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54" d="100"/>
          <a:sy n="54" d="100"/>
        </p:scale>
        <p:origin x="-1344"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pPr/>
              <a:t>5/14/2022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pPr/>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pPr/>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pPr/>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pPr/>
              <a:t>5/14/2022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pPr/>
              <a:t>5/14/2022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pPr/>
              <a:t>5/14/2022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1A90112-2FDC-49A4-866E-0814E76DB2FD}"/>
              </a:ext>
            </a:extLst>
          </p:cNvPr>
          <p:cNvSpPr>
            <a:spLocks noGrp="1"/>
          </p:cNvSpPr>
          <p:nvPr>
            <p:ph type="title"/>
          </p:nvPr>
        </p:nvSpPr>
        <p:spPr/>
        <p:txBody>
          <a:bodyPr>
            <a:normAutofit fontScale="90000"/>
          </a:bodyPr>
          <a:lstStyle/>
          <a:p>
            <a:r>
              <a:rPr lang="es-PE" dirty="0"/>
              <a:t>Capitulo 1: </a:t>
            </a:r>
            <a:br>
              <a:rPr lang="es-PE" dirty="0"/>
            </a:br>
            <a:r>
              <a:rPr lang="es-PE" sz="4200" dirty="0"/>
              <a:t>Elementos de entorno de algoritmos y programación</a:t>
            </a:r>
          </a:p>
        </p:txBody>
      </p:sp>
      <p:sp>
        <p:nvSpPr>
          <p:cNvPr id="3" name="Marcador de contenido 2">
            <a:extLst>
              <a:ext uri="{FF2B5EF4-FFF2-40B4-BE49-F238E27FC236}">
                <a16:creationId xmlns="" xmlns:a16="http://schemas.microsoft.com/office/drawing/2014/main" id="{33013050-2B0E-459E-99C5-D3CCE31474C8}"/>
              </a:ext>
            </a:extLst>
          </p:cNvPr>
          <p:cNvSpPr>
            <a:spLocks noGrp="1"/>
          </p:cNvSpPr>
          <p:nvPr>
            <p:ph idx="1"/>
          </p:nvPr>
        </p:nvSpPr>
        <p:spPr>
          <a:xfrm>
            <a:off x="1069848" y="2319130"/>
            <a:ext cx="10058400" cy="3853070"/>
          </a:xfrm>
        </p:spPr>
        <p:txBody>
          <a:bodyPr>
            <a:normAutofit/>
          </a:bodyPr>
          <a:lstStyle/>
          <a:p>
            <a:pPr marL="457200" indent="-457200">
              <a:buFont typeface="+mj-lt"/>
              <a:buAutoNum type="arabicPeriod"/>
            </a:pPr>
            <a:r>
              <a:rPr lang="es-PE" sz="2700" dirty="0">
                <a:solidFill>
                  <a:srgbClr val="0070C0"/>
                </a:solidFill>
              </a:rPr>
              <a:t>Información y procesamiento de la Información</a:t>
            </a:r>
          </a:p>
          <a:p>
            <a:pPr marL="457200" indent="-457200">
              <a:buFont typeface="+mj-lt"/>
              <a:buAutoNum type="arabicPeriod"/>
            </a:pPr>
            <a:r>
              <a:rPr lang="es-PE" sz="2700" dirty="0">
                <a:solidFill>
                  <a:srgbClr val="0070C0"/>
                </a:solidFill>
              </a:rPr>
              <a:t>Algoritmo y Programa</a:t>
            </a:r>
          </a:p>
          <a:p>
            <a:pPr marL="457200" indent="-457200">
              <a:buFont typeface="+mj-lt"/>
              <a:buAutoNum type="arabicPeriod"/>
            </a:pPr>
            <a:r>
              <a:rPr lang="es-PE" sz="2700" dirty="0">
                <a:solidFill>
                  <a:srgbClr val="0070C0"/>
                </a:solidFill>
              </a:rPr>
              <a:t>Lenguaje de programación</a:t>
            </a:r>
          </a:p>
          <a:p>
            <a:pPr marL="457200" indent="-457200">
              <a:buFont typeface="+mj-lt"/>
              <a:buAutoNum type="arabicPeriod"/>
            </a:pPr>
            <a:r>
              <a:rPr lang="es-PE" sz="2700" dirty="0"/>
              <a:t>Metodologías para la solución de problemas por medio de computadora</a:t>
            </a:r>
          </a:p>
        </p:txBody>
      </p:sp>
      <p:sp>
        <p:nvSpPr>
          <p:cNvPr id="4" name="Rectángulo 3">
            <a:extLst>
              <a:ext uri="{FF2B5EF4-FFF2-40B4-BE49-F238E27FC236}">
                <a16:creationId xmlns="" xmlns:a16="http://schemas.microsoft.com/office/drawing/2014/main" id="{196891CE-5116-437D-AE42-0826254201B7}"/>
              </a:ext>
            </a:extLst>
          </p:cNvPr>
          <p:cNvSpPr/>
          <p:nvPr/>
        </p:nvSpPr>
        <p:spPr>
          <a:xfrm>
            <a:off x="1069848" y="3828220"/>
            <a:ext cx="9902952" cy="8878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 xmlns:p14="http://schemas.microsoft.com/office/powerpoint/2010/main" val="14440521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 xmlns:a16="http://schemas.microsoft.com/office/drawing/2014/main" id="{C0E5A3B2-04D6-4F58-9BD8-B3A5DD93BD59}"/>
              </a:ext>
            </a:extLst>
          </p:cNvPr>
          <p:cNvPicPr>
            <a:picLocks noChangeAspect="1"/>
          </p:cNvPicPr>
          <p:nvPr/>
        </p:nvPicPr>
        <p:blipFill>
          <a:blip r:embed="rId2"/>
          <a:stretch>
            <a:fillRect/>
          </a:stretch>
        </p:blipFill>
        <p:spPr>
          <a:xfrm>
            <a:off x="-108522" y="0"/>
            <a:ext cx="12300522" cy="6858000"/>
          </a:xfrm>
          <a:prstGeom prst="rect">
            <a:avLst/>
          </a:prstGeom>
        </p:spPr>
      </p:pic>
      <p:sp>
        <p:nvSpPr>
          <p:cNvPr id="7" name="CuadroTexto 6">
            <a:extLst>
              <a:ext uri="{FF2B5EF4-FFF2-40B4-BE49-F238E27FC236}">
                <a16:creationId xmlns="" xmlns:a16="http://schemas.microsoft.com/office/drawing/2014/main" id="{344FCB7C-6AA7-40D9-8C02-78C419E5A602}"/>
              </a:ext>
            </a:extLst>
          </p:cNvPr>
          <p:cNvSpPr txBox="1"/>
          <p:nvPr/>
        </p:nvSpPr>
        <p:spPr>
          <a:xfrm>
            <a:off x="522208" y="622853"/>
            <a:ext cx="11039061" cy="4339650"/>
          </a:xfrm>
          <a:prstGeom prst="rect">
            <a:avLst/>
          </a:prstGeom>
          <a:noFill/>
        </p:spPr>
        <p:txBody>
          <a:bodyPr wrap="square" rtlCol="0">
            <a:spAutoFit/>
          </a:bodyPr>
          <a:lstStyle/>
          <a:p>
            <a:pPr algn="just"/>
            <a:r>
              <a:rPr lang="es-PE" sz="2300" dirty="0">
                <a:solidFill>
                  <a:schemeClr val="bg1"/>
                </a:solidFill>
              </a:rPr>
              <a:t>Desde el punto de vista educativo, la solución de problemas mediante la programación posibilita la activación de una amplia variedad de estilos de aprendizaje. Pueden encontrar diversas maneras de abordar problemas y plantear soluciones.</a:t>
            </a:r>
          </a:p>
          <a:p>
            <a:pPr algn="just"/>
            <a:endParaRPr lang="es-PE" sz="2300" dirty="0">
              <a:solidFill>
                <a:schemeClr val="bg1"/>
              </a:solidFill>
            </a:endParaRPr>
          </a:p>
          <a:p>
            <a:pPr algn="just"/>
            <a:r>
              <a:rPr lang="es-PE" sz="2300" dirty="0">
                <a:solidFill>
                  <a:schemeClr val="bg1"/>
                </a:solidFill>
              </a:rPr>
              <a:t>Es por ello que, debemos considerar cuatro fases, en esencia, para resolver problemas específicos mediante la programación de computadores.</a:t>
            </a:r>
          </a:p>
          <a:p>
            <a:pPr algn="just"/>
            <a:endParaRPr lang="es-PE" sz="2300" dirty="0">
              <a:solidFill>
                <a:schemeClr val="bg1"/>
              </a:solidFill>
            </a:endParaRPr>
          </a:p>
          <a:p>
            <a:pPr marL="342900" indent="-342900" algn="just">
              <a:buFont typeface="+mj-lt"/>
              <a:buAutoNum type="arabicPeriod"/>
            </a:pPr>
            <a:r>
              <a:rPr lang="es-PE" sz="2300" dirty="0">
                <a:solidFill>
                  <a:schemeClr val="bg1"/>
                </a:solidFill>
              </a:rPr>
              <a:t>Analizar el problema</a:t>
            </a:r>
          </a:p>
          <a:p>
            <a:pPr marL="342900" indent="-342900" algn="just">
              <a:buFont typeface="+mj-lt"/>
              <a:buAutoNum type="arabicPeriod"/>
            </a:pPr>
            <a:r>
              <a:rPr lang="es-PE" sz="2300" dirty="0">
                <a:solidFill>
                  <a:schemeClr val="bg1"/>
                </a:solidFill>
              </a:rPr>
              <a:t>Diseñar un algoritmo</a:t>
            </a:r>
          </a:p>
          <a:p>
            <a:pPr marL="342900" indent="-342900" algn="just">
              <a:buFont typeface="+mj-lt"/>
              <a:buAutoNum type="arabicPeriod"/>
            </a:pPr>
            <a:r>
              <a:rPr lang="es-PE" sz="2300" dirty="0">
                <a:solidFill>
                  <a:schemeClr val="bg1"/>
                </a:solidFill>
              </a:rPr>
              <a:t>Traducir el algoritmo a un lenguaje de programación</a:t>
            </a:r>
          </a:p>
          <a:p>
            <a:pPr marL="342900" indent="-342900" algn="just">
              <a:buFont typeface="+mj-lt"/>
              <a:buAutoNum type="arabicPeriod"/>
            </a:pPr>
            <a:r>
              <a:rPr lang="es-PE" sz="2300" dirty="0">
                <a:solidFill>
                  <a:schemeClr val="bg1"/>
                </a:solidFill>
              </a:rPr>
              <a:t>Depurar el programa</a:t>
            </a:r>
          </a:p>
        </p:txBody>
      </p:sp>
    </p:spTree>
    <p:extLst>
      <p:ext uri="{BB962C8B-B14F-4D97-AF65-F5344CB8AC3E}">
        <p14:creationId xmlns="" xmlns:p14="http://schemas.microsoft.com/office/powerpoint/2010/main" val="25816919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down)">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wipe(down)">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wipe(down)">
                                      <p:cBhvr>
                                        <p:cTn id="17" dur="5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wipe(down)">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wipe(down)">
                                      <p:cBhvr>
                                        <p:cTn id="2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 xmlns:a16="http://schemas.microsoft.com/office/drawing/2014/main" id="{9023C19D-AE4C-4D2F-BB3A-FDD6E3CBA388}"/>
              </a:ext>
            </a:extLst>
          </p:cNvPr>
          <p:cNvPicPr>
            <a:picLocks noChangeAspect="1"/>
          </p:cNvPicPr>
          <p:nvPr/>
        </p:nvPicPr>
        <p:blipFill>
          <a:blip r:embed="rId2"/>
          <a:stretch>
            <a:fillRect/>
          </a:stretch>
        </p:blipFill>
        <p:spPr>
          <a:xfrm>
            <a:off x="-214540" y="0"/>
            <a:ext cx="12406540" cy="6858000"/>
          </a:xfrm>
          <a:prstGeom prst="rect">
            <a:avLst/>
          </a:prstGeom>
        </p:spPr>
      </p:pic>
      <p:sp>
        <p:nvSpPr>
          <p:cNvPr id="6" name="CuadroTexto 5">
            <a:extLst>
              <a:ext uri="{FF2B5EF4-FFF2-40B4-BE49-F238E27FC236}">
                <a16:creationId xmlns="" xmlns:a16="http://schemas.microsoft.com/office/drawing/2014/main" id="{532B3A60-415D-4E14-AD43-FD354B9F2662}"/>
              </a:ext>
            </a:extLst>
          </p:cNvPr>
          <p:cNvSpPr txBox="1"/>
          <p:nvPr/>
        </p:nvSpPr>
        <p:spPr>
          <a:xfrm>
            <a:off x="477078" y="662609"/>
            <a:ext cx="11264348" cy="2631490"/>
          </a:xfrm>
          <a:prstGeom prst="rect">
            <a:avLst/>
          </a:prstGeom>
          <a:noFill/>
        </p:spPr>
        <p:txBody>
          <a:bodyPr wrap="square" rtlCol="0">
            <a:spAutoFit/>
          </a:bodyPr>
          <a:lstStyle/>
          <a:p>
            <a:r>
              <a:rPr lang="es-PE" sz="3500" b="1" u="sng" dirty="0">
                <a:solidFill>
                  <a:schemeClr val="bg1"/>
                </a:solidFill>
              </a:rPr>
              <a:t>Definición del Problema:</a:t>
            </a:r>
          </a:p>
          <a:p>
            <a:endParaRPr lang="es-PE" sz="3000" dirty="0">
              <a:solidFill>
                <a:schemeClr val="bg1"/>
              </a:solidFill>
            </a:endParaRPr>
          </a:p>
          <a:p>
            <a:pPr algn="just"/>
            <a:r>
              <a:rPr lang="es-PE" sz="2500" dirty="0">
                <a:solidFill>
                  <a:schemeClr val="bg1"/>
                </a:solidFill>
              </a:rPr>
              <a:t>Esta fase está dada por el enunciado del problema, el cual requiere una definición clara y precisa. Es importante que se conozca lo que se desea que realice la computadora; mientras esto no se conozca del todo no tiene mucho caso continuar con la siguiente etapa. </a:t>
            </a:r>
          </a:p>
        </p:txBody>
      </p:sp>
    </p:spTree>
    <p:extLst>
      <p:ext uri="{BB962C8B-B14F-4D97-AF65-F5344CB8AC3E}">
        <p14:creationId xmlns="" xmlns:p14="http://schemas.microsoft.com/office/powerpoint/2010/main" val="26729500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down)">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 xmlns:a16="http://schemas.microsoft.com/office/drawing/2014/main" id="{27B089E1-8022-4ABC-A525-904C099084B6}"/>
              </a:ext>
            </a:extLst>
          </p:cNvPr>
          <p:cNvPicPr>
            <a:picLocks noChangeAspect="1"/>
          </p:cNvPicPr>
          <p:nvPr/>
        </p:nvPicPr>
        <p:blipFill>
          <a:blip r:embed="rId2"/>
          <a:stretch>
            <a:fillRect/>
          </a:stretch>
        </p:blipFill>
        <p:spPr>
          <a:xfrm>
            <a:off x="-174782" y="0"/>
            <a:ext cx="12366782" cy="6858000"/>
          </a:xfrm>
          <a:prstGeom prst="rect">
            <a:avLst/>
          </a:prstGeom>
        </p:spPr>
      </p:pic>
      <p:sp>
        <p:nvSpPr>
          <p:cNvPr id="6" name="CuadroTexto 5">
            <a:extLst>
              <a:ext uri="{FF2B5EF4-FFF2-40B4-BE49-F238E27FC236}">
                <a16:creationId xmlns="" xmlns:a16="http://schemas.microsoft.com/office/drawing/2014/main" id="{85F45B34-5E54-4092-B229-85EA66590DBD}"/>
              </a:ext>
            </a:extLst>
          </p:cNvPr>
          <p:cNvSpPr txBox="1"/>
          <p:nvPr/>
        </p:nvSpPr>
        <p:spPr>
          <a:xfrm>
            <a:off x="621600" y="609600"/>
            <a:ext cx="10774017" cy="3770263"/>
          </a:xfrm>
          <a:prstGeom prst="rect">
            <a:avLst/>
          </a:prstGeom>
          <a:noFill/>
        </p:spPr>
        <p:txBody>
          <a:bodyPr wrap="square" rtlCol="0">
            <a:spAutoFit/>
          </a:bodyPr>
          <a:lstStyle/>
          <a:p>
            <a:r>
              <a:rPr lang="es-PE" sz="3500" b="1" u="sng" dirty="0">
                <a:solidFill>
                  <a:schemeClr val="bg1"/>
                </a:solidFill>
              </a:rPr>
              <a:t>Análisis del Problema: </a:t>
            </a:r>
          </a:p>
          <a:p>
            <a:endParaRPr lang="es-PE" dirty="0">
              <a:solidFill>
                <a:schemeClr val="bg1"/>
              </a:solidFill>
            </a:endParaRPr>
          </a:p>
          <a:p>
            <a:pPr algn="just"/>
            <a:r>
              <a:rPr lang="es-PE" sz="2500" dirty="0">
                <a:solidFill>
                  <a:schemeClr val="bg1"/>
                </a:solidFill>
              </a:rPr>
              <a:t>Una vez que se ha comprendido lo que se desea de la computadora, es necesario definir: </a:t>
            </a:r>
          </a:p>
          <a:p>
            <a:pPr algn="just"/>
            <a:endParaRPr lang="es-PE" sz="2500" dirty="0">
              <a:solidFill>
                <a:schemeClr val="bg1"/>
              </a:solidFill>
            </a:endParaRPr>
          </a:p>
          <a:p>
            <a:pPr marL="285750" indent="-285750" algn="just">
              <a:buFont typeface="Arial" panose="020B0604020202020204" pitchFamily="34" charset="0"/>
              <a:buChar char="•"/>
            </a:pPr>
            <a:r>
              <a:rPr lang="es-PE" sz="2500" dirty="0">
                <a:solidFill>
                  <a:schemeClr val="bg1"/>
                </a:solidFill>
              </a:rPr>
              <a:t>Los datos de entrada.</a:t>
            </a:r>
          </a:p>
          <a:p>
            <a:pPr marL="285750" indent="-285750" algn="just">
              <a:buFont typeface="Arial" panose="020B0604020202020204" pitchFamily="34" charset="0"/>
              <a:buChar char="•"/>
            </a:pPr>
            <a:r>
              <a:rPr lang="es-PE" sz="2500" dirty="0">
                <a:solidFill>
                  <a:schemeClr val="bg1"/>
                </a:solidFill>
              </a:rPr>
              <a:t>Cuál es la información que se desea producir (salida).</a:t>
            </a:r>
          </a:p>
          <a:p>
            <a:pPr marL="285750" indent="-285750" algn="just">
              <a:buFont typeface="Arial" panose="020B0604020202020204" pitchFamily="34" charset="0"/>
              <a:buChar char="•"/>
            </a:pPr>
            <a:r>
              <a:rPr lang="es-PE" sz="2500" dirty="0">
                <a:solidFill>
                  <a:schemeClr val="bg1"/>
                </a:solidFill>
              </a:rPr>
              <a:t>Los métodos y fórmulas que se necesitan para procesar los datos.</a:t>
            </a:r>
          </a:p>
          <a:p>
            <a:pPr marL="285750" indent="-285750">
              <a:buFont typeface="Arial" panose="020B0604020202020204" pitchFamily="34" charset="0"/>
              <a:buChar char="•"/>
            </a:pPr>
            <a:endParaRPr lang="es-PE" dirty="0">
              <a:solidFill>
                <a:schemeClr val="bg1"/>
              </a:solidFill>
            </a:endParaRPr>
          </a:p>
          <a:p>
            <a:endParaRPr lang="es-PE" dirty="0">
              <a:solidFill>
                <a:schemeClr val="bg1"/>
              </a:solidFill>
            </a:endParaRPr>
          </a:p>
        </p:txBody>
      </p:sp>
    </p:spTree>
    <p:extLst>
      <p:ext uri="{BB962C8B-B14F-4D97-AF65-F5344CB8AC3E}">
        <p14:creationId xmlns="" xmlns:p14="http://schemas.microsoft.com/office/powerpoint/2010/main" val="30724785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down)">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wipe(down)">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wipe(down)">
                                      <p:cBhvr>
                                        <p:cTn id="17" dur="500"/>
                                        <p:tgtEl>
                                          <p:spTgt spid="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wipe(down)">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 xmlns:a16="http://schemas.microsoft.com/office/drawing/2014/main" id="{E028DF32-799E-4098-8DAA-E806B7F0F116}"/>
              </a:ext>
            </a:extLst>
          </p:cNvPr>
          <p:cNvPicPr>
            <a:picLocks noChangeAspect="1"/>
          </p:cNvPicPr>
          <p:nvPr/>
        </p:nvPicPr>
        <p:blipFill>
          <a:blip r:embed="rId2"/>
          <a:stretch>
            <a:fillRect/>
          </a:stretch>
        </p:blipFill>
        <p:spPr>
          <a:xfrm>
            <a:off x="-214540" y="0"/>
            <a:ext cx="12406540" cy="6858000"/>
          </a:xfrm>
          <a:prstGeom prst="rect">
            <a:avLst/>
          </a:prstGeom>
        </p:spPr>
      </p:pic>
      <p:sp>
        <p:nvSpPr>
          <p:cNvPr id="6" name="CuadroTexto 5">
            <a:extLst>
              <a:ext uri="{FF2B5EF4-FFF2-40B4-BE49-F238E27FC236}">
                <a16:creationId xmlns="" xmlns:a16="http://schemas.microsoft.com/office/drawing/2014/main" id="{8BF9C0EB-B9E6-4258-9BE0-F71CBAD78D10}"/>
              </a:ext>
            </a:extLst>
          </p:cNvPr>
          <p:cNvSpPr txBox="1"/>
          <p:nvPr/>
        </p:nvSpPr>
        <p:spPr>
          <a:xfrm>
            <a:off x="516835" y="622852"/>
            <a:ext cx="10681252" cy="3708708"/>
          </a:xfrm>
          <a:prstGeom prst="rect">
            <a:avLst/>
          </a:prstGeom>
          <a:noFill/>
        </p:spPr>
        <p:txBody>
          <a:bodyPr wrap="square" rtlCol="0">
            <a:spAutoFit/>
          </a:bodyPr>
          <a:lstStyle/>
          <a:p>
            <a:r>
              <a:rPr lang="es-PE" sz="3500" b="1" u="sng" dirty="0">
                <a:solidFill>
                  <a:schemeClr val="bg1"/>
                </a:solidFill>
              </a:rPr>
              <a:t>Diseño del Algoritmo:</a:t>
            </a:r>
          </a:p>
          <a:p>
            <a:endParaRPr lang="es-PE" sz="2500" dirty="0">
              <a:solidFill>
                <a:schemeClr val="bg1"/>
              </a:solidFill>
            </a:endParaRPr>
          </a:p>
          <a:p>
            <a:r>
              <a:rPr lang="es-PE" sz="2500" dirty="0">
                <a:solidFill>
                  <a:schemeClr val="bg1"/>
                </a:solidFill>
              </a:rPr>
              <a:t>Las características de un buen algoritmo son: </a:t>
            </a:r>
          </a:p>
          <a:p>
            <a:endParaRPr lang="es-PE" sz="2500" dirty="0">
              <a:solidFill>
                <a:schemeClr val="bg1"/>
              </a:solidFill>
            </a:endParaRPr>
          </a:p>
          <a:p>
            <a:pPr marL="342900" indent="-342900">
              <a:buFont typeface="Arial" panose="020B0604020202020204" pitchFamily="34" charset="0"/>
              <a:buChar char="•"/>
            </a:pPr>
            <a:r>
              <a:rPr lang="es-PE" sz="2500" dirty="0">
                <a:solidFill>
                  <a:schemeClr val="bg1"/>
                </a:solidFill>
              </a:rPr>
              <a:t>Debe tener un punto particular de inicio.</a:t>
            </a:r>
          </a:p>
          <a:p>
            <a:pPr marL="342900" indent="-342900">
              <a:buFont typeface="Arial" panose="020B0604020202020204" pitchFamily="34" charset="0"/>
              <a:buChar char="•"/>
            </a:pPr>
            <a:r>
              <a:rPr lang="es-PE" sz="2500" dirty="0">
                <a:solidFill>
                  <a:schemeClr val="bg1"/>
                </a:solidFill>
              </a:rPr>
              <a:t>Debe ser preciso e indicar el orden de realización de cada paso.</a:t>
            </a:r>
          </a:p>
          <a:p>
            <a:pPr marL="342900" indent="-342900">
              <a:buFont typeface="Arial" panose="020B0604020202020204" pitchFamily="34" charset="0"/>
              <a:buChar char="•"/>
            </a:pPr>
            <a:r>
              <a:rPr lang="es-PE" sz="2500" dirty="0">
                <a:solidFill>
                  <a:schemeClr val="bg1"/>
                </a:solidFill>
              </a:rPr>
              <a:t>Debe ser definido, no debe permitir dobles interpretaciones.</a:t>
            </a:r>
          </a:p>
          <a:p>
            <a:pPr marL="342900" indent="-342900">
              <a:buFont typeface="Arial" panose="020B0604020202020204" pitchFamily="34" charset="0"/>
              <a:buChar char="•"/>
            </a:pPr>
            <a:r>
              <a:rPr lang="es-PE" sz="2500" dirty="0">
                <a:solidFill>
                  <a:schemeClr val="bg1"/>
                </a:solidFill>
              </a:rPr>
              <a:t>Debe ser general.</a:t>
            </a:r>
          </a:p>
          <a:p>
            <a:pPr marL="342900" indent="-342900">
              <a:buFont typeface="Arial" panose="020B0604020202020204" pitchFamily="34" charset="0"/>
              <a:buChar char="•"/>
            </a:pPr>
            <a:r>
              <a:rPr lang="es-PE" sz="2500" dirty="0">
                <a:solidFill>
                  <a:schemeClr val="bg1"/>
                </a:solidFill>
              </a:rPr>
              <a:t>Debe ser finito en tamaño y tiempo de ejecución. </a:t>
            </a:r>
          </a:p>
        </p:txBody>
      </p:sp>
    </p:spTree>
    <p:extLst>
      <p:ext uri="{BB962C8B-B14F-4D97-AF65-F5344CB8AC3E}">
        <p14:creationId xmlns="" xmlns:p14="http://schemas.microsoft.com/office/powerpoint/2010/main" val="36632784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wipe(down)">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down)">
                                      <p:cBhvr>
                                        <p:cTn id="12" dur="500"/>
                                        <p:tgtEl>
                                          <p:spTgt spid="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wipe(down)">
                                      <p:cBhvr>
                                        <p:cTn id="17" dur="500"/>
                                        <p:tgtEl>
                                          <p:spTgt spid="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wipe(down)">
                                      <p:cBhvr>
                                        <p:cTn id="22" dur="500"/>
                                        <p:tgtEl>
                                          <p:spTgt spid="6">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wipe(down)">
                                      <p:cBhvr>
                                        <p:cTn id="2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 xmlns:a16="http://schemas.microsoft.com/office/drawing/2014/main" id="{39419EEF-3F4D-409D-A832-576DCDD1417C}"/>
              </a:ext>
            </a:extLst>
          </p:cNvPr>
          <p:cNvPicPr>
            <a:picLocks noChangeAspect="1"/>
          </p:cNvPicPr>
          <p:nvPr/>
        </p:nvPicPr>
        <p:blipFill>
          <a:blip r:embed="rId2"/>
          <a:stretch>
            <a:fillRect/>
          </a:stretch>
        </p:blipFill>
        <p:spPr>
          <a:xfrm>
            <a:off x="-148278" y="0"/>
            <a:ext cx="12340278" cy="6858000"/>
          </a:xfrm>
          <a:prstGeom prst="rect">
            <a:avLst/>
          </a:prstGeom>
        </p:spPr>
      </p:pic>
      <p:sp>
        <p:nvSpPr>
          <p:cNvPr id="6" name="CuadroTexto 5">
            <a:extLst>
              <a:ext uri="{FF2B5EF4-FFF2-40B4-BE49-F238E27FC236}">
                <a16:creationId xmlns="" xmlns:a16="http://schemas.microsoft.com/office/drawing/2014/main" id="{DE9610F9-43F8-42C7-965A-9FDBF6ADF7C4}"/>
              </a:ext>
            </a:extLst>
          </p:cNvPr>
          <p:cNvSpPr txBox="1"/>
          <p:nvPr/>
        </p:nvSpPr>
        <p:spPr>
          <a:xfrm>
            <a:off x="662609" y="556591"/>
            <a:ext cx="10919791" cy="2831544"/>
          </a:xfrm>
          <a:prstGeom prst="rect">
            <a:avLst/>
          </a:prstGeom>
          <a:noFill/>
        </p:spPr>
        <p:txBody>
          <a:bodyPr wrap="square" rtlCol="0">
            <a:spAutoFit/>
          </a:bodyPr>
          <a:lstStyle/>
          <a:p>
            <a:r>
              <a:rPr lang="es-PE" sz="3500" b="1" u="sng" dirty="0">
                <a:solidFill>
                  <a:schemeClr val="bg1"/>
                </a:solidFill>
              </a:rPr>
              <a:t>Codificación: </a:t>
            </a:r>
          </a:p>
          <a:p>
            <a:endParaRPr lang="es-PE" dirty="0">
              <a:solidFill>
                <a:schemeClr val="bg1"/>
              </a:solidFill>
            </a:endParaRPr>
          </a:p>
          <a:p>
            <a:pPr algn="just"/>
            <a:r>
              <a:rPr lang="es-PE" sz="2500" dirty="0">
                <a:solidFill>
                  <a:schemeClr val="bg1"/>
                </a:solidFill>
              </a:rPr>
              <a:t>La codificación es la operación de escribir la solución del programa (de acuerdo a la lógica del diagrama de flujo o pseudocódigo), en una serie de instrucciones detalladas, en un código reconocible por la computadora, la serie de instrucciones detalladas se le conoce como código fuente, el cual se escribe en un lenguaje de programación.</a:t>
            </a:r>
          </a:p>
        </p:txBody>
      </p:sp>
    </p:spTree>
    <p:extLst>
      <p:ext uri="{BB962C8B-B14F-4D97-AF65-F5344CB8AC3E}">
        <p14:creationId xmlns="" xmlns:p14="http://schemas.microsoft.com/office/powerpoint/2010/main" val="29581842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down)">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Madera</Template>
  <TotalTime>61</TotalTime>
  <Words>326</Words>
  <Application>Microsoft Office PowerPoint</Application>
  <PresentationFormat>Personalizado</PresentationFormat>
  <Paragraphs>35</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Letras en madera</vt:lpstr>
      <vt:lpstr>Capitulo 1:  Elementos de entorno de algoritmos y programación</vt:lpstr>
      <vt:lpstr>Diapositiva 2</vt:lpstr>
      <vt:lpstr>Diapositiva 3</vt:lpstr>
      <vt:lpstr>Diapositiva 4</vt:lpstr>
      <vt:lpstr>Diapositiva 5</vt:lpstr>
      <vt:lpstr>Diapositiva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1:  Elementos de entorno de algoritmos y programación</dc:title>
  <dc:creator>Betancud Ariel</dc:creator>
  <cp:lastModifiedBy>i5Wtrial</cp:lastModifiedBy>
  <cp:revision>10</cp:revision>
  <dcterms:created xsi:type="dcterms:W3CDTF">2017-09-21T19:26:20Z</dcterms:created>
  <dcterms:modified xsi:type="dcterms:W3CDTF">2022-05-14T12:36:15Z</dcterms:modified>
</cp:coreProperties>
</file>