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57E47A-A39F-4D07-8B01-32A88CF1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algoritmos: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6D96888-15FE-41DD-ACAB-1C1FF032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4000" dirty="0"/>
              <a:t> Cualitativos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4000" dirty="0"/>
              <a:t> Cuantitativos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E01E2FB-0590-4B5F-8878-ADC1227475B2}"/>
              </a:ext>
            </a:extLst>
          </p:cNvPr>
          <p:cNvSpPr/>
          <p:nvPr/>
        </p:nvSpPr>
        <p:spPr>
          <a:xfrm>
            <a:off x="1069848" y="2093976"/>
            <a:ext cx="3568413" cy="702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03253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CFF453-1982-4F90-9D9D-F0F8B533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Algoritmos cualitativos: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17366D0-18F6-4BE3-902F-B7DC28F8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Son aquellos en los que se describen los pasos utilizando palabras. Por ejemplo: Usar una guía telefónica, buscar una palabra en un diccionario, etc.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0070C0"/>
                </a:solidFill>
              </a:rPr>
              <a:t>Ejemplo: Cuál es el algoritmo para buscar información en Google.</a:t>
            </a:r>
          </a:p>
          <a:p>
            <a:pPr marL="0" indent="0">
              <a:buNone/>
            </a:pPr>
            <a:endParaRPr lang="es-PE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Inicio.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Entrar en la página web de Google.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En el cuadro de entrada de datos, colocar el nombre del tema.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Hacer un clic en “Buscar” o presionar “&lt;</a:t>
            </a:r>
            <a:r>
              <a:rPr lang="es-PE" dirty="0" err="1"/>
              <a:t>Enter</a:t>
            </a:r>
            <a:r>
              <a:rPr lang="es-PE" dirty="0"/>
              <a:t>&gt;”.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Se obtiene como resultado enlaces del tema buscado.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Seleccionar el enlace convenible.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Fin.</a:t>
            </a:r>
          </a:p>
        </p:txBody>
      </p:sp>
    </p:spTree>
    <p:extLst>
      <p:ext uri="{BB962C8B-B14F-4D97-AF65-F5344CB8AC3E}">
        <p14:creationId xmlns="" xmlns:p14="http://schemas.microsoft.com/office/powerpoint/2010/main" val="981669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57E47A-A39F-4D07-8B01-32A88CF1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algoritmos: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6D96888-15FE-41DD-ACAB-1C1FF032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4000" dirty="0"/>
              <a:t> Cualitativos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4000" dirty="0"/>
              <a:t> Cuantitativos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E01E2FB-0590-4B5F-8878-ADC1227475B2}"/>
              </a:ext>
            </a:extLst>
          </p:cNvPr>
          <p:cNvSpPr/>
          <p:nvPr/>
        </p:nvSpPr>
        <p:spPr>
          <a:xfrm>
            <a:off x="1122856" y="2769833"/>
            <a:ext cx="3661179" cy="702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6320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F931351-3612-4E0F-8EBC-E4EDE06E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Algoritmos cuantitativos: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8CB4ACB-6F86-4EEE-A591-FAAF668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Son aquellos en los que se utilizan cálculos numéricos para definir los pasos del proceso. Por ejemplo: resolver una ecuación, Sacar el área de un triángulo.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0070C0"/>
                </a:solidFill>
              </a:rPr>
              <a:t>Ejemplo: Realizar un algoritmo que calcule la altura de un edificio.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Inicio.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Leer la cantidad de pisos “n”.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Leer la altura de cada piso “h”.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Multiplicar la cantidad de pisos por la altura de cada piso: H = n*h.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Imprimir H.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Fin.</a:t>
            </a:r>
          </a:p>
        </p:txBody>
      </p:sp>
    </p:spTree>
    <p:extLst>
      <p:ext uri="{BB962C8B-B14F-4D97-AF65-F5344CB8AC3E}">
        <p14:creationId xmlns="" xmlns:p14="http://schemas.microsoft.com/office/powerpoint/2010/main" val="4088011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9D4DA8-D795-48E9-A798-AB4C72C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Lenguajes algorítmicos: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ABD46A9-6BCE-4CBC-86B2-A3E76865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000" dirty="0"/>
              <a:t>Es una serie de símbolos y reglas que se utilizan para describir de manera explicita un algoritmo.</a:t>
            </a:r>
          </a:p>
        </p:txBody>
      </p:sp>
    </p:spTree>
    <p:extLst>
      <p:ext uri="{BB962C8B-B14F-4D97-AF65-F5344CB8AC3E}">
        <p14:creationId xmlns="" xmlns:p14="http://schemas.microsoft.com/office/powerpoint/2010/main" val="160593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3FC578-CD48-4780-AA7C-BFDA7CBB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lenguajes algorítmicos: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9A5CC48-45FB-449C-A75B-E3014BFCC4FC}"/>
              </a:ext>
            </a:extLst>
          </p:cNvPr>
          <p:cNvSpPr txBox="1"/>
          <p:nvPr/>
        </p:nvSpPr>
        <p:spPr>
          <a:xfrm>
            <a:off x="1069848" y="2279374"/>
            <a:ext cx="4615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solidFill>
                  <a:srgbClr val="00B0F0"/>
                </a:solidFill>
              </a:rPr>
              <a:t>Gráficos </a:t>
            </a:r>
          </a:p>
          <a:p>
            <a:endParaRPr lang="es-PE" dirty="0"/>
          </a:p>
          <a:p>
            <a:pPr algn="just"/>
            <a:r>
              <a:rPr lang="es-PE" dirty="0"/>
              <a:t>Es la representación gráfica de las operaciones que realiza un algoritmo. Por ejemplo: diagramas de flujo, diagramas N-S.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3F62828-F252-440F-9575-299BEEB80CE5}"/>
              </a:ext>
            </a:extLst>
          </p:cNvPr>
          <p:cNvSpPr txBox="1"/>
          <p:nvPr/>
        </p:nvSpPr>
        <p:spPr>
          <a:xfrm>
            <a:off x="6377350" y="2272749"/>
            <a:ext cx="4615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solidFill>
                  <a:srgbClr val="00B0F0"/>
                </a:solidFill>
              </a:rPr>
              <a:t>No Gráficos </a:t>
            </a:r>
          </a:p>
          <a:p>
            <a:endParaRPr lang="es-PE" dirty="0"/>
          </a:p>
          <a:p>
            <a:pPr algn="just"/>
            <a:r>
              <a:rPr lang="es-PE" dirty="0"/>
              <a:t>Representa en forma descriptiva las operaciones que debe realizar un algoritmo. Por ejemplo: Pseudocódigo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1408033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23C53CB7-1EA8-4113-8D3D-8DA1B3DFD21B}"/>
              </a:ext>
            </a:extLst>
          </p:cNvPr>
          <p:cNvSpPr/>
          <p:nvPr/>
        </p:nvSpPr>
        <p:spPr>
          <a:xfrm>
            <a:off x="1391475" y="1974578"/>
            <a:ext cx="1431235" cy="4108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1819619-EB0D-4FC4-89B7-1B2EC7399BDD}"/>
              </a:ext>
            </a:extLst>
          </p:cNvPr>
          <p:cNvSpPr txBox="1"/>
          <p:nvPr/>
        </p:nvSpPr>
        <p:spPr>
          <a:xfrm>
            <a:off x="304799" y="198784"/>
            <a:ext cx="11211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/>
              <a:t>Ejemplo:  Realizar un algoritmo para determinar si un número es positivo o negativo.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="" xmlns:a16="http://schemas.microsoft.com/office/drawing/2014/main" id="{563D0912-1E31-4E55-9D2D-643622005DEB}"/>
              </a:ext>
            </a:extLst>
          </p:cNvPr>
          <p:cNvSpPr/>
          <p:nvPr/>
        </p:nvSpPr>
        <p:spPr>
          <a:xfrm>
            <a:off x="1176126" y="2743206"/>
            <a:ext cx="1861932" cy="48370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Leer n</a:t>
            </a:r>
          </a:p>
        </p:txBody>
      </p:sp>
      <p:sp>
        <p:nvSpPr>
          <p:cNvPr id="9" name="Rombo 8">
            <a:extLst>
              <a:ext uri="{FF2B5EF4-FFF2-40B4-BE49-F238E27FC236}">
                <a16:creationId xmlns="" xmlns:a16="http://schemas.microsoft.com/office/drawing/2014/main" id="{A6DA831D-7314-46C4-9352-91B0A39FB14D}"/>
              </a:ext>
            </a:extLst>
          </p:cNvPr>
          <p:cNvSpPr/>
          <p:nvPr/>
        </p:nvSpPr>
        <p:spPr>
          <a:xfrm>
            <a:off x="1451109" y="3564843"/>
            <a:ext cx="1311966" cy="70236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n&gt;0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00651F61-A9CD-4516-BD04-BE85B5661A17}"/>
              </a:ext>
            </a:extLst>
          </p:cNvPr>
          <p:cNvSpPr/>
          <p:nvPr/>
        </p:nvSpPr>
        <p:spPr>
          <a:xfrm>
            <a:off x="2421833" y="4419606"/>
            <a:ext cx="1623397" cy="74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Imprimir n, “es positivo”</a:t>
            </a:r>
            <a:r>
              <a:rPr lang="es-PE" sz="1600" dirty="0"/>
              <a:t>”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D72D778A-036D-4BE8-885B-19B6C8A7B67E}"/>
              </a:ext>
            </a:extLst>
          </p:cNvPr>
          <p:cNvSpPr/>
          <p:nvPr/>
        </p:nvSpPr>
        <p:spPr>
          <a:xfrm>
            <a:off x="110444" y="4419606"/>
            <a:ext cx="1764740" cy="74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Imprimir n, “es negativo”</a:t>
            </a:r>
            <a:r>
              <a:rPr lang="es-PE" sz="1600" dirty="0"/>
              <a:t>”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D3C2CACC-FA3C-4214-A123-EC83C3A18009}"/>
              </a:ext>
            </a:extLst>
          </p:cNvPr>
          <p:cNvSpPr/>
          <p:nvPr/>
        </p:nvSpPr>
        <p:spPr>
          <a:xfrm>
            <a:off x="1451109" y="5678566"/>
            <a:ext cx="1431235" cy="4108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4683FE54-BC16-497B-834D-C0E0D62B6906}"/>
              </a:ext>
            </a:extLst>
          </p:cNvPr>
          <p:cNvCxnSpPr>
            <a:stCxn id="4" idx="2"/>
            <a:endCxn id="8" idx="1"/>
          </p:cNvCxnSpPr>
          <p:nvPr/>
        </p:nvCxnSpPr>
        <p:spPr>
          <a:xfrm flipH="1">
            <a:off x="2107092" y="2385396"/>
            <a:ext cx="1" cy="357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="" xmlns:a16="http://schemas.microsoft.com/office/drawing/2014/main" id="{2F7683E6-6D48-4A9C-BD07-CCD18E2C4D9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2107092" y="3226910"/>
            <a:ext cx="0" cy="337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112F1C57-7AA8-4A5D-9110-0067FB392BA9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992815" y="3916026"/>
            <a:ext cx="458295" cy="5035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E25F5ACA-5AEE-4E4C-BA68-22D720D5B0B4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2763075" y="3916026"/>
            <a:ext cx="470457" cy="5035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="" xmlns:a16="http://schemas.microsoft.com/office/drawing/2014/main" id="{B5DB7A75-CB09-409A-9201-7087CA63BD2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321351" y="4833190"/>
            <a:ext cx="516838" cy="11739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425F18BC-BF74-486E-A4A8-98F7F740405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2441711" y="4886745"/>
            <a:ext cx="516838" cy="10668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7FB37C6C-C723-46BE-9455-FD95D69402ED}"/>
              </a:ext>
            </a:extLst>
          </p:cNvPr>
          <p:cNvSpPr txBox="1"/>
          <p:nvPr/>
        </p:nvSpPr>
        <p:spPr>
          <a:xfrm>
            <a:off x="-92762" y="6294785"/>
            <a:ext cx="45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Diagrama de Flujo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857485C6-ADE9-4F00-AD8E-DCBEA32B03C9}"/>
              </a:ext>
            </a:extLst>
          </p:cNvPr>
          <p:cNvSpPr txBox="1"/>
          <p:nvPr/>
        </p:nvSpPr>
        <p:spPr>
          <a:xfrm>
            <a:off x="110444" y="901151"/>
            <a:ext cx="7536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u="sng" dirty="0">
                <a:solidFill>
                  <a:srgbClr val="00B0F0"/>
                </a:solidFill>
              </a:rPr>
              <a:t>Gráficos </a:t>
            </a:r>
          </a:p>
        </p:txBody>
      </p:sp>
      <p:graphicFrame>
        <p:nvGraphicFramePr>
          <p:cNvPr id="34" name="Tabla 33">
            <a:extLst>
              <a:ext uri="{FF2B5EF4-FFF2-40B4-BE49-F238E27FC236}">
                <a16:creationId xmlns="" xmlns:a16="http://schemas.microsoft.com/office/drawing/2014/main" id="{E7A8F6D1-81BE-4D09-8273-295F77BB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4739529"/>
              </p:ext>
            </p:extLst>
          </p:nvPr>
        </p:nvGraphicFramePr>
        <p:xfrm>
          <a:off x="4549915" y="2902419"/>
          <a:ext cx="3096591" cy="2318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591">
                  <a:extLst>
                    <a:ext uri="{9D8B030D-6E8A-4147-A177-3AD203B41FA5}">
                      <a16:colId xmlns="" xmlns:a16="http://schemas.microsoft.com/office/drawing/2014/main" val="49591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            Inicio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818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Leer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498448"/>
                  </a:ext>
                </a:extLst>
              </a:tr>
              <a:tr h="517084">
                <a:tc>
                  <a:txBody>
                    <a:bodyPr/>
                    <a:lstStyle/>
                    <a:p>
                      <a:r>
                        <a:rPr lang="es-PE" dirty="0"/>
                        <a:t>                      n&gt;0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745684"/>
                  </a:ext>
                </a:extLst>
              </a:tr>
              <a:tr h="68911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717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0418013"/>
                  </a:ext>
                </a:extLst>
              </a:tr>
            </a:tbl>
          </a:graphicData>
        </a:graphic>
      </p:graphicFrame>
      <p:cxnSp>
        <p:nvCxnSpPr>
          <p:cNvPr id="36" name="Conector recto 35">
            <a:extLst>
              <a:ext uri="{FF2B5EF4-FFF2-40B4-BE49-F238E27FC236}">
                <a16:creationId xmlns="" xmlns:a16="http://schemas.microsoft.com/office/drawing/2014/main" id="{A7CF0107-D526-4688-B656-7560EDDD199C}"/>
              </a:ext>
            </a:extLst>
          </p:cNvPr>
          <p:cNvCxnSpPr>
            <a:cxnSpLocks/>
          </p:cNvCxnSpPr>
          <p:nvPr/>
        </p:nvCxnSpPr>
        <p:spPr>
          <a:xfrm>
            <a:off x="6692350" y="2902419"/>
            <a:ext cx="0" cy="38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="" xmlns:a16="http://schemas.microsoft.com/office/drawing/2014/main" id="{8D871154-BD4B-4EFF-958D-8E3906E19142}"/>
              </a:ext>
            </a:extLst>
          </p:cNvPr>
          <p:cNvCxnSpPr>
            <a:cxnSpLocks/>
          </p:cNvCxnSpPr>
          <p:nvPr/>
        </p:nvCxnSpPr>
        <p:spPr>
          <a:xfrm>
            <a:off x="4538875" y="3617844"/>
            <a:ext cx="1528407" cy="5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="" xmlns:a16="http://schemas.microsoft.com/office/drawing/2014/main" id="{D000322F-0AD0-4959-85E3-3C8F83480279}"/>
              </a:ext>
            </a:extLst>
          </p:cNvPr>
          <p:cNvCxnSpPr>
            <a:cxnSpLocks/>
          </p:cNvCxnSpPr>
          <p:nvPr/>
        </p:nvCxnSpPr>
        <p:spPr>
          <a:xfrm flipH="1">
            <a:off x="6067285" y="3644348"/>
            <a:ext cx="1579224" cy="49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="" xmlns:a16="http://schemas.microsoft.com/office/drawing/2014/main" id="{3B71B6DA-14BB-46BF-B39A-2B1E68B387D4}"/>
              </a:ext>
            </a:extLst>
          </p:cNvPr>
          <p:cNvSpPr txBox="1"/>
          <p:nvPr/>
        </p:nvSpPr>
        <p:spPr>
          <a:xfrm>
            <a:off x="4724400" y="3790122"/>
            <a:ext cx="4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="" xmlns:a16="http://schemas.microsoft.com/office/drawing/2014/main" id="{5347525D-4336-4C64-8F5B-7D5CB82DDE80}"/>
              </a:ext>
            </a:extLst>
          </p:cNvPr>
          <p:cNvSpPr txBox="1"/>
          <p:nvPr/>
        </p:nvSpPr>
        <p:spPr>
          <a:xfrm>
            <a:off x="7116418" y="3783498"/>
            <a:ext cx="4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="" xmlns:a16="http://schemas.microsoft.com/office/drawing/2014/main" id="{B541DE20-505E-477B-BB01-58F0D8F71572}"/>
              </a:ext>
            </a:extLst>
          </p:cNvPr>
          <p:cNvCxnSpPr>
            <a:cxnSpLocks/>
          </p:cNvCxnSpPr>
          <p:nvPr/>
        </p:nvCxnSpPr>
        <p:spPr>
          <a:xfrm>
            <a:off x="6067282" y="4152830"/>
            <a:ext cx="0" cy="677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="" xmlns:a16="http://schemas.microsoft.com/office/drawing/2014/main" id="{5D802F0A-0BCA-472D-B84A-0A0A5E3D3286}"/>
              </a:ext>
            </a:extLst>
          </p:cNvPr>
          <p:cNvSpPr txBox="1"/>
          <p:nvPr/>
        </p:nvSpPr>
        <p:spPr>
          <a:xfrm>
            <a:off x="4538872" y="4227450"/>
            <a:ext cx="152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Imprimir n, “es negativo”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9CEBF81-CC6E-4AB9-9FBC-898AB1DE718D}"/>
              </a:ext>
            </a:extLst>
          </p:cNvPr>
          <p:cNvSpPr txBox="1"/>
          <p:nvPr/>
        </p:nvSpPr>
        <p:spPr>
          <a:xfrm>
            <a:off x="6109256" y="4234078"/>
            <a:ext cx="152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Imprimir n, “es positivo”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5E4119EC-3DEA-484D-BAD8-85098D52CFA9}"/>
              </a:ext>
            </a:extLst>
          </p:cNvPr>
          <p:cNvSpPr txBox="1"/>
          <p:nvPr/>
        </p:nvSpPr>
        <p:spPr>
          <a:xfrm>
            <a:off x="4505741" y="5420146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Diagrama N-S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="" xmlns:a16="http://schemas.microsoft.com/office/drawing/2014/main" id="{4D1326DE-5135-4775-AB18-ECE852B0CDAE}"/>
              </a:ext>
            </a:extLst>
          </p:cNvPr>
          <p:cNvCxnSpPr/>
          <p:nvPr/>
        </p:nvCxnSpPr>
        <p:spPr>
          <a:xfrm>
            <a:off x="7977809" y="1020419"/>
            <a:ext cx="0" cy="527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="" xmlns:a16="http://schemas.microsoft.com/office/drawing/2014/main" id="{08C60D7C-7DE0-40D5-BDE9-A24E142C6020}"/>
              </a:ext>
            </a:extLst>
          </p:cNvPr>
          <p:cNvSpPr txBox="1"/>
          <p:nvPr/>
        </p:nvSpPr>
        <p:spPr>
          <a:xfrm>
            <a:off x="7977805" y="901151"/>
            <a:ext cx="402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u="sng" dirty="0">
                <a:solidFill>
                  <a:srgbClr val="00B0F0"/>
                </a:solidFill>
              </a:rPr>
              <a:t>No Gráficos 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="" xmlns:a16="http://schemas.microsoft.com/office/drawing/2014/main" id="{030A6629-B73B-4DA0-BDA8-B03A90BB3347}"/>
              </a:ext>
            </a:extLst>
          </p:cNvPr>
          <p:cNvSpPr txBox="1"/>
          <p:nvPr/>
        </p:nvSpPr>
        <p:spPr>
          <a:xfrm>
            <a:off x="8292554" y="1520120"/>
            <a:ext cx="3339548" cy="2585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Inicio</a:t>
            </a:r>
          </a:p>
          <a:p>
            <a:r>
              <a:rPr lang="es-PE" dirty="0"/>
              <a:t>Leer n</a:t>
            </a:r>
          </a:p>
          <a:p>
            <a:r>
              <a:rPr lang="es-PE" dirty="0"/>
              <a:t>si n&gt;0 entonces</a:t>
            </a:r>
          </a:p>
          <a:p>
            <a:r>
              <a:rPr lang="es-PE" dirty="0"/>
              <a:t>	Imprimir n, “es positivo”</a:t>
            </a:r>
          </a:p>
          <a:p>
            <a:r>
              <a:rPr lang="es-PE" dirty="0"/>
              <a:t>sino </a:t>
            </a:r>
          </a:p>
          <a:p>
            <a:r>
              <a:rPr lang="es-PE" dirty="0"/>
              <a:t>	Imprimir n, ”es negativo”</a:t>
            </a:r>
          </a:p>
          <a:p>
            <a:r>
              <a:rPr lang="es-PE" dirty="0"/>
              <a:t>fin_si</a:t>
            </a:r>
          </a:p>
          <a:p>
            <a:r>
              <a:rPr lang="es-PE" dirty="0"/>
              <a:t>Fin</a:t>
            </a:r>
          </a:p>
          <a:p>
            <a:endParaRPr lang="es-PE" dirty="0"/>
          </a:p>
        </p:txBody>
      </p:sp>
      <p:sp>
        <p:nvSpPr>
          <p:cNvPr id="73" name="CuadroTexto 72">
            <a:extLst>
              <a:ext uri="{FF2B5EF4-FFF2-40B4-BE49-F238E27FC236}">
                <a16:creationId xmlns="" xmlns:a16="http://schemas.microsoft.com/office/drawing/2014/main" id="{8FA72A34-13A2-4C17-A0AB-B0FC39300F14}"/>
              </a:ext>
            </a:extLst>
          </p:cNvPr>
          <p:cNvSpPr txBox="1"/>
          <p:nvPr/>
        </p:nvSpPr>
        <p:spPr>
          <a:xfrm>
            <a:off x="8292554" y="4105442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Pseudocódigo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="" xmlns:a16="http://schemas.microsoft.com/office/drawing/2014/main" id="{AA16CED0-AA5E-453F-88C9-09CAAB8195A0}"/>
              </a:ext>
            </a:extLst>
          </p:cNvPr>
          <p:cNvSpPr txBox="1"/>
          <p:nvPr/>
        </p:nvSpPr>
        <p:spPr>
          <a:xfrm>
            <a:off x="992813" y="3578088"/>
            <a:ext cx="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="" xmlns:a16="http://schemas.microsoft.com/office/drawing/2014/main" id="{126B4528-F0B8-47F1-9D48-C089C798E967}"/>
              </a:ext>
            </a:extLst>
          </p:cNvPr>
          <p:cNvSpPr txBox="1"/>
          <p:nvPr/>
        </p:nvSpPr>
        <p:spPr>
          <a:xfrm>
            <a:off x="2801731" y="3571463"/>
            <a:ext cx="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si</a:t>
            </a:r>
          </a:p>
        </p:txBody>
      </p:sp>
    </p:spTree>
    <p:extLst>
      <p:ext uri="{BB962C8B-B14F-4D97-AF65-F5344CB8AC3E}">
        <p14:creationId xmlns="" xmlns:p14="http://schemas.microsoft.com/office/powerpoint/2010/main" val="2403540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32" grpId="0"/>
      <p:bldP spid="33" grpId="0"/>
      <p:bldP spid="53" grpId="0"/>
      <p:bldP spid="54" grpId="0"/>
      <p:bldP spid="57" grpId="0"/>
      <p:bldP spid="59" grpId="0"/>
      <p:bldP spid="68" grpId="0"/>
      <p:bldP spid="71" grpId="0"/>
      <p:bldP spid="72" grpId="0" animBg="1"/>
      <p:bldP spid="7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134</TotalTime>
  <Words>341</Words>
  <Application>Microsoft Office PowerPoint</Application>
  <PresentationFormat>Personalizado</PresentationFormat>
  <Paragraphs>74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Letras en madera</vt:lpstr>
      <vt:lpstr>Tipos de algoritmos:</vt:lpstr>
      <vt:lpstr>Algoritmos cualitativos: </vt:lpstr>
      <vt:lpstr>Tipos de algoritmos:</vt:lpstr>
      <vt:lpstr>Algoritmos cuantitativos: </vt:lpstr>
      <vt:lpstr>Lenguajes algorítmicos: </vt:lpstr>
      <vt:lpstr>Tipos de lenguajes algorítmicos: 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14</cp:revision>
  <dcterms:created xsi:type="dcterms:W3CDTF">2017-09-19T20:52:09Z</dcterms:created>
  <dcterms:modified xsi:type="dcterms:W3CDTF">2022-05-14T12:34:44Z</dcterms:modified>
</cp:coreProperties>
</file>