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A90112-2FDC-49A4-866E-0814E76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Capitulo 2: </a:t>
            </a:r>
            <a:br>
              <a:rPr lang="es-PE" dirty="0"/>
            </a:br>
            <a:r>
              <a:rPr lang="es-PE" sz="4200" dirty="0"/>
              <a:t>Entidades primitivas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3013050-2B0E-459E-99C5-D3CCE314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9130"/>
            <a:ext cx="10058400" cy="385307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Descargar </a:t>
            </a:r>
            <a:r>
              <a:rPr lang="es-PE" sz="2700" dirty="0" err="1">
                <a:solidFill>
                  <a:srgbClr val="0070C0"/>
                </a:solidFill>
              </a:rPr>
              <a:t>PSeInt</a:t>
            </a:r>
            <a:r>
              <a:rPr lang="es-PE" sz="27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Identificadores (Constantes y Variables).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Tipos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Operación de asignación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Operadores y Operandos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Funciones Internas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Entrada y salida de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Ejercicios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196891CE-5116-437D-AE42-0826254201B7}"/>
              </a:ext>
            </a:extLst>
          </p:cNvPr>
          <p:cNvSpPr/>
          <p:nvPr/>
        </p:nvSpPr>
        <p:spPr>
          <a:xfrm>
            <a:off x="1069848" y="2728289"/>
            <a:ext cx="7186256" cy="49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1444052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33C0950-5FFA-4AE0-94AB-76FC1D2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288" y="0"/>
            <a:ext cx="12393287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3F9FFE9-93B3-42CC-83D7-3A6DD53F970F}"/>
              </a:ext>
            </a:extLst>
          </p:cNvPr>
          <p:cNvSpPr txBox="1"/>
          <p:nvPr/>
        </p:nvSpPr>
        <p:spPr>
          <a:xfrm>
            <a:off x="596348" y="556591"/>
            <a:ext cx="107740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>
                <a:solidFill>
                  <a:schemeClr val="bg1"/>
                </a:solidFill>
              </a:rPr>
              <a:t>Identificadores: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Los identificadores representan los datos de un programa (constantes o variables). Un identificador es una secuencia de caracteres que sirve para identificar una posición en la memoria de la computadora, que nos permite accesar a su contenido.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E5DC2246-8C5A-4814-A3DB-421C6287B3AF}"/>
              </a:ext>
            </a:extLst>
          </p:cNvPr>
          <p:cNvSpPr/>
          <p:nvPr/>
        </p:nvSpPr>
        <p:spPr>
          <a:xfrm>
            <a:off x="1073426" y="4532243"/>
            <a:ext cx="1881809" cy="3710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5FE64FF-E42F-46E1-B48F-9C44F4F0E70D}"/>
              </a:ext>
            </a:extLst>
          </p:cNvPr>
          <p:cNvSpPr txBox="1"/>
          <p:nvPr/>
        </p:nvSpPr>
        <p:spPr>
          <a:xfrm>
            <a:off x="1073426" y="4969565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</a:rPr>
              <a:t>0x22fd74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4998D09-5EA2-49DA-A0E1-6F966AB94E55}"/>
              </a:ext>
            </a:extLst>
          </p:cNvPr>
          <p:cNvSpPr txBox="1"/>
          <p:nvPr/>
        </p:nvSpPr>
        <p:spPr>
          <a:xfrm>
            <a:off x="1073426" y="4134678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numero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475E8ACD-9082-493B-BD6E-72CE9905C283}"/>
              </a:ext>
            </a:extLst>
          </p:cNvPr>
          <p:cNvSpPr txBox="1"/>
          <p:nvPr/>
        </p:nvSpPr>
        <p:spPr>
          <a:xfrm>
            <a:off x="3935896" y="3498574"/>
            <a:ext cx="302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1"/>
                </a:solidFill>
              </a:rPr>
              <a:t>entero</a:t>
            </a:r>
            <a:r>
              <a:rPr lang="es-PE" sz="2000" dirty="0">
                <a:solidFill>
                  <a:schemeClr val="bg1"/>
                </a:solidFill>
              </a:rPr>
              <a:t> numero;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r>
              <a:rPr lang="es-PE" sz="2000" dirty="0">
                <a:solidFill>
                  <a:schemeClr val="bg1"/>
                </a:solidFill>
              </a:rPr>
              <a:t>numero = 10;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55EE2D83-C654-47D0-A243-E92CFB351C58}"/>
              </a:ext>
            </a:extLst>
          </p:cNvPr>
          <p:cNvSpPr txBox="1"/>
          <p:nvPr/>
        </p:nvSpPr>
        <p:spPr>
          <a:xfrm>
            <a:off x="1086678" y="4532243"/>
            <a:ext cx="188180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3604839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22D0224B-EFA9-4857-BFB8-E1D20092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288" y="0"/>
            <a:ext cx="12369287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A7F21C3-6418-48D6-BED6-C46825CAF6F5}"/>
              </a:ext>
            </a:extLst>
          </p:cNvPr>
          <p:cNvSpPr txBox="1"/>
          <p:nvPr/>
        </p:nvSpPr>
        <p:spPr>
          <a:xfrm>
            <a:off x="662609" y="662609"/>
            <a:ext cx="104427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>
                <a:solidFill>
                  <a:schemeClr val="bg1"/>
                </a:solidFill>
              </a:rPr>
              <a:t>Reglas para formar un Identificador: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Debe comenzar con una letra (A – Z, mayúsculas o minúsculas) y no deben contener espacios en blanco.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Letras, dígitos y caracteres, pueden estar unidos por un carácter subrayado como “_”.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El primer carácter no puede ser un número.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sz="25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Ejemplo: </a:t>
            </a:r>
          </a:p>
          <a:p>
            <a:endParaRPr lang="es-PE" sz="25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letra</a:t>
            </a:r>
          </a:p>
          <a:p>
            <a:r>
              <a:rPr lang="es-PE" sz="2500" dirty="0" err="1">
                <a:solidFill>
                  <a:schemeClr val="bg1"/>
                </a:solidFill>
              </a:rPr>
              <a:t>n_kilos</a:t>
            </a:r>
            <a:endParaRPr lang="es-PE" sz="25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Resultado1</a:t>
            </a:r>
          </a:p>
          <a:p>
            <a:r>
              <a:rPr lang="es-PE" sz="2500" dirty="0">
                <a:solidFill>
                  <a:schemeClr val="bg1"/>
                </a:solidFill>
              </a:rPr>
              <a:t>n_personas2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4302F9F1-1D6E-4A43-A00E-A1A9B20BA139}"/>
              </a:ext>
            </a:extLst>
          </p:cNvPr>
          <p:cNvSpPr txBox="1"/>
          <p:nvPr/>
        </p:nvSpPr>
        <p:spPr>
          <a:xfrm>
            <a:off x="4479235" y="3670855"/>
            <a:ext cx="22263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>
                    <a:lumMod val="85000"/>
                  </a:schemeClr>
                </a:solidFill>
              </a:rPr>
              <a:t>Errores:</a:t>
            </a:r>
          </a:p>
          <a:p>
            <a:endParaRPr lang="es-PE" sz="2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PE" sz="2500" dirty="0">
                <a:solidFill>
                  <a:schemeClr val="bg1">
                    <a:lumMod val="85000"/>
                  </a:schemeClr>
                </a:solidFill>
              </a:rPr>
              <a:t>lado 1</a:t>
            </a:r>
          </a:p>
          <a:p>
            <a:r>
              <a:rPr lang="es-PE" sz="2500" dirty="0">
                <a:solidFill>
                  <a:schemeClr val="bg1">
                    <a:lumMod val="85000"/>
                  </a:schemeClr>
                </a:solidFill>
              </a:rPr>
              <a:t>cuadro-1</a:t>
            </a:r>
          </a:p>
          <a:p>
            <a:r>
              <a:rPr lang="es-PE" sz="2500" dirty="0">
                <a:solidFill>
                  <a:schemeClr val="bg1">
                    <a:lumMod val="85000"/>
                  </a:schemeClr>
                </a:solidFill>
              </a:rPr>
              <a:t>2do_grado </a:t>
            </a:r>
          </a:p>
        </p:txBody>
      </p:sp>
    </p:spTree>
    <p:extLst>
      <p:ext uri="{BB962C8B-B14F-4D97-AF65-F5344CB8AC3E}">
        <p14:creationId xmlns="" xmlns:p14="http://schemas.microsoft.com/office/powerpoint/2010/main" val="2303334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D2443B5-656B-4C4F-BEF3-AC1F227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80" y="0"/>
            <a:ext cx="1234028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FDEE48F-F0DE-44CD-83AE-D0B86B0B56C3}"/>
              </a:ext>
            </a:extLst>
          </p:cNvPr>
          <p:cNvSpPr txBox="1"/>
          <p:nvPr/>
        </p:nvSpPr>
        <p:spPr>
          <a:xfrm>
            <a:off x="675861" y="569843"/>
            <a:ext cx="9925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u="sng" dirty="0">
                <a:solidFill>
                  <a:schemeClr val="bg1"/>
                </a:solidFill>
              </a:rPr>
              <a:t>Tipos de identificadores: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4000" dirty="0">
                <a:solidFill>
                  <a:schemeClr val="bg1"/>
                </a:solidFill>
              </a:rPr>
              <a:t> Constantes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4000" dirty="0">
                <a:solidFill>
                  <a:schemeClr val="bg1"/>
                </a:solidFill>
              </a:rPr>
              <a:t> 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1D9566B2-6E69-49EA-92FB-AD83E2F59607}"/>
              </a:ext>
            </a:extLst>
          </p:cNvPr>
          <p:cNvSpPr/>
          <p:nvPr/>
        </p:nvSpPr>
        <p:spPr>
          <a:xfrm>
            <a:off x="675861" y="2266122"/>
            <a:ext cx="3551582" cy="702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54273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2A86BE9-2FE7-44F0-89D7-752F38BA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6" y="0"/>
            <a:ext cx="12313775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DEFE63E-44F7-488E-B57E-0985A7999D1C}"/>
              </a:ext>
            </a:extLst>
          </p:cNvPr>
          <p:cNvSpPr txBox="1"/>
          <p:nvPr/>
        </p:nvSpPr>
        <p:spPr>
          <a:xfrm>
            <a:off x="681233" y="715618"/>
            <a:ext cx="1059636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Constantes: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Una constante es un dato numérico o alfanumérico que no cambia durante la ejecución del programa.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Ejemplo: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PI = 3.1416</a:t>
            </a:r>
          </a:p>
        </p:txBody>
      </p:sp>
    </p:spTree>
    <p:extLst>
      <p:ext uri="{BB962C8B-B14F-4D97-AF65-F5344CB8AC3E}">
        <p14:creationId xmlns="" xmlns:p14="http://schemas.microsoft.com/office/powerpoint/2010/main" val="2425665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D2443B5-656B-4C4F-BEF3-AC1F227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80" y="0"/>
            <a:ext cx="1234028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FDEE48F-F0DE-44CD-83AE-D0B86B0B56C3}"/>
              </a:ext>
            </a:extLst>
          </p:cNvPr>
          <p:cNvSpPr txBox="1"/>
          <p:nvPr/>
        </p:nvSpPr>
        <p:spPr>
          <a:xfrm>
            <a:off x="675861" y="569843"/>
            <a:ext cx="9925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u="sng" dirty="0">
                <a:solidFill>
                  <a:schemeClr val="bg1"/>
                </a:solidFill>
              </a:rPr>
              <a:t>Tipos de identificadores: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4000" dirty="0">
                <a:solidFill>
                  <a:schemeClr val="bg1"/>
                </a:solidFill>
              </a:rPr>
              <a:t> </a:t>
            </a:r>
            <a:r>
              <a:rPr lang="es-PE" sz="4000" dirty="0">
                <a:solidFill>
                  <a:schemeClr val="bg1">
                    <a:lumMod val="75000"/>
                  </a:schemeClr>
                </a:solidFill>
              </a:rPr>
              <a:t>Constantes</a:t>
            </a:r>
            <a:r>
              <a:rPr lang="es-PE" sz="4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4000" dirty="0">
                <a:solidFill>
                  <a:schemeClr val="bg1"/>
                </a:solidFill>
              </a:rPr>
              <a:t> Variables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1D9566B2-6E69-49EA-92FB-AD83E2F59607}"/>
              </a:ext>
            </a:extLst>
          </p:cNvPr>
          <p:cNvSpPr/>
          <p:nvPr/>
        </p:nvSpPr>
        <p:spPr>
          <a:xfrm>
            <a:off x="675861" y="2928728"/>
            <a:ext cx="2955235" cy="702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742164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2A86BE9-2FE7-44F0-89D7-752F38BA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6" y="0"/>
            <a:ext cx="12313775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DEFE63E-44F7-488E-B57E-0985A7999D1C}"/>
              </a:ext>
            </a:extLst>
          </p:cNvPr>
          <p:cNvSpPr txBox="1"/>
          <p:nvPr/>
        </p:nvSpPr>
        <p:spPr>
          <a:xfrm>
            <a:off x="681233" y="715618"/>
            <a:ext cx="10596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Variables: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Es un espacio en la memoria de la computadora que permite almacenar temporalmente un dato durante la ejecución de un proceso, su contenido puede cambiar durante la ejecución del programa.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Ejemplo: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 err="1">
                <a:solidFill>
                  <a:schemeClr val="bg1"/>
                </a:solidFill>
              </a:rPr>
              <a:t>area</a:t>
            </a:r>
            <a:r>
              <a:rPr lang="es-PE" sz="2500" dirty="0">
                <a:solidFill>
                  <a:schemeClr val="bg1"/>
                </a:solidFill>
              </a:rPr>
              <a:t> = (base*altura)/2</a:t>
            </a:r>
          </a:p>
        </p:txBody>
      </p:sp>
    </p:spTree>
    <p:extLst>
      <p:ext uri="{BB962C8B-B14F-4D97-AF65-F5344CB8AC3E}">
        <p14:creationId xmlns="" xmlns:p14="http://schemas.microsoft.com/office/powerpoint/2010/main" val="3680335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D4BE5D0-ACF0-4A8B-A8EB-3C28B300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044" y="0"/>
            <a:ext cx="12433044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E54334F-D252-4669-A3D4-444514B0D59D}"/>
              </a:ext>
            </a:extLst>
          </p:cNvPr>
          <p:cNvSpPr txBox="1"/>
          <p:nvPr/>
        </p:nvSpPr>
        <p:spPr>
          <a:xfrm>
            <a:off x="543337" y="3787675"/>
            <a:ext cx="1802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="" xmlns:a16="http://schemas.microsoft.com/office/drawing/2014/main" id="{F1ED0A48-FBA3-482A-89B5-A13CCC9DF9FA}"/>
              </a:ext>
            </a:extLst>
          </p:cNvPr>
          <p:cNvSpPr/>
          <p:nvPr/>
        </p:nvSpPr>
        <p:spPr>
          <a:xfrm>
            <a:off x="2213111" y="2491411"/>
            <a:ext cx="718122" cy="3114261"/>
          </a:xfrm>
          <a:prstGeom prst="leftBrace">
            <a:avLst>
              <a:gd name="adj1" fmla="val 7385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517206DB-D635-48D6-8026-E2DC3E224DF6}"/>
              </a:ext>
            </a:extLst>
          </p:cNvPr>
          <p:cNvSpPr txBox="1"/>
          <p:nvPr/>
        </p:nvSpPr>
        <p:spPr>
          <a:xfrm>
            <a:off x="2842593" y="2826893"/>
            <a:ext cx="2749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Por su contenido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F1DBEA77-DB7F-44D8-ADE8-E386EE1DDD31}"/>
              </a:ext>
            </a:extLst>
          </p:cNvPr>
          <p:cNvSpPr txBox="1"/>
          <p:nvPr/>
        </p:nvSpPr>
        <p:spPr>
          <a:xfrm>
            <a:off x="2835968" y="4900858"/>
            <a:ext cx="2749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Por su uso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="" xmlns:a16="http://schemas.microsoft.com/office/drawing/2014/main" id="{C6997EE2-CE12-4A09-9A7A-772D4AFB94D0}"/>
              </a:ext>
            </a:extLst>
          </p:cNvPr>
          <p:cNvSpPr/>
          <p:nvPr/>
        </p:nvSpPr>
        <p:spPr>
          <a:xfrm>
            <a:off x="5585790" y="2345636"/>
            <a:ext cx="510207" cy="1508299"/>
          </a:xfrm>
          <a:prstGeom prst="leftBrace">
            <a:avLst>
              <a:gd name="adj1" fmla="val 4716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4BE2C654-B195-4EEB-B6EF-758002C89E64}"/>
              </a:ext>
            </a:extLst>
          </p:cNvPr>
          <p:cNvSpPr txBox="1"/>
          <p:nvPr/>
        </p:nvSpPr>
        <p:spPr>
          <a:xfrm>
            <a:off x="6042997" y="2462460"/>
            <a:ext cx="36178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Numéricas</a:t>
            </a:r>
          </a:p>
          <a:p>
            <a:r>
              <a:rPr lang="es-PE" sz="2500" dirty="0">
                <a:solidFill>
                  <a:schemeClr val="bg1"/>
                </a:solidFill>
              </a:rPr>
              <a:t>Lógicas</a:t>
            </a:r>
          </a:p>
          <a:p>
            <a:r>
              <a:rPr lang="es-PE" sz="2500" dirty="0">
                <a:solidFill>
                  <a:schemeClr val="bg1"/>
                </a:solidFill>
              </a:rPr>
              <a:t>Alfanuméricas (</a:t>
            </a:r>
            <a:r>
              <a:rPr lang="es-PE" sz="2500" dirty="0" err="1">
                <a:solidFill>
                  <a:schemeClr val="bg1"/>
                </a:solidFill>
              </a:rPr>
              <a:t>String</a:t>
            </a:r>
            <a:r>
              <a:rPr lang="es-PE" sz="25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="" xmlns:a16="http://schemas.microsoft.com/office/drawing/2014/main" id="{2FB49298-DA56-4CFB-9E52-31D48A52107A}"/>
              </a:ext>
            </a:extLst>
          </p:cNvPr>
          <p:cNvSpPr/>
          <p:nvPr/>
        </p:nvSpPr>
        <p:spPr>
          <a:xfrm>
            <a:off x="4625008" y="4419603"/>
            <a:ext cx="510207" cy="1508299"/>
          </a:xfrm>
          <a:prstGeom prst="leftBrace">
            <a:avLst>
              <a:gd name="adj1" fmla="val 4716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CBE3E60D-3A40-44F4-9A8B-D98D2695C7E4}"/>
              </a:ext>
            </a:extLst>
          </p:cNvPr>
          <p:cNvSpPr txBox="1"/>
          <p:nvPr/>
        </p:nvSpPr>
        <p:spPr>
          <a:xfrm>
            <a:off x="5121971" y="4549677"/>
            <a:ext cx="36178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De trabajo</a:t>
            </a:r>
          </a:p>
          <a:p>
            <a:r>
              <a:rPr lang="es-PE" sz="2500" dirty="0">
                <a:solidFill>
                  <a:schemeClr val="bg1"/>
                </a:solidFill>
              </a:rPr>
              <a:t>Contadores</a:t>
            </a:r>
          </a:p>
          <a:p>
            <a:r>
              <a:rPr lang="es-PE" sz="2500" dirty="0">
                <a:solidFill>
                  <a:schemeClr val="bg1"/>
                </a:solidFill>
              </a:rPr>
              <a:t>Acumuladores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4AF79E8C-D204-4980-9251-25DB3FBD1300}"/>
              </a:ext>
            </a:extLst>
          </p:cNvPr>
          <p:cNvSpPr txBox="1"/>
          <p:nvPr/>
        </p:nvSpPr>
        <p:spPr>
          <a:xfrm>
            <a:off x="496956" y="666784"/>
            <a:ext cx="79181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Clasificación de las 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1477438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63</TotalTime>
  <Words>252</Words>
  <Application>Microsoft Office PowerPoint</Application>
  <PresentationFormat>Personalizado</PresentationFormat>
  <Paragraphs>77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Letras en madera</vt:lpstr>
      <vt:lpstr>Capitulo 2:  Entidades primitivas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 Entidades primitivas</dc:title>
  <dc:creator>Betancud Ariel</dc:creator>
  <cp:lastModifiedBy>i5Wtrial</cp:lastModifiedBy>
  <cp:revision>10</cp:revision>
  <dcterms:created xsi:type="dcterms:W3CDTF">2017-09-22T17:03:48Z</dcterms:created>
  <dcterms:modified xsi:type="dcterms:W3CDTF">2022-05-14T12:30:15Z</dcterms:modified>
</cp:coreProperties>
</file>