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7" r:id="rId2"/>
    <p:sldId id="258"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pPr/>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pPr/>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pPr/>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pPr/>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pPr/>
              <a:t>5/14/2022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pPr/>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pPr/>
              <a:t>5/14/2022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pPr/>
              <a:t>5/14/2022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pPr/>
              <a:t>5/14/2022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DA16AA21-1863-4931-97CB-99D0A168701B}" type="datetimeFigureOut">
              <a:rPr lang="en-US" dirty="0"/>
              <a:pPr/>
              <a:t>5/14/2022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772C379-9A7C-4C87-A116-CBE9F58B04C5}" type="datetimeFigureOut">
              <a:rPr lang="en-US" dirty="0"/>
              <a:pPr/>
              <a:t>5/14/2022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pPr/>
              <a:t>5/14/2022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1A90112-2FDC-49A4-866E-0814E76DB2FD}"/>
              </a:ext>
            </a:extLst>
          </p:cNvPr>
          <p:cNvSpPr>
            <a:spLocks noGrp="1"/>
          </p:cNvSpPr>
          <p:nvPr>
            <p:ph type="title"/>
          </p:nvPr>
        </p:nvSpPr>
        <p:spPr/>
        <p:txBody>
          <a:bodyPr>
            <a:normAutofit/>
          </a:bodyPr>
          <a:lstStyle/>
          <a:p>
            <a:r>
              <a:rPr lang="es-PE" dirty="0"/>
              <a:t>Capitulo 2: </a:t>
            </a:r>
            <a:br>
              <a:rPr lang="es-PE" dirty="0"/>
            </a:br>
            <a:r>
              <a:rPr lang="es-PE" sz="4200" dirty="0"/>
              <a:t>Entidades primitivas</a:t>
            </a:r>
          </a:p>
        </p:txBody>
      </p:sp>
      <p:sp>
        <p:nvSpPr>
          <p:cNvPr id="3" name="Marcador de contenido 2">
            <a:extLst>
              <a:ext uri="{FF2B5EF4-FFF2-40B4-BE49-F238E27FC236}">
                <a16:creationId xmlns="" xmlns:a16="http://schemas.microsoft.com/office/drawing/2014/main" id="{33013050-2B0E-459E-99C5-D3CCE31474C8}"/>
              </a:ext>
            </a:extLst>
          </p:cNvPr>
          <p:cNvSpPr>
            <a:spLocks noGrp="1"/>
          </p:cNvSpPr>
          <p:nvPr>
            <p:ph idx="1"/>
          </p:nvPr>
        </p:nvSpPr>
        <p:spPr>
          <a:xfrm>
            <a:off x="1069848" y="2319130"/>
            <a:ext cx="10058400" cy="3853070"/>
          </a:xfrm>
        </p:spPr>
        <p:txBody>
          <a:bodyPr>
            <a:normAutofit fontScale="92500" lnSpcReduction="10000"/>
          </a:bodyPr>
          <a:lstStyle/>
          <a:p>
            <a:pPr marL="457200" indent="-457200">
              <a:buFont typeface="+mj-lt"/>
              <a:buAutoNum type="arabicPeriod"/>
            </a:pPr>
            <a:r>
              <a:rPr lang="es-PE" sz="2700" dirty="0">
                <a:solidFill>
                  <a:srgbClr val="0070C0"/>
                </a:solidFill>
              </a:rPr>
              <a:t>Descargar </a:t>
            </a:r>
            <a:r>
              <a:rPr lang="es-PE" sz="2700" dirty="0" err="1">
                <a:solidFill>
                  <a:srgbClr val="0070C0"/>
                </a:solidFill>
              </a:rPr>
              <a:t>PSeInt</a:t>
            </a:r>
            <a:r>
              <a:rPr lang="es-PE" sz="2700" dirty="0">
                <a:solidFill>
                  <a:srgbClr val="0070C0"/>
                </a:solidFill>
              </a:rPr>
              <a:t>.</a:t>
            </a:r>
          </a:p>
          <a:p>
            <a:pPr marL="457200" indent="-457200">
              <a:buFont typeface="+mj-lt"/>
              <a:buAutoNum type="arabicPeriod"/>
            </a:pPr>
            <a:r>
              <a:rPr lang="es-PE" sz="2700" dirty="0">
                <a:solidFill>
                  <a:srgbClr val="0070C0"/>
                </a:solidFill>
              </a:rPr>
              <a:t>Identificadores (Constantes y Variables).</a:t>
            </a:r>
          </a:p>
          <a:p>
            <a:pPr marL="457200" indent="-457200">
              <a:buFont typeface="+mj-lt"/>
              <a:buAutoNum type="arabicPeriod"/>
            </a:pPr>
            <a:r>
              <a:rPr lang="es-PE" sz="2700" dirty="0">
                <a:solidFill>
                  <a:srgbClr val="0070C0"/>
                </a:solidFill>
              </a:rPr>
              <a:t>Tipos de datos</a:t>
            </a:r>
          </a:p>
          <a:p>
            <a:pPr marL="457200" indent="-457200">
              <a:buFont typeface="+mj-lt"/>
              <a:buAutoNum type="arabicPeriod"/>
            </a:pPr>
            <a:r>
              <a:rPr lang="es-PE" sz="2700" dirty="0"/>
              <a:t>Operación de asignación</a:t>
            </a:r>
          </a:p>
          <a:p>
            <a:pPr marL="457200" indent="-457200">
              <a:buFont typeface="+mj-lt"/>
              <a:buAutoNum type="arabicPeriod"/>
            </a:pPr>
            <a:r>
              <a:rPr lang="es-PE" sz="2700" dirty="0"/>
              <a:t>Entrada y salida de información</a:t>
            </a:r>
          </a:p>
          <a:p>
            <a:pPr marL="457200" indent="-457200">
              <a:buFont typeface="+mj-lt"/>
              <a:buAutoNum type="arabicPeriod"/>
            </a:pPr>
            <a:r>
              <a:rPr lang="es-PE" sz="2700" dirty="0"/>
              <a:t>Operadores y Operandos</a:t>
            </a:r>
          </a:p>
          <a:p>
            <a:pPr marL="457200" indent="-457200">
              <a:buFont typeface="+mj-lt"/>
              <a:buAutoNum type="arabicPeriod"/>
            </a:pPr>
            <a:r>
              <a:rPr lang="es-PE" sz="2700" dirty="0"/>
              <a:t>Funciones Internas</a:t>
            </a:r>
          </a:p>
          <a:p>
            <a:pPr marL="457200" indent="-457200">
              <a:buFont typeface="+mj-lt"/>
              <a:buAutoNum type="arabicPeriod"/>
            </a:pPr>
            <a:r>
              <a:rPr lang="es-PE" sz="2700" dirty="0"/>
              <a:t>Ejercicios</a:t>
            </a:r>
          </a:p>
        </p:txBody>
      </p:sp>
      <p:sp>
        <p:nvSpPr>
          <p:cNvPr id="4" name="Rectángulo 3">
            <a:extLst>
              <a:ext uri="{FF2B5EF4-FFF2-40B4-BE49-F238E27FC236}">
                <a16:creationId xmlns="" xmlns:a16="http://schemas.microsoft.com/office/drawing/2014/main" id="{196891CE-5116-437D-AE42-0826254201B7}"/>
              </a:ext>
            </a:extLst>
          </p:cNvPr>
          <p:cNvSpPr/>
          <p:nvPr/>
        </p:nvSpPr>
        <p:spPr>
          <a:xfrm>
            <a:off x="1069847" y="3616180"/>
            <a:ext cx="4363543" cy="4919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Tree>
    <p:extLst>
      <p:ext uri="{BB962C8B-B14F-4D97-AF65-F5344CB8AC3E}">
        <p14:creationId xmlns="" xmlns:p14="http://schemas.microsoft.com/office/powerpoint/2010/main" val="144405211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 xmlns:a16="http://schemas.microsoft.com/office/drawing/2014/main" id="{F50B4415-8B0B-4213-BC84-C45B1DECE571}"/>
              </a:ext>
            </a:extLst>
          </p:cNvPr>
          <p:cNvPicPr>
            <a:picLocks noChangeAspect="1"/>
          </p:cNvPicPr>
          <p:nvPr/>
        </p:nvPicPr>
        <p:blipFill>
          <a:blip r:embed="rId2"/>
          <a:stretch>
            <a:fillRect/>
          </a:stretch>
        </p:blipFill>
        <p:spPr>
          <a:xfrm>
            <a:off x="-241044" y="0"/>
            <a:ext cx="12433044" cy="6858000"/>
          </a:xfrm>
          <a:prstGeom prst="rect">
            <a:avLst/>
          </a:prstGeom>
        </p:spPr>
      </p:pic>
      <p:sp>
        <p:nvSpPr>
          <p:cNvPr id="6" name="CuadroTexto 5">
            <a:extLst>
              <a:ext uri="{FF2B5EF4-FFF2-40B4-BE49-F238E27FC236}">
                <a16:creationId xmlns="" xmlns:a16="http://schemas.microsoft.com/office/drawing/2014/main" id="{3EE55F49-3122-4731-AA34-EF03119DC61A}"/>
              </a:ext>
            </a:extLst>
          </p:cNvPr>
          <p:cNvSpPr txBox="1"/>
          <p:nvPr/>
        </p:nvSpPr>
        <p:spPr>
          <a:xfrm>
            <a:off x="636103" y="649356"/>
            <a:ext cx="10946296" cy="5740033"/>
          </a:xfrm>
          <a:prstGeom prst="rect">
            <a:avLst/>
          </a:prstGeom>
          <a:noFill/>
        </p:spPr>
        <p:txBody>
          <a:bodyPr wrap="square" rtlCol="0">
            <a:spAutoFit/>
          </a:bodyPr>
          <a:lstStyle/>
          <a:p>
            <a:r>
              <a:rPr lang="es-PE" sz="3500" b="1" u="sng" dirty="0">
                <a:solidFill>
                  <a:schemeClr val="bg1"/>
                </a:solidFill>
              </a:rPr>
              <a:t>Operación de Asignación: </a:t>
            </a:r>
          </a:p>
          <a:p>
            <a:endParaRPr lang="es-PE" sz="2500" dirty="0">
              <a:solidFill>
                <a:schemeClr val="bg1"/>
              </a:solidFill>
            </a:endParaRPr>
          </a:p>
          <a:p>
            <a:r>
              <a:rPr lang="es-PE" sz="2500" dirty="0">
                <a:solidFill>
                  <a:schemeClr val="bg1"/>
                </a:solidFill>
              </a:rPr>
              <a:t>Consiste en atribuir un valor a una variable: </a:t>
            </a:r>
          </a:p>
          <a:p>
            <a:endParaRPr lang="es-PE" sz="2500" dirty="0">
              <a:solidFill>
                <a:schemeClr val="bg1"/>
              </a:solidFill>
            </a:endParaRPr>
          </a:p>
          <a:p>
            <a:r>
              <a:rPr lang="es-PE" sz="2500" dirty="0">
                <a:solidFill>
                  <a:schemeClr val="bg1"/>
                </a:solidFill>
              </a:rPr>
              <a:t>		Nombre de la variable     expresión</a:t>
            </a:r>
          </a:p>
          <a:p>
            <a:endParaRPr lang="es-PE" sz="2500" dirty="0">
              <a:solidFill>
                <a:schemeClr val="bg1"/>
              </a:solidFill>
            </a:endParaRPr>
          </a:p>
          <a:p>
            <a:pPr algn="just"/>
            <a:r>
              <a:rPr lang="es-PE" sz="2500" dirty="0">
                <a:solidFill>
                  <a:schemeClr val="bg1"/>
                </a:solidFill>
              </a:rPr>
              <a:t>En algunos lenguajes de programación, el símbolo puede varias a: </a:t>
            </a:r>
          </a:p>
          <a:p>
            <a:r>
              <a:rPr lang="es-PE" sz="2500" dirty="0">
                <a:solidFill>
                  <a:schemeClr val="bg1"/>
                </a:solidFill>
              </a:rPr>
              <a:t>“=”, “:=”</a:t>
            </a:r>
          </a:p>
          <a:p>
            <a:endParaRPr lang="es-PE" sz="2500" dirty="0">
              <a:solidFill>
                <a:schemeClr val="bg1"/>
              </a:solidFill>
            </a:endParaRPr>
          </a:p>
          <a:p>
            <a:r>
              <a:rPr lang="es-PE" sz="2300" dirty="0">
                <a:solidFill>
                  <a:schemeClr val="bg1"/>
                </a:solidFill>
              </a:rPr>
              <a:t>Variable a la que se le asigna el valor               el valor que le vamos a asignar</a:t>
            </a:r>
          </a:p>
          <a:p>
            <a:r>
              <a:rPr lang="es-PE" sz="2300" dirty="0">
                <a:solidFill>
                  <a:schemeClr val="bg1"/>
                </a:solidFill>
              </a:rPr>
              <a:t>				 </a:t>
            </a:r>
            <a:r>
              <a:rPr lang="es-PE" sz="2300" dirty="0" err="1">
                <a:solidFill>
                  <a:schemeClr val="bg1"/>
                </a:solidFill>
              </a:rPr>
              <a:t>num</a:t>
            </a:r>
            <a:r>
              <a:rPr lang="es-PE" sz="2300" dirty="0">
                <a:solidFill>
                  <a:schemeClr val="bg1"/>
                </a:solidFill>
              </a:rPr>
              <a:t>												   5</a:t>
            </a:r>
          </a:p>
          <a:p>
            <a:endParaRPr lang="es-PE" sz="2500" dirty="0">
              <a:solidFill>
                <a:schemeClr val="bg1"/>
              </a:solidFill>
            </a:endParaRPr>
          </a:p>
          <a:p>
            <a:endParaRPr lang="es-PE" sz="2500" dirty="0">
              <a:solidFill>
                <a:schemeClr val="bg1"/>
              </a:solidFill>
            </a:endParaRPr>
          </a:p>
          <a:p>
            <a:endParaRPr lang="es-PE" dirty="0">
              <a:solidFill>
                <a:schemeClr val="bg1"/>
              </a:solidFill>
            </a:endParaRPr>
          </a:p>
          <a:p>
            <a:endParaRPr lang="es-PE" dirty="0">
              <a:solidFill>
                <a:schemeClr val="bg1"/>
              </a:solidFill>
            </a:endParaRPr>
          </a:p>
        </p:txBody>
      </p:sp>
      <p:cxnSp>
        <p:nvCxnSpPr>
          <p:cNvPr id="8" name="Conector recto de flecha 7">
            <a:extLst>
              <a:ext uri="{FF2B5EF4-FFF2-40B4-BE49-F238E27FC236}">
                <a16:creationId xmlns="" xmlns:a16="http://schemas.microsoft.com/office/drawing/2014/main" id="{B65658BA-6637-4D28-A18B-D8C54AAC9308}"/>
              </a:ext>
            </a:extLst>
          </p:cNvPr>
          <p:cNvCxnSpPr>
            <a:cxnSpLocks/>
          </p:cNvCxnSpPr>
          <p:nvPr/>
        </p:nvCxnSpPr>
        <p:spPr>
          <a:xfrm flipH="1">
            <a:off x="4956311" y="2610677"/>
            <a:ext cx="265044"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 xmlns:a16="http://schemas.microsoft.com/office/drawing/2014/main" id="{62E41259-CD1A-4A42-8744-128BA0433FDE}"/>
              </a:ext>
            </a:extLst>
          </p:cNvPr>
          <p:cNvCxnSpPr>
            <a:cxnSpLocks/>
          </p:cNvCxnSpPr>
          <p:nvPr/>
        </p:nvCxnSpPr>
        <p:spPr>
          <a:xfrm flipH="1">
            <a:off x="6076120" y="4499110"/>
            <a:ext cx="265044"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 xmlns:a16="http://schemas.microsoft.com/office/drawing/2014/main" id="{34266A04-F677-40CA-B040-1223665C2A31}"/>
              </a:ext>
            </a:extLst>
          </p:cNvPr>
          <p:cNvCxnSpPr>
            <a:cxnSpLocks/>
          </p:cNvCxnSpPr>
          <p:nvPr/>
        </p:nvCxnSpPr>
        <p:spPr>
          <a:xfrm flipH="1">
            <a:off x="6102625" y="4843669"/>
            <a:ext cx="265044"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 xmlns:a16="http://schemas.microsoft.com/office/drawing/2014/main" id="{6D43F3B0-F7C1-443C-8CD3-04AD7E3878A7}"/>
              </a:ext>
            </a:extLst>
          </p:cNvPr>
          <p:cNvCxnSpPr/>
          <p:nvPr/>
        </p:nvCxnSpPr>
        <p:spPr>
          <a:xfrm>
            <a:off x="742122" y="4638261"/>
            <a:ext cx="1029693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 xmlns:a16="http://schemas.microsoft.com/office/drawing/2014/main" id="{8D6BB6B1-41BF-4CD3-9987-9844917C4C50}"/>
              </a:ext>
            </a:extLst>
          </p:cNvPr>
          <p:cNvCxnSpPr>
            <a:cxnSpLocks/>
          </p:cNvCxnSpPr>
          <p:nvPr/>
        </p:nvCxnSpPr>
        <p:spPr>
          <a:xfrm>
            <a:off x="5870713" y="4280452"/>
            <a:ext cx="0" cy="6957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 xmlns:a16="http://schemas.microsoft.com/office/drawing/2014/main" id="{8A14B15A-E945-4094-B0F3-CF2FF7877909}"/>
              </a:ext>
            </a:extLst>
          </p:cNvPr>
          <p:cNvCxnSpPr>
            <a:cxnSpLocks/>
          </p:cNvCxnSpPr>
          <p:nvPr/>
        </p:nvCxnSpPr>
        <p:spPr>
          <a:xfrm>
            <a:off x="6579703" y="4287080"/>
            <a:ext cx="0" cy="6891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33573025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down)">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wipe(down)">
                                      <p:cBhvr>
                                        <p:cTn id="12" dur="500"/>
                                        <p:tgtEl>
                                          <p:spTgt spid="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wipe(down)">
                                      <p:cBhvr>
                                        <p:cTn id="22" dur="500"/>
                                        <p:tgtEl>
                                          <p:spTgt spid="6">
                                            <p:txEl>
                                              <p:pRg st="6" end="6"/>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wipe(down)">
                                      <p:cBhvr>
                                        <p:cTn id="25" dur="500"/>
                                        <p:tgtEl>
                                          <p:spTgt spid="6">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6">
                                            <p:txEl>
                                              <p:pRg st="9" end="9"/>
                                            </p:txEl>
                                          </p:spTgt>
                                        </p:tgtEl>
                                        <p:attrNameLst>
                                          <p:attrName>style.visibility</p:attrName>
                                        </p:attrNameLst>
                                      </p:cBhvr>
                                      <p:to>
                                        <p:strVal val="visible"/>
                                      </p:to>
                                    </p:set>
                                    <p:animEffect transition="in" filter="wipe(down)">
                                      <p:cBhvr>
                                        <p:cTn id="30" dur="500"/>
                                        <p:tgtEl>
                                          <p:spTgt spid="6">
                                            <p:txEl>
                                              <p:pRg st="9" end="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down)">
                                      <p:cBhvr>
                                        <p:cTn id="35" dur="500"/>
                                        <p:tgtEl>
                                          <p:spTgt spid="13"/>
                                        </p:tgtEl>
                                      </p:cBhvr>
                                    </p:animEffect>
                                  </p:childTnLst>
                                </p:cTn>
                              </p:par>
                              <p:par>
                                <p:cTn id="36" presetID="22" presetClass="entr" presetSubtype="4" fill="hold"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down)">
                                      <p:cBhvr>
                                        <p:cTn id="38" dur="500"/>
                                        <p:tgtEl>
                                          <p:spTgt spid="10"/>
                                        </p:tgtEl>
                                      </p:cBhvr>
                                    </p:animEffect>
                                  </p:childTnLst>
                                </p:cTn>
                              </p:par>
                              <p:par>
                                <p:cTn id="39" presetID="22" presetClass="entr" presetSubtype="4"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500"/>
                                        <p:tgtEl>
                                          <p:spTgt spid="15"/>
                                        </p:tgtEl>
                                      </p:cBhvr>
                                    </p:animEffect>
                                  </p:childTnLst>
                                </p:cTn>
                              </p:par>
                              <p:par>
                                <p:cTn id="42" presetID="22" presetClass="entr" presetSubtype="4"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down)">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6">
                                            <p:txEl>
                                              <p:pRg st="10" end="10"/>
                                            </p:txEl>
                                          </p:spTgt>
                                        </p:tgtEl>
                                        <p:attrNameLst>
                                          <p:attrName>style.visibility</p:attrName>
                                        </p:attrNameLst>
                                      </p:cBhvr>
                                      <p:to>
                                        <p:strVal val="visible"/>
                                      </p:to>
                                    </p:set>
                                    <p:animEffect transition="in" filter="wipe(down)">
                                      <p:cBhvr>
                                        <p:cTn id="49" dur="500"/>
                                        <p:tgtEl>
                                          <p:spTgt spid="6">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wipe(down)">
                                      <p:cBhvr>
                                        <p:cTn id="5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 xmlns:a16="http://schemas.microsoft.com/office/drawing/2014/main" id="{FA13FBA3-566D-4DB0-9DD4-9142BEABD115}"/>
              </a:ext>
            </a:extLst>
          </p:cNvPr>
          <p:cNvPicPr>
            <a:picLocks noChangeAspect="1"/>
          </p:cNvPicPr>
          <p:nvPr/>
        </p:nvPicPr>
        <p:blipFill>
          <a:blip r:embed="rId2"/>
          <a:stretch>
            <a:fillRect/>
          </a:stretch>
        </p:blipFill>
        <p:spPr>
          <a:xfrm>
            <a:off x="-121774" y="0"/>
            <a:ext cx="12313774" cy="6858000"/>
          </a:xfrm>
          <a:prstGeom prst="rect">
            <a:avLst/>
          </a:prstGeom>
        </p:spPr>
      </p:pic>
      <p:sp>
        <p:nvSpPr>
          <p:cNvPr id="6" name="CuadroTexto 5">
            <a:extLst>
              <a:ext uri="{FF2B5EF4-FFF2-40B4-BE49-F238E27FC236}">
                <a16:creationId xmlns="" xmlns:a16="http://schemas.microsoft.com/office/drawing/2014/main" id="{87C50A40-7D9B-4CB0-8855-0D05FB075333}"/>
              </a:ext>
            </a:extLst>
          </p:cNvPr>
          <p:cNvSpPr txBox="1"/>
          <p:nvPr/>
        </p:nvSpPr>
        <p:spPr>
          <a:xfrm>
            <a:off x="834887" y="609600"/>
            <a:ext cx="10787270" cy="4370427"/>
          </a:xfrm>
          <a:prstGeom prst="rect">
            <a:avLst/>
          </a:prstGeom>
          <a:noFill/>
        </p:spPr>
        <p:txBody>
          <a:bodyPr wrap="square" rtlCol="0">
            <a:spAutoFit/>
          </a:bodyPr>
          <a:lstStyle/>
          <a:p>
            <a:r>
              <a:rPr lang="es-PE" sz="3000" dirty="0">
                <a:solidFill>
                  <a:schemeClr val="bg1"/>
                </a:solidFill>
              </a:rPr>
              <a:t>El proceso de asignación se realiza en 2 fases: </a:t>
            </a:r>
          </a:p>
          <a:p>
            <a:endParaRPr lang="es-PE" sz="3000" dirty="0">
              <a:solidFill>
                <a:schemeClr val="bg1"/>
              </a:solidFill>
            </a:endParaRPr>
          </a:p>
          <a:p>
            <a:endParaRPr lang="es-PE" dirty="0">
              <a:solidFill>
                <a:schemeClr val="bg1"/>
              </a:solidFill>
            </a:endParaRPr>
          </a:p>
          <a:p>
            <a:pPr marL="285750" indent="-285750" algn="just">
              <a:buFont typeface="Wingdings" panose="05000000000000000000" pitchFamily="2" charset="2"/>
              <a:buChar char="Ø"/>
            </a:pPr>
            <a:r>
              <a:rPr lang="es-PE" sz="2500" dirty="0">
                <a:solidFill>
                  <a:schemeClr val="bg1"/>
                </a:solidFill>
              </a:rPr>
              <a:t> Se evalúa la expresión de la parte derecha de la asignación obteniéndose un único valor.</a:t>
            </a:r>
          </a:p>
          <a:p>
            <a:pPr marL="285750" indent="-285750" algn="just">
              <a:buFont typeface="Wingdings" panose="05000000000000000000" pitchFamily="2" charset="2"/>
              <a:buChar char="Ø"/>
            </a:pPr>
            <a:r>
              <a:rPr lang="es-PE" sz="2500" dirty="0">
                <a:solidFill>
                  <a:schemeClr val="bg1"/>
                </a:solidFill>
              </a:rPr>
              <a:t> Se asigna ese valor a la variable de la parte izquierda, sustituyéndose el valor que tenía anteriormente.</a:t>
            </a:r>
          </a:p>
          <a:p>
            <a:pPr marL="285750" indent="-285750" algn="just">
              <a:buFont typeface="Wingdings" panose="05000000000000000000" pitchFamily="2" charset="2"/>
              <a:buChar char="Ø"/>
            </a:pPr>
            <a:endParaRPr lang="es-PE" sz="2500" dirty="0">
              <a:solidFill>
                <a:schemeClr val="bg1"/>
              </a:solidFill>
            </a:endParaRPr>
          </a:p>
          <a:p>
            <a:pPr marL="285750" indent="-285750" algn="just">
              <a:buFont typeface="Wingdings" panose="05000000000000000000" pitchFamily="2" charset="2"/>
              <a:buChar char="Ø"/>
            </a:pPr>
            <a:endParaRPr lang="es-PE" sz="2500" dirty="0">
              <a:solidFill>
                <a:schemeClr val="bg1"/>
              </a:solidFill>
            </a:endParaRPr>
          </a:p>
          <a:p>
            <a:pPr marL="285750" indent="-285750" algn="just">
              <a:buFont typeface="Wingdings" panose="05000000000000000000" pitchFamily="2" charset="2"/>
              <a:buChar char="Ø"/>
            </a:pPr>
            <a:endParaRPr lang="es-PE" sz="2500" dirty="0">
              <a:solidFill>
                <a:schemeClr val="bg1"/>
              </a:solidFill>
            </a:endParaRPr>
          </a:p>
          <a:p>
            <a:pPr algn="just"/>
            <a:r>
              <a:rPr lang="es-PE" sz="2500" dirty="0">
                <a:solidFill>
                  <a:schemeClr val="bg1"/>
                </a:solidFill>
              </a:rPr>
              <a:t>		</a:t>
            </a:r>
          </a:p>
        </p:txBody>
      </p:sp>
      <p:sp>
        <p:nvSpPr>
          <p:cNvPr id="7" name="CuadroTexto 6">
            <a:extLst>
              <a:ext uri="{FF2B5EF4-FFF2-40B4-BE49-F238E27FC236}">
                <a16:creationId xmlns="" xmlns:a16="http://schemas.microsoft.com/office/drawing/2014/main" id="{27EC2DB8-DD6F-489A-8ED6-B538A629527F}"/>
              </a:ext>
            </a:extLst>
          </p:cNvPr>
          <p:cNvSpPr txBox="1"/>
          <p:nvPr/>
        </p:nvSpPr>
        <p:spPr>
          <a:xfrm>
            <a:off x="-121774" y="4041913"/>
            <a:ext cx="12313774" cy="630942"/>
          </a:xfrm>
          <a:prstGeom prst="rect">
            <a:avLst/>
          </a:prstGeom>
          <a:noFill/>
        </p:spPr>
        <p:txBody>
          <a:bodyPr wrap="square" rtlCol="0">
            <a:spAutoFit/>
          </a:bodyPr>
          <a:lstStyle/>
          <a:p>
            <a:pPr algn="ctr"/>
            <a:r>
              <a:rPr lang="es-PE" sz="3500" dirty="0" err="1">
                <a:solidFill>
                  <a:schemeClr val="bg1"/>
                </a:solidFill>
              </a:rPr>
              <a:t>num</a:t>
            </a:r>
            <a:r>
              <a:rPr lang="es-PE" sz="3500" dirty="0">
                <a:solidFill>
                  <a:schemeClr val="bg1"/>
                </a:solidFill>
              </a:rPr>
              <a:t> = 10;</a:t>
            </a:r>
          </a:p>
        </p:txBody>
      </p:sp>
    </p:spTree>
    <p:extLst>
      <p:ext uri="{BB962C8B-B14F-4D97-AF65-F5344CB8AC3E}">
        <p14:creationId xmlns="" xmlns:p14="http://schemas.microsoft.com/office/powerpoint/2010/main" val="255127196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wipe(down)">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wipe(down)">
                                      <p:cBhvr>
                                        <p:cTn id="1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 xmlns:a16="http://schemas.microsoft.com/office/drawing/2014/main" id="{4D563293-84A9-4121-8318-96F13B8CC22C}"/>
              </a:ext>
            </a:extLst>
          </p:cNvPr>
          <p:cNvPicPr>
            <a:picLocks noChangeAspect="1"/>
          </p:cNvPicPr>
          <p:nvPr/>
        </p:nvPicPr>
        <p:blipFill>
          <a:blip r:embed="rId2"/>
          <a:stretch>
            <a:fillRect/>
          </a:stretch>
        </p:blipFill>
        <p:spPr>
          <a:xfrm>
            <a:off x="-161532" y="0"/>
            <a:ext cx="12353531" cy="6858000"/>
          </a:xfrm>
          <a:prstGeom prst="rect">
            <a:avLst/>
          </a:prstGeom>
        </p:spPr>
      </p:pic>
      <p:sp>
        <p:nvSpPr>
          <p:cNvPr id="6" name="CuadroTexto 5">
            <a:extLst>
              <a:ext uri="{FF2B5EF4-FFF2-40B4-BE49-F238E27FC236}">
                <a16:creationId xmlns="" xmlns:a16="http://schemas.microsoft.com/office/drawing/2014/main" id="{EA386F37-1A62-49FD-9B11-2F83C5A4DF6D}"/>
              </a:ext>
            </a:extLst>
          </p:cNvPr>
          <p:cNvSpPr txBox="1"/>
          <p:nvPr/>
        </p:nvSpPr>
        <p:spPr>
          <a:xfrm>
            <a:off x="821635" y="861391"/>
            <a:ext cx="10668000" cy="3139321"/>
          </a:xfrm>
          <a:prstGeom prst="rect">
            <a:avLst/>
          </a:prstGeom>
          <a:noFill/>
        </p:spPr>
        <p:txBody>
          <a:bodyPr wrap="square" rtlCol="0">
            <a:spAutoFit/>
          </a:bodyPr>
          <a:lstStyle/>
          <a:p>
            <a:r>
              <a:rPr lang="es-PE" sz="3000" dirty="0">
                <a:solidFill>
                  <a:schemeClr val="bg1"/>
                </a:solidFill>
              </a:rPr>
              <a:t>¿Qué es lo que hay que tener en cuenta?</a:t>
            </a:r>
          </a:p>
          <a:p>
            <a:endParaRPr lang="es-PE" dirty="0">
              <a:solidFill>
                <a:schemeClr val="bg1"/>
              </a:solidFill>
            </a:endParaRPr>
          </a:p>
          <a:p>
            <a:pPr marL="285750" indent="-285750" algn="just">
              <a:buFont typeface="Wingdings" panose="05000000000000000000" pitchFamily="2" charset="2"/>
              <a:buChar char="q"/>
            </a:pPr>
            <a:r>
              <a:rPr lang="es-PE" sz="2500" dirty="0">
                <a:solidFill>
                  <a:schemeClr val="bg1"/>
                </a:solidFill>
              </a:rPr>
              <a:t> En la parte izquierda sólo puede haber una variable.</a:t>
            </a:r>
          </a:p>
          <a:p>
            <a:pPr marL="285750" indent="-285750" algn="just">
              <a:buFont typeface="Wingdings" panose="05000000000000000000" pitchFamily="2" charset="2"/>
              <a:buChar char="q"/>
            </a:pPr>
            <a:r>
              <a:rPr lang="es-PE" sz="2500" dirty="0">
                <a:solidFill>
                  <a:schemeClr val="bg1"/>
                </a:solidFill>
              </a:rPr>
              <a:t> La variable a la que se le asigna el valor pierde su valor anterior.</a:t>
            </a:r>
          </a:p>
          <a:p>
            <a:pPr marL="285750" indent="-285750" algn="just">
              <a:buFont typeface="Wingdings" panose="05000000000000000000" pitchFamily="2" charset="2"/>
              <a:buChar char="q"/>
            </a:pPr>
            <a:r>
              <a:rPr lang="es-PE" sz="2500" dirty="0">
                <a:solidFill>
                  <a:schemeClr val="bg1"/>
                </a:solidFill>
              </a:rPr>
              <a:t> El tipo de dato  del valor que se obtiene al evaluar la parte derecha tiene que ser el mismo que el tipo de dato de la variable de la parte izquierda, es decir a una variable sólo se le pueden dar valores de su mismo tipo de dato.</a:t>
            </a:r>
          </a:p>
        </p:txBody>
      </p:sp>
      <p:sp>
        <p:nvSpPr>
          <p:cNvPr id="7" name="CuadroTexto 6">
            <a:extLst>
              <a:ext uri="{FF2B5EF4-FFF2-40B4-BE49-F238E27FC236}">
                <a16:creationId xmlns="" xmlns:a16="http://schemas.microsoft.com/office/drawing/2014/main" id="{2717D73F-0697-4CF0-9D0E-4F24A535E1F7}"/>
              </a:ext>
            </a:extLst>
          </p:cNvPr>
          <p:cNvSpPr txBox="1"/>
          <p:nvPr/>
        </p:nvSpPr>
        <p:spPr>
          <a:xfrm>
            <a:off x="-121774" y="4572002"/>
            <a:ext cx="12313774" cy="630942"/>
          </a:xfrm>
          <a:prstGeom prst="rect">
            <a:avLst/>
          </a:prstGeom>
          <a:noFill/>
        </p:spPr>
        <p:txBody>
          <a:bodyPr wrap="square" rtlCol="0">
            <a:spAutoFit/>
          </a:bodyPr>
          <a:lstStyle/>
          <a:p>
            <a:pPr algn="ctr"/>
            <a:r>
              <a:rPr lang="es-PE" sz="3500" dirty="0" err="1">
                <a:solidFill>
                  <a:schemeClr val="bg1"/>
                </a:solidFill>
              </a:rPr>
              <a:t>num</a:t>
            </a:r>
            <a:r>
              <a:rPr lang="es-PE" sz="3500" dirty="0">
                <a:solidFill>
                  <a:schemeClr val="bg1"/>
                </a:solidFill>
              </a:rPr>
              <a:t> = 10;</a:t>
            </a:r>
          </a:p>
        </p:txBody>
      </p:sp>
    </p:spTree>
    <p:extLst>
      <p:ext uri="{BB962C8B-B14F-4D97-AF65-F5344CB8AC3E}">
        <p14:creationId xmlns="" xmlns:p14="http://schemas.microsoft.com/office/powerpoint/2010/main" val="80747860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down)">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wipe(down)">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wipe(down)">
                                      <p:cBhvr>
                                        <p:cTn id="2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Madera</Template>
  <TotalTime>42</TotalTime>
  <Words>186</Words>
  <Application>Microsoft Office PowerPoint</Application>
  <PresentationFormat>Personalizado</PresentationFormat>
  <Paragraphs>38</Paragraphs>
  <Slides>4</Slides>
  <Notes>0</Notes>
  <HiddenSlides>0</HiddenSlides>
  <MMClips>0</MMClips>
  <ScaleCrop>false</ScaleCrop>
  <HeadingPairs>
    <vt:vector size="4" baseType="variant">
      <vt:variant>
        <vt:lpstr>Tema</vt:lpstr>
      </vt:variant>
      <vt:variant>
        <vt:i4>1</vt:i4>
      </vt:variant>
      <vt:variant>
        <vt:lpstr>Títulos de diapositiva</vt:lpstr>
      </vt:variant>
      <vt:variant>
        <vt:i4>4</vt:i4>
      </vt:variant>
    </vt:vector>
  </HeadingPairs>
  <TitlesOfParts>
    <vt:vector size="5" baseType="lpstr">
      <vt:lpstr>Letras en madera</vt:lpstr>
      <vt:lpstr>Capitulo 2:  Entidades primitivas</vt:lpstr>
      <vt:lpstr>Diapositiva 2</vt:lpstr>
      <vt:lpstr>Diapositiva 3</vt:lpstr>
      <vt:lpstr>Diapositiva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Capitulo 2:  Entidades primitivas</dc:title>
  <dc:creator>Betancud Ariel</dc:creator>
  <cp:lastModifiedBy>i5Wtrial</cp:lastModifiedBy>
  <cp:revision>6</cp:revision>
  <dcterms:created xsi:type="dcterms:W3CDTF">2017-09-24T17:15:33Z</dcterms:created>
  <dcterms:modified xsi:type="dcterms:W3CDTF">2022-05-14T12:29:51Z</dcterms:modified>
</cp:coreProperties>
</file>