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5/17/2022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0DEE8EA5-452A-425A-A87F-DFC55DB9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278" y="0"/>
            <a:ext cx="12340278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93D95768-B089-4BF5-9D5D-C91A5DF97CE4}"/>
              </a:ext>
            </a:extLst>
          </p:cNvPr>
          <p:cNvSpPr txBox="1"/>
          <p:nvPr/>
        </p:nvSpPr>
        <p:spPr>
          <a:xfrm>
            <a:off x="715617" y="477078"/>
            <a:ext cx="10495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b="1" u="sng" dirty="0">
                <a:solidFill>
                  <a:schemeClr val="bg1"/>
                </a:solidFill>
              </a:rPr>
              <a:t>Operadores: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Son elementos que relacionan de forma diferente, los valores de una o más variables y/o constantes. Es decir, los operadores nos permiten manipular valores.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C410A054-69FB-4EAB-BD27-85F66D597AB4}"/>
              </a:ext>
            </a:extLst>
          </p:cNvPr>
          <p:cNvSpPr txBox="1"/>
          <p:nvPr/>
        </p:nvSpPr>
        <p:spPr>
          <a:xfrm>
            <a:off x="795128" y="3935895"/>
            <a:ext cx="3419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</a:rPr>
              <a:t>Tipos de Operadores</a:t>
            </a:r>
          </a:p>
        </p:txBody>
      </p:sp>
      <p:sp>
        <p:nvSpPr>
          <p:cNvPr id="8" name="Abrir llave 7">
            <a:extLst>
              <a:ext uri="{FF2B5EF4-FFF2-40B4-BE49-F238E27FC236}">
                <a16:creationId xmlns="" xmlns:a16="http://schemas.microsoft.com/office/drawing/2014/main" id="{BBE136D7-7DBA-4CC5-877B-71827981F21C}"/>
              </a:ext>
            </a:extLst>
          </p:cNvPr>
          <p:cNvSpPr/>
          <p:nvPr/>
        </p:nvSpPr>
        <p:spPr>
          <a:xfrm>
            <a:off x="4134680" y="3442252"/>
            <a:ext cx="490330" cy="1461052"/>
          </a:xfrm>
          <a:prstGeom prst="leftBrace">
            <a:avLst>
              <a:gd name="adj1" fmla="val 62387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EA589F3C-AD26-4788-AF76-934B8BD1BB46}"/>
              </a:ext>
            </a:extLst>
          </p:cNvPr>
          <p:cNvSpPr txBox="1"/>
          <p:nvPr/>
        </p:nvSpPr>
        <p:spPr>
          <a:xfrm>
            <a:off x="4611757" y="3538330"/>
            <a:ext cx="24516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sz="2500" dirty="0">
                <a:solidFill>
                  <a:schemeClr val="bg1"/>
                </a:solidFill>
              </a:rPr>
              <a:t>Aritméticos</a:t>
            </a:r>
          </a:p>
          <a:p>
            <a:pPr marL="285750" indent="-285750">
              <a:buFontTx/>
              <a:buChar char="-"/>
            </a:pPr>
            <a:r>
              <a:rPr lang="es-PE" sz="2500" dirty="0">
                <a:solidFill>
                  <a:schemeClr val="bg1"/>
                </a:solidFill>
              </a:rPr>
              <a:t>Relacionales</a:t>
            </a:r>
          </a:p>
          <a:p>
            <a:pPr marL="285750" indent="-285750">
              <a:buFontTx/>
              <a:buChar char="-"/>
            </a:pPr>
            <a:r>
              <a:rPr lang="es-PE" sz="2500" dirty="0">
                <a:solidFill>
                  <a:schemeClr val="bg1"/>
                </a:solidFill>
              </a:rPr>
              <a:t>Lógicos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3AB9307E-BA35-4605-BD8D-CD1973E706FE}"/>
              </a:ext>
            </a:extLst>
          </p:cNvPr>
          <p:cNvSpPr/>
          <p:nvPr/>
        </p:nvSpPr>
        <p:spPr>
          <a:xfrm>
            <a:off x="4611757" y="3538330"/>
            <a:ext cx="2239617" cy="3975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38434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E040F561-2160-471C-B218-96D446B7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278" y="0"/>
            <a:ext cx="12340278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1192047-C543-4685-989C-9FF74AF60DE3}"/>
              </a:ext>
            </a:extLst>
          </p:cNvPr>
          <p:cNvSpPr txBox="1"/>
          <p:nvPr/>
        </p:nvSpPr>
        <p:spPr>
          <a:xfrm>
            <a:off x="742122" y="715617"/>
            <a:ext cx="10535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dirty="0">
                <a:solidFill>
                  <a:schemeClr val="bg1"/>
                </a:solidFill>
              </a:rPr>
              <a:t>Operadores Aritméticos: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Los operadores aritméticos permiten la realización de operaciones matemáticas con los valores (variables y constantes).</a:t>
            </a: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Los operadores aritméticos pueden ser utilizados con tipos de datos enteros o reales. Si ambos son enteros, el resultado es entero; si alguno de ellos es real, El resultado es real</a:t>
            </a:r>
            <a:r>
              <a:rPr lang="es-P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2765838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73F7CB6B-4098-48A9-ADF3-9766F669C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036" y="0"/>
            <a:ext cx="12380035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A69E4547-58FA-4033-8C86-78DA5189758F}"/>
              </a:ext>
            </a:extLst>
          </p:cNvPr>
          <p:cNvSpPr txBox="1"/>
          <p:nvPr/>
        </p:nvSpPr>
        <p:spPr>
          <a:xfrm>
            <a:off x="808383" y="662609"/>
            <a:ext cx="10469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dirty="0">
                <a:solidFill>
                  <a:schemeClr val="bg1"/>
                </a:solidFill>
              </a:rPr>
              <a:t>Operadores Aritméticos: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="" xmlns:a16="http://schemas.microsoft.com/office/drawing/2014/main" id="{E13C3508-EF3D-49AB-B01B-E958A7CBF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92326095"/>
              </p:ext>
            </p:extLst>
          </p:nvPr>
        </p:nvGraphicFramePr>
        <p:xfrm>
          <a:off x="1316382" y="1651336"/>
          <a:ext cx="3520661" cy="228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59">
                  <a:extLst>
                    <a:ext uri="{9D8B030D-6E8A-4147-A177-3AD203B41FA5}">
                      <a16:colId xmlns="" xmlns:a16="http://schemas.microsoft.com/office/drawing/2014/main" val="1055412591"/>
                    </a:ext>
                  </a:extLst>
                </a:gridCol>
                <a:gridCol w="2815002">
                  <a:extLst>
                    <a:ext uri="{9D8B030D-6E8A-4147-A177-3AD203B41FA5}">
                      <a16:colId xmlns="" xmlns:a16="http://schemas.microsoft.com/office/drawing/2014/main" val="1053987102"/>
                    </a:ext>
                  </a:extLst>
                </a:gridCol>
              </a:tblGrid>
              <a:tr h="380760"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Exponenciación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470041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Suma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12894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Resta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3840729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Multiplicación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222641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División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5560470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mod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Residuo o resto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560173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92FB4F96-2080-4C61-A93C-DD6B0398C5E6}"/>
              </a:ext>
            </a:extLst>
          </p:cNvPr>
          <p:cNvSpPr txBox="1"/>
          <p:nvPr/>
        </p:nvSpPr>
        <p:spPr>
          <a:xfrm>
            <a:off x="702365" y="4439478"/>
            <a:ext cx="6162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Ejemplo: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r>
              <a:rPr lang="es-PE" dirty="0">
                <a:solidFill>
                  <a:schemeClr val="bg1"/>
                </a:solidFill>
              </a:rPr>
              <a:t>	</a:t>
            </a:r>
            <a:r>
              <a:rPr lang="es-PE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Expresión</a:t>
            </a:r>
            <a:r>
              <a:rPr lang="es-PE" dirty="0">
                <a:solidFill>
                  <a:schemeClr val="bg1"/>
                </a:solidFill>
              </a:rPr>
              <a:t>		</a:t>
            </a:r>
            <a:r>
              <a:rPr lang="es-PE" u="sng" dirty="0">
                <a:solidFill>
                  <a:schemeClr val="bg1"/>
                </a:solidFill>
              </a:rPr>
              <a:t>Se representa</a:t>
            </a:r>
            <a:r>
              <a:rPr lang="es-PE" dirty="0">
                <a:solidFill>
                  <a:schemeClr val="bg1"/>
                </a:solidFill>
              </a:rPr>
              <a:t>		</a:t>
            </a:r>
            <a:r>
              <a:rPr lang="es-PE" u="sng" dirty="0">
                <a:solidFill>
                  <a:schemeClr val="bg1"/>
                </a:solidFill>
              </a:rPr>
              <a:t>Resultado</a:t>
            </a:r>
            <a:r>
              <a:rPr lang="es-PE" dirty="0">
                <a:solidFill>
                  <a:schemeClr val="bg1"/>
                </a:solidFill>
              </a:rPr>
              <a:t>		</a:t>
            </a:r>
          </a:p>
          <a:p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E3B37D2F-A557-44B2-865D-E47548A52CEF}"/>
              </a:ext>
            </a:extLst>
          </p:cNvPr>
          <p:cNvSpPr txBox="1"/>
          <p:nvPr/>
        </p:nvSpPr>
        <p:spPr>
          <a:xfrm>
            <a:off x="1276626" y="5314122"/>
            <a:ext cx="10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3x7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A9F046C4-AB4E-4B7D-B926-8F12F8ACD24B}"/>
              </a:ext>
            </a:extLst>
          </p:cNvPr>
          <p:cNvSpPr txBox="1"/>
          <p:nvPr/>
        </p:nvSpPr>
        <p:spPr>
          <a:xfrm>
            <a:off x="3231319" y="5307495"/>
            <a:ext cx="10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3*7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4791263F-3CEA-4C7E-80D1-470B84BF3BE8}"/>
              </a:ext>
            </a:extLst>
          </p:cNvPr>
          <p:cNvSpPr txBox="1"/>
          <p:nvPr/>
        </p:nvSpPr>
        <p:spPr>
          <a:xfrm>
            <a:off x="5378175" y="5307497"/>
            <a:ext cx="10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Entero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236C13B3-43D4-4221-8E6E-1D8827CADD87}"/>
              </a:ext>
            </a:extLst>
          </p:cNvPr>
          <p:cNvSpPr txBox="1"/>
          <p:nvPr/>
        </p:nvSpPr>
        <p:spPr>
          <a:xfrm>
            <a:off x="1270000" y="5612296"/>
            <a:ext cx="100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29</a:t>
            </a:r>
          </a:p>
          <a:p>
            <a:pPr algn="ctr"/>
            <a:r>
              <a:rPr lang="es-PE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="" xmlns:a16="http://schemas.microsoft.com/office/drawing/2014/main" id="{D19E441E-8078-4E1A-95A4-6A9E6949DEF3}"/>
              </a:ext>
            </a:extLst>
          </p:cNvPr>
          <p:cNvCxnSpPr>
            <a:cxnSpLocks/>
          </p:cNvCxnSpPr>
          <p:nvPr/>
        </p:nvCxnSpPr>
        <p:spPr>
          <a:xfrm>
            <a:off x="1577008" y="5943310"/>
            <a:ext cx="3578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C45B2E81-8CD1-4CE4-9A03-779B4B528445}"/>
              </a:ext>
            </a:extLst>
          </p:cNvPr>
          <p:cNvSpPr txBox="1"/>
          <p:nvPr/>
        </p:nvSpPr>
        <p:spPr>
          <a:xfrm>
            <a:off x="3244576" y="5731564"/>
            <a:ext cx="10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29/7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="" xmlns:a16="http://schemas.microsoft.com/office/drawing/2014/main" id="{C996E204-84F2-4D31-8FD9-06AD56EE8345}"/>
              </a:ext>
            </a:extLst>
          </p:cNvPr>
          <p:cNvSpPr txBox="1"/>
          <p:nvPr/>
        </p:nvSpPr>
        <p:spPr>
          <a:xfrm>
            <a:off x="5351677" y="5731565"/>
            <a:ext cx="10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Real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A55CAA29-D0C5-40AC-9BFB-412E9AF018BB}"/>
              </a:ext>
            </a:extLst>
          </p:cNvPr>
          <p:cNvSpPr txBox="1"/>
          <p:nvPr/>
        </p:nvSpPr>
        <p:spPr>
          <a:xfrm>
            <a:off x="1270001" y="6261651"/>
            <a:ext cx="10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1FA7C720-88BE-475F-9F0D-670FF66F393D}"/>
              </a:ext>
            </a:extLst>
          </p:cNvPr>
          <p:cNvSpPr txBox="1"/>
          <p:nvPr/>
        </p:nvSpPr>
        <p:spPr>
          <a:xfrm>
            <a:off x="1656521" y="6208644"/>
            <a:ext cx="49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847F82A3-942F-4928-AA6D-C62021744E39}"/>
              </a:ext>
            </a:extLst>
          </p:cNvPr>
          <p:cNvSpPr txBox="1"/>
          <p:nvPr/>
        </p:nvSpPr>
        <p:spPr>
          <a:xfrm>
            <a:off x="3231323" y="6221896"/>
            <a:ext cx="10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7^2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510A2E4D-2CDE-4549-93F5-028042068952}"/>
              </a:ext>
            </a:extLst>
          </p:cNvPr>
          <p:cNvSpPr txBox="1"/>
          <p:nvPr/>
        </p:nvSpPr>
        <p:spPr>
          <a:xfrm>
            <a:off x="5378176" y="6208641"/>
            <a:ext cx="10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Entero</a:t>
            </a:r>
          </a:p>
        </p:txBody>
      </p:sp>
    </p:spTree>
    <p:extLst>
      <p:ext uri="{BB962C8B-B14F-4D97-AF65-F5344CB8AC3E}">
        <p14:creationId xmlns="" xmlns:p14="http://schemas.microsoft.com/office/powerpoint/2010/main" val="23552841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5D4852A1-951D-4A37-BBEC-4AD6883D5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288" y="0"/>
            <a:ext cx="12393287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8A1CC740-258E-49DC-AE9C-48FD797A0BDB}"/>
              </a:ext>
            </a:extLst>
          </p:cNvPr>
          <p:cNvSpPr txBox="1"/>
          <p:nvPr/>
        </p:nvSpPr>
        <p:spPr>
          <a:xfrm>
            <a:off x="715616" y="675861"/>
            <a:ext cx="10694505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</a:rPr>
              <a:t>Prioridad de los Operadores Aritméticos: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sz="2000" dirty="0">
                <a:solidFill>
                  <a:schemeClr val="bg1"/>
                </a:solidFill>
              </a:rPr>
              <a:t>Todas las expresiones entre paréntesis se evalúan primero. Las expresiones con paréntesis anidados se evalúan de dentro a fuera, el paréntesis más interno se evalúa primero.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2000" dirty="0">
                <a:solidFill>
                  <a:schemeClr val="bg1"/>
                </a:solidFill>
              </a:rPr>
              <a:t> Dentro de una misma expresión los operadores se evalúan en el siguiente orden: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sz="2000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PE" sz="2000" dirty="0">
                <a:solidFill>
                  <a:schemeClr val="bg1"/>
                </a:solidFill>
              </a:rPr>
              <a:t> ^ exponenciación.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PE" sz="2000" dirty="0">
                <a:solidFill>
                  <a:schemeClr val="bg1"/>
                </a:solidFill>
              </a:rPr>
              <a:t> *, / Multiplicación, división y modulo.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PE" sz="2000" dirty="0">
                <a:solidFill>
                  <a:schemeClr val="bg1"/>
                </a:solidFill>
              </a:rPr>
              <a:t>+, - Suma y resta.</a:t>
            </a:r>
          </a:p>
          <a:p>
            <a:pPr marL="342900" indent="-342900">
              <a:buFont typeface="+mj-lt"/>
              <a:buAutoNum type="arabicPeriod"/>
            </a:pPr>
            <a:endParaRPr lang="es-PE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s-PE" dirty="0">
              <a:solidFill>
                <a:schemeClr val="bg1"/>
              </a:solidFill>
            </a:endParaRPr>
          </a:p>
          <a:p>
            <a:r>
              <a:rPr lang="es-PE" sz="2000" dirty="0">
                <a:solidFill>
                  <a:schemeClr val="bg1"/>
                </a:solidFill>
              </a:rPr>
              <a:t>Ejemplo: </a:t>
            </a:r>
          </a:p>
          <a:p>
            <a:endParaRPr lang="es-PE" sz="2000" dirty="0">
              <a:solidFill>
                <a:schemeClr val="bg1"/>
              </a:solidFill>
            </a:endParaRPr>
          </a:p>
          <a:p>
            <a:r>
              <a:rPr lang="es-PE" sz="2500" dirty="0">
                <a:solidFill>
                  <a:schemeClr val="bg1"/>
                </a:solidFill>
              </a:rPr>
              <a:t>3^3 * (10 – (2*4))</a:t>
            </a:r>
          </a:p>
          <a:p>
            <a:r>
              <a:rPr lang="es-PE" sz="2500" dirty="0">
                <a:solidFill>
                  <a:schemeClr val="bg1"/>
                </a:solidFill>
              </a:rPr>
              <a:t>3^3 * (10 - 8)</a:t>
            </a:r>
          </a:p>
          <a:p>
            <a:r>
              <a:rPr lang="es-PE" sz="2500" dirty="0">
                <a:solidFill>
                  <a:schemeClr val="bg1"/>
                </a:solidFill>
              </a:rPr>
              <a:t>3^3 * 2</a:t>
            </a:r>
          </a:p>
          <a:p>
            <a:r>
              <a:rPr lang="es-PE" sz="2500" dirty="0">
                <a:solidFill>
                  <a:schemeClr val="bg1"/>
                </a:solidFill>
              </a:rPr>
              <a:t>27 * 2</a:t>
            </a:r>
          </a:p>
          <a:p>
            <a:r>
              <a:rPr lang="es-PE" sz="2500" dirty="0">
                <a:solidFill>
                  <a:schemeClr val="bg1"/>
                </a:solidFill>
              </a:rPr>
              <a:t>54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5587D7EF-8FF8-4F14-8975-63E3C2D6C227}"/>
              </a:ext>
            </a:extLst>
          </p:cNvPr>
          <p:cNvCxnSpPr/>
          <p:nvPr/>
        </p:nvCxnSpPr>
        <p:spPr>
          <a:xfrm>
            <a:off x="2425148" y="5300869"/>
            <a:ext cx="6891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="" xmlns:a16="http://schemas.microsoft.com/office/drawing/2014/main" id="{90C3A958-9BC0-41F6-B2F3-27FFF82D8441}"/>
              </a:ext>
            </a:extLst>
          </p:cNvPr>
          <p:cNvCxnSpPr>
            <a:cxnSpLocks/>
          </p:cNvCxnSpPr>
          <p:nvPr/>
        </p:nvCxnSpPr>
        <p:spPr>
          <a:xfrm>
            <a:off x="1649894" y="5678554"/>
            <a:ext cx="960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="" xmlns:a16="http://schemas.microsoft.com/office/drawing/2014/main" id="{D74D6D3D-E369-44EE-8C3B-BCCA50E7452F}"/>
              </a:ext>
            </a:extLst>
          </p:cNvPr>
          <p:cNvCxnSpPr>
            <a:cxnSpLocks/>
          </p:cNvCxnSpPr>
          <p:nvPr/>
        </p:nvCxnSpPr>
        <p:spPr>
          <a:xfrm>
            <a:off x="775253" y="6023113"/>
            <a:ext cx="536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="" xmlns:a16="http://schemas.microsoft.com/office/drawing/2014/main" id="{D7FE3D15-6A64-40A3-B092-26907ECEBEAD}"/>
              </a:ext>
            </a:extLst>
          </p:cNvPr>
          <p:cNvCxnSpPr>
            <a:cxnSpLocks/>
          </p:cNvCxnSpPr>
          <p:nvPr/>
        </p:nvCxnSpPr>
        <p:spPr>
          <a:xfrm>
            <a:off x="801759" y="6407427"/>
            <a:ext cx="8348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38498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354</TotalTime>
  <Words>216</Words>
  <Application>Microsoft Office PowerPoint</Application>
  <PresentationFormat>Personalizado</PresentationFormat>
  <Paragraphs>56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Letras en madera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 Entidades primitivas</dc:title>
  <dc:creator>Betancud Ariel</dc:creator>
  <cp:lastModifiedBy>i5Wtrial</cp:lastModifiedBy>
  <cp:revision>21</cp:revision>
  <dcterms:created xsi:type="dcterms:W3CDTF">2017-09-26T15:01:18Z</dcterms:created>
  <dcterms:modified xsi:type="dcterms:W3CDTF">2022-05-17T12:05:20Z</dcterms:modified>
</cp:coreProperties>
</file>