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86176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81154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0937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F6B3EC62-E3F3-4AD0-A33B-12FB6C451B9B}"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254891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6B3EC62-E3F3-4AD0-A33B-12FB6C451B9B}" type="datetimeFigureOut">
              <a:rPr lang="es-AR" smtClean="0"/>
              <a:t>26/2/2023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20879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F6B3EC62-E3F3-4AD0-A33B-12FB6C451B9B}"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11916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F6B3EC62-E3F3-4AD0-A33B-12FB6C451B9B}" type="datetimeFigureOut">
              <a:rPr lang="es-AR" smtClean="0"/>
              <a:t>26/2/2023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2011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F6B3EC62-E3F3-4AD0-A33B-12FB6C451B9B}" type="datetimeFigureOut">
              <a:rPr lang="es-AR" smtClean="0"/>
              <a:t>26/2/2023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55122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6B3EC62-E3F3-4AD0-A33B-12FB6C451B9B}" type="datetimeFigureOut">
              <a:rPr lang="es-AR" smtClean="0"/>
              <a:t>26/2/2023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168795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B3EC62-E3F3-4AD0-A33B-12FB6C451B9B}"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81023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F6B3EC62-E3F3-4AD0-A33B-12FB6C451B9B}" type="datetimeFigureOut">
              <a:rPr lang="es-AR" smtClean="0"/>
              <a:t>26/2/2023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25C149-BEBA-405B-9665-60CB2AB866A1}" type="slidenum">
              <a:rPr lang="es-AR" smtClean="0"/>
              <a:t>‹Nº›</a:t>
            </a:fld>
            <a:endParaRPr lang="es-AR"/>
          </a:p>
        </p:txBody>
      </p:sp>
    </p:spTree>
    <p:extLst>
      <p:ext uri="{BB962C8B-B14F-4D97-AF65-F5344CB8AC3E}">
        <p14:creationId xmlns:p14="http://schemas.microsoft.com/office/powerpoint/2010/main" val="402803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3EC62-E3F3-4AD0-A33B-12FB6C451B9B}" type="datetimeFigureOut">
              <a:rPr lang="es-AR" smtClean="0"/>
              <a:t>26/2/2023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5C149-BEBA-405B-9665-60CB2AB866A1}" type="slidenum">
              <a:rPr lang="es-AR" smtClean="0"/>
              <a:t>‹Nº›</a:t>
            </a:fld>
            <a:endParaRPr lang="es-AR"/>
          </a:p>
        </p:txBody>
      </p:sp>
    </p:spTree>
    <p:extLst>
      <p:ext uri="{BB962C8B-B14F-4D97-AF65-F5344CB8AC3E}">
        <p14:creationId xmlns:p14="http://schemas.microsoft.com/office/powerpoint/2010/main" val="178968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PROBABILIDADES</a:t>
            </a:r>
            <a:endParaRPr lang="es-AR" dirty="0"/>
          </a:p>
        </p:txBody>
      </p:sp>
      <p:sp>
        <p:nvSpPr>
          <p:cNvPr id="3" name="Subtítulo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16526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lnSpcReduction="10000"/>
          </a:bodyPr>
          <a:lstStyle/>
          <a:p>
            <a:r>
              <a:rPr lang="es-MX" b="1" dirty="0"/>
              <a:t>La posibilidad que hay de que ocurra algún evento determinado</a:t>
            </a:r>
            <a:r>
              <a:rPr lang="es-MX" dirty="0"/>
              <a:t>, por ejemplo, que de un recipiente con 5 pelotas verdes, 2 azules y 3 rojas obtengamos una roja es de . 3, siempre debe ser un número menor o igual a uno, excepto cuando lo expresas en </a:t>
            </a:r>
            <a:r>
              <a:rPr lang="es-MX" dirty="0" smtClean="0"/>
              <a:t>porcentaje.</a:t>
            </a:r>
          </a:p>
          <a:p>
            <a:r>
              <a:rPr lang="es-MX" dirty="0" smtClean="0"/>
              <a:t>Experimento	                                                         Resultados</a:t>
            </a:r>
          </a:p>
          <a:p>
            <a:r>
              <a:rPr lang="es-MX" dirty="0" smtClean="0"/>
              <a:t>Lanzar al aire una moneda y observar que cae -  Cara o Seca</a:t>
            </a:r>
          </a:p>
          <a:p>
            <a:r>
              <a:rPr lang="es-MX" dirty="0" smtClean="0"/>
              <a:t>Realizar una llamada de ventas	              - Hay venta, no hay venta</a:t>
            </a:r>
          </a:p>
          <a:p>
            <a:r>
              <a:rPr lang="es-MX" dirty="0" smtClean="0"/>
              <a:t>Lanzar un dado	                                                -    1, 2, 3, 4, 5, 6</a:t>
            </a:r>
          </a:p>
          <a:p>
            <a:r>
              <a:rPr lang="es-MX" dirty="0" smtClean="0"/>
              <a:t>Jugar un partido de futbol	                          -   Ganar, perder, empatar</a:t>
            </a:r>
            <a:endParaRPr lang="es-AR" dirty="0"/>
          </a:p>
        </p:txBody>
      </p:sp>
    </p:spTree>
    <p:extLst>
      <p:ext uri="{BB962C8B-B14F-4D97-AF65-F5344CB8AC3E}">
        <p14:creationId xmlns:p14="http://schemas.microsoft.com/office/powerpoint/2010/main" val="189666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smtClean="0"/>
              <a:t>1- Halla la probabilidad de que al lanzar al aire dos monedas, salgan</a:t>
            </a:r>
          </a:p>
          <a:p>
            <a:r>
              <a:rPr lang="es-MX" dirty="0" smtClean="0"/>
              <a:t>A - Dos caras</a:t>
            </a:r>
          </a:p>
          <a:p>
            <a:r>
              <a:rPr lang="es-MX" dirty="0" smtClean="0"/>
              <a:t>B - Dos cruces</a:t>
            </a:r>
          </a:p>
          <a:p>
            <a:r>
              <a:rPr lang="es-MX" dirty="0" smtClean="0"/>
              <a:t>C - Una cara y una cruz</a:t>
            </a:r>
          </a:p>
          <a:p>
            <a:pPr marL="0" indent="0">
              <a:buNone/>
            </a:pPr>
            <a:r>
              <a:rPr lang="es-MX" dirty="0" smtClean="0"/>
              <a:t>2-</a:t>
            </a:r>
            <a:r>
              <a:rPr lang="es-MX" dirty="0"/>
              <a:t>Halla la probabilidad de que al levantar unas fichas de dominó se obtenga un número de puntos mayor que 9 o que sea múltiplo de 4</a:t>
            </a:r>
            <a:r>
              <a:rPr lang="es-MX" dirty="0" smtClean="0"/>
              <a:t>.</a:t>
            </a:r>
          </a:p>
          <a:p>
            <a:pPr marL="0" indent="0">
              <a:buNone/>
            </a:pPr>
            <a:r>
              <a:rPr lang="es-MX" dirty="0" smtClean="0"/>
              <a:t>3-</a:t>
            </a:r>
            <a:r>
              <a:rPr lang="es-MX" dirty="0"/>
              <a:t>Un dado está trucado, de forma que las probabilidades de obtener las distintas caras son proporcionales a los números de estas. Hallar</a:t>
            </a:r>
            <a:r>
              <a:rPr lang="es-MX" dirty="0" smtClean="0"/>
              <a:t>:</a:t>
            </a:r>
            <a:r>
              <a:rPr lang="es-MX" dirty="0"/>
              <a:t> </a:t>
            </a:r>
          </a:p>
          <a:p>
            <a:r>
              <a:rPr lang="es-MX" b="1" dirty="0"/>
              <a:t>A</a:t>
            </a:r>
            <a:r>
              <a:rPr lang="es-MX" dirty="0"/>
              <a:t> La probabilidad de obtener el 6 en un lanzamiento</a:t>
            </a:r>
          </a:p>
          <a:p>
            <a:r>
              <a:rPr lang="es-MX" b="1" dirty="0"/>
              <a:t>B</a:t>
            </a:r>
            <a:r>
              <a:rPr lang="es-MX" dirty="0"/>
              <a:t> La probabilidad de conseguir un número impar en un lanzamiento</a:t>
            </a:r>
          </a:p>
          <a:p>
            <a:pPr marL="0" indent="0">
              <a:buNone/>
            </a:pPr>
            <a:endParaRPr lang="es-AR" dirty="0"/>
          </a:p>
        </p:txBody>
      </p:sp>
    </p:spTree>
    <p:extLst>
      <p:ext uri="{BB962C8B-B14F-4D97-AF65-F5344CB8AC3E}">
        <p14:creationId xmlns:p14="http://schemas.microsoft.com/office/powerpoint/2010/main" val="308966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4- Se </a:t>
            </a:r>
            <a:r>
              <a:rPr lang="es-MX" dirty="0"/>
              <a:t>lanzan dos dados al aire y se anota la suma de los puntos obtenidos. Se pide:</a:t>
            </a:r>
          </a:p>
          <a:p>
            <a:r>
              <a:rPr lang="es-MX" b="1" dirty="0"/>
              <a:t>A</a:t>
            </a:r>
            <a:r>
              <a:rPr lang="es-MX" dirty="0"/>
              <a:t> La probabilidad de que salga el 7</a:t>
            </a:r>
          </a:p>
          <a:p>
            <a:r>
              <a:rPr lang="es-MX" b="1" dirty="0"/>
              <a:t>B</a:t>
            </a:r>
            <a:r>
              <a:rPr lang="es-MX" dirty="0"/>
              <a:t> La probabilidad de que el número obtenido sea par</a:t>
            </a:r>
          </a:p>
          <a:p>
            <a:r>
              <a:rPr lang="es-MX" b="1" dirty="0"/>
              <a:t>C</a:t>
            </a:r>
            <a:r>
              <a:rPr lang="es-MX" dirty="0"/>
              <a:t> La probabilidad de que el número obtenido sea múltiplo de </a:t>
            </a:r>
            <a:r>
              <a:rPr lang="es-MX" dirty="0" smtClean="0"/>
              <a:t>tres</a:t>
            </a:r>
          </a:p>
          <a:p>
            <a:pPr marL="0" indent="0">
              <a:buNone/>
            </a:pPr>
            <a:r>
              <a:rPr lang="es-MX" dirty="0" smtClean="0"/>
              <a:t>5- </a:t>
            </a:r>
            <a:r>
              <a:rPr lang="es-MX" dirty="0"/>
              <a:t>Se lanzan tres dados. Encontrar la probabilidad de que:</a:t>
            </a:r>
          </a:p>
          <a:p>
            <a:r>
              <a:rPr lang="es-MX" b="1" dirty="0"/>
              <a:t>A</a:t>
            </a:r>
            <a:r>
              <a:rPr lang="es-MX" dirty="0"/>
              <a:t> Salga 6 en todos</a:t>
            </a:r>
          </a:p>
          <a:p>
            <a:r>
              <a:rPr lang="es-MX" b="1" dirty="0"/>
              <a:t>B</a:t>
            </a:r>
            <a:r>
              <a:rPr lang="es-MX" dirty="0"/>
              <a:t> Los puntos obtenidos sumen 7</a:t>
            </a:r>
          </a:p>
          <a:p>
            <a:pPr marL="0" indent="0">
              <a:buNone/>
            </a:pPr>
            <a:endParaRPr lang="es-MX" dirty="0"/>
          </a:p>
          <a:p>
            <a:endParaRPr lang="es-AR" dirty="0"/>
          </a:p>
        </p:txBody>
      </p:sp>
    </p:spTree>
    <p:extLst>
      <p:ext uri="{BB962C8B-B14F-4D97-AF65-F5344CB8AC3E}">
        <p14:creationId xmlns:p14="http://schemas.microsoft.com/office/powerpoint/2010/main" val="18967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6- Busca </a:t>
            </a:r>
            <a:r>
              <a:rPr lang="es-MX" dirty="0"/>
              <a:t>la probabilidad de que al echar un dado al aire, salga</a:t>
            </a:r>
            <a:r>
              <a:rPr lang="es-MX" dirty="0" smtClean="0"/>
              <a:t>:</a:t>
            </a:r>
            <a:r>
              <a:rPr lang="es-MX" dirty="0"/>
              <a:t> </a:t>
            </a:r>
          </a:p>
          <a:p>
            <a:r>
              <a:rPr lang="es-MX" b="1" dirty="0"/>
              <a:t>A</a:t>
            </a:r>
            <a:r>
              <a:rPr lang="es-MX" dirty="0"/>
              <a:t> Un número par</a:t>
            </a:r>
          </a:p>
          <a:p>
            <a:r>
              <a:rPr lang="es-MX" b="1" dirty="0"/>
              <a:t>B</a:t>
            </a:r>
            <a:r>
              <a:rPr lang="es-MX" dirty="0"/>
              <a:t> Un múltiplo de tres</a:t>
            </a:r>
          </a:p>
          <a:p>
            <a:r>
              <a:rPr lang="es-MX" b="1" dirty="0"/>
              <a:t>C</a:t>
            </a:r>
            <a:r>
              <a:rPr lang="es-MX" dirty="0"/>
              <a:t> Mayor que </a:t>
            </a:r>
            <a:r>
              <a:rPr lang="es-MX" dirty="0" smtClean="0"/>
              <a:t>cuatro</a:t>
            </a:r>
          </a:p>
          <a:p>
            <a:pPr marL="0" indent="0">
              <a:buNone/>
            </a:pPr>
            <a:r>
              <a:rPr lang="es-MX" dirty="0" smtClean="0"/>
              <a:t>7- Se </a:t>
            </a:r>
            <a:r>
              <a:rPr lang="es-MX" dirty="0"/>
              <a:t>sacan dos bolas de una urna que se compone de una bola blanca, otra roja, otra verde y otra negra. Describir el espacio </a:t>
            </a:r>
            <a:r>
              <a:rPr lang="es-MX" dirty="0" err="1"/>
              <a:t>muestral</a:t>
            </a:r>
            <a:r>
              <a:rPr lang="es-MX" dirty="0"/>
              <a:t> cuando:</a:t>
            </a:r>
          </a:p>
          <a:p>
            <a:r>
              <a:rPr lang="es-MX" b="1" dirty="0"/>
              <a:t>A</a:t>
            </a:r>
            <a:r>
              <a:rPr lang="es-MX" dirty="0"/>
              <a:t> La primera bola se devuelve a la urna antes de sacar la segunda</a:t>
            </a:r>
          </a:p>
          <a:p>
            <a:r>
              <a:rPr lang="es-MX" b="1" dirty="0"/>
              <a:t>B</a:t>
            </a:r>
            <a:r>
              <a:rPr lang="es-MX" dirty="0"/>
              <a:t> La primera bola no se devuelve</a:t>
            </a:r>
          </a:p>
          <a:p>
            <a:pPr marL="0" indent="0">
              <a:buNone/>
            </a:pPr>
            <a:endParaRPr lang="es-MX" dirty="0"/>
          </a:p>
          <a:p>
            <a:endParaRPr lang="es-AR" dirty="0"/>
          </a:p>
        </p:txBody>
      </p:sp>
    </p:spTree>
    <p:extLst>
      <p:ext uri="{BB962C8B-B14F-4D97-AF65-F5344CB8AC3E}">
        <p14:creationId xmlns:p14="http://schemas.microsoft.com/office/powerpoint/2010/main" val="56280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r>
              <a:rPr lang="es-MX" dirty="0" smtClean="0"/>
              <a:t>8- </a:t>
            </a:r>
            <a:r>
              <a:rPr lang="es-MX" dirty="0"/>
              <a:t>Una urna tiene ocho bolas rojas, 5 amarilla y siete verdes. Se extrae una al azar de que:</a:t>
            </a:r>
          </a:p>
          <a:p>
            <a:r>
              <a:rPr lang="es-MX" b="1" dirty="0"/>
              <a:t>A</a:t>
            </a:r>
            <a:r>
              <a:rPr lang="es-MX" dirty="0"/>
              <a:t> Sea roja</a:t>
            </a:r>
          </a:p>
          <a:p>
            <a:r>
              <a:rPr lang="es-MX" b="1" dirty="0"/>
              <a:t>B</a:t>
            </a:r>
            <a:r>
              <a:rPr lang="es-MX" dirty="0"/>
              <a:t> Sea verde</a:t>
            </a:r>
          </a:p>
          <a:p>
            <a:r>
              <a:rPr lang="es-MX" b="1" dirty="0"/>
              <a:t>C</a:t>
            </a:r>
            <a:r>
              <a:rPr lang="es-MX" dirty="0"/>
              <a:t> Sea amarilla</a:t>
            </a:r>
          </a:p>
          <a:p>
            <a:r>
              <a:rPr lang="es-MX" b="1" dirty="0"/>
              <a:t>D</a:t>
            </a:r>
            <a:r>
              <a:rPr lang="es-MX" dirty="0"/>
              <a:t> No sea roja</a:t>
            </a:r>
          </a:p>
          <a:p>
            <a:r>
              <a:rPr lang="es-MX" b="1" dirty="0"/>
              <a:t>E</a:t>
            </a:r>
            <a:r>
              <a:rPr lang="es-MX" dirty="0"/>
              <a:t> No sea amarilla</a:t>
            </a:r>
          </a:p>
          <a:p>
            <a:pPr marL="0" indent="0">
              <a:buNone/>
            </a:pPr>
            <a:endParaRPr lang="es-AR" dirty="0"/>
          </a:p>
        </p:txBody>
      </p:sp>
    </p:spTree>
    <p:extLst>
      <p:ext uri="{BB962C8B-B14F-4D97-AF65-F5344CB8AC3E}">
        <p14:creationId xmlns:p14="http://schemas.microsoft.com/office/powerpoint/2010/main" val="184464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lstStyle/>
          <a:p>
            <a:pPr marL="0" indent="0">
              <a:buNone/>
            </a:pPr>
            <a:r>
              <a:rPr lang="es-MX" dirty="0" smtClean="0"/>
              <a:t>9- </a:t>
            </a:r>
            <a:r>
              <a:rPr lang="es-MX" dirty="0"/>
              <a:t>Una urna contiene tres bolas rojas y siete blancas. Se extraen dos bolas al azar. Escribir el espacio </a:t>
            </a:r>
            <a:r>
              <a:rPr lang="es-MX" dirty="0" err="1"/>
              <a:t>muestral</a:t>
            </a:r>
            <a:r>
              <a:rPr lang="es-MX" dirty="0"/>
              <a:t> y hallar la probabilidad de:</a:t>
            </a:r>
          </a:p>
          <a:p>
            <a:r>
              <a:rPr lang="es-MX" b="1" dirty="0"/>
              <a:t>A</a:t>
            </a:r>
            <a:r>
              <a:rPr lang="es-MX" dirty="0"/>
              <a:t> Extraer las dos bolas con reemplazamiento</a:t>
            </a:r>
          </a:p>
          <a:p>
            <a:r>
              <a:rPr lang="es-MX" b="1" dirty="0"/>
              <a:t>B</a:t>
            </a:r>
            <a:r>
              <a:rPr lang="es-MX" dirty="0"/>
              <a:t> Sin </a:t>
            </a:r>
            <a:r>
              <a:rPr lang="es-MX" dirty="0" smtClean="0"/>
              <a:t>reemplazamiento</a:t>
            </a:r>
          </a:p>
          <a:p>
            <a:pPr marL="0" indent="0">
              <a:buNone/>
            </a:pPr>
            <a:r>
              <a:rPr lang="es-MX" dirty="0" smtClean="0"/>
              <a:t>10- </a:t>
            </a:r>
            <a:r>
              <a:rPr lang="es-MX" dirty="0"/>
              <a:t>Se extrae una bola de una urna que contiene 4 bolas rojas, 5 blancas y 6 </a:t>
            </a:r>
            <a:r>
              <a:rPr lang="es-MX" dirty="0" smtClean="0"/>
              <a:t>negras:</a:t>
            </a:r>
            <a:r>
              <a:rPr lang="es-MX" dirty="0"/>
              <a:t> </a:t>
            </a:r>
          </a:p>
          <a:p>
            <a:r>
              <a:rPr lang="es-MX" b="1" dirty="0"/>
              <a:t>A</a:t>
            </a:r>
            <a:r>
              <a:rPr lang="es-MX" dirty="0"/>
              <a:t> ¿cuál es la probabilidad de que la bola sea roja o blanca?</a:t>
            </a:r>
          </a:p>
          <a:p>
            <a:r>
              <a:rPr lang="es-MX" b="1" dirty="0"/>
              <a:t>B</a:t>
            </a:r>
            <a:r>
              <a:rPr lang="es-MX" dirty="0"/>
              <a:t> ¿Cuál es la probabilidad de que no sea blanca?</a:t>
            </a:r>
          </a:p>
          <a:p>
            <a:pPr marL="0" indent="0">
              <a:buNone/>
            </a:pPr>
            <a:endParaRPr lang="es-MX" dirty="0"/>
          </a:p>
          <a:p>
            <a:endParaRPr lang="es-MX" dirty="0"/>
          </a:p>
          <a:p>
            <a:pPr marL="0" indent="0">
              <a:buNone/>
            </a:pPr>
            <a:endParaRPr lang="es-AR" dirty="0"/>
          </a:p>
        </p:txBody>
      </p:sp>
    </p:spTree>
    <p:extLst>
      <p:ext uri="{BB962C8B-B14F-4D97-AF65-F5344CB8AC3E}">
        <p14:creationId xmlns:p14="http://schemas.microsoft.com/office/powerpoint/2010/main" val="191138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ALGUNOS EJERCICIOS</a:t>
            </a:r>
            <a:endParaRPr lang="es-AR"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smtClean="0"/>
              <a:t>11- </a:t>
            </a:r>
            <a:r>
              <a:rPr lang="es-MX" dirty="0"/>
              <a:t>En una clase hay 10 alumnas rubias, 20 morenas, cinco alumnos rubios y 10 morenos. Un día asisten 44 alumnos, encontrar la probabilidad de que el alumno que falta</a:t>
            </a:r>
            <a:r>
              <a:rPr lang="es-MX" dirty="0" smtClean="0"/>
              <a:t>:</a:t>
            </a:r>
            <a:r>
              <a:rPr lang="es-MX" dirty="0"/>
              <a:t> </a:t>
            </a:r>
          </a:p>
          <a:p>
            <a:r>
              <a:rPr lang="es-MX" b="1" dirty="0"/>
              <a:t>A</a:t>
            </a:r>
            <a:r>
              <a:rPr lang="es-MX" dirty="0"/>
              <a:t> Sea hombre</a:t>
            </a:r>
          </a:p>
          <a:p>
            <a:r>
              <a:rPr lang="es-MX" b="1" dirty="0"/>
              <a:t>B</a:t>
            </a:r>
            <a:r>
              <a:rPr lang="es-MX" dirty="0"/>
              <a:t> Sea mujer morena</a:t>
            </a:r>
          </a:p>
          <a:p>
            <a:r>
              <a:rPr lang="es-MX" b="1" dirty="0"/>
              <a:t>C</a:t>
            </a:r>
            <a:r>
              <a:rPr lang="es-MX" dirty="0"/>
              <a:t> Sea hombre o mujer</a:t>
            </a:r>
          </a:p>
          <a:p>
            <a:r>
              <a:rPr lang="es-MX" dirty="0" smtClean="0"/>
              <a:t>12 - </a:t>
            </a:r>
            <a:r>
              <a:rPr lang="es-MX" dirty="0"/>
              <a:t>En un sobre hay 20 papeletas, ocho llevan dibujado un coche las restantes son blancas. Hallar la probabilidad de extraer al menos una papeleta con el dibujo de un coche</a:t>
            </a:r>
            <a:r>
              <a:rPr lang="es-MX" dirty="0" smtClean="0"/>
              <a:t>:</a:t>
            </a:r>
            <a:r>
              <a:rPr lang="es-MX" dirty="0"/>
              <a:t> </a:t>
            </a:r>
          </a:p>
          <a:p>
            <a:r>
              <a:rPr lang="es-MX" b="1" dirty="0"/>
              <a:t>A</a:t>
            </a:r>
            <a:r>
              <a:rPr lang="es-MX" dirty="0"/>
              <a:t> Si se saca una papeleta</a:t>
            </a:r>
          </a:p>
          <a:p>
            <a:r>
              <a:rPr lang="es-MX" b="1" dirty="0"/>
              <a:t>B</a:t>
            </a:r>
            <a:r>
              <a:rPr lang="es-MX" dirty="0"/>
              <a:t> Si se extraen dos papeletas</a:t>
            </a:r>
          </a:p>
          <a:p>
            <a:r>
              <a:rPr lang="es-MX" b="1" dirty="0"/>
              <a:t>C</a:t>
            </a:r>
            <a:r>
              <a:rPr lang="es-MX" dirty="0"/>
              <a:t> Si se extraen tres papeletas</a:t>
            </a:r>
          </a:p>
          <a:p>
            <a:pPr marL="0" indent="0">
              <a:buNone/>
            </a:pPr>
            <a:endParaRPr lang="es-AR" dirty="0"/>
          </a:p>
        </p:txBody>
      </p:sp>
    </p:spTree>
    <p:extLst>
      <p:ext uri="{BB962C8B-B14F-4D97-AF65-F5344CB8AC3E}">
        <p14:creationId xmlns:p14="http://schemas.microsoft.com/office/powerpoint/2010/main" val="425660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LAS PROBABILIDADES Y SUS FUNCIONES</a:t>
            </a:r>
            <a:endParaRPr lang="es-AR" dirty="0"/>
          </a:p>
        </p:txBody>
      </p:sp>
      <p:sp>
        <p:nvSpPr>
          <p:cNvPr id="3" name="Marcador de contenido 2"/>
          <p:cNvSpPr>
            <a:spLocks noGrp="1"/>
          </p:cNvSpPr>
          <p:nvPr>
            <p:ph idx="1"/>
          </p:nvPr>
        </p:nvSpPr>
        <p:spPr/>
        <p:txBody>
          <a:bodyPr/>
          <a:lstStyle/>
          <a:p>
            <a:pPr marL="0" indent="0">
              <a:buNone/>
            </a:pPr>
            <a:r>
              <a:rPr lang="es-MX" dirty="0" smtClean="0"/>
              <a:t>DISCRETA</a:t>
            </a:r>
          </a:p>
          <a:p>
            <a:pPr marL="0" indent="0">
              <a:buNone/>
            </a:pPr>
            <a:r>
              <a:rPr lang="es-MX" dirty="0" smtClean="0"/>
              <a:t>Una </a:t>
            </a:r>
            <a:r>
              <a:rPr lang="es-MX" dirty="0"/>
              <a:t>distribución discreta </a:t>
            </a:r>
            <a:r>
              <a:rPr lang="es-MX" b="1" dirty="0"/>
              <a:t>describe la probabilidad de que ocurran eventos discretos</a:t>
            </a:r>
            <a:r>
              <a:rPr lang="es-MX" dirty="0"/>
              <a:t>. Por ejemplo, una distribución discreta describe la probabilidad de que las unidades familiares de California tengan 0, 1, 2, 3 o 4 automóviles</a:t>
            </a:r>
            <a:r>
              <a:rPr lang="es-MX" dirty="0" smtClean="0"/>
              <a:t>.</a:t>
            </a:r>
          </a:p>
          <a:p>
            <a:pPr marL="0" indent="0">
              <a:buNone/>
            </a:pPr>
            <a:r>
              <a:rPr lang="es-MX" dirty="0" smtClean="0"/>
              <a:t>CONTINUA</a:t>
            </a:r>
          </a:p>
          <a:p>
            <a:pPr marL="0" indent="0">
              <a:buNone/>
            </a:pPr>
            <a:r>
              <a:rPr lang="es-MX" b="1" dirty="0"/>
              <a:t>Se dice que una variable es discreta cuando no puede tomar ningún valor entre dos consecutivos, y que es continua cuando puede tomar cualquier valor dentro de un intervalo</a:t>
            </a:r>
            <a:r>
              <a:rPr lang="es-MX" dirty="0"/>
              <a:t>.</a:t>
            </a:r>
            <a:endParaRPr lang="es-AR" dirty="0"/>
          </a:p>
        </p:txBody>
      </p:sp>
    </p:spTree>
    <p:extLst>
      <p:ext uri="{BB962C8B-B14F-4D97-AF65-F5344CB8AC3E}">
        <p14:creationId xmlns:p14="http://schemas.microsoft.com/office/powerpoint/2010/main" val="180070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lstStyle/>
          <a:p>
            <a:pPr>
              <a:buFontTx/>
              <a:buChar char="-"/>
            </a:pPr>
            <a:r>
              <a:rPr lang="es-MX" dirty="0" smtClean="0"/>
              <a:t>Una </a:t>
            </a:r>
            <a:r>
              <a:rPr lang="es-MX" dirty="0"/>
              <a:t>variable es </a:t>
            </a:r>
            <a:r>
              <a:rPr lang="es-MX" b="1" dirty="0"/>
              <a:t>algo que puede tener diferentes valores, como el peso, la altura o el color de los ojos</a:t>
            </a:r>
            <a:r>
              <a:rPr lang="es-MX" dirty="0"/>
              <a:t>, a diferencia de una constante que solo tiene un valor, como la velocidad de la luz. Los tipos de variables vienen determinados por el dato que representa</a:t>
            </a:r>
            <a:r>
              <a:rPr lang="es-MX" dirty="0" smtClean="0"/>
              <a:t>.</a:t>
            </a:r>
          </a:p>
          <a:p>
            <a:pPr>
              <a:buFontTx/>
              <a:buChar char="-"/>
            </a:pPr>
            <a:r>
              <a:rPr lang="es-MX" dirty="0"/>
              <a:t>Cuantitativas discretas: </a:t>
            </a:r>
            <a:r>
              <a:rPr lang="es-MX" b="1" dirty="0"/>
              <a:t>cuando se toman valores aislados</a:t>
            </a:r>
            <a:r>
              <a:rPr lang="es-MX" dirty="0"/>
              <a:t>. Por ejemplo: número de amigos de tu pandilla, número de veces que vas al cine al mes, número de coches que tiene tu familia. Cuantitativas continuas: cuando, entre dos valores cualesquiera, puede haber valores intermedios.</a:t>
            </a:r>
          </a:p>
          <a:p>
            <a:pPr>
              <a:buFontTx/>
              <a:buChar char="-"/>
            </a:pPr>
            <a:endParaRPr lang="es-MX" dirty="0"/>
          </a:p>
          <a:p>
            <a:endParaRPr lang="es-AR" dirty="0"/>
          </a:p>
        </p:txBody>
      </p:sp>
    </p:spTree>
    <p:extLst>
      <p:ext uri="{BB962C8B-B14F-4D97-AF65-F5344CB8AC3E}">
        <p14:creationId xmlns:p14="http://schemas.microsoft.com/office/powerpoint/2010/main" val="171514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 </a:t>
            </a:r>
            <a:endParaRPr lang="es-AR" dirty="0"/>
          </a:p>
        </p:txBody>
      </p:sp>
      <p:sp>
        <p:nvSpPr>
          <p:cNvPr id="3" name="Marcador de contenido 2"/>
          <p:cNvSpPr>
            <a:spLocks noGrp="1"/>
          </p:cNvSpPr>
          <p:nvPr>
            <p:ph idx="1"/>
          </p:nvPr>
        </p:nvSpPr>
        <p:spPr/>
        <p:txBody>
          <a:bodyPr/>
          <a:lstStyle/>
          <a:p>
            <a:r>
              <a:rPr lang="es-MX" dirty="0"/>
              <a:t>Qué es probabilidad? El término probabilidad se utiliza para definir el </a:t>
            </a:r>
            <a:r>
              <a:rPr lang="es-MX" b="1" dirty="0"/>
              <a:t>cálculo matemático que establece todas las posibilidades que existen de que ocurra un fenómeno en determinadas circunstancias de azar</a:t>
            </a:r>
            <a:r>
              <a:rPr lang="es-MX" dirty="0"/>
              <a:t>.</a:t>
            </a:r>
            <a:endParaRPr lang="es-AR" dirty="0"/>
          </a:p>
        </p:txBody>
      </p:sp>
    </p:spTree>
    <p:extLst>
      <p:ext uri="{BB962C8B-B14F-4D97-AF65-F5344CB8AC3E}">
        <p14:creationId xmlns:p14="http://schemas.microsoft.com/office/powerpoint/2010/main" val="295383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a:t>
            </a:r>
            <a:endParaRPr lang="es-AR" dirty="0"/>
          </a:p>
        </p:txBody>
      </p:sp>
      <p:sp>
        <p:nvSpPr>
          <p:cNvPr id="3" name="Marcador de contenido 2"/>
          <p:cNvSpPr>
            <a:spLocks noGrp="1"/>
          </p:cNvSpPr>
          <p:nvPr>
            <p:ph idx="1"/>
          </p:nvPr>
        </p:nvSpPr>
        <p:spPr/>
        <p:txBody>
          <a:bodyPr/>
          <a:lstStyle/>
          <a:p>
            <a:r>
              <a:rPr lang="es-MX" dirty="0"/>
              <a:t>La probabilidad mide las posibilidades de que cada uno de los posibles resultados en un suceso que depende del azar sea finalmente el que se dé. Por ejemplo: </a:t>
            </a:r>
            <a:r>
              <a:rPr lang="es-MX" b="1" dirty="0"/>
              <a:t>la probabilidad mide la posibilidad de que salga "cara" cuando lanzamos una moneda, o la posibilidad de que salga 5 cuando lanzamos un dado</a:t>
            </a:r>
            <a:r>
              <a:rPr lang="es-MX" dirty="0" smtClean="0"/>
              <a:t>.</a:t>
            </a:r>
          </a:p>
          <a:p>
            <a:r>
              <a:rPr lang="es-MX" dirty="0"/>
              <a:t>La probabilidad es una </a:t>
            </a:r>
            <a:r>
              <a:rPr lang="es-MX" b="1" dirty="0"/>
              <a:t>herramienta matemática utilizada para estudiar el azar</a:t>
            </a:r>
            <a:r>
              <a:rPr lang="es-MX" dirty="0"/>
              <a:t>. Se trata de la oportunidad (la posibilidad) de que se produzca un evento. Por ejemplo, si se lanza una moneda imparcial cuatro veces, los resultados no pueden ser dos caras y dos cruces</a:t>
            </a:r>
            <a:endParaRPr lang="es-AR" dirty="0"/>
          </a:p>
        </p:txBody>
      </p:sp>
    </p:spTree>
    <p:extLst>
      <p:ext uri="{BB962C8B-B14F-4D97-AF65-F5344CB8AC3E}">
        <p14:creationId xmlns:p14="http://schemas.microsoft.com/office/powerpoint/2010/main" val="347052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PROBABILIAD</a:t>
            </a:r>
            <a:endParaRPr lang="es-AR" dirty="0"/>
          </a:p>
        </p:txBody>
      </p:sp>
      <p:sp>
        <p:nvSpPr>
          <p:cNvPr id="3" name="Marcador de contenido 2"/>
          <p:cNvSpPr>
            <a:spLocks noGrp="1"/>
          </p:cNvSpPr>
          <p:nvPr>
            <p:ph idx="1"/>
          </p:nvPr>
        </p:nvSpPr>
        <p:spPr/>
        <p:txBody>
          <a:bodyPr/>
          <a:lstStyle/>
          <a:p>
            <a:r>
              <a:rPr lang="es-MX" dirty="0"/>
              <a:t>Compuesta: Se trata de la </a:t>
            </a:r>
            <a:r>
              <a:rPr lang="es-MX" b="1" dirty="0"/>
              <a:t>probabilidad</a:t>
            </a:r>
            <a:r>
              <a:rPr lang="es-MX" dirty="0"/>
              <a:t> que existe de que se produzcan de forma simultánea dos sucesos. Condicionada: Es la </a:t>
            </a:r>
            <a:r>
              <a:rPr lang="es-MX" b="1" dirty="0"/>
              <a:t>probabilidad</a:t>
            </a:r>
            <a:r>
              <a:rPr lang="es-MX" dirty="0"/>
              <a:t> que existe de que ocurra un suceso si ya se ha producido otro suceso previamente. Clásica: Es de las </a:t>
            </a:r>
            <a:r>
              <a:rPr lang="es-MX" b="1" dirty="0"/>
              <a:t>probabilidades</a:t>
            </a:r>
            <a:r>
              <a:rPr lang="es-MX" dirty="0"/>
              <a:t> más utilizadas.</a:t>
            </a:r>
            <a:endParaRPr lang="es-AR" dirty="0"/>
          </a:p>
        </p:txBody>
      </p:sp>
    </p:spTree>
    <p:extLst>
      <p:ext uri="{BB962C8B-B14F-4D97-AF65-F5344CB8AC3E}">
        <p14:creationId xmlns:p14="http://schemas.microsoft.com/office/powerpoint/2010/main" val="264689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COMO UTILIZAMOS LA PROBABILIDAD EN LA VIDA REAL</a:t>
            </a:r>
            <a:endParaRPr lang="es-AR" dirty="0"/>
          </a:p>
        </p:txBody>
      </p:sp>
      <p:sp>
        <p:nvSpPr>
          <p:cNvPr id="3" name="Marcador de contenido 2"/>
          <p:cNvSpPr>
            <a:spLocks noGrp="1"/>
          </p:cNvSpPr>
          <p:nvPr>
            <p:ph idx="1"/>
          </p:nvPr>
        </p:nvSpPr>
        <p:spPr/>
        <p:txBody>
          <a:bodyPr/>
          <a:lstStyle/>
          <a:p>
            <a:r>
              <a:rPr lang="es-MX" dirty="0"/>
              <a:t>El azar está presente en la vida cotidiana en muchos contextos en los que aparecen nociones de incertidumbre, riesgo y probabilidad, por ejemplo, </a:t>
            </a:r>
            <a:r>
              <a:rPr lang="es-MX" b="1" dirty="0"/>
              <a:t>el pronóstico del tiempo, diagnóstico médico, estudio de la posibilidad de tomar un seguro de vida o efectuar una inversión, evaluación de un estudiante, etc</a:t>
            </a:r>
            <a:r>
              <a:rPr lang="es-MX" dirty="0"/>
              <a:t>.</a:t>
            </a:r>
            <a:endParaRPr lang="es-AR" dirty="0"/>
          </a:p>
        </p:txBody>
      </p:sp>
    </p:spTree>
    <p:extLst>
      <p:ext uri="{BB962C8B-B14F-4D97-AF65-F5344CB8AC3E}">
        <p14:creationId xmlns:p14="http://schemas.microsoft.com/office/powerpoint/2010/main" val="61024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IMPORTANCIA DE LA PROBABILIDAD</a:t>
            </a:r>
            <a:endParaRPr lang="es-AR" dirty="0"/>
          </a:p>
        </p:txBody>
      </p:sp>
      <p:sp>
        <p:nvSpPr>
          <p:cNvPr id="3" name="Marcador de contenido 2"/>
          <p:cNvSpPr>
            <a:spLocks noGrp="1"/>
          </p:cNvSpPr>
          <p:nvPr>
            <p:ph idx="1"/>
          </p:nvPr>
        </p:nvSpPr>
        <p:spPr/>
        <p:txBody>
          <a:bodyPr/>
          <a:lstStyle/>
          <a:p>
            <a:r>
              <a:rPr lang="es-MX" dirty="0"/>
              <a:t>El conocimiento de la probabilidad es de suma importancia en todo estudio estadístico. </a:t>
            </a:r>
            <a:r>
              <a:rPr lang="es-MX" b="1" dirty="0"/>
              <a:t>El cálculo de probabilidades proporciona las reglas para el estudio de los experimentos aleatorios, que constituyen la base para la estadística inferencial</a:t>
            </a:r>
            <a:r>
              <a:rPr lang="es-MX" dirty="0"/>
              <a:t>.</a:t>
            </a:r>
            <a:endParaRPr lang="es-AR" dirty="0"/>
          </a:p>
        </p:txBody>
      </p:sp>
    </p:spTree>
    <p:extLst>
      <p:ext uri="{BB962C8B-B14F-4D97-AF65-F5344CB8AC3E}">
        <p14:creationId xmlns:p14="http://schemas.microsoft.com/office/powerpoint/2010/main" val="3517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EJEMPLOS</a:t>
            </a:r>
            <a:endParaRPr lang="es-AR"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1- La </a:t>
            </a:r>
            <a:r>
              <a:rPr lang="es-MX" dirty="0"/>
              <a:t>probabilidad se halla continuamente a nuestro alrededor. Los ejemplos más obvios de ella tienen que ver con </a:t>
            </a:r>
            <a:r>
              <a:rPr lang="es-MX" b="1" dirty="0"/>
              <a:t>juegos de azar</a:t>
            </a:r>
            <a:r>
              <a:rPr lang="es-MX" dirty="0"/>
              <a:t>: los dados, por ejemplo. Es posible determinar la frecuencia de aparición de cada cara, a partir de una serie continua de lanzamientos del dado. O también puede hacerse con la lotería, aunque ello exige cálculos tan enormes que, virtualmente, los hace imposibles de predecir.</a:t>
            </a:r>
            <a:br>
              <a:rPr lang="es-MX" dirty="0"/>
            </a:br>
            <a:r>
              <a:rPr lang="es-MX" dirty="0"/>
              <a:t/>
            </a:r>
            <a:br>
              <a:rPr lang="es-MX" dirty="0"/>
            </a:br>
            <a:r>
              <a:rPr lang="es-MX" dirty="0" smtClean="0"/>
              <a:t>2- También </a:t>
            </a:r>
            <a:r>
              <a:rPr lang="es-MX" dirty="0"/>
              <a:t>lidiamos con la probabilidad cuando consultamos </a:t>
            </a:r>
            <a:r>
              <a:rPr lang="es-MX" b="1" dirty="0"/>
              <a:t>el pronóstico del tiempo</a:t>
            </a:r>
            <a:r>
              <a:rPr lang="es-MX" dirty="0"/>
              <a:t>, y se nos advierte un cierto porcentaje de probabilidad de lluvia. Dependiendo de la cifra, será más o menos probable que llueva, pero podría ocurrir que no suceda, dado que se trata de una predicción, no de una certeza.</a:t>
            </a:r>
            <a:br>
              <a:rPr lang="es-MX" dirty="0"/>
            </a:br>
            <a:r>
              <a:rPr lang="es-MX" dirty="0"/>
              <a:t/>
            </a:r>
            <a:br>
              <a:rPr lang="es-MX" dirty="0"/>
            </a:br>
            <a:endParaRPr lang="es-AR" dirty="0"/>
          </a:p>
        </p:txBody>
      </p:sp>
    </p:spTree>
    <p:extLst>
      <p:ext uri="{BB962C8B-B14F-4D97-AF65-F5344CB8AC3E}">
        <p14:creationId xmlns:p14="http://schemas.microsoft.com/office/powerpoint/2010/main" val="377351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CALCULO DE LAS PROBABILIDADES</a:t>
            </a:r>
            <a:endParaRPr lang="es-AR" dirty="0"/>
          </a:p>
        </p:txBody>
      </p:sp>
      <p:sp>
        <p:nvSpPr>
          <p:cNvPr id="3" name="Marcador de contenido 2"/>
          <p:cNvSpPr>
            <a:spLocks noGrp="1"/>
          </p:cNvSpPr>
          <p:nvPr>
            <p:ph idx="1"/>
          </p:nvPr>
        </p:nvSpPr>
        <p:spPr/>
        <p:txBody>
          <a:bodyPr>
            <a:normAutofit fontScale="92500" lnSpcReduction="20000"/>
          </a:bodyPr>
          <a:lstStyle/>
          <a:p>
            <a:r>
              <a:rPr lang="es-MX" dirty="0"/>
              <a:t>El cálculo de las probabilidades se lleva a cabo según la fórmula siguiente:</a:t>
            </a:r>
          </a:p>
          <a:p>
            <a:r>
              <a:rPr lang="es-MX" b="1" dirty="0"/>
              <a:t>Probabilidad</a:t>
            </a:r>
            <a:r>
              <a:rPr lang="es-MX" dirty="0"/>
              <a:t> </a:t>
            </a:r>
            <a:r>
              <a:rPr lang="es-MX" b="1" dirty="0"/>
              <a:t>= Casos favorables / casos posibles x 100</a:t>
            </a:r>
            <a:r>
              <a:rPr lang="es-MX" dirty="0"/>
              <a:t> (para llevarlo a porcentaje)</a:t>
            </a:r>
          </a:p>
          <a:p>
            <a:r>
              <a:rPr lang="es-MX" dirty="0"/>
              <a:t>Así, por ejemplo, podemos calcular la probabilidad de que una moneda salga cara en un único lanzamiento, pensando que sólo puede salir una cara (1) de las dos que hay (2), esto es, 1 / 2 x 100 = 50% de probabilidad.</a:t>
            </a:r>
          </a:p>
          <a:p>
            <a:r>
              <a:rPr lang="es-MX" dirty="0"/>
              <a:t>En cambio, si decidimos calcular cuántas veces saldrá la misma cara en dos lanzamientos seguidos, deberemos pensar que el caso favorable (cara y cara o sello y sello) es uno entre cuatro posibilidades de resultado (cara y cara, cara y sello, sello y cara, sello y sello). Por ende, 1 / 4 x 100 = 25% de probabilidad.</a:t>
            </a:r>
          </a:p>
          <a:p>
            <a:pPr marL="0" indent="0">
              <a:buNone/>
            </a:pPr>
            <a:r>
              <a:rPr lang="es-MX" dirty="0"/>
              <a:t/>
            </a:r>
            <a:br>
              <a:rPr lang="es-MX" dirty="0"/>
            </a:br>
            <a:endParaRPr lang="es-AR" dirty="0"/>
          </a:p>
        </p:txBody>
      </p:sp>
    </p:spTree>
    <p:extLst>
      <p:ext uri="{BB962C8B-B14F-4D97-AF65-F5344CB8AC3E}">
        <p14:creationId xmlns:p14="http://schemas.microsoft.com/office/powerpoint/2010/main" val="151147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APLICACIONES DE LA PROBABILIDAD</a:t>
            </a:r>
            <a:endParaRPr lang="es-AR" dirty="0"/>
          </a:p>
        </p:txBody>
      </p:sp>
      <p:sp>
        <p:nvSpPr>
          <p:cNvPr id="3" name="Marcador de contenido 2"/>
          <p:cNvSpPr>
            <a:spLocks noGrp="1"/>
          </p:cNvSpPr>
          <p:nvPr>
            <p:ph idx="1"/>
          </p:nvPr>
        </p:nvSpPr>
        <p:spPr/>
        <p:txBody>
          <a:bodyPr>
            <a:normAutofit fontScale="92500"/>
          </a:bodyPr>
          <a:lstStyle/>
          <a:p>
            <a:r>
              <a:rPr lang="es-MX" dirty="0" smtClean="0"/>
              <a:t>El análisis de riesgo empresarial. Según el cual se estiman las posibilidades de caída de precio de las acciones bursátiles, y se intenta predecir la conveniencia o no de la inversión en una u otra empresa.</a:t>
            </a:r>
          </a:p>
          <a:p>
            <a:r>
              <a:rPr lang="es-MX" dirty="0" smtClean="0"/>
              <a:t>El análisis estadístico de la conducta. De importancia para la sociología, emplea la probabilidad para evaluar la posible conducta de la población, y así predecir tendencias de pensamiento o de opinión. Es común verlo en las campañas electorales.</a:t>
            </a:r>
          </a:p>
          <a:p>
            <a:r>
              <a:rPr lang="es-MX" dirty="0" smtClean="0"/>
              <a:t>La determinación de garantías y seguros. Procesos en los que se evalúa la probabilidad de avería de los productos o la fiabilidad de un servicio (o de un asegurado, por ejemplo), para así saber cuánto tiempo de garantía conviene ofrecer, o a quiénes conviene asegurar y por cuánto.</a:t>
            </a:r>
          </a:p>
          <a:p>
            <a:endParaRPr lang="es-MX" dirty="0" smtClean="0"/>
          </a:p>
          <a:p>
            <a:endParaRPr lang="es-MX" dirty="0" smtClean="0"/>
          </a:p>
          <a:p>
            <a:endParaRPr lang="es-AR" dirty="0"/>
          </a:p>
        </p:txBody>
      </p:sp>
    </p:spTree>
    <p:extLst>
      <p:ext uri="{BB962C8B-B14F-4D97-AF65-F5344CB8AC3E}">
        <p14:creationId xmlns:p14="http://schemas.microsoft.com/office/powerpoint/2010/main" val="22717668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TotalTime>
  <Words>572</Words>
  <Application>Microsoft Office PowerPoint</Application>
  <PresentationFormat>Panorámica</PresentationFormat>
  <Paragraphs>89</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PROBABILIDADES</vt:lpstr>
      <vt:lpstr>CONCEPTO </vt:lpstr>
      <vt:lpstr>EJEMPLO</vt:lpstr>
      <vt:lpstr>TIPOS DE PROBABILIAD</vt:lpstr>
      <vt:lpstr>COMO UTILIZAMOS LA PROBABILIDAD EN LA VIDA REAL</vt:lpstr>
      <vt:lpstr>IMPORTANCIA DE LA PROBABILIDAD</vt:lpstr>
      <vt:lpstr>EJEMPLOS</vt:lpstr>
      <vt:lpstr>EL CALCULO DE LAS PROBABILIDADES</vt:lpstr>
      <vt:lpstr>APLICACIONES DE LA PROBABILIDAD</vt:lpstr>
      <vt:lpstr>EJEMPLOS</vt:lpstr>
      <vt:lpstr>ALGUNOS EJERCICIOS</vt:lpstr>
      <vt:lpstr>ALGUNOS EJERCICIOS</vt:lpstr>
      <vt:lpstr>ALGUNOS EJERCICIOS</vt:lpstr>
      <vt:lpstr>ALGUNOS EJERCICIOS</vt:lpstr>
      <vt:lpstr>ALGUNOS EJERCICIOS</vt:lpstr>
      <vt:lpstr>ALGUNOS EJERCICIOS</vt:lpstr>
      <vt:lpstr>LAS PROBABILIDADES Y SUS FUNCIONES</vt:lpstr>
      <vt:lpstr>EJEMPLOS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dc:creator>Osvaldo Giordanini</dc:creator>
  <cp:lastModifiedBy>Osvaldo Giordanini</cp:lastModifiedBy>
  <cp:revision>4</cp:revision>
  <dcterms:created xsi:type="dcterms:W3CDTF">2023-02-26T11:57:10Z</dcterms:created>
  <dcterms:modified xsi:type="dcterms:W3CDTF">2023-02-27T17:18:21Z</dcterms:modified>
</cp:coreProperties>
</file>