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10/05/2022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000108"/>
            <a:ext cx="7772400" cy="1470025"/>
          </a:xfrm>
        </p:spPr>
        <p:txBody>
          <a:bodyPr/>
          <a:lstStyle/>
          <a:p>
            <a:r>
              <a:rPr lang="es-ES" b="1" dirty="0" smtClean="0">
                <a:solidFill>
                  <a:srgbClr val="0070C0"/>
                </a:solidFill>
                <a:latin typeface="Arial" pitchFamily="34" charset="0"/>
                <a:cs typeface="Arial" pitchFamily="34" charset="0"/>
              </a:rPr>
              <a:t>SENTENCIAS DE CONTROL</a:t>
            </a:r>
            <a:endParaRPr lang="es-ES" b="1" dirty="0">
              <a:solidFill>
                <a:srgbClr val="0070C0"/>
              </a:solidFill>
              <a:latin typeface="Arial" pitchFamily="34" charset="0"/>
              <a:cs typeface="Arial" pitchFamily="34" charset="0"/>
            </a:endParaRPr>
          </a:p>
        </p:txBody>
      </p:sp>
      <p:pic>
        <p:nvPicPr>
          <p:cNvPr id="8" name="7 Imagen" descr="thumb_1200_848.png"/>
          <p:cNvPicPr>
            <a:picLocks noChangeAspect="1"/>
          </p:cNvPicPr>
          <p:nvPr/>
        </p:nvPicPr>
        <p:blipFill>
          <a:blip r:embed="rId2"/>
          <a:srcRect l="4070" r="50000" b="20520"/>
          <a:stretch>
            <a:fillRect/>
          </a:stretch>
        </p:blipFill>
        <p:spPr>
          <a:xfrm>
            <a:off x="3071802" y="2217375"/>
            <a:ext cx="3307519" cy="404458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estructura_seleccion_doble.png"/>
          <p:cNvPicPr>
            <a:picLocks noGrp="1" noChangeAspect="1"/>
          </p:cNvPicPr>
          <p:nvPr>
            <p:ph sz="half" idx="1"/>
          </p:nvPr>
        </p:nvPicPr>
        <p:blipFill>
          <a:blip r:embed="rId2"/>
          <a:stretch>
            <a:fillRect/>
          </a:stretch>
        </p:blipFill>
        <p:spPr>
          <a:xfrm>
            <a:off x="457200" y="1803495"/>
            <a:ext cx="4038600" cy="4119372"/>
          </a:xfrm>
        </p:spPr>
      </p:pic>
      <p:sp>
        <p:nvSpPr>
          <p:cNvPr id="8" name="5 Título"/>
          <p:cNvSpPr>
            <a:spLocks noGrp="1"/>
          </p:cNvSpPr>
          <p:nvPr>
            <p:ph sz="half" idx="2"/>
          </p:nvPr>
        </p:nvSpPr>
        <p:spPr>
          <a:xfrm>
            <a:off x="4648200" y="500042"/>
            <a:ext cx="4038600" cy="5786478"/>
          </a:xfrm>
        </p:spPr>
        <p:txBody>
          <a:bodyPr/>
          <a:lstStyle/>
          <a:p>
            <a:pPr>
              <a:buNone/>
            </a:pPr>
            <a:r>
              <a:rPr lang="es-ES" dirty="0" smtClean="0">
                <a:latin typeface="Arial" pitchFamily="34" charset="0"/>
                <a:cs typeface="Arial" pitchFamily="34" charset="0"/>
              </a:rPr>
              <a:t>Generalmente la sentencia if else nos lleva a seleccionar un camino u otro.</a:t>
            </a:r>
          </a:p>
          <a:p>
            <a:pPr>
              <a:buNone/>
            </a:pPr>
            <a:r>
              <a:rPr lang="es-ES" dirty="0" smtClean="0">
                <a:latin typeface="Arial" pitchFamily="34" charset="0"/>
                <a:cs typeface="Arial" pitchFamily="34" charset="0"/>
              </a:rPr>
              <a:t>Podemos observar el algoritmo, en la condición debemos saber que lleva una expresión booleana, donde tenemos el valor de Verdadero, Falso, solo se ejecuta uno de los dos.</a:t>
            </a:r>
          </a:p>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186766" cy="5643602"/>
          </a:xfrm>
        </p:spPr>
        <p:txBody>
          <a:bodyPr/>
          <a:lstStyle/>
          <a:p>
            <a:pPr>
              <a:buNone/>
            </a:pPr>
            <a:r>
              <a:rPr lang="es-ES" dirty="0" smtClean="0">
                <a:latin typeface="Arial" pitchFamily="34" charset="0"/>
                <a:cs typeface="Arial" pitchFamily="34" charset="0"/>
              </a:rPr>
              <a:t>Un dato importante: </a:t>
            </a:r>
          </a:p>
          <a:p>
            <a:pPr>
              <a:buNone/>
            </a:pPr>
            <a:r>
              <a:rPr lang="es-ES" dirty="0" smtClean="0">
                <a:latin typeface="Arial" pitchFamily="34" charset="0"/>
                <a:cs typeface="Arial" pitchFamily="34" charset="0"/>
              </a:rPr>
              <a:t>La identación solo necesita un espacio, sabemos que el tabulador tiene cuatro espacios, pero para la identación solo uno es suficiente para quitar el error, ahora lo más común es hacer uso del tabulador y si hay otras sentencias anidadas pues deberemos utilizar más tabuladores.</a:t>
            </a:r>
            <a:endParaRPr lang="es-E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ES" dirty="0" smtClean="0"/>
              <a:t>La única sentencia obligatoria es la if, no así el elif y el else, ya que estas quedan al uso y criterio del programador, según el uso que le quiera dar al algoritmo</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71480"/>
            <a:ext cx="8229600" cy="5554683"/>
          </a:xfrm>
        </p:spPr>
        <p:txBody>
          <a:bodyPr/>
          <a:lstStyle/>
          <a:p>
            <a:pPr>
              <a:buNone/>
            </a:pPr>
            <a:r>
              <a:rPr lang="es-ES" b="1" dirty="0" smtClean="0"/>
              <a:t>Ejercicio 1:</a:t>
            </a:r>
          </a:p>
          <a:p>
            <a:pPr>
              <a:buNone/>
            </a:pPr>
            <a:r>
              <a:rPr lang="es-ES" b="1" dirty="0" smtClean="0"/>
              <a:t>Escribir la siguiente expresión en forma de expresión algorítmica.</a:t>
            </a:r>
          </a:p>
          <a:p>
            <a:pPr>
              <a:buNone/>
            </a:pPr>
            <a:endParaRPr lang="es-ES" b="1" dirty="0" smtClean="0"/>
          </a:p>
          <a:p>
            <a:pPr algn="ctr">
              <a:buNone/>
            </a:pPr>
            <a:r>
              <a:rPr lang="es-ES" b="1" u="sng" dirty="0" smtClean="0"/>
              <a:t>a</a:t>
            </a:r>
            <a:r>
              <a:rPr lang="es-ES" b="1" u="sng" dirty="0" smtClean="0"/>
              <a:t>3 x (b2 – 2ac)</a:t>
            </a:r>
          </a:p>
          <a:p>
            <a:pPr algn="ctr">
              <a:buNone/>
            </a:pPr>
            <a:r>
              <a:rPr lang="es-ES" b="1" dirty="0" smtClean="0"/>
              <a:t>2b</a:t>
            </a:r>
          </a:p>
          <a:p>
            <a:pPr marL="514350" indent="-514350">
              <a:buFont typeface="+mj-lt"/>
              <a:buAutoNum type="arabicPeriod"/>
            </a:pPr>
            <a:r>
              <a:rPr lang="es-ES" b="1" dirty="0" smtClean="0"/>
              <a:t>Pedimos al usuario 3 valores = a, b, c</a:t>
            </a:r>
          </a:p>
          <a:p>
            <a:pPr marL="514350" indent="-514350">
              <a:buFont typeface="+mj-lt"/>
              <a:buAutoNum type="arabicPeriod"/>
            </a:pPr>
            <a:r>
              <a:rPr lang="es-ES" b="1" dirty="0" smtClean="0"/>
              <a:t>Mostramos el resultado final</a:t>
            </a:r>
            <a:endParaRPr lang="es-E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71480"/>
            <a:ext cx="8229600" cy="5554683"/>
          </a:xfrm>
        </p:spPr>
        <p:txBody>
          <a:bodyPr/>
          <a:lstStyle/>
          <a:p>
            <a:pPr>
              <a:buNone/>
            </a:pPr>
            <a:r>
              <a:rPr lang="es-ES" dirty="0" smtClean="0"/>
              <a:t>Ejercicio 2:</a:t>
            </a:r>
          </a:p>
          <a:p>
            <a:pPr>
              <a:buNone/>
            </a:pPr>
            <a:r>
              <a:rPr lang="es-ES" dirty="0" smtClean="0"/>
              <a:t>Determinar la solución lógica de la siguiente operación.</a:t>
            </a:r>
          </a:p>
          <a:p>
            <a:pPr>
              <a:buNone/>
            </a:pPr>
            <a:endParaRPr lang="es-ES" dirty="0" smtClean="0"/>
          </a:p>
          <a:p>
            <a:pPr algn="ctr">
              <a:buNone/>
            </a:pPr>
            <a:r>
              <a:rPr lang="es-ES" sz="2800" dirty="0" smtClean="0"/>
              <a:t>((3 + 5 x 8 ) &lt; 3 and ((- 6/3 x 4 ) + 2 &lt; 2)) </a:t>
            </a:r>
            <a:r>
              <a:rPr lang="es-ES" sz="2800" dirty="0" err="1" smtClean="0"/>
              <a:t>or</a:t>
            </a:r>
            <a:r>
              <a:rPr lang="es-ES" sz="2800" dirty="0" smtClean="0"/>
              <a:t> ( a &gt; b)</a:t>
            </a:r>
            <a:endParaRPr lang="es-E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71480"/>
            <a:ext cx="8229600" cy="5554683"/>
          </a:xfrm>
        </p:spPr>
        <p:txBody>
          <a:bodyPr/>
          <a:lstStyle/>
          <a:p>
            <a:pPr>
              <a:buNone/>
            </a:pPr>
            <a:r>
              <a:rPr lang="es-ES" dirty="0" smtClean="0"/>
              <a:t>Ejercicio 3: </a:t>
            </a:r>
          </a:p>
          <a:p>
            <a:pPr>
              <a:buNone/>
            </a:pPr>
            <a:r>
              <a:rPr lang="es-ES" dirty="0" smtClean="0"/>
              <a:t>Intercambiar el valor de dos variables.</a:t>
            </a:r>
          </a:p>
          <a:p>
            <a:pPr>
              <a:buNone/>
            </a:pPr>
            <a:r>
              <a:rPr lang="es-ES" dirty="0" smtClean="0"/>
              <a:t>Por ejemplo: </a:t>
            </a:r>
          </a:p>
          <a:p>
            <a:pPr algn="ctr">
              <a:buNone/>
            </a:pPr>
            <a:r>
              <a:rPr lang="es-ES" dirty="0" smtClean="0"/>
              <a:t>a = 10    </a:t>
            </a:r>
            <a:r>
              <a:rPr lang="es-ES" dirty="0" smtClean="0">
                <a:sym typeface="Wingdings" pitchFamily="2" charset="2"/>
              </a:rPr>
              <a:t></a:t>
            </a:r>
            <a:r>
              <a:rPr lang="es-ES" dirty="0" smtClean="0"/>
              <a:t>    a = 5</a:t>
            </a:r>
          </a:p>
          <a:p>
            <a:pPr algn="ctr">
              <a:buNone/>
            </a:pPr>
            <a:r>
              <a:rPr lang="es-ES" dirty="0" smtClean="0"/>
              <a:t>b = 5         </a:t>
            </a:r>
            <a:r>
              <a:rPr lang="es-ES" dirty="0" smtClean="0">
                <a:sym typeface="Wingdings" pitchFamily="2" charset="2"/>
              </a:rPr>
              <a:t>     b = 10</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71480"/>
            <a:ext cx="8229600" cy="5554683"/>
          </a:xfrm>
        </p:spPr>
        <p:txBody>
          <a:bodyPr/>
          <a:lstStyle/>
          <a:p>
            <a:pPr>
              <a:buNone/>
            </a:pPr>
            <a:r>
              <a:rPr lang="es-ES" dirty="0" smtClean="0"/>
              <a:t>Ejercicio 4: Área y longitud de un circulo</a:t>
            </a:r>
          </a:p>
          <a:p>
            <a:pPr>
              <a:buNone/>
            </a:pPr>
            <a:r>
              <a:rPr lang="es-ES" dirty="0" smtClean="0"/>
              <a:t>Hacer un programa para ingresar el radio de un circulo y se reporte su área y la longitud de la circunferencia.</a:t>
            </a:r>
          </a:p>
          <a:p>
            <a:pPr>
              <a:buNone/>
            </a:pPr>
            <a:endParaRPr lang="es-ES" dirty="0" smtClean="0"/>
          </a:p>
          <a:p>
            <a:pPr algn="ctr">
              <a:buNone/>
            </a:pPr>
            <a:r>
              <a:rPr lang="es-ES" dirty="0" smtClean="0"/>
              <a:t>Área = Pi * r2</a:t>
            </a:r>
          </a:p>
          <a:p>
            <a:pPr algn="ctr">
              <a:buNone/>
            </a:pPr>
            <a:r>
              <a:rPr lang="es-ES" dirty="0" smtClean="0"/>
              <a:t>Longitud = 2 * Pi * r</a:t>
            </a:r>
          </a:p>
          <a:p>
            <a:pPr>
              <a:buNone/>
            </a:pPr>
            <a:r>
              <a:rPr lang="es-ES" dirty="0" smtClean="0"/>
              <a:t>En este ejercicio vamos a necesitar importar el modulo </a:t>
            </a:r>
            <a:r>
              <a:rPr lang="es-ES" dirty="0" err="1" smtClean="0"/>
              <a:t>math</a:t>
            </a:r>
            <a:r>
              <a:rPr lang="es-ES" dirty="0" smtClean="0"/>
              <a:t> porque tiene el valor de Pi</a:t>
            </a:r>
          </a:p>
          <a:p>
            <a:pPr>
              <a:buNone/>
            </a:pPr>
            <a:r>
              <a:rPr lang="es-ES" dirty="0" smtClean="0"/>
              <a:t>Se escribe:   </a:t>
            </a:r>
            <a:r>
              <a:rPr lang="es-ES" dirty="0" err="1" smtClean="0"/>
              <a:t>import</a:t>
            </a:r>
            <a:r>
              <a:rPr lang="es-ES" dirty="0" smtClean="0"/>
              <a:t> </a:t>
            </a:r>
            <a:r>
              <a:rPr lang="es-ES" dirty="0" err="1" smtClean="0"/>
              <a:t>math</a:t>
            </a:r>
            <a:endParaRPr lang="es-ES" dirty="0"/>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304</Words>
  <PresentationFormat>Presentación en pantalla (4:3)</PresentationFormat>
  <Paragraphs>29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SENTENCIAS DE CONTROL</vt:lpstr>
      <vt:lpstr>Diapositiva 2</vt:lpstr>
      <vt:lpstr>Diapositiva 3</vt:lpstr>
      <vt:lpstr>Diapositiva 4</vt:lpstr>
      <vt:lpstr>Diapositiva 5</vt:lpstr>
      <vt:lpstr>Diapositiva 6</vt:lpstr>
      <vt:lpstr>Diapositiva 7</vt:lpstr>
      <vt:lpstr>Diapositiva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SENTENCIAS DE CONTROL</dc:title>
  <dc:creator>ProgAriel</dc:creator>
  <cp:lastModifiedBy>i5Wtrial</cp:lastModifiedBy>
  <cp:revision>16</cp:revision>
  <dcterms:created xsi:type="dcterms:W3CDTF">2022-05-02T19:40:01Z</dcterms:created>
  <dcterms:modified xsi:type="dcterms:W3CDTF">2022-05-10T20:13:38Z</dcterms:modified>
</cp:coreProperties>
</file>