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75" r:id="rId8"/>
    <p:sldId id="270" r:id="rId9"/>
    <p:sldId id="277" r:id="rId10"/>
    <p:sldId id="271" r:id="rId11"/>
    <p:sldId id="276" r:id="rId12"/>
    <p:sldId id="272" r:id="rId13"/>
    <p:sldId id="281" r:id="rId14"/>
    <p:sldId id="282" r:id="rId15"/>
    <p:sldId id="273" r:id="rId16"/>
    <p:sldId id="278" r:id="rId17"/>
    <p:sldId id="274" r:id="rId18"/>
    <p:sldId id="279" r:id="rId19"/>
    <p:sldId id="280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  <a:latin typeface="Arial Black" pitchFamily="34" charset="0"/>
              </a:rPr>
              <a:t>Operadores</a:t>
            </a:r>
            <a:endParaRPr lang="es-ES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786478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Ejercicio: Rango entre las edades 20 y 30 años</a:t>
            </a:r>
          </a:p>
          <a:p>
            <a:pPr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Preguntar la edad al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Si la edad esta dentro de los 20 o 30 años, esta dentro del rango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Combinamos los operadores and y </a:t>
            </a:r>
            <a:r>
              <a:rPr lang="es-ES" dirty="0" err="1" smtClean="0"/>
              <a:t>or</a:t>
            </a:r>
            <a:r>
              <a:rPr lang="es-ES" dirty="0" smtClean="0"/>
              <a:t> para saber si el usuario esta dentro del rango o no</a:t>
            </a:r>
          </a:p>
          <a:p>
            <a:pPr marL="514350" indent="-514350">
              <a:buNone/>
            </a:pPr>
            <a:endParaRPr lang="es-ES" dirty="0" smtClean="0"/>
          </a:p>
          <a:p>
            <a:pPr marL="514350" indent="-514350">
              <a:buNone/>
            </a:pPr>
            <a:r>
              <a:rPr lang="es-ES" dirty="0" smtClean="0"/>
              <a:t>Vamos a hacer el ejercicio en </a:t>
            </a:r>
            <a:r>
              <a:rPr lang="es-ES" dirty="0" err="1" smtClean="0"/>
              <a:t>PyCharm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Snapshot_8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642918"/>
            <a:ext cx="8050085" cy="548324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Sintaxis simplificada de </a:t>
            </a:r>
            <a:r>
              <a:rPr lang="es-ES" smtClean="0"/>
              <a:t>operador and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Haremos una sintaxis diferente para la expresión del ejercicio anterior</a:t>
            </a:r>
          </a:p>
          <a:p>
            <a:pPr>
              <a:buNone/>
            </a:pPr>
            <a:r>
              <a:rPr lang="es-ES" dirty="0" err="1" smtClean="0"/>
              <a:t>If</a:t>
            </a:r>
            <a:r>
              <a:rPr lang="es-ES" dirty="0" smtClean="0"/>
              <a:t> ( 20 &lt;= edad &lt; 30 )  </a:t>
            </a:r>
            <a:r>
              <a:rPr lang="es-ES" dirty="0" err="1" smtClean="0"/>
              <a:t>or</a:t>
            </a:r>
            <a:r>
              <a:rPr lang="es-ES" dirty="0" smtClean="0"/>
              <a:t>  ( 30 &lt;= edad &lt; 40 )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Obtendremos el mismo resultado que teníamos antes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Snapshot_8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714356"/>
            <a:ext cx="8050085" cy="541180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 descr="Snapshot_8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642918"/>
            <a:ext cx="8050085" cy="548324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 smtClean="0"/>
              <a:t>Ejercicio: El mayor de dos números</a:t>
            </a:r>
          </a:p>
          <a:p>
            <a:pPr>
              <a:buNone/>
            </a:pPr>
            <a:r>
              <a:rPr lang="es-ES" dirty="0" smtClean="0"/>
              <a:t>Solicitar al usuario dos valores, determinar cual es el mayor.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Solicitar al usuario dos valores</a:t>
            </a:r>
          </a:p>
          <a:p>
            <a:pPr marL="514350" indent="-514350">
              <a:buNone/>
            </a:pPr>
            <a:r>
              <a:rPr lang="es-ES" dirty="0" smtClean="0"/>
              <a:t>	numero1 (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pPr marL="514350" indent="-514350">
              <a:buNone/>
            </a:pPr>
            <a:r>
              <a:rPr lang="es-ES" dirty="0" smtClean="0"/>
              <a:t>	numero2 (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s-ES" dirty="0" smtClean="0"/>
              <a:t>Se debe imprimir el mayor de los dos números (La salida debe ser </a:t>
            </a:r>
            <a:r>
              <a:rPr lang="es-ES" dirty="0" err="1" smtClean="0"/>
              <a:t>identica</a:t>
            </a:r>
            <a:r>
              <a:rPr lang="es-ES" dirty="0" smtClean="0"/>
              <a:t> a la siguiente):</a:t>
            </a:r>
          </a:p>
          <a:p>
            <a:pPr marL="514350" indent="-514350">
              <a:buNone/>
            </a:pPr>
            <a:r>
              <a:rPr lang="es-ES" dirty="0" smtClean="0"/>
              <a:t>	Digite el valor para el numero1:</a:t>
            </a:r>
          </a:p>
          <a:p>
            <a:pPr marL="514350" indent="-514350">
              <a:buNone/>
            </a:pPr>
            <a:r>
              <a:rPr lang="es-ES" dirty="0" smtClean="0"/>
              <a:t>	Digite el valor para el numero2:</a:t>
            </a:r>
          </a:p>
          <a:p>
            <a:pPr marL="514350" indent="-514350">
              <a:buNone/>
            </a:pPr>
            <a:r>
              <a:rPr lang="es-ES" dirty="0" smtClean="0"/>
              <a:t>	El número mayor es:   &lt;</a:t>
            </a:r>
            <a:r>
              <a:rPr lang="es-ES" dirty="0" err="1" smtClean="0"/>
              <a:t>numeroMayor</a:t>
            </a:r>
            <a:r>
              <a:rPr lang="es-ES" dirty="0" smtClean="0"/>
              <a:t>&gt;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Snapshot_8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571480"/>
            <a:ext cx="8050085" cy="555468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Ejercicio: Tienda de libros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Mostrar: Ingrese los siguientes datos del libro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Digite el nombre del libro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Digite el ID del libro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Digite el precio del libro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Indicar si el envío es gratuito (True/False)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Mostrar:</a:t>
            </a:r>
          </a:p>
          <a:p>
            <a:pPr marL="514350" indent="-514350">
              <a:buNone/>
            </a:pPr>
            <a:r>
              <a:rPr lang="es-ES" dirty="0" smtClean="0"/>
              <a:t>	Nombre:</a:t>
            </a:r>
          </a:p>
          <a:p>
            <a:pPr marL="514350" indent="-514350">
              <a:buNone/>
            </a:pPr>
            <a:r>
              <a:rPr lang="es-ES" dirty="0" smtClean="0"/>
              <a:t>	ID: </a:t>
            </a:r>
          </a:p>
          <a:p>
            <a:pPr marL="514350" indent="-514350">
              <a:buNone/>
            </a:pPr>
            <a:r>
              <a:rPr lang="es-ES" dirty="0" smtClean="0"/>
              <a:t>	Precio:</a:t>
            </a:r>
          </a:p>
          <a:p>
            <a:pPr marL="514350" indent="-514350">
              <a:buNone/>
            </a:pPr>
            <a:r>
              <a:rPr lang="es-ES" dirty="0" smtClean="0"/>
              <a:t>	Envío Gratuito?: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Snapshot_8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714356"/>
            <a:ext cx="8050085" cy="5411807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Snapshot_9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785794"/>
            <a:ext cx="8050085" cy="534036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689317" y="1153549"/>
          <a:ext cx="8074855" cy="313270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67973"/>
                <a:gridCol w="6215106"/>
                <a:gridCol w="1191776"/>
              </a:tblGrid>
              <a:tr h="78317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78317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78317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78317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Operadores Lógicos</a:t>
            </a:r>
          </a:p>
          <a:p>
            <a:pPr>
              <a:buNone/>
            </a:pPr>
            <a:r>
              <a:rPr lang="es-ES" sz="2400" dirty="0" smtClean="0"/>
              <a:t>     </a:t>
            </a:r>
            <a:r>
              <a:rPr lang="es-ES" sz="2400" dirty="0" err="1" smtClean="0"/>
              <a:t>Op</a:t>
            </a:r>
            <a:r>
              <a:rPr lang="es-ES" sz="2400" dirty="0" smtClean="0"/>
              <a:t>.                               Descripción                                           Uso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    and   Devuelve True si ambos Operandos son True          a and b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    </a:t>
            </a:r>
            <a:r>
              <a:rPr lang="es-ES" sz="2400" dirty="0" err="1" smtClean="0"/>
              <a:t>or</a:t>
            </a:r>
            <a:r>
              <a:rPr lang="es-ES" sz="2400" dirty="0" smtClean="0"/>
              <a:t>     Devuelve True si alguno de los Operandos es True    a </a:t>
            </a:r>
            <a:r>
              <a:rPr lang="es-ES" sz="2400" dirty="0" err="1" smtClean="0"/>
              <a:t>or</a:t>
            </a:r>
            <a:r>
              <a:rPr lang="es-ES" sz="2400" dirty="0" smtClean="0"/>
              <a:t> b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    </a:t>
            </a:r>
            <a:r>
              <a:rPr lang="es-ES" sz="2400" dirty="0" err="1" smtClean="0"/>
              <a:t>not</a:t>
            </a:r>
            <a:r>
              <a:rPr lang="es-ES" sz="2400" dirty="0" smtClean="0"/>
              <a:t>  Devuelve True si alguno de los Operandos es False    </a:t>
            </a:r>
            <a:r>
              <a:rPr lang="es-ES" sz="2400" dirty="0" err="1" smtClean="0"/>
              <a:t>not</a:t>
            </a:r>
            <a:r>
              <a:rPr lang="es-ES" sz="2400" dirty="0" smtClean="0"/>
              <a:t> a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 smtClean="0"/>
              <a:t>Bien, en la tabla podemos observar los tipos de operadores lógicos que tenemos en Python.</a:t>
            </a:r>
          </a:p>
          <a:p>
            <a:pPr>
              <a:buNone/>
            </a:pPr>
            <a:r>
              <a:rPr lang="es-ES" dirty="0" smtClean="0"/>
              <a:t>Por ejemplo, en este caso tenemos el operador and, </a:t>
            </a:r>
            <a:r>
              <a:rPr lang="es-ES" dirty="0" err="1" smtClean="0"/>
              <a:t>or</a:t>
            </a:r>
            <a:r>
              <a:rPr lang="es-ES" dirty="0" smtClean="0"/>
              <a:t> y </a:t>
            </a:r>
            <a:r>
              <a:rPr lang="es-ES" dirty="0" err="1" smtClean="0"/>
              <a:t>not</a:t>
            </a:r>
            <a:r>
              <a:rPr lang="es-ES" dirty="0" smtClean="0"/>
              <a:t>.</a:t>
            </a:r>
          </a:p>
          <a:p>
            <a:pPr>
              <a:buNone/>
            </a:pPr>
            <a:r>
              <a:rPr lang="es-ES" dirty="0" smtClean="0"/>
              <a:t>Los operadores lógicos básicamente nos van a permitir comparar dos expresiones booleanas, una expresión del lado izquierdo y una expresión del lado derecho.</a:t>
            </a:r>
          </a:p>
          <a:p>
            <a:pPr>
              <a:buNone/>
            </a:pPr>
            <a:r>
              <a:rPr lang="es-ES" dirty="0" smtClean="0"/>
              <a:t>Por ejemplo, podemos observar su uso.</a:t>
            </a:r>
          </a:p>
          <a:p>
            <a:pPr>
              <a:buNone/>
            </a:pPr>
            <a:r>
              <a:rPr lang="es-ES" dirty="0" smtClean="0"/>
              <a:t>Vamos a tener en primer lugar una expresión booleana del lado izquierdo y posteriormente una expresión booleana al lado derecho.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dirty="0" smtClean="0"/>
              <a:t>Ahora vamos a aplicar el operador and.</a:t>
            </a:r>
          </a:p>
          <a:p>
            <a:pPr>
              <a:buNone/>
            </a:pPr>
            <a:r>
              <a:rPr lang="es-ES" dirty="0" smtClean="0"/>
              <a:t>Este operador funciona devolviendo verdadero si ambos Operandos son verdaderos.</a:t>
            </a:r>
          </a:p>
          <a:p>
            <a:pPr>
              <a:buNone/>
            </a:pPr>
            <a:r>
              <a:rPr lang="es-ES" dirty="0" smtClean="0"/>
              <a:t>Así que en este caso, el operador and únicamente regresa verdadero.</a:t>
            </a:r>
          </a:p>
          <a:p>
            <a:pPr>
              <a:buNone/>
            </a:pPr>
            <a:r>
              <a:rPr lang="es-ES" dirty="0" smtClean="0"/>
              <a:t>Si ambas expresiones o ambos valores booleanos son verdaderos, de lo contrario regresa falso.</a:t>
            </a:r>
          </a:p>
          <a:p>
            <a:pPr>
              <a:buNone/>
            </a:pPr>
            <a:r>
              <a:rPr lang="es-ES" dirty="0" smtClean="0"/>
              <a:t>Ahora el operador </a:t>
            </a:r>
            <a:r>
              <a:rPr lang="es-ES" dirty="0" err="1" smtClean="0"/>
              <a:t>Or</a:t>
            </a:r>
            <a:r>
              <a:rPr lang="es-ES" dirty="0" smtClean="0"/>
              <a:t> funciona de manera distinta.</a:t>
            </a:r>
          </a:p>
          <a:p>
            <a:pPr>
              <a:buNone/>
            </a:pPr>
            <a:r>
              <a:rPr lang="es-ES" dirty="0" smtClean="0"/>
              <a:t>En el caso del operador </a:t>
            </a:r>
            <a:r>
              <a:rPr lang="es-ES" dirty="0" err="1" smtClean="0"/>
              <a:t>Or</a:t>
            </a:r>
            <a:r>
              <a:rPr lang="es-ES" dirty="0" smtClean="0"/>
              <a:t> regresa verdadero, Si alguno de los Operandos es verdadero.</a:t>
            </a:r>
          </a:p>
          <a:p>
            <a:pPr>
              <a:buNone/>
            </a:pPr>
            <a:r>
              <a:rPr lang="es-ES" dirty="0" smtClean="0"/>
              <a:t>Así que con cualquiera de ellos que sea verdadero,</a:t>
            </a:r>
          </a:p>
          <a:p>
            <a:pPr>
              <a:buNone/>
            </a:pPr>
            <a:r>
              <a:rPr lang="es-ES" dirty="0" smtClean="0"/>
              <a:t>ya sea el del lado izquierdo o del lado derecho, con que alguno de ellos sea verdadero, Toda la expresión regresa verdadero, ahora para que regrese falso.</a:t>
            </a:r>
          </a:p>
          <a:p>
            <a:pPr>
              <a:buNone/>
            </a:pPr>
            <a:r>
              <a:rPr lang="es-ES" dirty="0" smtClean="0"/>
              <a:t>El operador </a:t>
            </a:r>
            <a:r>
              <a:rPr lang="es-ES" dirty="0" err="1" smtClean="0"/>
              <a:t>or</a:t>
            </a:r>
            <a:r>
              <a:rPr lang="es-ES" dirty="0" smtClean="0"/>
              <a:t> necesita que ambos valores, el lado izquierdo y el lado derecho, sean falsos.</a:t>
            </a:r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92935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 sz="3800" dirty="0" smtClean="0"/>
              <a:t>Es la única forma en que regrese Falso.</a:t>
            </a:r>
          </a:p>
          <a:p>
            <a:pPr>
              <a:buNone/>
            </a:pPr>
            <a:r>
              <a:rPr lang="es-ES" sz="3800" dirty="0" smtClean="0"/>
              <a:t>Finalmente el operador </a:t>
            </a:r>
            <a:r>
              <a:rPr lang="es-ES" sz="3800" dirty="0" err="1" smtClean="0"/>
              <a:t>not</a:t>
            </a:r>
            <a:r>
              <a:rPr lang="es-ES" sz="3800" dirty="0" smtClean="0"/>
              <a:t> es un operador unario.</a:t>
            </a:r>
          </a:p>
          <a:p>
            <a:pPr>
              <a:buNone/>
            </a:pPr>
            <a:r>
              <a:rPr lang="es-ES" sz="3800" dirty="0" smtClean="0"/>
              <a:t>Es decir que solamente necesita de un operando para funcionar.</a:t>
            </a:r>
          </a:p>
          <a:p>
            <a:pPr>
              <a:buNone/>
            </a:pPr>
            <a:r>
              <a:rPr lang="es-ES" sz="3800" dirty="0" smtClean="0"/>
              <a:t>Podemos observar que en este caso solamente está utilizando la variable A, no estamos utilizando el valor de B o una expresión del lado derecho.</a:t>
            </a:r>
          </a:p>
          <a:p>
            <a:pPr>
              <a:buNone/>
            </a:pPr>
            <a:r>
              <a:rPr lang="es-ES" sz="3800" dirty="0" smtClean="0"/>
              <a:t>En este caso, solamente es una expresión o el valor de A. que es un tipo booleano.</a:t>
            </a:r>
          </a:p>
          <a:p>
            <a:pPr>
              <a:buNone/>
            </a:pPr>
            <a:r>
              <a:rPr lang="es-ES" sz="3800" dirty="0" smtClean="0"/>
              <a:t>Y entonces el operador </a:t>
            </a:r>
            <a:r>
              <a:rPr lang="es-ES" sz="3800" dirty="0" err="1" smtClean="0"/>
              <a:t>not</a:t>
            </a:r>
            <a:r>
              <a:rPr lang="es-ES" sz="3800" dirty="0" smtClean="0"/>
              <a:t> simplemente lo que va a hacer es invertir el valor.</a:t>
            </a:r>
          </a:p>
          <a:p>
            <a:pPr>
              <a:buNone/>
            </a:pPr>
            <a:r>
              <a:rPr lang="es-ES" sz="3800" dirty="0" smtClean="0"/>
              <a:t>Si el valor de A es verdadero, entonces al aplicarle el operador </a:t>
            </a:r>
            <a:r>
              <a:rPr lang="es-ES" sz="3800" dirty="0" err="1" smtClean="0"/>
              <a:t>not</a:t>
            </a:r>
            <a:r>
              <a:rPr lang="es-ES" sz="3800" dirty="0" smtClean="0"/>
              <a:t> se convierte a falso.</a:t>
            </a:r>
          </a:p>
          <a:p>
            <a:pPr>
              <a:buNone/>
            </a:pPr>
            <a:r>
              <a:rPr lang="es-ES" sz="3800" dirty="0" smtClean="0"/>
              <a:t>Y si el valor de A es falso, al aplicarle el operador </a:t>
            </a:r>
            <a:r>
              <a:rPr lang="es-ES" sz="3800" dirty="0" err="1" smtClean="0"/>
              <a:t>not</a:t>
            </a:r>
            <a:r>
              <a:rPr lang="es-ES" sz="3800" dirty="0" smtClean="0"/>
              <a:t>, entonces se convierte a verdadero.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715040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Ejercicio: Valor dentro de un rango</a:t>
            </a:r>
          </a:p>
          <a:p>
            <a:pPr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Pedimos al usuario un valor numérico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Verificar si el valor ingresado se encuentra entre el rango de 0 a 5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La formula es: &lt;</a:t>
            </a:r>
            <a:r>
              <a:rPr lang="es-ES" dirty="0" err="1" smtClean="0"/>
              <a:t>num</a:t>
            </a:r>
            <a:r>
              <a:rPr lang="es-ES" dirty="0" smtClean="0"/>
              <a:t>&gt; &gt;= 0  and  &lt;</a:t>
            </a:r>
            <a:r>
              <a:rPr lang="es-ES" dirty="0" err="1" smtClean="0"/>
              <a:t>num</a:t>
            </a:r>
            <a:r>
              <a:rPr lang="es-ES" dirty="0" smtClean="0"/>
              <a:t>&gt; &lt;= 5</a:t>
            </a:r>
          </a:p>
          <a:p>
            <a:pPr marL="514350" indent="-514350">
              <a:buNone/>
            </a:pPr>
            <a:endParaRPr lang="es-ES" dirty="0" smtClean="0"/>
          </a:p>
          <a:p>
            <a:pPr marL="514350" indent="-514350">
              <a:buNone/>
            </a:pPr>
            <a:r>
              <a:rPr lang="es-ES" dirty="0" smtClean="0"/>
              <a:t>Ahora vamos a hacer este ejercicio en </a:t>
            </a:r>
            <a:r>
              <a:rPr lang="es-ES" dirty="0" err="1" smtClean="0"/>
              <a:t>PyCharm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Snapshot_9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785794"/>
            <a:ext cx="8050085" cy="534036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Ejercicio: Operador </a:t>
            </a:r>
            <a:r>
              <a:rPr lang="es-ES" dirty="0" err="1" smtClean="0"/>
              <a:t>or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La pregunta es si un padre puede asistir al juego de su hijo.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Verificamos si tiene vacaciones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Verificamos si tiene el día libre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Usar estructura ‘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else</a:t>
            </a:r>
            <a:r>
              <a:rPr lang="es-ES" dirty="0" smtClean="0"/>
              <a:t>’ con el operador </a:t>
            </a:r>
            <a:r>
              <a:rPr lang="es-ES" dirty="0" err="1" smtClean="0"/>
              <a:t>or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Imprimir</a:t>
            </a:r>
          </a:p>
          <a:p>
            <a:pPr marL="514350" indent="-514350">
              <a:buNone/>
            </a:pPr>
            <a:endParaRPr lang="es-ES" dirty="0" smtClean="0"/>
          </a:p>
          <a:p>
            <a:pPr marL="514350" indent="-514350">
              <a:buNone/>
            </a:pPr>
            <a:r>
              <a:rPr lang="es-ES" dirty="0" smtClean="0"/>
              <a:t>Vamos a hacerlo en </a:t>
            </a:r>
            <a:r>
              <a:rPr lang="es-ES" dirty="0" err="1" smtClean="0"/>
              <a:t>PyCharm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Snapshot_9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714356"/>
            <a:ext cx="8050085" cy="541180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649</Words>
  <PresentationFormat>Presentación en pantalla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Operadores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</dc:title>
  <dc:creator>ProgAriel</dc:creator>
  <cp:lastModifiedBy>i5Wtrial</cp:lastModifiedBy>
  <cp:revision>81</cp:revision>
  <dcterms:created xsi:type="dcterms:W3CDTF">2022-04-25T18:03:02Z</dcterms:created>
  <dcterms:modified xsi:type="dcterms:W3CDTF">2022-05-02T14:47:46Z</dcterms:modified>
</cp:coreProperties>
</file>