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Rg st="1" end="2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0D9FFAA3-6431-413F-A277-DD0001F5A095}"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263994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D9FFAA3-6431-413F-A277-DD0001F5A095}"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323363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D9FFAA3-6431-413F-A277-DD0001F5A095}"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219717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D9FFAA3-6431-413F-A277-DD0001F5A095}"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301902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D9FFAA3-6431-413F-A277-DD0001F5A095}"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66388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0D9FFAA3-6431-413F-A277-DD0001F5A095}" type="datetimeFigureOut">
              <a:rPr lang="es-AR" smtClean="0"/>
              <a:t>26/2/2023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143479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0D9FFAA3-6431-413F-A277-DD0001F5A095}" type="datetimeFigureOut">
              <a:rPr lang="es-AR" smtClean="0"/>
              <a:t>26/2/2023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100216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0D9FFAA3-6431-413F-A277-DD0001F5A095}" type="datetimeFigureOut">
              <a:rPr lang="es-AR" smtClean="0"/>
              <a:t>26/2/2023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330924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9FFAA3-6431-413F-A277-DD0001F5A095}" type="datetimeFigureOut">
              <a:rPr lang="es-AR" smtClean="0"/>
              <a:t>26/2/2023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353729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D9FFAA3-6431-413F-A277-DD0001F5A095}" type="datetimeFigureOut">
              <a:rPr lang="es-AR" smtClean="0"/>
              <a:t>26/2/2023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250640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D9FFAA3-6431-413F-A277-DD0001F5A095}" type="datetimeFigureOut">
              <a:rPr lang="es-AR" smtClean="0"/>
              <a:t>26/2/2023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D1CE8BD-5896-4EEB-9EEC-86F04074A9D1}" type="slidenum">
              <a:rPr lang="es-AR" smtClean="0"/>
              <a:t>‹Nº›</a:t>
            </a:fld>
            <a:endParaRPr lang="es-AR"/>
          </a:p>
        </p:txBody>
      </p:sp>
    </p:spTree>
    <p:extLst>
      <p:ext uri="{BB962C8B-B14F-4D97-AF65-F5344CB8AC3E}">
        <p14:creationId xmlns:p14="http://schemas.microsoft.com/office/powerpoint/2010/main" val="386439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FFAA3-6431-413F-A277-DD0001F5A095}" type="datetimeFigureOut">
              <a:rPr lang="es-AR" smtClean="0"/>
              <a:t>26/2/2023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CE8BD-5896-4EEB-9EEC-86F04074A9D1}" type="slidenum">
              <a:rPr lang="es-AR" smtClean="0"/>
              <a:t>‹Nº›</a:t>
            </a:fld>
            <a:endParaRPr lang="es-AR"/>
          </a:p>
        </p:txBody>
      </p:sp>
    </p:spTree>
    <p:extLst>
      <p:ext uri="{BB962C8B-B14F-4D97-AF65-F5344CB8AC3E}">
        <p14:creationId xmlns:p14="http://schemas.microsoft.com/office/powerpoint/2010/main" val="329918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DISTRIBUCIONES DE PROBABILIDAD</a:t>
            </a:r>
            <a:endParaRPr lang="es-AR" dirty="0"/>
          </a:p>
        </p:txBody>
      </p:sp>
      <p:sp>
        <p:nvSpPr>
          <p:cNvPr id="3" name="Subtítulo 2"/>
          <p:cNvSpPr>
            <a:spLocks noGrp="1"/>
          </p:cNvSpPr>
          <p:nvPr>
            <p:ph type="subTitle" idx="1"/>
          </p:nvPr>
        </p:nvSpPr>
        <p:spPr/>
        <p:txBody>
          <a:bodyPr/>
          <a:lstStyle/>
          <a:p>
            <a:r>
              <a:rPr lang="es-MX" dirty="0" smtClean="0"/>
              <a:t>DISCRETAS</a:t>
            </a:r>
            <a:endParaRPr lang="es-AR" dirty="0"/>
          </a:p>
        </p:txBody>
      </p:sp>
    </p:spTree>
    <p:extLst>
      <p:ext uri="{BB962C8B-B14F-4D97-AF65-F5344CB8AC3E}">
        <p14:creationId xmlns:p14="http://schemas.microsoft.com/office/powerpoint/2010/main" val="565809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HIPERGEOMETRICA</a:t>
            </a:r>
            <a:endParaRPr lang="es-AR" dirty="0"/>
          </a:p>
        </p:txBody>
      </p:sp>
      <p:sp>
        <p:nvSpPr>
          <p:cNvPr id="3" name="Marcador de contenido 2"/>
          <p:cNvSpPr>
            <a:spLocks noGrp="1"/>
          </p:cNvSpPr>
          <p:nvPr>
            <p:ph idx="1"/>
          </p:nvPr>
        </p:nvSpPr>
        <p:spPr/>
        <p:txBody>
          <a:bodyPr/>
          <a:lstStyle/>
          <a:p>
            <a:r>
              <a:rPr lang="es-MX" dirty="0"/>
              <a:t>La distribución </a:t>
            </a:r>
            <a:r>
              <a:rPr lang="es-MX" dirty="0" err="1"/>
              <a:t>hipergeométrica</a:t>
            </a:r>
            <a:r>
              <a:rPr lang="es-MX" dirty="0"/>
              <a:t> es una distribución de probabilidad discreta útil para aquellos casos en los que se extraen muestras o en los que hacemos experimentos repetidos sin reemplazo del elemento que hayamos extraído. Vemos, pues, que se ajusta a este problema.</a:t>
            </a:r>
          </a:p>
          <a:p>
            <a:r>
              <a:rPr lang="es-MX" dirty="0"/>
              <a:t>Si partimos de una población de N elementos, N1 serán éxitos y N2 serán fracasos (no éxitos), teniendo en cuenta que cada elemento solo puede pertenecer a uno de los dos grupos. Si obtenemos una muestra n sin reemplazo (no son extracciones independientes), podemos calcular la probabilidad de obtener un determinado número de éxitos.</a:t>
            </a:r>
          </a:p>
          <a:p>
            <a:endParaRPr lang="es-AR" dirty="0"/>
          </a:p>
        </p:txBody>
      </p:sp>
    </p:spTree>
    <p:extLst>
      <p:ext uri="{BB962C8B-B14F-4D97-AF65-F5344CB8AC3E}">
        <p14:creationId xmlns:p14="http://schemas.microsoft.com/office/powerpoint/2010/main" val="639390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RESOLUCION EN R</a:t>
            </a:r>
            <a:endParaRPr lang="es-AR" dirty="0"/>
          </a:p>
        </p:txBody>
      </p:sp>
      <p:sp>
        <p:nvSpPr>
          <p:cNvPr id="3" name="Marcador de contenido 2"/>
          <p:cNvSpPr>
            <a:spLocks noGrp="1"/>
          </p:cNvSpPr>
          <p:nvPr>
            <p:ph idx="1"/>
          </p:nvPr>
        </p:nvSpPr>
        <p:spPr/>
        <p:txBody>
          <a:bodyPr/>
          <a:lstStyle/>
          <a:p>
            <a:r>
              <a:rPr lang="es-MX" dirty="0" smtClean="0"/>
              <a:t>En nuestro ejemplo, N = 35000. El número de éxitos (ser churra) será de 35000×0,25 (el 25% de las ovejas son churras), esto es, 8750 ovejas churras. Utilizaríamos R para calcular la probabilidad de que haya un máximo de 22 churras en nuestra muestra de 100 ovejas:</a:t>
            </a:r>
          </a:p>
          <a:p>
            <a:endParaRPr lang="es-MX" dirty="0" smtClean="0"/>
          </a:p>
          <a:p>
            <a:r>
              <a:rPr lang="es-MX" dirty="0" err="1" smtClean="0"/>
              <a:t>phyper</a:t>
            </a:r>
            <a:r>
              <a:rPr lang="es-MX" dirty="0" smtClean="0"/>
              <a:t>(22, 8750, 35000-8750, 100)</a:t>
            </a:r>
          </a:p>
          <a:p>
            <a:endParaRPr lang="es-MX" dirty="0" smtClean="0"/>
          </a:p>
          <a:p>
            <a:r>
              <a:rPr lang="es-MX" dirty="0" smtClean="0"/>
              <a:t>El resultado es 0,28: hay un 28% de probabilidad de que, si extraemos al azar 100 ovejas, haya, al menos, 22 churras.</a:t>
            </a:r>
            <a:endParaRPr lang="es-AR" dirty="0"/>
          </a:p>
        </p:txBody>
      </p:sp>
    </p:spTree>
    <p:extLst>
      <p:ext uri="{BB962C8B-B14F-4D97-AF65-F5344CB8AC3E}">
        <p14:creationId xmlns:p14="http://schemas.microsoft.com/office/powerpoint/2010/main" val="2994816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EN RESUMEN</a:t>
            </a:r>
            <a:endParaRPr lang="es-AR" dirty="0"/>
          </a:p>
        </p:txBody>
      </p:sp>
      <p:sp>
        <p:nvSpPr>
          <p:cNvPr id="3" name="Marcador de contenido 2"/>
          <p:cNvSpPr>
            <a:spLocks noGrp="1"/>
          </p:cNvSpPr>
          <p:nvPr>
            <p:ph idx="1"/>
          </p:nvPr>
        </p:nvSpPr>
        <p:spPr/>
        <p:txBody>
          <a:bodyPr>
            <a:normAutofit fontScale="85000" lnSpcReduction="20000"/>
          </a:bodyPr>
          <a:lstStyle/>
          <a:p>
            <a:r>
              <a:rPr lang="es-MX" dirty="0"/>
              <a:t>Como podemos ver, las cuatro distribuciones de probabilidad que hemos empleado son distribuciones discretas útiles para cuando hacemos recuentos al ser la variable aleatoria de tipo discreto.</a:t>
            </a:r>
          </a:p>
          <a:p>
            <a:r>
              <a:rPr lang="es-MX" dirty="0"/>
              <a:t>¿Cuándo usamos cada una de ellas? Cuando sean experimentos únicos con un resultado dicotómico la elección es sencilla: distribución de Bernoulli. Cuando se trate de experimentos independientes múltiples y queramos saber la probabilidad de un determinado número de éxitos, utilizaremos la probabilidad binomial.</a:t>
            </a:r>
          </a:p>
          <a:p>
            <a:r>
              <a:rPr lang="es-MX" dirty="0"/>
              <a:t>Otras veces querremos saber el número de experimentos que tendremos que realizar para tener un éxito: nuestra herramienta en estos casos será la distribución geométrica. Por último, cuando hagamos extracciones sin reemplazo de una muestra y queramos saber la probabilidad de obtener un tipo u otro de elemento, necesitaremos recurrir a la distribución de probabilidad </a:t>
            </a:r>
            <a:r>
              <a:rPr lang="es-MX" dirty="0" err="1"/>
              <a:t>hipergeométrica</a:t>
            </a:r>
            <a:r>
              <a:rPr lang="es-MX" dirty="0"/>
              <a:t> que, para quien no lo sepa, es la que está detrás de la prueba exacta de Fisher.</a:t>
            </a:r>
          </a:p>
          <a:p>
            <a:endParaRPr lang="es-AR" dirty="0"/>
          </a:p>
        </p:txBody>
      </p:sp>
    </p:spTree>
    <p:extLst>
      <p:ext uri="{BB962C8B-B14F-4D97-AF65-F5344CB8AC3E}">
        <p14:creationId xmlns:p14="http://schemas.microsoft.com/office/powerpoint/2010/main" val="95298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CONTINUAS UNIFORME</a:t>
            </a:r>
            <a:endParaRPr lang="es-AR" dirty="0"/>
          </a:p>
        </p:txBody>
      </p:sp>
      <p:sp>
        <p:nvSpPr>
          <p:cNvPr id="3" name="Marcador de contenido 2"/>
          <p:cNvSpPr>
            <a:spLocks noGrp="1"/>
          </p:cNvSpPr>
          <p:nvPr>
            <p:ph idx="1"/>
          </p:nvPr>
        </p:nvSpPr>
        <p:spPr/>
        <p:txBody>
          <a:bodyPr>
            <a:normAutofit lnSpcReduction="10000"/>
          </a:bodyPr>
          <a:lstStyle/>
          <a:p>
            <a:r>
              <a:rPr lang="es-MX" dirty="0" smtClean="0"/>
              <a:t>UNIFORME</a:t>
            </a:r>
          </a:p>
          <a:p>
            <a:r>
              <a:rPr lang="es-MX" dirty="0" smtClean="0"/>
              <a:t>La distribución uniforme es aquella que puede tomar cualquier valor dentro de un intervalo, todos ellos con la misma probabilidad.</a:t>
            </a:r>
          </a:p>
          <a:p>
            <a:r>
              <a:rPr lang="es-MX" dirty="0" smtClean="0"/>
              <a:t>Es una distribución continua porque puede tomar cualquier valor y no únicamente un número determinado (como ocurre en las distribuciones discretas).</a:t>
            </a:r>
          </a:p>
          <a:p>
            <a:r>
              <a:rPr lang="es-MX" dirty="0" smtClean="0"/>
              <a:t>Ejemplo: el precio medio del litro de gasolina durante el próximo año se estima que puede oscilar entre 140 y 160 ptas. Podría ser, por tanto, de 143 ptas., o de 143,4 ptas., o de 143,45 ptas., o de 143,455 </a:t>
            </a:r>
            <a:r>
              <a:rPr lang="es-MX" dirty="0" err="1" smtClean="0"/>
              <a:t>ptas</a:t>
            </a:r>
            <a:r>
              <a:rPr lang="es-MX" dirty="0" smtClean="0"/>
              <a:t>, etc. Hay infinitas posibilidades, todas ellas con la misma probabilidad.</a:t>
            </a:r>
            <a:endParaRPr lang="es-AR" dirty="0"/>
          </a:p>
        </p:txBody>
      </p:sp>
    </p:spTree>
    <p:extLst>
      <p:ext uri="{BB962C8B-B14F-4D97-AF65-F5344CB8AC3E}">
        <p14:creationId xmlns:p14="http://schemas.microsoft.com/office/powerpoint/2010/main" val="3417706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normAutofit/>
          </a:bodyPr>
          <a:lstStyle/>
          <a:p>
            <a:r>
              <a:rPr lang="es-MX" dirty="0" smtClean="0"/>
              <a:t>Su función de densidad, aquella que nos permite conocer la probabilidad que tiene cada punto del intervalo, viene definida por:</a:t>
            </a:r>
          </a:p>
          <a:p>
            <a:r>
              <a:rPr lang="es-MX" dirty="0" err="1" smtClean="0"/>
              <a:t>Fx</a:t>
            </a:r>
            <a:r>
              <a:rPr lang="es-MX" dirty="0" smtClean="0"/>
              <a:t>=1/b-a</a:t>
            </a:r>
          </a:p>
          <a:p>
            <a:r>
              <a:rPr lang="es-MX" dirty="0" smtClean="0"/>
              <a:t>Donde:</a:t>
            </a:r>
          </a:p>
          <a:p>
            <a:endParaRPr lang="es-MX" dirty="0" smtClean="0"/>
          </a:p>
          <a:p>
            <a:r>
              <a:rPr lang="es-MX" dirty="0" smtClean="0"/>
              <a:t>b: es el extremo superior (en el ejemplo, 160 ptas.)</a:t>
            </a:r>
          </a:p>
          <a:p>
            <a:endParaRPr lang="es-MX" dirty="0" smtClean="0"/>
          </a:p>
          <a:p>
            <a:r>
              <a:rPr lang="es-MX" dirty="0" smtClean="0"/>
              <a:t>a: es el extremo inferior (en el ejemplo, 140 ptas.)</a:t>
            </a:r>
            <a:endParaRPr lang="es-AR" dirty="0"/>
          </a:p>
        </p:txBody>
      </p:sp>
    </p:spTree>
    <p:extLst>
      <p:ext uri="{BB962C8B-B14F-4D97-AF65-F5344CB8AC3E}">
        <p14:creationId xmlns:p14="http://schemas.microsoft.com/office/powerpoint/2010/main" val="104237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NORMAL</a:t>
            </a:r>
            <a:endParaRPr lang="es-AR" dirty="0"/>
          </a:p>
        </p:txBody>
      </p:sp>
      <p:sp>
        <p:nvSpPr>
          <p:cNvPr id="3" name="Marcador de contenido 2"/>
          <p:cNvSpPr>
            <a:spLocks noGrp="1"/>
          </p:cNvSpPr>
          <p:nvPr>
            <p:ph idx="1"/>
          </p:nvPr>
        </p:nvSpPr>
        <p:spPr/>
        <p:txBody>
          <a:bodyPr>
            <a:normAutofit fontScale="92500"/>
          </a:bodyPr>
          <a:lstStyle/>
          <a:p>
            <a:r>
              <a:rPr lang="es-MX" dirty="0"/>
              <a:t>En estadística y probabilidad, una distribución normal, también llamada distribución de Gauss, distribución gaussiana o distribución de Laplace-Gauss, es la más importante de todas las distribuciones de probabilidad de variable </a:t>
            </a:r>
            <a:r>
              <a:rPr lang="es-MX" dirty="0" err="1"/>
              <a:t>continuay</a:t>
            </a:r>
            <a:r>
              <a:rPr lang="es-MX" dirty="0"/>
              <a:t> es la que aparece con más frecuencia en estadística y en la teoría de probabilidades. Pero ¿qué es exactamente?</a:t>
            </a:r>
          </a:p>
          <a:p>
            <a:r>
              <a:rPr lang="es-MX" dirty="0"/>
              <a:t>Pues es un modelo teórico que sirve para aproximar satisfactoriamente el valor de una variable aleatoria continua a una situación ideal. ¡Te lo explicamos mejor! La distribución normal adapta una variable aleatoria continua a una función que depende de la media y la desviación típica. Es decir, la función y la variable aleatoria continua tendrán la misma representación, pero con ligeras diferencias.</a:t>
            </a:r>
          </a:p>
          <a:p>
            <a:endParaRPr lang="es-AR" dirty="0"/>
          </a:p>
        </p:txBody>
      </p:sp>
    </p:spTree>
    <p:extLst>
      <p:ext uri="{BB962C8B-B14F-4D97-AF65-F5344CB8AC3E}">
        <p14:creationId xmlns:p14="http://schemas.microsoft.com/office/powerpoint/2010/main" val="60969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PORQUE ES LA MAS IMPORTANTE</a:t>
            </a:r>
            <a:endParaRPr lang="es-AR" dirty="0"/>
          </a:p>
        </p:txBody>
      </p:sp>
      <p:sp>
        <p:nvSpPr>
          <p:cNvPr id="3" name="Marcador de contenido 2"/>
          <p:cNvSpPr>
            <a:spLocks noGrp="1"/>
          </p:cNvSpPr>
          <p:nvPr>
            <p:ph idx="1"/>
          </p:nvPr>
        </p:nvSpPr>
        <p:spPr/>
        <p:txBody>
          <a:bodyPr/>
          <a:lstStyle/>
          <a:p>
            <a:r>
              <a:rPr lang="es-MX" dirty="0"/>
              <a:t>¿Y por qué esta distribución es tan importante? Porque con ella podemos modelar una gran cantidad de fenómenos naturales, sociales y psicológicos. Normalmente, se desconocen los mecanismos de la mayoría de este tipo de fenómenos por su enorme cantidad de variables incontrolables. Sin embargo, el uso del modelo normal puede justificarse asumiendo que cada observación se obtiene como la suma de unas pocas causas independientes.</a:t>
            </a:r>
          </a:p>
          <a:p>
            <a:r>
              <a:rPr lang="es-MX" dirty="0"/>
              <a:t>La importancia de la distribución normal también radica en su relación con la estimación por mínimos cuadrados, uno de los métodos de estimación más simples y antiguos.</a:t>
            </a:r>
          </a:p>
          <a:p>
            <a:endParaRPr lang="es-AR" dirty="0"/>
          </a:p>
        </p:txBody>
      </p:sp>
    </p:spTree>
    <p:extLst>
      <p:ext uri="{BB962C8B-B14F-4D97-AF65-F5344CB8AC3E}">
        <p14:creationId xmlns:p14="http://schemas.microsoft.com/office/powerpoint/2010/main" val="3873131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a:bodyPr>
          <a:lstStyle/>
          <a:p>
            <a:r>
              <a:rPr lang="es-MX" dirty="0"/>
              <a:t>Aquí tienes algunos ejemplos de variables asociadas a fenómenos naturales que siguen el modelo de la distribución normal:</a:t>
            </a:r>
          </a:p>
          <a:p>
            <a:r>
              <a:rPr lang="es-MX" dirty="0"/>
              <a:t>caracteres morfológicos de individuos como la estatura;</a:t>
            </a:r>
          </a:p>
          <a:p>
            <a:r>
              <a:rPr lang="es-MX" dirty="0"/>
              <a:t>caracteres fisiológicos como el efecto de un fármaco;</a:t>
            </a:r>
          </a:p>
          <a:p>
            <a:r>
              <a:rPr lang="es-MX" dirty="0"/>
              <a:t>caracteres sociológicos como el consumo de cierto producto por un mismo grupo de individuos;</a:t>
            </a:r>
          </a:p>
          <a:p>
            <a:r>
              <a:rPr lang="es-MX" dirty="0"/>
              <a:t>caracteres psicológicos como el cociente intelectual;</a:t>
            </a:r>
          </a:p>
          <a:p>
            <a:r>
              <a:rPr lang="es-MX" dirty="0"/>
              <a:t>nivel de ruido en telecomunicaciones;</a:t>
            </a:r>
          </a:p>
          <a:p>
            <a:r>
              <a:rPr lang="es-MX" dirty="0"/>
              <a:t>errores cometidos al medir ciertas magnitudes;</a:t>
            </a:r>
          </a:p>
          <a:p>
            <a:endParaRPr lang="es-AR" dirty="0"/>
          </a:p>
        </p:txBody>
      </p:sp>
    </p:spTree>
    <p:extLst>
      <p:ext uri="{BB962C8B-B14F-4D97-AF65-F5344CB8AC3E}">
        <p14:creationId xmlns:p14="http://schemas.microsoft.com/office/powerpoint/2010/main" val="3034212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RELACIONADOS</a:t>
            </a:r>
            <a:endParaRPr lang="es-AR" dirty="0"/>
          </a:p>
        </p:txBody>
      </p:sp>
      <p:sp>
        <p:nvSpPr>
          <p:cNvPr id="3" name="Marcador de contenido 2"/>
          <p:cNvSpPr>
            <a:spLocks noGrp="1"/>
          </p:cNvSpPr>
          <p:nvPr>
            <p:ph idx="1"/>
          </p:nvPr>
        </p:nvSpPr>
        <p:spPr/>
        <p:txBody>
          <a:bodyPr>
            <a:normAutofit fontScale="85000" lnSpcReduction="20000"/>
          </a:bodyPr>
          <a:lstStyle/>
          <a:p>
            <a:r>
              <a:rPr lang="es-MX" dirty="0"/>
              <a:t>A continuación, te indicamos los significados de algunos conceptos relacionados con la distribución normal:</a:t>
            </a:r>
          </a:p>
          <a:p>
            <a:r>
              <a:rPr lang="es-MX" b="1" dirty="0"/>
              <a:t>Media</a:t>
            </a:r>
            <a:r>
              <a:rPr lang="es-MX" dirty="0"/>
              <a:t>. Número que resulta al efectuar una serie determinada de operaciones con un conjunto de números y que, en determinadas condiciones, puede representar por sí solo a todo el conjunto.</a:t>
            </a:r>
          </a:p>
          <a:p>
            <a:r>
              <a:rPr lang="es-MX" b="1" dirty="0"/>
              <a:t>Moda</a:t>
            </a:r>
            <a:r>
              <a:rPr lang="es-MX" dirty="0"/>
              <a:t>. Valor que aparece con mayor frecuencia en una serie de medidas.</a:t>
            </a:r>
          </a:p>
          <a:p>
            <a:r>
              <a:rPr lang="es-MX" b="1" dirty="0"/>
              <a:t>Mediana</a:t>
            </a:r>
            <a:r>
              <a:rPr lang="es-MX" dirty="0"/>
              <a:t>. Número central de un grupo de números ordenados por tamaño.</a:t>
            </a:r>
          </a:p>
          <a:p>
            <a:r>
              <a:rPr lang="es-MX" b="1" dirty="0"/>
              <a:t>Desviación típica</a:t>
            </a:r>
            <a:r>
              <a:rPr lang="es-MX" dirty="0"/>
              <a:t>. Medida que se utiliza para cuantificar la variación o la dispersión de un conjunto de datos numéricos.</a:t>
            </a:r>
          </a:p>
          <a:p>
            <a:r>
              <a:rPr lang="es-MX" b="1" dirty="0"/>
              <a:t>Varianza</a:t>
            </a:r>
            <a:r>
              <a:rPr lang="es-MX" dirty="0"/>
              <a:t>. Media de las desviaciones cuadráticas de una variable aleatoria, referidas al valor medio de esta.</a:t>
            </a:r>
          </a:p>
          <a:p>
            <a:r>
              <a:rPr lang="es-MX" b="1" dirty="0"/>
              <a:t>Variable aleatoria</a:t>
            </a:r>
            <a:r>
              <a:rPr lang="es-MX" dirty="0"/>
              <a:t>. Función que asigna un valor, usualmente numérico, al resultado de un experimento aleatorio.</a:t>
            </a:r>
          </a:p>
          <a:p>
            <a:endParaRPr lang="es-AR" dirty="0"/>
          </a:p>
        </p:txBody>
      </p:sp>
    </p:spTree>
    <p:extLst>
      <p:ext uri="{BB962C8B-B14F-4D97-AF65-F5344CB8AC3E}">
        <p14:creationId xmlns:p14="http://schemas.microsoft.com/office/powerpoint/2010/main" val="1622630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FORMULA</a:t>
            </a:r>
            <a:endParaRPr lang="es-AR" dirty="0"/>
          </a:p>
        </p:txBody>
      </p:sp>
      <p:sp>
        <p:nvSpPr>
          <p:cNvPr id="3" name="Marcador de contenido 2"/>
          <p:cNvSpPr>
            <a:spLocks noGrp="1"/>
          </p:cNvSpPr>
          <p:nvPr>
            <p:ph idx="1"/>
          </p:nvPr>
        </p:nvSpPr>
        <p:spPr/>
        <p:txBody>
          <a:bodyPr/>
          <a:lstStyle/>
          <a:p>
            <a:r>
              <a:rPr lang="es-MX" dirty="0"/>
              <a:t>Dada una variable aleatoria X, decimos que la frecuencia de sus observaciones puede aproximarse satisfactoriamente a una distribución normal tal que: X ~ N (μ, σ), donde los parámetros de la distribución son la media o valor central (μ) y la desviación típica (σ).</a:t>
            </a:r>
          </a:p>
          <a:p>
            <a:r>
              <a:rPr lang="es-MX" dirty="0"/>
              <a:t>En otras palabras, la frecuencia de una variable aleatoria X puede representarse mediante una distribución normal. </a:t>
            </a:r>
          </a:p>
          <a:p>
            <a:endParaRPr lang="es-AR" dirty="0"/>
          </a:p>
        </p:txBody>
      </p:sp>
    </p:spTree>
    <p:extLst>
      <p:ext uri="{BB962C8B-B14F-4D97-AF65-F5344CB8AC3E}">
        <p14:creationId xmlns:p14="http://schemas.microsoft.com/office/powerpoint/2010/main" val="94541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DISCRETAS</a:t>
            </a:r>
            <a:endParaRPr lang="es-AR" dirty="0"/>
          </a:p>
        </p:txBody>
      </p:sp>
      <p:sp>
        <p:nvSpPr>
          <p:cNvPr id="3" name="Marcador de contenido 2"/>
          <p:cNvSpPr>
            <a:spLocks noGrp="1"/>
          </p:cNvSpPr>
          <p:nvPr>
            <p:ph idx="1"/>
          </p:nvPr>
        </p:nvSpPr>
        <p:spPr/>
        <p:txBody>
          <a:bodyPr/>
          <a:lstStyle/>
          <a:p>
            <a:r>
              <a:rPr lang="es-MX" dirty="0"/>
              <a:t>¿Cuáles son las distribuciones de probabilidad discreta?</a:t>
            </a:r>
          </a:p>
          <a:p>
            <a:r>
              <a:rPr lang="es-MX" dirty="0"/>
              <a:t>La distribución uniforme discreta </a:t>
            </a:r>
            <a:r>
              <a:rPr lang="es-MX" b="1" dirty="0"/>
              <a:t>describe el comportamiento de una variable discreta que puede tomar n valores distintos con la misma probabilidad cada uno de ellos</a:t>
            </a:r>
            <a:r>
              <a:rPr lang="es-MX" dirty="0"/>
              <a:t>. </a:t>
            </a:r>
            <a:endParaRPr lang="es-MX" dirty="0" smtClean="0"/>
          </a:p>
          <a:p>
            <a:endParaRPr lang="es-AR" dirty="0"/>
          </a:p>
        </p:txBody>
      </p:sp>
    </p:spTree>
    <p:extLst>
      <p:ext uri="{BB962C8B-B14F-4D97-AF65-F5344CB8AC3E}">
        <p14:creationId xmlns:p14="http://schemas.microsoft.com/office/powerpoint/2010/main" val="3211024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PROPIEDADES</a:t>
            </a:r>
            <a:endParaRPr lang="es-AR" dirty="0"/>
          </a:p>
        </p:txBody>
      </p:sp>
      <p:sp>
        <p:nvSpPr>
          <p:cNvPr id="3" name="Marcador de contenido 2"/>
          <p:cNvSpPr>
            <a:spLocks noGrp="1"/>
          </p:cNvSpPr>
          <p:nvPr>
            <p:ph idx="1"/>
          </p:nvPr>
        </p:nvSpPr>
        <p:spPr/>
        <p:txBody>
          <a:bodyPr>
            <a:normAutofit fontScale="77500" lnSpcReduction="20000"/>
          </a:bodyPr>
          <a:lstStyle/>
          <a:p>
            <a:r>
              <a:rPr lang="es-MX" dirty="0" smtClean="0"/>
              <a:t>Estas son algunas de las propiedades más importantes de la distribución normal:</a:t>
            </a:r>
          </a:p>
          <a:p>
            <a:r>
              <a:rPr lang="es-MX" dirty="0" smtClean="0"/>
              <a:t>Es una distribución simétrica, por lo que el valor de la media, la mediana y la moda son iguales.</a:t>
            </a:r>
          </a:p>
          <a:p>
            <a:r>
              <a:rPr lang="es-MX" dirty="0" smtClean="0"/>
              <a:t>Es una distribución </a:t>
            </a:r>
            <a:r>
              <a:rPr lang="es-MX" dirty="0" err="1" smtClean="0"/>
              <a:t>unimodal</a:t>
            </a:r>
            <a:r>
              <a:rPr lang="es-MX" dirty="0" smtClean="0"/>
              <a:t>, por lo que los valores más cercanos a la media son los más frecuentes o los que tienen más probabilidad de aparecer. Es decir, cuanto más nos alejamos de la media, menos probabilidad habrá de que aparezcan los valores.</a:t>
            </a:r>
          </a:p>
          <a:p>
            <a:r>
              <a:rPr lang="es-MX" dirty="0" smtClean="0"/>
              <a:t>La forma de la campana de Gauss depende de los parámetros μ y σ.  Por una parte, la media indica la posición de la campana, de modo que la gráfica se desplaza a lo largo del eje horizontal según los diferentes valores de μ.</a:t>
            </a:r>
          </a:p>
          <a:p>
            <a:r>
              <a:rPr lang="es-MX" dirty="0" smtClean="0"/>
              <a:t>Por otra parte, la desviación estándar determina el grado de apuntamiento de la curva. Así, cuanto mayor sea el valor de σ, más se espaciarán los datos en torno a la media y más plana será la curva. Por consiguiente, si obtenemos un valor pequeño de este parámetro, hay una gran probabilidad de obtener datos cercanos al valor medio de la distribución.</a:t>
            </a:r>
            <a:endParaRPr lang="es-AR" dirty="0"/>
          </a:p>
        </p:txBody>
      </p:sp>
    </p:spTree>
    <p:extLst>
      <p:ext uri="{BB962C8B-B14F-4D97-AF65-F5344CB8AC3E}">
        <p14:creationId xmlns:p14="http://schemas.microsoft.com/office/powerpoint/2010/main" val="307254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NORMAL ESTANDAR</a:t>
            </a:r>
            <a:endParaRPr lang="es-AR" dirty="0"/>
          </a:p>
        </p:txBody>
      </p:sp>
      <p:sp>
        <p:nvSpPr>
          <p:cNvPr id="3" name="Marcador de contenido 2"/>
          <p:cNvSpPr>
            <a:spLocks noGrp="1"/>
          </p:cNvSpPr>
          <p:nvPr>
            <p:ph idx="1"/>
          </p:nvPr>
        </p:nvSpPr>
        <p:spPr/>
        <p:txBody>
          <a:bodyPr/>
          <a:lstStyle/>
          <a:p>
            <a:r>
              <a:rPr lang="es-MX" dirty="0" smtClean="0"/>
              <a:t>VER VIDEO</a:t>
            </a:r>
            <a:endParaRPr lang="es-AR" dirty="0"/>
          </a:p>
        </p:txBody>
      </p:sp>
    </p:spTree>
    <p:extLst>
      <p:ext uri="{BB962C8B-B14F-4D97-AF65-F5344CB8AC3E}">
        <p14:creationId xmlns:p14="http://schemas.microsoft.com/office/powerpoint/2010/main" val="180779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CUANDO SE APLICA</a:t>
            </a:r>
            <a:endParaRPr lang="es-AR" dirty="0"/>
          </a:p>
        </p:txBody>
      </p:sp>
      <p:sp>
        <p:nvSpPr>
          <p:cNvPr id="3" name="Marcador de contenido 2"/>
          <p:cNvSpPr>
            <a:spLocks noGrp="1"/>
          </p:cNvSpPr>
          <p:nvPr>
            <p:ph idx="1"/>
          </p:nvPr>
        </p:nvSpPr>
        <p:spPr/>
        <p:txBody>
          <a:bodyPr/>
          <a:lstStyle/>
          <a:p>
            <a:r>
              <a:rPr lang="es-MX" dirty="0"/>
              <a:t>En estadística, una </a:t>
            </a:r>
            <a:r>
              <a:rPr lang="es-MX" b="1" dirty="0"/>
              <a:t>distribución discreta</a:t>
            </a:r>
            <a:r>
              <a:rPr lang="es-MX" dirty="0"/>
              <a:t> es una </a:t>
            </a:r>
            <a:r>
              <a:rPr lang="es-MX" b="1" dirty="0"/>
              <a:t>distribución</a:t>
            </a:r>
            <a:r>
              <a:rPr lang="es-MX" dirty="0"/>
              <a:t> de probabilidad de los resultados de variables finitas o valores contables. Si una variable aleatoria sigue el patrón de una </a:t>
            </a:r>
            <a:r>
              <a:rPr lang="es-MX" b="1" dirty="0"/>
              <a:t>distribución discreta</a:t>
            </a:r>
            <a:r>
              <a:rPr lang="es-MX" dirty="0"/>
              <a:t>, significa que la variable aleatoria es </a:t>
            </a:r>
            <a:r>
              <a:rPr lang="es-MX" b="1" dirty="0"/>
              <a:t>discreta</a:t>
            </a:r>
            <a:endParaRPr lang="es-AR" dirty="0"/>
          </a:p>
        </p:txBody>
      </p:sp>
    </p:spTree>
    <p:extLst>
      <p:ext uri="{BB962C8B-B14F-4D97-AF65-F5344CB8AC3E}">
        <p14:creationId xmlns:p14="http://schemas.microsoft.com/office/powerpoint/2010/main" val="137100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BERNOULLI - DISCRETA</a:t>
            </a:r>
            <a:endParaRPr lang="es-AR" dirty="0"/>
          </a:p>
        </p:txBody>
      </p:sp>
      <p:sp>
        <p:nvSpPr>
          <p:cNvPr id="3" name="Marcador de contenido 2"/>
          <p:cNvSpPr>
            <a:spLocks noGrp="1"/>
          </p:cNvSpPr>
          <p:nvPr>
            <p:ph idx="1"/>
          </p:nvPr>
        </p:nvSpPr>
        <p:spPr/>
        <p:txBody>
          <a:bodyPr>
            <a:normAutofit fontScale="92500" lnSpcReduction="20000"/>
          </a:bodyPr>
          <a:lstStyle/>
          <a:p>
            <a:r>
              <a:rPr lang="es-MX" b="1" dirty="0"/>
              <a:t>Distribución de Bernoulli</a:t>
            </a:r>
          </a:p>
          <a:p>
            <a:r>
              <a:rPr lang="es-MX" dirty="0"/>
              <a:t>La distribución de Bernoulli, también llamada distribución dicotómica, se utiliza para representar una variable aleatoria discreta que solo puede tener dos resultados mutuamente excluyentes. Además, solo podemos aplicar esta distribución cuando realicemos un solo experimento. Si hacemos varios, tendremos que recurrir a la distribución binomial, que veremos más adelante.</a:t>
            </a:r>
          </a:p>
          <a:p>
            <a:r>
              <a:rPr lang="es-MX" dirty="0"/>
              <a:t>Estos dos resultados de un experimento de Bernoulli se suelen denominar éxito y no éxito. Aquí es importante tener en cuenta que “no éxito” no significa lo contrario de éxito, sino cualquier otro resultado diferente a éxito.</a:t>
            </a:r>
          </a:p>
          <a:p>
            <a:r>
              <a:rPr lang="es-MX" dirty="0"/>
              <a:t>Por ejemplo, si definimos un experimento de Bernoulli tirando un dado y considerando éxito sacar un 6, el no éxito será sacar 1, 2, 3, 4 o 5.</a:t>
            </a:r>
          </a:p>
          <a:p>
            <a:endParaRPr lang="es-AR" dirty="0"/>
          </a:p>
        </p:txBody>
      </p:sp>
    </p:spTree>
    <p:extLst>
      <p:ext uri="{BB962C8B-B14F-4D97-AF65-F5344CB8AC3E}">
        <p14:creationId xmlns:p14="http://schemas.microsoft.com/office/powerpoint/2010/main" val="2915248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BINOMIAL</a:t>
            </a:r>
            <a:endParaRPr lang="es-AR" dirty="0"/>
          </a:p>
        </p:txBody>
      </p:sp>
      <p:sp>
        <p:nvSpPr>
          <p:cNvPr id="3" name="Marcador de contenido 2"/>
          <p:cNvSpPr>
            <a:spLocks noGrp="1"/>
          </p:cNvSpPr>
          <p:nvPr>
            <p:ph idx="1"/>
          </p:nvPr>
        </p:nvSpPr>
        <p:spPr/>
        <p:txBody>
          <a:bodyPr>
            <a:normAutofit fontScale="70000" lnSpcReduction="20000"/>
          </a:bodyPr>
          <a:lstStyle/>
          <a:p>
            <a:r>
              <a:rPr lang="es-MX" dirty="0" smtClean="0"/>
              <a:t>La cosa se le complica un poco a mi primo si quiere calcular probabilidades con más de una oveja, ya que entonces no le valen los experimentos de Bernoulli. Por ejemplo, imaginemos que quiere saber qué probabilidad tiene de contar 3 churras entre las primeras 15 ovejas.</a:t>
            </a:r>
          </a:p>
          <a:p>
            <a:endParaRPr lang="es-MX" dirty="0" smtClean="0"/>
          </a:p>
          <a:p>
            <a:r>
              <a:rPr lang="es-MX" dirty="0" smtClean="0"/>
              <a:t>Para un caso así, mi primo recurre a la distribución binomial. Es parecida a la de Bernoulli, pero nos dice la probabilidad de obtener un resultado entre dos posibles al realizar un número n de experimentos.</a:t>
            </a:r>
          </a:p>
          <a:p>
            <a:endParaRPr lang="es-MX" dirty="0" smtClean="0"/>
          </a:p>
          <a:p>
            <a:r>
              <a:rPr lang="es-MX" dirty="0" smtClean="0"/>
              <a:t>Para los amantes de las fórmulas, siendo p la probabilidad de éxito, la fórmula general para calcular la probabilidad binomial es la siguiente:</a:t>
            </a:r>
          </a:p>
          <a:p>
            <a:endParaRPr lang="es-MX" dirty="0" smtClean="0"/>
          </a:p>
          <a:p>
            <a:r>
              <a:rPr lang="es-MX" dirty="0" smtClean="0"/>
              <a:t>distribuciones de probabilidad discretas distribuciones de probabilidad discretas</a:t>
            </a:r>
          </a:p>
          <a:p>
            <a:r>
              <a:rPr lang="es-MX" dirty="0" smtClean="0"/>
              <a:t>Como podemos ver en la fórmula, para caracterizar una distribución de probabilidad binomial solo necesitamos el número de experimentos (n) y la probabilidad de éxito (p). Su media se puede calcular como </a:t>
            </a:r>
            <a:r>
              <a:rPr lang="es-MX" dirty="0" err="1" smtClean="0"/>
              <a:t>np</a:t>
            </a:r>
            <a:r>
              <a:rPr lang="es-MX" dirty="0" smtClean="0"/>
              <a:t> y su varianza como </a:t>
            </a:r>
            <a:r>
              <a:rPr lang="es-MX" dirty="0" err="1" smtClean="0"/>
              <a:t>np</a:t>
            </a:r>
            <a:r>
              <a:rPr lang="es-MX" dirty="0" smtClean="0"/>
              <a:t>(1-p).</a:t>
            </a:r>
            <a:endParaRPr lang="es-AR" dirty="0"/>
          </a:p>
        </p:txBody>
      </p:sp>
    </p:spTree>
    <p:extLst>
      <p:ext uri="{BB962C8B-B14F-4D97-AF65-F5344CB8AC3E}">
        <p14:creationId xmlns:p14="http://schemas.microsoft.com/office/powerpoint/2010/main" val="3350284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RESOLUCION EN R</a:t>
            </a:r>
            <a:endParaRPr lang="es-AR" dirty="0"/>
          </a:p>
        </p:txBody>
      </p:sp>
      <p:sp>
        <p:nvSpPr>
          <p:cNvPr id="3" name="Marcador de contenido 2"/>
          <p:cNvSpPr>
            <a:spLocks noGrp="1"/>
          </p:cNvSpPr>
          <p:nvPr>
            <p:ph idx="1"/>
          </p:nvPr>
        </p:nvSpPr>
        <p:spPr/>
        <p:txBody>
          <a:bodyPr>
            <a:normAutofit fontScale="85000" lnSpcReduction="20000"/>
          </a:bodyPr>
          <a:lstStyle/>
          <a:p>
            <a:r>
              <a:rPr lang="es-MX" dirty="0" smtClean="0"/>
              <a:t>Volvamos al problema de mi primo. Quiere saber qué probabilidad hay de que pasen un mínimo de 3 churras entre las primeras 15 ovejas. En este caso, n = 15 y p = 0,25 (un 25% de las ovejas). Para saber el valor de la probabilidad, solo necesitamos sustituir los valores en la fórmula anterior y resolverlo, pero vamos a pedirle al programa R que lo haga por nosotros:</a:t>
            </a:r>
          </a:p>
          <a:p>
            <a:endParaRPr lang="es-MX" dirty="0" smtClean="0"/>
          </a:p>
          <a:p>
            <a:r>
              <a:rPr lang="es-MX" dirty="0" smtClean="0"/>
              <a:t>1- </a:t>
            </a:r>
            <a:r>
              <a:rPr lang="es-MX" dirty="0" err="1" smtClean="0"/>
              <a:t>pbinom</a:t>
            </a:r>
            <a:r>
              <a:rPr lang="es-MX" dirty="0" smtClean="0"/>
              <a:t>(3, 15, 0.25)</a:t>
            </a:r>
          </a:p>
          <a:p>
            <a:endParaRPr lang="es-MX" dirty="0" smtClean="0"/>
          </a:p>
          <a:p>
            <a:r>
              <a:rPr lang="es-MX" dirty="0" smtClean="0"/>
              <a:t>R nos dice que la probabilidad es de 0,54. Si queremos saber la probabilidad de que pasen menos de 3, calculamos el complementario del valor actual: 1 – 0,54 = 0,46. También se lo podemos preguntar a R:</a:t>
            </a:r>
          </a:p>
          <a:p>
            <a:endParaRPr lang="es-MX" dirty="0" smtClean="0"/>
          </a:p>
          <a:p>
            <a:r>
              <a:rPr lang="es-MX" dirty="0" err="1" smtClean="0"/>
              <a:t>pbinom</a:t>
            </a:r>
            <a:r>
              <a:rPr lang="es-MX" dirty="0" smtClean="0"/>
              <a:t>(3, 15, 0.25)</a:t>
            </a:r>
            <a:endParaRPr lang="es-AR" dirty="0"/>
          </a:p>
        </p:txBody>
      </p:sp>
    </p:spTree>
    <p:extLst>
      <p:ext uri="{BB962C8B-B14F-4D97-AF65-F5344CB8AC3E}">
        <p14:creationId xmlns:p14="http://schemas.microsoft.com/office/powerpoint/2010/main" val="2601785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GEOMETRICA</a:t>
            </a:r>
            <a:endParaRPr lang="es-AR" dirty="0"/>
          </a:p>
        </p:txBody>
      </p:sp>
      <p:sp>
        <p:nvSpPr>
          <p:cNvPr id="3" name="Marcador de contenido 2"/>
          <p:cNvSpPr>
            <a:spLocks noGrp="1"/>
          </p:cNvSpPr>
          <p:nvPr>
            <p:ph idx="1"/>
          </p:nvPr>
        </p:nvSpPr>
        <p:spPr/>
        <p:txBody>
          <a:bodyPr/>
          <a:lstStyle/>
          <a:p>
            <a:r>
              <a:rPr lang="es-MX" dirty="0"/>
              <a:t>La distribución geométrica es una distribución discreta que nos permite calcular la probabilidad de que haya que realizar un número k de experimentos para que se produzca un suceso, siendo p la probabilidad del suceso.</a:t>
            </a:r>
          </a:p>
          <a:p>
            <a:r>
              <a:rPr lang="es-MX" dirty="0"/>
              <a:t>Si lo pensamos un poco, la probabilidad será cada vez menor a medida que aumente k. Cada vez será menos probable tener que esperar un número de experimentos mayor para observar un éxito. Por esta razón la distribución geométrica está muy sesgada hacia la derecha. Para aquellos a los que pueda interesar, la media se define como 1/p y la varianza como 1-p/p</a:t>
            </a:r>
            <a:r>
              <a:rPr lang="es-MX" baseline="30000" dirty="0"/>
              <a:t>2</a:t>
            </a:r>
            <a:r>
              <a:rPr lang="es-MX" dirty="0"/>
              <a:t>.</a:t>
            </a:r>
          </a:p>
          <a:p>
            <a:endParaRPr lang="es-AR" dirty="0"/>
          </a:p>
        </p:txBody>
      </p:sp>
    </p:spTree>
    <p:extLst>
      <p:ext uri="{BB962C8B-B14F-4D97-AF65-F5344CB8AC3E}">
        <p14:creationId xmlns:p14="http://schemas.microsoft.com/office/powerpoint/2010/main" val="1203849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AR" dirty="0"/>
          </a:p>
        </p:txBody>
      </p:sp>
      <p:sp>
        <p:nvSpPr>
          <p:cNvPr id="3" name="Marcador de contenido 2"/>
          <p:cNvSpPr>
            <a:spLocks noGrp="1"/>
          </p:cNvSpPr>
          <p:nvPr>
            <p:ph idx="1"/>
          </p:nvPr>
        </p:nvSpPr>
        <p:spPr/>
        <p:txBody>
          <a:bodyPr>
            <a:normAutofit/>
          </a:bodyPr>
          <a:lstStyle/>
          <a:p>
            <a:r>
              <a:rPr lang="es-MX" dirty="0" smtClean="0"/>
              <a:t>Así, empezamos calculando la probabilidad de ver otras razas en los 9 primeros intentos: multiplicaremos las probabilidades de cada suceso independiente, o sea, 0,85^9 = 0,23. Terminamos ahora de calcular la probabilidad de 9 “no éxitos” (otra raza) y de un éxito (Carranza): 0,23 x 0,15 = 0,03.</a:t>
            </a:r>
          </a:p>
          <a:p>
            <a:endParaRPr lang="es-MX" dirty="0" smtClean="0"/>
          </a:p>
        </p:txBody>
      </p:sp>
    </p:spTree>
    <p:extLst>
      <p:ext uri="{BB962C8B-B14F-4D97-AF65-F5344CB8AC3E}">
        <p14:creationId xmlns:p14="http://schemas.microsoft.com/office/powerpoint/2010/main" val="2503258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RESOLUCION EN R</a:t>
            </a:r>
            <a:endParaRPr lang="es-AR" dirty="0"/>
          </a:p>
        </p:txBody>
      </p:sp>
      <p:sp>
        <p:nvSpPr>
          <p:cNvPr id="3" name="Marcador de contenido 2"/>
          <p:cNvSpPr>
            <a:spLocks noGrp="1"/>
          </p:cNvSpPr>
          <p:nvPr>
            <p:ph idx="1"/>
          </p:nvPr>
        </p:nvSpPr>
        <p:spPr/>
        <p:txBody>
          <a:bodyPr>
            <a:normAutofit fontScale="92500"/>
          </a:bodyPr>
          <a:lstStyle/>
          <a:p>
            <a:r>
              <a:rPr lang="es-MX" dirty="0" smtClean="0"/>
              <a:t>De todas formas, lo recomendable es hacer los cálculos de probabilidad geométrica con una calculadora o un programa estadístico. Vamos a preguntarle a R cuál es la probabilidad de que no aparezca ninguna oveja de Carranza hasta la décima oveja que contemos:</a:t>
            </a:r>
          </a:p>
          <a:p>
            <a:endParaRPr lang="es-MX" dirty="0" smtClean="0"/>
          </a:p>
          <a:p>
            <a:r>
              <a:rPr lang="es-MX" dirty="0" err="1" smtClean="0"/>
              <a:t>dgeom</a:t>
            </a:r>
            <a:r>
              <a:rPr lang="es-MX" dirty="0" smtClean="0"/>
              <a:t>(10, 0.15)</a:t>
            </a:r>
          </a:p>
          <a:p>
            <a:endParaRPr lang="es-MX" dirty="0" smtClean="0"/>
          </a:p>
          <a:p>
            <a:r>
              <a:rPr lang="es-MX" dirty="0" smtClean="0"/>
              <a:t>R nos da el mismo valor, 0,03. Hay un 3% de probabilidades de que no aparezca una oveja de Carranza hasta la décima oveja de nuestra noche insomne.</a:t>
            </a:r>
            <a:endParaRPr lang="es-AR" dirty="0"/>
          </a:p>
        </p:txBody>
      </p:sp>
    </p:spTree>
    <p:extLst>
      <p:ext uri="{BB962C8B-B14F-4D97-AF65-F5344CB8AC3E}">
        <p14:creationId xmlns:p14="http://schemas.microsoft.com/office/powerpoint/2010/main" val="3152527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1973</Words>
  <Application>Microsoft Office PowerPoint</Application>
  <PresentationFormat>Panorámica</PresentationFormat>
  <Paragraphs>98</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DISTRIBUCIONES DE PROBABILIDAD</vt:lpstr>
      <vt:lpstr>DISCRETAS</vt:lpstr>
      <vt:lpstr>CUANDO SE APLICA</vt:lpstr>
      <vt:lpstr>BERNOULLI - DISCRETA</vt:lpstr>
      <vt:lpstr>BINOMIAL</vt:lpstr>
      <vt:lpstr>RESOLUCION EN R</vt:lpstr>
      <vt:lpstr>GEOMETRICA</vt:lpstr>
      <vt:lpstr>EJEMPLO</vt:lpstr>
      <vt:lpstr>RESOLUCION EN R</vt:lpstr>
      <vt:lpstr>HIPERGEOMETRICA</vt:lpstr>
      <vt:lpstr>RESOLUCION EN R</vt:lpstr>
      <vt:lpstr>EN RESUMEN</vt:lpstr>
      <vt:lpstr>CONTINUAS UNIFORME</vt:lpstr>
      <vt:lpstr>Presentación de PowerPoint</vt:lpstr>
      <vt:lpstr>NORMAL</vt:lpstr>
      <vt:lpstr>PORQUE ES LA MAS IMPORTANTE</vt:lpstr>
      <vt:lpstr>EJEMPLOS</vt:lpstr>
      <vt:lpstr>CONCEPTOS RELACIONADOS</vt:lpstr>
      <vt:lpstr>FORMULA</vt:lpstr>
      <vt:lpstr>PROPIEDADES</vt:lpstr>
      <vt:lpstr>NORMAL ESTANDAR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DISTRIBUCIONES DE PROBABILIDAD</dc:title>
  <dc:creator>Osvaldo Giordanini</dc:creator>
  <cp:lastModifiedBy>Osvaldo Giordanini</cp:lastModifiedBy>
  <cp:revision>6</cp:revision>
  <dcterms:created xsi:type="dcterms:W3CDTF">2023-02-26T12:37:27Z</dcterms:created>
  <dcterms:modified xsi:type="dcterms:W3CDTF">2023-02-27T23:10:20Z</dcterms:modified>
</cp:coreProperties>
</file>