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92" r:id="rId22"/>
    <p:sldId id="275" r:id="rId23"/>
    <p:sldId id="277" r:id="rId24"/>
    <p:sldId id="278" r:id="rId25"/>
    <p:sldId id="279" r:id="rId26"/>
    <p:sldId id="280" r:id="rId27"/>
    <p:sldId id="276" r:id="rId28"/>
    <p:sldId id="281" r:id="rId29"/>
    <p:sldId id="287" r:id="rId30"/>
    <p:sldId id="283" r:id="rId31"/>
    <p:sldId id="284" r:id="rId32"/>
    <p:sldId id="285" r:id="rId33"/>
    <p:sldId id="286" r:id="rId34"/>
    <p:sldId id="288" r:id="rId35"/>
    <p:sldId id="289" r:id="rId36"/>
    <p:sldId id="290" r:id="rId37"/>
    <p:sldId id="291" r:id="rId3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747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02D4D8-CEF7-4968-9E75-B1ACF7594C82}" type="datetimeFigureOut">
              <a:rPr lang="es-AR" smtClean="0"/>
              <a:t>2/8/2023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84517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826293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290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331042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74599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50011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039539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90665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148768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08009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102D4D8-CEF7-4968-9E75-B1ACF7594C82}" type="datetimeFigureOut">
              <a:rPr lang="es-AR" smtClean="0"/>
              <a:t>2/8/2023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242793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102D4D8-CEF7-4968-9E75-B1ACF7594C82}" type="datetimeFigureOut">
              <a:rPr lang="es-AR" smtClean="0"/>
              <a:t>2/8/2023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253411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01647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2462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1102D4D8-CEF7-4968-9E75-B1ACF7594C82}" type="datetimeFigureOut">
              <a:rPr lang="es-AR" smtClean="0"/>
              <a:t>2/8/2023</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406271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02D4D8-CEF7-4968-9E75-B1ACF7594C82}" type="datetimeFigureOut">
              <a:rPr lang="es-AR" smtClean="0"/>
              <a:t>2/8/2023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E1673F1-FED5-4F07-ADC2-27C9B2AC632F}" type="slidenum">
              <a:rPr lang="es-AR" smtClean="0"/>
              <a:t>‹Nº›</a:t>
            </a:fld>
            <a:endParaRPr lang="es-AR"/>
          </a:p>
        </p:txBody>
      </p:sp>
    </p:spTree>
    <p:extLst>
      <p:ext uri="{BB962C8B-B14F-4D97-AF65-F5344CB8AC3E}">
        <p14:creationId xmlns:p14="http://schemas.microsoft.com/office/powerpoint/2010/main" val="37419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02D4D8-CEF7-4968-9E75-B1ACF7594C82}" type="datetimeFigureOut">
              <a:rPr lang="es-AR" smtClean="0"/>
              <a:t>2/8/2023</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E1673F1-FED5-4F07-ADC2-27C9B2AC632F}" type="slidenum">
              <a:rPr lang="es-AR" smtClean="0"/>
              <a:t>‹Nº›</a:t>
            </a:fld>
            <a:endParaRPr lang="es-AR"/>
          </a:p>
        </p:txBody>
      </p:sp>
    </p:spTree>
    <p:extLst>
      <p:ext uri="{BB962C8B-B14F-4D97-AF65-F5344CB8AC3E}">
        <p14:creationId xmlns:p14="http://schemas.microsoft.com/office/powerpoint/2010/main" val="4187673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xcelparatodos.com/histograma-en-exc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xcelparatodos.com/desviacion-estanda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CIENCIA DE DATOS</a:t>
            </a:r>
            <a:endParaRPr lang="es-AR" dirty="0"/>
          </a:p>
        </p:txBody>
      </p:sp>
      <p:sp>
        <p:nvSpPr>
          <p:cNvPr id="3" name="Marcador de contenido 2"/>
          <p:cNvSpPr>
            <a:spLocks noGrp="1"/>
          </p:cNvSpPr>
          <p:nvPr>
            <p:ph idx="1"/>
          </p:nvPr>
        </p:nvSpPr>
        <p:spPr/>
        <p:txBody>
          <a:bodyPr/>
          <a:lstStyle/>
          <a:p>
            <a:r>
              <a:rPr lang="es-MX" dirty="0" smtClean="0"/>
              <a:t>ESTADISTICA DESCRIPTIVA</a:t>
            </a:r>
          </a:p>
          <a:p>
            <a:r>
              <a:rPr lang="es-MX" smtClean="0"/>
              <a:t>VARIABLES</a:t>
            </a:r>
          </a:p>
          <a:p>
            <a:r>
              <a:rPr lang="es-MX" smtClean="0"/>
              <a:t>PROBABILIDADES</a:t>
            </a:r>
            <a:endParaRPr lang="es-MX"/>
          </a:p>
          <a:p>
            <a:r>
              <a:rPr lang="es-MX" smtClean="0"/>
              <a:t>DISTRIBUCIONES DISCRETAS Y CONTINUAS</a:t>
            </a:r>
            <a:endParaRPr lang="es-MX" dirty="0" smtClean="0"/>
          </a:p>
          <a:p>
            <a:r>
              <a:rPr lang="es-MX" dirty="0" smtClean="0"/>
              <a:t>ANALISIS DE DATOS</a:t>
            </a:r>
          </a:p>
          <a:p>
            <a:r>
              <a:rPr lang="es-MX" dirty="0" smtClean="0"/>
              <a:t>LENGUAJE R</a:t>
            </a:r>
          </a:p>
          <a:p>
            <a:r>
              <a:rPr lang="es-MX" dirty="0" smtClean="0"/>
              <a:t>GRAFICOS</a:t>
            </a:r>
          </a:p>
          <a:p>
            <a:endParaRPr lang="es-MX" dirty="0" smtClean="0"/>
          </a:p>
          <a:p>
            <a:endParaRPr lang="es-AR" dirty="0"/>
          </a:p>
        </p:txBody>
      </p:sp>
    </p:spTree>
    <p:extLst>
      <p:ext uri="{BB962C8B-B14F-4D97-AF65-F5344CB8AC3E}">
        <p14:creationId xmlns:p14="http://schemas.microsoft.com/office/powerpoint/2010/main" val="135230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Tablas y gráficos en estadística descriptiva</a:t>
            </a:r>
            <a:br>
              <a:rPr lang="es-MX" b="1" dirty="0" smtClean="0"/>
            </a:br>
            <a:endParaRPr lang="es-AR" dirty="0"/>
          </a:p>
        </p:txBody>
      </p:sp>
      <p:sp>
        <p:nvSpPr>
          <p:cNvPr id="3" name="Marcador de contenido 2"/>
          <p:cNvSpPr>
            <a:spLocks noGrp="1"/>
          </p:cNvSpPr>
          <p:nvPr>
            <p:ph idx="1"/>
          </p:nvPr>
        </p:nvSpPr>
        <p:spPr/>
        <p:txBody>
          <a:bodyPr/>
          <a:lstStyle/>
          <a:p>
            <a:r>
              <a:rPr lang="es-MX" dirty="0" smtClean="0"/>
              <a:t>La </a:t>
            </a:r>
            <a:r>
              <a:rPr lang="es-MX" dirty="0"/>
              <a:t>ventaja principal de la estadística descriptiva es su enfoque gráfico, pues permite comprender de mejor manera la información expuesta. Además, existe una amplia variedad de tablas y gráficos para representar correctamente los datos. Entre estos se encuentran:</a:t>
            </a:r>
          </a:p>
          <a:p>
            <a:endParaRPr lang="es-AR" dirty="0"/>
          </a:p>
        </p:txBody>
      </p:sp>
    </p:spTree>
    <p:extLst>
      <p:ext uri="{BB962C8B-B14F-4D97-AF65-F5344CB8AC3E}">
        <p14:creationId xmlns:p14="http://schemas.microsoft.com/office/powerpoint/2010/main" val="40073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FORMA DE EXPRESAR LOS DATOS</a:t>
            </a:r>
            <a:endParaRPr lang="es-AR" dirty="0"/>
          </a:p>
        </p:txBody>
      </p:sp>
      <p:sp>
        <p:nvSpPr>
          <p:cNvPr id="3" name="Marcador de contenido 2"/>
          <p:cNvSpPr>
            <a:spLocks noGrp="1"/>
          </p:cNvSpPr>
          <p:nvPr>
            <p:ph idx="1"/>
          </p:nvPr>
        </p:nvSpPr>
        <p:spPr/>
        <p:txBody>
          <a:bodyPr>
            <a:normAutofit fontScale="92500" lnSpcReduction="10000"/>
          </a:bodyPr>
          <a:lstStyle/>
          <a:p>
            <a:r>
              <a:rPr lang="es-MX" b="1" dirty="0"/>
              <a:t>Diagrama de barras: </a:t>
            </a:r>
            <a:r>
              <a:rPr lang="es-MX" dirty="0"/>
              <a:t>es un gráfico en que cada valor se representa mediante una </a:t>
            </a:r>
            <a:r>
              <a:rPr lang="es-MX" b="1" dirty="0"/>
              <a:t>columna</a:t>
            </a:r>
            <a:r>
              <a:rPr lang="es-MX" dirty="0"/>
              <a:t>, y permite la comparación entre datos de acuerdo a un </a:t>
            </a:r>
            <a:r>
              <a:rPr lang="es-MX" b="1" dirty="0"/>
              <a:t>plano</a:t>
            </a:r>
            <a:r>
              <a:rPr lang="es-MX" dirty="0"/>
              <a:t> en función del tiempo u otro aspecto. </a:t>
            </a:r>
          </a:p>
          <a:p>
            <a:r>
              <a:rPr lang="es-MX" b="1" dirty="0"/>
              <a:t>Diagrama circular: </a:t>
            </a:r>
            <a:r>
              <a:rPr lang="es-MX" dirty="0"/>
              <a:t>en este tipo de diagrama, un círculo </a:t>
            </a:r>
            <a:r>
              <a:rPr lang="es-MX" b="1" dirty="0"/>
              <a:t>se divide en porciones </a:t>
            </a:r>
            <a:r>
              <a:rPr lang="es-MX" dirty="0"/>
              <a:t>según la </a:t>
            </a:r>
            <a:r>
              <a:rPr lang="es-MX" b="1" dirty="0"/>
              <a:t>proporción de los datos</a:t>
            </a:r>
            <a:r>
              <a:rPr lang="es-MX" dirty="0"/>
              <a:t>. Es un tipo de gráfico similar al diagrama de barras, pues cumple su misma función.</a:t>
            </a:r>
          </a:p>
          <a:p>
            <a:r>
              <a:rPr lang="es-MX" b="1" dirty="0"/>
              <a:t>Polígono de frecuencias:</a:t>
            </a:r>
            <a:r>
              <a:rPr lang="es-MX" dirty="0"/>
              <a:t> utilizado en la representación de los valores en el mercado bursátil, es un tipo de gráfico de frecuencias que permite observar “caídas y subidas” de un fenómeno.</a:t>
            </a:r>
          </a:p>
          <a:p>
            <a:r>
              <a:rPr lang="es-MX" b="1" dirty="0"/>
              <a:t>Histograma: </a:t>
            </a:r>
            <a:r>
              <a:rPr lang="es-MX" dirty="0"/>
              <a:t>es un tipo de gráfico similar al diagrama de barras, pues utiliza columnas cuya superficie representa el valor del dato. En este caso se agrupan los datos en los contextos en que se estudian o en intervalos. Puedes visitar nuestra entrada </a:t>
            </a:r>
            <a:r>
              <a:rPr lang="es-MX" dirty="0">
                <a:hlinkClick r:id="rId2"/>
              </a:rPr>
              <a:t>Histograma</a:t>
            </a:r>
            <a:r>
              <a:rPr lang="es-MX" dirty="0"/>
              <a:t> para obtener mayor información de la aplicación de este gráfico en la estadística.</a:t>
            </a:r>
          </a:p>
          <a:p>
            <a:endParaRPr lang="es-AR" dirty="0"/>
          </a:p>
        </p:txBody>
      </p:sp>
    </p:spTree>
    <p:extLst>
      <p:ext uri="{BB962C8B-B14F-4D97-AF65-F5344CB8AC3E}">
        <p14:creationId xmlns:p14="http://schemas.microsoft.com/office/powerpoint/2010/main" val="325713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Ejemplos de estadística descriptiva</a:t>
            </a:r>
            <a:br>
              <a:rPr lang="es-AR" b="1" dirty="0"/>
            </a:br>
            <a:endParaRPr lang="es-AR" dirty="0"/>
          </a:p>
        </p:txBody>
      </p:sp>
      <p:sp>
        <p:nvSpPr>
          <p:cNvPr id="3" name="Marcador de contenido 2"/>
          <p:cNvSpPr>
            <a:spLocks noGrp="1"/>
          </p:cNvSpPr>
          <p:nvPr>
            <p:ph idx="1"/>
          </p:nvPr>
        </p:nvSpPr>
        <p:spPr/>
        <p:txBody>
          <a:bodyPr/>
          <a:lstStyle/>
          <a:p>
            <a:r>
              <a:rPr lang="es-MX" dirty="0"/>
              <a:t>Para el presente ejemplo, se quiere analizar la frecuencia de ausencias por parte de los trabajadores de una empresa por mes durante dos años. Por lo tanto, se deben utilizar las fórmulas de distribución de frecuencias para el correcto análisis de los datos. </a:t>
            </a:r>
          </a:p>
          <a:p>
            <a:r>
              <a:rPr lang="es-MX" dirty="0"/>
              <a:t>Con respecto a la representación gráfica del comportamiento de los datos, primero se reúnen en un cuadro comparativo de manera organizada.</a:t>
            </a:r>
          </a:p>
          <a:p>
            <a:endParaRPr lang="es-AR" dirty="0"/>
          </a:p>
        </p:txBody>
      </p:sp>
    </p:spTree>
    <p:extLst>
      <p:ext uri="{BB962C8B-B14F-4D97-AF65-F5344CB8AC3E}">
        <p14:creationId xmlns:p14="http://schemas.microsoft.com/office/powerpoint/2010/main" val="191763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DATOS REPRESENTADO EN UNA TABLA</a:t>
            </a:r>
            <a:endParaRPr lang="es-AR" dirty="0"/>
          </a:p>
        </p:txBody>
      </p:sp>
      <p:pic>
        <p:nvPicPr>
          <p:cNvPr id="4" name="Marcador de contenido 3"/>
          <p:cNvPicPr>
            <a:picLocks noGrp="1" noChangeAspect="1"/>
          </p:cNvPicPr>
          <p:nvPr>
            <p:ph idx="1"/>
          </p:nvPr>
        </p:nvPicPr>
        <p:blipFill>
          <a:blip r:embed="rId2"/>
          <a:stretch>
            <a:fillRect/>
          </a:stretch>
        </p:blipFill>
        <p:spPr>
          <a:xfrm>
            <a:off x="2828925" y="2336006"/>
            <a:ext cx="5495925" cy="3629025"/>
          </a:xfrm>
          <a:prstGeom prst="rect">
            <a:avLst/>
          </a:prstGeom>
        </p:spPr>
      </p:pic>
    </p:spTree>
    <p:extLst>
      <p:ext uri="{BB962C8B-B14F-4D97-AF65-F5344CB8AC3E}">
        <p14:creationId xmlns:p14="http://schemas.microsoft.com/office/powerpoint/2010/main" val="2099210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REPRESENTACION GRAFICA DE LOS DATOS</a:t>
            </a:r>
            <a:endParaRPr lang="es-AR" dirty="0"/>
          </a:p>
        </p:txBody>
      </p:sp>
      <p:pic>
        <p:nvPicPr>
          <p:cNvPr id="4" name="Marcador de contenido 3"/>
          <p:cNvPicPr>
            <a:picLocks noGrp="1" noChangeAspect="1"/>
          </p:cNvPicPr>
          <p:nvPr>
            <p:ph idx="1"/>
          </p:nvPr>
        </p:nvPicPr>
        <p:blipFill>
          <a:blip r:embed="rId2"/>
          <a:stretch>
            <a:fillRect/>
          </a:stretch>
        </p:blipFill>
        <p:spPr>
          <a:xfrm>
            <a:off x="2366963" y="2221706"/>
            <a:ext cx="6419850" cy="3857625"/>
          </a:xfrm>
          <a:prstGeom prst="rect">
            <a:avLst/>
          </a:prstGeom>
        </p:spPr>
      </p:pic>
    </p:spTree>
    <p:extLst>
      <p:ext uri="{BB962C8B-B14F-4D97-AF65-F5344CB8AC3E}">
        <p14:creationId xmlns:p14="http://schemas.microsoft.com/office/powerpoint/2010/main" val="47718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REPRESENTACION GRAFICA DE LOS DATOS</a:t>
            </a:r>
            <a:endParaRPr lang="es-AR" dirty="0"/>
          </a:p>
        </p:txBody>
      </p:sp>
      <p:pic>
        <p:nvPicPr>
          <p:cNvPr id="4" name="Marcador de contenido 3"/>
          <p:cNvPicPr>
            <a:picLocks noGrp="1" noChangeAspect="1"/>
          </p:cNvPicPr>
          <p:nvPr>
            <p:ph idx="1"/>
          </p:nvPr>
        </p:nvPicPr>
        <p:blipFill>
          <a:blip r:embed="rId2"/>
          <a:stretch>
            <a:fillRect/>
          </a:stretch>
        </p:blipFill>
        <p:spPr>
          <a:xfrm>
            <a:off x="2333625" y="2278856"/>
            <a:ext cx="6486525" cy="3743325"/>
          </a:xfrm>
          <a:prstGeom prst="rect">
            <a:avLst/>
          </a:prstGeom>
        </p:spPr>
      </p:pic>
    </p:spTree>
    <p:extLst>
      <p:ext uri="{BB962C8B-B14F-4D97-AF65-F5344CB8AC3E}">
        <p14:creationId xmlns:p14="http://schemas.microsoft.com/office/powerpoint/2010/main" val="418399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DE ARBOL</a:t>
            </a:r>
            <a:endParaRPr lang="es-AR" dirty="0"/>
          </a:p>
        </p:txBody>
      </p:sp>
      <p:sp>
        <p:nvSpPr>
          <p:cNvPr id="3" name="Marcador de contenido 2"/>
          <p:cNvSpPr>
            <a:spLocks noGrp="1"/>
          </p:cNvSpPr>
          <p:nvPr>
            <p:ph idx="1"/>
          </p:nvPr>
        </p:nvSpPr>
        <p:spPr/>
        <p:txBody>
          <a:bodyPr/>
          <a:lstStyle/>
          <a:p>
            <a:r>
              <a:rPr lang="es-MX" dirty="0"/>
              <a:t>Como hemos descrito anteriormente, los diagramas de árbol se pueden utilizar tanto para representar los posibles resultados o efectos de un acontecimiento, como para establecer relaciones entre los procesos necesarios en el desarrollo productivo de una empresa. </a:t>
            </a:r>
          </a:p>
          <a:p>
            <a:r>
              <a:rPr lang="es-MX" dirty="0"/>
              <a:t>Los siguientes ejemplos pueden exponer con mayor claridad la aplicación de un diagrama de árbol en distintos contextos, como el análisis de probabilidades y la descripción de una línea de producción.</a:t>
            </a:r>
          </a:p>
          <a:p>
            <a:endParaRPr lang="es-AR" dirty="0"/>
          </a:p>
        </p:txBody>
      </p:sp>
    </p:spTree>
    <p:extLst>
      <p:ext uri="{BB962C8B-B14F-4D97-AF65-F5344CB8AC3E}">
        <p14:creationId xmlns:p14="http://schemas.microsoft.com/office/powerpoint/2010/main" val="249814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ROPA</a:t>
            </a:r>
            <a:endParaRPr lang="es-AR" dirty="0"/>
          </a:p>
        </p:txBody>
      </p:sp>
      <p:sp>
        <p:nvSpPr>
          <p:cNvPr id="3" name="Marcador de contenido 2"/>
          <p:cNvSpPr>
            <a:spLocks noGrp="1"/>
          </p:cNvSpPr>
          <p:nvPr>
            <p:ph idx="1"/>
          </p:nvPr>
        </p:nvSpPr>
        <p:spPr/>
        <p:txBody>
          <a:bodyPr/>
          <a:lstStyle/>
          <a:p>
            <a:r>
              <a:rPr lang="es-MX" dirty="0" smtClean="0"/>
              <a:t>El esquema que constituye un diagrama de árbol facilita la representación de objetivos generales y objetivos específicos. Para el presente caso, una empresa textil ha establecido duplicar las ventas por mes de una de sus líneas de producción, por lo que determinan aquellos procesos que podrían llevar a cabo la realización del objetivo.</a:t>
            </a:r>
            <a:endParaRPr lang="es-AR" dirty="0"/>
          </a:p>
        </p:txBody>
      </p:sp>
    </p:spTree>
    <p:extLst>
      <p:ext uri="{BB962C8B-B14F-4D97-AF65-F5344CB8AC3E}">
        <p14:creationId xmlns:p14="http://schemas.microsoft.com/office/powerpoint/2010/main" val="390005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DUPLICAR LAS VENTAS</a:t>
            </a:r>
            <a:endParaRPr lang="es-AR" dirty="0"/>
          </a:p>
        </p:txBody>
      </p:sp>
      <p:pic>
        <p:nvPicPr>
          <p:cNvPr id="4" name="Marcador de contenido 3"/>
          <p:cNvPicPr>
            <a:picLocks noGrp="1" noChangeAspect="1"/>
          </p:cNvPicPr>
          <p:nvPr>
            <p:ph idx="1"/>
          </p:nvPr>
        </p:nvPicPr>
        <p:blipFill>
          <a:blip r:embed="rId2"/>
          <a:stretch>
            <a:fillRect/>
          </a:stretch>
        </p:blipFill>
        <p:spPr>
          <a:xfrm>
            <a:off x="1381126" y="2052638"/>
            <a:ext cx="8391524" cy="4195762"/>
          </a:xfrm>
          <a:prstGeom prst="rect">
            <a:avLst/>
          </a:prstGeom>
        </p:spPr>
      </p:pic>
    </p:spTree>
    <p:extLst>
      <p:ext uri="{BB962C8B-B14F-4D97-AF65-F5344CB8AC3E}">
        <p14:creationId xmlns:p14="http://schemas.microsoft.com/office/powerpoint/2010/main" val="287420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 de moneda</a:t>
            </a:r>
            <a:br>
              <a:rPr lang="es-MX" dirty="0" smtClean="0"/>
            </a:br>
            <a:endParaRPr lang="es-AR" dirty="0"/>
          </a:p>
        </p:txBody>
      </p:sp>
      <p:sp>
        <p:nvSpPr>
          <p:cNvPr id="3" name="Marcador de contenido 2"/>
          <p:cNvSpPr>
            <a:spLocks noGrp="1"/>
          </p:cNvSpPr>
          <p:nvPr>
            <p:ph idx="1"/>
          </p:nvPr>
        </p:nvSpPr>
        <p:spPr/>
        <p:txBody>
          <a:bodyPr/>
          <a:lstStyle/>
          <a:p>
            <a:r>
              <a:rPr lang="es-MX" dirty="0" smtClean="0"/>
              <a:t>Un ejemplo típico al que se recurre para ilustrar la aplicación de un diagrama de árbol es el lanzamiento de una moneda. Al lanzar una moneda existen dos posibles resultados: que caiga cruz o que caiga cara. En nuestro caso, ilustraremos qué consecuencias se obtienen al lanzar una moneda tres veces.</a:t>
            </a:r>
            <a:endParaRPr lang="es-AR" dirty="0"/>
          </a:p>
        </p:txBody>
      </p:sp>
    </p:spTree>
    <p:extLst>
      <p:ext uri="{BB962C8B-B14F-4D97-AF65-F5344CB8AC3E}">
        <p14:creationId xmlns:p14="http://schemas.microsoft.com/office/powerpoint/2010/main" val="237575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	ESTADISTICA DESCRIPTIVA</a:t>
            </a:r>
            <a:endParaRPr lang="es-AR" dirty="0"/>
          </a:p>
        </p:txBody>
      </p:sp>
      <p:sp>
        <p:nvSpPr>
          <p:cNvPr id="3" name="Subtítulo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427711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 EJEMPLO: LANZAMIENTO DE MONEDA</a:t>
            </a:r>
            <a:endParaRPr lang="es-AR" dirty="0"/>
          </a:p>
        </p:txBody>
      </p:sp>
      <p:pic>
        <p:nvPicPr>
          <p:cNvPr id="4" name="Marcador de contenido 3"/>
          <p:cNvPicPr>
            <a:picLocks noGrp="1" noChangeAspect="1"/>
          </p:cNvPicPr>
          <p:nvPr>
            <p:ph idx="1"/>
          </p:nvPr>
        </p:nvPicPr>
        <p:blipFill>
          <a:blip r:embed="rId2"/>
          <a:stretch>
            <a:fillRect/>
          </a:stretch>
        </p:blipFill>
        <p:spPr>
          <a:xfrm>
            <a:off x="2668934" y="2052638"/>
            <a:ext cx="5815907" cy="4195762"/>
          </a:xfrm>
          <a:prstGeom prst="rect">
            <a:avLst/>
          </a:prstGeom>
        </p:spPr>
      </p:pic>
    </p:spTree>
    <p:extLst>
      <p:ext uri="{BB962C8B-B14F-4D97-AF65-F5344CB8AC3E}">
        <p14:creationId xmlns:p14="http://schemas.microsoft.com/office/powerpoint/2010/main" val="408163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r>
              <a:rPr lang="es-MX" dirty="0"/>
              <a:t>Cuantitativas discretas: </a:t>
            </a:r>
            <a:r>
              <a:rPr lang="es-MX" b="1" dirty="0"/>
              <a:t>cuando se toman valores aislados</a:t>
            </a:r>
            <a:r>
              <a:rPr lang="es-MX" dirty="0"/>
              <a:t>. Por ejemplo: número de amigos de tu pandilla, número de veces que vas al cine al mes, número de coches que tiene tu familia. Cuantitativas continuas: cuando, entre dos valores cualesquiera, puede haber valores intermedios.</a:t>
            </a:r>
            <a:endParaRPr lang="es-AR" dirty="0"/>
          </a:p>
        </p:txBody>
      </p:sp>
    </p:spTree>
    <p:extLst>
      <p:ext uri="{BB962C8B-B14F-4D97-AF65-F5344CB8AC3E}">
        <p14:creationId xmlns:p14="http://schemas.microsoft.com/office/powerpoint/2010/main" val="214865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ANALISIS DEL LANZAMIENTO DE LA MONEDA </a:t>
            </a:r>
            <a:endParaRPr lang="es-AR" dirty="0"/>
          </a:p>
        </p:txBody>
      </p:sp>
      <p:sp>
        <p:nvSpPr>
          <p:cNvPr id="3" name="Marcador de contenido 2"/>
          <p:cNvSpPr>
            <a:spLocks noGrp="1"/>
          </p:cNvSpPr>
          <p:nvPr>
            <p:ph idx="1"/>
          </p:nvPr>
        </p:nvSpPr>
        <p:spPr/>
        <p:txBody>
          <a:bodyPr>
            <a:normAutofit/>
          </a:bodyPr>
          <a:lstStyle/>
          <a:p>
            <a:r>
              <a:rPr lang="es-MX" dirty="0" smtClean="0"/>
              <a:t>Primer lanzamiento: </a:t>
            </a:r>
          </a:p>
          <a:p>
            <a:r>
              <a:rPr lang="es-MX" dirty="0" smtClean="0"/>
              <a:t>50% de probabilidad de que caiga cara.</a:t>
            </a:r>
          </a:p>
          <a:p>
            <a:r>
              <a:rPr lang="es-MX" dirty="0" smtClean="0"/>
              <a:t>50% de probabilidad de que caiga cruz.</a:t>
            </a:r>
          </a:p>
          <a:p>
            <a:r>
              <a:rPr lang="es-MX" dirty="0" smtClean="0"/>
              <a:t>Segundo lanzamiento:</a:t>
            </a:r>
          </a:p>
          <a:p>
            <a:r>
              <a:rPr lang="es-MX" dirty="0" smtClean="0"/>
              <a:t>25% de probabilidad de que caiga cara dos veces.</a:t>
            </a:r>
          </a:p>
          <a:p>
            <a:r>
              <a:rPr lang="es-MX" dirty="0" smtClean="0"/>
              <a:t>25% de probabilidad de que caiga cara y luego cruz.</a:t>
            </a:r>
          </a:p>
          <a:p>
            <a:r>
              <a:rPr lang="es-MX" dirty="0" smtClean="0"/>
              <a:t>25% de probabilidad de que caiga cruz y cara.</a:t>
            </a:r>
          </a:p>
          <a:p>
            <a:r>
              <a:rPr lang="es-MX" dirty="0" smtClean="0"/>
              <a:t>25% de probabilidad de que caiga cruz dos veces.</a:t>
            </a:r>
            <a:endParaRPr lang="es-AR" dirty="0"/>
          </a:p>
        </p:txBody>
      </p:sp>
    </p:spTree>
    <p:extLst>
      <p:ext uri="{BB962C8B-B14F-4D97-AF65-F5344CB8AC3E}">
        <p14:creationId xmlns:p14="http://schemas.microsoft.com/office/powerpoint/2010/main" val="292868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ANALISIS DEL LANZAMIENTO DE LA MONEDA </a:t>
            </a:r>
            <a:endParaRPr lang="es-AR" dirty="0"/>
          </a:p>
        </p:txBody>
      </p:sp>
      <p:sp>
        <p:nvSpPr>
          <p:cNvPr id="3" name="Marcador de contenido 2"/>
          <p:cNvSpPr>
            <a:spLocks noGrp="1"/>
          </p:cNvSpPr>
          <p:nvPr>
            <p:ph idx="1"/>
          </p:nvPr>
        </p:nvSpPr>
        <p:spPr/>
        <p:txBody>
          <a:bodyPr>
            <a:normAutofit fontScale="92500"/>
          </a:bodyPr>
          <a:lstStyle/>
          <a:p>
            <a:r>
              <a:rPr lang="es-MX" dirty="0" smtClean="0"/>
              <a:t>Tercer lanzamiento:</a:t>
            </a:r>
          </a:p>
          <a:p>
            <a:r>
              <a:rPr lang="es-MX" dirty="0" smtClean="0"/>
              <a:t>12.5% de probabilidad de que caiga cara tres veces seguidas.</a:t>
            </a:r>
          </a:p>
          <a:p>
            <a:r>
              <a:rPr lang="es-MX" dirty="0" smtClean="0"/>
              <a:t>12.5% de probabilidad de que caiga cara dos veces y, por último, cruz.</a:t>
            </a:r>
          </a:p>
          <a:p>
            <a:r>
              <a:rPr lang="es-MX" dirty="0" smtClean="0"/>
              <a:t>12.5% de probabilidad de que caiga cara, cruz y cara sucesivamente.</a:t>
            </a:r>
          </a:p>
          <a:p>
            <a:r>
              <a:rPr lang="es-MX" dirty="0" smtClean="0"/>
              <a:t>12.5% de probabilidad de que caiga cara y cruz dos veces.</a:t>
            </a:r>
          </a:p>
          <a:p>
            <a:r>
              <a:rPr lang="es-MX" dirty="0" smtClean="0"/>
              <a:t>12.5% de probabilidad de que caiga cruz y cara dos veces.</a:t>
            </a:r>
          </a:p>
          <a:p>
            <a:r>
              <a:rPr lang="es-MX" dirty="0" smtClean="0"/>
              <a:t>12.5% de probabilidad de que caiga cruz, cara y cruz sucesivamente.</a:t>
            </a:r>
          </a:p>
          <a:p>
            <a:r>
              <a:rPr lang="es-MX" dirty="0" smtClean="0"/>
              <a:t>12.5% de probabilidad de que caiga dos veces cruz y, por último, cara.</a:t>
            </a:r>
          </a:p>
          <a:p>
            <a:r>
              <a:rPr lang="es-MX" dirty="0" smtClean="0"/>
              <a:t>12.5% de probabilidad de que caiga cruz dos veces</a:t>
            </a:r>
            <a:endParaRPr lang="es-AR" dirty="0"/>
          </a:p>
        </p:txBody>
      </p:sp>
    </p:spTree>
    <p:extLst>
      <p:ext uri="{BB962C8B-B14F-4D97-AF65-F5344CB8AC3E}">
        <p14:creationId xmlns:p14="http://schemas.microsoft.com/office/powerpoint/2010/main" val="373393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Áreas de aplicación del diagrama de árbol</a:t>
            </a:r>
            <a:endParaRPr lang="es-AR" dirty="0"/>
          </a:p>
        </p:txBody>
      </p:sp>
      <p:sp>
        <p:nvSpPr>
          <p:cNvPr id="3" name="Marcador de contenido 2"/>
          <p:cNvSpPr>
            <a:spLocks noGrp="1"/>
          </p:cNvSpPr>
          <p:nvPr>
            <p:ph idx="1"/>
          </p:nvPr>
        </p:nvSpPr>
        <p:spPr/>
        <p:txBody>
          <a:bodyPr>
            <a:normAutofit fontScale="77500" lnSpcReduction="20000"/>
          </a:bodyPr>
          <a:lstStyle/>
          <a:p>
            <a:r>
              <a:rPr lang="es-MX" dirty="0" smtClean="0"/>
              <a:t>Los diagramas de árbol son una herramienta cuya aplicación se extiende hasta cualquier área, desde el ámbito científico hasta el empresarial e, incluso, el académico como técnica de aprendizaje. Podemos mencionar ciertos ámbitos como:</a:t>
            </a:r>
          </a:p>
          <a:p>
            <a:endParaRPr lang="es-MX" dirty="0" smtClean="0"/>
          </a:p>
          <a:p>
            <a:r>
              <a:rPr lang="es-MX" dirty="0" smtClean="0"/>
              <a:t>La climatología, en el estudio de probabilidades de que se presente un fenómeno climático.</a:t>
            </a:r>
          </a:p>
          <a:p>
            <a:r>
              <a:rPr lang="es-MX" dirty="0" smtClean="0"/>
              <a:t>La informática, en el análisis del comportamiento de variables generadas al azar.</a:t>
            </a:r>
          </a:p>
          <a:p>
            <a:r>
              <a:rPr lang="es-MX" dirty="0" smtClean="0"/>
              <a:t>La administración de empresas, para describir procesos y observar en cuáles de ellos es necesario realizar un cambio. También en la definición de objetivos y los medios por los cuales alcanzarlos. Incluso, se puede aplicar el análisis de ventas para determinar las posibles soluciones que se deban realizar en distintos momentos.</a:t>
            </a:r>
          </a:p>
          <a:p>
            <a:r>
              <a:rPr lang="es-MX" dirty="0" smtClean="0"/>
              <a:t>El aprendizaje pues, tanto por su carácter gráfico como por la capacidad de exponer información fácilmente, permite interpretar, procesar y entender los temas de manera sencilla.</a:t>
            </a:r>
            <a:endParaRPr lang="es-AR" dirty="0"/>
          </a:p>
        </p:txBody>
      </p:sp>
    </p:spTree>
    <p:extLst>
      <p:ext uri="{BB962C8B-B14F-4D97-AF65-F5344CB8AC3E}">
        <p14:creationId xmlns:p14="http://schemas.microsoft.com/office/powerpoint/2010/main" val="3500065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a:t>
            </a:r>
            <a:endParaRPr lang="es-AR" dirty="0"/>
          </a:p>
        </p:txBody>
      </p:sp>
      <p:sp>
        <p:nvSpPr>
          <p:cNvPr id="3" name="Marcador de contenido 2"/>
          <p:cNvSpPr>
            <a:spLocks noGrp="1"/>
          </p:cNvSpPr>
          <p:nvPr>
            <p:ph idx="1"/>
          </p:nvPr>
        </p:nvSpPr>
        <p:spPr/>
        <p:txBody>
          <a:bodyPr/>
          <a:lstStyle/>
          <a:p>
            <a:r>
              <a:rPr lang="es-MX" dirty="0" smtClean="0"/>
              <a:t>Los datos que se muestran a continuación representan el costo de la energía eléctrica durante el mes de julio del 2006 para una muestra aleatoria de 20 departamentos.</a:t>
            </a:r>
          </a:p>
          <a:p>
            <a:endParaRPr lang="es-MX" dirty="0" smtClean="0"/>
          </a:p>
          <a:p>
            <a:r>
              <a:rPr lang="es-MX" dirty="0" smtClean="0"/>
              <a:t>Costo de energía eléctrica en dólares.</a:t>
            </a:r>
            <a:endParaRPr lang="es-AR" dirty="0"/>
          </a:p>
        </p:txBody>
      </p:sp>
    </p:spTree>
    <p:extLst>
      <p:ext uri="{BB962C8B-B14F-4D97-AF65-F5344CB8AC3E}">
        <p14:creationId xmlns:p14="http://schemas.microsoft.com/office/powerpoint/2010/main" val="157070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NRO 1</a:t>
            </a:r>
            <a:endParaRPr lang="es-AR" dirty="0"/>
          </a:p>
        </p:txBody>
      </p:sp>
      <p:sp>
        <p:nvSpPr>
          <p:cNvPr id="3" name="Marcador de contenido 2"/>
          <p:cNvSpPr>
            <a:spLocks noGrp="1"/>
          </p:cNvSpPr>
          <p:nvPr>
            <p:ph idx="1"/>
          </p:nvPr>
        </p:nvSpPr>
        <p:spPr>
          <a:xfrm>
            <a:off x="838200" y="1799867"/>
            <a:ext cx="10515600" cy="4351338"/>
          </a:xfrm>
        </p:spPr>
        <p:txBody>
          <a:bodyPr/>
          <a:lstStyle/>
          <a:p>
            <a:r>
              <a:rPr lang="es-MX" dirty="0" smtClean="0"/>
              <a:t>GENERAR LA TABLA DE FRECUENCIAS Y GRAFICAR</a:t>
            </a:r>
          </a:p>
          <a:p>
            <a:pPr marL="0" indent="0">
              <a:buNone/>
            </a:pPr>
            <a:endParaRPr lang="es-AR" dirty="0" smtClean="0"/>
          </a:p>
          <a:p>
            <a:pPr marL="0" indent="0">
              <a:buNone/>
            </a:pPr>
            <a:r>
              <a:rPr lang="es-AR" dirty="0" smtClean="0"/>
              <a:t>96	171	96	172	147	102	153	185	127	82</a:t>
            </a:r>
          </a:p>
          <a:p>
            <a:pPr marL="0" indent="0">
              <a:buNone/>
            </a:pPr>
            <a:r>
              <a:rPr lang="es-AR" dirty="0" smtClean="0"/>
              <a:t>172	185	82	82	172	185	148	213	130	185</a:t>
            </a:r>
          </a:p>
        </p:txBody>
      </p:sp>
    </p:spTree>
    <p:extLst>
      <p:ext uri="{BB962C8B-B14F-4D97-AF65-F5344CB8AC3E}">
        <p14:creationId xmlns:p14="http://schemas.microsoft.com/office/powerpoint/2010/main" val="424670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NRO 2</a:t>
            </a:r>
            <a:endParaRPr lang="es-AR" dirty="0"/>
          </a:p>
        </p:txBody>
      </p:sp>
      <p:sp>
        <p:nvSpPr>
          <p:cNvPr id="3" name="Marcador de contenido 2"/>
          <p:cNvSpPr>
            <a:spLocks noGrp="1"/>
          </p:cNvSpPr>
          <p:nvPr>
            <p:ph idx="1"/>
          </p:nvPr>
        </p:nvSpPr>
        <p:spPr/>
        <p:txBody>
          <a:bodyPr/>
          <a:lstStyle/>
          <a:p>
            <a:r>
              <a:rPr lang="es-MX" dirty="0" smtClean="0"/>
              <a:t>Se identificó una muestra de estudiantes que poseía automóviles producidos por la General Motors y se registró la marca de cada automóvil. A continuación se presenta la muestra que se obtuvo (Ch = Chevrolet, P = Pontiac, O = </a:t>
            </a:r>
            <a:r>
              <a:rPr lang="es-MX" dirty="0" err="1" smtClean="0"/>
              <a:t>Oldsmobile</a:t>
            </a:r>
            <a:r>
              <a:rPr lang="es-MX" dirty="0" smtClean="0"/>
              <a:t>, B = </a:t>
            </a:r>
            <a:r>
              <a:rPr lang="es-MX" dirty="0" err="1" smtClean="0"/>
              <a:t>Buick</a:t>
            </a:r>
            <a:r>
              <a:rPr lang="es-MX" dirty="0" smtClean="0"/>
              <a:t>, Ca = Cadillac):</a:t>
            </a:r>
          </a:p>
          <a:p>
            <a:pPr marL="0" indent="0">
              <a:buNone/>
            </a:pPr>
            <a:r>
              <a:rPr lang="es-AR" dirty="0" smtClean="0"/>
              <a:t>Ch	B	Ch	P	Ch	O	B	Ch	Ca	Ch</a:t>
            </a:r>
          </a:p>
          <a:p>
            <a:pPr marL="0" indent="0">
              <a:buNone/>
            </a:pPr>
            <a:r>
              <a:rPr lang="es-AR" dirty="0" smtClean="0"/>
              <a:t>B	Ca	P	O	P	P	Ch	P	O	O</a:t>
            </a:r>
          </a:p>
          <a:p>
            <a:pPr marL="0" indent="0">
              <a:buNone/>
            </a:pPr>
            <a:r>
              <a:rPr lang="es-MX" dirty="0" smtClean="0"/>
              <a:t>GENERAR TABLA DE FRCUENCIAS Y GRAFICAR</a:t>
            </a:r>
            <a:endParaRPr lang="es-AR" dirty="0" smtClean="0"/>
          </a:p>
        </p:txBody>
      </p:sp>
    </p:spTree>
    <p:extLst>
      <p:ext uri="{BB962C8B-B14F-4D97-AF65-F5344CB8AC3E}">
        <p14:creationId xmlns:p14="http://schemas.microsoft.com/office/powerpoint/2010/main" val="237048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MEDIA – MEDIDA DE TENDENCIA CENTRAL</a:t>
            </a:r>
            <a:endParaRPr lang="es-AR" dirty="0"/>
          </a:p>
        </p:txBody>
      </p:sp>
      <p:sp>
        <p:nvSpPr>
          <p:cNvPr id="3" name="Marcador de contenido 2"/>
          <p:cNvSpPr>
            <a:spLocks noGrp="1"/>
          </p:cNvSpPr>
          <p:nvPr>
            <p:ph idx="1"/>
          </p:nvPr>
        </p:nvSpPr>
        <p:spPr/>
        <p:txBody>
          <a:bodyPr/>
          <a:lstStyle/>
          <a:p>
            <a:r>
              <a:rPr lang="es-MX" dirty="0"/>
              <a:t>La media, también conocida como promedio, es el valor que se obtiene al dividir la suma de un conglomerado de números entre la cantidad de ellos.</a:t>
            </a:r>
          </a:p>
          <a:p>
            <a:r>
              <a:rPr lang="es-MX" dirty="0"/>
              <a:t>Algunas características de la media son:</a:t>
            </a:r>
          </a:p>
          <a:p>
            <a:r>
              <a:rPr lang="es-MX" dirty="0"/>
              <a:t>Considera todas las puntuaciones</a:t>
            </a:r>
          </a:p>
          <a:p>
            <a:r>
              <a:rPr lang="es-MX" dirty="0"/>
              <a:t>El numerador de la fórmula es la cantidad de valores</a:t>
            </a:r>
          </a:p>
          <a:p>
            <a:r>
              <a:rPr lang="es-MX" dirty="0"/>
              <a:t>Cuando hay puntuaciones extremas, no tiene una representación exacta de la muestra</a:t>
            </a:r>
          </a:p>
          <a:p>
            <a:endParaRPr lang="es-AR" dirty="0"/>
          </a:p>
        </p:txBody>
      </p:sp>
    </p:spTree>
    <p:extLst>
      <p:ext uri="{BB962C8B-B14F-4D97-AF65-F5344CB8AC3E}">
        <p14:creationId xmlns:p14="http://schemas.microsoft.com/office/powerpoint/2010/main" val="3773088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IMPORTANTE PARA LAS MEDIDAS DE TENDENCIA CENTRAL COMO PARA LAS DE DISPERSION</a:t>
            </a:r>
            <a:endParaRPr lang="es-AR" dirty="0"/>
          </a:p>
        </p:txBody>
      </p:sp>
      <p:sp>
        <p:nvSpPr>
          <p:cNvPr id="3" name="Marcador de contenido 2"/>
          <p:cNvSpPr>
            <a:spLocks noGrp="1"/>
          </p:cNvSpPr>
          <p:nvPr>
            <p:ph idx="1"/>
          </p:nvPr>
        </p:nvSpPr>
        <p:spPr/>
        <p:txBody>
          <a:bodyPr>
            <a:normAutofit lnSpcReduction="10000"/>
          </a:bodyPr>
          <a:lstStyle/>
          <a:p>
            <a:r>
              <a:rPr lang="es-MX" dirty="0" smtClean="0"/>
              <a:t>MEDIDAS DE TENDENCIA CENTRAL: MEDIA – MEDIANA –MODA</a:t>
            </a:r>
          </a:p>
          <a:p>
            <a:r>
              <a:rPr lang="es-MX" dirty="0" smtClean="0"/>
              <a:t>MEDIDAS DE SIPERSION: VARIANZA – DESVIACION ESTANDAR</a:t>
            </a:r>
          </a:p>
          <a:p>
            <a:endParaRPr lang="es-MX" dirty="0"/>
          </a:p>
          <a:p>
            <a:pPr marL="0" indent="0">
              <a:buNone/>
            </a:pPr>
            <a:r>
              <a:rPr lang="es-MX" dirty="0" smtClean="0"/>
              <a:t>EN AMBOS CASOS SE APLICA PARA DATOS NO AGRUPADOS Y DATOS AGRUPADOS.</a:t>
            </a:r>
          </a:p>
          <a:p>
            <a:pPr marL="0" indent="0">
              <a:buNone/>
            </a:pPr>
            <a:endParaRPr lang="es-MX" dirty="0"/>
          </a:p>
          <a:p>
            <a:pPr marL="0" indent="0">
              <a:buNone/>
            </a:pPr>
            <a:r>
              <a:rPr lang="es-MX" dirty="0" smtClean="0"/>
              <a:t>DATOS NO AGRUPADOS: EL NUMERO DE DATOS OBTENIDOS COMO MUESTRA ES MUY PEQUEÑA. (DE 1 A 30 DATOS POR EJEMPLO)</a:t>
            </a:r>
          </a:p>
          <a:p>
            <a:pPr marL="0" indent="0">
              <a:buNone/>
            </a:pPr>
            <a:r>
              <a:rPr lang="es-MX" dirty="0" smtClean="0"/>
              <a:t>DATOS AGRUPADOS: EL NUMERO DE DATOS OBTENIDOS DE LA MUESTRA ES GRANDE.</a:t>
            </a:r>
          </a:p>
          <a:p>
            <a:pPr marL="0" indent="0">
              <a:buNone/>
            </a:pPr>
            <a:r>
              <a:rPr lang="es-MX" dirty="0" smtClean="0"/>
              <a:t>   </a:t>
            </a:r>
          </a:p>
          <a:p>
            <a:endParaRPr lang="es-AR" dirty="0"/>
          </a:p>
        </p:txBody>
      </p:sp>
    </p:spTree>
    <p:extLst>
      <p:ext uri="{BB962C8B-B14F-4D97-AF65-F5344CB8AC3E}">
        <p14:creationId xmlns:p14="http://schemas.microsoft.com/office/powerpoint/2010/main" val="411079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smtClean="0"/>
              <a:t>Diferencia entre estadística descriptiva e inferencial</a:t>
            </a:r>
            <a:br>
              <a:rPr lang="es-MX" b="1"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En </a:t>
            </a:r>
            <a:r>
              <a:rPr lang="es-MX" dirty="0"/>
              <a:t>cualquier investigación en donde se requiera de un análisis de datos, tanto la estadística descriptiva como la estadística inferencial juegan un papel importante. Por una parte, la primera rama se puede considerar como la </a:t>
            </a:r>
            <a:r>
              <a:rPr lang="es-MX" b="1" dirty="0"/>
              <a:t>etapa analítica</a:t>
            </a:r>
            <a:r>
              <a:rPr lang="es-MX" dirty="0"/>
              <a:t> de la investigación, mientras que la segunda consiste en la </a:t>
            </a:r>
            <a:r>
              <a:rPr lang="es-MX" b="1" dirty="0"/>
              <a:t>etapa deductiva</a:t>
            </a:r>
            <a:r>
              <a:rPr lang="es-MX" dirty="0"/>
              <a:t>.</a:t>
            </a:r>
          </a:p>
          <a:p>
            <a:endParaRPr lang="es-AR" dirty="0"/>
          </a:p>
        </p:txBody>
      </p:sp>
    </p:spTree>
    <p:extLst>
      <p:ext uri="{BB962C8B-B14F-4D97-AF65-F5344CB8AC3E}">
        <p14:creationId xmlns:p14="http://schemas.microsoft.com/office/powerpoint/2010/main" val="3125683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no agrupados)</a:t>
            </a:r>
            <a:endParaRPr lang="es-AR" dirty="0"/>
          </a:p>
        </p:txBody>
      </p:sp>
      <p:sp>
        <p:nvSpPr>
          <p:cNvPr id="3" name="Marcador de contenido 2"/>
          <p:cNvSpPr>
            <a:spLocks noGrp="1"/>
          </p:cNvSpPr>
          <p:nvPr>
            <p:ph idx="1"/>
          </p:nvPr>
        </p:nvSpPr>
        <p:spPr/>
        <p:txBody>
          <a:bodyPr/>
          <a:lstStyle/>
          <a:p>
            <a:pPr marL="0" indent="0">
              <a:buNone/>
            </a:pPr>
            <a:r>
              <a:rPr lang="es-MX" dirty="0"/>
              <a:t>Para obtener la Media de un conjunto solo tienes que seguir estos sencillos pasos:</a:t>
            </a:r>
          </a:p>
          <a:p>
            <a:r>
              <a:rPr lang="es-MX" dirty="0"/>
              <a:t>Determina el conjunto de valores que buscas promediar.</a:t>
            </a:r>
          </a:p>
          <a:p>
            <a:r>
              <a:rPr lang="es-MX" dirty="0"/>
              <a:t>Suma los valores para obtener el total</a:t>
            </a:r>
          </a:p>
          <a:p>
            <a:r>
              <a:rPr lang="es-MX" dirty="0"/>
              <a:t>Haz el conteo de la cantidad de valores en el conjunto.</a:t>
            </a:r>
          </a:p>
          <a:p>
            <a:r>
              <a:rPr lang="es-MX" dirty="0"/>
              <a:t>Divide la suma del conjunto entre la cantidad de números</a:t>
            </a:r>
            <a:r>
              <a:rPr lang="es-MX" dirty="0" smtClean="0"/>
              <a:t>.</a:t>
            </a:r>
          </a:p>
          <a:p>
            <a:endParaRPr lang="es-MX" dirty="0"/>
          </a:p>
          <a:p>
            <a:endParaRPr lang="es-AR" dirty="0"/>
          </a:p>
        </p:txBody>
      </p:sp>
    </p:spTree>
    <p:extLst>
      <p:ext uri="{BB962C8B-B14F-4D97-AF65-F5344CB8AC3E}">
        <p14:creationId xmlns:p14="http://schemas.microsoft.com/office/powerpoint/2010/main" val="218716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MEDIA</a:t>
            </a:r>
            <a:endParaRPr lang="es-AR" dirty="0"/>
          </a:p>
        </p:txBody>
      </p:sp>
      <p:sp>
        <p:nvSpPr>
          <p:cNvPr id="3" name="Marcador de contenido 2"/>
          <p:cNvSpPr>
            <a:spLocks noGrp="1"/>
          </p:cNvSpPr>
          <p:nvPr>
            <p:ph idx="1"/>
          </p:nvPr>
        </p:nvSpPr>
        <p:spPr/>
        <p:txBody>
          <a:bodyPr/>
          <a:lstStyle/>
          <a:p>
            <a:r>
              <a:rPr lang="es-MX" dirty="0" smtClean="0"/>
              <a:t>En una tienda mayorista se quiere calcular el promedio de ventas que realizaron los empleados durante el mes. Para calcular la media se realiza lo siguiente:</a:t>
            </a:r>
          </a:p>
          <a:p>
            <a:endParaRPr lang="es-AR" dirty="0"/>
          </a:p>
        </p:txBody>
      </p:sp>
      <p:pic>
        <p:nvPicPr>
          <p:cNvPr id="4" name="Imagen 3"/>
          <p:cNvPicPr>
            <a:picLocks noChangeAspect="1"/>
          </p:cNvPicPr>
          <p:nvPr/>
        </p:nvPicPr>
        <p:blipFill>
          <a:blip r:embed="rId2"/>
          <a:stretch>
            <a:fillRect/>
          </a:stretch>
        </p:blipFill>
        <p:spPr>
          <a:xfrm>
            <a:off x="1024139" y="3090929"/>
            <a:ext cx="8572500" cy="2650767"/>
          </a:xfrm>
          <a:prstGeom prst="rect">
            <a:avLst/>
          </a:prstGeom>
        </p:spPr>
      </p:pic>
    </p:spTree>
    <p:extLst>
      <p:ext uri="{BB962C8B-B14F-4D97-AF65-F5344CB8AC3E}">
        <p14:creationId xmlns:p14="http://schemas.microsoft.com/office/powerpoint/2010/main" val="404707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 CON MEDIA</a:t>
            </a:r>
            <a:endParaRPr lang="es-AR" dirty="0"/>
          </a:p>
        </p:txBody>
      </p:sp>
      <p:sp>
        <p:nvSpPr>
          <p:cNvPr id="3" name="Marcador de contenido 2"/>
          <p:cNvSpPr>
            <a:spLocks noGrp="1"/>
          </p:cNvSpPr>
          <p:nvPr>
            <p:ph idx="1"/>
          </p:nvPr>
        </p:nvSpPr>
        <p:spPr/>
        <p:txBody>
          <a:bodyPr/>
          <a:lstStyle/>
          <a:p>
            <a:pPr marL="0" indent="0">
              <a:buNone/>
            </a:pPr>
            <a:r>
              <a:rPr lang="es-MX" dirty="0" smtClean="0"/>
              <a:t>1- Considere los siguientes datos: 3,8,4,10,6,2  y calcule la media.</a:t>
            </a:r>
          </a:p>
          <a:p>
            <a:pPr marL="0" indent="0">
              <a:buNone/>
            </a:pPr>
            <a:r>
              <a:rPr lang="es-MX" dirty="0" smtClean="0"/>
              <a:t>2- A los datos de la muestra del ejercicio nro1, lo multiplica por 3(tres) y calcule la media.</a:t>
            </a:r>
          </a:p>
          <a:p>
            <a:pPr marL="0" indent="0">
              <a:buNone/>
            </a:pPr>
            <a:r>
              <a:rPr lang="es-MX" dirty="0" smtClean="0"/>
              <a:t>3- A un conjunto de 5  números cuya media es 7.31  se le añaden los números 4.47  y 10.15 . ¿Cuál es la media del nuevo conjunto de números?</a:t>
            </a:r>
          </a:p>
          <a:p>
            <a:pPr marL="0" indent="0">
              <a:buNone/>
            </a:pPr>
            <a:endParaRPr lang="es-MX" dirty="0" smtClean="0"/>
          </a:p>
        </p:txBody>
      </p:sp>
    </p:spTree>
    <p:extLst>
      <p:ext uri="{BB962C8B-B14F-4D97-AF65-F5344CB8AC3E}">
        <p14:creationId xmlns:p14="http://schemas.microsoft.com/office/powerpoint/2010/main" val="32696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agrupados)</a:t>
            </a:r>
            <a:endParaRPr lang="es-AR"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smtClean="0"/>
              <a:t>Hallar la media de la distribución estadística que viene dada por la siguiente tabla:</a:t>
            </a:r>
          </a:p>
          <a:p>
            <a:pPr marL="0" indent="0">
              <a:buNone/>
            </a:pPr>
            <a:r>
              <a:rPr lang="es-MX" dirty="0" smtClean="0"/>
              <a:t>       xi             fi</a:t>
            </a:r>
          </a:p>
          <a:p>
            <a:r>
              <a:rPr lang="es-MX" dirty="0" smtClean="0"/>
              <a:t>[10, 15)	3</a:t>
            </a:r>
          </a:p>
          <a:p>
            <a:r>
              <a:rPr lang="es-MX" dirty="0" smtClean="0"/>
              <a:t>[15, 20)	5</a:t>
            </a:r>
          </a:p>
          <a:p>
            <a:r>
              <a:rPr lang="es-MX" dirty="0" smtClean="0"/>
              <a:t>[20, 25)	7</a:t>
            </a:r>
          </a:p>
          <a:p>
            <a:r>
              <a:rPr lang="es-MX" dirty="0" smtClean="0"/>
              <a:t>[25, 30)	4</a:t>
            </a:r>
          </a:p>
          <a:p>
            <a:r>
              <a:rPr lang="es-MX" dirty="0" smtClean="0"/>
              <a:t>[30, 35)	2</a:t>
            </a:r>
          </a:p>
          <a:p>
            <a:pPr marL="0" indent="0">
              <a:buNone/>
            </a:pPr>
            <a:r>
              <a:rPr lang="es-MX" dirty="0" smtClean="0"/>
              <a:t>observemos que ahora los datos no vienen representados de la misma manera que antes, tenemos  intervalos de valores. En este caso lo que se realiza es calcular algo llamado marca de clase (MC) , consiste en sacar la media entre los dos valores que definen el intervalo,</a:t>
            </a:r>
          </a:p>
          <a:p>
            <a:endParaRPr lang="es-MX" dirty="0" smtClean="0"/>
          </a:p>
          <a:p>
            <a:endParaRPr lang="es-AR" dirty="0"/>
          </a:p>
        </p:txBody>
      </p:sp>
      <p:pic>
        <p:nvPicPr>
          <p:cNvPr id="4" name="Imagen 3"/>
          <p:cNvPicPr>
            <a:picLocks noChangeAspect="1"/>
          </p:cNvPicPr>
          <p:nvPr/>
        </p:nvPicPr>
        <p:blipFill>
          <a:blip r:embed="rId2"/>
          <a:stretch>
            <a:fillRect/>
          </a:stretch>
        </p:blipFill>
        <p:spPr>
          <a:xfrm>
            <a:off x="4727552" y="3791743"/>
            <a:ext cx="4740784" cy="793135"/>
          </a:xfrm>
          <a:prstGeom prst="rect">
            <a:avLst/>
          </a:prstGeom>
        </p:spPr>
      </p:pic>
    </p:spTree>
    <p:extLst>
      <p:ext uri="{BB962C8B-B14F-4D97-AF65-F5344CB8AC3E}">
        <p14:creationId xmlns:p14="http://schemas.microsoft.com/office/powerpoint/2010/main" val="1806258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SE CALCULA LA MEDIA (datos agrupados)</a:t>
            </a:r>
            <a:endParaRPr lang="es-AR" dirty="0"/>
          </a:p>
        </p:txBody>
      </p:sp>
      <p:sp>
        <p:nvSpPr>
          <p:cNvPr id="3" name="Marcador de contenido 2"/>
          <p:cNvSpPr>
            <a:spLocks noGrp="1"/>
          </p:cNvSpPr>
          <p:nvPr>
            <p:ph idx="1"/>
          </p:nvPr>
        </p:nvSpPr>
        <p:spPr/>
        <p:txBody>
          <a:bodyPr>
            <a:normAutofit/>
          </a:bodyPr>
          <a:lstStyle/>
          <a:p>
            <a:r>
              <a:rPr lang="es-MX" dirty="0" smtClean="0"/>
              <a:t>Una vez hecho el cálculo, completamos la tabla con el producto de la variable por su frecuencia absoluta xi y fi   para calcular la media:</a:t>
            </a:r>
          </a:p>
          <a:p>
            <a:pPr marL="0" indent="0">
              <a:buNone/>
            </a:pPr>
            <a:r>
              <a:rPr lang="es-AR" dirty="0" smtClean="0"/>
              <a:t>                         xi	fi         xi · fi</a:t>
            </a:r>
          </a:p>
          <a:p>
            <a:pPr marL="0" indent="0">
              <a:buNone/>
            </a:pPr>
            <a:r>
              <a:rPr lang="es-AR" dirty="0" smtClean="0"/>
              <a:t>[10, 15)	12.5	3	37.5</a:t>
            </a:r>
          </a:p>
          <a:p>
            <a:pPr marL="0" indent="0">
              <a:buNone/>
            </a:pPr>
            <a:r>
              <a:rPr lang="es-AR" dirty="0" smtClean="0"/>
              <a:t>[15, 20)	17.5	5	87.5</a:t>
            </a:r>
          </a:p>
          <a:p>
            <a:pPr marL="0" indent="0">
              <a:buNone/>
            </a:pPr>
            <a:r>
              <a:rPr lang="es-AR" dirty="0" smtClean="0"/>
              <a:t>[20, 25)	22.5	7	157.5</a:t>
            </a:r>
          </a:p>
          <a:p>
            <a:pPr marL="0" indent="0">
              <a:buNone/>
            </a:pPr>
            <a:r>
              <a:rPr lang="es-AR" dirty="0" smtClean="0"/>
              <a:t>[25, 30)	27.5	4	110</a:t>
            </a:r>
          </a:p>
          <a:p>
            <a:pPr marL="0" indent="0">
              <a:buNone/>
            </a:pPr>
            <a:r>
              <a:rPr lang="es-AR" dirty="0" smtClean="0"/>
              <a:t>[30, 35)	32.5	2	65</a:t>
            </a:r>
          </a:p>
          <a:p>
            <a:pPr marL="0" indent="0">
              <a:buNone/>
            </a:pPr>
            <a:r>
              <a:rPr lang="es-AR" dirty="0" smtClean="0"/>
              <a:t> TOTAL                     21       457.5</a:t>
            </a:r>
            <a:endParaRPr lang="es-AR" dirty="0"/>
          </a:p>
        </p:txBody>
      </p:sp>
    </p:spTree>
    <p:extLst>
      <p:ext uri="{BB962C8B-B14F-4D97-AF65-F5344CB8AC3E}">
        <p14:creationId xmlns:p14="http://schemas.microsoft.com/office/powerpoint/2010/main" val="1994887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a:t>
            </a:r>
            <a:endParaRPr lang="es-AR" dirty="0"/>
          </a:p>
        </p:txBody>
      </p:sp>
      <p:sp>
        <p:nvSpPr>
          <p:cNvPr id="3" name="Marcador de contenido 2"/>
          <p:cNvSpPr>
            <a:spLocks noGrp="1"/>
          </p:cNvSpPr>
          <p:nvPr>
            <p:ph idx="1"/>
          </p:nvPr>
        </p:nvSpPr>
        <p:spPr/>
        <p:txBody>
          <a:bodyPr/>
          <a:lstStyle/>
          <a:p>
            <a:pPr marL="0" indent="0">
              <a:buNone/>
            </a:pPr>
            <a:r>
              <a:rPr lang="es-AR" dirty="0" smtClean="0"/>
              <a:t>                        xi 	fi</a:t>
            </a:r>
          </a:p>
          <a:p>
            <a:pPr marL="0" indent="0">
              <a:buNone/>
            </a:pPr>
            <a:r>
              <a:rPr lang="es-AR" dirty="0" smtClean="0"/>
              <a:t>[0, 5)		2.5	3</a:t>
            </a:r>
          </a:p>
          <a:p>
            <a:pPr marL="0" indent="0">
              <a:buNone/>
            </a:pPr>
            <a:r>
              <a:rPr lang="es-AR" dirty="0" smtClean="0"/>
              <a:t>[5, 10)	7.5	5</a:t>
            </a:r>
          </a:p>
          <a:p>
            <a:pPr marL="0" indent="0">
              <a:buNone/>
            </a:pPr>
            <a:r>
              <a:rPr lang="es-AR" dirty="0" smtClean="0"/>
              <a:t>[10, 15)	12.5	7</a:t>
            </a:r>
          </a:p>
          <a:p>
            <a:pPr marL="0" indent="0">
              <a:buNone/>
            </a:pPr>
            <a:r>
              <a:rPr lang="es-AR" dirty="0" smtClean="0"/>
              <a:t>[15, 20)	17.5	8</a:t>
            </a:r>
          </a:p>
          <a:p>
            <a:pPr marL="0" indent="0">
              <a:buNone/>
            </a:pPr>
            <a:r>
              <a:rPr lang="es-AR" dirty="0" smtClean="0"/>
              <a:t>[20, 25)	22.5	2</a:t>
            </a:r>
          </a:p>
          <a:p>
            <a:pPr marL="0" indent="0">
              <a:buNone/>
            </a:pPr>
            <a:r>
              <a:rPr lang="es-AR" dirty="0" smtClean="0"/>
              <a:t>[25, ∞)	 ---	6</a:t>
            </a:r>
          </a:p>
          <a:p>
            <a:pPr marL="0" indent="0">
              <a:buNone/>
            </a:pPr>
            <a:r>
              <a:rPr lang="es-AR" dirty="0" smtClean="0"/>
              <a:t>                                 31</a:t>
            </a:r>
            <a:endParaRPr lang="es-AR" dirty="0"/>
          </a:p>
        </p:txBody>
      </p:sp>
    </p:spTree>
    <p:extLst>
      <p:ext uri="{BB962C8B-B14F-4D97-AF65-F5344CB8AC3E}">
        <p14:creationId xmlns:p14="http://schemas.microsoft.com/office/powerpoint/2010/main" val="165443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EJERCICIOS</a:t>
            </a:r>
            <a:endParaRPr lang="es-AR" dirty="0"/>
          </a:p>
        </p:txBody>
      </p:sp>
      <p:sp>
        <p:nvSpPr>
          <p:cNvPr id="3" name="Marcador de contenido 2"/>
          <p:cNvSpPr>
            <a:spLocks noGrp="1"/>
          </p:cNvSpPr>
          <p:nvPr>
            <p:ph idx="1"/>
          </p:nvPr>
        </p:nvSpPr>
        <p:spPr/>
        <p:txBody>
          <a:bodyPr/>
          <a:lstStyle/>
          <a:p>
            <a:pPr marL="0" indent="0">
              <a:buNone/>
            </a:pPr>
            <a:r>
              <a:rPr lang="es-AR" dirty="0" smtClean="0"/>
              <a:t>	     fi	xi · fi</a:t>
            </a:r>
          </a:p>
          <a:p>
            <a:pPr marL="0" indent="0">
              <a:buNone/>
            </a:pPr>
            <a:r>
              <a:rPr lang="es-AR" dirty="0" smtClean="0"/>
              <a:t>61	     5	305</a:t>
            </a:r>
          </a:p>
          <a:p>
            <a:pPr marL="0" indent="0">
              <a:buNone/>
            </a:pPr>
            <a:r>
              <a:rPr lang="es-AR" dirty="0" smtClean="0"/>
              <a:t>64	    18	1152</a:t>
            </a:r>
          </a:p>
          <a:p>
            <a:pPr marL="0" indent="0">
              <a:buNone/>
            </a:pPr>
            <a:r>
              <a:rPr lang="es-AR" dirty="0" smtClean="0"/>
              <a:t>67	    42	2814</a:t>
            </a:r>
          </a:p>
          <a:p>
            <a:pPr marL="0" indent="0">
              <a:buNone/>
            </a:pPr>
            <a:r>
              <a:rPr lang="es-AR" dirty="0" smtClean="0"/>
              <a:t>71	    27	1890</a:t>
            </a:r>
          </a:p>
          <a:p>
            <a:pPr marL="0" indent="0">
              <a:buNone/>
            </a:pPr>
            <a:r>
              <a:rPr lang="es-AR" dirty="0" smtClean="0"/>
              <a:t>73	    8	584</a:t>
            </a:r>
          </a:p>
          <a:p>
            <a:pPr marL="0" indent="0">
              <a:buNone/>
            </a:pPr>
            <a:r>
              <a:rPr lang="es-AR" dirty="0" smtClean="0"/>
              <a:t>TOTAL   100	6745</a:t>
            </a:r>
            <a:endParaRPr lang="es-AR" dirty="0"/>
          </a:p>
        </p:txBody>
      </p:sp>
    </p:spTree>
    <p:extLst>
      <p:ext uri="{BB962C8B-B14F-4D97-AF65-F5344CB8AC3E}">
        <p14:creationId xmlns:p14="http://schemas.microsoft.com/office/powerpoint/2010/main" val="134922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MODA (para datos no agrupados)	 </a:t>
            </a:r>
            <a:endParaRPr lang="es-AR" dirty="0"/>
          </a:p>
        </p:txBody>
      </p:sp>
      <p:sp>
        <p:nvSpPr>
          <p:cNvPr id="3" name="Marcador de contenido 2"/>
          <p:cNvSpPr>
            <a:spLocks noGrp="1"/>
          </p:cNvSpPr>
          <p:nvPr>
            <p:ph idx="1"/>
          </p:nvPr>
        </p:nvSpPr>
        <p:spPr/>
        <p:txBody>
          <a:bodyPr/>
          <a:lstStyle/>
          <a:p>
            <a:endParaRPr lang="es-AR"/>
          </a:p>
        </p:txBody>
      </p:sp>
    </p:spTree>
    <p:extLst>
      <p:ext uri="{BB962C8B-B14F-4D97-AF65-F5344CB8AC3E}">
        <p14:creationId xmlns:p14="http://schemas.microsoft.com/office/powerpoint/2010/main" val="257888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Estadística descriptiva</a:t>
            </a:r>
            <a:br>
              <a:rPr lang="es-MX"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El </a:t>
            </a:r>
            <a:r>
              <a:rPr lang="es-MX" dirty="0"/>
              <a:t>enfoque y alcance de la estadística descriptiva es la organización y representación de los datos recopilados. En efecto, es una etapa previa a la definición de conclusiones, y propicia el terreno para la correcta comprensión de la información. Se limita, por lo tanto, a la mera descripción de unas circunstancias a partir de métodos matemáticos. Su objetivo es directo, preciso y claro, el cual consiste en interpretar de manera puntual unos datos.</a:t>
            </a:r>
          </a:p>
          <a:p>
            <a:endParaRPr lang="es-AR" dirty="0"/>
          </a:p>
        </p:txBody>
      </p:sp>
    </p:spTree>
    <p:extLst>
      <p:ext uri="{BB962C8B-B14F-4D97-AF65-F5344CB8AC3E}">
        <p14:creationId xmlns:p14="http://schemas.microsoft.com/office/powerpoint/2010/main" val="42349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Estadística inferencial</a:t>
            </a:r>
            <a:br>
              <a:rPr lang="es-MX"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La </a:t>
            </a:r>
            <a:r>
              <a:rPr lang="es-MX" dirty="0"/>
              <a:t>estadística inferencial, por el contrario, se refiere a la tarea de realizar </a:t>
            </a:r>
            <a:r>
              <a:rPr lang="es-MX" b="1" dirty="0"/>
              <a:t>conclusiones</a:t>
            </a:r>
            <a:r>
              <a:rPr lang="es-MX" dirty="0"/>
              <a:t>, y a partir de estas, junto a unos métodos también matemáticos, </a:t>
            </a:r>
            <a:r>
              <a:rPr lang="es-MX" b="1" dirty="0"/>
              <a:t>se deducen circunstancias futuras</a:t>
            </a:r>
            <a:r>
              <a:rPr lang="es-MX" dirty="0"/>
              <a:t>. Este campo de la estadística está relacionado con la </a:t>
            </a:r>
            <a:r>
              <a:rPr lang="es-MX" b="1" dirty="0"/>
              <a:t>probabilidad</a:t>
            </a:r>
            <a:r>
              <a:rPr lang="es-MX" dirty="0"/>
              <a:t>, por lo que, a diferencia de la estadística descriptiva, sus resultados pueden no ser precisos.</a:t>
            </a:r>
          </a:p>
          <a:p>
            <a:endParaRPr lang="es-AR" dirty="0"/>
          </a:p>
        </p:txBody>
      </p:sp>
    </p:spTree>
    <p:extLst>
      <p:ext uri="{BB962C8B-B14F-4D97-AF65-F5344CB8AC3E}">
        <p14:creationId xmlns:p14="http://schemas.microsoft.com/office/powerpoint/2010/main" val="665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Tipos de estadística descriptiva</a:t>
            </a:r>
            <a:br>
              <a:rPr lang="es-MX" b="1" dirty="0" smtClean="0"/>
            </a:br>
            <a:endParaRPr lang="es-AR" dirty="0"/>
          </a:p>
        </p:txBody>
      </p:sp>
      <p:sp>
        <p:nvSpPr>
          <p:cNvPr id="3" name="Marcador de contenido 2"/>
          <p:cNvSpPr>
            <a:spLocks noGrp="1"/>
          </p:cNvSpPr>
          <p:nvPr>
            <p:ph idx="1"/>
          </p:nvPr>
        </p:nvSpPr>
        <p:spPr/>
        <p:txBody>
          <a:bodyPr/>
          <a:lstStyle/>
          <a:p>
            <a:pPr marL="0" indent="0">
              <a:buNone/>
            </a:pPr>
            <a:r>
              <a:rPr lang="es-MX" dirty="0" smtClean="0"/>
              <a:t>Cada </a:t>
            </a:r>
            <a:r>
              <a:rPr lang="es-MX" dirty="0"/>
              <a:t>tipo de estadística descriptiva está relacionado con los </a:t>
            </a:r>
            <a:r>
              <a:rPr lang="es-MX" b="1" dirty="0"/>
              <a:t>parámetros estadísticos</a:t>
            </a:r>
            <a:r>
              <a:rPr lang="es-MX" dirty="0"/>
              <a:t> mencionados en el primer apartado de este artículo. Cada uno de ellos posee unas características que lo hacen más adecuado al objetivo de la investigación y la interpretación de los datos. Estos son:</a:t>
            </a:r>
          </a:p>
          <a:p>
            <a:endParaRPr lang="es-AR" dirty="0"/>
          </a:p>
        </p:txBody>
      </p:sp>
    </p:spTree>
    <p:extLst>
      <p:ext uri="{BB962C8B-B14F-4D97-AF65-F5344CB8AC3E}">
        <p14:creationId xmlns:p14="http://schemas.microsoft.com/office/powerpoint/2010/main" val="138453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Distribución de frecuencias</a:t>
            </a:r>
            <a:br>
              <a:rPr lang="es-MX" dirty="0" smtClean="0"/>
            </a:br>
            <a:endParaRPr lang="es-AR" dirty="0"/>
          </a:p>
        </p:txBody>
      </p:sp>
      <p:sp>
        <p:nvSpPr>
          <p:cNvPr id="3" name="Marcador de contenido 2"/>
          <p:cNvSpPr>
            <a:spLocks noGrp="1"/>
          </p:cNvSpPr>
          <p:nvPr>
            <p:ph idx="1"/>
          </p:nvPr>
        </p:nvSpPr>
        <p:spPr/>
        <p:txBody>
          <a:bodyPr>
            <a:normAutofit/>
          </a:bodyPr>
          <a:lstStyle/>
          <a:p>
            <a:r>
              <a:rPr lang="es-MX" dirty="0" smtClean="0"/>
              <a:t>Este </a:t>
            </a:r>
            <a:r>
              <a:rPr lang="es-MX" dirty="0"/>
              <a:t>tipo de estadística descriptiva se enfoca en la interpretación del </a:t>
            </a:r>
            <a:r>
              <a:rPr lang="es-MX" b="1" dirty="0"/>
              <a:t>comportamiento de los datos con relación a la frecuencia con que se presenta</a:t>
            </a:r>
            <a:r>
              <a:rPr lang="es-MX" dirty="0"/>
              <a:t> un fenómeno en específico, en función del tiempo u otro valor. Un ejemplo en el que es aplicable este parámetro estadístico se da en la meteorología, en el caso que se quiera conocer con qué frecuencia se da un determinado fenómeno natural, como la lluvia o la sequía, y su distribución en el tiempo.</a:t>
            </a:r>
          </a:p>
          <a:p>
            <a:r>
              <a:rPr lang="es-MX" dirty="0"/>
              <a:t>Algunas de las fórmulas utilizadas en este caso son la frecuencia </a:t>
            </a:r>
            <a:r>
              <a:rPr lang="es-MX" b="1" dirty="0"/>
              <a:t>absoluta</a:t>
            </a:r>
            <a:r>
              <a:rPr lang="es-MX" dirty="0"/>
              <a:t> (donde se estudia cantidad de veces con que se da el fenómeno) y </a:t>
            </a:r>
            <a:r>
              <a:rPr lang="es-MX" b="1" dirty="0"/>
              <a:t>relativa</a:t>
            </a:r>
            <a:r>
              <a:rPr lang="es-MX" dirty="0"/>
              <a:t> (donde se estudia la proporción con respecto al conjunto con que se da el fenómeno).</a:t>
            </a:r>
          </a:p>
          <a:p>
            <a:endParaRPr lang="es-AR" dirty="0"/>
          </a:p>
        </p:txBody>
      </p:sp>
    </p:spTree>
    <p:extLst>
      <p:ext uri="{BB962C8B-B14F-4D97-AF65-F5344CB8AC3E}">
        <p14:creationId xmlns:p14="http://schemas.microsoft.com/office/powerpoint/2010/main" val="13518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Medidas de tendencia central</a:t>
            </a:r>
            <a:br>
              <a:rPr lang="es-MX" dirty="0" smtClean="0"/>
            </a:br>
            <a:endParaRPr lang="es-AR" dirty="0"/>
          </a:p>
        </p:txBody>
      </p:sp>
      <p:sp>
        <p:nvSpPr>
          <p:cNvPr id="3" name="Marcador de contenido 2"/>
          <p:cNvSpPr>
            <a:spLocks noGrp="1"/>
          </p:cNvSpPr>
          <p:nvPr>
            <p:ph idx="1"/>
          </p:nvPr>
        </p:nvSpPr>
        <p:spPr/>
        <p:txBody>
          <a:bodyPr/>
          <a:lstStyle/>
          <a:p>
            <a:r>
              <a:rPr lang="es-MX" dirty="0" smtClean="0"/>
              <a:t>En </a:t>
            </a:r>
            <a:r>
              <a:rPr lang="es-MX" dirty="0"/>
              <a:t>este tipo de estadística descriptiva, el comportamiento de los datos se representa a través de un </a:t>
            </a:r>
            <a:r>
              <a:rPr lang="es-MX" b="1" dirty="0"/>
              <a:t>único valor numérico</a:t>
            </a:r>
            <a:r>
              <a:rPr lang="es-MX" dirty="0"/>
              <a:t>. Estas medidas de tendencia central incluyen</a:t>
            </a:r>
            <a:r>
              <a:rPr lang="es-MX" b="1" dirty="0"/>
              <a:t> la media, la mediana y la moda.</a:t>
            </a:r>
            <a:endParaRPr lang="es-MX" dirty="0"/>
          </a:p>
          <a:p>
            <a:endParaRPr lang="es-AR" dirty="0"/>
          </a:p>
        </p:txBody>
      </p:sp>
    </p:spTree>
    <p:extLst>
      <p:ext uri="{BB962C8B-B14F-4D97-AF65-F5344CB8AC3E}">
        <p14:creationId xmlns:p14="http://schemas.microsoft.com/office/powerpoint/2010/main" val="15234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Medida de variabilidad</a:t>
            </a:r>
            <a:br>
              <a:rPr lang="es-MX" dirty="0" smtClean="0"/>
            </a:br>
            <a:endParaRPr lang="es-AR" dirty="0"/>
          </a:p>
        </p:txBody>
      </p:sp>
      <p:sp>
        <p:nvSpPr>
          <p:cNvPr id="3" name="Marcador de contenido 2"/>
          <p:cNvSpPr>
            <a:spLocks noGrp="1"/>
          </p:cNvSpPr>
          <p:nvPr>
            <p:ph idx="1"/>
          </p:nvPr>
        </p:nvSpPr>
        <p:spPr/>
        <p:txBody>
          <a:bodyPr/>
          <a:lstStyle/>
          <a:p>
            <a:r>
              <a:rPr lang="es-MX" dirty="0" smtClean="0"/>
              <a:t>También </a:t>
            </a:r>
            <a:r>
              <a:rPr lang="es-MX" dirty="0"/>
              <a:t>denominada medida de dispersión, describe la </a:t>
            </a:r>
            <a:r>
              <a:rPr lang="es-MX" b="1" dirty="0"/>
              <a:t>variabilidad del comportamiento general de los datos con respecto a su comportamiento promedio </a:t>
            </a:r>
            <a:r>
              <a:rPr lang="es-MX" dirty="0"/>
              <a:t>y el nivel de dispersión individual de cada uno de los datos. Entre sus fórmulas se encuentra la </a:t>
            </a:r>
            <a:r>
              <a:rPr lang="es-MX" b="1" dirty="0">
                <a:hlinkClick r:id="rId2"/>
              </a:rPr>
              <a:t>desviación estándar</a:t>
            </a:r>
            <a:r>
              <a:rPr lang="es-MX" b="1" dirty="0"/>
              <a:t>, la varianza y el rango</a:t>
            </a:r>
            <a:r>
              <a:rPr lang="es-MX" dirty="0"/>
              <a:t>.</a:t>
            </a:r>
          </a:p>
          <a:p>
            <a:endParaRPr lang="es-AR" dirty="0"/>
          </a:p>
        </p:txBody>
      </p:sp>
    </p:spTree>
    <p:extLst>
      <p:ext uri="{BB962C8B-B14F-4D97-AF65-F5344CB8AC3E}">
        <p14:creationId xmlns:p14="http://schemas.microsoft.com/office/powerpoint/2010/main" val="2596139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39680</TotalTime>
  <Words>1377</Words>
  <Application>Microsoft Office PowerPoint</Application>
  <PresentationFormat>Panorámica</PresentationFormat>
  <Paragraphs>150</Paragraphs>
  <Slides>37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Century Gothic</vt:lpstr>
      <vt:lpstr>Wingdings 3</vt:lpstr>
      <vt:lpstr>Ion</vt:lpstr>
      <vt:lpstr>CIENCIA DE DATOS</vt:lpstr>
      <vt:lpstr> ESTADISTICA DESCRIPTIVA</vt:lpstr>
      <vt:lpstr>Diferencia entre estadística descriptiva e inferencial </vt:lpstr>
      <vt:lpstr>Estadística descriptiva </vt:lpstr>
      <vt:lpstr>Estadística inferencial </vt:lpstr>
      <vt:lpstr>Tipos de estadística descriptiva </vt:lpstr>
      <vt:lpstr>Distribución de frecuencias </vt:lpstr>
      <vt:lpstr>Medidas de tendencia central </vt:lpstr>
      <vt:lpstr>Medida de variabilidad </vt:lpstr>
      <vt:lpstr>Tablas y gráficos en estadística descriptiva </vt:lpstr>
      <vt:lpstr>FORMA DE EXPRESAR LOS DATOS</vt:lpstr>
      <vt:lpstr>Ejemplos de estadística descriptiva </vt:lpstr>
      <vt:lpstr>DATOS REPRESENTADO EN UNA TABLA</vt:lpstr>
      <vt:lpstr>REPRESENTACION GRAFICA DE LOS DATOS</vt:lpstr>
      <vt:lpstr>REPRESENTACION GRAFICA DE LOS DATOS</vt:lpstr>
      <vt:lpstr>DIAGRAMA DE ARBOL</vt:lpstr>
      <vt:lpstr>EJEMPLO DE ROPA</vt:lpstr>
      <vt:lpstr>COMO DUPLICAR LAS VENTAS</vt:lpstr>
      <vt:lpstr>Ejemplos de moneda </vt:lpstr>
      <vt:lpstr>ARBOL EJEMPLO: LANZAMIENTO DE MONEDA</vt:lpstr>
      <vt:lpstr>Presentación de PowerPoint</vt:lpstr>
      <vt:lpstr>ANALISIS DEL LANZAMIENTO DE LA MONEDA </vt:lpstr>
      <vt:lpstr>ANALISIS DEL LANZAMIENTO DE LA MONEDA </vt:lpstr>
      <vt:lpstr>Áreas de aplicación del diagrama de árbol</vt:lpstr>
      <vt:lpstr>EJERCICIO</vt:lpstr>
      <vt:lpstr>EJERCICIO NRO 1</vt:lpstr>
      <vt:lpstr>EJERCICIO NRO 2</vt:lpstr>
      <vt:lpstr>MEDIA – MEDIDA DE TENDENCIA CENTRAL</vt:lpstr>
      <vt:lpstr>IMPORTANTE PARA LAS MEDIDAS DE TENDENCIA CENTRAL COMO PARA LAS DE DISPERSION</vt:lpstr>
      <vt:lpstr>COMO SE CALCULA LA MEDIA (datos no agrupados)</vt:lpstr>
      <vt:lpstr>EJEMPLO DE MEDIA</vt:lpstr>
      <vt:lpstr>EJERCICIOS CON MEDIA</vt:lpstr>
      <vt:lpstr>COMO SE CALCULA LA MEDIA (datos agrupados)</vt:lpstr>
      <vt:lpstr>COMO SE CALCULA LA MEDIA (datos agrupados)</vt:lpstr>
      <vt:lpstr>EJERCICIOS</vt:lpstr>
      <vt:lpstr>EJERCICIOS</vt:lpstr>
      <vt:lpstr>MODA (para datos no agrupados)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 DESCRIPTIVA</dc:title>
  <dc:creator>Osvaldo Giordanini</dc:creator>
  <cp:lastModifiedBy>Osvaldo Giordanini</cp:lastModifiedBy>
  <cp:revision>17</cp:revision>
  <dcterms:created xsi:type="dcterms:W3CDTF">2023-01-09T14:56:35Z</dcterms:created>
  <dcterms:modified xsi:type="dcterms:W3CDTF">2023-08-02T14:02:49Z</dcterms:modified>
</cp:coreProperties>
</file>