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258" r:id="rId3"/>
    <p:sldId id="260" r:id="rId4"/>
    <p:sldId id="261" r:id="rId5"/>
    <p:sldId id="262" r:id="rId6"/>
    <p:sldId id="283" r:id="rId7"/>
    <p:sldId id="284" r:id="rId8"/>
    <p:sldId id="285" r:id="rId9"/>
    <p:sldId id="286" r:id="rId10"/>
    <p:sldId id="287" r:id="rId11"/>
    <p:sldId id="288" r:id="rId12"/>
    <p:sldId id="265" r:id="rId13"/>
    <p:sldId id="267" r:id="rId14"/>
    <p:sldId id="268" r:id="rId15"/>
    <p:sldId id="269" r:id="rId16"/>
    <p:sldId id="305" r:id="rId17"/>
    <p:sldId id="289" r:id="rId18"/>
    <p:sldId id="297" r:id="rId19"/>
    <p:sldId id="290" r:id="rId20"/>
    <p:sldId id="291" r:id="rId21"/>
    <p:sldId id="293" r:id="rId22"/>
    <p:sldId id="292" r:id="rId23"/>
    <p:sldId id="294" r:id="rId24"/>
    <p:sldId id="295" r:id="rId25"/>
    <p:sldId id="296" r:id="rId26"/>
    <p:sldId id="299" r:id="rId27"/>
    <p:sldId id="298" r:id="rId28"/>
    <p:sldId id="303" r:id="rId29"/>
    <p:sldId id="302" r:id="rId30"/>
    <p:sldId id="273" r:id="rId31"/>
    <p:sldId id="304" r:id="rId32"/>
    <p:sldId id="276" r:id="rId33"/>
    <p:sldId id="278" r:id="rId34"/>
    <p:sldId id="279" r:id="rId35"/>
    <p:sldId id="306" r:id="rId3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90" autoAdjust="0"/>
  </p:normalViewPr>
  <p:slideViewPr>
    <p:cSldViewPr snapToGrid="0" snapToObjects="1">
      <p:cViewPr varScale="1">
        <p:scale>
          <a:sx n="108" d="100"/>
          <a:sy n="108" d="100"/>
        </p:scale>
        <p:origin x="730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package" Target="../embeddings/Microsoft_Excel_Worksheet.xlsx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Blue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27-4D73-843C-60F4CAAA6B0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Orange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C27-4D73-843C-60F4CAAA6B0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Green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 </c:v>
                </c:pt>
                <c:pt idx="3">
                  <c:v>Q4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C27-4D73-843C-60F4CAAA6B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46424360"/>
        <c:axId val="2095955208"/>
      </c:barChart>
      <c:valAx>
        <c:axId val="2095955208"/>
        <c:scaling>
          <c:orientation val="minMax"/>
        </c:scaling>
        <c:delete val="0"/>
        <c:axPos val="b"/>
        <c:majorGridlines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Title</a:t>
                </a:r>
              </a:p>
            </c:rich>
          </c:tx>
          <c:overlay val="0"/>
        </c:title>
        <c:numFmt formatCode="0%" sourceLinked="1"/>
        <c:majorTickMark val="none"/>
        <c:minorTickMark val="none"/>
        <c:tickLblPos val="nextTo"/>
        <c:crossAx val="2046424360"/>
        <c:crosses val="autoZero"/>
        <c:crossBetween val="between"/>
      </c:valAx>
      <c:catAx>
        <c:axId val="2046424360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crossAx val="2095955208"/>
        <c:crosses val="autoZero"/>
        <c:auto val="1"/>
        <c:lblAlgn val="ctr"/>
        <c:lblOffset val="100"/>
        <c:noMultiLvlLbl val="0"/>
      </c:catAx>
    </c:plotArea>
    <c:legend>
      <c:legendPos val="r"/>
      <c:overlay val="0"/>
    </c:legend>
    <c:plotVisOnly val="1"/>
    <c:dispBlanksAs val="zero"/>
    <c:showDLblsOverMax val="0"/>
  </c:chart>
  <c:txPr>
    <a:bodyPr/>
    <a:lstStyle/>
    <a:p>
      <a:pPr>
        <a:defRPr sz="1200">
          <a:solidFill>
            <a:schemeClr val="tx1">
              <a:lumMod val="75000"/>
              <a:lumOff val="25000"/>
            </a:schemeClr>
          </a:solidFill>
          <a:latin typeface="Source Sans Pro Light"/>
        </a:defRPr>
      </a:pPr>
      <a:endParaRPr lang="en-US"/>
    </a:p>
  </c:txPr>
  <c:externalData r:id="rId2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F1A25-DA02-B94D-83E7-38F452A4DD0B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9C09CB-2270-054A-9B13-647CA8C3F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393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3D608E-326B-064D-8838-D0E4D51BA537}" type="datetimeFigureOut">
              <a:rPr lang="en-US" smtClean="0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D4D4E-5193-8942-A6D2-CAFDBF6BE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427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400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83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smtClean="0"/>
              <a:t>This API shipped</a:t>
            </a:r>
            <a:r>
              <a:rPr lang="en-US" b="0" baseline="0" dirty="0" smtClean="0"/>
              <a:t> with Spark 1.2 and 1.3 but is still experimental.</a:t>
            </a:r>
            <a:endParaRPr lang="en-US" b="0" dirty="0" smtClean="0"/>
          </a:p>
          <a:p>
            <a:endParaRPr lang="en-US" b="0" dirty="0" smtClean="0">
              <a:sym typeface="Wingding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979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42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070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SchemaRDD</a:t>
            </a:r>
            <a:r>
              <a:rPr lang="en-US" dirty="0" smtClean="0"/>
              <a:t> + DSL  (</a:t>
            </a:r>
            <a:r>
              <a:rPr lang="en-US" dirty="0" err="1" smtClean="0"/>
              <a:t>SchemaRDD</a:t>
            </a:r>
            <a:r>
              <a:rPr lang="en-US" dirty="0" smtClean="0"/>
              <a:t> is now called DataFrame,</a:t>
            </a:r>
            <a:r>
              <a:rPr lang="en-US" baseline="0" dirty="0" smtClean="0"/>
              <a:t> mentioned in </a:t>
            </a:r>
            <a:r>
              <a:rPr lang="en-US" dirty="0" smtClean="0"/>
              <a:t>Michael’s talk earlier in the day)</a:t>
            </a:r>
          </a:p>
          <a:p>
            <a:r>
              <a:rPr lang="en-US" dirty="0" smtClean="0"/>
              <a:t>Introduced</a:t>
            </a:r>
            <a:r>
              <a:rPr lang="en-US" baseline="0" dirty="0" smtClean="0"/>
              <a:t> in Spark 1.3</a:t>
            </a:r>
          </a:p>
          <a:p>
            <a:r>
              <a:rPr lang="en-US" dirty="0" smtClean="0"/>
              <a:t>Integrates with pandas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dataframes</a:t>
            </a:r>
            <a:endParaRPr lang="en-US" baseline="0" dirty="0" smtClean="0"/>
          </a:p>
          <a:p>
            <a:r>
              <a:rPr lang="en-US" dirty="0" smtClean="0"/>
              <a:t>Catalyst optimizer handles column materialization</a:t>
            </a:r>
          </a:p>
          <a:p>
            <a:r>
              <a:rPr lang="en-US" dirty="0" smtClean="0"/>
              <a:t>Other: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built-in</a:t>
            </a:r>
            <a:r>
              <a:rPr lang="en-US" baseline="0" dirty="0" smtClean="0"/>
              <a:t> data sources &amp; 3</a:t>
            </a:r>
            <a:r>
              <a:rPr lang="en-US" baseline="30000" dirty="0" smtClean="0"/>
              <a:t>rd</a:t>
            </a:r>
            <a:r>
              <a:rPr lang="en-US" baseline="0" dirty="0" smtClean="0"/>
              <a:t>-party extensions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optimizations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codegen</a:t>
            </a:r>
            <a:endParaRPr lang="en-US" dirty="0" smtClean="0"/>
          </a:p>
          <a:p>
            <a:pPr marL="171450" indent="-171450">
              <a:buFontTx/>
              <a:buChar char="•"/>
            </a:pPr>
            <a:r>
              <a:rPr lang="en-US" dirty="0" smtClean="0"/>
              <a:t>APIs for Python, Java</a:t>
            </a:r>
            <a:r>
              <a:rPr lang="en-US" baseline="0" dirty="0" smtClean="0"/>
              <a:t> &amp; </a:t>
            </a:r>
            <a:r>
              <a:rPr lang="en-US" baseline="0" dirty="0" err="1" smtClean="0"/>
              <a:t>Scala</a:t>
            </a:r>
            <a:r>
              <a:rPr lang="en-US" baseline="0" dirty="0" smtClean="0"/>
              <a:t> (+R in </a:t>
            </a:r>
            <a:r>
              <a:rPr lang="en-US" baseline="0" dirty="0" err="1" smtClean="0"/>
              <a:t>dev</a:t>
            </a:r>
            <a:r>
              <a:rPr lang="en-US" baseline="0" dirty="0" smtClean="0"/>
              <a:t>)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6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67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36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12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Columns which are not needed do not need to be materialized, so there is almost no penalty</a:t>
            </a:r>
            <a:r>
              <a:rPr lang="en-US" baseline="0" dirty="0" smtClean="0"/>
              <a:t> for keeping the columns around for later use.</a:t>
            </a:r>
            <a:endParaRPr lang="en-US" dirty="0" smtClean="0"/>
          </a:p>
          <a:p>
            <a:r>
              <a:rPr lang="en-US" dirty="0" smtClean="0"/>
              <a:t>Default transformer behavior is to append 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1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1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12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Contributions estimated from </a:t>
            </a:r>
            <a:r>
              <a:rPr lang="en-US" dirty="0" err="1" smtClean="0"/>
              <a:t>github</a:t>
            </a:r>
            <a:r>
              <a:rPr lang="en-US" dirty="0" smtClean="0"/>
              <a:t> commit logs,</a:t>
            </a:r>
            <a:r>
              <a:rPr lang="en-US" baseline="0" dirty="0" smtClean="0"/>
              <a:t> with some effort to de-duplicate entities.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59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1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12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12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122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12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1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212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----- Meeting Notes (3/18/15 01:56) -----</a:t>
            </a:r>
          </a:p>
          <a:p>
            <a:r>
              <a:rPr lang="en-US" b="1" dirty="0"/>
              <a:t>bad </a:t>
            </a:r>
            <a:r>
              <a:rPr lang="en-US" b="1" dirty="0" smtClean="0"/>
              <a:t>animation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0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0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Easy for users to create their</a:t>
            </a:r>
            <a:r>
              <a:rPr lang="en-US" baseline="0" dirty="0" smtClean="0"/>
              <a:t> own Transformers and Estimators to plug into Pipelines.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138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42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425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620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4838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42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Dataset source: http://</a:t>
            </a:r>
            <a:r>
              <a:rPr lang="en-US" dirty="0" err="1" smtClean="0"/>
              <a:t>kdd.ics.uci.edu</a:t>
            </a:r>
            <a:r>
              <a:rPr lang="en-US" dirty="0" smtClean="0"/>
              <a:t>/databases/20newsgroups/20newsgroups.html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i="1" dirty="0" smtClean="0"/>
              <a:t>*Data from UCI KDD Archive, originally donated to archive by Tom Mitchell (CMU).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4D4D4E-5193-8942-A6D2-CAFDBF6BEB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59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Handling multiple RDDs and data types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Split loaded data into </a:t>
            </a:r>
            <a:r>
              <a:rPr lang="en-US" dirty="0" err="1" smtClean="0"/>
              <a:t>featuresRDD</a:t>
            </a:r>
            <a:r>
              <a:rPr lang="en-US" dirty="0" smtClean="0"/>
              <a:t>, </a:t>
            </a:r>
            <a:r>
              <a:rPr lang="en-US" dirty="0" err="1" smtClean="0"/>
              <a:t>labelsRDD</a:t>
            </a:r>
            <a:endParaRPr lang="en-US" dirty="0" smtClean="0"/>
          </a:p>
          <a:p>
            <a:pPr marL="285750" indent="-285750">
              <a:buFontTx/>
              <a:buChar char="•"/>
            </a:pPr>
            <a:r>
              <a:rPr lang="en-US" dirty="0" smtClean="0"/>
              <a:t>Transform </a:t>
            </a:r>
            <a:r>
              <a:rPr lang="en-US" dirty="0" err="1" smtClean="0"/>
              <a:t>featuresRDD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smtClean="0">
                <a:sym typeface="Wingdings"/>
              </a:rPr>
              <a:t> words RDD</a:t>
            </a:r>
          </a:p>
          <a:p>
            <a:r>
              <a:rPr lang="en-US" dirty="0" smtClean="0">
                <a:sym typeface="Wingdings"/>
              </a:rPr>
              <a:t>	 feature vector RDD</a:t>
            </a:r>
          </a:p>
          <a:p>
            <a:pPr marL="285750" indent="-285750">
              <a:buFontTx/>
              <a:buChar char="•"/>
            </a:pPr>
            <a:r>
              <a:rPr lang="en-US" dirty="0" smtClean="0">
                <a:sym typeface="Wingdings"/>
              </a:rPr>
              <a:t>Zip labels with feature vector to create final RDD</a:t>
            </a:r>
          </a:p>
          <a:p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921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It is possible for programmers to abstract workflows by putting their</a:t>
            </a:r>
            <a:r>
              <a:rPr lang="en-US" i="0" baseline="0" dirty="0" smtClean="0"/>
              <a:t> workflows into methods or callable scripts.  However, that makes it hard to do exploratory work or do rapid iterative tweaking-and-testing of workflows.</a:t>
            </a:r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92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Feature extraction</a:t>
            </a:r>
            <a:r>
              <a:rPr lang="en-US" i="0" baseline="0" dirty="0" smtClean="0"/>
              <a:t> in particular can be long and complicated, and using the same workflow is vital.</a:t>
            </a:r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92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 smtClean="0"/>
              <a:t>Parameter tuning is doable in essentially any ML library, but it is often done by hand</a:t>
            </a:r>
            <a:r>
              <a:rPr lang="en-US" i="0" baseline="0" dirty="0" smtClean="0"/>
              <a:t> and involves a lot of repetitive but difficult-to-abstract code.</a:t>
            </a:r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8C3B67-8EAE-7042-AAC2-B6007D5332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92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36949" y="1585867"/>
            <a:ext cx="7027333" cy="1082229"/>
          </a:xfrm>
        </p:spPr>
        <p:txBody>
          <a:bodyPr anchor="ctr" anchorCtr="0">
            <a:noAutofit/>
          </a:bodyPr>
          <a:lstStyle>
            <a:lvl1pPr algn="l">
              <a:lnSpc>
                <a:spcPct val="100000"/>
              </a:lnSpc>
              <a:defRPr sz="3600" b="0" i="0" baseline="0">
                <a:solidFill>
                  <a:schemeClr val="bg1"/>
                </a:solidFill>
                <a:latin typeface="Newslab Light"/>
              </a:defRPr>
            </a:lvl1pPr>
          </a:lstStyle>
          <a:p>
            <a:r>
              <a:rPr lang="en-US" dirty="0" smtClean="0"/>
              <a:t>Title goes here. </a:t>
            </a:r>
            <a:br>
              <a:rPr lang="en-US" dirty="0" smtClean="0"/>
            </a:br>
            <a:r>
              <a:rPr lang="en-US" dirty="0" smtClean="0"/>
              <a:t>It can be one or two lines.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37099" y="2752768"/>
            <a:ext cx="6400800" cy="453863"/>
          </a:xfrm>
        </p:spPr>
        <p:txBody>
          <a:bodyPr lIns="91440" tIns="45720" rIns="91440" bIns="45720" anchor="b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Source Sans Pro Ligh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Author Goes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137099" y="3139648"/>
            <a:ext cx="6446838" cy="443446"/>
          </a:xfrm>
        </p:spPr>
        <p:txBody>
          <a:bodyPr>
            <a:normAutofit/>
          </a:bodyPr>
          <a:lstStyle>
            <a:lvl1pPr marL="0" indent="0">
              <a:buNone/>
              <a:defRPr sz="1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smtClean="0"/>
              <a:t>Date Here,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24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9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01_FLASHLIGHT_exploration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66" y="987568"/>
            <a:ext cx="1091595" cy="1091595"/>
          </a:xfrm>
          <a:prstGeom prst="rect">
            <a:avLst/>
          </a:prstGeom>
        </p:spPr>
      </p:pic>
      <p:pic>
        <p:nvPicPr>
          <p:cNvPr id="6" name="Picture 5" descr="02_CLOUDCLUSTER_managedclusters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8261" y="1005711"/>
            <a:ext cx="1073452" cy="1073452"/>
          </a:xfrm>
          <a:prstGeom prst="rect">
            <a:avLst/>
          </a:prstGeom>
        </p:spPr>
      </p:pic>
      <p:pic>
        <p:nvPicPr>
          <p:cNvPr id="7" name="Picture 6" descr="03_PIPELINES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486" y="1005712"/>
            <a:ext cx="1073452" cy="1073452"/>
          </a:xfrm>
          <a:prstGeom prst="rect">
            <a:avLst/>
          </a:prstGeom>
        </p:spPr>
      </p:pic>
      <p:pic>
        <p:nvPicPr>
          <p:cNvPr id="8" name="Picture 7" descr="04_THIRDPARTY.png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605" y="1005712"/>
            <a:ext cx="1082885" cy="1082885"/>
          </a:xfrm>
          <a:prstGeom prst="rect">
            <a:avLst/>
          </a:prstGeom>
        </p:spPr>
      </p:pic>
      <p:pic>
        <p:nvPicPr>
          <p:cNvPr id="9" name="Picture 8" descr="05_UNIFIED_PLATFORM_knot.eps.png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22" y="945745"/>
            <a:ext cx="1144512" cy="1144512"/>
          </a:xfrm>
          <a:prstGeom prst="rect">
            <a:avLst/>
          </a:prstGeom>
        </p:spPr>
      </p:pic>
      <p:pic>
        <p:nvPicPr>
          <p:cNvPr id="10" name="Picture 9" descr="06_COMMUNITY.pn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267" y="1064527"/>
            <a:ext cx="988786" cy="988786"/>
          </a:xfrm>
          <a:prstGeom prst="rect">
            <a:avLst/>
          </a:prstGeom>
        </p:spPr>
      </p:pic>
      <p:pic>
        <p:nvPicPr>
          <p:cNvPr id="11" name="Picture 10" descr="07_LIBRARIES.png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246" y="1027751"/>
            <a:ext cx="1092746" cy="1092746"/>
          </a:xfrm>
          <a:prstGeom prst="rect">
            <a:avLst/>
          </a:prstGeom>
        </p:spPr>
      </p:pic>
      <p:pic>
        <p:nvPicPr>
          <p:cNvPr id="12" name="Picture 11" descr="08_LOGO_BUG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465" y="3423729"/>
            <a:ext cx="1073453" cy="1073453"/>
          </a:xfrm>
          <a:prstGeom prst="rect">
            <a:avLst/>
          </a:prstGeom>
        </p:spPr>
      </p:pic>
      <p:pic>
        <p:nvPicPr>
          <p:cNvPr id="13" name="Picture 12" descr="09_EXPLORE_LANGUAGE.png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002" y="2326082"/>
            <a:ext cx="1079862" cy="1079862"/>
          </a:xfrm>
          <a:prstGeom prst="rect">
            <a:avLst/>
          </a:prstGeom>
        </p:spPr>
      </p:pic>
      <p:pic>
        <p:nvPicPr>
          <p:cNvPr id="14" name="Picture 13" descr="10_COLLABORATE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763" y="2338178"/>
            <a:ext cx="988786" cy="988786"/>
          </a:xfrm>
          <a:prstGeom prst="rect">
            <a:avLst/>
          </a:prstGeom>
        </p:spPr>
      </p:pic>
      <p:pic>
        <p:nvPicPr>
          <p:cNvPr id="15" name="Picture 14" descr="11_CHART_visualize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5819" y="2392610"/>
            <a:ext cx="988786" cy="988786"/>
          </a:xfrm>
          <a:prstGeom prst="rect">
            <a:avLst/>
          </a:prstGeom>
        </p:spPr>
      </p:pic>
      <p:pic>
        <p:nvPicPr>
          <p:cNvPr id="16" name="Picture 15" descr="12_DASHBOAR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130" y="2380809"/>
            <a:ext cx="972155" cy="972155"/>
          </a:xfrm>
          <a:prstGeom prst="rect">
            <a:avLst/>
          </a:prstGeom>
        </p:spPr>
      </p:pic>
      <p:pic>
        <p:nvPicPr>
          <p:cNvPr id="17" name="Picture 16" descr="13_CLUSTERS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871" y="3552590"/>
            <a:ext cx="1103390" cy="1103390"/>
          </a:xfrm>
          <a:prstGeom prst="rect">
            <a:avLst/>
          </a:prstGeom>
        </p:spPr>
      </p:pic>
      <p:pic>
        <p:nvPicPr>
          <p:cNvPr id="18" name="Picture 17" descr="14_WAND_PowerSpark.png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4889" y="3555080"/>
            <a:ext cx="1047750" cy="1047750"/>
          </a:xfrm>
          <a:prstGeom prst="rect">
            <a:avLst/>
          </a:prstGeom>
        </p:spPr>
      </p:pic>
      <p:pic>
        <p:nvPicPr>
          <p:cNvPr id="19" name="Picture 18" descr="15_IMPORT_CLOUD.png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85" y="3552569"/>
            <a:ext cx="1035655" cy="1035655"/>
          </a:xfrm>
          <a:prstGeom prst="rect">
            <a:avLst/>
          </a:prstGeom>
        </p:spPr>
      </p:pic>
      <p:pic>
        <p:nvPicPr>
          <p:cNvPr id="20" name="Picture 19" descr="16_CALENDAR_schedule.png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3913" y="2394358"/>
            <a:ext cx="973668" cy="973668"/>
          </a:xfrm>
          <a:prstGeom prst="rect">
            <a:avLst/>
          </a:prstGeom>
        </p:spPr>
      </p:pic>
      <p:pic>
        <p:nvPicPr>
          <p:cNvPr id="21" name="Picture 20" descr="17_CHECKLIST_monitor.png"/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711" y="2392610"/>
            <a:ext cx="1031119" cy="1031119"/>
          </a:xfrm>
          <a:prstGeom prst="rect">
            <a:avLst/>
          </a:prstGeom>
        </p:spPr>
      </p:pic>
      <p:sp>
        <p:nvSpPr>
          <p:cNvPr id="22" name="TextBox 21"/>
          <p:cNvSpPr txBox="1"/>
          <p:nvPr userDrawn="1"/>
        </p:nvSpPr>
        <p:spPr>
          <a:xfrm>
            <a:off x="1029441" y="1877569"/>
            <a:ext cx="72327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Exploration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3" name="TextBox 22"/>
          <p:cNvSpPr txBox="1"/>
          <p:nvPr userDrawn="1"/>
        </p:nvSpPr>
        <p:spPr>
          <a:xfrm>
            <a:off x="1958763" y="1877569"/>
            <a:ext cx="10438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Managed Clusters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4" name="TextBox 23"/>
          <p:cNvSpPr txBox="1"/>
          <p:nvPr userDrawn="1"/>
        </p:nvSpPr>
        <p:spPr>
          <a:xfrm>
            <a:off x="3310941" y="1877569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Pipelines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5" name="TextBox 24"/>
          <p:cNvSpPr txBox="1"/>
          <p:nvPr userDrawn="1"/>
        </p:nvSpPr>
        <p:spPr>
          <a:xfrm>
            <a:off x="4220925" y="1877569"/>
            <a:ext cx="8515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3</a:t>
            </a:r>
            <a:r>
              <a:rPr lang="en-US" sz="900" baseline="30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rd</a:t>
            </a:r>
            <a:r>
              <a:rPr lang="en-US" sz="9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 Party Apps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6950258" y="1877569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Community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7" name="TextBox 26"/>
          <p:cNvSpPr txBox="1"/>
          <p:nvPr userDrawn="1"/>
        </p:nvSpPr>
        <p:spPr>
          <a:xfrm>
            <a:off x="1097633" y="4357392"/>
            <a:ext cx="5822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Clusters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8" name="TextBox 27"/>
          <p:cNvSpPr txBox="1"/>
          <p:nvPr userDrawn="1"/>
        </p:nvSpPr>
        <p:spPr>
          <a:xfrm>
            <a:off x="6936620" y="3217053"/>
            <a:ext cx="9412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Monito</a:t>
            </a:r>
            <a:r>
              <a:rPr lang="en-US" sz="90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r Results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29" name="TextBox 28"/>
          <p:cNvSpPr txBox="1"/>
          <p:nvPr userDrawn="1"/>
        </p:nvSpPr>
        <p:spPr>
          <a:xfrm>
            <a:off x="5606465" y="3217053"/>
            <a:ext cx="11592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Schedule Workflows 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0" name="TextBox 29"/>
          <p:cNvSpPr txBox="1"/>
          <p:nvPr userDrawn="1"/>
        </p:nvSpPr>
        <p:spPr>
          <a:xfrm>
            <a:off x="3259645" y="4354881"/>
            <a:ext cx="7489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Import Data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1" name="TextBox 30"/>
          <p:cNvSpPr txBox="1"/>
          <p:nvPr userDrawn="1"/>
        </p:nvSpPr>
        <p:spPr>
          <a:xfrm>
            <a:off x="2013479" y="4357392"/>
            <a:ext cx="90281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Power of Spark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2" name="TextBox 31"/>
          <p:cNvSpPr txBox="1"/>
          <p:nvPr userDrawn="1"/>
        </p:nvSpPr>
        <p:spPr>
          <a:xfrm>
            <a:off x="2057923" y="3205017"/>
            <a:ext cx="7360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Collaborate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3" name="TextBox 32"/>
          <p:cNvSpPr txBox="1"/>
          <p:nvPr userDrawn="1"/>
        </p:nvSpPr>
        <p:spPr>
          <a:xfrm>
            <a:off x="4363357" y="3205017"/>
            <a:ext cx="5437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Publish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4" name="TextBox 33"/>
          <p:cNvSpPr txBox="1"/>
          <p:nvPr userDrawn="1"/>
        </p:nvSpPr>
        <p:spPr>
          <a:xfrm>
            <a:off x="3336589" y="3205017"/>
            <a:ext cx="59503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Visualize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5" name="TextBox 34"/>
          <p:cNvSpPr txBox="1"/>
          <p:nvPr userDrawn="1"/>
        </p:nvSpPr>
        <p:spPr>
          <a:xfrm>
            <a:off x="1019724" y="3205017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Language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6" name="TextBox 35"/>
          <p:cNvSpPr txBox="1"/>
          <p:nvPr userDrawn="1"/>
        </p:nvSpPr>
        <p:spPr>
          <a:xfrm>
            <a:off x="8203684" y="1877569"/>
            <a:ext cx="62068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Libraries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7" name="TextBox 36"/>
          <p:cNvSpPr txBox="1"/>
          <p:nvPr userDrawn="1"/>
        </p:nvSpPr>
        <p:spPr>
          <a:xfrm>
            <a:off x="5701425" y="1877569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Unified Platform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5875088" y="4302580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</a:rPr>
              <a:t>Logo Bug</a:t>
            </a:r>
            <a:endParaRPr lang="en-US" sz="900" dirty="0">
              <a:solidFill>
                <a:schemeClr val="tx1">
                  <a:lumMod val="75000"/>
                  <a:lumOff val="25000"/>
                </a:schemeClr>
              </a:solidFill>
              <a:latin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3123089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Fram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1209525" y="1927679"/>
            <a:ext cx="7027333" cy="1082229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bg1"/>
                </a:solidFill>
                <a:latin typeface="Newslab Light"/>
              </a:defRPr>
            </a:lvl1pPr>
          </a:lstStyle>
          <a:p>
            <a:r>
              <a:rPr lang="en-US" dirty="0" smtClean="0"/>
              <a:t>Thank you.</a:t>
            </a:r>
            <a:br>
              <a:rPr lang="en-US" dirty="0" smtClean="0"/>
            </a:br>
            <a:r>
              <a:rPr lang="en-US" dirty="0" smtClean="0"/>
              <a:t>Or other parting words go here.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13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Source Sans Pro Light"/>
              </a:defRPr>
            </a:lvl1pPr>
          </a:lstStyle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75000"/>
                  </a:schemeClr>
                </a:solidFill>
                <a:latin typeface="Source Sans Pro Light"/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937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Question or Section Black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209523" y="1029665"/>
            <a:ext cx="6930571" cy="2440157"/>
          </a:xfrm>
        </p:spPr>
        <p:txBody>
          <a:bodyPr anchor="ctr" anchorCtr="0"/>
          <a:lstStyle>
            <a:lvl1pPr algn="l">
              <a:defRPr b="0" i="0" baseline="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</a:defRPr>
            </a:lvl1pPr>
          </a:lstStyle>
          <a:p>
            <a:r>
              <a:rPr lang="en-US" dirty="0" smtClean="0"/>
              <a:t>Here is a big question. </a:t>
            </a:r>
            <a:br>
              <a:rPr lang="en-US" dirty="0" smtClean="0"/>
            </a:br>
            <a:r>
              <a:rPr lang="en-US" dirty="0" smtClean="0"/>
              <a:t>Or a section opener.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idx="1" hasCustomPrompt="1"/>
          </p:nvPr>
        </p:nvSpPr>
        <p:spPr>
          <a:xfrm>
            <a:off x="1209525" y="2866267"/>
            <a:ext cx="6851951" cy="13806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2400" b="0" i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 smtClean="0"/>
              <a:t>A second bit of copy can go here if needed.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30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1016000" y="1149048"/>
            <a:ext cx="3556000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tabLst/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048"/>
            <a:ext cx="3540277" cy="344557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 marL="1028700" indent="-115888"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034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1016000" y="1151335"/>
            <a:ext cx="356204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1016000" y="1709780"/>
            <a:ext cx="3562048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3543451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>
                <a:latin typeface="Source Sans Pro Light"/>
                <a:cs typeface="Source Sans Pro Ligh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709780"/>
            <a:ext cx="3543451" cy="296346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 marL="1028700" indent="-114300"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91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8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t" anchorCtr="0">
            <a:noAutofit/>
          </a:bodyPr>
          <a:lstStyle>
            <a:lvl1pPr algn="l">
              <a:defRPr sz="2400" b="0" i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10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5" name="Picture Placeholder 9"/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259444623"/>
              </p:ext>
            </p:extLst>
          </p:nvPr>
        </p:nvGraphicFramePr>
        <p:xfrm>
          <a:off x="1209524" y="1200150"/>
          <a:ext cx="7172325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673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0" y="20597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1200151"/>
            <a:ext cx="7172476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1906" y="4776336"/>
            <a:ext cx="6120189" cy="2831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lumMod val="65000"/>
                  </a:schemeClr>
                </a:solidFill>
                <a:latin typeface="Source Sans Pro Light"/>
              </a:defRPr>
            </a:lvl1pPr>
          </a:lstStyle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619" y="4785636"/>
            <a:ext cx="558806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lumMod val="65000"/>
                  </a:schemeClr>
                </a:solidFill>
                <a:latin typeface="Source Sans Pro Light"/>
              </a:defRPr>
            </a:lvl1pPr>
          </a:lstStyle>
          <a:p>
            <a:fld id="{40D15546-3768-674C-81B9-C40A1A080E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08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65" r:id="rId9"/>
    <p:sldLayoutId id="2147483655" r:id="rId10"/>
    <p:sldLayoutId id="2147483664" r:id="rId11"/>
    <p:sldLayoutId id="2147483659" r:id="rId12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200" b="0" i="0" kern="1200">
          <a:solidFill>
            <a:schemeClr val="tx1">
              <a:lumMod val="75000"/>
              <a:lumOff val="25000"/>
            </a:schemeClr>
          </a:solidFill>
          <a:latin typeface="Newslab Light"/>
          <a:ea typeface="+mj-ea"/>
          <a:cs typeface="Newslab Light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SzPct val="90000"/>
        <a:buFont typeface="Arial"/>
        <a:buNone/>
        <a:tabLst/>
        <a:defRPr sz="24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1pPr>
      <a:lvl2pPr marL="628650" indent="-171450" algn="l" defTabSz="457200" rtl="0" eaLnBrk="1" latinLnBrk="0" hangingPunct="1">
        <a:spcBef>
          <a:spcPct val="20000"/>
        </a:spcBef>
        <a:buSzPct val="90000"/>
        <a:buFont typeface="Arial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2pPr>
      <a:lvl3pPr marL="1089025" indent="-174625" algn="l" defTabSz="457200" rtl="0" eaLnBrk="1" latinLnBrk="0" hangingPunct="1">
        <a:spcBef>
          <a:spcPct val="20000"/>
        </a:spcBef>
        <a:buSzPct val="100000"/>
        <a:buFont typeface="Lucida Grande"/>
        <a:buChar char="–"/>
        <a:defRPr sz="18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3pPr>
      <a:lvl4pPr marL="1541463" indent="-169863" algn="l" defTabSz="457200" rtl="0" eaLnBrk="1" latinLnBrk="0" hangingPunct="1">
        <a:spcBef>
          <a:spcPct val="20000"/>
        </a:spcBef>
        <a:buSzPct val="90000"/>
        <a:buFont typeface="Arial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4pPr>
      <a:lvl5pPr marL="2001838" indent="-173038" algn="l" defTabSz="457200" rtl="0" eaLnBrk="1" latinLnBrk="0" hangingPunct="1">
        <a:spcBef>
          <a:spcPct val="20000"/>
        </a:spcBef>
        <a:buFont typeface="Lucida Grande"/>
        <a:buChar char="-"/>
        <a:tabLst/>
        <a:defRPr sz="1800" kern="1200">
          <a:solidFill>
            <a:schemeClr val="tx1">
              <a:lumMod val="75000"/>
              <a:lumOff val="25000"/>
            </a:schemeClr>
          </a:solidFill>
          <a:latin typeface="Source Sans Pro Ligh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spark.apache.org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bricks.com/blog/2015/01/07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36949" y="1352187"/>
            <a:ext cx="7027333" cy="1082229"/>
          </a:xfrm>
        </p:spPr>
        <p:txBody>
          <a:bodyPr>
            <a:noAutofit/>
          </a:bodyPr>
          <a:lstStyle/>
          <a:p>
            <a:r>
              <a:rPr lang="en-US" sz="4000" dirty="0" smtClean="0"/>
              <a:t>Practical </a:t>
            </a:r>
            <a:r>
              <a:rPr lang="en-US" sz="4000" dirty="0"/>
              <a:t>Machine Learning Pipelines with MLlib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/>
              <a:t>Joseph K. Bradley</a:t>
            </a:r>
            <a:endParaRPr lang="en-US" sz="2800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209675" y="3137187"/>
            <a:ext cx="6446838" cy="558513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March 18, 2015</a:t>
            </a:r>
          </a:p>
          <a:p>
            <a:r>
              <a:rPr lang="en-US" sz="2000" b="1" dirty="0" smtClean="0"/>
              <a:t>Spark Summit East 2015</a:t>
            </a:r>
            <a:endParaRPr lang="en-US" sz="2000" b="1" dirty="0"/>
          </a:p>
        </p:txBody>
      </p:sp>
      <p:pic>
        <p:nvPicPr>
          <p:cNvPr id="7" name="Picture 6" descr="sparklogo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4771" y="3722037"/>
            <a:ext cx="2331389" cy="1004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102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ML Workflow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558374" y="1063229"/>
            <a:ext cx="1330960" cy="612396"/>
          </a:xfrm>
        </p:spPr>
        <p:txBody>
          <a:bodyPr>
            <a:noAutofit/>
          </a:bodyPr>
          <a:lstStyle/>
          <a:p>
            <a:r>
              <a:rPr lang="en-US" sz="2400" dirty="0" smtClean="0"/>
              <a:t>Training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26073" y="2865881"/>
            <a:ext cx="0" cy="2646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89334" y="2817234"/>
            <a:ext cx="2165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</a:t>
            </a:r>
            <a:r>
              <a:rPr lang="en-US" sz="1600" i="1" dirty="0" smtClean="0"/>
              <a:t>abels + feature vectors</a:t>
            </a:r>
            <a:endParaRPr lang="en-US" sz="1600" i="1" dirty="0"/>
          </a:p>
        </p:txBody>
      </p:sp>
      <p:sp>
        <p:nvSpPr>
          <p:cNvPr id="34" name="Rounded Rectangle 33"/>
          <p:cNvSpPr/>
          <p:nvPr/>
        </p:nvSpPr>
        <p:spPr>
          <a:xfrm>
            <a:off x="716424" y="3186185"/>
            <a:ext cx="2019300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26073" y="3585607"/>
            <a:ext cx="0" cy="28043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89334" y="3560300"/>
            <a:ext cx="1828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</a:t>
            </a:r>
            <a:r>
              <a:rPr lang="en-US" sz="1600" i="1" dirty="0" smtClean="0"/>
              <a:t>abels + predictions</a:t>
            </a:r>
            <a:endParaRPr lang="en-US" sz="1600" i="1" dirty="0"/>
          </a:p>
        </p:txBody>
      </p:sp>
      <p:sp>
        <p:nvSpPr>
          <p:cNvPr id="38" name="Rounded Rectangle 37"/>
          <p:cNvSpPr/>
          <p:nvPr/>
        </p:nvSpPr>
        <p:spPr>
          <a:xfrm>
            <a:off x="1084723" y="3917861"/>
            <a:ext cx="1282700" cy="325909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46084" y="1763590"/>
            <a:ext cx="1359980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726073" y="2153945"/>
            <a:ext cx="0" cy="261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89334" y="2076777"/>
            <a:ext cx="169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</a:t>
            </a:r>
            <a:r>
              <a:rPr lang="en-US" sz="1600" i="1" dirty="0" smtClean="0"/>
              <a:t>abels + plain text</a:t>
            </a:r>
            <a:endParaRPr lang="en-US" sz="1600" i="1" dirty="0"/>
          </a:p>
        </p:txBody>
      </p:sp>
      <p:sp>
        <p:nvSpPr>
          <p:cNvPr id="42" name="Rounded Rectangle 41"/>
          <p:cNvSpPr/>
          <p:nvPr/>
        </p:nvSpPr>
        <p:spPr>
          <a:xfrm>
            <a:off x="716423" y="2466131"/>
            <a:ext cx="2019299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4526388" y="1063229"/>
            <a:ext cx="2739274" cy="612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90000"/>
              <a:buFont typeface="Arial"/>
              <a:buNone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SzPct val="90000"/>
              <a:buFont typeface="Arial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2pPr>
            <a:lvl3pPr marL="1089025" indent="-174625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3pPr>
            <a:lvl4pPr marL="1541463" indent="-169863" algn="l" defTabSz="457200" rtl="0" eaLnBrk="1" latinLnBrk="0" hangingPunct="1">
              <a:spcBef>
                <a:spcPct val="20000"/>
              </a:spcBef>
              <a:buSzPct val="90000"/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4pPr>
            <a:lvl5pPr marL="2001838" indent="-173038" algn="l" defTabSz="457200" rtl="0" eaLnBrk="1" latinLnBrk="0" hangingPunct="1">
              <a:spcBef>
                <a:spcPct val="20000"/>
              </a:spcBef>
              <a:buFont typeface="Lucida Grande"/>
              <a:buChar char="-"/>
              <a:tabLst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Testing/Production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96025" y="2865881"/>
            <a:ext cx="0" cy="2646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59286" y="2817234"/>
            <a:ext cx="1502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feature vectors</a:t>
            </a:r>
            <a:endParaRPr lang="en-US" sz="1600" i="1" dirty="0"/>
          </a:p>
        </p:txBody>
      </p:sp>
      <p:sp>
        <p:nvSpPr>
          <p:cNvPr id="20" name="Rounded Rectangle 19"/>
          <p:cNvSpPr/>
          <p:nvPr/>
        </p:nvSpPr>
        <p:spPr>
          <a:xfrm>
            <a:off x="4723140" y="3186185"/>
            <a:ext cx="2345769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 using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96025" y="3585607"/>
            <a:ext cx="0" cy="28043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059286" y="3560300"/>
            <a:ext cx="1150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predictions</a:t>
            </a:r>
            <a:endParaRPr lang="en-US" sz="1600" i="1" dirty="0"/>
          </a:p>
        </p:txBody>
      </p:sp>
      <p:sp>
        <p:nvSpPr>
          <p:cNvPr id="26" name="Rounded Rectangle 25"/>
          <p:cNvSpPr/>
          <p:nvPr/>
        </p:nvSpPr>
        <p:spPr>
          <a:xfrm>
            <a:off x="4787193" y="3917861"/>
            <a:ext cx="2217664" cy="325909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 on predictions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991785" y="1763590"/>
            <a:ext cx="1808480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</a:t>
            </a:r>
            <a:r>
              <a:rPr lang="en-US" b="1" i="1" dirty="0" smtClean="0">
                <a:solidFill>
                  <a:schemeClr val="tx1"/>
                </a:solidFill>
              </a:rPr>
              <a:t>new</a:t>
            </a:r>
            <a:r>
              <a:rPr lang="en-US" dirty="0" smtClean="0">
                <a:solidFill>
                  <a:schemeClr val="tx1"/>
                </a:solidFill>
              </a:rPr>
              <a:t>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896025" y="2153945"/>
            <a:ext cx="0" cy="261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59286" y="2076777"/>
            <a:ext cx="10148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smtClean="0"/>
              <a:t>plain text</a:t>
            </a:r>
            <a:endParaRPr lang="en-US" sz="1600" i="1" dirty="0"/>
          </a:p>
        </p:txBody>
      </p:sp>
      <p:sp>
        <p:nvSpPr>
          <p:cNvPr id="33" name="Rounded Rectangle 32"/>
          <p:cNvSpPr/>
          <p:nvPr/>
        </p:nvSpPr>
        <p:spPr>
          <a:xfrm>
            <a:off x="4886375" y="2466131"/>
            <a:ext cx="2019299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702779" y="1784613"/>
            <a:ext cx="12481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Almost identical workflow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94995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ML Workflow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558374" y="1063229"/>
            <a:ext cx="1330960" cy="612396"/>
          </a:xfrm>
        </p:spPr>
        <p:txBody>
          <a:bodyPr>
            <a:noAutofit/>
          </a:bodyPr>
          <a:lstStyle/>
          <a:p>
            <a:r>
              <a:rPr lang="en-US" sz="2400" dirty="0" smtClean="0"/>
              <a:t>Training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26073" y="2865881"/>
            <a:ext cx="0" cy="2646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89334" y="2817234"/>
            <a:ext cx="2165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</a:t>
            </a:r>
            <a:r>
              <a:rPr lang="en-US" sz="1600" i="1" dirty="0" smtClean="0"/>
              <a:t>abels + feature vectors</a:t>
            </a:r>
            <a:endParaRPr lang="en-US" sz="1600" i="1" dirty="0"/>
          </a:p>
        </p:txBody>
      </p:sp>
      <p:sp>
        <p:nvSpPr>
          <p:cNvPr id="34" name="Rounded Rectangle 33"/>
          <p:cNvSpPr/>
          <p:nvPr/>
        </p:nvSpPr>
        <p:spPr>
          <a:xfrm>
            <a:off x="716424" y="3186185"/>
            <a:ext cx="2019300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26073" y="3585607"/>
            <a:ext cx="0" cy="28043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89334" y="3560300"/>
            <a:ext cx="1828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</a:t>
            </a:r>
            <a:r>
              <a:rPr lang="en-US" sz="1600" i="1" dirty="0" smtClean="0"/>
              <a:t>abels + predictions</a:t>
            </a:r>
            <a:endParaRPr lang="en-US" sz="1600" i="1" dirty="0"/>
          </a:p>
        </p:txBody>
      </p:sp>
      <p:sp>
        <p:nvSpPr>
          <p:cNvPr id="38" name="Rounded Rectangle 37"/>
          <p:cNvSpPr/>
          <p:nvPr/>
        </p:nvSpPr>
        <p:spPr>
          <a:xfrm>
            <a:off x="1084723" y="3917861"/>
            <a:ext cx="1282700" cy="325909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46084" y="1763590"/>
            <a:ext cx="1359980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726073" y="2153945"/>
            <a:ext cx="0" cy="261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89334" y="2076777"/>
            <a:ext cx="169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</a:t>
            </a:r>
            <a:r>
              <a:rPr lang="en-US" sz="1600" i="1" dirty="0" smtClean="0"/>
              <a:t>abels + plain text</a:t>
            </a:r>
            <a:endParaRPr lang="en-US" sz="1600" i="1" dirty="0"/>
          </a:p>
        </p:txBody>
      </p:sp>
      <p:sp>
        <p:nvSpPr>
          <p:cNvPr id="42" name="Rounded Rectangle 41"/>
          <p:cNvSpPr/>
          <p:nvPr/>
        </p:nvSpPr>
        <p:spPr>
          <a:xfrm>
            <a:off x="716423" y="2466131"/>
            <a:ext cx="2019299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features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582113" y="1817444"/>
            <a:ext cx="5110963" cy="1846660"/>
            <a:chOff x="3582113" y="1817444"/>
            <a:chExt cx="5110963" cy="1846660"/>
          </a:xfrm>
        </p:grpSpPr>
        <p:cxnSp>
          <p:nvCxnSpPr>
            <p:cNvPr id="35" name="Straight Connector 34"/>
            <p:cNvCxnSpPr/>
            <p:nvPr/>
          </p:nvCxnSpPr>
          <p:spPr>
            <a:xfrm flipV="1">
              <a:off x="3582113" y="2094219"/>
              <a:ext cx="1030527" cy="441702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4612640" y="1817444"/>
              <a:ext cx="1162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Pain point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Connector 44"/>
            <p:cNvCxnSpPr/>
            <p:nvPr/>
          </p:nvCxnSpPr>
          <p:spPr>
            <a:xfrm flipV="1">
              <a:off x="3717466" y="2246054"/>
              <a:ext cx="895174" cy="1110375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776619" y="2186776"/>
              <a:ext cx="3916457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Parameter tuning</a:t>
              </a:r>
            </a:p>
            <a:p>
              <a:pPr marL="285750" indent="-285750">
                <a:buFontTx/>
                <a:buChar char="•"/>
              </a:pPr>
              <a:r>
                <a:rPr lang="en-US" dirty="0" smtClean="0"/>
                <a:t>Key part of ML</a:t>
              </a:r>
            </a:p>
            <a:p>
              <a:pPr marL="285750" indent="-285750">
                <a:buFontTx/>
                <a:buChar char="•"/>
              </a:pPr>
              <a:r>
                <a:rPr lang="en-US" dirty="0" smtClean="0"/>
                <a:t>Involves training many models</a:t>
              </a:r>
            </a:p>
            <a:p>
              <a:pPr marL="742950" lvl="1" indent="-285750">
                <a:buFontTx/>
                <a:buChar char="•"/>
              </a:pPr>
              <a:r>
                <a:rPr lang="en-US" dirty="0" smtClean="0"/>
                <a:t>For different splits of the data</a:t>
              </a:r>
            </a:p>
            <a:p>
              <a:pPr marL="742950" lvl="1" indent="-285750">
                <a:buFontTx/>
                <a:buChar char="•"/>
              </a:pPr>
              <a:r>
                <a:rPr lang="en-US" dirty="0" smtClean="0"/>
                <a:t>For different sets of parameters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624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Pain </a:t>
            </a:r>
            <a:r>
              <a:rPr lang="en-US" dirty="0"/>
              <a:t>P</a:t>
            </a:r>
            <a:r>
              <a:rPr lang="en-US" dirty="0" smtClean="0"/>
              <a:t>oints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17421" y="1171418"/>
            <a:ext cx="4726424" cy="10156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Create &amp; handle many RDDs and data types</a:t>
            </a:r>
          </a:p>
          <a:p>
            <a:r>
              <a:rPr lang="en-US" sz="2000" dirty="0" smtClean="0"/>
              <a:t>Write </a:t>
            </a:r>
            <a:r>
              <a:rPr lang="en-US" sz="2000" dirty="0"/>
              <a:t>as a </a:t>
            </a:r>
            <a:r>
              <a:rPr lang="en-US" sz="2000" dirty="0" smtClean="0"/>
              <a:t>script</a:t>
            </a:r>
          </a:p>
          <a:p>
            <a:r>
              <a:rPr lang="en-US" sz="2000" dirty="0" smtClean="0"/>
              <a:t>Tune parameters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16000" y="2268459"/>
            <a:ext cx="7172477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Newslab Light"/>
                <a:ea typeface="+mj-ea"/>
                <a:cs typeface="Newslab Light"/>
              </a:defRPr>
            </a:lvl1pPr>
          </a:lstStyle>
          <a:p>
            <a:r>
              <a:rPr lang="en-US" dirty="0" smtClean="0"/>
              <a:t>Enter...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2965450" y="3125709"/>
            <a:ext cx="3035300" cy="767150"/>
            <a:chOff x="1625600" y="4323834"/>
            <a:chExt cx="5892800" cy="1022866"/>
          </a:xfrm>
        </p:grpSpPr>
        <p:sp>
          <p:nvSpPr>
            <p:cNvPr id="12" name="Rounded Rectangle 11"/>
            <p:cNvSpPr/>
            <p:nvPr/>
          </p:nvSpPr>
          <p:spPr>
            <a:xfrm>
              <a:off x="1625600" y="4323834"/>
              <a:ext cx="5892800" cy="1022866"/>
            </a:xfrm>
            <a:prstGeom prst="round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63700" y="4343797"/>
              <a:ext cx="5803898" cy="9438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i="1" dirty="0" smtClean="0"/>
                <a:t>Pipelines!</a:t>
              </a:r>
              <a:endParaRPr lang="en-US" sz="4000" b="1" i="1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56165" y="3352800"/>
            <a:ext cx="1889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in Spark 1.2 &amp; 1.3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3039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30693" y="1752601"/>
            <a:ext cx="2350347" cy="1466850"/>
          </a:xfrm>
        </p:spPr>
        <p:txBody>
          <a:bodyPr>
            <a:normAutofit/>
          </a:bodyPr>
          <a:lstStyle/>
          <a:p>
            <a:r>
              <a:rPr lang="en-US" dirty="0" smtClean="0"/>
              <a:t>ML workflows</a:t>
            </a:r>
          </a:p>
          <a:p>
            <a:r>
              <a:rPr lang="en-US" sz="3000" b="1" dirty="0" smtClean="0"/>
              <a:t>Pipelines</a:t>
            </a:r>
          </a:p>
          <a:p>
            <a:r>
              <a:rPr lang="en-US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5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Concepts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9932" y="1457326"/>
            <a:ext cx="6866467" cy="1562100"/>
          </a:xfrm>
        </p:spPr>
        <p:txBody>
          <a:bodyPr/>
          <a:lstStyle/>
          <a:p>
            <a:r>
              <a:rPr lang="en-US" dirty="0" smtClean="0"/>
              <a:t>DataFrame: The ML Dataset</a:t>
            </a:r>
          </a:p>
          <a:p>
            <a:r>
              <a:rPr lang="en-US" dirty="0" smtClean="0"/>
              <a:t>Abstractions: Transformers, Estimators, &amp; Evaluators</a:t>
            </a:r>
          </a:p>
          <a:p>
            <a:r>
              <a:rPr lang="en-US" dirty="0" smtClean="0"/>
              <a:t>Parameters: API &amp; tuning</a:t>
            </a:r>
          </a:p>
        </p:txBody>
      </p:sp>
    </p:spTree>
    <p:extLst>
      <p:ext uri="{BB962C8B-B14F-4D97-AF65-F5344CB8AC3E}">
        <p14:creationId xmlns:p14="http://schemas.microsoft.com/office/powerpoint/2010/main" val="923807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DataFrame: The ML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3" y="1105140"/>
            <a:ext cx="6802968" cy="533400"/>
          </a:xfrm>
        </p:spPr>
        <p:txBody>
          <a:bodyPr/>
          <a:lstStyle/>
          <a:p>
            <a:r>
              <a:rPr lang="en-US" dirty="0" smtClean="0"/>
              <a:t>DataFrame:  RDD  +  schema  +  DSL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80533" y="1562101"/>
            <a:ext cx="3019101" cy="1878909"/>
            <a:chOff x="880533" y="2082800"/>
            <a:chExt cx="3019101" cy="2505212"/>
          </a:xfrm>
        </p:grpSpPr>
        <p:sp>
          <p:nvSpPr>
            <p:cNvPr id="4" name="TextBox 3"/>
            <p:cNvSpPr txBox="1"/>
            <p:nvPr/>
          </p:nvSpPr>
          <p:spPr>
            <a:xfrm>
              <a:off x="880533" y="2413057"/>
              <a:ext cx="3019101" cy="21749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Named columns with types</a:t>
              </a:r>
            </a:p>
            <a:p>
              <a:pPr marL="228600"/>
              <a:r>
                <a:rPr lang="en-US" sz="1600" dirty="0" smtClean="0">
                  <a:latin typeface="Courier New"/>
                  <a:cs typeface="Courier New"/>
                </a:rPr>
                <a:t>label: Double</a:t>
              </a:r>
            </a:p>
            <a:p>
              <a:pPr marL="228600"/>
              <a:r>
                <a:rPr lang="en-US" sz="1600" dirty="0" smtClean="0">
                  <a:latin typeface="Courier New"/>
                  <a:cs typeface="Courier New"/>
                </a:rPr>
                <a:t>text: String</a:t>
              </a:r>
            </a:p>
            <a:p>
              <a:pPr marL="228600"/>
              <a:r>
                <a:rPr lang="en-US" sz="1600" dirty="0" smtClean="0">
                  <a:latin typeface="Courier New"/>
                  <a:cs typeface="Courier New"/>
                </a:rPr>
                <a:t>words: Seq[String]</a:t>
              </a:r>
            </a:p>
            <a:p>
              <a:pPr marL="228600"/>
              <a:r>
                <a:rPr lang="en-US" sz="1600" dirty="0" smtClean="0">
                  <a:latin typeface="Courier New"/>
                  <a:cs typeface="Courier New"/>
                </a:rPr>
                <a:t>features: Vector</a:t>
              </a:r>
            </a:p>
            <a:p>
              <a:pPr marL="228600"/>
              <a:r>
                <a:rPr lang="en-US" sz="1600" dirty="0" smtClean="0">
                  <a:latin typeface="Courier New"/>
                  <a:cs typeface="Courier New"/>
                </a:rPr>
                <a:t>prediction: Double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783840" y="2082800"/>
              <a:ext cx="802640" cy="32850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62895"/>
              </p:ext>
            </p:extLst>
          </p:nvPr>
        </p:nvGraphicFramePr>
        <p:xfrm>
          <a:off x="1315607" y="3459370"/>
          <a:ext cx="3561192" cy="142113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92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7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6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label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text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words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features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This is 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[“This”, “is”, …]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[0.5, 1.2, …]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When we 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[“When”,</a:t>
                      </a:r>
                      <a:r>
                        <a:rPr lang="en-US" sz="1000" baseline="0" dirty="0" smtClean="0"/>
                        <a:t> ...]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[1.9, -0.8,</a:t>
                      </a:r>
                      <a:r>
                        <a:rPr lang="en-US" sz="1000" baseline="0" dirty="0" smtClean="0"/>
                        <a:t> …]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4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Knuth was 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[“Knuth”, …]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[0.0, 8.7,</a:t>
                      </a:r>
                      <a:r>
                        <a:rPr lang="en-US" sz="1000" baseline="0" dirty="0" smtClean="0"/>
                        <a:t> …]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226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0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Or you ...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[“Or”, “you”, …]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[0.1, -0.6, …]</a:t>
                      </a:r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50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DataFrame: The ML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3" y="1105140"/>
            <a:ext cx="6802968" cy="533400"/>
          </a:xfrm>
        </p:spPr>
        <p:txBody>
          <a:bodyPr/>
          <a:lstStyle/>
          <a:p>
            <a:r>
              <a:rPr lang="en-US" dirty="0" smtClean="0"/>
              <a:t>DataFrame:  RDD  +  schema  +  DSL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80533" y="1562102"/>
            <a:ext cx="3019101" cy="647803"/>
            <a:chOff x="880533" y="2082800"/>
            <a:chExt cx="3019101" cy="863737"/>
          </a:xfrm>
        </p:grpSpPr>
        <p:sp>
          <p:nvSpPr>
            <p:cNvPr id="4" name="TextBox 3"/>
            <p:cNvSpPr txBox="1"/>
            <p:nvPr/>
          </p:nvSpPr>
          <p:spPr>
            <a:xfrm>
              <a:off x="880533" y="2413057"/>
              <a:ext cx="3019101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Named columns with types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783840" y="2082800"/>
              <a:ext cx="802640" cy="32850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95588" y="1562101"/>
            <a:ext cx="3649486" cy="2175509"/>
            <a:chOff x="4995588" y="2082801"/>
            <a:chExt cx="3649486" cy="2900679"/>
          </a:xfrm>
        </p:grpSpPr>
        <p:sp>
          <p:nvSpPr>
            <p:cNvPr id="5" name="TextBox 4"/>
            <p:cNvSpPr txBox="1"/>
            <p:nvPr/>
          </p:nvSpPr>
          <p:spPr>
            <a:xfrm>
              <a:off x="4995588" y="2411306"/>
              <a:ext cx="2919414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Domain-Specific Language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35880" y="2890600"/>
              <a:ext cx="3509194" cy="2092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/>
                  <a:cs typeface="Courier New"/>
                </a:rPr>
                <a:t># Select science articles</a:t>
              </a:r>
            </a:p>
            <a:p>
              <a:r>
                <a:rPr lang="en-US" sz="1600" dirty="0" err="1" smtClean="0">
                  <a:latin typeface="Courier New"/>
                  <a:cs typeface="Courier New"/>
                </a:rPr>
                <a:t>sciDocs</a:t>
              </a:r>
              <a:r>
                <a:rPr lang="en-US" sz="1600" dirty="0" smtClean="0">
                  <a:latin typeface="Courier New"/>
                  <a:cs typeface="Courier New"/>
                </a:rPr>
                <a:t> =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  </a:t>
              </a:r>
              <a:r>
                <a:rPr lang="en-US" sz="1600" dirty="0" err="1" smtClean="0">
                  <a:latin typeface="Courier New"/>
                  <a:cs typeface="Courier New"/>
                </a:rPr>
                <a:t>data.filter</a:t>
              </a:r>
              <a:r>
                <a:rPr lang="en-US" sz="1600" dirty="0" smtClean="0">
                  <a:latin typeface="Courier New"/>
                  <a:cs typeface="Courier New"/>
                </a:rPr>
                <a:t>(“label” == 1</a:t>
              </a:r>
              <a:r>
                <a:rPr lang="en-US" sz="1600" dirty="0">
                  <a:latin typeface="Courier New"/>
                  <a:cs typeface="Courier New"/>
                </a:rPr>
                <a:t>)</a:t>
              </a:r>
            </a:p>
            <a:p>
              <a:endParaRPr lang="en-US" sz="1600" dirty="0" smtClean="0">
                <a:latin typeface="Courier New"/>
                <a:cs typeface="Courier New"/>
              </a:endParaRPr>
            </a:p>
            <a:p>
              <a:r>
                <a:rPr lang="en-US" sz="1600" dirty="0" smtClean="0">
                  <a:latin typeface="Courier New"/>
                  <a:cs typeface="Courier New"/>
                </a:rPr>
                <a:t># Scale labels</a:t>
              </a:r>
              <a:endParaRPr lang="en-US" sz="1600" dirty="0">
                <a:latin typeface="Courier New"/>
                <a:cs typeface="Courier New"/>
              </a:endParaRPr>
            </a:p>
            <a:p>
              <a:r>
                <a:rPr lang="en-US" sz="1600" dirty="0">
                  <a:latin typeface="Courier New"/>
                  <a:cs typeface="Courier New"/>
                </a:rPr>
                <a:t>d</a:t>
              </a:r>
              <a:r>
                <a:rPr lang="da-DK" sz="1600" dirty="0" err="1" smtClean="0">
                  <a:latin typeface="Courier New"/>
                  <a:cs typeface="Courier New"/>
                </a:rPr>
                <a:t>ata</a:t>
              </a:r>
              <a:r>
                <a:rPr lang="da-DK" sz="1600" dirty="0" smtClean="0">
                  <a:latin typeface="Courier New"/>
                  <a:cs typeface="Courier New"/>
                </a:rPr>
                <a:t>(</a:t>
              </a:r>
              <a:r>
                <a:rPr lang="en-US" sz="1600" dirty="0">
                  <a:latin typeface="Courier New"/>
                  <a:cs typeface="Courier New"/>
                </a:rPr>
                <a:t>“</a:t>
              </a:r>
              <a:r>
                <a:rPr lang="da-DK" sz="1600" dirty="0" smtClean="0">
                  <a:latin typeface="Courier New"/>
                  <a:cs typeface="Courier New"/>
                </a:rPr>
                <a:t>label”) </a:t>
              </a:r>
              <a:r>
                <a:rPr lang="da-DK" sz="1600" dirty="0">
                  <a:latin typeface="Courier New"/>
                  <a:cs typeface="Courier New"/>
                </a:rPr>
                <a:t>* 0.5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325790" y="2082801"/>
              <a:ext cx="465410" cy="32850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157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DataFrame: The ML 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333" y="1105140"/>
            <a:ext cx="6802968" cy="533400"/>
          </a:xfrm>
        </p:spPr>
        <p:txBody>
          <a:bodyPr/>
          <a:lstStyle/>
          <a:p>
            <a:r>
              <a:rPr lang="en-US" dirty="0" smtClean="0"/>
              <a:t>DataFrame:  RDD  +  schema  +  DSL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02710" y="2398056"/>
            <a:ext cx="4083169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Tx/>
              <a:buChar char="•"/>
            </a:pPr>
            <a:r>
              <a:rPr lang="en-US" dirty="0" smtClean="0"/>
              <a:t>Shipped with Spark 1.3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APIs </a:t>
            </a:r>
            <a:r>
              <a:rPr lang="en-US" dirty="0"/>
              <a:t>for Python, Java &amp; </a:t>
            </a:r>
            <a:r>
              <a:rPr lang="en-US" dirty="0" err="1"/>
              <a:t>Scala</a:t>
            </a:r>
            <a:r>
              <a:rPr lang="en-US" dirty="0"/>
              <a:t> (+R in </a:t>
            </a:r>
            <a:r>
              <a:rPr lang="en-US" dirty="0" err="1"/>
              <a:t>dev</a:t>
            </a:r>
            <a:r>
              <a:rPr lang="en-US" dirty="0" smtClean="0"/>
              <a:t>)</a:t>
            </a:r>
          </a:p>
          <a:p>
            <a:pPr marL="171450" indent="-171450">
              <a:buFontTx/>
              <a:buChar char="•"/>
            </a:pPr>
            <a:r>
              <a:rPr lang="en-US" dirty="0" smtClean="0"/>
              <a:t>Integration with Spark SQL</a:t>
            </a:r>
          </a:p>
          <a:p>
            <a:pPr marL="628650" lvl="1" indent="-171450">
              <a:buFontTx/>
              <a:buChar char="•"/>
            </a:pPr>
            <a:r>
              <a:rPr lang="en-US" dirty="0" smtClean="0"/>
              <a:t>Data </a:t>
            </a:r>
            <a:r>
              <a:rPr lang="en-US" dirty="0"/>
              <a:t>import/</a:t>
            </a:r>
            <a:r>
              <a:rPr lang="en-US" dirty="0" smtClean="0"/>
              <a:t>export</a:t>
            </a:r>
          </a:p>
          <a:p>
            <a:pPr marL="628650" lvl="1" indent="-171450">
              <a:buFontTx/>
              <a:buChar char="•"/>
            </a:pPr>
            <a:r>
              <a:rPr lang="en-US" dirty="0" smtClean="0"/>
              <a:t>Internal optimizations</a:t>
            </a:r>
            <a:endParaRPr lang="en-US" dirty="0"/>
          </a:p>
          <a:p>
            <a:pPr marL="171450" indent="-171450">
              <a:buFontTx/>
              <a:buChar char="•"/>
            </a:pP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880533" y="1562102"/>
            <a:ext cx="3019101" cy="647803"/>
            <a:chOff x="880533" y="2082800"/>
            <a:chExt cx="3019101" cy="863737"/>
          </a:xfrm>
        </p:grpSpPr>
        <p:sp>
          <p:nvSpPr>
            <p:cNvPr id="4" name="TextBox 3"/>
            <p:cNvSpPr txBox="1"/>
            <p:nvPr/>
          </p:nvSpPr>
          <p:spPr>
            <a:xfrm>
              <a:off x="880533" y="2413057"/>
              <a:ext cx="3019101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Named columns with types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flipH="1">
              <a:off x="2783840" y="2082800"/>
              <a:ext cx="802640" cy="32850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95588" y="1562102"/>
            <a:ext cx="2919414" cy="646489"/>
            <a:chOff x="4995588" y="2082801"/>
            <a:chExt cx="2919414" cy="861985"/>
          </a:xfrm>
        </p:grpSpPr>
        <p:sp>
          <p:nvSpPr>
            <p:cNvPr id="5" name="TextBox 4"/>
            <p:cNvSpPr txBox="1"/>
            <p:nvPr/>
          </p:nvSpPr>
          <p:spPr>
            <a:xfrm>
              <a:off x="4995588" y="2411306"/>
              <a:ext cx="2919414" cy="533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Domain-Specific Language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5325790" y="2082801"/>
              <a:ext cx="465410" cy="32850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5679440" y="2747704"/>
            <a:ext cx="2661559" cy="584776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Pain point</a:t>
            </a:r>
            <a:r>
              <a:rPr lang="en-US" sz="1600" dirty="0" smtClean="0"/>
              <a:t>: Create </a:t>
            </a:r>
            <a:r>
              <a:rPr lang="en-US" sz="1600" dirty="0"/>
              <a:t>&amp; handle many RDDs and data </a:t>
            </a:r>
            <a:r>
              <a:rPr lang="en-US" sz="1600" dirty="0" smtClean="0"/>
              <a:t>types</a:t>
            </a:r>
            <a:endParaRPr lang="en-US" sz="16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5546999" y="2585144"/>
            <a:ext cx="3037840" cy="833120"/>
            <a:chOff x="5750560" y="2661920"/>
            <a:chExt cx="3037840" cy="833120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750560" y="2661920"/>
              <a:ext cx="3037840" cy="747336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5750560" y="2661920"/>
              <a:ext cx="2966720" cy="83312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rapezoid 22"/>
          <p:cNvSpPr/>
          <p:nvPr/>
        </p:nvSpPr>
        <p:spPr>
          <a:xfrm>
            <a:off x="6471920" y="1265158"/>
            <a:ext cx="1262381" cy="373382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BIG data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034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8374" y="1063229"/>
            <a:ext cx="1330960" cy="612396"/>
          </a:xfrm>
        </p:spPr>
        <p:txBody>
          <a:bodyPr>
            <a:noAutofit/>
          </a:bodyPr>
          <a:lstStyle/>
          <a:p>
            <a:r>
              <a:rPr lang="en-US" sz="2400" dirty="0" smtClean="0"/>
              <a:t>Training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26073" y="2733801"/>
            <a:ext cx="0" cy="2646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16424" y="3054105"/>
            <a:ext cx="2019300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26073" y="3453527"/>
            <a:ext cx="0" cy="28043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084723" y="3785781"/>
            <a:ext cx="1282700" cy="325909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46084" y="1631510"/>
            <a:ext cx="1359980" cy="651741"/>
            <a:chOff x="1046084" y="1763590"/>
            <a:chExt cx="1359980" cy="651741"/>
          </a:xfrm>
        </p:grpSpPr>
        <p:sp>
          <p:nvSpPr>
            <p:cNvPr id="11" name="Rounded Rectangle 10"/>
            <p:cNvSpPr/>
            <p:nvPr/>
          </p:nvSpPr>
          <p:spPr>
            <a:xfrm>
              <a:off x="1046084" y="1763590"/>
              <a:ext cx="1359980" cy="328775"/>
            </a:xfrm>
            <a:prstGeom prst="roundRect">
              <a:avLst/>
            </a:prstGeom>
            <a:noFill/>
            <a:ln w="38100" cmpd="sng">
              <a:solidFill>
                <a:srgbClr val="1EA3B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Load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26073" y="2153945"/>
              <a:ext cx="0" cy="26138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/>
          <p:cNvSpPr/>
          <p:nvPr/>
        </p:nvSpPr>
        <p:spPr>
          <a:xfrm>
            <a:off x="716423" y="2334051"/>
            <a:ext cx="2019299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features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90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Abstraction: Transformer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8374" y="1063229"/>
            <a:ext cx="1330960" cy="612396"/>
          </a:xfrm>
        </p:spPr>
        <p:txBody>
          <a:bodyPr>
            <a:noAutofit/>
          </a:bodyPr>
          <a:lstStyle/>
          <a:p>
            <a:r>
              <a:rPr lang="en-US" sz="2400" dirty="0" smtClean="0"/>
              <a:t>Training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26073" y="2733801"/>
            <a:ext cx="0" cy="2646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16424" y="3054105"/>
            <a:ext cx="2019300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26073" y="3453527"/>
            <a:ext cx="0" cy="28043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084723" y="3785781"/>
            <a:ext cx="1282700" cy="325909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16423" y="2334051"/>
            <a:ext cx="2019299" cy="328775"/>
          </a:xfrm>
          <a:prstGeom prst="roundRect">
            <a:avLst/>
          </a:prstGeom>
          <a:noFill/>
          <a:ln w="762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Extract features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415694" y="1446844"/>
            <a:ext cx="5169505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>
                <a:latin typeface="Courier New"/>
                <a:cs typeface="Courier New"/>
              </a:rPr>
              <a:t>def </a:t>
            </a:r>
            <a:r>
              <a:rPr lang="en-US" sz="1700" dirty="0">
                <a:latin typeface="Courier New"/>
                <a:cs typeface="Courier New"/>
              </a:rPr>
              <a:t>transform(DataFrame): DataFrame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382797" y="2062505"/>
            <a:ext cx="2183301" cy="1483360"/>
            <a:chOff x="3382797" y="2062505"/>
            <a:chExt cx="2183301" cy="1483360"/>
          </a:xfrm>
        </p:grpSpPr>
        <p:sp>
          <p:nvSpPr>
            <p:cNvPr id="16" name="Can 15"/>
            <p:cNvSpPr/>
            <p:nvPr/>
          </p:nvSpPr>
          <p:spPr>
            <a:xfrm>
              <a:off x="3382797" y="2062505"/>
              <a:ext cx="2183301" cy="1483360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11342" y="2482170"/>
              <a:ext cx="1785365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/>
                  <a:cs typeface="Courier New"/>
                </a:rPr>
                <a:t>label: Double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text</a:t>
              </a:r>
              <a:r>
                <a:rPr lang="en-US" sz="1600" dirty="0">
                  <a:latin typeface="Courier New"/>
                  <a:cs typeface="Courier New"/>
                </a:rPr>
                <a:t>: </a:t>
              </a:r>
              <a:r>
                <a:rPr lang="en-US" sz="1600" dirty="0" smtClean="0">
                  <a:latin typeface="Courier New"/>
                  <a:cs typeface="Courier New"/>
                </a:rPr>
                <a:t>String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839582" y="2062505"/>
            <a:ext cx="2851266" cy="1483360"/>
            <a:chOff x="5839582" y="2062505"/>
            <a:chExt cx="2851266" cy="1483360"/>
          </a:xfrm>
        </p:grpSpPr>
        <p:sp>
          <p:nvSpPr>
            <p:cNvPr id="21" name="TextBox 20"/>
            <p:cNvSpPr txBox="1"/>
            <p:nvPr/>
          </p:nvSpPr>
          <p:spPr>
            <a:xfrm>
              <a:off x="6536091" y="2482170"/>
              <a:ext cx="21547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/>
                  <a:cs typeface="Courier New"/>
                </a:rPr>
                <a:t>label: Double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text</a:t>
              </a:r>
              <a:r>
                <a:rPr lang="en-US" sz="1600" dirty="0">
                  <a:latin typeface="Courier New"/>
                  <a:cs typeface="Courier New"/>
                </a:rPr>
                <a:t>: </a:t>
              </a:r>
              <a:r>
                <a:rPr lang="en-US" sz="1600" dirty="0" smtClean="0">
                  <a:latin typeface="Courier New"/>
                  <a:cs typeface="Courier New"/>
                </a:rPr>
                <a:t>String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features: Vector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grpSp>
          <p:nvGrpSpPr>
            <p:cNvPr id="31" name="Group 30"/>
            <p:cNvGrpSpPr/>
            <p:nvPr/>
          </p:nvGrpSpPr>
          <p:grpSpPr>
            <a:xfrm>
              <a:off x="5839582" y="2062505"/>
              <a:ext cx="2851265" cy="1483360"/>
              <a:chOff x="5839582" y="2062505"/>
              <a:chExt cx="2851265" cy="1483360"/>
            </a:xfrm>
          </p:grpSpPr>
          <p:sp>
            <p:nvSpPr>
              <p:cNvPr id="20" name="Can 19"/>
              <p:cNvSpPr/>
              <p:nvPr/>
            </p:nvSpPr>
            <p:spPr>
              <a:xfrm>
                <a:off x="6507546" y="2062505"/>
                <a:ext cx="2183301" cy="1483360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ight Arrow 21"/>
              <p:cNvSpPr/>
              <p:nvPr/>
            </p:nvSpPr>
            <p:spPr>
              <a:xfrm>
                <a:off x="5839582" y="2482170"/>
                <a:ext cx="436880" cy="403295"/>
              </a:xfrm>
              <a:prstGeom prst="rightArrow">
                <a:avLst/>
              </a:prstGeom>
              <a:noFill/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3" name="Straight Arrow Connector 22"/>
          <p:cNvCxnSpPr/>
          <p:nvPr/>
        </p:nvCxnSpPr>
        <p:spPr>
          <a:xfrm>
            <a:off x="5059680" y="2915945"/>
            <a:ext cx="1524000" cy="274295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482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Spark MLlib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31333" y="1200151"/>
            <a:ext cx="7311573" cy="2152650"/>
          </a:xfrm>
        </p:spPr>
        <p:txBody>
          <a:bodyPr>
            <a:normAutofit/>
          </a:bodyPr>
          <a:lstStyle/>
          <a:p>
            <a:r>
              <a:rPr lang="en-US" dirty="0" smtClean="0"/>
              <a:t>Started in </a:t>
            </a:r>
            <a:r>
              <a:rPr lang="en-US" dirty="0"/>
              <a:t>UC Berkeley </a:t>
            </a:r>
            <a:r>
              <a:rPr lang="en-US" dirty="0" err="1" smtClean="0"/>
              <a:t>AMPLab</a:t>
            </a:r>
            <a:endParaRPr lang="en-US" dirty="0" smtClean="0"/>
          </a:p>
          <a:p>
            <a:pPr marL="457200" indent="-228600">
              <a:buFontTx/>
              <a:buChar char="•"/>
            </a:pPr>
            <a:r>
              <a:rPr lang="en-US" sz="2000" dirty="0" smtClean="0"/>
              <a:t>Shipped with Spark 0.8</a:t>
            </a:r>
          </a:p>
          <a:p>
            <a:r>
              <a:rPr lang="en-US" dirty="0" smtClean="0"/>
              <a:t>Currently (Spark 1.3)</a:t>
            </a:r>
          </a:p>
          <a:p>
            <a:pPr marL="457200" indent="-228600">
              <a:buFontTx/>
              <a:buChar char="•"/>
            </a:pPr>
            <a:r>
              <a:rPr lang="en-US" sz="2000" dirty="0" smtClean="0"/>
              <a:t>Contributions from 50+ orgs, 100+ individuals</a:t>
            </a:r>
          </a:p>
          <a:p>
            <a:pPr marL="457200" indent="-228600">
              <a:buFontTx/>
              <a:buChar char="•"/>
            </a:pPr>
            <a:r>
              <a:rPr lang="en-US" sz="2000" dirty="0" smtClean="0"/>
              <a:t>Good coverage of algorithms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676401" y="3239700"/>
            <a:ext cx="5193211" cy="1209080"/>
            <a:chOff x="1168400" y="4367768"/>
            <a:chExt cx="5193211" cy="1612107"/>
          </a:xfrm>
        </p:grpSpPr>
        <p:sp>
          <p:nvSpPr>
            <p:cNvPr id="2" name="TextBox 1"/>
            <p:cNvSpPr txBox="1"/>
            <p:nvPr/>
          </p:nvSpPr>
          <p:spPr>
            <a:xfrm>
              <a:off x="1168400" y="4367768"/>
              <a:ext cx="138132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classification</a:t>
              </a:r>
              <a:endParaRPr 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168400" y="4737100"/>
              <a:ext cx="1160519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regression</a:t>
              </a:r>
              <a:endParaRPr lang="en-US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168400" y="5106432"/>
              <a:ext cx="110236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clustering</a:t>
              </a:r>
              <a:endParaRPr lang="en-US" dirty="0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168400" y="5487432"/>
              <a:ext cx="1807706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recommendation</a:t>
              </a:r>
              <a:endParaRPr 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530600" y="4367768"/>
              <a:ext cx="2831011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feature extraction, selection</a:t>
              </a:r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530600" y="5485368"/>
              <a:ext cx="1864613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frequent </a:t>
              </a:r>
              <a:r>
                <a:rPr lang="en-US" dirty="0" err="1" smtClean="0"/>
                <a:t>itemsets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30600" y="4737100"/>
              <a:ext cx="998215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statistics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530600" y="5106432"/>
              <a:ext cx="146934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linear algebra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11392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Abstraction: Estimator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8374" y="1063229"/>
            <a:ext cx="1330960" cy="612396"/>
          </a:xfrm>
        </p:spPr>
        <p:txBody>
          <a:bodyPr>
            <a:noAutofit/>
          </a:bodyPr>
          <a:lstStyle/>
          <a:p>
            <a:r>
              <a:rPr lang="en-US" sz="2400" dirty="0" smtClean="0"/>
              <a:t>Training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26073" y="2733801"/>
            <a:ext cx="0" cy="2646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16424" y="3054105"/>
            <a:ext cx="2019300" cy="328775"/>
          </a:xfrm>
          <a:prstGeom prst="roundRect">
            <a:avLst/>
          </a:prstGeom>
          <a:noFill/>
          <a:ln w="762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Train </a:t>
            </a: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odel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26073" y="3453527"/>
            <a:ext cx="0" cy="28043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084723" y="3785781"/>
            <a:ext cx="1282700" cy="325909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16423" y="2334051"/>
            <a:ext cx="2019299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an 15"/>
          <p:cNvSpPr/>
          <p:nvPr/>
        </p:nvSpPr>
        <p:spPr>
          <a:xfrm>
            <a:off x="3382797" y="2062505"/>
            <a:ext cx="2183301" cy="1483360"/>
          </a:xfrm>
          <a:prstGeom prst="ca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11342" y="2482170"/>
            <a:ext cx="2154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label: Double</a:t>
            </a:r>
          </a:p>
          <a:p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text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: </a:t>
            </a:r>
            <a:r>
              <a:rPr lang="en-US" sz="1600" dirty="0" smtClean="0">
                <a:solidFill>
                  <a:schemeClr val="bg1">
                    <a:lumMod val="65000"/>
                  </a:schemeClr>
                </a:solidFill>
                <a:latin typeface="Courier New"/>
                <a:cs typeface="Courier New"/>
              </a:rPr>
              <a:t>String</a:t>
            </a:r>
          </a:p>
          <a:p>
            <a:r>
              <a:rPr lang="en-US" sz="1600" dirty="0">
                <a:latin typeface="Courier New"/>
                <a:cs typeface="Courier New"/>
              </a:rPr>
              <a:t>features: </a:t>
            </a:r>
            <a:r>
              <a:rPr lang="en-US" sz="1600" dirty="0" smtClean="0">
                <a:latin typeface="Courier New"/>
                <a:cs typeface="Courier New"/>
              </a:rPr>
              <a:t>Vector</a:t>
            </a:r>
            <a:endParaRPr lang="en-US" sz="1600" dirty="0">
              <a:latin typeface="Courier New"/>
              <a:cs typeface="Courier New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839582" y="2384851"/>
            <a:ext cx="2980138" cy="584776"/>
            <a:chOff x="5839582" y="2384851"/>
            <a:chExt cx="2980138" cy="584776"/>
          </a:xfrm>
        </p:grpSpPr>
        <p:sp>
          <p:nvSpPr>
            <p:cNvPr id="22" name="Right Arrow 21"/>
            <p:cNvSpPr/>
            <p:nvPr/>
          </p:nvSpPr>
          <p:spPr>
            <a:xfrm>
              <a:off x="5839582" y="2482170"/>
              <a:ext cx="436880" cy="403295"/>
            </a:xfrm>
            <a:prstGeom prst="rightArrow">
              <a:avLst/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18702" y="2384851"/>
              <a:ext cx="2401018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/>
                  <a:cs typeface="Courier New"/>
                </a:rPr>
                <a:t>LogisticRegression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Model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</p:grpSp>
      <p:sp>
        <p:nvSpPr>
          <p:cNvPr id="25" name="Rectangle 24"/>
          <p:cNvSpPr/>
          <p:nvPr/>
        </p:nvSpPr>
        <p:spPr>
          <a:xfrm>
            <a:off x="3415695" y="144684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 dirty="0">
                <a:latin typeface="Courier New"/>
                <a:cs typeface="Courier New"/>
              </a:rPr>
              <a:t>def fit(DataFrame): Model</a:t>
            </a:r>
          </a:p>
        </p:txBody>
      </p:sp>
    </p:spTree>
    <p:extLst>
      <p:ext uri="{BB962C8B-B14F-4D97-AF65-F5344CB8AC3E}">
        <p14:creationId xmlns:p14="http://schemas.microsoft.com/office/powerpoint/2010/main" val="79317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/>
          <p:cNvSpPr/>
          <p:nvPr/>
        </p:nvSpPr>
        <p:spPr>
          <a:xfrm>
            <a:off x="716424" y="3054105"/>
            <a:ext cx="2019300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odel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Abstraction: Evaluator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8374" y="1063229"/>
            <a:ext cx="1330960" cy="612396"/>
          </a:xfrm>
        </p:spPr>
        <p:txBody>
          <a:bodyPr>
            <a:noAutofit/>
          </a:bodyPr>
          <a:lstStyle/>
          <a:p>
            <a:r>
              <a:rPr lang="en-US" sz="2400" dirty="0" smtClean="0"/>
              <a:t>Training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26073" y="2733801"/>
            <a:ext cx="0" cy="2646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726073" y="3453527"/>
            <a:ext cx="0" cy="28043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084723" y="3785781"/>
            <a:ext cx="1282700" cy="325909"/>
          </a:xfrm>
          <a:prstGeom prst="roundRect">
            <a:avLst/>
          </a:prstGeom>
          <a:noFill/>
          <a:ln w="762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Evaluate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716423" y="2334051"/>
            <a:ext cx="2019299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an 15"/>
          <p:cNvSpPr/>
          <p:nvPr/>
        </p:nvSpPr>
        <p:spPr>
          <a:xfrm>
            <a:off x="3382797" y="2062505"/>
            <a:ext cx="2456785" cy="1723276"/>
          </a:xfrm>
          <a:prstGeom prst="ca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11342" y="2482170"/>
            <a:ext cx="24010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label: Double</a:t>
            </a:r>
          </a:p>
          <a:p>
            <a:r>
              <a:rPr lang="en-US" sz="1600" dirty="0" smtClean="0">
                <a:solidFill>
                  <a:srgbClr val="A6A6A6"/>
                </a:solidFill>
                <a:latin typeface="Courier New"/>
                <a:cs typeface="Courier New"/>
              </a:rPr>
              <a:t>text</a:t>
            </a:r>
            <a:r>
              <a:rPr lang="en-US" sz="1600" dirty="0">
                <a:solidFill>
                  <a:srgbClr val="A6A6A6"/>
                </a:solidFill>
                <a:latin typeface="Courier New"/>
                <a:cs typeface="Courier New"/>
              </a:rPr>
              <a:t>: </a:t>
            </a:r>
            <a:r>
              <a:rPr lang="en-US" sz="1600" dirty="0" smtClean="0">
                <a:solidFill>
                  <a:srgbClr val="A6A6A6"/>
                </a:solidFill>
                <a:latin typeface="Courier New"/>
                <a:cs typeface="Courier New"/>
              </a:rPr>
              <a:t>String</a:t>
            </a:r>
          </a:p>
          <a:p>
            <a:r>
              <a:rPr lang="en-US" sz="1600" dirty="0">
                <a:solidFill>
                  <a:srgbClr val="A6A6A6"/>
                </a:solidFill>
                <a:latin typeface="Courier New"/>
                <a:cs typeface="Courier New"/>
              </a:rPr>
              <a:t>features: </a:t>
            </a:r>
            <a:r>
              <a:rPr lang="en-US" sz="1600" dirty="0" smtClean="0">
                <a:solidFill>
                  <a:srgbClr val="A6A6A6"/>
                </a:solidFill>
                <a:latin typeface="Courier New"/>
                <a:cs typeface="Courier New"/>
              </a:rPr>
              <a:t>Vector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prediction: Double</a:t>
            </a:r>
            <a:endParaRPr lang="en-US" sz="1600" dirty="0">
              <a:latin typeface="Courier New"/>
              <a:cs typeface="Courier New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6052942" y="2283251"/>
            <a:ext cx="2318898" cy="1323439"/>
            <a:chOff x="6052942" y="2283251"/>
            <a:chExt cx="2318898" cy="1323439"/>
          </a:xfrm>
        </p:grpSpPr>
        <p:sp>
          <p:nvSpPr>
            <p:cNvPr id="22" name="Right Arrow 21"/>
            <p:cNvSpPr/>
            <p:nvPr/>
          </p:nvSpPr>
          <p:spPr>
            <a:xfrm>
              <a:off x="6052942" y="2482170"/>
              <a:ext cx="436880" cy="403295"/>
            </a:xfrm>
            <a:prstGeom prst="rightArrow">
              <a:avLst/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742982" y="2283251"/>
              <a:ext cx="162885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cs typeface="Courier New"/>
                </a:rPr>
                <a:t>Metric: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 accuracy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 AUC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 MSE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 ...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</p:grpSp>
      <p:sp>
        <p:nvSpPr>
          <p:cNvPr id="20" name="Rectangle 19"/>
          <p:cNvSpPr/>
          <p:nvPr/>
        </p:nvSpPr>
        <p:spPr>
          <a:xfrm>
            <a:off x="3415695" y="144684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 dirty="0">
                <a:latin typeface="Courier New"/>
                <a:cs typeface="Courier New"/>
              </a:rPr>
              <a:t>def </a:t>
            </a:r>
            <a:r>
              <a:rPr lang="en-US" sz="1700" dirty="0" smtClean="0">
                <a:latin typeface="Courier New"/>
                <a:cs typeface="Courier New"/>
              </a:rPr>
              <a:t>evaluate(</a:t>
            </a:r>
            <a:r>
              <a:rPr lang="en-US" sz="1700" dirty="0">
                <a:latin typeface="Courier New"/>
                <a:cs typeface="Courier New"/>
              </a:rPr>
              <a:t>DataFrame): </a:t>
            </a:r>
            <a:r>
              <a:rPr lang="en-US" sz="1700" dirty="0" smtClean="0">
                <a:latin typeface="Courier New"/>
                <a:cs typeface="Courier New"/>
              </a:rPr>
              <a:t>Double</a:t>
            </a:r>
            <a:endParaRPr lang="en-US" sz="17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85088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ounded Rectangle 40"/>
          <p:cNvSpPr/>
          <p:nvPr/>
        </p:nvSpPr>
        <p:spPr>
          <a:xfrm>
            <a:off x="780502" y="3917861"/>
            <a:ext cx="2217664" cy="325909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 on predictions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Abstraction: 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415694" y="1237224"/>
            <a:ext cx="5462873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Model is a type of Transformer</a:t>
            </a:r>
            <a:endParaRPr lang="en-US" b="1" dirty="0"/>
          </a:p>
          <a:p>
            <a:pPr marL="228600"/>
            <a:r>
              <a:rPr lang="en-US" sz="1700" dirty="0">
                <a:latin typeface="Courier New"/>
                <a:cs typeface="Courier New"/>
              </a:rPr>
              <a:t>	def </a:t>
            </a:r>
            <a:r>
              <a:rPr lang="en-US" sz="1700" dirty="0" smtClean="0">
                <a:latin typeface="Courier New"/>
                <a:cs typeface="Courier New"/>
              </a:rPr>
              <a:t>transform(</a:t>
            </a:r>
            <a:r>
              <a:rPr lang="en-US" sz="1700" dirty="0">
                <a:latin typeface="Courier New"/>
                <a:cs typeface="Courier New"/>
              </a:rPr>
              <a:t>DataFrame): DataFrame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3382797" y="2062505"/>
            <a:ext cx="2183302" cy="1351255"/>
            <a:chOff x="3382797" y="2062505"/>
            <a:chExt cx="2183302" cy="1351255"/>
          </a:xfrm>
        </p:grpSpPr>
        <p:sp>
          <p:nvSpPr>
            <p:cNvPr id="16" name="Can 15"/>
            <p:cNvSpPr/>
            <p:nvPr/>
          </p:nvSpPr>
          <p:spPr>
            <a:xfrm>
              <a:off x="3382797" y="2062505"/>
              <a:ext cx="2183301" cy="1351255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11342" y="2482170"/>
              <a:ext cx="215475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A6A6A6"/>
                  </a:solidFill>
                  <a:latin typeface="Courier New"/>
                  <a:cs typeface="Courier New"/>
                </a:rPr>
                <a:t>text</a:t>
              </a:r>
              <a:r>
                <a:rPr lang="en-US" sz="1600" dirty="0">
                  <a:solidFill>
                    <a:srgbClr val="A6A6A6"/>
                  </a:solidFill>
                  <a:latin typeface="Courier New"/>
                  <a:cs typeface="Courier New"/>
                </a:rPr>
                <a:t>: </a:t>
              </a:r>
              <a:r>
                <a:rPr lang="en-US" sz="1600" dirty="0" smtClean="0">
                  <a:solidFill>
                    <a:srgbClr val="A6A6A6"/>
                  </a:solidFill>
                  <a:latin typeface="Courier New"/>
                  <a:cs typeface="Courier New"/>
                </a:rPr>
                <a:t>String</a:t>
              </a:r>
            </a:p>
            <a:p>
              <a:r>
                <a:rPr lang="en-US" sz="1600" dirty="0">
                  <a:latin typeface="Courier New"/>
                  <a:cs typeface="Courier New"/>
                </a:rPr>
                <a:t>features: </a:t>
              </a:r>
              <a:r>
                <a:rPr lang="en-US" sz="1600" dirty="0" smtClean="0">
                  <a:latin typeface="Courier New"/>
                  <a:cs typeface="Courier New"/>
                </a:rPr>
                <a:t>Vector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</p:grpSp>
      <p:sp>
        <p:nvSpPr>
          <p:cNvPr id="27" name="Content Placeholder 2"/>
          <p:cNvSpPr txBox="1">
            <a:spLocks/>
          </p:cNvSpPr>
          <p:nvPr/>
        </p:nvSpPr>
        <p:spPr>
          <a:xfrm>
            <a:off x="519697" y="1063229"/>
            <a:ext cx="2739274" cy="612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90000"/>
              <a:buFont typeface="Arial"/>
              <a:buNone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SzPct val="90000"/>
              <a:buFont typeface="Arial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2pPr>
            <a:lvl3pPr marL="1089025" indent="-174625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3pPr>
            <a:lvl4pPr marL="1541463" indent="-169863" algn="l" defTabSz="457200" rtl="0" eaLnBrk="1" latinLnBrk="0" hangingPunct="1">
              <a:spcBef>
                <a:spcPct val="20000"/>
              </a:spcBef>
              <a:buSzPct val="90000"/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4pPr>
            <a:lvl5pPr marL="2001838" indent="-173038" algn="l" defTabSz="457200" rtl="0" eaLnBrk="1" latinLnBrk="0" hangingPunct="1">
              <a:spcBef>
                <a:spcPct val="20000"/>
              </a:spcBef>
              <a:buFont typeface="Lucida Grande"/>
              <a:buChar char="-"/>
              <a:tabLst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Testing/Production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889334" y="2865881"/>
            <a:ext cx="0" cy="2646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716449" y="3186185"/>
            <a:ext cx="2345769" cy="328775"/>
          </a:xfrm>
          <a:prstGeom prst="roundRect">
            <a:avLst/>
          </a:prstGeom>
          <a:noFill/>
          <a:ln w="762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Predict using model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889334" y="3585607"/>
            <a:ext cx="0" cy="28043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ounded Rectangle 36"/>
          <p:cNvSpPr/>
          <p:nvPr/>
        </p:nvSpPr>
        <p:spPr>
          <a:xfrm>
            <a:off x="879684" y="2466131"/>
            <a:ext cx="2019299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features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5798942" y="2062504"/>
            <a:ext cx="3129043" cy="1545591"/>
            <a:chOff x="5798942" y="2062504"/>
            <a:chExt cx="3129043" cy="1545591"/>
          </a:xfrm>
        </p:grpSpPr>
        <p:grpSp>
          <p:nvGrpSpPr>
            <p:cNvPr id="17" name="Group 16"/>
            <p:cNvGrpSpPr/>
            <p:nvPr/>
          </p:nvGrpSpPr>
          <p:grpSpPr>
            <a:xfrm>
              <a:off x="5798942" y="2062504"/>
              <a:ext cx="3129043" cy="1545591"/>
              <a:chOff x="5798942" y="2062504"/>
              <a:chExt cx="3129043" cy="1545591"/>
            </a:xfrm>
          </p:grpSpPr>
          <p:sp>
            <p:nvSpPr>
              <p:cNvPr id="22" name="Right Arrow 21"/>
              <p:cNvSpPr/>
              <p:nvPr/>
            </p:nvSpPr>
            <p:spPr>
              <a:xfrm>
                <a:off x="5798942" y="2482170"/>
                <a:ext cx="436880" cy="403295"/>
              </a:xfrm>
              <a:prstGeom prst="rightArrow">
                <a:avLst/>
              </a:prstGeom>
              <a:noFill/>
              <a:ln w="38100" cmpd="sng">
                <a:solidFill>
                  <a:srgbClr val="00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Can 37"/>
              <p:cNvSpPr/>
              <p:nvPr/>
            </p:nvSpPr>
            <p:spPr>
              <a:xfrm>
                <a:off x="6449004" y="2062504"/>
                <a:ext cx="2478981" cy="1545591"/>
              </a:xfrm>
              <a:prstGeom prst="can">
                <a:avLst/>
              </a:prstGeom>
              <a:noFill/>
              <a:ln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6477549" y="2482170"/>
              <a:ext cx="24010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solidFill>
                    <a:srgbClr val="A6A6A6"/>
                  </a:solidFill>
                  <a:latin typeface="Courier New"/>
                  <a:cs typeface="Courier New"/>
                </a:rPr>
                <a:t>text</a:t>
              </a:r>
              <a:r>
                <a:rPr lang="en-US" sz="1600" dirty="0">
                  <a:solidFill>
                    <a:srgbClr val="A6A6A6"/>
                  </a:solidFill>
                  <a:latin typeface="Courier New"/>
                  <a:cs typeface="Courier New"/>
                </a:rPr>
                <a:t>: </a:t>
              </a:r>
              <a:r>
                <a:rPr lang="en-US" sz="1600" dirty="0" smtClean="0">
                  <a:solidFill>
                    <a:srgbClr val="A6A6A6"/>
                  </a:solidFill>
                  <a:latin typeface="Courier New"/>
                  <a:cs typeface="Courier New"/>
                </a:rPr>
                <a:t>String</a:t>
              </a:r>
            </a:p>
            <a:p>
              <a:r>
                <a:rPr lang="en-US" sz="1600" dirty="0">
                  <a:solidFill>
                    <a:srgbClr val="A6A6A6"/>
                  </a:solidFill>
                  <a:latin typeface="Courier New"/>
                  <a:cs typeface="Courier New"/>
                </a:rPr>
                <a:t>features: </a:t>
              </a:r>
              <a:r>
                <a:rPr lang="en-US" sz="1600" dirty="0" smtClean="0">
                  <a:solidFill>
                    <a:srgbClr val="A6A6A6"/>
                  </a:solidFill>
                  <a:latin typeface="Courier New"/>
                  <a:cs typeface="Courier New"/>
                </a:rPr>
                <a:t>Vector</a:t>
              </a:r>
            </a:p>
            <a:p>
              <a:r>
                <a:rPr lang="en-US" sz="1600" dirty="0" smtClean="0">
                  <a:latin typeface="Courier New"/>
                  <a:cs typeface="Courier New"/>
                </a:rPr>
                <a:t>prediction: Double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7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 smtClean="0"/>
              <a:t>(Recall) </a:t>
            </a:r>
            <a:r>
              <a:rPr lang="en-US" dirty="0" smtClean="0"/>
              <a:t>Abstraction: Estimator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8374" y="1063229"/>
            <a:ext cx="1330960" cy="612396"/>
          </a:xfrm>
        </p:spPr>
        <p:txBody>
          <a:bodyPr>
            <a:noAutofit/>
          </a:bodyPr>
          <a:lstStyle/>
          <a:p>
            <a:r>
              <a:rPr lang="en-US" sz="2400" dirty="0" smtClean="0"/>
              <a:t>Training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26073" y="2733801"/>
            <a:ext cx="0" cy="2646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16424" y="3054105"/>
            <a:ext cx="2019300" cy="328775"/>
          </a:xfrm>
          <a:prstGeom prst="roundRect">
            <a:avLst/>
          </a:prstGeom>
          <a:noFill/>
          <a:ln w="762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Train </a:t>
            </a:r>
            <a:r>
              <a:rPr lang="en-US" b="1" dirty="0">
                <a:solidFill>
                  <a:schemeClr val="tx1"/>
                </a:solidFill>
              </a:rPr>
              <a:t>m</a:t>
            </a:r>
            <a:r>
              <a:rPr lang="en-US" b="1" dirty="0" smtClean="0">
                <a:solidFill>
                  <a:schemeClr val="tx1"/>
                </a:solidFill>
              </a:rPr>
              <a:t>odel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26073" y="3453527"/>
            <a:ext cx="0" cy="28043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084723" y="3785781"/>
            <a:ext cx="1282700" cy="325909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46084" y="1631510"/>
            <a:ext cx="1359980" cy="651741"/>
            <a:chOff x="1046084" y="1763590"/>
            <a:chExt cx="1359980" cy="651741"/>
          </a:xfrm>
        </p:grpSpPr>
        <p:sp>
          <p:nvSpPr>
            <p:cNvPr id="11" name="Rounded Rectangle 10"/>
            <p:cNvSpPr/>
            <p:nvPr/>
          </p:nvSpPr>
          <p:spPr>
            <a:xfrm>
              <a:off x="1046084" y="1763590"/>
              <a:ext cx="1359980" cy="328775"/>
            </a:xfrm>
            <a:prstGeom prst="roundRect">
              <a:avLst/>
            </a:prstGeom>
            <a:noFill/>
            <a:ln w="38100" cmpd="sng">
              <a:solidFill>
                <a:srgbClr val="1EA3B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Load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26073" y="2153945"/>
              <a:ext cx="0" cy="26138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/>
          <p:cNvSpPr/>
          <p:nvPr/>
        </p:nvSpPr>
        <p:spPr>
          <a:xfrm>
            <a:off x="716423" y="2334051"/>
            <a:ext cx="2019299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an 15"/>
          <p:cNvSpPr/>
          <p:nvPr/>
        </p:nvSpPr>
        <p:spPr>
          <a:xfrm>
            <a:off x="3382797" y="2062505"/>
            <a:ext cx="2183301" cy="1483360"/>
          </a:xfrm>
          <a:prstGeom prst="ca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11342" y="2482170"/>
            <a:ext cx="21547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label: Double</a:t>
            </a:r>
          </a:p>
          <a:p>
            <a:r>
              <a:rPr lang="en-US" sz="1600" dirty="0" smtClean="0">
                <a:solidFill>
                  <a:srgbClr val="A6A6A6"/>
                </a:solidFill>
                <a:latin typeface="Courier New"/>
                <a:cs typeface="Courier New"/>
              </a:rPr>
              <a:t>text</a:t>
            </a:r>
            <a:r>
              <a:rPr lang="en-US" sz="1600" dirty="0">
                <a:solidFill>
                  <a:srgbClr val="A6A6A6"/>
                </a:solidFill>
                <a:latin typeface="Courier New"/>
                <a:cs typeface="Courier New"/>
              </a:rPr>
              <a:t>: </a:t>
            </a:r>
            <a:r>
              <a:rPr lang="en-US" sz="1600" dirty="0" smtClean="0">
                <a:solidFill>
                  <a:srgbClr val="A6A6A6"/>
                </a:solidFill>
                <a:latin typeface="Courier New"/>
                <a:cs typeface="Courier New"/>
              </a:rPr>
              <a:t>String</a:t>
            </a:r>
          </a:p>
          <a:p>
            <a:r>
              <a:rPr lang="en-US" sz="1600" dirty="0">
                <a:latin typeface="Courier New"/>
                <a:cs typeface="Courier New"/>
              </a:rPr>
              <a:t>features: </a:t>
            </a:r>
            <a:r>
              <a:rPr lang="en-US" sz="1600" dirty="0" smtClean="0">
                <a:latin typeface="Courier New"/>
                <a:cs typeface="Courier New"/>
              </a:rPr>
              <a:t>Vector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2" name="Right Arrow 21"/>
          <p:cNvSpPr/>
          <p:nvPr/>
        </p:nvSpPr>
        <p:spPr>
          <a:xfrm>
            <a:off x="5839582" y="2482170"/>
            <a:ext cx="436880" cy="403295"/>
          </a:xfrm>
          <a:prstGeom prst="rightArrow">
            <a:avLst/>
          </a:prstGeom>
          <a:noFill/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6418702" y="2384851"/>
            <a:ext cx="2401018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LogisticRegression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Model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3415695" y="1446844"/>
            <a:ext cx="4572000" cy="3539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700" dirty="0" smtClean="0">
                <a:latin typeface="Courier New"/>
                <a:cs typeface="Courier New"/>
              </a:rPr>
              <a:t>def </a:t>
            </a:r>
            <a:r>
              <a:rPr lang="en-US" sz="1700" dirty="0">
                <a:latin typeface="Courier New"/>
                <a:cs typeface="Courier New"/>
              </a:rPr>
              <a:t>fit(DataFrame): Model</a:t>
            </a:r>
          </a:p>
        </p:txBody>
      </p:sp>
    </p:spTree>
    <p:extLst>
      <p:ext uri="{BB962C8B-B14F-4D97-AF65-F5344CB8AC3E}">
        <p14:creationId xmlns:p14="http://schemas.microsoft.com/office/powerpoint/2010/main" val="167999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Abstraction: Pipeline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8374" y="1063229"/>
            <a:ext cx="1330960" cy="612396"/>
          </a:xfrm>
        </p:spPr>
        <p:txBody>
          <a:bodyPr>
            <a:noAutofit/>
          </a:bodyPr>
          <a:lstStyle/>
          <a:p>
            <a:r>
              <a:rPr lang="en-US" sz="2400" dirty="0" smtClean="0"/>
              <a:t>Training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26073" y="2733801"/>
            <a:ext cx="0" cy="2646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716424" y="3054105"/>
            <a:ext cx="2019300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26073" y="3453527"/>
            <a:ext cx="0" cy="28043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1084723" y="3785781"/>
            <a:ext cx="1282700" cy="325909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046084" y="1631510"/>
            <a:ext cx="1359980" cy="651741"/>
            <a:chOff x="1046084" y="1763590"/>
            <a:chExt cx="1359980" cy="651741"/>
          </a:xfrm>
        </p:grpSpPr>
        <p:sp>
          <p:nvSpPr>
            <p:cNvPr id="11" name="Rounded Rectangle 10"/>
            <p:cNvSpPr/>
            <p:nvPr/>
          </p:nvSpPr>
          <p:spPr>
            <a:xfrm>
              <a:off x="1046084" y="1763590"/>
              <a:ext cx="1359980" cy="328775"/>
            </a:xfrm>
            <a:prstGeom prst="roundRect">
              <a:avLst/>
            </a:prstGeom>
            <a:noFill/>
            <a:ln w="38100" cmpd="sng">
              <a:solidFill>
                <a:srgbClr val="1EA3B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Load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26073" y="2153945"/>
              <a:ext cx="0" cy="26138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ounded Rectangle 12"/>
          <p:cNvSpPr/>
          <p:nvPr/>
        </p:nvSpPr>
        <p:spPr>
          <a:xfrm>
            <a:off x="716423" y="2334051"/>
            <a:ext cx="2019299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Can 15"/>
          <p:cNvSpPr/>
          <p:nvPr/>
        </p:nvSpPr>
        <p:spPr>
          <a:xfrm>
            <a:off x="3382797" y="2062505"/>
            <a:ext cx="2002003" cy="1168375"/>
          </a:xfrm>
          <a:prstGeom prst="ca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411342" y="2482170"/>
            <a:ext cx="1785365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label: Double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text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smtClean="0">
                <a:latin typeface="Courier New"/>
                <a:cs typeface="Courier New"/>
              </a:rPr>
              <a:t>String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621142" y="2482170"/>
            <a:ext cx="2366553" cy="403295"/>
            <a:chOff x="5621142" y="2482170"/>
            <a:chExt cx="2366553" cy="403295"/>
          </a:xfrm>
        </p:grpSpPr>
        <p:sp>
          <p:nvSpPr>
            <p:cNvPr id="22" name="Right Arrow 21"/>
            <p:cNvSpPr/>
            <p:nvPr/>
          </p:nvSpPr>
          <p:spPr>
            <a:xfrm>
              <a:off x="5621142" y="2482170"/>
              <a:ext cx="436880" cy="403295"/>
            </a:xfrm>
            <a:prstGeom prst="rightArrow">
              <a:avLst/>
            </a:prstGeom>
            <a:noFill/>
            <a:ln w="38100" cmpd="sng">
              <a:solidFill>
                <a:srgbClr val="00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202330" y="2493549"/>
              <a:ext cx="17853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Courier New"/>
                  <a:cs typeface="Courier New"/>
                </a:rPr>
                <a:t>PipelineModel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3415695" y="12372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/>
              <a:t>Pipeline is a type of Estimator</a:t>
            </a:r>
            <a:endParaRPr lang="en-US" b="1" dirty="0"/>
          </a:p>
          <a:p>
            <a:pPr marL="228600"/>
            <a:r>
              <a:rPr lang="en-US" sz="1700" dirty="0">
                <a:latin typeface="Courier New"/>
                <a:cs typeface="Courier New"/>
              </a:rPr>
              <a:t>	def </a:t>
            </a:r>
            <a:r>
              <a:rPr lang="en-US" sz="1700" dirty="0" smtClean="0">
                <a:latin typeface="Courier New"/>
                <a:cs typeface="Courier New"/>
              </a:rPr>
              <a:t>fit(</a:t>
            </a:r>
            <a:r>
              <a:rPr lang="en-US" sz="1700" dirty="0">
                <a:latin typeface="Courier New"/>
                <a:cs typeface="Courier New"/>
              </a:rPr>
              <a:t>DataFrame): </a:t>
            </a:r>
            <a:r>
              <a:rPr lang="en-US" sz="1700" dirty="0" smtClean="0">
                <a:latin typeface="Courier New"/>
                <a:cs typeface="Courier New"/>
              </a:rPr>
              <a:t>Model</a:t>
            </a:r>
            <a:endParaRPr lang="en-US" sz="1700" dirty="0">
              <a:latin typeface="Courier New"/>
              <a:cs typeface="Courier New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502256" y="2169663"/>
            <a:ext cx="2535584" cy="1416817"/>
          </a:xfrm>
          <a:prstGeom prst="roundRect">
            <a:avLst/>
          </a:prstGeom>
          <a:noFill/>
          <a:ln w="762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70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Abstraction: PipelineModel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6" name="Can 15"/>
          <p:cNvSpPr/>
          <p:nvPr/>
        </p:nvSpPr>
        <p:spPr>
          <a:xfrm>
            <a:off x="3585997" y="2103145"/>
            <a:ext cx="1798803" cy="955015"/>
          </a:xfrm>
          <a:prstGeom prst="ca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3614542" y="2522810"/>
            <a:ext cx="16622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text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smtClean="0">
                <a:latin typeface="Courier New"/>
                <a:cs typeface="Courier New"/>
              </a:rPr>
              <a:t>String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15694" y="1237224"/>
            <a:ext cx="5443826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PipelineModel is a type of Transformer</a:t>
            </a:r>
            <a:endParaRPr lang="en-US" b="1" dirty="0"/>
          </a:p>
          <a:p>
            <a:pPr marL="228600"/>
            <a:r>
              <a:rPr lang="en-US" sz="1700" dirty="0">
                <a:latin typeface="Courier New"/>
                <a:cs typeface="Courier New"/>
              </a:rPr>
              <a:t>	def </a:t>
            </a:r>
            <a:r>
              <a:rPr lang="en-US" sz="1700" dirty="0" smtClean="0">
                <a:latin typeface="Courier New"/>
                <a:cs typeface="Courier New"/>
              </a:rPr>
              <a:t>transform(</a:t>
            </a:r>
            <a:r>
              <a:rPr lang="en-US" sz="1700" dirty="0">
                <a:latin typeface="Courier New"/>
                <a:cs typeface="Courier New"/>
              </a:rPr>
              <a:t>DataFrame): DataFrame</a:t>
            </a: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>
            <a:off x="519697" y="1063229"/>
            <a:ext cx="2739274" cy="6123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90000"/>
              <a:buFont typeface="Arial"/>
              <a:buNone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SzPct val="90000"/>
              <a:buFont typeface="Arial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2pPr>
            <a:lvl3pPr marL="1089025" indent="-174625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3pPr>
            <a:lvl4pPr marL="1541463" indent="-169863" algn="l" defTabSz="457200" rtl="0" eaLnBrk="1" latinLnBrk="0" hangingPunct="1">
              <a:spcBef>
                <a:spcPct val="20000"/>
              </a:spcBef>
              <a:buSzPct val="90000"/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4pPr>
            <a:lvl5pPr marL="2001838" indent="-173038" algn="l" defTabSz="457200" rtl="0" eaLnBrk="1" latinLnBrk="0" hangingPunct="1">
              <a:spcBef>
                <a:spcPct val="20000"/>
              </a:spcBef>
              <a:buFont typeface="Lucida Grande"/>
              <a:buChar char="-"/>
              <a:tabLst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Testing/Production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889334" y="2865881"/>
            <a:ext cx="0" cy="2646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716449" y="3186185"/>
            <a:ext cx="2345769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 using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889334" y="3585607"/>
            <a:ext cx="0" cy="28043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ounded Rectangle 29"/>
          <p:cNvSpPr/>
          <p:nvPr/>
        </p:nvSpPr>
        <p:spPr>
          <a:xfrm>
            <a:off x="985094" y="1763590"/>
            <a:ext cx="1808480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1889334" y="2153945"/>
            <a:ext cx="0" cy="261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879684" y="2466131"/>
            <a:ext cx="2019299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26633" y="2287417"/>
            <a:ext cx="2732337" cy="1420983"/>
          </a:xfrm>
          <a:prstGeom prst="roundRect">
            <a:avLst/>
          </a:prstGeom>
          <a:noFill/>
          <a:ln w="762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>
            <a:off x="5585760" y="2482170"/>
            <a:ext cx="436880" cy="403295"/>
          </a:xfrm>
          <a:prstGeom prst="rightArrow">
            <a:avLst/>
          </a:prstGeom>
          <a:noFill/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Can 34"/>
          <p:cNvSpPr/>
          <p:nvPr/>
        </p:nvSpPr>
        <p:spPr>
          <a:xfrm>
            <a:off x="6235822" y="2062504"/>
            <a:ext cx="2478981" cy="1545591"/>
          </a:xfrm>
          <a:prstGeom prst="can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6264367" y="2482170"/>
            <a:ext cx="240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text</a:t>
            </a:r>
            <a:r>
              <a:rPr lang="en-US" sz="1600" dirty="0">
                <a:latin typeface="Courier New"/>
                <a:cs typeface="Courier New"/>
              </a:rPr>
              <a:t>: </a:t>
            </a:r>
            <a:r>
              <a:rPr lang="en-US" sz="1600" dirty="0" smtClean="0">
                <a:latin typeface="Courier New"/>
                <a:cs typeface="Courier New"/>
              </a:rPr>
              <a:t>String</a:t>
            </a:r>
          </a:p>
          <a:p>
            <a:r>
              <a:rPr lang="en-US" sz="1600" dirty="0">
                <a:latin typeface="Courier New"/>
                <a:cs typeface="Courier New"/>
              </a:rPr>
              <a:t>features: </a:t>
            </a:r>
            <a:r>
              <a:rPr lang="en-US" sz="1600" dirty="0" smtClean="0">
                <a:latin typeface="Courier New"/>
                <a:cs typeface="Courier New"/>
              </a:rPr>
              <a:t>Vector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prediction: Double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780502" y="3917861"/>
            <a:ext cx="2217664" cy="325909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Act on predictions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415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Abstractions: Summary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2696353" y="1063229"/>
            <a:ext cx="1330960" cy="492649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Training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361833" y="2689686"/>
            <a:ext cx="0" cy="2646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2352184" y="3009990"/>
            <a:ext cx="2019300" cy="32877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361833" y="3409412"/>
            <a:ext cx="0" cy="28043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2720483" y="3741666"/>
            <a:ext cx="1282700" cy="325909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681844" y="1587395"/>
            <a:ext cx="1359980" cy="3287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361833" y="1977750"/>
            <a:ext cx="0" cy="261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2352183" y="2289936"/>
            <a:ext cx="2019299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8731" y="2289936"/>
            <a:ext cx="1623756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Transformer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8731" y="1602798"/>
            <a:ext cx="13621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8731" y="3009990"/>
            <a:ext cx="13621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rgbClr val="FF0000"/>
                </a:solidFill>
                <a:latin typeface="Courier New"/>
                <a:cs typeface="Courier New"/>
              </a:rPr>
              <a:t>Estimator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8731" y="3741666"/>
            <a:ext cx="13621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rgbClr val="008000"/>
                </a:solidFill>
                <a:latin typeface="Courier New"/>
                <a:cs typeface="Courier New"/>
              </a:rPr>
              <a:t>Evaluator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113279" y="2114697"/>
            <a:ext cx="2499361" cy="1420983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Content Placeholder 2"/>
          <p:cNvSpPr txBox="1">
            <a:spLocks/>
          </p:cNvSpPr>
          <p:nvPr/>
        </p:nvSpPr>
        <p:spPr>
          <a:xfrm>
            <a:off x="6457505" y="1063229"/>
            <a:ext cx="1330960" cy="4926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SzPct val="90000"/>
              <a:buFont typeface="Arial"/>
              <a:buNone/>
              <a:tabLst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1pPr>
            <a:lvl2pPr marL="628650" indent="-171450" algn="l" defTabSz="457200" rtl="0" eaLnBrk="1" latinLnBrk="0" hangingPunct="1">
              <a:spcBef>
                <a:spcPct val="20000"/>
              </a:spcBef>
              <a:buSzPct val="90000"/>
              <a:buFont typeface="Arial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2pPr>
            <a:lvl3pPr marL="1089025" indent="-174625" algn="l" defTabSz="457200" rtl="0" eaLnBrk="1" latinLnBrk="0" hangingPunct="1">
              <a:spcBef>
                <a:spcPct val="20000"/>
              </a:spcBef>
              <a:buSzPct val="100000"/>
              <a:buFont typeface="Lucida Grande"/>
              <a:buChar char="–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3pPr>
            <a:lvl4pPr marL="1541463" indent="-169863" algn="l" defTabSz="457200" rtl="0" eaLnBrk="1" latinLnBrk="0" hangingPunct="1">
              <a:spcBef>
                <a:spcPct val="20000"/>
              </a:spcBef>
              <a:buSzPct val="90000"/>
              <a:buFont typeface="Arial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4pPr>
            <a:lvl5pPr marL="2001838" indent="-173038" algn="l" defTabSz="457200" rtl="0" eaLnBrk="1" latinLnBrk="0" hangingPunct="1">
              <a:spcBef>
                <a:spcPct val="20000"/>
              </a:spcBef>
              <a:buFont typeface="Lucida Grande"/>
              <a:buChar char="-"/>
              <a:tabLst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Source Sans Pro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/>
              <a:t>Testing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7122985" y="2689686"/>
            <a:ext cx="0" cy="2646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5955712" y="3009990"/>
            <a:ext cx="2326640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Predict using model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122985" y="3409412"/>
            <a:ext cx="0" cy="28043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6481635" y="3741666"/>
            <a:ext cx="1282700" cy="325909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6442996" y="1587395"/>
            <a:ext cx="1359980" cy="3287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7122985" y="1977750"/>
            <a:ext cx="0" cy="261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/>
          <p:cNvSpPr/>
          <p:nvPr/>
        </p:nvSpPr>
        <p:spPr>
          <a:xfrm>
            <a:off x="6113335" y="2289936"/>
            <a:ext cx="2019299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features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5874431" y="2114697"/>
            <a:ext cx="2499361" cy="1420983"/>
          </a:xfrm>
          <a:prstGeom prst="roundRect">
            <a:avLst/>
          </a:prstGeom>
          <a:noFill/>
          <a:ln w="38100" cmpd="sng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ight Arrow 32"/>
          <p:cNvSpPr/>
          <p:nvPr/>
        </p:nvSpPr>
        <p:spPr>
          <a:xfrm>
            <a:off x="4846320" y="2618711"/>
            <a:ext cx="822960" cy="391279"/>
          </a:xfrm>
          <a:prstGeom prst="rightArrow">
            <a:avLst/>
          </a:prstGeom>
          <a:noFill/>
          <a:ln w="5715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701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8731" y="2157856"/>
            <a:ext cx="1623756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Transformer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8731" y="1470718"/>
            <a:ext cx="13621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8731" y="3507830"/>
            <a:ext cx="13621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rgbClr val="FF0000"/>
                </a:solidFill>
                <a:latin typeface="Courier New"/>
                <a:cs typeface="Courier New"/>
              </a:rPr>
              <a:t>Estimator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8731" y="4229346"/>
            <a:ext cx="13621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rgbClr val="008000"/>
                </a:solidFill>
                <a:latin typeface="Courier New"/>
                <a:cs typeface="Courier New"/>
              </a:rPr>
              <a:t>Evaluator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150174" y="1377455"/>
            <a:ext cx="19854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/>
                <a:cs typeface="Courier New"/>
              </a:rPr>
              <a:t>label: Double</a:t>
            </a:r>
          </a:p>
          <a:p>
            <a:r>
              <a:rPr lang="en-US" dirty="0" smtClean="0">
                <a:latin typeface="Courier New"/>
                <a:cs typeface="Courier New"/>
              </a:rPr>
              <a:t>text</a:t>
            </a:r>
            <a:r>
              <a:rPr lang="en-US" dirty="0">
                <a:latin typeface="Courier New"/>
                <a:cs typeface="Courier New"/>
              </a:rPr>
              <a:t>: </a:t>
            </a:r>
            <a:r>
              <a:rPr lang="en-US" dirty="0" smtClean="0">
                <a:latin typeface="Courier New"/>
                <a:cs typeface="Courier New"/>
              </a:rPr>
              <a:t>String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150174" y="3065492"/>
            <a:ext cx="2401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features: Vector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135836" y="1044763"/>
            <a:ext cx="214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Current data schema</a:t>
            </a:r>
            <a:endParaRPr lang="en-US" u="sng" dirty="0"/>
          </a:p>
        </p:txBody>
      </p:sp>
      <p:sp>
        <p:nvSpPr>
          <p:cNvPr id="40" name="TextBox 39"/>
          <p:cNvSpPr txBox="1"/>
          <p:nvPr/>
        </p:nvSpPr>
        <p:spPr>
          <a:xfrm>
            <a:off x="6150174" y="3771127"/>
            <a:ext cx="267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prediction: Double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2696353" y="931149"/>
            <a:ext cx="1330960" cy="492649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Training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361833" y="3207846"/>
            <a:ext cx="0" cy="2646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52184" y="3507830"/>
            <a:ext cx="2019300" cy="32877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LogisticRegression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361833" y="3897092"/>
            <a:ext cx="0" cy="28043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2255520" y="4177528"/>
            <a:ext cx="2204720" cy="52655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BinaryClassification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Evaluator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681844" y="1455315"/>
            <a:ext cx="1359980" cy="3287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361833" y="1845670"/>
            <a:ext cx="0" cy="261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352183" y="2157856"/>
            <a:ext cx="2019299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113279" y="1982617"/>
            <a:ext cx="2499361" cy="2000103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8733" y="2846022"/>
            <a:ext cx="1623756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Transformer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361835" y="2533836"/>
            <a:ext cx="0" cy="261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352185" y="2846022"/>
            <a:ext cx="2019299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HashingTF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150174" y="2392280"/>
            <a:ext cx="2678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/>
                <a:cs typeface="Courier New"/>
              </a:rPr>
              <a:t>words: Seq[String]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781870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39" grpId="0"/>
      <p:bldP spid="40" grpId="0"/>
      <p:bldP spid="5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18731" y="2157856"/>
            <a:ext cx="1623756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Transformer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8731" y="1470718"/>
            <a:ext cx="13621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latin typeface="Courier New"/>
                <a:cs typeface="Courier New"/>
              </a:rPr>
              <a:t>DataFrame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8731" y="3507830"/>
            <a:ext cx="13621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rgbClr val="FF0000"/>
                </a:solidFill>
                <a:latin typeface="Courier New"/>
                <a:cs typeface="Courier New"/>
              </a:rPr>
              <a:t>Estimator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18731" y="4229346"/>
            <a:ext cx="13621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rgbClr val="008000"/>
                </a:solidFill>
                <a:latin typeface="Courier New"/>
                <a:cs typeface="Courier New"/>
              </a:rPr>
              <a:t>Evaluator</a:t>
            </a:r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2696353" y="931149"/>
            <a:ext cx="1330960" cy="492649"/>
          </a:xfrm>
        </p:spPr>
        <p:txBody>
          <a:bodyPr>
            <a:noAutofit/>
          </a:bodyPr>
          <a:lstStyle/>
          <a:p>
            <a:pPr algn="ctr"/>
            <a:r>
              <a:rPr lang="en-US" sz="2400" dirty="0" smtClean="0"/>
              <a:t>Training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3361833" y="3207846"/>
            <a:ext cx="0" cy="2646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2352184" y="3507830"/>
            <a:ext cx="2019300" cy="328775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LogisticRegression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3361833" y="3897092"/>
            <a:ext cx="0" cy="28043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/>
          <p:cNvSpPr/>
          <p:nvPr/>
        </p:nvSpPr>
        <p:spPr>
          <a:xfrm>
            <a:off x="2255520" y="4177528"/>
            <a:ext cx="2204720" cy="52655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BinaryClassification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Evaluator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2681844" y="1455315"/>
            <a:ext cx="1359980" cy="328775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3361833" y="1845670"/>
            <a:ext cx="0" cy="261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2352183" y="2157856"/>
            <a:ext cx="2019299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Tokenizer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ounded Rectangle 48"/>
          <p:cNvSpPr/>
          <p:nvPr/>
        </p:nvSpPr>
        <p:spPr>
          <a:xfrm>
            <a:off x="2113279" y="1982617"/>
            <a:ext cx="2499361" cy="2000103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18733" y="2846022"/>
            <a:ext cx="1623756" cy="35394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7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Transformer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3361835" y="2533836"/>
            <a:ext cx="0" cy="261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2352185" y="2846022"/>
            <a:ext cx="2019299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HashingTF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639161" y="2324412"/>
            <a:ext cx="2661559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Pain point</a:t>
            </a:r>
            <a:r>
              <a:rPr lang="en-US" sz="1600" dirty="0"/>
              <a:t>: Write as a script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5506720" y="2161852"/>
            <a:ext cx="3037840" cy="833120"/>
            <a:chOff x="5750560" y="2661920"/>
            <a:chExt cx="3037840" cy="833120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5750560" y="2661920"/>
              <a:ext cx="3037840" cy="747336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750560" y="2661920"/>
              <a:ext cx="2966720" cy="83312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7302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625186" y="1480513"/>
            <a:ext cx="30166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&gt; </a:t>
            </a:r>
            <a:r>
              <a:rPr lang="en-US" sz="1600" dirty="0" err="1" smtClean="0">
                <a:latin typeface="Courier New"/>
                <a:cs typeface="Courier New"/>
              </a:rPr>
              <a:t>hashingTF.numFeatures</a:t>
            </a:r>
            <a:endParaRPr lang="en-US" sz="1600" dirty="0" smtClean="0">
              <a:latin typeface="Courier New"/>
              <a:cs typeface="Courier New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05506" y="1418957"/>
            <a:ext cx="153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Standard API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288386" y="1829654"/>
            <a:ext cx="18004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•"/>
            </a:pPr>
            <a:r>
              <a:rPr lang="en-US" dirty="0" smtClean="0"/>
              <a:t>Typed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Defaults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Built-in doc</a:t>
            </a:r>
          </a:p>
          <a:p>
            <a:pPr marL="285750" indent="-285750">
              <a:buFontTx/>
              <a:buChar char="•"/>
            </a:pPr>
            <a:r>
              <a:rPr lang="en-US" dirty="0" smtClean="0"/>
              <a:t>Autocomplete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125195" y="1858440"/>
            <a:ext cx="406328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Courier New"/>
                <a:cs typeface="Courier New"/>
              </a:rPr>
              <a:t>org.apache.spark.ml.param.IntParam</a:t>
            </a:r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=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>
                <a:latin typeface="Courier New"/>
                <a:cs typeface="Courier New"/>
              </a:rPr>
              <a:t>numFeatures</a:t>
            </a:r>
            <a:r>
              <a:rPr lang="en-US" sz="1400" dirty="0">
                <a:latin typeface="Courier New"/>
                <a:cs typeface="Courier New"/>
              </a:rPr>
              <a:t>: number of </a:t>
            </a:r>
            <a:r>
              <a:rPr lang="en-US" sz="1400" dirty="0" smtClean="0">
                <a:latin typeface="Courier New"/>
                <a:cs typeface="Courier New"/>
              </a:rPr>
              <a:t>features</a:t>
            </a:r>
          </a:p>
          <a:p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>
                <a:latin typeface="Courier New"/>
                <a:cs typeface="Courier New"/>
              </a:rPr>
              <a:t>(default: 262144)</a:t>
            </a:r>
            <a:endParaRPr lang="en-US" sz="1400" dirty="0" smtClean="0">
              <a:latin typeface="Courier New"/>
              <a:cs typeface="Courier New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625186" y="2756085"/>
            <a:ext cx="41248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&gt; </a:t>
            </a:r>
            <a:r>
              <a:rPr lang="en-US" sz="1600" dirty="0" err="1" smtClean="0">
                <a:latin typeface="Courier New"/>
                <a:cs typeface="Courier New"/>
              </a:rPr>
              <a:t>hashingTF.setNumFeatures</a:t>
            </a:r>
            <a:r>
              <a:rPr lang="en-US" sz="1600" dirty="0" smtClean="0">
                <a:latin typeface="Courier New"/>
                <a:cs typeface="Courier New"/>
              </a:rPr>
              <a:t>(1000)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625186" y="3098251"/>
            <a:ext cx="3386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&gt; </a:t>
            </a:r>
            <a:r>
              <a:rPr lang="en-US" sz="1600" dirty="0" err="1" smtClean="0">
                <a:latin typeface="Courier New"/>
                <a:cs typeface="Courier New"/>
              </a:rPr>
              <a:t>hashingTF.getNumFeatures</a:t>
            </a:r>
            <a:endParaRPr lang="en-US" sz="1600" dirty="0" smtClean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66723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MLlib’s</a:t>
            </a:r>
            <a:r>
              <a:rPr lang="en-US" dirty="0" smtClean="0"/>
              <a:t> Mission</a:t>
            </a:r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1625600" y="3104180"/>
            <a:ext cx="5892800" cy="772499"/>
            <a:chOff x="1625600" y="4316703"/>
            <a:chExt cx="5892800" cy="1029997"/>
          </a:xfrm>
        </p:grpSpPr>
        <p:sp>
          <p:nvSpPr>
            <p:cNvPr id="14" name="Rounded Rectangle 13"/>
            <p:cNvSpPr/>
            <p:nvPr/>
          </p:nvSpPr>
          <p:spPr>
            <a:xfrm>
              <a:off x="1625600" y="4323834"/>
              <a:ext cx="5892800" cy="1022866"/>
            </a:xfrm>
            <a:prstGeom prst="roundRect">
              <a:avLst/>
            </a:prstGeom>
            <a:gradFill>
              <a:gsLst>
                <a:gs pos="0">
                  <a:schemeClr val="accent1">
                    <a:tint val="100000"/>
                    <a:shade val="100000"/>
                    <a:satMod val="130000"/>
                    <a:alpha val="5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63700" y="4316703"/>
              <a:ext cx="5803899" cy="1025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 i="1" dirty="0"/>
                <a:t>How can we move beyond this </a:t>
              </a:r>
              <a:r>
                <a:rPr lang="en-US" sz="2200" i="1" dirty="0" smtClean="0"/>
                <a:t>list </a:t>
              </a:r>
              <a:r>
                <a:rPr lang="en-US" sz="2200" i="1" dirty="0"/>
                <a:t>of algorithms and help users developer real ML workflows?</a:t>
              </a:r>
            </a:p>
          </p:txBody>
        </p:sp>
      </p:grp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828799" y="1219202"/>
            <a:ext cx="5435601" cy="1652200"/>
          </a:xfrm>
        </p:spPr>
        <p:txBody>
          <a:bodyPr>
            <a:normAutofit lnSpcReduction="10000"/>
          </a:bodyPr>
          <a:lstStyle/>
          <a:p>
            <a:r>
              <a:rPr lang="en-US" dirty="0" err="1" smtClean="0"/>
              <a:t>MLlib’s</a:t>
            </a:r>
            <a:r>
              <a:rPr lang="en-US" dirty="0" smtClean="0"/>
              <a:t> mission is to make </a:t>
            </a:r>
            <a:r>
              <a:rPr lang="en-US" dirty="0"/>
              <a:t>practical machine learning easy and </a:t>
            </a:r>
            <a:r>
              <a:rPr lang="en-US" dirty="0" smtClean="0"/>
              <a:t>scalable.</a:t>
            </a:r>
          </a:p>
          <a:p>
            <a:endParaRPr lang="en-US" sz="600" dirty="0" smtClean="0"/>
          </a:p>
          <a:p>
            <a:pPr marL="457200" indent="-228600">
              <a:buFontTx/>
              <a:buChar char="•"/>
            </a:pPr>
            <a:r>
              <a:rPr lang="en-US" sz="2000" dirty="0"/>
              <a:t>Capable of learning </a:t>
            </a:r>
            <a:r>
              <a:rPr lang="en-US" sz="2000" dirty="0" smtClean="0"/>
              <a:t>from </a:t>
            </a:r>
            <a:r>
              <a:rPr lang="en-US" sz="2000" dirty="0"/>
              <a:t>large-scale </a:t>
            </a:r>
            <a:r>
              <a:rPr lang="en-US" sz="2000" dirty="0" smtClean="0"/>
              <a:t>datasets</a:t>
            </a:r>
          </a:p>
          <a:p>
            <a:pPr marL="457200" indent="-228600">
              <a:buFontTx/>
              <a:buChar char="•"/>
            </a:pPr>
            <a:r>
              <a:rPr lang="en-US" sz="2000" dirty="0" smtClean="0"/>
              <a:t>Easy </a:t>
            </a:r>
            <a:r>
              <a:rPr lang="en-US" sz="2000" dirty="0"/>
              <a:t>to build machine learning </a:t>
            </a:r>
            <a:r>
              <a:rPr lang="en-US" sz="2000" dirty="0" smtClean="0"/>
              <a:t>applications</a:t>
            </a:r>
          </a:p>
          <a:p>
            <a:pPr marL="457200" indent="-228600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36460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Tuning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4660" y="1238216"/>
            <a:ext cx="2603500" cy="1687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Given:</a:t>
            </a:r>
          </a:p>
          <a:p>
            <a:pPr marL="342900" indent="-228600">
              <a:buFontTx/>
              <a:buChar char="•"/>
            </a:pPr>
            <a:r>
              <a:rPr lang="en-US" sz="1800" dirty="0" smtClean="0"/>
              <a:t>Estimator</a:t>
            </a:r>
          </a:p>
          <a:p>
            <a:pPr marL="342900" indent="-228600">
              <a:buFontTx/>
              <a:buChar char="•"/>
            </a:pPr>
            <a:r>
              <a:rPr lang="en-US" sz="1800" dirty="0" smtClean="0"/>
              <a:t>Parameter grid</a:t>
            </a:r>
          </a:p>
          <a:p>
            <a:pPr marL="342900" indent="-228600">
              <a:buFontTx/>
              <a:buChar char="•"/>
            </a:pPr>
            <a:r>
              <a:rPr lang="en-US" sz="1800" dirty="0" smtClean="0"/>
              <a:t>Evaluator</a:t>
            </a:r>
          </a:p>
          <a:p>
            <a:r>
              <a:rPr lang="en-US" sz="2000" dirty="0" smtClean="0"/>
              <a:t>Find best parameters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5482732" y="3232647"/>
            <a:ext cx="2945226" cy="584776"/>
            <a:chOff x="5482732" y="3232647"/>
            <a:chExt cx="2945226" cy="584776"/>
          </a:xfrm>
        </p:grpSpPr>
        <p:sp>
          <p:nvSpPr>
            <p:cNvPr id="16" name="TextBox 15"/>
            <p:cNvSpPr txBox="1"/>
            <p:nvPr/>
          </p:nvSpPr>
          <p:spPr>
            <a:xfrm>
              <a:off x="6150071" y="3232647"/>
              <a:ext cx="2277887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/>
                  <a:cs typeface="Courier New"/>
                </a:rPr>
                <a:t>lr.regParam</a:t>
              </a:r>
              <a:endParaRPr lang="en-US" sz="1600" dirty="0" smtClean="0">
                <a:latin typeface="Courier New"/>
                <a:cs typeface="Courier New"/>
              </a:endParaRPr>
            </a:p>
            <a:p>
              <a:r>
                <a:rPr lang="en-US" sz="1600" dirty="0" smtClean="0">
                  <a:latin typeface="Courier New"/>
                  <a:cs typeface="Courier New"/>
                </a:rPr>
                <a:t> {0.01, 0.1, 0.5}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cxnSp>
          <p:nvCxnSpPr>
            <p:cNvPr id="36" name="Straight Arrow Connector 35"/>
            <p:cNvCxnSpPr>
              <a:stCxn id="16" idx="1"/>
            </p:cNvCxnSpPr>
            <p:nvPr/>
          </p:nvCxnSpPr>
          <p:spPr>
            <a:xfrm flipH="1" flipV="1">
              <a:off x="5482732" y="3232647"/>
              <a:ext cx="667339" cy="29238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/>
          <p:cNvGrpSpPr/>
          <p:nvPr/>
        </p:nvGrpSpPr>
        <p:grpSpPr>
          <a:xfrm>
            <a:off x="5482732" y="1789226"/>
            <a:ext cx="3254868" cy="584776"/>
            <a:chOff x="5482732" y="1789226"/>
            <a:chExt cx="3254868" cy="584776"/>
          </a:xfrm>
        </p:grpSpPr>
        <p:sp>
          <p:nvSpPr>
            <p:cNvPr id="15" name="TextBox 14"/>
            <p:cNvSpPr txBox="1"/>
            <p:nvPr/>
          </p:nvSpPr>
          <p:spPr>
            <a:xfrm>
              <a:off x="5967190" y="1789226"/>
              <a:ext cx="2770410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latin typeface="Courier New"/>
                  <a:cs typeface="Courier New"/>
                </a:rPr>
                <a:t>hashingTF.numFeatures</a:t>
              </a:r>
              <a:endParaRPr lang="en-US" sz="1600" dirty="0" smtClean="0">
                <a:latin typeface="Courier New"/>
                <a:cs typeface="Courier New"/>
              </a:endParaRPr>
            </a:p>
            <a:p>
              <a:r>
                <a:rPr lang="en-US" sz="1600" dirty="0" smtClean="0">
                  <a:latin typeface="Courier New"/>
                  <a:cs typeface="Courier New"/>
                </a:rPr>
                <a:t> {</a:t>
              </a:r>
              <a:r>
                <a:rPr lang="en-US" sz="1600" dirty="0">
                  <a:latin typeface="Courier New"/>
                  <a:cs typeface="Courier New"/>
                </a:rPr>
                <a:t>100, 1000, 10000</a:t>
              </a:r>
              <a:r>
                <a:rPr lang="en-US" sz="1600" dirty="0" smtClean="0">
                  <a:latin typeface="Courier New"/>
                  <a:cs typeface="Courier New"/>
                </a:rPr>
                <a:t>}</a:t>
              </a:r>
              <a:endParaRPr lang="en-US" sz="1600" dirty="0">
                <a:latin typeface="Courier New"/>
                <a:cs typeface="Courier New"/>
              </a:endParaRPr>
            </a:p>
          </p:txBody>
        </p:sp>
        <p:cxnSp>
          <p:nvCxnSpPr>
            <p:cNvPr id="37" name="Straight Arrow Connector 36"/>
            <p:cNvCxnSpPr>
              <a:stCxn id="15" idx="1"/>
            </p:cNvCxnSpPr>
            <p:nvPr/>
          </p:nvCxnSpPr>
          <p:spPr>
            <a:xfrm flipH="1">
              <a:off x="5482732" y="2081614"/>
              <a:ext cx="484458" cy="292388"/>
            </a:xfrm>
            <a:prstGeom prst="straightConnector1">
              <a:avLst/>
            </a:prstGeom>
            <a:ln w="1905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69121" y="1694461"/>
            <a:ext cx="2204720" cy="2558074"/>
            <a:chOff x="3269121" y="1694461"/>
            <a:chExt cx="2204720" cy="2558074"/>
          </a:xfrm>
        </p:grpSpPr>
        <p:grpSp>
          <p:nvGrpSpPr>
            <p:cNvPr id="17" name="Group 16"/>
            <p:cNvGrpSpPr/>
            <p:nvPr/>
          </p:nvGrpSpPr>
          <p:grpSpPr>
            <a:xfrm>
              <a:off x="3361831" y="1694461"/>
              <a:ext cx="2019301" cy="1678749"/>
              <a:chOff x="2352183" y="2157856"/>
              <a:chExt cx="2019301" cy="1678749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>
                <a:off x="3361833" y="3207846"/>
                <a:ext cx="0" cy="26467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Rounded Rectangle 28"/>
              <p:cNvSpPr/>
              <p:nvPr/>
            </p:nvSpPr>
            <p:spPr>
              <a:xfrm>
                <a:off x="2352184" y="3507830"/>
                <a:ext cx="2019300" cy="328775"/>
              </a:xfrm>
              <a:prstGeom prst="roundRect">
                <a:avLst/>
              </a:prstGeom>
              <a:noFill/>
              <a:ln w="38100" cmpd="sng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LogisticRegression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2352183" y="2157856"/>
                <a:ext cx="2019299" cy="328775"/>
              </a:xfrm>
              <a:prstGeom prst="roundRect">
                <a:avLst/>
              </a:prstGeom>
              <a:noFill/>
              <a:ln w="38100" cmpd="sng">
                <a:solidFill>
                  <a:srgbClr val="1EA3B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Tokenizer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361835" y="2533836"/>
                <a:ext cx="0" cy="261386"/>
              </a:xfrm>
              <a:prstGeom prst="straightConnector1">
                <a:avLst/>
              </a:prstGeom>
              <a:ln w="28575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Rounded Rectangle 34"/>
              <p:cNvSpPr/>
              <p:nvPr/>
            </p:nvSpPr>
            <p:spPr>
              <a:xfrm>
                <a:off x="2352185" y="2846022"/>
                <a:ext cx="2019299" cy="328775"/>
              </a:xfrm>
              <a:prstGeom prst="roundRect">
                <a:avLst/>
              </a:prstGeom>
              <a:noFill/>
              <a:ln w="38100" cmpd="sng">
                <a:solidFill>
                  <a:srgbClr val="1EA3B5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 smtClean="0">
                    <a:solidFill>
                      <a:schemeClr val="tx1"/>
                    </a:solidFill>
                  </a:rPr>
                  <a:t>HashingTF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4375434" y="3415067"/>
              <a:ext cx="0" cy="28043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ounded Rectangle 39"/>
            <p:cNvSpPr/>
            <p:nvPr/>
          </p:nvSpPr>
          <p:spPr>
            <a:xfrm>
              <a:off x="3269121" y="3725983"/>
              <a:ext cx="2204720" cy="526552"/>
            </a:xfrm>
            <a:prstGeom prst="roundRect">
              <a:avLst/>
            </a:prstGeom>
            <a:noFill/>
            <a:ln w="38100" cmpd="sng">
              <a:solidFill>
                <a:srgbClr val="008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BinaryClassification</a:t>
              </a:r>
            </a:p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Evaluator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1" name="Rounded Rectangle 40"/>
          <p:cNvSpPr/>
          <p:nvPr/>
        </p:nvSpPr>
        <p:spPr>
          <a:xfrm>
            <a:off x="3210560" y="1483360"/>
            <a:ext cx="2343292" cy="2041676"/>
          </a:xfrm>
          <a:prstGeom prst="roundRect">
            <a:avLst/>
          </a:prstGeom>
          <a:noFill/>
          <a:ln w="762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4660" y="3295393"/>
            <a:ext cx="2339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/>
                <a:cs typeface="Courier New"/>
              </a:rPr>
              <a:t>CrossValidator</a:t>
            </a:r>
            <a:endParaRPr lang="en-US" sz="2000" b="1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7482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Parameter Tuning</a:t>
            </a:r>
            <a:endParaRPr lang="en-US" dirty="0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54660" y="1238216"/>
            <a:ext cx="2603500" cy="16878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Tx/>
              <a:buNone/>
              <a:defRPr sz="28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Source Sans Pro Ligh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Given:</a:t>
            </a:r>
          </a:p>
          <a:p>
            <a:pPr marL="342900" indent="-228600">
              <a:buFontTx/>
              <a:buChar char="•"/>
            </a:pPr>
            <a:r>
              <a:rPr lang="en-US" sz="1800" dirty="0" smtClean="0"/>
              <a:t>Estimator</a:t>
            </a:r>
          </a:p>
          <a:p>
            <a:pPr marL="342900" indent="-228600">
              <a:buFontTx/>
              <a:buChar char="•"/>
            </a:pPr>
            <a:r>
              <a:rPr lang="en-US" sz="1800" dirty="0" smtClean="0"/>
              <a:t>Parameter grid</a:t>
            </a:r>
          </a:p>
          <a:p>
            <a:pPr marL="342900" indent="-228600">
              <a:buFontTx/>
              <a:buChar char="•"/>
            </a:pPr>
            <a:r>
              <a:rPr lang="en-US" sz="1800" dirty="0" smtClean="0"/>
              <a:t>Evaluator</a:t>
            </a:r>
          </a:p>
          <a:p>
            <a:r>
              <a:rPr lang="en-US" sz="2000" dirty="0" smtClean="0"/>
              <a:t>Find best parameters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361831" y="1694461"/>
            <a:ext cx="2019301" cy="1678749"/>
            <a:chOff x="2352183" y="2157856"/>
            <a:chExt cx="2019301" cy="1678749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3361833" y="3207846"/>
              <a:ext cx="0" cy="26467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ounded Rectangle 28"/>
            <p:cNvSpPr/>
            <p:nvPr/>
          </p:nvSpPr>
          <p:spPr>
            <a:xfrm>
              <a:off x="2352184" y="3507830"/>
              <a:ext cx="2019300" cy="328775"/>
            </a:xfrm>
            <a:prstGeom prst="roundRect">
              <a:avLst/>
            </a:prstGeom>
            <a:noFill/>
            <a:ln w="38100" cmpd="sng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LogisticRegression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2352183" y="2157856"/>
              <a:ext cx="2019299" cy="328775"/>
            </a:xfrm>
            <a:prstGeom prst="roundRect">
              <a:avLst/>
            </a:prstGeom>
            <a:noFill/>
            <a:ln w="38100" cmpd="sng">
              <a:solidFill>
                <a:srgbClr val="1EA3B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Tokenizer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3361835" y="2533836"/>
              <a:ext cx="0" cy="26138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Rounded Rectangle 34"/>
            <p:cNvSpPr/>
            <p:nvPr/>
          </p:nvSpPr>
          <p:spPr>
            <a:xfrm>
              <a:off x="2352185" y="2846022"/>
              <a:ext cx="2019299" cy="328775"/>
            </a:xfrm>
            <a:prstGeom prst="roundRect">
              <a:avLst/>
            </a:prstGeom>
            <a:noFill/>
            <a:ln w="38100" cmpd="sng">
              <a:solidFill>
                <a:srgbClr val="1EA3B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 smtClean="0">
                  <a:solidFill>
                    <a:schemeClr val="tx1"/>
                  </a:solidFill>
                </a:rPr>
                <a:t>HashingTF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Straight Arrow Connector 38"/>
          <p:cNvCxnSpPr/>
          <p:nvPr/>
        </p:nvCxnSpPr>
        <p:spPr>
          <a:xfrm>
            <a:off x="4375434" y="3415067"/>
            <a:ext cx="0" cy="28043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269121" y="3725983"/>
            <a:ext cx="2204720" cy="526552"/>
          </a:xfrm>
          <a:prstGeom prst="roundRect">
            <a:avLst/>
          </a:prstGeom>
          <a:noFill/>
          <a:ln w="38100" cmpd="sng">
            <a:solidFill>
              <a:srgbClr val="008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BinaryClassification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Evaluator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54660" y="3295393"/>
            <a:ext cx="2339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>
                <a:latin typeface="Courier New"/>
                <a:cs typeface="Courier New"/>
              </a:rPr>
              <a:t>CrossValidator</a:t>
            </a:r>
            <a:endParaRPr lang="en-US" sz="2000" b="1" dirty="0">
              <a:latin typeface="Courier New"/>
              <a:cs typeface="Courier New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954121" y="1990207"/>
            <a:ext cx="2661559" cy="338554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0000"/>
                </a:solidFill>
              </a:rPr>
              <a:t>Pain point</a:t>
            </a:r>
            <a:r>
              <a:rPr lang="en-US" sz="1600" dirty="0"/>
              <a:t>: Tune parameters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821680" y="1827647"/>
            <a:ext cx="3037840" cy="833120"/>
            <a:chOff x="5750560" y="2661920"/>
            <a:chExt cx="3037840" cy="833120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750560" y="2661920"/>
              <a:ext cx="3037840" cy="747336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750560" y="2661920"/>
              <a:ext cx="2966720" cy="833120"/>
            </a:xfrm>
            <a:prstGeom prst="line">
              <a:avLst/>
            </a:prstGeom>
            <a:ln w="38100" cmpd="sng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3210560" y="1483360"/>
            <a:ext cx="2343292" cy="2041676"/>
          </a:xfrm>
          <a:prstGeom prst="roundRect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17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Pipelines: Recap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52720" y="2480607"/>
            <a:ext cx="3198324" cy="1754327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u="sng" dirty="0" smtClean="0"/>
              <a:t>Inspirations</a:t>
            </a:r>
            <a:endParaRPr lang="en-US" sz="2000" dirty="0" smtClean="0"/>
          </a:p>
          <a:p>
            <a:endParaRPr lang="en-US" sz="600" dirty="0" smtClean="0"/>
          </a:p>
          <a:p>
            <a:r>
              <a:rPr lang="en-US" dirty="0" err="1" smtClean="0"/>
              <a:t>scikit</a:t>
            </a:r>
            <a:r>
              <a:rPr lang="en-US" dirty="0" smtClean="0"/>
              <a:t>-learn</a:t>
            </a:r>
          </a:p>
          <a:p>
            <a:r>
              <a:rPr lang="en-US" i="1" dirty="0" smtClean="0"/>
              <a:t>  + Spark DataFrame, </a:t>
            </a:r>
            <a:r>
              <a:rPr lang="en-US" i="1" dirty="0" err="1" smtClean="0"/>
              <a:t>Param</a:t>
            </a:r>
            <a:r>
              <a:rPr lang="en-US" i="1" dirty="0" smtClean="0"/>
              <a:t> API</a:t>
            </a:r>
            <a:endParaRPr lang="en-US" dirty="0" smtClean="0"/>
          </a:p>
          <a:p>
            <a:endParaRPr lang="en-US" sz="1000" i="1" dirty="0" smtClean="0"/>
          </a:p>
          <a:p>
            <a:r>
              <a:rPr lang="en-US" dirty="0" err="1" smtClean="0"/>
              <a:t>MLBase</a:t>
            </a:r>
            <a:r>
              <a:rPr lang="en-US" dirty="0" smtClean="0"/>
              <a:t> (Berkeley </a:t>
            </a:r>
            <a:r>
              <a:rPr lang="en-US" dirty="0" err="1" smtClean="0"/>
              <a:t>AMPLab</a:t>
            </a:r>
            <a:r>
              <a:rPr lang="en-US" dirty="0" smtClean="0"/>
              <a:t>)</a:t>
            </a:r>
          </a:p>
          <a:p>
            <a:r>
              <a:rPr lang="en-US" i="1" dirty="0" smtClean="0"/>
              <a:t>  Ongoing collaborations</a:t>
            </a:r>
            <a:endParaRPr lang="en-US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253741" y="1174436"/>
            <a:ext cx="4788540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Create &amp; handle many RDDs and data types</a:t>
            </a:r>
          </a:p>
          <a:p>
            <a:r>
              <a:rPr lang="en-US" sz="2000" i="1" dirty="0" smtClean="0"/>
              <a:t>Write </a:t>
            </a:r>
            <a:r>
              <a:rPr lang="en-US" sz="2000" i="1" dirty="0"/>
              <a:t>as a </a:t>
            </a:r>
            <a:r>
              <a:rPr lang="en-US" sz="2000" i="1" dirty="0" smtClean="0"/>
              <a:t>script</a:t>
            </a:r>
          </a:p>
          <a:p>
            <a:r>
              <a:rPr lang="en-US" sz="2000" i="1" dirty="0" smtClean="0"/>
              <a:t>Tune parameters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831" y="1174436"/>
            <a:ext cx="1691238" cy="101566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DataFrame</a:t>
            </a:r>
          </a:p>
          <a:p>
            <a:r>
              <a:rPr lang="en-US" sz="2000" dirty="0" smtClean="0"/>
              <a:t>Abstractions</a:t>
            </a:r>
          </a:p>
          <a:p>
            <a:r>
              <a:rPr lang="en-US" sz="2000" dirty="0" smtClean="0"/>
              <a:t>Parameter API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33040" y="1391920"/>
            <a:ext cx="52070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733040" y="1686560"/>
            <a:ext cx="52070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2733040" y="2001520"/>
            <a:ext cx="520701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188720" y="2449830"/>
            <a:ext cx="4176669" cy="2517874"/>
            <a:chOff x="1188720" y="2449830"/>
            <a:chExt cx="4176669" cy="2517874"/>
          </a:xfrm>
        </p:grpSpPr>
        <p:sp>
          <p:nvSpPr>
            <p:cNvPr id="9" name="TextBox 8"/>
            <p:cNvSpPr txBox="1"/>
            <p:nvPr/>
          </p:nvSpPr>
          <p:spPr>
            <a:xfrm>
              <a:off x="1996370" y="4629150"/>
              <a:ext cx="33690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 smtClean="0"/>
                <a:t>* Groundwork done; full support WIP.</a:t>
              </a:r>
              <a:endParaRPr lang="en-US" sz="1600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88720" y="2449830"/>
              <a:ext cx="3839513" cy="178510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Also</a:t>
              </a:r>
            </a:p>
            <a:p>
              <a:pPr marL="285750" indent="-285750">
                <a:buFontTx/>
                <a:buChar char="•"/>
              </a:pPr>
              <a:r>
                <a:rPr lang="en-US" dirty="0" smtClean="0"/>
                <a:t>Python</a:t>
              </a:r>
              <a:r>
                <a:rPr lang="en-US" dirty="0"/>
                <a:t>, </a:t>
              </a:r>
              <a:r>
                <a:rPr lang="en-US" dirty="0" err="1"/>
                <a:t>Scala</a:t>
              </a:r>
              <a:r>
                <a:rPr lang="en-US" dirty="0"/>
                <a:t>, Java </a:t>
              </a:r>
              <a:r>
                <a:rPr lang="en-US" dirty="0" smtClean="0"/>
                <a:t>APIs</a:t>
              </a:r>
            </a:p>
            <a:p>
              <a:pPr marL="285750" indent="-285750">
                <a:buFontTx/>
                <a:buChar char="•"/>
              </a:pPr>
              <a:r>
                <a:rPr lang="en-US" dirty="0" smtClean="0"/>
                <a:t>Schema validation</a:t>
              </a:r>
            </a:p>
            <a:p>
              <a:pPr marL="285750" indent="-285750">
                <a:buFontTx/>
                <a:buChar char="•"/>
              </a:pPr>
              <a:r>
                <a:rPr lang="en-US" dirty="0" smtClean="0"/>
                <a:t>User</a:t>
              </a:r>
              <a:r>
                <a:rPr lang="en-US" dirty="0"/>
                <a:t>-Defined Types</a:t>
              </a:r>
              <a:r>
                <a:rPr lang="en-US" dirty="0" smtClean="0"/>
                <a:t>*</a:t>
              </a:r>
            </a:p>
            <a:p>
              <a:pPr marL="285750" indent="-285750">
                <a:buFontTx/>
                <a:buChar char="•"/>
              </a:pPr>
              <a:r>
                <a:rPr lang="en-US" dirty="0" smtClean="0"/>
                <a:t>Feature </a:t>
              </a:r>
              <a:r>
                <a:rPr lang="en-US" dirty="0"/>
                <a:t>metadata</a:t>
              </a:r>
              <a:r>
                <a:rPr lang="en-US" dirty="0" smtClean="0"/>
                <a:t>*</a:t>
              </a:r>
            </a:p>
            <a:p>
              <a:pPr marL="285750" indent="-285750">
                <a:buFontTx/>
                <a:buChar char="•"/>
              </a:pPr>
              <a:r>
                <a:rPr lang="en-US" dirty="0" smtClean="0"/>
                <a:t>Multi</a:t>
              </a:r>
              <a:r>
                <a:rPr lang="en-US" dirty="0"/>
                <a:t>-model training optimizations</a:t>
              </a:r>
              <a:r>
                <a:rPr lang="en-US" dirty="0" smtClean="0"/>
                <a:t>*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6712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30693" y="1752601"/>
            <a:ext cx="2350347" cy="1466850"/>
          </a:xfrm>
        </p:spPr>
        <p:txBody>
          <a:bodyPr>
            <a:normAutofit/>
          </a:bodyPr>
          <a:lstStyle/>
          <a:p>
            <a:r>
              <a:rPr lang="en-US" dirty="0" smtClean="0"/>
              <a:t>ML workflows</a:t>
            </a:r>
          </a:p>
          <a:p>
            <a:r>
              <a:rPr lang="en-US" dirty="0" smtClean="0"/>
              <a:t>Pipelines</a:t>
            </a:r>
          </a:p>
          <a:p>
            <a:r>
              <a:rPr lang="en-US" sz="3000" b="1" dirty="0" smtClean="0"/>
              <a:t>Roadmap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135349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097280" y="1134350"/>
            <a:ext cx="7010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Courier New"/>
                <a:cs typeface="Courier New"/>
              </a:rPr>
              <a:t>spark.mllib</a:t>
            </a:r>
            <a:r>
              <a:rPr lang="en-US" dirty="0" smtClean="0"/>
              <a:t>: Primary ML package</a:t>
            </a:r>
          </a:p>
          <a:p>
            <a:endParaRPr lang="en-US" sz="600" dirty="0" smtClean="0"/>
          </a:p>
          <a:p>
            <a:r>
              <a:rPr lang="en-US" b="1" dirty="0" err="1" smtClean="0">
                <a:latin typeface="Courier New"/>
                <a:cs typeface="Courier New"/>
              </a:rPr>
              <a:t>spark.ml</a:t>
            </a:r>
            <a:r>
              <a:rPr lang="en-US" dirty="0" smtClean="0"/>
              <a:t>: High-level Pipelines API for algorithms in </a:t>
            </a:r>
            <a:r>
              <a:rPr lang="en-US" dirty="0" err="1" smtClean="0">
                <a:latin typeface="Courier New"/>
                <a:cs typeface="Courier New"/>
              </a:rPr>
              <a:t>spark.mllib</a:t>
            </a:r>
            <a:endParaRPr lang="en-US" dirty="0" smtClean="0">
              <a:latin typeface="Courier New"/>
              <a:cs typeface="Courier New"/>
            </a:endParaRPr>
          </a:p>
          <a:p>
            <a:pPr lvl="1"/>
            <a:r>
              <a:rPr lang="en-US" dirty="0" smtClean="0"/>
              <a:t>(</a:t>
            </a:r>
            <a:r>
              <a:rPr lang="en-US" i="1" dirty="0" smtClean="0"/>
              <a:t>experimental in Spark 1.2-1.3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27200" y="2303306"/>
            <a:ext cx="5689600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Near </a:t>
            </a:r>
            <a:r>
              <a:rPr lang="en-US" dirty="0"/>
              <a:t>future</a:t>
            </a:r>
          </a:p>
          <a:p>
            <a:pPr marL="457200" indent="-346075">
              <a:buFontTx/>
              <a:buChar char="•"/>
            </a:pPr>
            <a:r>
              <a:rPr lang="en-US" dirty="0" smtClean="0"/>
              <a:t>Feature attributes</a:t>
            </a:r>
            <a:endParaRPr lang="en-US" dirty="0"/>
          </a:p>
          <a:p>
            <a:pPr marL="457200" indent="-346075">
              <a:buFontTx/>
              <a:buChar char="•"/>
            </a:pPr>
            <a:r>
              <a:rPr lang="en-US" dirty="0"/>
              <a:t>Feature </a:t>
            </a:r>
            <a:r>
              <a:rPr lang="en-US" dirty="0" smtClean="0"/>
              <a:t>transformers</a:t>
            </a:r>
            <a:endParaRPr lang="en-US" dirty="0"/>
          </a:p>
          <a:p>
            <a:pPr marL="457200" indent="-346075">
              <a:buFontTx/>
              <a:buChar char="•"/>
            </a:pPr>
            <a:r>
              <a:rPr lang="en-US" dirty="0"/>
              <a:t>More algorithms under Pipeline </a:t>
            </a:r>
            <a:r>
              <a:rPr lang="en-US" dirty="0" smtClean="0"/>
              <a:t>API</a:t>
            </a:r>
          </a:p>
          <a:p>
            <a:endParaRPr lang="en-US" sz="800" dirty="0" smtClean="0"/>
          </a:p>
          <a:p>
            <a:r>
              <a:rPr lang="en-US" dirty="0" smtClean="0"/>
              <a:t>Farther ahead</a:t>
            </a:r>
          </a:p>
          <a:p>
            <a:pPr marL="457200" indent="-346075">
              <a:buFontTx/>
              <a:buChar char="•"/>
            </a:pPr>
            <a:r>
              <a:rPr lang="en-US" dirty="0" smtClean="0"/>
              <a:t>Ideas from </a:t>
            </a:r>
            <a:r>
              <a:rPr lang="en-US" dirty="0" err="1" smtClean="0"/>
              <a:t>AMPLab</a:t>
            </a:r>
            <a:r>
              <a:rPr lang="en-US" dirty="0" smtClean="0"/>
              <a:t> </a:t>
            </a:r>
            <a:r>
              <a:rPr lang="en-US" dirty="0" err="1" smtClean="0"/>
              <a:t>MLBase</a:t>
            </a:r>
            <a:r>
              <a:rPr lang="en-US" dirty="0" smtClean="0"/>
              <a:t> (auto-tuning models)</a:t>
            </a:r>
          </a:p>
          <a:p>
            <a:pPr marL="457200" indent="-346075">
              <a:buFontTx/>
              <a:buChar char="•"/>
            </a:pPr>
            <a:r>
              <a:rPr lang="en-US" dirty="0" err="1" smtClean="0"/>
              <a:t>SparkR</a:t>
            </a:r>
            <a:r>
              <a:rPr lang="en-US" dirty="0" smtClean="0"/>
              <a:t>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20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3515360" y="2755728"/>
            <a:ext cx="5384800" cy="1521631"/>
          </a:xfrm>
        </p:spPr>
        <p:txBody>
          <a:bodyPr>
            <a:noAutofit/>
          </a:bodyPr>
          <a:lstStyle/>
          <a:p>
            <a:r>
              <a:rPr lang="en-US" sz="7000" i="1" dirty="0" smtClean="0"/>
              <a:t>Thank you!</a:t>
            </a:r>
            <a:endParaRPr lang="en-US" sz="7000" i="1" dirty="0"/>
          </a:p>
        </p:txBody>
      </p:sp>
      <p:sp>
        <p:nvSpPr>
          <p:cNvPr id="13" name="TextBox 12"/>
          <p:cNvSpPr txBox="1"/>
          <p:nvPr/>
        </p:nvSpPr>
        <p:spPr>
          <a:xfrm>
            <a:off x="508485" y="724404"/>
            <a:ext cx="2621230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Outline</a:t>
            </a:r>
          </a:p>
          <a:p>
            <a:pPr marL="285750" indent="-285750">
              <a:buFontTx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ML workflows</a:t>
            </a:r>
          </a:p>
          <a:p>
            <a:pPr marL="285750" indent="-285750">
              <a:buFontTx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Pipelines</a:t>
            </a:r>
          </a:p>
          <a:p>
            <a:pPr marL="742950" lvl="1" indent="-285750">
              <a:buFontTx/>
              <a:buChar char="•"/>
            </a:pPr>
            <a:r>
              <a:rPr lang="en-US" b="1" dirty="0">
                <a:solidFill>
                  <a:schemeClr val="bg1"/>
                </a:solidFill>
              </a:rPr>
              <a:t>DataFrame</a:t>
            </a:r>
          </a:p>
          <a:p>
            <a:pPr marL="742950" lvl="1" indent="-285750">
              <a:buFontTx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Abstractions</a:t>
            </a:r>
            <a:endParaRPr lang="en-US" b="1" dirty="0">
              <a:solidFill>
                <a:schemeClr val="bg1"/>
              </a:solidFill>
            </a:endParaRPr>
          </a:p>
          <a:p>
            <a:pPr marL="742950" lvl="1" indent="-285750">
              <a:buFontTx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Parameter tuning</a:t>
            </a:r>
          </a:p>
          <a:p>
            <a:pPr marL="285750" indent="-285750">
              <a:buFontTx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Roadmap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96081" y="970604"/>
            <a:ext cx="3728719" cy="124649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Spark </a:t>
            </a:r>
            <a:r>
              <a:rPr lang="en-US" dirty="0" smtClean="0">
                <a:solidFill>
                  <a:schemeClr val="bg1"/>
                </a:solidFill>
              </a:rPr>
              <a:t>documentation</a:t>
            </a:r>
          </a:p>
          <a:p>
            <a:r>
              <a:rPr lang="en-US" sz="1600" dirty="0" smtClean="0">
                <a:solidFill>
                  <a:schemeClr val="bg1"/>
                </a:solidFill>
              </a:rPr>
              <a:t>    </a:t>
            </a:r>
            <a:r>
              <a:rPr lang="en-US" sz="1600" dirty="0" smtClean="0">
                <a:solidFill>
                  <a:schemeClr val="bg1"/>
                </a:solidFill>
                <a:hlinkClick r:id="rId3"/>
              </a:rPr>
              <a:t>http</a:t>
            </a:r>
            <a:r>
              <a:rPr lang="en-US" sz="1600" dirty="0">
                <a:solidFill>
                  <a:schemeClr val="bg1"/>
                </a:solidFill>
                <a:hlinkClick r:id="rId3"/>
              </a:rPr>
              <a:t>://spark.apache.org/</a:t>
            </a:r>
            <a:endParaRPr lang="en-US" sz="1600" dirty="0">
              <a:solidFill>
                <a:schemeClr val="bg1"/>
              </a:solidFill>
            </a:endParaRPr>
          </a:p>
          <a:p>
            <a:endParaRPr lang="en-US" sz="800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Pipelines </a:t>
            </a:r>
            <a:r>
              <a:rPr lang="en-US" dirty="0">
                <a:solidFill>
                  <a:schemeClr val="bg1"/>
                </a:solidFill>
              </a:rPr>
              <a:t>blog </a:t>
            </a:r>
            <a:r>
              <a:rPr lang="en-US" dirty="0" smtClean="0">
                <a:solidFill>
                  <a:schemeClr val="bg1"/>
                </a:solidFill>
              </a:rPr>
              <a:t>post</a:t>
            </a:r>
          </a:p>
          <a:p>
            <a:r>
              <a:rPr lang="en-US" sz="1500" dirty="0" smtClean="0">
                <a:solidFill>
                  <a:schemeClr val="bg1"/>
                </a:solidFill>
              </a:rPr>
              <a:t>    </a:t>
            </a:r>
            <a:r>
              <a:rPr lang="en-US" sz="1500" dirty="0" smtClean="0">
                <a:solidFill>
                  <a:schemeClr val="bg1"/>
                </a:solidFill>
                <a:hlinkClick r:id="rId4"/>
              </a:rPr>
              <a:t>https</a:t>
            </a:r>
            <a:r>
              <a:rPr lang="en-US" sz="1500" dirty="0">
                <a:solidFill>
                  <a:schemeClr val="bg1"/>
                </a:solidFill>
                <a:hlinkClick r:id="rId4"/>
              </a:rPr>
              <a:t>://databricks.com/blog/2015/01/07</a:t>
            </a:r>
            <a:endParaRPr lang="en-U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1177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30693" y="1752601"/>
            <a:ext cx="2350347" cy="1466850"/>
          </a:xfrm>
        </p:spPr>
        <p:txBody>
          <a:bodyPr>
            <a:normAutofit/>
          </a:bodyPr>
          <a:lstStyle/>
          <a:p>
            <a:r>
              <a:rPr lang="en-US" dirty="0" smtClean="0"/>
              <a:t>ML workflows</a:t>
            </a:r>
          </a:p>
          <a:p>
            <a:r>
              <a:rPr lang="en-US" dirty="0" smtClean="0"/>
              <a:t>Pipelines</a:t>
            </a:r>
          </a:p>
          <a:p>
            <a:r>
              <a:rPr lang="en-US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430693" y="1752601"/>
            <a:ext cx="2350347" cy="1466850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ML workflows</a:t>
            </a:r>
          </a:p>
          <a:p>
            <a:r>
              <a:rPr lang="en-US" dirty="0" smtClean="0"/>
              <a:t>Pipelines</a:t>
            </a:r>
          </a:p>
          <a:p>
            <a:r>
              <a:rPr lang="en-US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641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Text Classification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1159254"/>
            <a:ext cx="5362546" cy="588266"/>
          </a:xfrm>
        </p:spPr>
        <p:txBody>
          <a:bodyPr>
            <a:noAutofit/>
          </a:bodyPr>
          <a:lstStyle/>
          <a:p>
            <a:r>
              <a:rPr lang="en-US" sz="2000" u="sng" dirty="0" smtClean="0"/>
              <a:t>Goal</a:t>
            </a:r>
            <a:r>
              <a:rPr lang="en-US" sz="2000" dirty="0" smtClean="0"/>
              <a:t>:</a:t>
            </a:r>
            <a:r>
              <a:rPr lang="en-US" sz="2000" dirty="0"/>
              <a:t> </a:t>
            </a:r>
            <a:r>
              <a:rPr lang="en-US" sz="2000" dirty="0" smtClean="0"/>
              <a:t> Given a text document,  predict its topic.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12240" y="2315392"/>
            <a:ext cx="29870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Subject: Re: Lexan Polish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?</a:t>
            </a:r>
          </a:p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Suggest 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McQuires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#1 plastic polish.  It will help somewhat but nothing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will 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remove deep scratches without making it worse than it already is.</a:t>
            </a:r>
          </a:p>
          <a:p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McQuires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 will do </a:t>
            </a:r>
            <a:r>
              <a:rPr lang="en-US" sz="1200" dirty="0" smtClean="0">
                <a:solidFill>
                  <a:schemeClr val="bg1">
                    <a:lumMod val="50000"/>
                  </a:schemeClr>
                </a:solidFill>
                <a:latin typeface="Courier"/>
                <a:cs typeface="Courier"/>
              </a:rPr>
              <a:t>something...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urier"/>
              <a:cs typeface="Courier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631026" y="2553537"/>
            <a:ext cx="772160" cy="223520"/>
          </a:xfrm>
          <a:prstGeom prst="rightArrow">
            <a:avLst/>
          </a:prstGeom>
          <a:noFill/>
          <a:ln w="38100" cmpd="sng"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819746" y="2340177"/>
            <a:ext cx="20819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1: about science</a:t>
            </a:r>
          </a:p>
          <a:p>
            <a:r>
              <a:rPr lang="en-US" dirty="0" smtClean="0"/>
              <a:t>0: not about science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728306" y="1923954"/>
            <a:ext cx="68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Label</a:t>
            </a:r>
            <a:endParaRPr lang="en-US" u="sng" dirty="0"/>
          </a:p>
        </p:txBody>
      </p:sp>
      <p:sp>
        <p:nvSpPr>
          <p:cNvPr id="15" name="TextBox 14"/>
          <p:cNvSpPr txBox="1"/>
          <p:nvPr/>
        </p:nvSpPr>
        <p:spPr>
          <a:xfrm>
            <a:off x="1412240" y="1923954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Features</a:t>
            </a:r>
            <a:endParaRPr lang="en-US" u="sng" dirty="0"/>
          </a:p>
        </p:txBody>
      </p:sp>
      <p:grpSp>
        <p:nvGrpSpPr>
          <p:cNvPr id="28" name="Group 27"/>
          <p:cNvGrpSpPr/>
          <p:nvPr/>
        </p:nvGrpSpPr>
        <p:grpSpPr>
          <a:xfrm>
            <a:off x="3004989" y="3755471"/>
            <a:ext cx="2225977" cy="689807"/>
            <a:chOff x="3004989" y="3755471"/>
            <a:chExt cx="2225977" cy="68980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3180096" y="3755471"/>
              <a:ext cx="152384" cy="32047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004989" y="4075946"/>
              <a:ext cx="22259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text, image, vector, ...</a:t>
              </a:r>
              <a:endParaRPr lang="en-US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389386" y="3032686"/>
            <a:ext cx="2487016" cy="689807"/>
            <a:chOff x="6389386" y="3032686"/>
            <a:chExt cx="2487016" cy="689807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6564493" y="3032686"/>
              <a:ext cx="152384" cy="320475"/>
            </a:xfrm>
            <a:prstGeom prst="line">
              <a:avLst/>
            </a:prstGeom>
            <a:ln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6389386" y="3353161"/>
              <a:ext cx="24870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CTR, inches of rainfall, ...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6409690" y="1159254"/>
            <a:ext cx="212311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Dataset: </a:t>
            </a:r>
            <a:r>
              <a:rPr lang="en-US" sz="1400" dirty="0" smtClean="0"/>
              <a:t>“20 Newsgroups”</a:t>
            </a:r>
            <a:endParaRPr lang="en-US" sz="1400" dirty="0"/>
          </a:p>
          <a:p>
            <a:r>
              <a:rPr lang="en-US" sz="1400" i="1" dirty="0" smtClean="0"/>
              <a:t>From UCI KDD Archive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935983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Training &amp; Testing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 smtClean="0"/>
              <a:t>Set Footer from Insert Dropdown Menu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D15546-3768-674C-81B9-C40A1A080E8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85062" y="1110457"/>
            <a:ext cx="10522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Training</a:t>
            </a:r>
            <a:endParaRPr lang="en-US" sz="20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157376" y="1110457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Testing/Production</a:t>
            </a:r>
            <a:endParaRPr lang="en-US" sz="2000" b="1" dirty="0"/>
          </a:p>
        </p:txBody>
      </p:sp>
      <p:grpSp>
        <p:nvGrpSpPr>
          <p:cNvPr id="34" name="Group 33"/>
          <p:cNvGrpSpPr/>
          <p:nvPr/>
        </p:nvGrpSpPr>
        <p:grpSpPr>
          <a:xfrm>
            <a:off x="531876" y="1588868"/>
            <a:ext cx="3684524" cy="2675652"/>
            <a:chOff x="531876" y="1588868"/>
            <a:chExt cx="3684524" cy="2675652"/>
          </a:xfrm>
        </p:grpSpPr>
        <p:grpSp>
          <p:nvGrpSpPr>
            <p:cNvPr id="30" name="Group 29"/>
            <p:cNvGrpSpPr/>
            <p:nvPr/>
          </p:nvGrpSpPr>
          <p:grpSpPr>
            <a:xfrm>
              <a:off x="531876" y="1588868"/>
              <a:ext cx="3684524" cy="2278351"/>
              <a:chOff x="531876" y="1588868"/>
              <a:chExt cx="3684524" cy="2278351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31876" y="1588868"/>
                <a:ext cx="26339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Given labeled data:</a:t>
                </a:r>
              </a:p>
              <a:p>
                <a:r>
                  <a:rPr lang="en-US" dirty="0" smtClean="0"/>
                  <a:t>     RDD of (features, </a:t>
                </a:r>
                <a:r>
                  <a:rPr lang="en-US" dirty="0"/>
                  <a:t>label</a:t>
                </a:r>
                <a:r>
                  <a:rPr lang="en-US" dirty="0" smtClean="0"/>
                  <a:t>)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53796" y="2230902"/>
                <a:ext cx="23840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7F7F7F"/>
                    </a:solidFill>
                    <a:latin typeface="Courier"/>
                    <a:cs typeface="Courier"/>
                  </a:rPr>
                  <a:t>Subject: Re: Lexan Polish</a:t>
                </a:r>
                <a:r>
                  <a:rPr lang="en-US" sz="1000" dirty="0" smtClean="0">
                    <a:solidFill>
                      <a:srgbClr val="7F7F7F"/>
                    </a:solidFill>
                    <a:latin typeface="Courier"/>
                    <a:cs typeface="Courier"/>
                  </a:rPr>
                  <a:t>?</a:t>
                </a:r>
              </a:p>
              <a:p>
                <a:r>
                  <a:rPr lang="en-US" sz="1000" dirty="0">
                    <a:solidFill>
                      <a:srgbClr val="7F7F7F"/>
                    </a:solidFill>
                    <a:latin typeface="Courier"/>
                    <a:cs typeface="Courier"/>
                  </a:rPr>
                  <a:t>Suggest </a:t>
                </a:r>
                <a:r>
                  <a:rPr lang="en-US" sz="1000" dirty="0" err="1">
                    <a:solidFill>
                      <a:srgbClr val="7F7F7F"/>
                    </a:solidFill>
                    <a:latin typeface="Courier"/>
                    <a:cs typeface="Courier"/>
                  </a:rPr>
                  <a:t>McQuires</a:t>
                </a:r>
                <a:r>
                  <a:rPr lang="en-US" sz="1000" dirty="0">
                    <a:solidFill>
                      <a:srgbClr val="7F7F7F"/>
                    </a:solidFill>
                    <a:latin typeface="Courier"/>
                    <a:cs typeface="Courier"/>
                  </a:rPr>
                  <a:t> #1 plastic polish.  It will </a:t>
                </a:r>
                <a:r>
                  <a:rPr lang="en-US" sz="1000" dirty="0" smtClean="0">
                    <a:solidFill>
                      <a:srgbClr val="7F7F7F"/>
                    </a:solidFill>
                    <a:latin typeface="Courier"/>
                    <a:cs typeface="Courier"/>
                  </a:rPr>
                  <a:t>help...</a:t>
                </a:r>
                <a:endParaRPr lang="en-US" sz="1000" dirty="0">
                  <a:solidFill>
                    <a:srgbClr val="7F7F7F"/>
                  </a:solidFill>
                  <a:latin typeface="Courier"/>
                  <a:cs typeface="Courier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53796" y="2923400"/>
                <a:ext cx="24216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7F7F7F"/>
                    </a:solidFill>
                    <a:latin typeface="Courier"/>
                    <a:cs typeface="Courier"/>
                  </a:rPr>
                  <a:t>Subject: RIPEM </a:t>
                </a:r>
                <a:r>
                  <a:rPr lang="en-US" sz="1000" dirty="0" smtClean="0">
                    <a:solidFill>
                      <a:srgbClr val="7F7F7F"/>
                    </a:solidFill>
                    <a:latin typeface="Courier"/>
                    <a:cs typeface="Courier"/>
                  </a:rPr>
                  <a:t>FAQ</a:t>
                </a:r>
              </a:p>
              <a:p>
                <a:r>
                  <a:rPr lang="en-US" sz="1000" dirty="0">
                    <a:solidFill>
                      <a:srgbClr val="7F7F7F"/>
                    </a:solidFill>
                    <a:latin typeface="Courier"/>
                    <a:cs typeface="Courier"/>
                  </a:rPr>
                  <a:t>RIPEM is a program which performs Privacy </a:t>
                </a:r>
                <a:r>
                  <a:rPr lang="en-US" sz="1000" dirty="0" smtClean="0">
                    <a:solidFill>
                      <a:srgbClr val="7F7F7F"/>
                    </a:solidFill>
                    <a:latin typeface="Courier"/>
                    <a:cs typeface="Courier"/>
                  </a:rPr>
                  <a:t>Enhanced...</a:t>
                </a:r>
                <a:endParaRPr lang="en-US" sz="1000" dirty="0">
                  <a:solidFill>
                    <a:srgbClr val="7F7F7F"/>
                  </a:solidFill>
                  <a:latin typeface="Courier"/>
                  <a:cs typeface="Courier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802640" y="3405554"/>
                <a:ext cx="43127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...</a:t>
                </a:r>
                <a:endParaRPr lang="en-US" sz="2400" b="1" dirty="0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075491" y="2322342"/>
                <a:ext cx="11409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"/>
                    <a:cs typeface="Courier"/>
                  </a:rPr>
                  <a:t>Label 0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075491" y="3014840"/>
                <a:ext cx="114090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latin typeface="Courier"/>
                    <a:cs typeface="Courier"/>
                  </a:rPr>
                  <a:t>Label 1</a:t>
                </a:r>
                <a:endParaRPr lang="en-US" sz="1400" dirty="0">
                  <a:latin typeface="Courier"/>
                  <a:cs typeface="Courier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531876" y="3895188"/>
              <a:ext cx="1577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Learn a model.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4758436" y="1561960"/>
            <a:ext cx="3164298" cy="2702560"/>
            <a:chOff x="4758436" y="1561960"/>
            <a:chExt cx="3164298" cy="2702560"/>
          </a:xfrm>
        </p:grpSpPr>
        <p:grpSp>
          <p:nvGrpSpPr>
            <p:cNvPr id="31" name="Group 30"/>
            <p:cNvGrpSpPr/>
            <p:nvPr/>
          </p:nvGrpSpPr>
          <p:grpSpPr>
            <a:xfrm>
              <a:off x="4758436" y="1561960"/>
              <a:ext cx="2694180" cy="1888530"/>
              <a:chOff x="4758436" y="1561960"/>
              <a:chExt cx="2694180" cy="1888530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4758436" y="1561960"/>
                <a:ext cx="26941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Given new unlabeled data:</a:t>
                </a:r>
              </a:p>
              <a:p>
                <a:r>
                  <a:rPr lang="en-US" dirty="0" smtClean="0"/>
                  <a:t>     RDD of features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951476" y="2203994"/>
                <a:ext cx="2384044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7F7F7F"/>
                    </a:solidFill>
                    <a:latin typeface="Courier"/>
                    <a:cs typeface="Courier"/>
                  </a:rPr>
                  <a:t>Subject: Apollo Training</a:t>
                </a:r>
              </a:p>
              <a:p>
                <a:r>
                  <a:rPr lang="en-US" sz="1000" dirty="0">
                    <a:solidFill>
                      <a:srgbClr val="7F7F7F"/>
                    </a:solidFill>
                    <a:latin typeface="Courier"/>
                    <a:cs typeface="Courier"/>
                  </a:rPr>
                  <a:t>The Apollo astronauts also trained at (in) Meteor...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4951476" y="2896492"/>
                <a:ext cx="242169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00" dirty="0">
                    <a:solidFill>
                      <a:srgbClr val="7F7F7F"/>
                    </a:solidFill>
                    <a:latin typeface="Courier"/>
                    <a:cs typeface="Courier"/>
                  </a:rPr>
                  <a:t>Subject: A demo of Nonsense</a:t>
                </a:r>
              </a:p>
              <a:p>
                <a:r>
                  <a:rPr lang="en-US" sz="1000" dirty="0">
                    <a:solidFill>
                      <a:srgbClr val="7F7F7F"/>
                    </a:solidFill>
                    <a:latin typeface="Courier"/>
                    <a:cs typeface="Courier"/>
                  </a:rPr>
                  <a:t>How can you lie about something that no one..</a:t>
                </a:r>
                <a:r>
                  <a:rPr lang="en-US" sz="1000" dirty="0" smtClean="0">
                    <a:solidFill>
                      <a:srgbClr val="7F7F7F"/>
                    </a:solidFill>
                    <a:latin typeface="Courier"/>
                    <a:cs typeface="Courier"/>
                  </a:rPr>
                  <a:t>.</a:t>
                </a:r>
                <a:endParaRPr lang="en-US" sz="1000" dirty="0">
                  <a:solidFill>
                    <a:srgbClr val="7F7F7F"/>
                  </a:solidFill>
                  <a:latin typeface="Courier"/>
                  <a:cs typeface="Courier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4758436" y="3895188"/>
              <a:ext cx="31642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Use model to make predictions.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323382" y="2322342"/>
            <a:ext cx="1526989" cy="307777"/>
            <a:chOff x="7323382" y="2322342"/>
            <a:chExt cx="1526989" cy="307777"/>
          </a:xfrm>
        </p:grpSpPr>
        <p:sp>
          <p:nvSpPr>
            <p:cNvPr id="23" name="TextBox 22"/>
            <p:cNvSpPr txBox="1"/>
            <p:nvPr/>
          </p:nvSpPr>
          <p:spPr>
            <a:xfrm>
              <a:off x="7709462" y="2322342"/>
              <a:ext cx="1140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Label 1</a:t>
              </a:r>
              <a:endParaRPr lang="en-US" sz="1400" dirty="0">
                <a:latin typeface="Courier"/>
                <a:cs typeface="Courier"/>
              </a:endParaRP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7323382" y="2506247"/>
              <a:ext cx="38608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323382" y="3014840"/>
            <a:ext cx="1526989" cy="307777"/>
            <a:chOff x="7323382" y="3014840"/>
            <a:chExt cx="1526989" cy="307777"/>
          </a:xfrm>
        </p:grpSpPr>
        <p:sp>
          <p:nvSpPr>
            <p:cNvPr id="24" name="TextBox 23"/>
            <p:cNvSpPr txBox="1"/>
            <p:nvPr/>
          </p:nvSpPr>
          <p:spPr>
            <a:xfrm>
              <a:off x="7709462" y="3014840"/>
              <a:ext cx="11409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latin typeface="Courier"/>
                  <a:cs typeface="Courier"/>
                </a:rPr>
                <a:t>Label 0</a:t>
              </a:r>
              <a:endParaRPr lang="en-US" sz="1400" dirty="0">
                <a:latin typeface="Courier"/>
                <a:cs typeface="Courier"/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7323382" y="3186967"/>
              <a:ext cx="386080" cy="0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893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ML Workflow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558374" y="1063229"/>
            <a:ext cx="1330960" cy="612396"/>
          </a:xfrm>
        </p:spPr>
        <p:txBody>
          <a:bodyPr>
            <a:noAutofit/>
          </a:bodyPr>
          <a:lstStyle/>
          <a:p>
            <a:r>
              <a:rPr lang="en-US" sz="2400" dirty="0" smtClean="0"/>
              <a:t>Training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716424" y="3186185"/>
            <a:ext cx="3001042" cy="712669"/>
            <a:chOff x="716424" y="3186185"/>
            <a:chExt cx="3001042" cy="712669"/>
          </a:xfrm>
        </p:grpSpPr>
        <p:sp>
          <p:nvSpPr>
            <p:cNvPr id="8" name="Rounded Rectangle 7"/>
            <p:cNvSpPr/>
            <p:nvPr/>
          </p:nvSpPr>
          <p:spPr>
            <a:xfrm>
              <a:off x="716424" y="3186185"/>
              <a:ext cx="2019300" cy="328775"/>
            </a:xfrm>
            <a:prstGeom prst="roundRect">
              <a:avLst/>
            </a:prstGeom>
            <a:noFill/>
            <a:ln w="38100" cmpd="sng">
              <a:solidFill>
                <a:srgbClr val="1EA3B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Train </a:t>
              </a:r>
              <a:r>
                <a:rPr lang="en-US" dirty="0">
                  <a:solidFill>
                    <a:schemeClr val="tx1"/>
                  </a:solidFill>
                </a:rPr>
                <a:t>m</a:t>
              </a:r>
              <a:r>
                <a:rPr lang="en-US" dirty="0" smtClean="0">
                  <a:solidFill>
                    <a:schemeClr val="tx1"/>
                  </a:solidFill>
                </a:rPr>
                <a:t>odel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1726073" y="3585607"/>
              <a:ext cx="0" cy="28043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889334" y="3560300"/>
              <a:ext cx="18281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l</a:t>
              </a:r>
              <a:r>
                <a:rPr lang="en-US" sz="1600" i="1" dirty="0" smtClean="0"/>
                <a:t>abels + predictions</a:t>
              </a:r>
              <a:endParaRPr lang="en-US" sz="1600" i="1" dirty="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1084723" y="3917861"/>
            <a:ext cx="1282700" cy="325909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1046084" y="1763590"/>
            <a:ext cx="2536029" cy="651741"/>
            <a:chOff x="1046084" y="1763590"/>
            <a:chExt cx="2536029" cy="651741"/>
          </a:xfrm>
        </p:grpSpPr>
        <p:sp>
          <p:nvSpPr>
            <p:cNvPr id="5" name="Rounded Rectangle 4"/>
            <p:cNvSpPr/>
            <p:nvPr/>
          </p:nvSpPr>
          <p:spPr>
            <a:xfrm>
              <a:off x="1046084" y="1763590"/>
              <a:ext cx="1359980" cy="328775"/>
            </a:xfrm>
            <a:prstGeom prst="roundRect">
              <a:avLst/>
            </a:prstGeom>
            <a:noFill/>
            <a:ln w="38100" cmpd="sng">
              <a:solidFill>
                <a:srgbClr val="1EA3B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Load data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26073" y="2153945"/>
              <a:ext cx="0" cy="26138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1889334" y="2076777"/>
              <a:ext cx="169277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l</a:t>
              </a:r>
              <a:r>
                <a:rPr lang="en-US" sz="1600" i="1" dirty="0" smtClean="0"/>
                <a:t>abels + plain text</a:t>
              </a:r>
              <a:endParaRPr lang="en-US" sz="1600" i="1" dirty="0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6423" y="2466131"/>
            <a:ext cx="3338375" cy="689657"/>
            <a:chOff x="716423" y="2466131"/>
            <a:chExt cx="3338375" cy="689657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726073" y="2865881"/>
              <a:ext cx="0" cy="264676"/>
            </a:xfrm>
            <a:prstGeom prst="straightConnector1">
              <a:avLst/>
            </a:prstGeom>
            <a:ln w="28575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1889334" y="2817234"/>
              <a:ext cx="216546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/>
                <a:t>l</a:t>
              </a:r>
              <a:r>
                <a:rPr lang="en-US" sz="1600" i="1" dirty="0" smtClean="0"/>
                <a:t>abels + feature vectors</a:t>
              </a:r>
              <a:endParaRPr lang="en-US" sz="1600" i="1" dirty="0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716423" y="2466131"/>
              <a:ext cx="2019299" cy="328775"/>
            </a:xfrm>
            <a:prstGeom prst="roundRect">
              <a:avLst/>
            </a:prstGeom>
            <a:noFill/>
            <a:ln w="38100" cmpd="sng">
              <a:solidFill>
                <a:srgbClr val="1EA3B5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Extract features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4467848" y="3338985"/>
            <a:ext cx="3484880" cy="1128678"/>
            <a:chOff x="4467848" y="3338985"/>
            <a:chExt cx="3484880" cy="1128678"/>
          </a:xfrm>
        </p:grpSpPr>
        <p:sp>
          <p:nvSpPr>
            <p:cNvPr id="61" name="TextBox 60"/>
            <p:cNvSpPr txBox="1"/>
            <p:nvPr/>
          </p:nvSpPr>
          <p:spPr>
            <a:xfrm>
              <a:off x="4467848" y="3338985"/>
              <a:ext cx="2649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Explicitly unzip &amp; zip RDDs</a:t>
              </a:r>
              <a:endParaRPr lang="en-US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4670565" y="3728999"/>
              <a:ext cx="328216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Courier New"/>
                  <a:cs typeface="Courier New"/>
                </a:rPr>
                <a:t>labels.zip</a:t>
              </a:r>
              <a:r>
                <a:rPr lang="en-US" sz="1400" dirty="0" smtClean="0">
                  <a:latin typeface="Courier New"/>
                  <a:cs typeface="Courier New"/>
                </a:rPr>
                <a:t>(predictions).map {</a:t>
              </a:r>
            </a:p>
            <a:p>
              <a:r>
                <a:rPr lang="en-US" sz="1400" dirty="0">
                  <a:latin typeface="Courier New"/>
                  <a:cs typeface="Courier New"/>
                </a:rPr>
                <a:t> </a:t>
              </a:r>
              <a:r>
                <a:rPr lang="en-US" sz="1400" dirty="0" smtClean="0">
                  <a:latin typeface="Courier New"/>
                  <a:cs typeface="Courier New"/>
                </a:rPr>
                <a:t> if (_._1 == _._2) ...</a:t>
              </a:r>
            </a:p>
            <a:p>
              <a:r>
                <a:rPr lang="en-US" sz="1400" dirty="0">
                  <a:latin typeface="Courier New"/>
                  <a:cs typeface="Courier New"/>
                </a:rPr>
                <a:t>}</a:t>
              </a:r>
              <a:endParaRPr lang="en-US" sz="1400" dirty="0" smtClean="0">
                <a:latin typeface="Courier New"/>
                <a:cs typeface="Courier New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4670564" y="2720929"/>
            <a:ext cx="3282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>
                <a:latin typeface="Courier New"/>
                <a:cs typeface="Courier New"/>
              </a:rPr>
              <a:t>val</a:t>
            </a:r>
            <a:r>
              <a:rPr lang="en-US" sz="1400" dirty="0" smtClean="0">
                <a:latin typeface="Courier New"/>
                <a:cs typeface="Courier New"/>
              </a:rPr>
              <a:t> features: RDD[Vector]</a:t>
            </a:r>
            <a:endParaRPr lang="en-US" sz="1400" dirty="0">
              <a:latin typeface="Courier New"/>
              <a:cs typeface="Courier New"/>
            </a:endParaRPr>
          </a:p>
          <a:p>
            <a:r>
              <a:rPr lang="en-US" sz="1400" dirty="0" err="1" smtClean="0">
                <a:latin typeface="Courier New"/>
                <a:cs typeface="Courier New"/>
              </a:rPr>
              <a:t>val</a:t>
            </a:r>
            <a:r>
              <a:rPr lang="en-US" sz="1400" dirty="0" smtClean="0">
                <a:latin typeface="Courier New"/>
                <a:cs typeface="Courier New"/>
              </a:rPr>
              <a:t> predictions: RDD[Double]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3582113" y="1346082"/>
            <a:ext cx="4045012" cy="1222447"/>
            <a:chOff x="3582113" y="1346082"/>
            <a:chExt cx="4045012" cy="1222447"/>
          </a:xfrm>
        </p:grpSpPr>
        <p:cxnSp>
          <p:nvCxnSpPr>
            <p:cNvPr id="59" name="Straight Connector 58"/>
            <p:cNvCxnSpPr>
              <a:stCxn id="30" idx="3"/>
            </p:cNvCxnSpPr>
            <p:nvPr/>
          </p:nvCxnSpPr>
          <p:spPr>
            <a:xfrm flipV="1">
              <a:off x="3582113" y="1666320"/>
              <a:ext cx="788186" cy="579734"/>
            </a:xfrm>
            <a:prstGeom prst="line">
              <a:avLst/>
            </a:prstGeom>
            <a:ln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4467848" y="1666320"/>
              <a:ext cx="19305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Create many RDDs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670565" y="2045309"/>
              <a:ext cx="295656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 smtClean="0">
                  <a:latin typeface="Courier New"/>
                  <a:cs typeface="Courier New"/>
                </a:rPr>
                <a:t>val</a:t>
              </a:r>
              <a:r>
                <a:rPr lang="en-US" sz="1400" dirty="0" smtClean="0">
                  <a:latin typeface="Courier New"/>
                  <a:cs typeface="Courier New"/>
                </a:rPr>
                <a:t> labels: RDD[Double] =</a:t>
              </a:r>
            </a:p>
            <a:p>
              <a:r>
                <a:rPr lang="en-US" sz="1400" dirty="0">
                  <a:latin typeface="Courier New"/>
                  <a:cs typeface="Courier New"/>
                </a:rPr>
                <a:t> </a:t>
              </a:r>
              <a:r>
                <a:rPr lang="en-US" sz="1400" dirty="0" smtClean="0">
                  <a:latin typeface="Courier New"/>
                  <a:cs typeface="Courier New"/>
                </a:rPr>
                <a:t> </a:t>
              </a:r>
              <a:r>
                <a:rPr lang="en-US" sz="1400" dirty="0" err="1" smtClean="0">
                  <a:latin typeface="Courier New"/>
                  <a:cs typeface="Courier New"/>
                </a:rPr>
                <a:t>data.map</a:t>
              </a:r>
              <a:r>
                <a:rPr lang="en-US" sz="1400" dirty="0" smtClean="0">
                  <a:latin typeface="Courier New"/>
                  <a:cs typeface="Courier New"/>
                </a:rPr>
                <a:t>(_.label) </a:t>
              </a:r>
              <a:endParaRPr lang="en-US" sz="1400" dirty="0">
                <a:latin typeface="Courier New"/>
                <a:cs typeface="Courier New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370299" y="1346082"/>
              <a:ext cx="1162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Pain point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56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ML Workflow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246170" y="1175674"/>
            <a:ext cx="3354765" cy="1364288"/>
            <a:chOff x="4246170" y="1175674"/>
            <a:chExt cx="3354765" cy="1364288"/>
          </a:xfrm>
        </p:grpSpPr>
        <p:sp>
          <p:nvSpPr>
            <p:cNvPr id="21" name="TextBox 20"/>
            <p:cNvSpPr txBox="1"/>
            <p:nvPr/>
          </p:nvSpPr>
          <p:spPr>
            <a:xfrm>
              <a:off x="4358640" y="1491520"/>
              <a:ext cx="17035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Write as a script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46170" y="1175674"/>
              <a:ext cx="1162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>
                  <a:solidFill>
                    <a:srgbClr val="FF0000"/>
                  </a:solidFill>
                </a:rPr>
                <a:t>Pain point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582160" y="1893631"/>
              <a:ext cx="30187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Tx/>
                <a:buChar char="•"/>
              </a:pPr>
              <a:r>
                <a:rPr lang="en-US" dirty="0" smtClean="0"/>
                <a:t>Not modular</a:t>
              </a:r>
            </a:p>
            <a:p>
              <a:pPr marL="285750" indent="-285750">
                <a:buFontTx/>
                <a:buChar char="•"/>
              </a:pPr>
              <a:r>
                <a:rPr lang="en-US" dirty="0" smtClean="0"/>
                <a:t>Difficult to re-use workflow</a:t>
              </a:r>
              <a:endParaRPr lang="en-US" dirty="0"/>
            </a:p>
          </p:txBody>
        </p:sp>
      </p:grp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558374" y="1063229"/>
            <a:ext cx="1330960" cy="612396"/>
          </a:xfrm>
        </p:spPr>
        <p:txBody>
          <a:bodyPr>
            <a:noAutofit/>
          </a:bodyPr>
          <a:lstStyle/>
          <a:p>
            <a:r>
              <a:rPr lang="en-US" sz="2400" dirty="0" smtClean="0"/>
              <a:t>Training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1726073" y="2865881"/>
            <a:ext cx="0" cy="26467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889334" y="2817234"/>
            <a:ext cx="21654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</a:t>
            </a:r>
            <a:r>
              <a:rPr lang="en-US" sz="1600" i="1" dirty="0" smtClean="0"/>
              <a:t>abels + feature vectors</a:t>
            </a:r>
            <a:endParaRPr lang="en-US" sz="1600" i="1" dirty="0"/>
          </a:p>
        </p:txBody>
      </p:sp>
      <p:sp>
        <p:nvSpPr>
          <p:cNvPr id="34" name="Rounded Rectangle 33"/>
          <p:cNvSpPr/>
          <p:nvPr/>
        </p:nvSpPr>
        <p:spPr>
          <a:xfrm>
            <a:off x="716424" y="3186185"/>
            <a:ext cx="2019300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Train </a:t>
            </a:r>
            <a:r>
              <a:rPr lang="en-US" dirty="0">
                <a:solidFill>
                  <a:schemeClr val="tx1"/>
                </a:solidFill>
              </a:rPr>
              <a:t>m</a:t>
            </a:r>
            <a:r>
              <a:rPr lang="en-US" dirty="0" smtClean="0">
                <a:solidFill>
                  <a:schemeClr val="tx1"/>
                </a:solidFill>
              </a:rPr>
              <a:t>odel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1726073" y="3585607"/>
            <a:ext cx="0" cy="28043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889334" y="3560300"/>
            <a:ext cx="18281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</a:t>
            </a:r>
            <a:r>
              <a:rPr lang="en-US" sz="1600" i="1" dirty="0" smtClean="0"/>
              <a:t>abels + predictions</a:t>
            </a:r>
            <a:endParaRPr lang="en-US" sz="1600" i="1" dirty="0"/>
          </a:p>
        </p:txBody>
      </p:sp>
      <p:sp>
        <p:nvSpPr>
          <p:cNvPr id="38" name="Rounded Rectangle 37"/>
          <p:cNvSpPr/>
          <p:nvPr/>
        </p:nvSpPr>
        <p:spPr>
          <a:xfrm>
            <a:off x="1084723" y="3917861"/>
            <a:ext cx="1282700" cy="325909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Evaluate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1046084" y="1763590"/>
            <a:ext cx="1359980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Load data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1726073" y="2153945"/>
            <a:ext cx="0" cy="261386"/>
          </a:xfrm>
          <a:prstGeom prst="straightConnector1">
            <a:avLst/>
          </a:prstGeom>
          <a:ln w="28575" cmpd="sng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889334" y="2076777"/>
            <a:ext cx="16927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l</a:t>
            </a:r>
            <a:r>
              <a:rPr lang="en-US" sz="1600" i="1" dirty="0" smtClean="0"/>
              <a:t>abels + plain text</a:t>
            </a:r>
            <a:endParaRPr lang="en-US" sz="1600" i="1" dirty="0"/>
          </a:p>
        </p:txBody>
      </p:sp>
      <p:sp>
        <p:nvSpPr>
          <p:cNvPr id="42" name="Rounded Rectangle 41"/>
          <p:cNvSpPr/>
          <p:nvPr/>
        </p:nvSpPr>
        <p:spPr>
          <a:xfrm>
            <a:off x="716423" y="2466131"/>
            <a:ext cx="2019299" cy="328775"/>
          </a:xfrm>
          <a:prstGeom prst="roundRect">
            <a:avLst/>
          </a:prstGeom>
          <a:noFill/>
          <a:ln w="38100" cmpd="sng">
            <a:solidFill>
              <a:srgbClr val="1EA3B5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Extract features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099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atabricks_slide_template_light_4x9_150216_v2">
  <a:themeElements>
    <a:clrScheme name="DATABRICKS 150203_2">
      <a:dk1>
        <a:sysClr val="windowText" lastClr="000000"/>
      </a:dk1>
      <a:lt1>
        <a:sysClr val="window" lastClr="FFFFFF"/>
      </a:lt1>
      <a:dk2>
        <a:srgbClr val="2B2B2B"/>
      </a:dk2>
      <a:lt2>
        <a:srgbClr val="D5D2C3"/>
      </a:lt2>
      <a:accent1>
        <a:srgbClr val="1EA3B5"/>
      </a:accent1>
      <a:accent2>
        <a:srgbClr val="EC541B"/>
      </a:accent2>
      <a:accent3>
        <a:srgbClr val="1AA756"/>
      </a:accent3>
      <a:accent4>
        <a:srgbClr val="E2151C"/>
      </a:accent4>
      <a:accent5>
        <a:srgbClr val="646464"/>
      </a:accent5>
      <a:accent6>
        <a:srgbClr val="DC3D08"/>
      </a:accent6>
      <a:hlink>
        <a:srgbClr val="1EA2B4"/>
      </a:hlink>
      <a:folHlink>
        <a:srgbClr val="75527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DATABRICKS 150203_2">
    <a:dk1>
      <a:sysClr val="windowText" lastClr="000000"/>
    </a:dk1>
    <a:lt1>
      <a:sysClr val="window" lastClr="FFFFFF"/>
    </a:lt1>
    <a:dk2>
      <a:srgbClr val="2B2B2B"/>
    </a:dk2>
    <a:lt2>
      <a:srgbClr val="D5D2C3"/>
    </a:lt2>
    <a:accent1>
      <a:srgbClr val="1EA3B5"/>
    </a:accent1>
    <a:accent2>
      <a:srgbClr val="EC541B"/>
    </a:accent2>
    <a:accent3>
      <a:srgbClr val="1AA756"/>
    </a:accent3>
    <a:accent4>
      <a:srgbClr val="E2151C"/>
    </a:accent4>
    <a:accent5>
      <a:srgbClr val="646464"/>
    </a:accent5>
    <a:accent6>
      <a:srgbClr val="DC3D08"/>
    </a:accent6>
    <a:hlink>
      <a:srgbClr val="1EA2B4"/>
    </a:hlink>
    <a:folHlink>
      <a:srgbClr val="75527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6136</TotalTime>
  <Words>1687</Words>
  <Application>Microsoft Office PowerPoint</Application>
  <PresentationFormat>On-screen Show (16:9)</PresentationFormat>
  <Paragraphs>513</Paragraphs>
  <Slides>35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4" baseType="lpstr">
      <vt:lpstr>Arial</vt:lpstr>
      <vt:lpstr>Calibri</vt:lpstr>
      <vt:lpstr>Courier</vt:lpstr>
      <vt:lpstr>Courier New</vt:lpstr>
      <vt:lpstr>Lucida Grande</vt:lpstr>
      <vt:lpstr>Newslab Light</vt:lpstr>
      <vt:lpstr>Source Sans Pro Light</vt:lpstr>
      <vt:lpstr>Wingdings</vt:lpstr>
      <vt:lpstr>databricks_slide_template_light_4x9_150216_v2</vt:lpstr>
      <vt:lpstr>Practical Machine Learning Pipelines with MLlib</vt:lpstr>
      <vt:lpstr>About Spark MLlib</vt:lpstr>
      <vt:lpstr>MLlib’s Mission</vt:lpstr>
      <vt:lpstr>Outline</vt:lpstr>
      <vt:lpstr>Outline</vt:lpstr>
      <vt:lpstr>Example: Text Classification</vt:lpstr>
      <vt:lpstr>Training &amp; Testing</vt:lpstr>
      <vt:lpstr>Example ML Workflow</vt:lpstr>
      <vt:lpstr>Example ML Workflow</vt:lpstr>
      <vt:lpstr>Example ML Workflow</vt:lpstr>
      <vt:lpstr>Example ML Workflow</vt:lpstr>
      <vt:lpstr>Pain Points</vt:lpstr>
      <vt:lpstr>Outline</vt:lpstr>
      <vt:lpstr>Key Concepts</vt:lpstr>
      <vt:lpstr>DataFrame: The ML Dataset</vt:lpstr>
      <vt:lpstr>DataFrame: The ML Dataset</vt:lpstr>
      <vt:lpstr>DataFrame: The ML Dataset</vt:lpstr>
      <vt:lpstr>Abstractions</vt:lpstr>
      <vt:lpstr>Abstraction: Transformer</vt:lpstr>
      <vt:lpstr>Abstraction: Estimator</vt:lpstr>
      <vt:lpstr>Abstraction: Evaluator</vt:lpstr>
      <vt:lpstr>Abstraction: Model</vt:lpstr>
      <vt:lpstr>(Recall) Abstraction: Estimator</vt:lpstr>
      <vt:lpstr>Abstraction: Pipeline</vt:lpstr>
      <vt:lpstr>Abstraction: PipelineModel</vt:lpstr>
      <vt:lpstr>Abstractions: Summary</vt:lpstr>
      <vt:lpstr>Demo</vt:lpstr>
      <vt:lpstr>Demo</vt:lpstr>
      <vt:lpstr>Parameters</vt:lpstr>
      <vt:lpstr>Parameter Tuning</vt:lpstr>
      <vt:lpstr>Parameter Tuning</vt:lpstr>
      <vt:lpstr>Pipelines: Recap</vt:lpstr>
      <vt:lpstr>Outline</vt:lpstr>
      <vt:lpstr>Roadmap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 d'Orito</dc:creator>
  <cp:lastModifiedBy>Lenovop_p52</cp:lastModifiedBy>
  <cp:revision>185</cp:revision>
  <dcterms:created xsi:type="dcterms:W3CDTF">2015-02-13T19:56:21Z</dcterms:created>
  <dcterms:modified xsi:type="dcterms:W3CDTF">2025-03-23T07:49:06Z</dcterms:modified>
</cp:coreProperties>
</file>