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Montserrat" panose="00000500000000000000" pitchFamily="2" charset="0"/>
      <p:regular r:id="rId14"/>
      <p:bold r:id="rId15"/>
      <p:italic r:id="rId16"/>
      <p:boldItalic r:id="rId17"/>
    </p:embeddedFont>
    <p:embeddedFont>
      <p:font typeface="Oswald" panose="00000500000000000000" pitchFamily="2" charset="0"/>
      <p:regular r:id="rId18"/>
      <p:bold r:id="rId19"/>
    </p:embeddedFont>
    <p:embeddedFont>
      <p:font typeface="Playfair Display" panose="000005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474"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f41ccc9db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f41ccc9db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f41ccc9db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f41ccc9db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f38306a798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f38306a79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f38306a79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f38306a79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f38306a79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f38306a79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f38306a79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f38306a79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f38306a79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f38306a79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f38306a798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f38306a798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f38306a798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f38306a798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f41ccc9db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f41ccc9db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58475" y="0"/>
            <a:ext cx="38532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13" name="Google Shape;13;p2"/>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rmAutofit/>
          </a:bodyPr>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14" name="Google Shape;14;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999925"/>
            <a:ext cx="8520600" cy="214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0"/>
              </a:spcBef>
              <a:spcAft>
                <a:spcPts val="0"/>
              </a:spcAft>
              <a:buSzPts val="1400"/>
              <a:buChar char="○"/>
              <a:defRPr>
                <a:highlight>
                  <a:schemeClr val="dk1"/>
                </a:highlight>
              </a:defRPr>
            </a:lvl2pPr>
            <a:lvl3pPr marL="1371600" lvl="2" indent="-317500" algn="ctr">
              <a:spcBef>
                <a:spcPts val="0"/>
              </a:spcBef>
              <a:spcAft>
                <a:spcPts val="0"/>
              </a:spcAft>
              <a:buSzPts val="1400"/>
              <a:buChar char="■"/>
              <a:defRPr>
                <a:highlight>
                  <a:schemeClr val="dk1"/>
                </a:highlight>
              </a:defRPr>
            </a:lvl3pPr>
            <a:lvl4pPr marL="1828800" lvl="3" indent="-317500" algn="ctr">
              <a:spcBef>
                <a:spcPts val="0"/>
              </a:spcBef>
              <a:spcAft>
                <a:spcPts val="0"/>
              </a:spcAft>
              <a:buSzPts val="1400"/>
              <a:buChar char="●"/>
              <a:defRPr>
                <a:highlight>
                  <a:schemeClr val="dk1"/>
                </a:highlight>
              </a:defRPr>
            </a:lvl4pPr>
            <a:lvl5pPr marL="2286000" lvl="4" indent="-317500" algn="ctr">
              <a:spcBef>
                <a:spcPts val="0"/>
              </a:spcBef>
              <a:spcAft>
                <a:spcPts val="0"/>
              </a:spcAft>
              <a:buSzPts val="1400"/>
              <a:buChar char="○"/>
              <a:defRPr>
                <a:highlight>
                  <a:schemeClr val="dk1"/>
                </a:highlight>
              </a:defRPr>
            </a:lvl5pPr>
            <a:lvl6pPr marL="2743200" lvl="5" indent="-317500" algn="ctr">
              <a:spcBef>
                <a:spcPts val="0"/>
              </a:spcBef>
              <a:spcAft>
                <a:spcPts val="0"/>
              </a:spcAft>
              <a:buSzPts val="1400"/>
              <a:buChar char="■"/>
              <a:defRPr>
                <a:highlight>
                  <a:schemeClr val="dk1"/>
                </a:highlight>
              </a:defRPr>
            </a:lvl6pPr>
            <a:lvl7pPr marL="3200400" lvl="6" indent="-317500" algn="ctr">
              <a:spcBef>
                <a:spcPts val="0"/>
              </a:spcBef>
              <a:spcAft>
                <a:spcPts val="0"/>
              </a:spcAft>
              <a:buSzPts val="1400"/>
              <a:buChar char="●"/>
              <a:defRPr>
                <a:highlight>
                  <a:schemeClr val="dk1"/>
                </a:highlight>
              </a:defRPr>
            </a:lvl7pPr>
            <a:lvl8pPr marL="3657600" lvl="7" indent="-317500" algn="ctr">
              <a:spcBef>
                <a:spcPts val="0"/>
              </a:spcBef>
              <a:spcAft>
                <a:spcPts val="0"/>
              </a:spcAft>
              <a:buSzPts val="1400"/>
              <a:buChar char="○"/>
              <a:defRPr>
                <a:highlight>
                  <a:schemeClr val="dk1"/>
                </a:highlight>
              </a:defRPr>
            </a:lvl8pPr>
            <a:lvl9pPr marL="4114800" lvl="8" indent="-317500" algn="ctr">
              <a:spcBef>
                <a:spcPts val="0"/>
              </a:spcBef>
              <a:spcAft>
                <a:spcPts val="0"/>
              </a:spcAft>
              <a:buSzPts val="1400"/>
              <a:buChar char="■"/>
              <a:defRPr>
                <a:highlight>
                  <a:schemeClr val="dk1"/>
                </a:highlight>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4"/>
        </a:solidFill>
        <a:effectLst/>
      </p:bgPr>
    </p:bg>
    <p:spTree>
      <p:nvGrpSpPr>
        <p:cNvPr id="1"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18" name="Google Shape;18;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37" name="Google Shape;3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highlight>
                  <a:schemeClr val="lt1"/>
                </a:highlight>
              </a:defRPr>
            </a:lvl1pPr>
            <a:lvl2pPr marL="914400" lvl="1" indent="-317500">
              <a:spcBef>
                <a:spcPts val="0"/>
              </a:spcBef>
              <a:spcAft>
                <a:spcPts val="0"/>
              </a:spcAft>
              <a:buSzPts val="1400"/>
              <a:buChar char="○"/>
              <a:defRPr>
                <a:highlight>
                  <a:schemeClr val="lt1"/>
                </a:highlight>
              </a:defRPr>
            </a:lvl2pPr>
            <a:lvl3pPr marL="1371600" lvl="2" indent="-317500">
              <a:spcBef>
                <a:spcPts val="0"/>
              </a:spcBef>
              <a:spcAft>
                <a:spcPts val="0"/>
              </a:spcAft>
              <a:buSzPts val="1400"/>
              <a:buChar char="■"/>
              <a:defRPr>
                <a:highlight>
                  <a:schemeClr val="lt1"/>
                </a:highlight>
              </a:defRPr>
            </a:lvl3pPr>
            <a:lvl4pPr marL="1828800" lvl="3" indent="-317500">
              <a:spcBef>
                <a:spcPts val="0"/>
              </a:spcBef>
              <a:spcAft>
                <a:spcPts val="0"/>
              </a:spcAft>
              <a:buSzPts val="1400"/>
              <a:buChar char="●"/>
              <a:defRPr>
                <a:highlight>
                  <a:schemeClr val="lt1"/>
                </a:highlight>
              </a:defRPr>
            </a:lvl4pPr>
            <a:lvl5pPr marL="2286000" lvl="4" indent="-317500">
              <a:spcBef>
                <a:spcPts val="0"/>
              </a:spcBef>
              <a:spcAft>
                <a:spcPts val="0"/>
              </a:spcAft>
              <a:buSzPts val="1400"/>
              <a:buChar char="○"/>
              <a:defRPr>
                <a:highlight>
                  <a:schemeClr val="lt1"/>
                </a:highlight>
              </a:defRPr>
            </a:lvl5pPr>
            <a:lvl6pPr marL="2743200" lvl="5" indent="-317500">
              <a:spcBef>
                <a:spcPts val="0"/>
              </a:spcBef>
              <a:spcAft>
                <a:spcPts val="0"/>
              </a:spcAft>
              <a:buSzPts val="1400"/>
              <a:buChar char="■"/>
              <a:defRPr>
                <a:highlight>
                  <a:schemeClr val="lt1"/>
                </a:highlight>
              </a:defRPr>
            </a:lvl6pPr>
            <a:lvl7pPr marL="3200400" lvl="6" indent="-317500">
              <a:spcBef>
                <a:spcPts val="0"/>
              </a:spcBef>
              <a:spcAft>
                <a:spcPts val="0"/>
              </a:spcAft>
              <a:buSzPts val="1400"/>
              <a:buChar char="●"/>
              <a:defRPr>
                <a:highlight>
                  <a:schemeClr val="lt1"/>
                </a:highlight>
              </a:defRPr>
            </a:lvl7pPr>
            <a:lvl8pPr marL="3657600" lvl="7" indent="-317500">
              <a:spcBef>
                <a:spcPts val="0"/>
              </a:spcBef>
              <a:spcAft>
                <a:spcPts val="0"/>
              </a:spcAft>
              <a:buSzPts val="1400"/>
              <a:buChar char="○"/>
              <a:defRPr>
                <a:highlight>
                  <a:schemeClr val="lt1"/>
                </a:highlight>
              </a:defRPr>
            </a:lvl8pPr>
            <a:lvl9pPr marL="4114800" lvl="8" indent="-317500">
              <a:spcBef>
                <a:spcPts val="0"/>
              </a:spcBef>
              <a:spcAft>
                <a:spcPts val="0"/>
              </a:spcAft>
              <a:buSzPts val="1400"/>
              <a:buChar char="■"/>
              <a:defRPr>
                <a:highlight>
                  <a:schemeClr val="lt1"/>
                </a:highlight>
              </a:defRPr>
            </a:lvl9pPr>
          </a:lstStyle>
          <a:p>
            <a:endParaRPr/>
          </a:p>
        </p:txBody>
      </p:sp>
      <p:sp>
        <p:nvSpPr>
          <p:cNvPr id="44" name="Google Shape;4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highlight>
                  <a:schemeClr val="dk1"/>
                </a:highlight>
              </a:defRPr>
            </a:lvl1pPr>
          </a:lstStyle>
          <a:p>
            <a:endParaRPr/>
          </a:p>
        </p:txBody>
      </p:sp>
      <p:sp>
        <p:nvSpPr>
          <p:cNvPr id="47" name="Google Shape;47;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t>‹#›</a:t>
            </a:fld>
            <a:endParaRPr/>
          </a:p>
        </p:txBody>
      </p:sp>
      <p:pic>
        <p:nvPicPr>
          <p:cNvPr id="4" name="Picture 3">
            <a:extLst>
              <a:ext uri="{FF2B5EF4-FFF2-40B4-BE49-F238E27FC236}">
                <a16:creationId xmlns:a16="http://schemas.microsoft.com/office/drawing/2014/main" id="{CC274EFD-9F66-C0A7-2729-EFE40C509430}"/>
              </a:ext>
            </a:extLst>
          </p:cNvPr>
          <p:cNvPicPr>
            <a:picLocks noChangeAspect="1"/>
          </p:cNvPicPr>
          <p:nvPr userDrawn="1"/>
        </p:nvPicPr>
        <p:blipFill>
          <a:blip r:embed="rId13"/>
          <a:stretch>
            <a:fillRect/>
          </a:stretch>
        </p:blipFill>
        <p:spPr>
          <a:xfrm>
            <a:off x="-216873" y="3790949"/>
            <a:ext cx="2472393" cy="2472393"/>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344250" y="1403850"/>
            <a:ext cx="8455500" cy="2146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dirty="0"/>
              <a:t>Data &amp; Model </a:t>
            </a:r>
            <a:endParaRPr dirty="0"/>
          </a:p>
          <a:p>
            <a:pPr marL="0" lvl="0" indent="0" algn="ctr" rtl="0">
              <a:spcBef>
                <a:spcPts val="0"/>
              </a:spcBef>
              <a:spcAft>
                <a:spcPts val="0"/>
              </a:spcAft>
              <a:buNone/>
            </a:pPr>
            <a:r>
              <a:rPr lang="en" dirty="0"/>
              <a:t>Drift Monitoring</a:t>
            </a:r>
            <a:endParaRPr dirty="0"/>
          </a:p>
        </p:txBody>
      </p:sp>
      <p:sp>
        <p:nvSpPr>
          <p:cNvPr id="59" name="Google Shape;59;p13"/>
          <p:cNvSpPr txBox="1">
            <a:spLocks noGrp="1"/>
          </p:cNvSpPr>
          <p:nvPr>
            <p:ph type="subTitle" idx="1"/>
          </p:nvPr>
        </p:nvSpPr>
        <p:spPr>
          <a:xfrm>
            <a:off x="344250" y="3550650"/>
            <a:ext cx="4910100" cy="577800"/>
          </a:xfrm>
          <a:prstGeom prst="rect">
            <a:avLst/>
          </a:prstGeom>
        </p:spPr>
        <p:txBody>
          <a:bodyPr spcFirstLastPara="1" wrap="square" lIns="91425" tIns="91425" rIns="91425" bIns="91425" anchor="ctr" anchorCtr="0">
            <a:normAutofit fontScale="92500"/>
          </a:bodyPr>
          <a:lstStyle/>
          <a:p>
            <a:pPr marL="0" lvl="0" indent="0" algn="l" rtl="0">
              <a:spcBef>
                <a:spcPts val="0"/>
              </a:spcBef>
              <a:spcAft>
                <a:spcPts val="0"/>
              </a:spcAft>
              <a:buNone/>
            </a:pPr>
            <a:r>
              <a:rPr lang="en" sz="2200"/>
              <a:t>What, Why and How to tackle it.</a:t>
            </a:r>
            <a:endParaRPr sz="2200"/>
          </a:p>
        </p:txBody>
      </p:sp>
      <p:sp>
        <p:nvSpPr>
          <p:cNvPr id="2" name="Rectangle 1">
            <a:extLst>
              <a:ext uri="{FF2B5EF4-FFF2-40B4-BE49-F238E27FC236}">
                <a16:creationId xmlns:a16="http://schemas.microsoft.com/office/drawing/2014/main" id="{EA2E25C4-50D8-8682-EB89-D801C952D69E}"/>
              </a:ext>
            </a:extLst>
          </p:cNvPr>
          <p:cNvSpPr/>
          <p:nvPr/>
        </p:nvSpPr>
        <p:spPr>
          <a:xfrm>
            <a:off x="50800" y="4356100"/>
            <a:ext cx="2178050" cy="742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Jensen-Shannon Divergence</a:t>
            </a:r>
            <a:endParaRPr/>
          </a:p>
        </p:txBody>
      </p:sp>
      <p:sp>
        <p:nvSpPr>
          <p:cNvPr id="120" name="Google Shape;120;p22"/>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300">
                <a:solidFill>
                  <a:srgbClr val="292929"/>
                </a:solidFill>
                <a:highlight>
                  <a:srgbClr val="FFFFFF"/>
                </a:highlight>
              </a:rPr>
              <a:t>It is defined as the average of the Kullback-Leibler divergences between the two distributions and a third distribution that is the average of the two. </a:t>
            </a:r>
            <a:endParaRPr sz="1300">
              <a:solidFill>
                <a:srgbClr val="292929"/>
              </a:solidFill>
              <a:highlight>
                <a:srgbClr val="FFFFFF"/>
              </a:highlight>
            </a:endParaRPr>
          </a:p>
          <a:p>
            <a:pPr marL="457200" lvl="0" indent="-330200" algn="l" rtl="0">
              <a:spcBef>
                <a:spcPts val="0"/>
              </a:spcBef>
              <a:spcAft>
                <a:spcPts val="0"/>
              </a:spcAft>
              <a:buSzPts val="1600"/>
              <a:buChar char="●"/>
            </a:pPr>
            <a:r>
              <a:rPr lang="en" sz="1300">
                <a:solidFill>
                  <a:srgbClr val="292929"/>
                </a:solidFill>
                <a:highlight>
                  <a:srgbClr val="FFFFFF"/>
                </a:highlight>
              </a:rPr>
              <a:t>The Jensen-Shannon divergence is always non-negative and takes on a value of zero if and only if the two distributions are identical.</a:t>
            </a:r>
            <a:endParaRPr sz="1600"/>
          </a:p>
        </p:txBody>
      </p:sp>
      <p:pic>
        <p:nvPicPr>
          <p:cNvPr id="121" name="Google Shape;121;p22"/>
          <p:cNvPicPr preferRelativeResize="0"/>
          <p:nvPr/>
        </p:nvPicPr>
        <p:blipFill>
          <a:blip r:embed="rId3">
            <a:alphaModFix/>
          </a:blip>
          <a:stretch>
            <a:fillRect/>
          </a:stretch>
        </p:blipFill>
        <p:spPr>
          <a:xfrm>
            <a:off x="3041875" y="2520925"/>
            <a:ext cx="2968975" cy="2385075"/>
          </a:xfrm>
          <a:prstGeom prst="rect">
            <a:avLst/>
          </a:prstGeom>
          <a:noFill/>
          <a:ln>
            <a:noFill/>
          </a:ln>
        </p:spPr>
      </p:pic>
      <p:sp>
        <p:nvSpPr>
          <p:cNvPr id="2" name="Rectangle 1">
            <a:extLst>
              <a:ext uri="{FF2B5EF4-FFF2-40B4-BE49-F238E27FC236}">
                <a16:creationId xmlns:a16="http://schemas.microsoft.com/office/drawing/2014/main" id="{8212D014-784F-5DCF-8149-4559423F7D99}"/>
              </a:ext>
            </a:extLst>
          </p:cNvPr>
          <p:cNvSpPr/>
          <p:nvPr/>
        </p:nvSpPr>
        <p:spPr>
          <a:xfrm>
            <a:off x="57150" y="4673600"/>
            <a:ext cx="1924050" cy="4127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Wasserstein Distance</a:t>
            </a:r>
            <a:endParaRPr/>
          </a:p>
        </p:txBody>
      </p:sp>
      <p:sp>
        <p:nvSpPr>
          <p:cNvPr id="127" name="Google Shape;127;p23"/>
          <p:cNvSpPr txBox="1">
            <a:spLocks noGrp="1"/>
          </p:cNvSpPr>
          <p:nvPr>
            <p:ph type="body" idx="1"/>
          </p:nvPr>
        </p:nvSpPr>
        <p:spPr>
          <a:xfrm>
            <a:off x="311700" y="1234075"/>
            <a:ext cx="8520600" cy="1294200"/>
          </a:xfrm>
          <a:prstGeom prst="rect">
            <a:avLst/>
          </a:prstGeom>
        </p:spPr>
        <p:txBody>
          <a:bodyPr spcFirstLastPara="1" wrap="square" lIns="91425" tIns="91425" rIns="91425" bIns="91425" anchor="t" anchorCtr="0">
            <a:noAutofit/>
          </a:bodyPr>
          <a:lstStyle/>
          <a:p>
            <a:pPr marL="457200" lvl="0" indent="-316865" algn="l" rtl="0">
              <a:lnSpc>
                <a:spcPct val="95000"/>
              </a:lnSpc>
              <a:spcBef>
                <a:spcPts val="0"/>
              </a:spcBef>
              <a:spcAft>
                <a:spcPts val="0"/>
              </a:spcAft>
              <a:buSzPts val="1390"/>
              <a:buChar char="●"/>
            </a:pPr>
            <a:r>
              <a:rPr lang="en" sz="1225">
                <a:solidFill>
                  <a:srgbClr val="292929"/>
                </a:solidFill>
                <a:highlight>
                  <a:srgbClr val="FFFFFF"/>
                </a:highlight>
              </a:rPr>
              <a:t>The Wasserstein distance is a measure of the distance between two probability distributions, with a higher distance indicating a greater degree of difference between the distributions. If the distance is above a certain threshold, this could indicate that there is a drift in the data.</a:t>
            </a:r>
            <a:endParaRPr sz="1225">
              <a:solidFill>
                <a:srgbClr val="292929"/>
              </a:solidFill>
              <a:highlight>
                <a:srgbClr val="FFFFFF"/>
              </a:highlight>
            </a:endParaRPr>
          </a:p>
          <a:p>
            <a:pPr marL="457200" lvl="0" indent="-293687" algn="l" rtl="0">
              <a:lnSpc>
                <a:spcPct val="95000"/>
              </a:lnSpc>
              <a:spcBef>
                <a:spcPts val="0"/>
              </a:spcBef>
              <a:spcAft>
                <a:spcPts val="0"/>
              </a:spcAft>
              <a:buClr>
                <a:srgbClr val="292929"/>
              </a:buClr>
              <a:buSzPts val="1025"/>
              <a:buChar char="●"/>
            </a:pPr>
            <a:r>
              <a:rPr lang="en" sz="1300">
                <a:solidFill>
                  <a:srgbClr val="292929"/>
                </a:solidFill>
                <a:highlight>
                  <a:srgbClr val="FFFFFF"/>
                </a:highlight>
              </a:rPr>
              <a:t>It is important to note that the Wasserstein distance requires the input data to be one-dimensional and non-negative.</a:t>
            </a:r>
            <a:endParaRPr sz="1025">
              <a:solidFill>
                <a:srgbClr val="292929"/>
              </a:solidFill>
              <a:highlight>
                <a:srgbClr val="FFFFFF"/>
              </a:highlight>
            </a:endParaRPr>
          </a:p>
        </p:txBody>
      </p:sp>
      <p:pic>
        <p:nvPicPr>
          <p:cNvPr id="128" name="Google Shape;128;p23"/>
          <p:cNvPicPr preferRelativeResize="0"/>
          <p:nvPr/>
        </p:nvPicPr>
        <p:blipFill>
          <a:blip r:embed="rId3">
            <a:alphaModFix/>
          </a:blip>
          <a:stretch>
            <a:fillRect/>
          </a:stretch>
        </p:blipFill>
        <p:spPr>
          <a:xfrm>
            <a:off x="2260675" y="2662150"/>
            <a:ext cx="4035925" cy="2306250"/>
          </a:xfrm>
          <a:prstGeom prst="rect">
            <a:avLst/>
          </a:prstGeom>
          <a:noFill/>
          <a:ln>
            <a:noFill/>
          </a:ln>
        </p:spPr>
      </p:pic>
      <p:sp>
        <p:nvSpPr>
          <p:cNvPr id="2" name="Rectangle 1">
            <a:extLst>
              <a:ext uri="{FF2B5EF4-FFF2-40B4-BE49-F238E27FC236}">
                <a16:creationId xmlns:a16="http://schemas.microsoft.com/office/drawing/2014/main" id="{FB27884B-30E3-E601-A877-53326658D0F0}"/>
              </a:ext>
            </a:extLst>
          </p:cNvPr>
          <p:cNvSpPr/>
          <p:nvPr/>
        </p:nvSpPr>
        <p:spPr>
          <a:xfrm>
            <a:off x="63500" y="4660900"/>
            <a:ext cx="1905000" cy="4254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Agenda</a:t>
            </a:r>
            <a:endParaRPr/>
          </a:p>
        </p:txBody>
      </p:sp>
      <p:sp>
        <p:nvSpPr>
          <p:cNvPr id="65" name="Google Shape;65;p1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dirty="0"/>
              <a:t>Introduction to Drift</a:t>
            </a:r>
            <a:endParaRPr sz="2000" dirty="0"/>
          </a:p>
          <a:p>
            <a:pPr marL="457200" lvl="0" indent="-355600" algn="l" rtl="0">
              <a:spcBef>
                <a:spcPts val="0"/>
              </a:spcBef>
              <a:spcAft>
                <a:spcPts val="0"/>
              </a:spcAft>
              <a:buSzPts val="2000"/>
              <a:buChar char="●"/>
            </a:pPr>
            <a:r>
              <a:rPr lang="en" sz="2000" dirty="0"/>
              <a:t>Why do ML models drift ?</a:t>
            </a:r>
            <a:endParaRPr sz="2000" dirty="0"/>
          </a:p>
          <a:p>
            <a:pPr marL="457200" lvl="0" indent="-355600" algn="l" rtl="0">
              <a:spcBef>
                <a:spcPts val="0"/>
              </a:spcBef>
              <a:spcAft>
                <a:spcPts val="0"/>
              </a:spcAft>
              <a:buSzPts val="2000"/>
              <a:buChar char="●"/>
            </a:pPr>
            <a:r>
              <a:rPr lang="en" sz="2000" dirty="0"/>
              <a:t>Types of Drift</a:t>
            </a:r>
            <a:endParaRPr sz="2000" dirty="0"/>
          </a:p>
          <a:p>
            <a:pPr marL="457200" lvl="0" indent="-355600" algn="l" rtl="0">
              <a:spcBef>
                <a:spcPts val="0"/>
              </a:spcBef>
              <a:spcAft>
                <a:spcPts val="0"/>
              </a:spcAft>
              <a:buSzPts val="2000"/>
              <a:buChar char="●"/>
            </a:pPr>
            <a:r>
              <a:rPr lang="en" sz="2000" dirty="0"/>
              <a:t>How to detect drift ?</a:t>
            </a:r>
            <a:endParaRPr sz="2000" dirty="0"/>
          </a:p>
          <a:p>
            <a:pPr marL="457200" lvl="0" indent="-355600" algn="l" rtl="0">
              <a:spcBef>
                <a:spcPts val="0"/>
              </a:spcBef>
              <a:spcAft>
                <a:spcPts val="0"/>
              </a:spcAft>
              <a:buSzPts val="2000"/>
              <a:buChar char="●"/>
            </a:pPr>
            <a:r>
              <a:rPr lang="en" sz="2000" dirty="0"/>
              <a:t>Solution</a:t>
            </a:r>
            <a:endParaRPr sz="2000" dirty="0"/>
          </a:p>
        </p:txBody>
      </p:sp>
      <p:sp>
        <p:nvSpPr>
          <p:cNvPr id="2" name="Rectangle 1">
            <a:extLst>
              <a:ext uri="{FF2B5EF4-FFF2-40B4-BE49-F238E27FC236}">
                <a16:creationId xmlns:a16="http://schemas.microsoft.com/office/drawing/2014/main" id="{7B0325FE-9CF6-10AD-2865-64D558537E0D}"/>
              </a:ext>
            </a:extLst>
          </p:cNvPr>
          <p:cNvSpPr/>
          <p:nvPr/>
        </p:nvSpPr>
        <p:spPr>
          <a:xfrm>
            <a:off x="127000" y="4209375"/>
            <a:ext cx="1974850" cy="8884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to Drift</a:t>
            </a:r>
            <a:endParaRPr/>
          </a:p>
        </p:txBody>
      </p:sp>
      <p:sp>
        <p:nvSpPr>
          <p:cNvPr id="71" name="Google Shape;71;p15"/>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05192D"/>
              </a:buClr>
              <a:buSzPts val="1200"/>
              <a:buChar char="●"/>
            </a:pPr>
            <a:r>
              <a:rPr lang="en" sz="1200">
                <a:solidFill>
                  <a:srgbClr val="05192D"/>
                </a:solidFill>
                <a:highlight>
                  <a:srgbClr val="FFFFFF"/>
                </a:highlight>
              </a:rPr>
              <a:t>Machine learning models are trained with historical data, but once they are used in the real world, they may become outdated and lose their accuracy over time due to a phenomenon called drift. </a:t>
            </a:r>
            <a:endParaRPr sz="1200">
              <a:solidFill>
                <a:srgbClr val="05192D"/>
              </a:solidFill>
              <a:highlight>
                <a:srgbClr val="FFFFFF"/>
              </a:highlight>
            </a:endParaRPr>
          </a:p>
          <a:p>
            <a:pPr marL="457200" lvl="0" indent="-304800" algn="l" rtl="0">
              <a:spcBef>
                <a:spcPts val="0"/>
              </a:spcBef>
              <a:spcAft>
                <a:spcPts val="0"/>
              </a:spcAft>
              <a:buClr>
                <a:srgbClr val="05192D"/>
              </a:buClr>
              <a:buSzPts val="1200"/>
              <a:buChar char="●"/>
            </a:pPr>
            <a:r>
              <a:rPr lang="en" sz="1200">
                <a:solidFill>
                  <a:srgbClr val="05192D"/>
                </a:solidFill>
                <a:highlight>
                  <a:srgbClr val="FFFFFF"/>
                </a:highlight>
              </a:rPr>
              <a:t>Drift is the change over time in the statistical properties of the data that was used to train a machine learning model. This can cause the model to become less accurate or perform differently than it was designed to. </a:t>
            </a:r>
            <a:endParaRPr/>
          </a:p>
        </p:txBody>
      </p:sp>
      <p:pic>
        <p:nvPicPr>
          <p:cNvPr id="72" name="Google Shape;72;p15"/>
          <p:cNvPicPr preferRelativeResize="0"/>
          <p:nvPr/>
        </p:nvPicPr>
        <p:blipFill>
          <a:blip r:embed="rId3">
            <a:alphaModFix/>
          </a:blip>
          <a:stretch>
            <a:fillRect/>
          </a:stretch>
        </p:blipFill>
        <p:spPr>
          <a:xfrm>
            <a:off x="2766825" y="2279975"/>
            <a:ext cx="2929750" cy="2624250"/>
          </a:xfrm>
          <a:prstGeom prst="rect">
            <a:avLst/>
          </a:prstGeom>
          <a:noFill/>
          <a:ln>
            <a:noFill/>
          </a:ln>
        </p:spPr>
      </p:pic>
      <p:sp>
        <p:nvSpPr>
          <p:cNvPr id="2" name="Rectangle 1">
            <a:extLst>
              <a:ext uri="{FF2B5EF4-FFF2-40B4-BE49-F238E27FC236}">
                <a16:creationId xmlns:a16="http://schemas.microsoft.com/office/drawing/2014/main" id="{91BE65EC-E6D1-58C6-E5B6-089C6F950B87}"/>
              </a:ext>
            </a:extLst>
          </p:cNvPr>
          <p:cNvSpPr/>
          <p:nvPr/>
        </p:nvSpPr>
        <p:spPr>
          <a:xfrm>
            <a:off x="88900" y="4393650"/>
            <a:ext cx="2260600" cy="6858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do ML Models drift?</a:t>
            </a:r>
            <a:endParaRPr/>
          </a:p>
        </p:txBody>
      </p:sp>
      <p:sp>
        <p:nvSpPr>
          <p:cNvPr id="78" name="Google Shape;78;p16"/>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sz="1300" b="1"/>
              <a:t>Relationship between X and Y changes:</a:t>
            </a:r>
            <a:r>
              <a:rPr lang="en" sz="1300"/>
              <a:t> </a:t>
            </a:r>
            <a:r>
              <a:rPr lang="en" sz="1200">
                <a:solidFill>
                  <a:srgbClr val="05192D"/>
                </a:solidFill>
                <a:highlight>
                  <a:srgbClr val="FFFFFF"/>
                </a:highlight>
              </a:rPr>
              <a:t>If we train the model with data from a stable market, it might do well at first. However, if the market becomes more volatile over time, the model might not be able to accurately predict the stock price anymore because the statistical properties of the data have changed.</a:t>
            </a:r>
            <a:endParaRPr sz="1200">
              <a:solidFill>
                <a:srgbClr val="05192D"/>
              </a:solidFill>
              <a:highlight>
                <a:srgbClr val="FFFFFF"/>
              </a:highlight>
            </a:endParaRPr>
          </a:p>
          <a:p>
            <a:pPr marL="457200" lvl="0" indent="-304800" algn="l" rtl="0">
              <a:spcBef>
                <a:spcPts val="0"/>
              </a:spcBef>
              <a:spcAft>
                <a:spcPts val="0"/>
              </a:spcAft>
              <a:buClr>
                <a:srgbClr val="05192D"/>
              </a:buClr>
              <a:buSzPts val="1200"/>
              <a:buChar char="●"/>
            </a:pPr>
            <a:r>
              <a:rPr lang="en" sz="1200" b="1">
                <a:solidFill>
                  <a:srgbClr val="05192D"/>
                </a:solidFill>
                <a:highlight>
                  <a:srgbClr val="FFFFFF"/>
                </a:highlight>
              </a:rPr>
              <a:t>Data distribution changes: </a:t>
            </a:r>
            <a:r>
              <a:rPr lang="en" sz="1200">
                <a:solidFill>
                  <a:srgbClr val="05192D"/>
                </a:solidFill>
                <a:highlight>
                  <a:srgbClr val="FFFFFF"/>
                </a:highlight>
              </a:rPr>
              <a:t>The input data distribution of the new data changes from the historical data the model was trained upon.</a:t>
            </a:r>
            <a:endParaRPr sz="1200" b="1">
              <a:solidFill>
                <a:srgbClr val="05192D"/>
              </a:solidFill>
              <a:highlight>
                <a:srgbClr val="FFFFFF"/>
              </a:highlight>
            </a:endParaRPr>
          </a:p>
        </p:txBody>
      </p:sp>
      <p:pic>
        <p:nvPicPr>
          <p:cNvPr id="79" name="Google Shape;79;p16"/>
          <p:cNvPicPr preferRelativeResize="0"/>
          <p:nvPr/>
        </p:nvPicPr>
        <p:blipFill>
          <a:blip r:embed="rId3">
            <a:alphaModFix/>
          </a:blip>
          <a:stretch>
            <a:fillRect/>
          </a:stretch>
        </p:blipFill>
        <p:spPr>
          <a:xfrm>
            <a:off x="1953250" y="2539875"/>
            <a:ext cx="4935150" cy="2029000"/>
          </a:xfrm>
          <a:prstGeom prst="rect">
            <a:avLst/>
          </a:prstGeom>
          <a:noFill/>
          <a:ln>
            <a:noFill/>
          </a:ln>
        </p:spPr>
      </p:pic>
      <p:sp>
        <p:nvSpPr>
          <p:cNvPr id="2" name="Rectangle 1">
            <a:extLst>
              <a:ext uri="{FF2B5EF4-FFF2-40B4-BE49-F238E27FC236}">
                <a16:creationId xmlns:a16="http://schemas.microsoft.com/office/drawing/2014/main" id="{121ED45F-DBE1-40E6-FEC9-67C4AFD22D06}"/>
              </a:ext>
            </a:extLst>
          </p:cNvPr>
          <p:cNvSpPr/>
          <p:nvPr/>
        </p:nvSpPr>
        <p:spPr>
          <a:xfrm>
            <a:off x="111750" y="4290462"/>
            <a:ext cx="1841500" cy="8160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Types of Drift</a:t>
            </a:r>
            <a:endParaRPr/>
          </a:p>
        </p:txBody>
      </p:sp>
      <p:pic>
        <p:nvPicPr>
          <p:cNvPr id="85" name="Google Shape;85;p17"/>
          <p:cNvPicPr preferRelativeResize="0"/>
          <p:nvPr/>
        </p:nvPicPr>
        <p:blipFill>
          <a:blip r:embed="rId3">
            <a:alphaModFix/>
          </a:blip>
          <a:stretch>
            <a:fillRect/>
          </a:stretch>
        </p:blipFill>
        <p:spPr>
          <a:xfrm>
            <a:off x="4868299" y="1248463"/>
            <a:ext cx="3811600" cy="3306024"/>
          </a:xfrm>
          <a:prstGeom prst="rect">
            <a:avLst/>
          </a:prstGeom>
          <a:noFill/>
          <a:ln w="9525" cap="flat" cmpd="sng">
            <a:solidFill>
              <a:schemeClr val="dk2"/>
            </a:solidFill>
            <a:prstDash val="solid"/>
            <a:round/>
            <a:headEnd type="none" w="sm" len="sm"/>
            <a:tailEnd type="none" w="sm" len="sm"/>
          </a:ln>
        </p:spPr>
      </p:pic>
      <p:pic>
        <p:nvPicPr>
          <p:cNvPr id="86" name="Google Shape;86;p17"/>
          <p:cNvPicPr preferRelativeResize="0"/>
          <p:nvPr/>
        </p:nvPicPr>
        <p:blipFill>
          <a:blip r:embed="rId4">
            <a:alphaModFix/>
          </a:blip>
          <a:stretch>
            <a:fillRect/>
          </a:stretch>
        </p:blipFill>
        <p:spPr>
          <a:xfrm>
            <a:off x="569873" y="1234075"/>
            <a:ext cx="3521455" cy="3334800"/>
          </a:xfrm>
          <a:prstGeom prst="rect">
            <a:avLst/>
          </a:prstGeom>
          <a:noFill/>
          <a:ln w="9525" cap="flat" cmpd="sng">
            <a:solidFill>
              <a:schemeClr val="dk2"/>
            </a:solidFill>
            <a:prstDash val="solid"/>
            <a:round/>
            <a:headEnd type="none" w="sm" len="sm"/>
            <a:tailEnd type="none" w="sm" len="sm"/>
          </a:ln>
        </p:spPr>
      </p:pic>
      <p:sp>
        <p:nvSpPr>
          <p:cNvPr id="2" name="Rectangle 1">
            <a:extLst>
              <a:ext uri="{FF2B5EF4-FFF2-40B4-BE49-F238E27FC236}">
                <a16:creationId xmlns:a16="http://schemas.microsoft.com/office/drawing/2014/main" id="{FA3E12FB-3CC4-316E-53D9-22E3BDEA520D}"/>
              </a:ext>
            </a:extLst>
          </p:cNvPr>
          <p:cNvSpPr/>
          <p:nvPr/>
        </p:nvSpPr>
        <p:spPr>
          <a:xfrm>
            <a:off x="63500" y="4699000"/>
            <a:ext cx="1993900" cy="3937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to detect drift?</a:t>
            </a:r>
            <a:endParaRPr/>
          </a:p>
        </p:txBody>
      </p:sp>
      <p:sp>
        <p:nvSpPr>
          <p:cNvPr id="92" name="Google Shape;92;p18"/>
          <p:cNvSpPr txBox="1">
            <a:spLocks noGrp="1"/>
          </p:cNvSpPr>
          <p:nvPr>
            <p:ph type="body" idx="1"/>
          </p:nvPr>
        </p:nvSpPr>
        <p:spPr>
          <a:xfrm>
            <a:off x="311700" y="1234075"/>
            <a:ext cx="8520600" cy="35271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 sz="1200" b="1"/>
              <a:t>Monitor Model Performance metrics - </a:t>
            </a:r>
            <a:r>
              <a:rPr lang="en" sz="1200"/>
              <a:t>accuracy, recall, F1-Score, ROC-AUC etc.</a:t>
            </a:r>
            <a:endParaRPr sz="1200"/>
          </a:p>
          <a:p>
            <a:pPr marL="457200" lvl="0" indent="-304800" algn="l" rtl="0">
              <a:spcBef>
                <a:spcPts val="0"/>
              </a:spcBef>
              <a:spcAft>
                <a:spcPts val="0"/>
              </a:spcAft>
              <a:buSzPts val="1200"/>
              <a:buChar char="●"/>
            </a:pPr>
            <a:r>
              <a:rPr lang="en" sz="1200" b="1"/>
              <a:t>Monitor Descriptive Statistics.</a:t>
            </a:r>
            <a:endParaRPr sz="1200" b="1"/>
          </a:p>
          <a:p>
            <a:pPr marL="457200" lvl="0" indent="-304800" algn="l" rtl="0">
              <a:spcBef>
                <a:spcPts val="0"/>
              </a:spcBef>
              <a:spcAft>
                <a:spcPts val="0"/>
              </a:spcAft>
              <a:buSzPts val="1200"/>
              <a:buChar char="●"/>
            </a:pPr>
            <a:r>
              <a:rPr lang="en" sz="1200" b="1"/>
              <a:t>Monitor Distribution changes using Statistical tests: (below)</a:t>
            </a:r>
            <a:endParaRPr sz="1200" b="1"/>
          </a:p>
        </p:txBody>
      </p:sp>
      <p:pic>
        <p:nvPicPr>
          <p:cNvPr id="93" name="Google Shape;93;p18"/>
          <p:cNvPicPr preferRelativeResize="0"/>
          <p:nvPr/>
        </p:nvPicPr>
        <p:blipFill>
          <a:blip r:embed="rId3">
            <a:alphaModFix/>
          </a:blip>
          <a:stretch>
            <a:fillRect/>
          </a:stretch>
        </p:blipFill>
        <p:spPr>
          <a:xfrm>
            <a:off x="2027825" y="2256850"/>
            <a:ext cx="4377687" cy="2466724"/>
          </a:xfrm>
          <a:prstGeom prst="rect">
            <a:avLst/>
          </a:prstGeom>
          <a:noFill/>
          <a:ln>
            <a:noFill/>
          </a:ln>
        </p:spPr>
      </p:pic>
      <p:sp>
        <p:nvSpPr>
          <p:cNvPr id="2" name="Rectangle 1">
            <a:extLst>
              <a:ext uri="{FF2B5EF4-FFF2-40B4-BE49-F238E27FC236}">
                <a16:creationId xmlns:a16="http://schemas.microsoft.com/office/drawing/2014/main" id="{3F655C4C-7F23-6E37-B19C-14E0492095D6}"/>
              </a:ext>
            </a:extLst>
          </p:cNvPr>
          <p:cNvSpPr/>
          <p:nvPr/>
        </p:nvSpPr>
        <p:spPr>
          <a:xfrm>
            <a:off x="57150" y="4723574"/>
            <a:ext cx="1924050" cy="37547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Kolmogorov-Smirnov (K-S) test:</a:t>
            </a:r>
            <a:endParaRPr/>
          </a:p>
        </p:txBody>
      </p:sp>
      <p:pic>
        <p:nvPicPr>
          <p:cNvPr id="99" name="Google Shape;99;p19"/>
          <p:cNvPicPr preferRelativeResize="0"/>
          <p:nvPr/>
        </p:nvPicPr>
        <p:blipFill>
          <a:blip r:embed="rId3">
            <a:alphaModFix/>
          </a:blip>
          <a:stretch>
            <a:fillRect/>
          </a:stretch>
        </p:blipFill>
        <p:spPr>
          <a:xfrm>
            <a:off x="2821925" y="2351650"/>
            <a:ext cx="3369049" cy="2622225"/>
          </a:xfrm>
          <a:prstGeom prst="rect">
            <a:avLst/>
          </a:prstGeom>
          <a:noFill/>
          <a:ln>
            <a:noFill/>
          </a:ln>
        </p:spPr>
      </p:pic>
      <p:sp>
        <p:nvSpPr>
          <p:cNvPr id="100" name="Google Shape;100;p19"/>
          <p:cNvSpPr txBox="1"/>
          <p:nvPr/>
        </p:nvSpPr>
        <p:spPr>
          <a:xfrm>
            <a:off x="393275" y="1245325"/>
            <a:ext cx="8439000" cy="12930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Playfair Display"/>
              <a:buChar char="●"/>
            </a:pPr>
            <a:r>
              <a:rPr lang="en" sz="1200">
                <a:solidFill>
                  <a:srgbClr val="05192D"/>
                </a:solidFill>
                <a:highlight>
                  <a:srgbClr val="FFFFFF"/>
                </a:highlight>
                <a:latin typeface="Playfair Display"/>
                <a:ea typeface="Playfair Display"/>
                <a:cs typeface="Playfair Display"/>
                <a:sym typeface="Playfair Display"/>
              </a:rPr>
              <a:t>It is a nonparametric statistical test that is used to determine whether two sets of data come from the same distribution. It is often used to test whether a sample of data comes from a specific population or to compare two samples to determine if they come from the same population.</a:t>
            </a:r>
            <a:endParaRPr sz="1200">
              <a:solidFill>
                <a:srgbClr val="05192D"/>
              </a:solidFill>
              <a:highlight>
                <a:srgbClr val="FFFFFF"/>
              </a:highlight>
              <a:latin typeface="Playfair Display"/>
              <a:ea typeface="Playfair Display"/>
              <a:cs typeface="Playfair Display"/>
              <a:sym typeface="Playfair Display"/>
            </a:endParaRPr>
          </a:p>
          <a:p>
            <a:pPr marL="457200" lvl="0" indent="0" algn="l" rtl="0">
              <a:spcBef>
                <a:spcPts val="0"/>
              </a:spcBef>
              <a:spcAft>
                <a:spcPts val="0"/>
              </a:spcAft>
              <a:buNone/>
            </a:pPr>
            <a:endParaRPr sz="1200">
              <a:solidFill>
                <a:srgbClr val="05192D"/>
              </a:solidFill>
              <a:highlight>
                <a:srgbClr val="FFFFFF"/>
              </a:highlight>
              <a:latin typeface="Playfair Display"/>
              <a:ea typeface="Playfair Display"/>
              <a:cs typeface="Playfair Display"/>
              <a:sym typeface="Playfair Display"/>
            </a:endParaRPr>
          </a:p>
          <a:p>
            <a:pPr marL="457200" lvl="0" indent="-304800" algn="l" rtl="0">
              <a:spcBef>
                <a:spcPts val="0"/>
              </a:spcBef>
              <a:spcAft>
                <a:spcPts val="0"/>
              </a:spcAft>
              <a:buClr>
                <a:srgbClr val="05192D"/>
              </a:buClr>
              <a:buSzPts val="1200"/>
              <a:buFont typeface="Playfair Display"/>
              <a:buChar char="●"/>
            </a:pPr>
            <a:r>
              <a:rPr lang="en" sz="1200">
                <a:solidFill>
                  <a:srgbClr val="05192D"/>
                </a:solidFill>
                <a:highlight>
                  <a:srgbClr val="FFFFFF"/>
                </a:highlight>
                <a:latin typeface="Playfair Display"/>
                <a:ea typeface="Playfair Display"/>
                <a:cs typeface="Playfair Display"/>
                <a:sym typeface="Playfair Display"/>
              </a:rPr>
              <a:t>The null hypothesis in this test is that the distributions are the same. If this hypothesis is rejected, it suggests that there is a drift in the model</a:t>
            </a:r>
            <a:r>
              <a:rPr lang="en" sz="1200">
                <a:solidFill>
                  <a:srgbClr val="05192D"/>
                </a:solidFill>
                <a:highlight>
                  <a:srgbClr val="FFFFFF"/>
                </a:highlight>
              </a:rPr>
              <a:t>.</a:t>
            </a:r>
            <a:endParaRPr sz="1200">
              <a:solidFill>
                <a:srgbClr val="05192D"/>
              </a:solidFill>
              <a:highlight>
                <a:srgbClr val="FFFFFF"/>
              </a:highlight>
              <a:latin typeface="Playfair Display"/>
              <a:ea typeface="Playfair Display"/>
              <a:cs typeface="Playfair Display"/>
              <a:sym typeface="Playfair Display"/>
            </a:endParaRPr>
          </a:p>
        </p:txBody>
      </p:sp>
      <p:sp>
        <p:nvSpPr>
          <p:cNvPr id="2" name="Rectangle 1">
            <a:extLst>
              <a:ext uri="{FF2B5EF4-FFF2-40B4-BE49-F238E27FC236}">
                <a16:creationId xmlns:a16="http://schemas.microsoft.com/office/drawing/2014/main" id="{235006A2-F470-3FC9-64F4-665213B145A6}"/>
              </a:ext>
            </a:extLst>
          </p:cNvPr>
          <p:cNvSpPr/>
          <p:nvPr/>
        </p:nvSpPr>
        <p:spPr>
          <a:xfrm>
            <a:off x="133350" y="4718050"/>
            <a:ext cx="1841500" cy="3746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Population Stability Index (PSI)</a:t>
            </a:r>
            <a:endParaRPr/>
          </a:p>
        </p:txBody>
      </p:sp>
      <p:sp>
        <p:nvSpPr>
          <p:cNvPr id="106" name="Google Shape;106;p20"/>
          <p:cNvSpPr txBox="1">
            <a:spLocks noGrp="1"/>
          </p:cNvSpPr>
          <p:nvPr>
            <p:ph type="body" idx="1"/>
          </p:nvPr>
        </p:nvSpPr>
        <p:spPr>
          <a:xfrm>
            <a:off x="311700" y="1157875"/>
            <a:ext cx="8520600" cy="10455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5192D"/>
              </a:buClr>
              <a:buSzPts val="1200"/>
              <a:buChar char="●"/>
            </a:pPr>
            <a:r>
              <a:rPr lang="en" sz="1200">
                <a:solidFill>
                  <a:srgbClr val="05192D"/>
                </a:solidFill>
                <a:highlight>
                  <a:srgbClr val="FFFFFF"/>
                </a:highlight>
              </a:rPr>
              <a:t>Population stability Index (PSI) is a model monitoring metric that is used to quantify how much the distribution of a continuous response variable has changed between two given samples, typically collected at different points in time.</a:t>
            </a:r>
            <a:endParaRPr sz="1200">
              <a:solidFill>
                <a:srgbClr val="05192D"/>
              </a:solidFill>
              <a:highlight>
                <a:srgbClr val="FFFFFF"/>
              </a:highlight>
            </a:endParaRPr>
          </a:p>
          <a:p>
            <a:pPr marL="457200" marR="0" lvl="0" indent="-304800" algn="l" rtl="0">
              <a:lnSpc>
                <a:spcPct val="115000"/>
              </a:lnSpc>
              <a:spcBef>
                <a:spcPts val="0"/>
              </a:spcBef>
              <a:spcAft>
                <a:spcPts val="0"/>
              </a:spcAft>
              <a:buSzPts val="1200"/>
              <a:buChar char="●"/>
            </a:pPr>
            <a:r>
              <a:rPr lang="en" sz="1200">
                <a:solidFill>
                  <a:srgbClr val="05192D"/>
                </a:solidFill>
                <a:highlight>
                  <a:srgbClr val="FFFFFF"/>
                </a:highlight>
              </a:rPr>
              <a:t>A high PSI value indicates that there is a significant difference between the distributions of the variable in the two datasets, which may suggest that there is a drift in the model. </a:t>
            </a:r>
            <a:endParaRPr sz="1200">
              <a:solidFill>
                <a:srgbClr val="05192D"/>
              </a:solidFill>
              <a:highlight>
                <a:srgbClr val="FFFFFF"/>
              </a:highlight>
            </a:endParaRPr>
          </a:p>
        </p:txBody>
      </p:sp>
      <p:pic>
        <p:nvPicPr>
          <p:cNvPr id="107" name="Google Shape;107;p20"/>
          <p:cNvPicPr preferRelativeResize="0"/>
          <p:nvPr/>
        </p:nvPicPr>
        <p:blipFill>
          <a:blip r:embed="rId3">
            <a:alphaModFix/>
          </a:blip>
          <a:stretch>
            <a:fillRect/>
          </a:stretch>
        </p:blipFill>
        <p:spPr>
          <a:xfrm>
            <a:off x="2170475" y="2730675"/>
            <a:ext cx="4546826" cy="2002075"/>
          </a:xfrm>
          <a:prstGeom prst="rect">
            <a:avLst/>
          </a:prstGeom>
          <a:noFill/>
          <a:ln>
            <a:noFill/>
          </a:ln>
        </p:spPr>
      </p:pic>
      <p:sp>
        <p:nvSpPr>
          <p:cNvPr id="2" name="Rectangle 1">
            <a:extLst>
              <a:ext uri="{FF2B5EF4-FFF2-40B4-BE49-F238E27FC236}">
                <a16:creationId xmlns:a16="http://schemas.microsoft.com/office/drawing/2014/main" id="{834ABE6C-239E-EFB9-8060-FC8865481DA5}"/>
              </a:ext>
            </a:extLst>
          </p:cNvPr>
          <p:cNvSpPr/>
          <p:nvPr/>
        </p:nvSpPr>
        <p:spPr>
          <a:xfrm>
            <a:off x="50800" y="4660900"/>
            <a:ext cx="1911350" cy="4127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Kullback-Leibler Divergence</a:t>
            </a:r>
            <a:endParaRPr/>
          </a:p>
        </p:txBody>
      </p:sp>
      <p:sp>
        <p:nvSpPr>
          <p:cNvPr id="113" name="Google Shape;113;p21"/>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300">
                <a:solidFill>
                  <a:srgbClr val="292929"/>
                </a:solidFill>
                <a:highlight>
                  <a:srgbClr val="FFFFFF"/>
                </a:highlight>
              </a:rPr>
              <a:t>The Kullback-Leibler divergence is a measure of the difference between two probability distributions, with a higher divergence indicating a greater degree of difference between the distributions. </a:t>
            </a:r>
            <a:endParaRPr sz="1300">
              <a:solidFill>
                <a:srgbClr val="292929"/>
              </a:solidFill>
              <a:highlight>
                <a:srgbClr val="FFFFFF"/>
              </a:highlight>
            </a:endParaRPr>
          </a:p>
          <a:p>
            <a:pPr marL="457200" lvl="0" indent="-330200" algn="l" rtl="0">
              <a:spcBef>
                <a:spcPts val="0"/>
              </a:spcBef>
              <a:spcAft>
                <a:spcPts val="0"/>
              </a:spcAft>
              <a:buSzPts val="1600"/>
              <a:buChar char="●"/>
            </a:pPr>
            <a:r>
              <a:rPr lang="en" sz="1300">
                <a:solidFill>
                  <a:srgbClr val="292929"/>
                </a:solidFill>
                <a:highlight>
                  <a:srgbClr val="FFFFFF"/>
                </a:highlight>
              </a:rPr>
              <a:t>If the divergence is above a certain threshold, this could indicate that there is a drift in the data.</a:t>
            </a:r>
            <a:endParaRPr sz="1600"/>
          </a:p>
        </p:txBody>
      </p:sp>
      <p:pic>
        <p:nvPicPr>
          <p:cNvPr id="114" name="Google Shape;114;p21"/>
          <p:cNvPicPr preferRelativeResize="0"/>
          <p:nvPr/>
        </p:nvPicPr>
        <p:blipFill>
          <a:blip r:embed="rId3">
            <a:alphaModFix/>
          </a:blip>
          <a:stretch>
            <a:fillRect/>
          </a:stretch>
        </p:blipFill>
        <p:spPr>
          <a:xfrm>
            <a:off x="2586925" y="2390075"/>
            <a:ext cx="3635948" cy="2553000"/>
          </a:xfrm>
          <a:prstGeom prst="rect">
            <a:avLst/>
          </a:prstGeom>
          <a:noFill/>
          <a:ln>
            <a:noFill/>
          </a:ln>
        </p:spPr>
      </p:pic>
      <p:sp>
        <p:nvSpPr>
          <p:cNvPr id="2" name="Rectangle 1">
            <a:extLst>
              <a:ext uri="{FF2B5EF4-FFF2-40B4-BE49-F238E27FC236}">
                <a16:creationId xmlns:a16="http://schemas.microsoft.com/office/drawing/2014/main" id="{AA7E0022-D2B4-1277-2704-0A14E1820879}"/>
              </a:ext>
            </a:extLst>
          </p:cNvPr>
          <p:cNvSpPr/>
          <p:nvPr/>
        </p:nvSpPr>
        <p:spPr>
          <a:xfrm>
            <a:off x="76200" y="4730750"/>
            <a:ext cx="1955800" cy="3492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580</Words>
  <Application>Microsoft Office PowerPoint</Application>
  <PresentationFormat>On-screen Show (16:9)</PresentationFormat>
  <Paragraphs>36</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Playfair Display</vt:lpstr>
      <vt:lpstr>Oswald</vt:lpstr>
      <vt:lpstr>Montserrat</vt:lpstr>
      <vt:lpstr>Arial</vt:lpstr>
      <vt:lpstr>Pop</vt:lpstr>
      <vt:lpstr>Data &amp; Model  Drift Monitoring</vt:lpstr>
      <vt:lpstr>Agenda</vt:lpstr>
      <vt:lpstr>Introduction to Drift</vt:lpstr>
      <vt:lpstr>Why do ML Models drift?</vt:lpstr>
      <vt:lpstr>Types of Drift</vt:lpstr>
      <vt:lpstr>How to detect drift?</vt:lpstr>
      <vt:lpstr>Kolmogorov-Smirnov (K-S) test:</vt:lpstr>
      <vt:lpstr>Population Stability Index (PSI)</vt:lpstr>
      <vt:lpstr>Kullback-Leibler Divergence</vt:lpstr>
      <vt:lpstr>Jensen-Shannon Divergence</vt:lpstr>
      <vt:lpstr>Wasserstein Distance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&amp; Model  Drift Monitoring</dc:title>
  <dc:creator>Code Sudo</dc:creator>
  <cp:lastModifiedBy>Pradeep Kumar</cp:lastModifiedBy>
  <cp:revision>2</cp:revision>
  <dcterms:modified xsi:type="dcterms:W3CDTF">2023-08-31T12:08:26Z</dcterms:modified>
</cp:coreProperties>
</file>