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58" r:id="rId4"/>
    <p:sldId id="294" r:id="rId5"/>
    <p:sldId id="292" r:id="rId6"/>
    <p:sldId id="295" r:id="rId7"/>
    <p:sldId id="277" r:id="rId8"/>
    <p:sldId id="298" r:id="rId9"/>
    <p:sldId id="299" r:id="rId10"/>
    <p:sldId id="300" r:id="rId11"/>
    <p:sldId id="297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38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3A3B9-F40C-4CCE-A987-01EC4444F998}" type="doc">
      <dgm:prSet loTypeId="urn:microsoft.com/office/officeart/2005/8/layout/target3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9B22B675-6CD5-40D2-ACE2-8D613766CDAA}">
      <dgm:prSet/>
      <dgm:spPr/>
      <dgm:t>
        <a:bodyPr/>
        <a:lstStyle/>
        <a:p>
          <a:r>
            <a:rPr lang="en-IN" b="1" dirty="0"/>
            <a:t>Existing System: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Food delivery services use </a:t>
          </a:r>
          <a:r>
            <a:rPr lang="en-US" b="0" dirty="0"/>
            <a:t>fixed route planning </a:t>
          </a:r>
          <a:r>
            <a:rPr lang="en-US" dirty="0"/>
            <a:t>or basic GPS-based routing.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Routes are not optimized for </a:t>
          </a:r>
          <a:r>
            <a:rPr lang="en-US" b="0" dirty="0"/>
            <a:t>real-time traffic conditions.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Manual or </a:t>
          </a:r>
          <a:r>
            <a:rPr lang="en-US" b="0" dirty="0"/>
            <a:t>heuristic-based methods </a:t>
          </a:r>
          <a:r>
            <a:rPr lang="en-US" dirty="0"/>
            <a:t>lead to inefficiencies.</a:t>
          </a:r>
          <a:endParaRPr lang="en-IN" dirty="0"/>
        </a:p>
      </dgm:t>
    </dgm:pt>
    <dgm:pt modelId="{C6C2F669-52F3-477E-AD19-1C50953E3CC9}" type="parTrans" cxnId="{BE978D8C-385F-47DB-BA02-FFBB5A0821A1}">
      <dgm:prSet/>
      <dgm:spPr/>
      <dgm:t>
        <a:bodyPr/>
        <a:lstStyle/>
        <a:p>
          <a:endParaRPr lang="en-IN"/>
        </a:p>
      </dgm:t>
    </dgm:pt>
    <dgm:pt modelId="{23C4730B-5BA9-4DF1-BBD0-5F39F94316EE}" type="sibTrans" cxnId="{BE978D8C-385F-47DB-BA02-FFBB5A0821A1}">
      <dgm:prSet/>
      <dgm:spPr/>
      <dgm:t>
        <a:bodyPr/>
        <a:lstStyle/>
        <a:p>
          <a:endParaRPr lang="en-IN"/>
        </a:p>
      </dgm:t>
    </dgm:pt>
    <dgm:pt modelId="{237B0FBE-1073-47DA-94D2-D2EEDBEC0F7D}">
      <dgm:prSet/>
      <dgm:spPr/>
      <dgm:t>
        <a:bodyPr/>
        <a:lstStyle/>
        <a:p>
          <a:r>
            <a:rPr lang="en-IN" b="1" dirty="0"/>
            <a:t>Drawbacks:</a:t>
          </a:r>
        </a:p>
        <a:p>
          <a:pPr>
            <a:buFont typeface="Arial" panose="020B0604020202020204" pitchFamily="34" charset="0"/>
            <a:buChar char="•"/>
          </a:pPr>
          <a:r>
            <a:rPr lang="en-US" b="0" dirty="0"/>
            <a:t>Increased delivery time due to suboptimal routes.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dirty="0"/>
            <a:t>Higher fuel costs and operational expenses.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dirty="0"/>
            <a:t>Poor customer satisfaction </a:t>
          </a:r>
          <a:r>
            <a:rPr lang="en-US" dirty="0"/>
            <a:t>due to late deliveries.</a:t>
          </a:r>
          <a:endParaRPr lang="en-IN" dirty="0"/>
        </a:p>
      </dgm:t>
    </dgm:pt>
    <dgm:pt modelId="{8824D1D9-4686-41C6-A03D-6901F1933BDD}" type="parTrans" cxnId="{03366922-8A2F-4583-85F6-1675948750F5}">
      <dgm:prSet/>
      <dgm:spPr/>
      <dgm:t>
        <a:bodyPr/>
        <a:lstStyle/>
        <a:p>
          <a:endParaRPr lang="en-IN"/>
        </a:p>
      </dgm:t>
    </dgm:pt>
    <dgm:pt modelId="{489CCDCA-D1E9-417E-91A4-CADF0195F23D}" type="sibTrans" cxnId="{03366922-8A2F-4583-85F6-1675948750F5}">
      <dgm:prSet/>
      <dgm:spPr/>
      <dgm:t>
        <a:bodyPr/>
        <a:lstStyle/>
        <a:p>
          <a:endParaRPr lang="en-IN"/>
        </a:p>
      </dgm:t>
    </dgm:pt>
    <dgm:pt modelId="{AB155545-AC9E-444C-AF39-FCCCE9D55BA6}" type="pres">
      <dgm:prSet presAssocID="{9AC3A3B9-F40C-4CCE-A987-01EC4444F99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BBCA7C7-41EA-4E46-AF07-9B89262EAD22}" type="pres">
      <dgm:prSet presAssocID="{9B22B675-6CD5-40D2-ACE2-8D613766CDAA}" presName="circle1" presStyleLbl="node1" presStyleIdx="0" presStyleCnt="2"/>
      <dgm:spPr/>
    </dgm:pt>
    <dgm:pt modelId="{803C541D-85D0-4AD9-A7F3-D3799B3F4E27}" type="pres">
      <dgm:prSet presAssocID="{9B22B675-6CD5-40D2-ACE2-8D613766CDAA}" presName="space" presStyleCnt="0"/>
      <dgm:spPr/>
    </dgm:pt>
    <dgm:pt modelId="{B2561D83-4F17-4AAB-80AC-7AF7FB51C3EA}" type="pres">
      <dgm:prSet presAssocID="{9B22B675-6CD5-40D2-ACE2-8D613766CDAA}" presName="rect1" presStyleLbl="alignAcc1" presStyleIdx="0" presStyleCnt="2"/>
      <dgm:spPr/>
    </dgm:pt>
    <dgm:pt modelId="{D63BD3FA-2D80-42B0-9FD7-B12D23370018}" type="pres">
      <dgm:prSet presAssocID="{237B0FBE-1073-47DA-94D2-D2EEDBEC0F7D}" presName="vertSpace2" presStyleLbl="node1" presStyleIdx="0" presStyleCnt="2"/>
      <dgm:spPr/>
    </dgm:pt>
    <dgm:pt modelId="{D5FC40AF-ABC8-4A07-B428-D59573B584B4}" type="pres">
      <dgm:prSet presAssocID="{237B0FBE-1073-47DA-94D2-D2EEDBEC0F7D}" presName="circle2" presStyleLbl="node1" presStyleIdx="1" presStyleCnt="2"/>
      <dgm:spPr/>
    </dgm:pt>
    <dgm:pt modelId="{F803D22B-C93F-4DB5-944F-644FB137E802}" type="pres">
      <dgm:prSet presAssocID="{237B0FBE-1073-47DA-94D2-D2EEDBEC0F7D}" presName="rect2" presStyleLbl="alignAcc1" presStyleIdx="1" presStyleCnt="2"/>
      <dgm:spPr/>
    </dgm:pt>
    <dgm:pt modelId="{DC287B70-14D3-41DC-8B18-9F289DDD9ECA}" type="pres">
      <dgm:prSet presAssocID="{9B22B675-6CD5-40D2-ACE2-8D613766CDAA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60BA8AFE-7888-4355-B9CF-91081DD24DA7}" type="pres">
      <dgm:prSet presAssocID="{237B0FBE-1073-47DA-94D2-D2EEDBEC0F7D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3366922-8A2F-4583-85F6-1675948750F5}" srcId="{9AC3A3B9-F40C-4CCE-A987-01EC4444F998}" destId="{237B0FBE-1073-47DA-94D2-D2EEDBEC0F7D}" srcOrd="1" destOrd="0" parTransId="{8824D1D9-4686-41C6-A03D-6901F1933BDD}" sibTransId="{489CCDCA-D1E9-417E-91A4-CADF0195F23D}"/>
    <dgm:cxn modelId="{D9E17368-13CA-4F0D-A81B-2D7A28F104EC}" type="presOf" srcId="{9B22B675-6CD5-40D2-ACE2-8D613766CDAA}" destId="{B2561D83-4F17-4AAB-80AC-7AF7FB51C3EA}" srcOrd="0" destOrd="0" presId="urn:microsoft.com/office/officeart/2005/8/layout/target3"/>
    <dgm:cxn modelId="{676E4A51-8CD6-4704-B2F8-423B5F8885F4}" type="presOf" srcId="{237B0FBE-1073-47DA-94D2-D2EEDBEC0F7D}" destId="{60BA8AFE-7888-4355-B9CF-91081DD24DA7}" srcOrd="1" destOrd="0" presId="urn:microsoft.com/office/officeart/2005/8/layout/target3"/>
    <dgm:cxn modelId="{34E0C252-47D6-47B8-BC71-503589C2FFE8}" type="presOf" srcId="{9B22B675-6CD5-40D2-ACE2-8D613766CDAA}" destId="{DC287B70-14D3-41DC-8B18-9F289DDD9ECA}" srcOrd="1" destOrd="0" presId="urn:microsoft.com/office/officeart/2005/8/layout/target3"/>
    <dgm:cxn modelId="{C792F479-3627-4D49-BE0B-5C9ED0D1643D}" type="presOf" srcId="{237B0FBE-1073-47DA-94D2-D2EEDBEC0F7D}" destId="{F803D22B-C93F-4DB5-944F-644FB137E802}" srcOrd="0" destOrd="0" presId="urn:microsoft.com/office/officeart/2005/8/layout/target3"/>
    <dgm:cxn modelId="{B4A8B17A-4E5D-4DD0-B462-33AA5C17E353}" type="presOf" srcId="{9AC3A3B9-F40C-4CCE-A987-01EC4444F998}" destId="{AB155545-AC9E-444C-AF39-FCCCE9D55BA6}" srcOrd="0" destOrd="0" presId="urn:microsoft.com/office/officeart/2005/8/layout/target3"/>
    <dgm:cxn modelId="{BE978D8C-385F-47DB-BA02-FFBB5A0821A1}" srcId="{9AC3A3B9-F40C-4CCE-A987-01EC4444F998}" destId="{9B22B675-6CD5-40D2-ACE2-8D613766CDAA}" srcOrd="0" destOrd="0" parTransId="{C6C2F669-52F3-477E-AD19-1C50953E3CC9}" sibTransId="{23C4730B-5BA9-4DF1-BBD0-5F39F94316EE}"/>
    <dgm:cxn modelId="{D3DDA6BE-7C08-4CB1-B0DB-C2114AF8F976}" type="presParOf" srcId="{AB155545-AC9E-444C-AF39-FCCCE9D55BA6}" destId="{2BBCA7C7-41EA-4E46-AF07-9B89262EAD22}" srcOrd="0" destOrd="0" presId="urn:microsoft.com/office/officeart/2005/8/layout/target3"/>
    <dgm:cxn modelId="{24B1672D-EE2A-41E2-95EA-576FB3C2F394}" type="presParOf" srcId="{AB155545-AC9E-444C-AF39-FCCCE9D55BA6}" destId="{803C541D-85D0-4AD9-A7F3-D3799B3F4E27}" srcOrd="1" destOrd="0" presId="urn:microsoft.com/office/officeart/2005/8/layout/target3"/>
    <dgm:cxn modelId="{EF6052AD-B68F-4C0A-99D7-D7FE8D5512FD}" type="presParOf" srcId="{AB155545-AC9E-444C-AF39-FCCCE9D55BA6}" destId="{B2561D83-4F17-4AAB-80AC-7AF7FB51C3EA}" srcOrd="2" destOrd="0" presId="urn:microsoft.com/office/officeart/2005/8/layout/target3"/>
    <dgm:cxn modelId="{338FDC40-6A1F-47B9-8884-A0341B704D59}" type="presParOf" srcId="{AB155545-AC9E-444C-AF39-FCCCE9D55BA6}" destId="{D63BD3FA-2D80-42B0-9FD7-B12D23370018}" srcOrd="3" destOrd="0" presId="urn:microsoft.com/office/officeart/2005/8/layout/target3"/>
    <dgm:cxn modelId="{36BA4997-EC35-44DE-88E4-71D013582431}" type="presParOf" srcId="{AB155545-AC9E-444C-AF39-FCCCE9D55BA6}" destId="{D5FC40AF-ABC8-4A07-B428-D59573B584B4}" srcOrd="4" destOrd="0" presId="urn:microsoft.com/office/officeart/2005/8/layout/target3"/>
    <dgm:cxn modelId="{A018A972-47D4-4ECE-9A7F-D6BACF768F37}" type="presParOf" srcId="{AB155545-AC9E-444C-AF39-FCCCE9D55BA6}" destId="{F803D22B-C93F-4DB5-944F-644FB137E802}" srcOrd="5" destOrd="0" presId="urn:microsoft.com/office/officeart/2005/8/layout/target3"/>
    <dgm:cxn modelId="{CCFB404D-2A67-4CA0-A11D-4B383D385260}" type="presParOf" srcId="{AB155545-AC9E-444C-AF39-FCCCE9D55BA6}" destId="{DC287B70-14D3-41DC-8B18-9F289DDD9ECA}" srcOrd="6" destOrd="0" presId="urn:microsoft.com/office/officeart/2005/8/layout/target3"/>
    <dgm:cxn modelId="{9A3FDB29-E181-47D7-BE87-97F6B0F92A08}" type="presParOf" srcId="{AB155545-AC9E-444C-AF39-FCCCE9D55BA6}" destId="{60BA8AFE-7888-4355-B9CF-91081DD24DA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CA7C7-41EA-4E46-AF07-9B89262EAD22}">
      <dsp:nvSpPr>
        <dsp:cNvPr id="0" name=""/>
        <dsp:cNvSpPr/>
      </dsp:nvSpPr>
      <dsp:spPr>
        <a:xfrm>
          <a:off x="0" y="0"/>
          <a:ext cx="3759200" cy="375920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1D83-4F17-4AAB-80AC-7AF7FB51C3EA}">
      <dsp:nvSpPr>
        <dsp:cNvPr id="0" name=""/>
        <dsp:cNvSpPr/>
      </dsp:nvSpPr>
      <dsp:spPr>
        <a:xfrm>
          <a:off x="1879600" y="0"/>
          <a:ext cx="8788400" cy="37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Existing System: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Food delivery services use </a:t>
          </a:r>
          <a:r>
            <a:rPr lang="en-US" sz="1900" b="0" kern="1200" dirty="0"/>
            <a:t>fixed route planning </a:t>
          </a:r>
          <a:r>
            <a:rPr lang="en-US" sz="1900" kern="1200" dirty="0"/>
            <a:t>or basic GPS-based routing.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Routes are not optimized for </a:t>
          </a:r>
          <a:r>
            <a:rPr lang="en-US" sz="1900" b="0" kern="1200" dirty="0"/>
            <a:t>real-time traffic conditions.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Manual or </a:t>
          </a:r>
          <a:r>
            <a:rPr lang="en-US" sz="1900" b="0" kern="1200" dirty="0"/>
            <a:t>heuristic-based methods </a:t>
          </a:r>
          <a:r>
            <a:rPr lang="en-US" sz="1900" kern="1200" dirty="0"/>
            <a:t>lead to inefficiencies.</a:t>
          </a:r>
          <a:endParaRPr lang="en-IN" sz="1900" kern="1200" dirty="0"/>
        </a:p>
      </dsp:txBody>
      <dsp:txXfrm>
        <a:off x="1879600" y="0"/>
        <a:ext cx="8788400" cy="1785620"/>
      </dsp:txXfrm>
    </dsp:sp>
    <dsp:sp modelId="{D5FC40AF-ABC8-4A07-B428-D59573B584B4}">
      <dsp:nvSpPr>
        <dsp:cNvPr id="0" name=""/>
        <dsp:cNvSpPr/>
      </dsp:nvSpPr>
      <dsp:spPr>
        <a:xfrm>
          <a:off x="986790" y="1785620"/>
          <a:ext cx="1785620" cy="1785620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80000"/>
            <a:hueOff val="337056"/>
            <a:satOff val="11651"/>
            <a:lumOff val="233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D22B-C93F-4DB5-944F-644FB137E802}">
      <dsp:nvSpPr>
        <dsp:cNvPr id="0" name=""/>
        <dsp:cNvSpPr/>
      </dsp:nvSpPr>
      <dsp:spPr>
        <a:xfrm>
          <a:off x="1879600" y="1785620"/>
          <a:ext cx="8788400" cy="1785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37056"/>
              <a:satOff val="11651"/>
              <a:lumOff val="233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Drawbacks: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dirty="0"/>
            <a:t>Increased delivery time due to suboptimal routes.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dirty="0"/>
            <a:t>Higher fuel costs and operational expenses.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dirty="0"/>
            <a:t>Poor customer satisfaction </a:t>
          </a:r>
          <a:r>
            <a:rPr lang="en-US" sz="1900" kern="1200" dirty="0"/>
            <a:t>due to late deliveries.</a:t>
          </a:r>
          <a:endParaRPr lang="en-IN" sz="1900" kern="1200" dirty="0"/>
        </a:p>
      </dsp:txBody>
      <dsp:txXfrm>
        <a:off x="1879600" y="1785620"/>
        <a:ext cx="8788400" cy="1785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78831011_IMPROVE_DYNAMIC_DELIVERY_SERVICES_USING_ANT_COLONY_OPTIMIZATION_ALGORITHM_IN_THE_MODERN_CITY" TargetMode="External"/><Relationship Id="rId3" Type="http://schemas.openxmlformats.org/officeDocument/2006/relationships/hyperlink" Target="https://doi.org/10.1155/2021/6623563" TargetMode="External"/><Relationship Id="rId7" Type="http://schemas.openxmlformats.org/officeDocument/2006/relationships/hyperlink" Target="https://www.researchgate.net/publication/342677096_Ant_Colony_Optimization_ACO_Algorithm_for_Determining_The_Nearest_Route_Search_in_Distribution_of_Light_Food_Production" TargetMode="External"/><Relationship Id="rId2" Type="http://schemas.openxmlformats.org/officeDocument/2006/relationships/hyperlink" Target="https://etrr.springeropen.com/articles/10.1186/s12544-020-00409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pp14125090" TargetMode="External"/><Relationship Id="rId5" Type="http://schemas.openxmlformats.org/officeDocument/2006/relationships/hyperlink" Target="https://link.springer.com/article/10.1007/s43621-024-00326-y" TargetMode="External"/><Relationship Id="rId4" Type="http://schemas.openxmlformats.org/officeDocument/2006/relationships/hyperlink" Target="https://doi.org/10.3390/su1123658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868218"/>
            <a:ext cx="5334000" cy="26141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 Food Delivery Routes with Ant Colony Optimization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9518" y="4350558"/>
            <a:ext cx="5334000" cy="1524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 NAME : JAYASURIYA J</a:t>
            </a:r>
          </a:p>
          <a:p>
            <a:pPr algn="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GUIDE NAME : PROF. A. BHARATHI</a:t>
            </a:r>
          </a:p>
        </p:txBody>
      </p:sp>
      <p:pic>
        <p:nvPicPr>
          <p:cNvPr id="22" name="Picture 21" descr="Paint in motion from the bottom of the view"/>
          <p:cNvPicPr>
            <a:picLocks noChangeAspect="1"/>
          </p:cNvPicPr>
          <p:nvPr/>
        </p:nvPicPr>
        <p:blipFill>
          <a:blip r:embed="rId2"/>
          <a:srcRect l="26001" r="17832" b="-1"/>
          <a:stretch>
            <a:fillRect/>
          </a:stretch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522FA-F7BF-2170-3A0B-EA1E3A0F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0A5-8F32-B537-9512-4AA80569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90787"/>
            <a:ext cx="3048530" cy="66458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5F0D4-6D69-DBEE-8E8C-5E219407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0"/>
            <a:ext cx="7936992" cy="68580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38D43-EC09-2936-2D1A-2D6B5ADF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87" y="993153"/>
            <a:ext cx="3438939" cy="2435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CB346-F1C0-78A5-1038-1AE8F0A9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05" y="993152"/>
            <a:ext cx="3533775" cy="2435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CEDC3-C02B-868C-C3FB-96B38FA2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7" y="3623310"/>
            <a:ext cx="3438940" cy="3055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23F1C-2E41-2166-81CE-BD1655DCC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05" y="3623310"/>
            <a:ext cx="3533775" cy="3055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40A03-6637-41BB-844F-C48D6501C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303" y="993152"/>
            <a:ext cx="3533775" cy="2435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EE2BD-E9D1-7603-C614-941E17DED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302" y="3623310"/>
            <a:ext cx="3533775" cy="30557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2FFB01-6B86-776B-3B4D-C77AB64DD0B7}"/>
              </a:ext>
            </a:extLst>
          </p:cNvPr>
          <p:cNvCxnSpPr/>
          <p:nvPr/>
        </p:nvCxnSpPr>
        <p:spPr>
          <a:xfrm>
            <a:off x="4229099" y="993152"/>
            <a:ext cx="0" cy="576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1F7498-3C24-9501-7DCA-EFFFE334C7C5}"/>
              </a:ext>
            </a:extLst>
          </p:cNvPr>
          <p:cNvCxnSpPr/>
          <p:nvPr/>
        </p:nvCxnSpPr>
        <p:spPr>
          <a:xfrm>
            <a:off x="8122227" y="993152"/>
            <a:ext cx="0" cy="576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76A467-DEE1-A952-E4C3-77DC46C3AA37}"/>
              </a:ext>
            </a:extLst>
          </p:cNvPr>
          <p:cNvCxnSpPr>
            <a:cxnSpLocks/>
          </p:cNvCxnSpPr>
          <p:nvPr/>
        </p:nvCxnSpPr>
        <p:spPr>
          <a:xfrm flipH="1">
            <a:off x="675861" y="3522518"/>
            <a:ext cx="3438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FA7463-4549-1A39-0CD3-70045E084B67}"/>
              </a:ext>
            </a:extLst>
          </p:cNvPr>
          <p:cNvCxnSpPr>
            <a:cxnSpLocks/>
          </p:cNvCxnSpPr>
          <p:nvPr/>
        </p:nvCxnSpPr>
        <p:spPr>
          <a:xfrm flipH="1">
            <a:off x="4405105" y="3522518"/>
            <a:ext cx="3438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E19A50-2AE5-AF9B-6124-745CC3AE4D92}"/>
              </a:ext>
            </a:extLst>
          </p:cNvPr>
          <p:cNvCxnSpPr>
            <a:cxnSpLocks/>
          </p:cNvCxnSpPr>
          <p:nvPr/>
        </p:nvCxnSpPr>
        <p:spPr>
          <a:xfrm flipH="1">
            <a:off x="8468138" y="3522518"/>
            <a:ext cx="3438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300-D4B8-9B91-2541-3B65CFDB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1064"/>
            <a:ext cx="10668000" cy="62285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15C8-FB6E-E48B-6A1F-84F0757A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53918"/>
            <a:ext cx="10668000" cy="582061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605790" marR="606425" indent="-228600" algn="ctr">
              <a:buNone/>
            </a:pP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606425" indent="-228600"/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Improving inbound logistic planning for large-scale real-world routing problems: a novel ant-colony simulation-based optimization </a:t>
            </a:r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https://etrr.springeropen.com/articles/10.1186/s12544-020-00409-7</a:t>
            </a: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Research on Cold Chain Logistics Distribution Route Based on Ant Colony Optimization Algorithm </a:t>
            </a:r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https://doi.org/10.1155/2021/6623563</a:t>
            </a: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Optimization of Transportation Routing Problem for Fresh Food by Improved Ant Colony Algorithm Based on Tabu Search </a:t>
            </a:r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https://doi.org/10.3390/su11236584</a:t>
            </a: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Optimizing delivery routes for sustainable food delivery for multiple food items per order</a:t>
            </a: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https://link.springer.com/article/10.1007/s43621-024-00326-y</a:t>
            </a: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Ant Colony Algorithm for the Split Delivery Vehicle Routing Problem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   https://doi.org/10.3390/app14125090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Ant Colony Optimization (ACO) Algorithm for Determining The Nearest Route Search in Distribution of Light Food Production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https://www.researchgate.net/publication/342677096_Ant_Colony_Optimization_ACO_Algorithm_for_Determining_The_Nearest_Route_Search_in_Distribution_of_Light_Food_Production</a:t>
            </a: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Improving Dynamic Delivery Services Using Ant Colony Optimization Algorithm in the Modern City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https://www.researchgate.net/publication/378831011_IMPROVE_DYNAMIC_DELIVERY_SERVICES_USING_ANT_COLONY_OPTIMIZATION_ALGORITHM_IN_THE_MODERN_CITY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1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167E-154C-7BC2-0FB1-CF2462EC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D7C-31FB-FBF2-1C75-D5FEF48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0800"/>
            <a:ext cx="10668000" cy="1524000"/>
          </a:xfrm>
        </p:spPr>
        <p:txBody>
          <a:bodyPr/>
          <a:lstStyle/>
          <a:p>
            <a:r>
              <a:rPr lang="en-IN" dirty="0"/>
              <a:t>  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39489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E73-CA71-1EC6-B637-46D53E69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0" y="218441"/>
            <a:ext cx="3810000" cy="654396"/>
          </a:xfrm>
        </p:spPr>
        <p:txBody>
          <a:bodyPr anchor="t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IN" sz="4000" b="1" dirty="0"/>
              <a:t> </a:t>
            </a:r>
          </a:p>
        </p:txBody>
      </p:sp>
      <p:pic>
        <p:nvPicPr>
          <p:cNvPr id="5" name="Content Placeholder 4" descr="A light bulb and a hand pointing at a cogwheel&#10;&#10;Description automatically generated">
            <a:extLst>
              <a:ext uri="{FF2B5EF4-FFF2-40B4-BE49-F238E27FC236}">
                <a16:creationId xmlns:a16="http://schemas.microsoft.com/office/drawing/2014/main" id="{DCA96E71-3A4C-EA57-73D5-76B8ACB67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0" b="4830"/>
          <a:stretch/>
        </p:blipFill>
        <p:spPr>
          <a:xfrm>
            <a:off x="6400800" y="762000"/>
            <a:ext cx="5791200" cy="53340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CEC6943-4401-C70E-2FEA-F6C95ED6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" y="1602741"/>
            <a:ext cx="6842760" cy="463296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optimize food delivery routes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travel time and distance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 Colony Optimization (ACO)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route planning.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the impact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and weather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delivery performance.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ACO results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shortest-path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359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7164"/>
            <a:ext cx="10668000" cy="107141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 and Drawbacks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CCBFD7-F558-94E3-FD82-7410A534A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728063"/>
              </p:ext>
            </p:extLst>
          </p:nvPr>
        </p:nvGraphicFramePr>
        <p:xfrm>
          <a:off x="762000" y="1696721"/>
          <a:ext cx="10668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CD4B74-C027-E71E-CB42-E23A6B1C45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59881-AD40-CC35-3246-68AF1DC2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7096"/>
            <a:ext cx="10780776" cy="7974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A844-F773-4791-519D-E3D65EAF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63624"/>
            <a:ext cx="10780776" cy="472333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Efficient food delivery is a critical challenge for modern logistics due to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increasing demand, traffic congestion, and time-sensitive deliveries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This project aims to optimize food delivery routes using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Ant Colony Optimization (ACO)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 nature-inspired algorithm that dynamically finds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shortest and fastest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paths. Unlike traditional routing methods, ACO adapts to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real-time factors such as traffic conditions and weather changes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ensuring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faster deliveries and reduced operational costs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study integrates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distance matrix calculations, heuristic optimization, and real-world datasets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enhance delivery efficiency. Results demonstrate that ACO-based route planning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outperforms conventional shortest-path algorithms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reducing total delivery time while maintaining reliability. The project offers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scalable and adaptable solutions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food delivery services, improving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customer satisfaction and business efficiency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A face recognition system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43BCA1BA-ADEB-4BCA-C788-1DF3942DF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" b="9741"/>
          <a:stretch>
            <a:fillRect/>
          </a:stretch>
        </p:blipFill>
        <p:spPr>
          <a:xfrm>
            <a:off x="-761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732B8-E462-289D-CCB2-919B02B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7096"/>
            <a:ext cx="10668000" cy="103022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IN" b="1" dirty="0"/>
              <a:t> 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16DC-327D-364A-887E-DE5033D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353312"/>
            <a:ext cx="11676888" cy="534924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Ant Colony Optimization Solutions for Logistic Route Planning with Pick-Up and Delivery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Summary: ACO is used to optimize delivery routes by integrating pick-up and drop-off locations, improving route efficiency.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Does not consider real-time traffic or weather conditions.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Contactless Distribution Path Optimization Based on Improved Ant Colony Algorithm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Summary: Modified ACO enhances contactless delivery by introducing a new pheromone update method for better path selection.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Designed for pandemic scenarios, limiting use in normal operations.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Ant Colony Optimization for Capacitated Vehicle Routing Problem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Summary: ACO with heuristic strategies (swap &amp; 3-opt) optimizes delivery routes by considering vehicle capacity constraints.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 Does not factor in real-time traffic congestion or order priority.</a:t>
            </a: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Logistics Distribution Route Optimization Using Hybrid Ant Colony Optimization Algorithm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Summary: Hybrid ACO optimizes food and goods delivery by considering time windows and demand variability.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Limitation: Lacks details on scalability for large-scale delivery networks.</a:t>
            </a:r>
          </a:p>
        </p:txBody>
      </p:sp>
    </p:spTree>
    <p:extLst>
      <p:ext uri="{BB962C8B-B14F-4D97-AF65-F5344CB8AC3E}">
        <p14:creationId xmlns:p14="http://schemas.microsoft.com/office/powerpoint/2010/main" val="25007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EA1D60-20DC-C61F-D751-711EC2960C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8A2BD-B70D-CA63-8DBE-0F14EB01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3944"/>
            <a:ext cx="10668000" cy="10472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D3D0-715D-AF1E-69F2-C4CA6F39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11927"/>
            <a:ext cx="5151119" cy="4184073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 Core i5 or higher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Minimum 8 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 least 250 GB of free disk space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29A7-0072-CB03-6C36-BCC5099DF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1911927"/>
            <a:ext cx="5151121" cy="4184073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000" b="1" dirty="0">
                <a:solidFill>
                  <a:schemeClr val="bg1"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 Windows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Python Libraries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Seaborn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Folium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3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8FA7-CDAF-AD08-9381-6CDCD2C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380" y="100330"/>
            <a:ext cx="3022092" cy="12319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Modules Description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C536-9D13-5F4E-732E-C4D10BA8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928"/>
            <a:ext cx="12127992" cy="5529072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800" dirty="0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6EDF625-7695-B8D3-75E0-5F695E752C3C}"/>
              </a:ext>
            </a:extLst>
          </p:cNvPr>
          <p:cNvSpPr/>
          <p:nvPr/>
        </p:nvSpPr>
        <p:spPr>
          <a:xfrm>
            <a:off x="0" y="100330"/>
            <a:ext cx="2404872" cy="1892808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1: Data Collection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Import food delivery data from Zomato dataset (CSV format).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Extract restaurant locations, delivery locations, order timestamps, traffic density, and weather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Convert date and time formats, handle missing and inconsistent values, and clean the dataset for further analysis.</a:t>
            </a:r>
          </a:p>
          <a:p>
            <a:pPr algn="ctr"/>
            <a:endParaRPr lang="en-IN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CA8C675-0111-9BA0-6ACA-B079DDF4A8A4}"/>
              </a:ext>
            </a:extLst>
          </p:cNvPr>
          <p:cNvSpPr/>
          <p:nvPr/>
        </p:nvSpPr>
        <p:spPr>
          <a:xfrm>
            <a:off x="2430780" y="1328928"/>
            <a:ext cx="2404872" cy="1892808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2: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Perform univariate analysis (histogram of delivery times)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Conduct bivariate analysis (scatter plots, correlation matrices) to examine the relationship between delivery time, distance, and external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Use heatmaps and regression analysis to visualize trends affecting food delivery.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E3C20EB-5F82-1055-492D-CAA0A592EBA7}"/>
              </a:ext>
            </a:extLst>
          </p:cNvPr>
          <p:cNvSpPr/>
          <p:nvPr/>
        </p:nvSpPr>
        <p:spPr>
          <a:xfrm>
            <a:off x="4874514" y="2578608"/>
            <a:ext cx="2404872" cy="1892808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3: Distance and Time Matrix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Compute distances between restaurants and delivery points using the Haversine formula.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Adjust distance calculations based on real-world conditions (e.g., traffic congestion and weather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Generate a distance and time matrix for input into the optimization algorithm.</a:t>
            </a:r>
          </a:p>
          <a:p>
            <a:pPr algn="ctr"/>
            <a:endParaRPr lang="en-IN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C20E5DC0-E1BA-4CFF-95FC-5000A4AF85B2}"/>
              </a:ext>
            </a:extLst>
          </p:cNvPr>
          <p:cNvSpPr/>
          <p:nvPr/>
        </p:nvSpPr>
        <p:spPr>
          <a:xfrm>
            <a:off x="7318248" y="3771900"/>
            <a:ext cx="2404872" cy="1892808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4: Route Optimization Using Ant Colony Optimization (ACO)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Implement ACO algorithm to determine the most efficient delivery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Simulate pheromone deposition and evaporation to iteratively improve route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Adjust ACO parameters such as number of ants, iterations, alpha (pheromone influence), and beta (distance influence) to optimize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Compare ACO-optimized routes with traditional shortest-path methods (e.g., Dijkstra’s Algorithm).</a:t>
            </a:r>
          </a:p>
          <a:p>
            <a:pPr algn="ctr"/>
            <a:endParaRPr lang="en-IN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5C4F18BF-8AEE-11CA-E891-7D428D1D8A88}"/>
              </a:ext>
            </a:extLst>
          </p:cNvPr>
          <p:cNvSpPr/>
          <p:nvPr/>
        </p:nvSpPr>
        <p:spPr>
          <a:xfrm>
            <a:off x="9787128" y="4864862"/>
            <a:ext cx="2404872" cy="1892808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5: Results, Visualization &amp;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Generate optimized route maps (delivery paths from restaurants to customers).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Display before and after optimization route comparisons using Matplotlib &amp; Seaborn.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Conduct statistical analysis of optimized routes, evaluating improvements in delivery distance, time,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Provide business insights and recommendations for real-world food delivery services.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2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DCFFA-7C6B-943E-16F2-B9A5FD7B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553-79E9-2250-2AAC-E6B919E1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2" y="2724658"/>
            <a:ext cx="3310128" cy="9969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B7878-7E23-7D3D-875F-7D94083A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0"/>
            <a:ext cx="7936992" cy="68580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24293D-A21A-BD75-5632-221BB44820CF}"/>
              </a:ext>
            </a:extLst>
          </p:cNvPr>
          <p:cNvSpPr/>
          <p:nvPr/>
        </p:nvSpPr>
        <p:spPr>
          <a:xfrm>
            <a:off x="4843820" y="99391"/>
            <a:ext cx="6377458" cy="661946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59119-A515-50CD-ED3C-3257899E8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2" y="272365"/>
            <a:ext cx="5295493" cy="61968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A1B91F-54D1-27EE-8ED2-92E2CFAA7AE9}"/>
              </a:ext>
            </a:extLst>
          </p:cNvPr>
          <p:cNvSpPr/>
          <p:nvPr/>
        </p:nvSpPr>
        <p:spPr>
          <a:xfrm>
            <a:off x="3845565" y="3075473"/>
            <a:ext cx="805070" cy="2953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8D88-BC9F-3088-71E3-8243D2BF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016-90B0-0CFE-3790-CD04AFAB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2" y="2724658"/>
            <a:ext cx="3310128" cy="9969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EB72A-CD28-4289-647B-452F2299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0"/>
            <a:ext cx="7936992" cy="68580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br>
              <a:rPr lang="en-IN" sz="800" dirty="0"/>
            </a:br>
            <a:br>
              <a:rPr lang="en-IN" sz="800" dirty="0"/>
            </a:br>
            <a:br>
              <a:rPr lang="en-IN" sz="800" dirty="0"/>
            </a:br>
            <a:endParaRPr lang="en-IN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FAAF0F-627B-DD9A-AF57-E1838CEA3436}"/>
              </a:ext>
            </a:extLst>
          </p:cNvPr>
          <p:cNvSpPr/>
          <p:nvPr/>
        </p:nvSpPr>
        <p:spPr>
          <a:xfrm>
            <a:off x="3823252" y="69572"/>
            <a:ext cx="8319052" cy="67089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BC3CFB-A2CA-9A4A-B0DF-05CA1AD5D352}"/>
              </a:ext>
            </a:extLst>
          </p:cNvPr>
          <p:cNvSpPr/>
          <p:nvPr/>
        </p:nvSpPr>
        <p:spPr>
          <a:xfrm>
            <a:off x="4562062" y="337930"/>
            <a:ext cx="7029748" cy="615728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5C97ABFD-0DEF-0DF5-5E08-3A8590CF5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54" y="437323"/>
            <a:ext cx="5675386" cy="59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5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1100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Times New Roman</vt:lpstr>
      <vt:lpstr>Wingdings</vt:lpstr>
      <vt:lpstr>PebbleVTI</vt:lpstr>
      <vt:lpstr>Optimizing Food Delivery Routes with Ant Colony Optimization  </vt:lpstr>
      <vt:lpstr>OBJECTIVES </vt:lpstr>
      <vt:lpstr>Existing System and Drawbacks</vt:lpstr>
      <vt:lpstr>ABSTRACT</vt:lpstr>
      <vt:lpstr>LITERATURE  REVIEW</vt:lpstr>
      <vt:lpstr>Hardware and Software Requirements</vt:lpstr>
      <vt:lpstr>Modules Description</vt:lpstr>
      <vt:lpstr>Architecture Diagram</vt:lpstr>
      <vt:lpstr>Data Flow Diagram</vt:lpstr>
      <vt:lpstr>OUTPUT</vt:lpstr>
      <vt:lpstr>REFERENCE</vt:lpstr>
      <vt:lpstr>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suriya</dc:creator>
  <cp:lastModifiedBy>jaya suriya</cp:lastModifiedBy>
  <cp:revision>13</cp:revision>
  <dcterms:created xsi:type="dcterms:W3CDTF">2025-01-06T16:17:00Z</dcterms:created>
  <dcterms:modified xsi:type="dcterms:W3CDTF">2025-04-09T06:43:25Z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C54FB96F8BA9442AA6A8FF0CD7C138BF_12</vt:lpwstr>
  </property>
  <property fmtid="{D5CDD505-2E9C-101B-9397-08002B2CF9AE}" pid="3" name="KSOProductBuildVer">
    <vt:lpwstr>1033-12.2.0.19307</vt:lpwstr>
  </property>
</Properties>
</file>