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2"/>
  </p:notesMasterIdLst>
  <p:sldIdLst>
    <p:sldId id="272" r:id="rId2"/>
    <p:sldId id="258" r:id="rId3"/>
    <p:sldId id="264" r:id="rId4"/>
    <p:sldId id="257" r:id="rId5"/>
    <p:sldId id="270" r:id="rId6"/>
    <p:sldId id="312" r:id="rId7"/>
    <p:sldId id="276" r:id="rId8"/>
    <p:sldId id="260" r:id="rId9"/>
    <p:sldId id="282" r:id="rId10"/>
    <p:sldId id="261" r:id="rId11"/>
    <p:sldId id="286" r:id="rId12"/>
    <p:sldId id="291" r:id="rId13"/>
    <p:sldId id="294" r:id="rId14"/>
    <p:sldId id="313" r:id="rId15"/>
    <p:sldId id="314" r:id="rId16"/>
    <p:sldId id="315" r:id="rId17"/>
    <p:sldId id="316" r:id="rId18"/>
    <p:sldId id="317" r:id="rId19"/>
    <p:sldId id="318" r:id="rId20"/>
    <p:sldId id="289" r:id="rId21"/>
    <p:sldId id="269" r:id="rId22"/>
    <p:sldId id="288" r:id="rId23"/>
    <p:sldId id="319" r:id="rId24"/>
    <p:sldId id="281" r:id="rId25"/>
    <p:sldId id="320" r:id="rId26"/>
    <p:sldId id="267" r:id="rId27"/>
    <p:sldId id="321" r:id="rId28"/>
    <p:sldId id="322" r:id="rId29"/>
    <p:sldId id="323" r:id="rId30"/>
    <p:sldId id="324"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Oswald" panose="00000500000000000000" pitchFamily="2" charset="0"/>
      <p:regular r:id="rId37"/>
      <p:bold r:id="rId38"/>
    </p:embeddedFont>
    <p:embeddedFont>
      <p:font typeface="Raleway"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C0EE39-2406-41BF-B7DA-B22B4125F868}">
  <a:tblStyle styleId="{E1C0EE39-2406-41BF-B7DA-B22B4125F8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66" autoAdjust="0"/>
    <p:restoredTop sz="94660"/>
  </p:normalViewPr>
  <p:slideViewPr>
    <p:cSldViewPr snapToGrid="0">
      <p:cViewPr varScale="1">
        <p:scale>
          <a:sx n="103" d="100"/>
          <a:sy n="103" d="100"/>
        </p:scale>
        <p:origin x="123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8c1997cbf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8c1997cbf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2"/>
        <p:cNvGrpSpPr/>
        <p:nvPr/>
      </p:nvGrpSpPr>
      <p:grpSpPr>
        <a:xfrm>
          <a:off x="0" y="0"/>
          <a:ext cx="0" cy="0"/>
          <a:chOff x="0" y="0"/>
          <a:chExt cx="0" cy="0"/>
        </a:xfrm>
      </p:grpSpPr>
      <p:sp>
        <p:nvSpPr>
          <p:cNvPr id="3083" name="Google Shape;3083;g8c1997cbfd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4" name="Google Shape;3084;g8c1997cbfd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532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73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453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312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954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69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8"/>
        <p:cNvGrpSpPr/>
        <p:nvPr/>
      </p:nvGrpSpPr>
      <p:grpSpPr>
        <a:xfrm>
          <a:off x="0" y="0"/>
          <a:ext cx="0" cy="0"/>
          <a:chOff x="0" y="0"/>
          <a:chExt cx="0" cy="0"/>
        </a:xfrm>
      </p:grpSpPr>
      <p:sp>
        <p:nvSpPr>
          <p:cNvPr id="2889" name="Google Shape;2889;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0" name="Google Shape;2890;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0"/>
        <p:cNvGrpSpPr/>
        <p:nvPr/>
      </p:nvGrpSpPr>
      <p:grpSpPr>
        <a:xfrm>
          <a:off x="0" y="0"/>
          <a:ext cx="0" cy="0"/>
          <a:chOff x="0" y="0"/>
          <a:chExt cx="0" cy="0"/>
        </a:xfrm>
      </p:grpSpPr>
      <p:sp>
        <p:nvSpPr>
          <p:cNvPr id="2771" name="Google Shape;2771;g8c1997cbfd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2" name="Google Shape;2772;g8c1997cbfd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945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0"/>
        <p:cNvGrpSpPr/>
        <p:nvPr/>
      </p:nvGrpSpPr>
      <p:grpSpPr>
        <a:xfrm>
          <a:off x="0" y="0"/>
          <a:ext cx="0" cy="0"/>
          <a:chOff x="0" y="0"/>
          <a:chExt cx="0" cy="0"/>
        </a:xfrm>
      </p:grpSpPr>
      <p:sp>
        <p:nvSpPr>
          <p:cNvPr id="2111" name="Google Shape;2111;g8c1997cbfd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2" name="Google Shape;2112;g8c1997cbfd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58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725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4828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083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521208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c1997c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c1997c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c1997c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c1997c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90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99"/>
        <p:cNvGrpSpPr/>
        <p:nvPr/>
      </p:nvGrpSpPr>
      <p:grpSpPr>
        <a:xfrm>
          <a:off x="0" y="0"/>
          <a:ext cx="0" cy="0"/>
          <a:chOff x="0" y="0"/>
          <a:chExt cx="0" cy="0"/>
        </a:xfrm>
      </p:grpSpPr>
      <p:sp>
        <p:nvSpPr>
          <p:cNvPr id="100" name="Google Shape;10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1" name="Google Shape;10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3" name="Google Shape;10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6" name="Google Shape;10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9" name="Google Shape;10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0"/>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title" idx="14" hasCustomPrompt="1"/>
          </p:nvPr>
        </p:nvSpPr>
        <p:spPr>
          <a:xfrm>
            <a:off x="132920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2" name="Google Shape;112;p20"/>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20"/>
          <p:cNvSpPr txBox="1">
            <a:spLocks noGrp="1"/>
          </p:cNvSpPr>
          <p:nvPr>
            <p:ph type="title" idx="17" hasCustomPrompt="1"/>
          </p:nvPr>
        </p:nvSpPr>
        <p:spPr>
          <a:xfrm>
            <a:off x="4023025"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5" name="Google Shape;115;p20"/>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title" idx="20" hasCustomPrompt="1"/>
          </p:nvPr>
        </p:nvSpPr>
        <p:spPr>
          <a:xfrm>
            <a:off x="671655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8" name="Google Shape;118;p20"/>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 and subtitle">
  <p:cSld name="CUSTOM_3">
    <p:spTree>
      <p:nvGrpSpPr>
        <p:cNvPr id="1" name="Shape 133"/>
        <p:cNvGrpSpPr/>
        <p:nvPr/>
      </p:nvGrpSpPr>
      <p:grpSpPr>
        <a:xfrm>
          <a:off x="0" y="0"/>
          <a:ext cx="0" cy="0"/>
          <a:chOff x="0" y="0"/>
          <a:chExt cx="0" cy="0"/>
        </a:xfrm>
      </p:grpSpPr>
      <p:sp>
        <p:nvSpPr>
          <p:cNvPr id="134" name="Google Shape;134;p22"/>
          <p:cNvSpPr txBox="1">
            <a:spLocks noGrp="1"/>
          </p:cNvSpPr>
          <p:nvPr>
            <p:ph type="title" hasCustomPrompt="1"/>
          </p:nvPr>
        </p:nvSpPr>
        <p:spPr>
          <a:xfrm>
            <a:off x="3389825" y="1356150"/>
            <a:ext cx="11724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22"/>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 and subtitle 2">
  <p:cSld name="CUSTOM_6">
    <p:spTree>
      <p:nvGrpSpPr>
        <p:cNvPr id="1" name="Shape 136"/>
        <p:cNvGrpSpPr/>
        <p:nvPr/>
      </p:nvGrpSpPr>
      <p:grpSpPr>
        <a:xfrm>
          <a:off x="0" y="0"/>
          <a:ext cx="0" cy="0"/>
          <a:chOff x="0" y="0"/>
          <a:chExt cx="0" cy="0"/>
        </a:xfrm>
      </p:grpSpPr>
      <p:sp>
        <p:nvSpPr>
          <p:cNvPr id="137" name="Google Shape;137;p23"/>
          <p:cNvSpPr txBox="1">
            <a:spLocks noGrp="1"/>
          </p:cNvSpPr>
          <p:nvPr>
            <p:ph type="title" hasCustomPrompt="1"/>
          </p:nvPr>
        </p:nvSpPr>
        <p:spPr>
          <a:xfrm>
            <a:off x="2285825" y="1927950"/>
            <a:ext cx="13389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8" name="Google Shape;138;p23"/>
          <p:cNvSpPr txBox="1">
            <a:spLocks noGrp="1"/>
          </p:cNvSpPr>
          <p:nvPr>
            <p:ph type="title" idx="2"/>
          </p:nvPr>
        </p:nvSpPr>
        <p:spPr>
          <a:xfrm>
            <a:off x="3722950" y="2073553"/>
            <a:ext cx="3852000" cy="97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 and subtitle 3">
  <p:cSld name="CUSTOM_6_1">
    <p:spTree>
      <p:nvGrpSpPr>
        <p:cNvPr id="1" name="Shape 139"/>
        <p:cNvGrpSpPr/>
        <p:nvPr/>
      </p:nvGrpSpPr>
      <p:grpSpPr>
        <a:xfrm>
          <a:off x="0" y="0"/>
          <a:ext cx="0" cy="0"/>
          <a:chOff x="0" y="0"/>
          <a:chExt cx="0" cy="0"/>
        </a:xfrm>
      </p:grpSpPr>
      <p:sp>
        <p:nvSpPr>
          <p:cNvPr id="140" name="Google Shape;140;p24"/>
          <p:cNvSpPr txBox="1">
            <a:spLocks noGrp="1"/>
          </p:cNvSpPr>
          <p:nvPr>
            <p:ph type="title" hasCustomPrompt="1"/>
          </p:nvPr>
        </p:nvSpPr>
        <p:spPr>
          <a:xfrm>
            <a:off x="3814350" y="1356150"/>
            <a:ext cx="1515300" cy="12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1" name="Google Shape;141;p24"/>
          <p:cNvSpPr txBox="1">
            <a:spLocks noGrp="1"/>
          </p:cNvSpPr>
          <p:nvPr>
            <p:ph type="title" idx="2"/>
          </p:nvPr>
        </p:nvSpPr>
        <p:spPr>
          <a:xfrm>
            <a:off x="3073050" y="2518425"/>
            <a:ext cx="2997900" cy="107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 and subtitle 4">
  <p:cSld name="CUSTOM_6_1_1">
    <p:spTree>
      <p:nvGrpSpPr>
        <p:cNvPr id="1" name="Shape 142"/>
        <p:cNvGrpSpPr/>
        <p:nvPr/>
      </p:nvGrpSpPr>
      <p:grpSpPr>
        <a:xfrm>
          <a:off x="0" y="0"/>
          <a:ext cx="0" cy="0"/>
          <a:chOff x="0" y="0"/>
          <a:chExt cx="0" cy="0"/>
        </a:xfrm>
      </p:grpSpPr>
      <p:sp>
        <p:nvSpPr>
          <p:cNvPr id="143" name="Google Shape;143;p25"/>
          <p:cNvSpPr txBox="1">
            <a:spLocks noGrp="1"/>
          </p:cNvSpPr>
          <p:nvPr>
            <p:ph type="title" hasCustomPrompt="1"/>
          </p:nvPr>
        </p:nvSpPr>
        <p:spPr>
          <a:xfrm>
            <a:off x="4594375" y="1356150"/>
            <a:ext cx="12882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25"/>
          <p:cNvSpPr txBox="1">
            <a:spLocks noGrp="1"/>
          </p:cNvSpPr>
          <p:nvPr>
            <p:ph type="title" idx="2"/>
          </p:nvPr>
        </p:nvSpPr>
        <p:spPr>
          <a:xfrm>
            <a:off x="2686963" y="2587000"/>
            <a:ext cx="3195600" cy="65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 and subtitle 5">
  <p:cSld name="CUSTOM_6_1_1_1">
    <p:spTree>
      <p:nvGrpSpPr>
        <p:cNvPr id="1" name="Shape 145"/>
        <p:cNvGrpSpPr/>
        <p:nvPr/>
      </p:nvGrpSpPr>
      <p:grpSpPr>
        <a:xfrm>
          <a:off x="0" y="0"/>
          <a:ext cx="0" cy="0"/>
          <a:chOff x="0" y="0"/>
          <a:chExt cx="0" cy="0"/>
        </a:xfrm>
      </p:grpSpPr>
      <p:sp>
        <p:nvSpPr>
          <p:cNvPr id="146" name="Google Shape;146;p26"/>
          <p:cNvSpPr txBox="1">
            <a:spLocks noGrp="1"/>
          </p:cNvSpPr>
          <p:nvPr>
            <p:ph type="title" hasCustomPrompt="1"/>
          </p:nvPr>
        </p:nvSpPr>
        <p:spPr>
          <a:xfrm>
            <a:off x="4707800" y="2147125"/>
            <a:ext cx="1212000" cy="10506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7" name="Google Shape;147;p26"/>
          <p:cNvSpPr txBox="1">
            <a:spLocks noGrp="1"/>
          </p:cNvSpPr>
          <p:nvPr>
            <p:ph type="title" idx="2"/>
          </p:nvPr>
        </p:nvSpPr>
        <p:spPr>
          <a:xfrm>
            <a:off x="2897650" y="2147125"/>
            <a:ext cx="1696500" cy="971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 and subtitle 6">
  <p:cSld name="CUSTOM_6_1_1_1_1">
    <p:spTree>
      <p:nvGrpSpPr>
        <p:cNvPr id="1" name="Shape 148"/>
        <p:cNvGrpSpPr/>
        <p:nvPr/>
      </p:nvGrpSpPr>
      <p:grpSpPr>
        <a:xfrm>
          <a:off x="0" y="0"/>
          <a:ext cx="0" cy="0"/>
          <a:chOff x="0" y="0"/>
          <a:chExt cx="0" cy="0"/>
        </a:xfrm>
      </p:grpSpPr>
      <p:sp>
        <p:nvSpPr>
          <p:cNvPr id="149" name="Google Shape;149;p27"/>
          <p:cNvSpPr txBox="1">
            <a:spLocks noGrp="1"/>
          </p:cNvSpPr>
          <p:nvPr>
            <p:ph type="title" hasCustomPrompt="1"/>
          </p:nvPr>
        </p:nvSpPr>
        <p:spPr>
          <a:xfrm>
            <a:off x="3894750" y="2751750"/>
            <a:ext cx="1354500" cy="94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0" name="Google Shape;150;p27"/>
          <p:cNvSpPr txBox="1">
            <a:spLocks noGrp="1"/>
          </p:cNvSpPr>
          <p:nvPr>
            <p:ph type="title" idx="2"/>
          </p:nvPr>
        </p:nvSpPr>
        <p:spPr>
          <a:xfrm>
            <a:off x="2646000" y="1855999"/>
            <a:ext cx="38520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720000" y="1570025"/>
            <a:ext cx="6387900" cy="1968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903250" y="1622775"/>
            <a:ext cx="5337600" cy="13140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a:spLocks noGrp="1"/>
          </p:cNvSpPr>
          <p:nvPr>
            <p:ph type="body" idx="1"/>
          </p:nvPr>
        </p:nvSpPr>
        <p:spPr>
          <a:xfrm>
            <a:off x="3191375" y="2936775"/>
            <a:ext cx="2761500" cy="881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p:cSld name="CUSTOM_5">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6"/>
          <p:cNvSpPr txBox="1">
            <a:spLocks noGrp="1"/>
          </p:cNvSpPr>
          <p:nvPr>
            <p:ph type="subTitle" idx="1"/>
          </p:nvPr>
        </p:nvSpPr>
        <p:spPr>
          <a:xfrm>
            <a:off x="719600" y="23587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65" name="Google Shape;65;p16"/>
          <p:cNvSpPr txBox="1">
            <a:spLocks noGrp="1"/>
          </p:cNvSpPr>
          <p:nvPr>
            <p:ph type="subTitle" idx="2"/>
          </p:nvPr>
        </p:nvSpPr>
        <p:spPr>
          <a:xfrm>
            <a:off x="720100"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6"/>
          <p:cNvSpPr txBox="1">
            <a:spLocks noGrp="1"/>
          </p:cNvSpPr>
          <p:nvPr>
            <p:ph type="subTitle" idx="3"/>
          </p:nvPr>
        </p:nvSpPr>
        <p:spPr>
          <a:xfrm>
            <a:off x="3413500" y="23587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67" name="Google Shape;67;p16"/>
          <p:cNvSpPr txBox="1">
            <a:spLocks noGrp="1"/>
          </p:cNvSpPr>
          <p:nvPr>
            <p:ph type="subTitle" idx="4"/>
          </p:nvPr>
        </p:nvSpPr>
        <p:spPr>
          <a:xfrm>
            <a:off x="3413738"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6"/>
          <p:cNvSpPr txBox="1">
            <a:spLocks noGrp="1"/>
          </p:cNvSpPr>
          <p:nvPr>
            <p:ph type="subTitle" idx="5"/>
          </p:nvPr>
        </p:nvSpPr>
        <p:spPr>
          <a:xfrm>
            <a:off x="6107050" y="23587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69" name="Google Shape;69;p16"/>
          <p:cNvSpPr txBox="1">
            <a:spLocks noGrp="1"/>
          </p:cNvSpPr>
          <p:nvPr>
            <p:ph type="subTitle" idx="6"/>
          </p:nvPr>
        </p:nvSpPr>
        <p:spPr>
          <a:xfrm>
            <a:off x="6107100"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
  <p:cSld name="CUSTOM_5_1_1">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2" name="Google Shape;92;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4" name="Google Shape;94;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5" name="Google Shape;95;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7" name="Google Shape;97;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8" name="Google Shape;98;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7" r:id="rId5"/>
    <p:sldLayoutId id="2147483658" r:id="rId6"/>
    <p:sldLayoutId id="2147483659" r:id="rId7"/>
    <p:sldLayoutId id="2147483662" r:id="rId8"/>
    <p:sldLayoutId id="2147483665" r:id="rId9"/>
    <p:sldLayoutId id="2147483666"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hyperlink" Target="https://www.xplora.eu/briefing-tienda-online-ecommerc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hyperlink" Target="https://www.xplora.eu/briefing-tienda-online-ecommer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3"/>
        <p:cNvGrpSpPr/>
        <p:nvPr/>
      </p:nvGrpSpPr>
      <p:grpSpPr>
        <a:xfrm>
          <a:off x="0" y="0"/>
          <a:ext cx="0" cy="0"/>
          <a:chOff x="0" y="0"/>
          <a:chExt cx="0" cy="0"/>
        </a:xfrm>
      </p:grpSpPr>
      <p:grpSp>
        <p:nvGrpSpPr>
          <p:cNvPr id="1294" name="Google Shape;1294;p51"/>
          <p:cNvGrpSpPr/>
          <p:nvPr/>
        </p:nvGrpSpPr>
        <p:grpSpPr>
          <a:xfrm>
            <a:off x="8306229" y="169392"/>
            <a:ext cx="543432" cy="741197"/>
            <a:chOff x="2278754" y="3912467"/>
            <a:chExt cx="543432" cy="741197"/>
          </a:xfrm>
        </p:grpSpPr>
        <p:sp>
          <p:nvSpPr>
            <p:cNvPr id="1295" name="Google Shape;1295;p51"/>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1"/>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1"/>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1"/>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1"/>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1"/>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1"/>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1"/>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1"/>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1"/>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1"/>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51"/>
          <p:cNvGrpSpPr/>
          <p:nvPr/>
        </p:nvGrpSpPr>
        <p:grpSpPr>
          <a:xfrm>
            <a:off x="178997" y="3126042"/>
            <a:ext cx="541000" cy="741197"/>
            <a:chOff x="548547" y="2097130"/>
            <a:chExt cx="541000" cy="741197"/>
          </a:xfrm>
        </p:grpSpPr>
        <p:sp>
          <p:nvSpPr>
            <p:cNvPr id="1320" name="Google Shape;1320;p51"/>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1"/>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1"/>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1"/>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1"/>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1"/>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1"/>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1"/>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1"/>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1"/>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1"/>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1"/>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1"/>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1"/>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72;p35">
            <a:extLst>
              <a:ext uri="{FF2B5EF4-FFF2-40B4-BE49-F238E27FC236}">
                <a16:creationId xmlns:a16="http://schemas.microsoft.com/office/drawing/2014/main" id="{A69079FF-EEEF-6725-A996-5A8D8876BC95}"/>
              </a:ext>
            </a:extLst>
          </p:cNvPr>
          <p:cNvSpPr txBox="1">
            <a:spLocks/>
          </p:cNvSpPr>
          <p:nvPr/>
        </p:nvSpPr>
        <p:spPr>
          <a:xfrm>
            <a:off x="1887750" y="948175"/>
            <a:ext cx="5368500" cy="205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pPr algn="ctr"/>
            <a:br>
              <a:rPr lang="en" sz="5400" dirty="0"/>
            </a:br>
            <a:r>
              <a:rPr lang="en" sz="5400" dirty="0"/>
              <a:t>BRIEF DE</a:t>
            </a:r>
            <a:br>
              <a:rPr lang="en" sz="5400" dirty="0"/>
            </a:br>
            <a:r>
              <a:rPr lang="en" sz="5400" dirty="0"/>
              <a:t>E-COMMERCE</a:t>
            </a:r>
            <a:endParaRPr lang="es-AR" sz="5400" u="sng" dirty="0">
              <a:solidFill>
                <a:srgbClr val="8AB4F8"/>
              </a:solidFill>
              <a:latin typeface="arial" panose="020B0604020202020204" pitchFamily="34" charset="0"/>
              <a:hlinkClick r:id="rId4"/>
            </a:endParaRPr>
          </a:p>
        </p:txBody>
      </p:sp>
      <p:grpSp>
        <p:nvGrpSpPr>
          <p:cNvPr id="11" name="Google Shape;174;p35">
            <a:extLst>
              <a:ext uri="{FF2B5EF4-FFF2-40B4-BE49-F238E27FC236}">
                <a16:creationId xmlns:a16="http://schemas.microsoft.com/office/drawing/2014/main" id="{53BC6CBF-18A5-9A83-49B5-15F5F3ED87A2}"/>
              </a:ext>
            </a:extLst>
          </p:cNvPr>
          <p:cNvGrpSpPr/>
          <p:nvPr/>
        </p:nvGrpSpPr>
        <p:grpSpPr>
          <a:xfrm rot="-5400000">
            <a:off x="4531668" y="1145388"/>
            <a:ext cx="80672" cy="3791466"/>
            <a:chOff x="240800" y="2204795"/>
            <a:chExt cx="14075" cy="652105"/>
          </a:xfrm>
        </p:grpSpPr>
        <p:sp>
          <p:nvSpPr>
            <p:cNvPr id="12" name="Google Shape;175;p35">
              <a:extLst>
                <a:ext uri="{FF2B5EF4-FFF2-40B4-BE49-F238E27FC236}">
                  <a16:creationId xmlns:a16="http://schemas.microsoft.com/office/drawing/2014/main" id="{2B2A5A29-5FD5-B288-3BB7-57F56459EA60}"/>
                </a:ext>
              </a:extLst>
            </p:cNvPr>
            <p:cNvSpPr/>
            <p:nvPr/>
          </p:nvSpPr>
          <p:spPr>
            <a:xfrm>
              <a:off x="240801" y="2204795"/>
              <a:ext cx="11401" cy="545681"/>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6;p35">
              <a:extLst>
                <a:ext uri="{FF2B5EF4-FFF2-40B4-BE49-F238E27FC236}">
                  <a16:creationId xmlns:a16="http://schemas.microsoft.com/office/drawing/2014/main" id="{02BD170A-AE2E-144D-C145-20B7B7748A0E}"/>
                </a:ext>
              </a:extLst>
            </p:cNvPr>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7;p35">
              <a:extLst>
                <a:ext uri="{FF2B5EF4-FFF2-40B4-BE49-F238E27FC236}">
                  <a16:creationId xmlns:a16="http://schemas.microsoft.com/office/drawing/2014/main" id="{1FE6A08D-93CD-E065-9855-20BD1F904B45}"/>
                </a:ext>
              </a:extLst>
            </p:cNvPr>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8;p35">
              <a:extLst>
                <a:ext uri="{FF2B5EF4-FFF2-40B4-BE49-F238E27FC236}">
                  <a16:creationId xmlns:a16="http://schemas.microsoft.com/office/drawing/2014/main" id="{4AC6FEDC-9118-B81A-4F56-30A625AFCFD8}"/>
                </a:ext>
              </a:extLst>
            </p:cNvPr>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73;p35">
            <a:extLst>
              <a:ext uri="{FF2B5EF4-FFF2-40B4-BE49-F238E27FC236}">
                <a16:creationId xmlns:a16="http://schemas.microsoft.com/office/drawing/2014/main" id="{B61A17D3-0871-DA28-5D7B-4D0C07AEB1EE}"/>
              </a:ext>
            </a:extLst>
          </p:cNvPr>
          <p:cNvSpPr txBox="1">
            <a:spLocks/>
          </p:cNvSpPr>
          <p:nvPr/>
        </p:nvSpPr>
        <p:spPr>
          <a:xfrm>
            <a:off x="2861875" y="3193650"/>
            <a:ext cx="3420300" cy="79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600" b="1" dirty="0">
                <a:solidFill>
                  <a:schemeClr val="bg1"/>
                </a:solidFill>
                <a:latin typeface="Raleway" pitchFamily="2" charset="0"/>
              </a:rPr>
              <a:t>TIENDA DE ROPA </a:t>
            </a:r>
          </a:p>
          <a:p>
            <a:pPr algn="ctr"/>
            <a:r>
              <a:rPr lang="es-ES" sz="1600" b="1" dirty="0">
                <a:solidFill>
                  <a:schemeClr val="bg1"/>
                </a:solidFill>
                <a:latin typeface="Raleway" pitchFamily="2" charset="0"/>
              </a:rPr>
              <a:t>PARA HOMBRE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4"/>
        <p:cNvGrpSpPr/>
        <p:nvPr/>
      </p:nvGrpSpPr>
      <p:grpSpPr>
        <a:xfrm>
          <a:off x="0" y="0"/>
          <a:ext cx="0" cy="0"/>
          <a:chOff x="0" y="0"/>
          <a:chExt cx="0" cy="0"/>
        </a:xfrm>
      </p:grpSpPr>
      <p:grpSp>
        <p:nvGrpSpPr>
          <p:cNvPr id="426" name="Google Shape;426;p40"/>
          <p:cNvGrpSpPr/>
          <p:nvPr/>
        </p:nvGrpSpPr>
        <p:grpSpPr>
          <a:xfrm>
            <a:off x="350893" y="345057"/>
            <a:ext cx="8225504" cy="344536"/>
            <a:chOff x="1942776" y="1722253"/>
            <a:chExt cx="2118174" cy="88722"/>
          </a:xfrm>
        </p:grpSpPr>
        <p:sp>
          <p:nvSpPr>
            <p:cNvPr id="427" name="Google Shape;427;p40"/>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40"/>
          <p:cNvGrpSpPr/>
          <p:nvPr/>
        </p:nvGrpSpPr>
        <p:grpSpPr>
          <a:xfrm>
            <a:off x="448292" y="4115505"/>
            <a:ext cx="543432" cy="741197"/>
            <a:chOff x="2878829" y="3023092"/>
            <a:chExt cx="543432" cy="741197"/>
          </a:xfrm>
        </p:grpSpPr>
        <p:sp>
          <p:nvSpPr>
            <p:cNvPr id="430" name="Google Shape;430;p4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40"/>
          <p:cNvGrpSpPr/>
          <p:nvPr/>
        </p:nvGrpSpPr>
        <p:grpSpPr>
          <a:xfrm>
            <a:off x="7628229" y="294780"/>
            <a:ext cx="543432" cy="741197"/>
            <a:chOff x="2878829" y="3023092"/>
            <a:chExt cx="543432" cy="741197"/>
          </a:xfrm>
        </p:grpSpPr>
        <p:sp>
          <p:nvSpPr>
            <p:cNvPr id="455" name="Google Shape;455;p4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40"/>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1;p42">
            <a:extLst>
              <a:ext uri="{FF2B5EF4-FFF2-40B4-BE49-F238E27FC236}">
                <a16:creationId xmlns:a16="http://schemas.microsoft.com/office/drawing/2014/main" id="{DDF70446-8392-E0B7-EB10-F18025C9B22D}"/>
              </a:ext>
            </a:extLst>
          </p:cNvPr>
          <p:cNvSpPr txBox="1">
            <a:spLocks noGrp="1"/>
          </p:cNvSpPr>
          <p:nvPr>
            <p:ph type="title"/>
          </p:nvPr>
        </p:nvSpPr>
        <p:spPr>
          <a:xfrm>
            <a:off x="720000" y="4315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FUNCIONALIDADES</a:t>
            </a:r>
            <a:endParaRPr dirty="0"/>
          </a:p>
        </p:txBody>
      </p:sp>
      <p:sp>
        <p:nvSpPr>
          <p:cNvPr id="13" name="Google Shape;238;p36">
            <a:extLst>
              <a:ext uri="{FF2B5EF4-FFF2-40B4-BE49-F238E27FC236}">
                <a16:creationId xmlns:a16="http://schemas.microsoft.com/office/drawing/2014/main" id="{B31C30B6-CF2E-19B6-6985-6796F7B86EB9}"/>
              </a:ext>
            </a:extLst>
          </p:cNvPr>
          <p:cNvSpPr txBox="1">
            <a:spLocks noGrp="1"/>
          </p:cNvSpPr>
          <p:nvPr>
            <p:ph type="body" idx="1"/>
          </p:nvPr>
        </p:nvSpPr>
        <p:spPr>
          <a:xfrm>
            <a:off x="1448949" y="1154121"/>
            <a:ext cx="6702599" cy="3649692"/>
          </a:xfrm>
          <a:prstGeom prst="rect">
            <a:avLst/>
          </a:prstGeom>
        </p:spPr>
        <p:txBody>
          <a:bodyPr spcFirstLastPara="1" wrap="square" lIns="91425" tIns="91425" rIns="91425" bIns="91425" anchor="t" anchorCtr="0">
            <a:noAutofit/>
          </a:bodyPr>
          <a:lstStyle/>
          <a:p>
            <a:pPr marL="342900" indent="-342900">
              <a:spcBef>
                <a:spcPts val="600"/>
              </a:spcBef>
              <a:buFont typeface="Wingdings" panose="05000000000000000000" pitchFamily="2" charset="2"/>
              <a:buChar char="q"/>
            </a:pPr>
            <a:r>
              <a:rPr lang="es-ES" dirty="0">
                <a:solidFill>
                  <a:schemeClr val="bg1"/>
                </a:solidFill>
              </a:rPr>
              <a:t>Gestión de productos:</a:t>
            </a:r>
            <a:r>
              <a:rPr lang="es-AR" dirty="0">
                <a:solidFill>
                  <a:schemeClr val="bg1"/>
                </a:solidFill>
                <a:effectLst/>
                <a:latin typeface="Raleway" pitchFamily="2" charset="0"/>
                <a:ea typeface="Calibri" panose="020F0502020204030204" pitchFamily="34" charset="0"/>
                <a:cs typeface="Arial" panose="020B0604020202020204" pitchFamily="34" charset="0"/>
              </a:rPr>
              <a:t> Agregar, editar y eliminar productos en el catálogo.</a:t>
            </a:r>
            <a:endParaRPr lang="es-ES" dirty="0"/>
          </a:p>
          <a:p>
            <a:pPr marL="342900" indent="-342900">
              <a:spcBef>
                <a:spcPts val="600"/>
              </a:spcBef>
              <a:buFont typeface="Wingdings" panose="05000000000000000000" pitchFamily="2" charset="2"/>
              <a:buChar char="q"/>
            </a:pPr>
            <a:r>
              <a:rPr lang="es-ES" dirty="0"/>
              <a:t>Carrito de compras: </a:t>
            </a:r>
            <a:r>
              <a:rPr lang="es-AR" dirty="0">
                <a:solidFill>
                  <a:schemeClr val="bg1"/>
                </a:solidFill>
                <a:effectLst/>
                <a:latin typeface="Raleway" pitchFamily="2" charset="0"/>
                <a:ea typeface="Calibri" panose="020F0502020204030204" pitchFamily="34" charset="0"/>
                <a:cs typeface="Arial" panose="020B0604020202020204" pitchFamily="34" charset="0"/>
              </a:rPr>
              <a:t>Permitir a los clientes seleccionar y editar productos antes de la compra.</a:t>
            </a:r>
            <a:endParaRPr lang="es-ES" dirty="0">
              <a:solidFill>
                <a:schemeClr val="bg1"/>
              </a:solidFill>
            </a:endParaRPr>
          </a:p>
          <a:p>
            <a:pPr marL="342900" indent="-342900">
              <a:spcBef>
                <a:spcPts val="600"/>
              </a:spcBef>
              <a:buFont typeface="Wingdings" panose="05000000000000000000" pitchFamily="2" charset="2"/>
              <a:buChar char="q"/>
            </a:pPr>
            <a:r>
              <a:rPr lang="es-ES" dirty="0">
                <a:solidFill>
                  <a:schemeClr val="bg1"/>
                </a:solidFill>
              </a:rPr>
              <a:t>Proceso de pago: </a:t>
            </a:r>
            <a:r>
              <a:rPr lang="es-AR" dirty="0">
                <a:solidFill>
                  <a:schemeClr val="bg1"/>
                </a:solidFill>
                <a:effectLst/>
                <a:latin typeface="Raleway" pitchFamily="2" charset="0"/>
                <a:ea typeface="Calibri" panose="020F0502020204030204" pitchFamily="34" charset="0"/>
                <a:cs typeface="Arial" panose="020B0604020202020204" pitchFamily="34" charset="0"/>
              </a:rPr>
              <a:t>Integrar una pasarela de pago segura para transacciones en línea.</a:t>
            </a:r>
            <a:endParaRPr lang="es-ES" dirty="0">
              <a:solidFill>
                <a:schemeClr val="bg1"/>
              </a:solidFill>
            </a:endParaRPr>
          </a:p>
          <a:p>
            <a:pPr marL="342900" indent="-342900">
              <a:spcBef>
                <a:spcPts val="600"/>
              </a:spcBef>
              <a:buFont typeface="Wingdings" panose="05000000000000000000" pitchFamily="2" charset="2"/>
              <a:buChar char="q"/>
            </a:pPr>
            <a:r>
              <a:rPr lang="es-ES" dirty="0"/>
              <a:t>Sistema de búsqueda simple: </a:t>
            </a:r>
            <a:r>
              <a:rPr lang="es-AR" dirty="0">
                <a:solidFill>
                  <a:schemeClr val="bg1"/>
                </a:solidFill>
                <a:effectLst/>
                <a:latin typeface="Raleway" pitchFamily="2" charset="0"/>
                <a:ea typeface="Calibri" panose="020F0502020204030204" pitchFamily="34" charset="0"/>
                <a:cs typeface="Arial" panose="020B0604020202020204" pitchFamily="34" charset="0"/>
              </a:rPr>
              <a:t>Una barra de búsqueda para encontrar productos.</a:t>
            </a:r>
            <a:endParaRPr lang="es-ES" dirty="0"/>
          </a:p>
          <a:p>
            <a:pPr marL="342900" indent="-342900">
              <a:spcBef>
                <a:spcPts val="600"/>
              </a:spcBef>
              <a:buFont typeface="Wingdings" panose="05000000000000000000" pitchFamily="2" charset="2"/>
              <a:buChar char="q"/>
            </a:pPr>
            <a:r>
              <a:rPr lang="es-ES" dirty="0"/>
              <a:t>Optimización para dispositivos móviles: </a:t>
            </a:r>
            <a:r>
              <a:rPr lang="es-AR" dirty="0">
                <a:solidFill>
                  <a:schemeClr val="bg1"/>
                </a:solidFill>
                <a:effectLst/>
                <a:latin typeface="Raleway" pitchFamily="2" charset="0"/>
                <a:ea typeface="Calibri" panose="020F0502020204030204" pitchFamily="34" charset="0"/>
                <a:cs typeface="Arial" panose="020B0604020202020204" pitchFamily="34" charset="0"/>
              </a:rPr>
              <a:t>Asegurar que el sitio sea compatible con teléfonos y tabletas</a:t>
            </a:r>
            <a:r>
              <a:rPr lang="es-AR" dirty="0">
                <a:noFill/>
                <a:effectLst/>
                <a:latin typeface="Raleway" pitchFamily="2" charset="0"/>
                <a:ea typeface="Calibri" panose="020F0502020204030204" pitchFamily="34" charset="0"/>
                <a:cs typeface="Arial" panose="020B0604020202020204" pitchFamily="34" charset="0"/>
              </a:rPr>
              <a:t>.</a:t>
            </a:r>
            <a:endParaRPr lang="es-ES" dirty="0"/>
          </a:p>
          <a:p>
            <a:pPr marL="342900" indent="-342900">
              <a:spcBef>
                <a:spcPts val="600"/>
              </a:spcBef>
              <a:buFont typeface="Wingdings" panose="05000000000000000000" pitchFamily="2" charset="2"/>
              <a:buChar char="q"/>
            </a:pPr>
            <a:r>
              <a:rPr lang="es-ES" dirty="0"/>
              <a:t>Soporte al cliente en línea (</a:t>
            </a:r>
            <a:r>
              <a:rPr lang="es-ES" dirty="0">
                <a:solidFill>
                  <a:schemeClr val="bg1"/>
                </a:solidFill>
              </a:rPr>
              <a:t>opcional) </a:t>
            </a:r>
          </a:p>
          <a:p>
            <a:pPr marL="342900" indent="-342900">
              <a:spcBef>
                <a:spcPts val="600"/>
              </a:spcBef>
              <a:buFont typeface="Wingdings" panose="05000000000000000000" pitchFamily="2" charset="2"/>
              <a:buChar char="q"/>
            </a:pPr>
            <a:r>
              <a:rPr lang="es-ES" dirty="0">
                <a:solidFill>
                  <a:schemeClr val="bg1"/>
                </a:solidFill>
              </a:rPr>
              <a:t>Seguridad y privacidad: </a:t>
            </a:r>
            <a:r>
              <a:rPr lang="es-AR" dirty="0">
                <a:solidFill>
                  <a:schemeClr val="bg1"/>
                </a:solidFill>
                <a:effectLst/>
                <a:latin typeface="Raleway" pitchFamily="2" charset="0"/>
                <a:ea typeface="Calibri" panose="020F0502020204030204" pitchFamily="34" charset="0"/>
                <a:cs typeface="Arial" panose="020B0604020202020204" pitchFamily="34" charset="0"/>
              </a:rPr>
              <a:t>Implementar medidas de seguridad para proteger la información.</a:t>
            </a:r>
          </a:p>
          <a:p>
            <a:pPr marL="342900" indent="-342900">
              <a:spcBef>
                <a:spcPts val="600"/>
              </a:spcBef>
              <a:buFont typeface="Wingdings" panose="05000000000000000000" pitchFamily="2" charset="2"/>
              <a:buChar char="q"/>
            </a:pPr>
            <a:r>
              <a:rPr lang="es-ES" dirty="0"/>
              <a:t>Políticas claras</a:t>
            </a:r>
            <a:r>
              <a:rPr lang="es-AR" sz="1800" dirty="0">
                <a:latin typeface="Raleway" pitchFamily="2" charset="0"/>
                <a:ea typeface="Calibri" panose="020F0502020204030204" pitchFamily="34" charset="0"/>
                <a:cs typeface="Arial" panose="020B0604020202020204" pitchFamily="34" charset="0"/>
              </a:rPr>
              <a:t>: </a:t>
            </a:r>
            <a:r>
              <a:rPr lang="es-AR" kern="0" dirty="0">
                <a:effectLst/>
                <a:latin typeface="Raleway" pitchFamily="2" charset="0"/>
                <a:ea typeface="Calibri" panose="020F0502020204030204" pitchFamily="34" charset="0"/>
                <a:cs typeface="Arial" panose="020B0604020202020204" pitchFamily="34" charset="0"/>
              </a:rPr>
              <a:t>Publicar políticas de devolución, términos y condiciones, y privacidad.</a:t>
            </a:r>
            <a:endParaRPr lang="es-ES" dirty="0"/>
          </a:p>
          <a:p>
            <a:pPr marL="0" lvl="0" indent="0" algn="l" rtl="0">
              <a:spcBef>
                <a:spcPts val="0"/>
              </a:spcBef>
              <a:spcAft>
                <a:spcPts val="1600"/>
              </a:spcAft>
              <a:buNone/>
            </a:pPr>
            <a:endParaRPr lang="es-AR" dirty="0"/>
          </a:p>
        </p:txBody>
      </p:sp>
      <p:pic>
        <p:nvPicPr>
          <p:cNvPr id="18" name="Imagen 17">
            <a:extLst>
              <a:ext uri="{FF2B5EF4-FFF2-40B4-BE49-F238E27FC236}">
                <a16:creationId xmlns:a16="http://schemas.microsoft.com/office/drawing/2014/main" id="{43F2BBBD-52C7-7184-597B-8B2491946523}"/>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saturation sat="35000"/>
                    </a14:imgEffect>
                  </a14:imgLayer>
                </a14:imgProps>
              </a:ext>
            </a:extLst>
          </a:blip>
          <a:stretch>
            <a:fillRect/>
          </a:stretch>
        </p:blipFill>
        <p:spPr>
          <a:xfrm>
            <a:off x="3505728" y="553897"/>
            <a:ext cx="499915" cy="3048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09"/>
        <p:cNvGrpSpPr/>
        <p:nvPr/>
      </p:nvGrpSpPr>
      <p:grpSpPr>
        <a:xfrm>
          <a:off x="0" y="0"/>
          <a:ext cx="0" cy="0"/>
          <a:chOff x="0" y="0"/>
          <a:chExt cx="0" cy="0"/>
        </a:xfrm>
      </p:grpSpPr>
      <p:sp>
        <p:nvSpPr>
          <p:cNvPr id="2610" name="Google Shape;2610;p6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611" name="Google Shape;2611;p65"/>
          <p:cNvSpPr txBox="1">
            <a:spLocks noGrp="1"/>
          </p:cNvSpPr>
          <p:nvPr>
            <p:ph type="title" idx="2"/>
          </p:nvPr>
        </p:nvSpPr>
        <p:spPr>
          <a:xfrm>
            <a:off x="1754459" y="2147125"/>
            <a:ext cx="2839691" cy="97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dirty="0"/>
              <a:t>ESTRUCTURA</a:t>
            </a:r>
            <a:br>
              <a:rPr lang="en" sz="3200" dirty="0"/>
            </a:br>
            <a:r>
              <a:rPr lang="en" sz="3200" dirty="0"/>
              <a:t>DEL SITIO WEB</a:t>
            </a:r>
            <a:endParaRPr sz="3200" dirty="0"/>
          </a:p>
        </p:txBody>
      </p:sp>
      <p:grpSp>
        <p:nvGrpSpPr>
          <p:cNvPr id="2612" name="Google Shape;2612;p65"/>
          <p:cNvGrpSpPr/>
          <p:nvPr/>
        </p:nvGrpSpPr>
        <p:grpSpPr>
          <a:xfrm>
            <a:off x="6165674" y="1972188"/>
            <a:ext cx="80672" cy="1321569"/>
            <a:chOff x="240800" y="2611388"/>
            <a:chExt cx="14075" cy="245512"/>
          </a:xfrm>
        </p:grpSpPr>
        <p:sp>
          <p:nvSpPr>
            <p:cNvPr id="2613" name="Google Shape;2613;p65"/>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7" name="Google Shape;2617;p65"/>
          <p:cNvGrpSpPr/>
          <p:nvPr/>
        </p:nvGrpSpPr>
        <p:grpSpPr>
          <a:xfrm>
            <a:off x="6817704" y="321305"/>
            <a:ext cx="543432" cy="741197"/>
            <a:chOff x="2878829" y="3023092"/>
            <a:chExt cx="543432" cy="741197"/>
          </a:xfrm>
        </p:grpSpPr>
        <p:sp>
          <p:nvSpPr>
            <p:cNvPr id="2618" name="Google Shape;2618;p6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2" name="Google Shape;2642;p65"/>
          <p:cNvGrpSpPr/>
          <p:nvPr/>
        </p:nvGrpSpPr>
        <p:grpSpPr>
          <a:xfrm>
            <a:off x="8153509" y="3884130"/>
            <a:ext cx="541000" cy="741197"/>
            <a:chOff x="1148622" y="1207755"/>
            <a:chExt cx="541000" cy="741197"/>
          </a:xfrm>
        </p:grpSpPr>
        <p:sp>
          <p:nvSpPr>
            <p:cNvPr id="2643" name="Google Shape;2643;p6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65"/>
          <p:cNvGrpSpPr/>
          <p:nvPr/>
        </p:nvGrpSpPr>
        <p:grpSpPr>
          <a:xfrm>
            <a:off x="1041029" y="1062505"/>
            <a:ext cx="543432" cy="741197"/>
            <a:chOff x="2878829" y="3023092"/>
            <a:chExt cx="543432" cy="741197"/>
          </a:xfrm>
        </p:grpSpPr>
        <p:sp>
          <p:nvSpPr>
            <p:cNvPr id="2668" name="Google Shape;2668;p6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2" name="Google Shape;2692;p65"/>
          <p:cNvSpPr/>
          <p:nvPr/>
        </p:nvSpPr>
        <p:spPr>
          <a:xfrm>
            <a:off x="5780399" y="4749726"/>
            <a:ext cx="137651" cy="13755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3" name="Google Shape;2693;p65"/>
          <p:cNvGrpSpPr/>
          <p:nvPr/>
        </p:nvGrpSpPr>
        <p:grpSpPr>
          <a:xfrm rot="5400000">
            <a:off x="3093517" y="311552"/>
            <a:ext cx="2956954" cy="4721744"/>
            <a:chOff x="4479125" y="1041049"/>
            <a:chExt cx="935952" cy="1494601"/>
          </a:xfrm>
        </p:grpSpPr>
        <p:sp>
          <p:nvSpPr>
            <p:cNvPr id="2694" name="Google Shape;2694;p65"/>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5"/>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85"/>
        <p:cNvGrpSpPr/>
        <p:nvPr/>
      </p:nvGrpSpPr>
      <p:grpSpPr>
        <a:xfrm>
          <a:off x="0" y="0"/>
          <a:ext cx="0" cy="0"/>
          <a:chOff x="0" y="0"/>
          <a:chExt cx="0" cy="0"/>
        </a:xfrm>
      </p:grpSpPr>
      <p:sp>
        <p:nvSpPr>
          <p:cNvPr id="3086" name="Google Shape;3086;p70"/>
          <p:cNvSpPr txBox="1">
            <a:spLocks noGrp="1"/>
          </p:cNvSpPr>
          <p:nvPr>
            <p:ph type="title"/>
          </p:nvPr>
        </p:nvSpPr>
        <p:spPr>
          <a:xfrm>
            <a:off x="1151180" y="69174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ESTRUCTURA </a:t>
            </a:r>
            <a:endParaRPr dirty="0"/>
          </a:p>
        </p:txBody>
      </p:sp>
      <p:sp>
        <p:nvSpPr>
          <p:cNvPr id="3087" name="Google Shape;3087;p70"/>
          <p:cNvSpPr txBox="1">
            <a:spLocks noGrp="1"/>
          </p:cNvSpPr>
          <p:nvPr>
            <p:ph type="subTitle" idx="1"/>
          </p:nvPr>
        </p:nvSpPr>
        <p:spPr>
          <a:xfrm>
            <a:off x="3413550" y="1371354"/>
            <a:ext cx="23172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PÁGINA DE INICIO</a:t>
            </a:r>
            <a:endParaRPr sz="1600" dirty="0"/>
          </a:p>
        </p:txBody>
      </p:sp>
      <p:sp>
        <p:nvSpPr>
          <p:cNvPr id="3090" name="Google Shape;3090;p70"/>
          <p:cNvSpPr txBox="1">
            <a:spLocks noGrp="1"/>
          </p:cNvSpPr>
          <p:nvPr>
            <p:ph type="subTitle" idx="3"/>
          </p:nvPr>
        </p:nvSpPr>
        <p:spPr>
          <a:xfrm>
            <a:off x="3398531" y="1854542"/>
            <a:ext cx="2794113"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latin typeface="Oswald" panose="00000500000000000000" pitchFamily="2" charset="0"/>
              </a:rPr>
              <a:t>CATEGORIA DE PRODUCTOS</a:t>
            </a:r>
            <a:endParaRPr sz="1600" dirty="0">
              <a:latin typeface="Oswald" panose="00000500000000000000" pitchFamily="2" charset="0"/>
            </a:endParaRPr>
          </a:p>
        </p:txBody>
      </p:sp>
      <p:sp>
        <p:nvSpPr>
          <p:cNvPr id="3093" name="Google Shape;3093;p70"/>
          <p:cNvSpPr txBox="1">
            <a:spLocks noGrp="1"/>
          </p:cNvSpPr>
          <p:nvPr>
            <p:ph type="subTitle" idx="4"/>
          </p:nvPr>
        </p:nvSpPr>
        <p:spPr>
          <a:xfrm>
            <a:off x="3413550" y="2313767"/>
            <a:ext cx="23169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AR" sz="1600" dirty="0"/>
              <a:t>PRODUCTOS</a:t>
            </a:r>
            <a:endParaRPr dirty="0"/>
          </a:p>
        </p:txBody>
      </p:sp>
      <p:grpSp>
        <p:nvGrpSpPr>
          <p:cNvPr id="3096" name="Google Shape;3096;p70"/>
          <p:cNvGrpSpPr/>
          <p:nvPr/>
        </p:nvGrpSpPr>
        <p:grpSpPr>
          <a:xfrm>
            <a:off x="3146161" y="1495050"/>
            <a:ext cx="80672" cy="2687762"/>
            <a:chOff x="240800" y="2394625"/>
            <a:chExt cx="14075" cy="462275"/>
          </a:xfrm>
        </p:grpSpPr>
        <p:sp>
          <p:nvSpPr>
            <p:cNvPr id="3097" name="Google Shape;3097;p70"/>
            <p:cNvSpPr/>
            <p:nvPr/>
          </p:nvSpPr>
          <p:spPr>
            <a:xfrm>
              <a:off x="240802" y="2394625"/>
              <a:ext cx="11398" cy="355829"/>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1" name="Google Shape;3101;p70"/>
          <p:cNvGrpSpPr/>
          <p:nvPr/>
        </p:nvGrpSpPr>
        <p:grpSpPr>
          <a:xfrm rot="10800000">
            <a:off x="7471554" y="4077830"/>
            <a:ext cx="543432" cy="741197"/>
            <a:chOff x="2878829" y="3023092"/>
            <a:chExt cx="543432" cy="741197"/>
          </a:xfrm>
        </p:grpSpPr>
        <p:sp>
          <p:nvSpPr>
            <p:cNvPr id="3102" name="Google Shape;3102;p7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70"/>
          <p:cNvGrpSpPr/>
          <p:nvPr/>
        </p:nvGrpSpPr>
        <p:grpSpPr>
          <a:xfrm rot="10800000">
            <a:off x="1239817" y="2482080"/>
            <a:ext cx="543432" cy="741197"/>
            <a:chOff x="2878829" y="3023092"/>
            <a:chExt cx="543432" cy="741197"/>
          </a:xfrm>
        </p:grpSpPr>
        <p:sp>
          <p:nvSpPr>
            <p:cNvPr id="3127" name="Google Shape;3127;p7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1" name="Google Shape;3151;p70"/>
          <p:cNvGrpSpPr/>
          <p:nvPr/>
        </p:nvGrpSpPr>
        <p:grpSpPr>
          <a:xfrm flipH="1">
            <a:off x="3335529" y="285902"/>
            <a:ext cx="5411092" cy="4721744"/>
            <a:chOff x="3702327" y="1041049"/>
            <a:chExt cx="1712750" cy="1494601"/>
          </a:xfrm>
        </p:grpSpPr>
        <p:sp>
          <p:nvSpPr>
            <p:cNvPr id="3152" name="Google Shape;3152;p70"/>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0"/>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0"/>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0"/>
            <p:cNvSpPr/>
            <p:nvPr/>
          </p:nvSpPr>
          <p:spPr>
            <a:xfrm>
              <a:off x="3702327" y="1353290"/>
              <a:ext cx="72068" cy="72037"/>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093;p70">
            <a:extLst>
              <a:ext uri="{FF2B5EF4-FFF2-40B4-BE49-F238E27FC236}">
                <a16:creationId xmlns:a16="http://schemas.microsoft.com/office/drawing/2014/main" id="{8A43FD70-C4A3-C7B4-9044-66B2326AC5E4}"/>
              </a:ext>
            </a:extLst>
          </p:cNvPr>
          <p:cNvSpPr txBox="1">
            <a:spLocks/>
          </p:cNvSpPr>
          <p:nvPr/>
        </p:nvSpPr>
        <p:spPr>
          <a:xfrm>
            <a:off x="3405965" y="2744522"/>
            <a:ext cx="23169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es-AR" sz="1600" dirty="0"/>
              <a:t>CARRITO DE COMPRA</a:t>
            </a:r>
          </a:p>
        </p:txBody>
      </p:sp>
      <p:sp>
        <p:nvSpPr>
          <p:cNvPr id="13" name="Google Shape;3093;p70">
            <a:extLst>
              <a:ext uri="{FF2B5EF4-FFF2-40B4-BE49-F238E27FC236}">
                <a16:creationId xmlns:a16="http://schemas.microsoft.com/office/drawing/2014/main" id="{9E395047-904D-703B-AD41-20BF7751A592}"/>
              </a:ext>
            </a:extLst>
          </p:cNvPr>
          <p:cNvSpPr txBox="1">
            <a:spLocks/>
          </p:cNvSpPr>
          <p:nvPr/>
        </p:nvSpPr>
        <p:spPr>
          <a:xfrm>
            <a:off x="3404558" y="3163200"/>
            <a:ext cx="23169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es-AR" sz="1600" dirty="0"/>
              <a:t>PROCESO DE PAGO</a:t>
            </a:r>
          </a:p>
        </p:txBody>
      </p:sp>
      <p:sp>
        <p:nvSpPr>
          <p:cNvPr id="16" name="Google Shape;3093;p70">
            <a:extLst>
              <a:ext uri="{FF2B5EF4-FFF2-40B4-BE49-F238E27FC236}">
                <a16:creationId xmlns:a16="http://schemas.microsoft.com/office/drawing/2014/main" id="{CA040770-F415-E8AE-6E42-7067F6070443}"/>
              </a:ext>
            </a:extLst>
          </p:cNvPr>
          <p:cNvSpPr txBox="1">
            <a:spLocks/>
          </p:cNvSpPr>
          <p:nvPr/>
        </p:nvSpPr>
        <p:spPr>
          <a:xfrm>
            <a:off x="3408277" y="3605530"/>
            <a:ext cx="2650552"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es-AR" sz="1600" dirty="0"/>
              <a:t>CONFIRMACIÓN DE COMPRA</a:t>
            </a:r>
          </a:p>
        </p:txBody>
      </p:sp>
      <p:sp>
        <p:nvSpPr>
          <p:cNvPr id="17" name="Google Shape;3093;p70">
            <a:extLst>
              <a:ext uri="{FF2B5EF4-FFF2-40B4-BE49-F238E27FC236}">
                <a16:creationId xmlns:a16="http://schemas.microsoft.com/office/drawing/2014/main" id="{85685ACD-7311-4306-6A55-F08998682210}"/>
              </a:ext>
            </a:extLst>
          </p:cNvPr>
          <p:cNvSpPr txBox="1">
            <a:spLocks/>
          </p:cNvSpPr>
          <p:nvPr/>
        </p:nvSpPr>
        <p:spPr>
          <a:xfrm>
            <a:off x="3393813" y="4041325"/>
            <a:ext cx="23169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es-AR" sz="1600" dirty="0"/>
              <a:t>APARTADO INFORMATIVO</a:t>
            </a:r>
          </a:p>
        </p:txBody>
      </p:sp>
      <p:pic>
        <p:nvPicPr>
          <p:cNvPr id="18" name="Imagen 17">
            <a:extLst>
              <a:ext uri="{FF2B5EF4-FFF2-40B4-BE49-F238E27FC236}">
                <a16:creationId xmlns:a16="http://schemas.microsoft.com/office/drawing/2014/main" id="{28C25D08-863F-B368-1E0D-938CE690D301}"/>
              </a:ext>
            </a:extLst>
          </p:cNvPr>
          <p:cNvPicPr>
            <a:picLocks noChangeAspect="1"/>
          </p:cNvPicPr>
          <p:nvPr/>
        </p:nvPicPr>
        <p:blipFill>
          <a:blip r:embed="rId4">
            <a:biLevel thresh="25000"/>
          </a:blip>
          <a:stretch>
            <a:fillRect/>
          </a:stretch>
        </p:blipFill>
        <p:spPr>
          <a:xfrm>
            <a:off x="3122150" y="810183"/>
            <a:ext cx="426757" cy="3353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6"/>
        <p:cNvGrpSpPr/>
        <p:nvPr/>
      </p:nvGrpSpPr>
      <p:grpSpPr>
        <a:xfrm>
          <a:off x="0" y="0"/>
          <a:ext cx="0" cy="0"/>
          <a:chOff x="0" y="0"/>
          <a:chExt cx="0" cy="0"/>
        </a:xfrm>
      </p:grpSpPr>
      <p:sp>
        <p:nvSpPr>
          <p:cNvPr id="3277" name="Google Shape;3277;p7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PÁGINA DE INICIO</a:t>
            </a:r>
            <a:br>
              <a:rPr lang="es-AR" dirty="0"/>
            </a:br>
            <a:endParaRPr lang="es-AR" dirty="0"/>
          </a:p>
        </p:txBody>
      </p:sp>
      <p:sp>
        <p:nvSpPr>
          <p:cNvPr id="3278" name="Google Shape;3278;p73"/>
          <p:cNvSpPr txBox="1">
            <a:spLocks noGrp="1"/>
          </p:cNvSpPr>
          <p:nvPr>
            <p:ph type="body" idx="1"/>
          </p:nvPr>
        </p:nvSpPr>
        <p:spPr>
          <a:xfrm>
            <a:off x="966065" y="2105432"/>
            <a:ext cx="7211869" cy="1785833"/>
          </a:xfrm>
          <a:prstGeom prst="rect">
            <a:avLst/>
          </a:prstGeom>
        </p:spPr>
        <p:txBody>
          <a:bodyPr spcFirstLastPara="1" wrap="square" lIns="91425" tIns="91425" rIns="91425" bIns="91425" anchor="t" anchorCtr="0">
            <a:noAutofit/>
          </a:bodyPr>
          <a:lstStyle/>
          <a:p>
            <a:pPr marL="285750" indent="-285750">
              <a:spcBef>
                <a:spcPts val="300"/>
              </a:spcBef>
              <a:spcAft>
                <a:spcPts val="300"/>
              </a:spcAft>
              <a:buClr>
                <a:schemeClr val="bg1"/>
              </a:buClr>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Productos destacados y promociones.</a:t>
            </a:r>
            <a:endParaRPr lang="es-AR"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spcBef>
                <a:spcPts val="300"/>
              </a:spcBef>
              <a:spcAft>
                <a:spcPts val="300"/>
              </a:spcAft>
              <a:buClr>
                <a:schemeClr val="bg1"/>
              </a:buClr>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Búsqueda rápida de productos.</a:t>
            </a:r>
            <a:endParaRPr lang="es-AR"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spcBef>
                <a:spcPts val="300"/>
              </a:spcBef>
              <a:spcAft>
                <a:spcPts val="3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Enlaces a categorías principales.</a:t>
            </a:r>
            <a:endParaRPr lang="es-AR"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spcBef>
                <a:spcPts val="300"/>
              </a:spcBef>
              <a:spcAft>
                <a:spcPts val="300"/>
              </a:spcAft>
              <a:buClr>
                <a:schemeClr val="bg1"/>
              </a:buClr>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Categorías de productos</a:t>
            </a:r>
            <a:endParaRPr lang="es-AR"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39700" indent="0">
              <a:lnSpc>
                <a:spcPct val="107000"/>
              </a:lnSpc>
              <a:spcAft>
                <a:spcPts val="800"/>
              </a:spcAft>
              <a:buNone/>
            </a:pPr>
            <a:endParaRPr lang="es-AR" sz="1800" dirty="0">
              <a:no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279" name="Google Shape;3279;p73"/>
          <p:cNvGrpSpPr/>
          <p:nvPr/>
        </p:nvGrpSpPr>
        <p:grpSpPr>
          <a:xfrm>
            <a:off x="396318" y="1376775"/>
            <a:ext cx="8426679" cy="2929625"/>
            <a:chOff x="1890971" y="1788200"/>
            <a:chExt cx="2169979" cy="754416"/>
          </a:xfrm>
        </p:grpSpPr>
        <p:sp>
          <p:nvSpPr>
            <p:cNvPr id="3280" name="Google Shape;3280;p7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78;p73">
            <a:extLst>
              <a:ext uri="{FF2B5EF4-FFF2-40B4-BE49-F238E27FC236}">
                <a16:creationId xmlns:a16="http://schemas.microsoft.com/office/drawing/2014/main" id="{ACE16011-A7F3-9215-45CF-6896A00E1C0F}"/>
              </a:ext>
            </a:extLst>
          </p:cNvPr>
          <p:cNvSpPr txBox="1">
            <a:spLocks/>
          </p:cNvSpPr>
          <p:nvPr/>
        </p:nvSpPr>
        <p:spPr>
          <a:xfrm>
            <a:off x="634082" y="1296056"/>
            <a:ext cx="7828009" cy="1068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marL="139700" indent="0">
              <a:lnSpc>
                <a:spcPct val="107000"/>
              </a:lnSpc>
              <a:spcAft>
                <a:spcPts val="800"/>
              </a:spcAft>
              <a:buFont typeface="Raleway"/>
              <a:buNone/>
            </a:pPr>
            <a:r>
              <a:rPr lang="es-ES" sz="1800" dirty="0">
                <a:solidFill>
                  <a:schemeClr val="bg1"/>
                </a:solidFill>
                <a:latin typeface="Raleway" pitchFamily="2" charset="0"/>
                <a:ea typeface="Calibri" panose="020F0502020204030204" pitchFamily="34" charset="0"/>
                <a:cs typeface="Arial" panose="020B0604020202020204" pitchFamily="34" charset="0"/>
              </a:rPr>
              <a:t>Es la primera que los visitantes ven cuando ingresan al sitio web mostrará:</a:t>
            </a:r>
            <a:endParaRPr lang="es-AR"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139700" indent="0">
              <a:lnSpc>
                <a:spcPct val="107000"/>
              </a:lnSpc>
              <a:spcAft>
                <a:spcPts val="800"/>
              </a:spcAft>
              <a:buFont typeface="Raleway"/>
              <a:buNone/>
            </a:pPr>
            <a:endParaRPr lang="es-AR" sz="1800" dirty="0">
              <a:noFill/>
              <a:latin typeface="Calibri" panose="020F0502020204030204" pitchFamily="34" charset="0"/>
              <a:ea typeface="Calibri" panose="020F0502020204030204" pitchFamily="34" charset="0"/>
              <a:cs typeface="Arial" panose="020B0604020202020204" pitchFamily="34" charset="0"/>
            </a:endParaRPr>
          </a:p>
        </p:txBody>
      </p:sp>
      <p:pic>
        <p:nvPicPr>
          <p:cNvPr id="15" name="Imagen 14">
            <a:extLst>
              <a:ext uri="{FF2B5EF4-FFF2-40B4-BE49-F238E27FC236}">
                <a16:creationId xmlns:a16="http://schemas.microsoft.com/office/drawing/2014/main" id="{820197E2-5E18-4061-943C-5070B092733A}"/>
              </a:ext>
            </a:extLst>
          </p:cNvPr>
          <p:cNvPicPr>
            <a:picLocks noChangeAspect="1"/>
          </p:cNvPicPr>
          <p:nvPr/>
        </p:nvPicPr>
        <p:blipFill>
          <a:blip r:embed="rId4">
            <a:biLevel thresh="25000"/>
          </a:blip>
          <a:stretch>
            <a:fillRect/>
          </a:stretch>
        </p:blipFill>
        <p:spPr>
          <a:xfrm>
            <a:off x="3272231" y="646771"/>
            <a:ext cx="459801" cy="3015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6"/>
        <p:cNvGrpSpPr/>
        <p:nvPr/>
      </p:nvGrpSpPr>
      <p:grpSpPr>
        <a:xfrm>
          <a:off x="0" y="0"/>
          <a:ext cx="0" cy="0"/>
          <a:chOff x="0" y="0"/>
          <a:chExt cx="0" cy="0"/>
        </a:xfrm>
      </p:grpSpPr>
      <p:sp>
        <p:nvSpPr>
          <p:cNvPr id="3277" name="Google Shape;3277;p7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CATEGORIA DE PRODUCTOS</a:t>
            </a:r>
          </a:p>
        </p:txBody>
      </p:sp>
      <p:sp>
        <p:nvSpPr>
          <p:cNvPr id="3278" name="Google Shape;3278;p73"/>
          <p:cNvSpPr txBox="1">
            <a:spLocks noGrp="1"/>
          </p:cNvSpPr>
          <p:nvPr>
            <p:ph type="body" idx="1"/>
          </p:nvPr>
        </p:nvSpPr>
        <p:spPr>
          <a:xfrm>
            <a:off x="1085011" y="1877003"/>
            <a:ext cx="7211869" cy="2429397"/>
          </a:xfrm>
          <a:prstGeom prst="rect">
            <a:avLst/>
          </a:prstGeom>
        </p:spPr>
        <p:txBody>
          <a:bodyPr spcFirstLastPara="1" wrap="square" lIns="91425" tIns="91425" rIns="91425" bIns="91425" anchor="t" anchorCtr="0">
            <a:noAutofit/>
          </a:bodyPr>
          <a:lstStyle/>
          <a:p>
            <a:pPr marL="285750" indent="-285750">
              <a:spcAft>
                <a:spcPts val="300"/>
              </a:spcAft>
              <a:buClr>
                <a:schemeClr val="bg1"/>
              </a:buClr>
              <a:buFont typeface="Wingdings" panose="05000000000000000000" pitchFamily="2" charset="2"/>
              <a:buChar char="q"/>
            </a:pPr>
            <a:r>
              <a:rPr lang="es-AR" sz="1600" dirty="0">
                <a:solidFill>
                  <a:schemeClr val="bg1"/>
                </a:solidFill>
                <a:latin typeface="Raleway" pitchFamily="2" charset="0"/>
                <a:ea typeface="Calibri" panose="020F0502020204030204" pitchFamily="34" charset="0"/>
                <a:cs typeface="Arial" panose="020B0604020202020204" pitchFamily="34" charset="0"/>
              </a:rPr>
              <a:t>Remeras </a:t>
            </a:r>
            <a:endParaRPr lang="es-AR"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spcAft>
                <a:spcPts val="300"/>
              </a:spcAft>
              <a:buClr>
                <a:schemeClr val="bg1"/>
              </a:buClr>
              <a:buFont typeface="Wingdings" panose="05000000000000000000" pitchFamily="2" charset="2"/>
              <a:buChar char="q"/>
            </a:pPr>
            <a:r>
              <a:rPr lang="es-AR" sz="1600" dirty="0">
                <a:solidFill>
                  <a:schemeClr val="bg1"/>
                </a:solidFill>
                <a:effectLst/>
                <a:latin typeface="Raleway" pitchFamily="2" charset="0"/>
                <a:ea typeface="Calibri" panose="020F0502020204030204" pitchFamily="34" charset="0"/>
                <a:cs typeface="Arial" panose="020B0604020202020204" pitchFamily="34" charset="0"/>
              </a:rPr>
              <a:t>Buzos</a:t>
            </a:r>
            <a:endParaRPr lang="es-AR"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spcAft>
                <a:spcPts val="300"/>
              </a:spcAft>
              <a:buFont typeface="Wingdings" panose="05000000000000000000" pitchFamily="2" charset="2"/>
              <a:buChar char="q"/>
            </a:pPr>
            <a:r>
              <a:rPr lang="es-AR" sz="1600" dirty="0">
                <a:solidFill>
                  <a:schemeClr val="bg1"/>
                </a:solidFill>
                <a:effectLst/>
                <a:latin typeface="Raleway" pitchFamily="2" charset="0"/>
                <a:ea typeface="Calibri" panose="020F0502020204030204" pitchFamily="34" charset="0"/>
                <a:cs typeface="Arial" panose="020B0604020202020204" pitchFamily="34" charset="0"/>
              </a:rPr>
              <a:t>Camperas</a:t>
            </a:r>
            <a:endParaRPr lang="es-AR"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spcAft>
                <a:spcPts val="300"/>
              </a:spcAft>
              <a:buClr>
                <a:schemeClr val="bg1"/>
              </a:buClr>
              <a:buFont typeface="Wingdings" panose="05000000000000000000" pitchFamily="2" charset="2"/>
              <a:buChar char="q"/>
            </a:pPr>
            <a:r>
              <a:rPr lang="es-AR" sz="1600" dirty="0">
                <a:solidFill>
                  <a:schemeClr val="bg1"/>
                </a:solidFill>
                <a:effectLst/>
                <a:latin typeface="Raleway" pitchFamily="2" charset="0"/>
                <a:ea typeface="Calibri" panose="020F0502020204030204" pitchFamily="34" charset="0"/>
                <a:cs typeface="Arial" panose="020B0604020202020204" pitchFamily="34" charset="0"/>
              </a:rPr>
              <a:t>Jeans</a:t>
            </a:r>
          </a:p>
          <a:p>
            <a:pPr marL="285750" indent="-285750">
              <a:spcAft>
                <a:spcPts val="300"/>
              </a:spcAft>
              <a:buClr>
                <a:schemeClr val="bg1"/>
              </a:buClr>
              <a:buFont typeface="Wingdings" panose="05000000000000000000" pitchFamily="2" charset="2"/>
              <a:buChar char="q"/>
            </a:pPr>
            <a:r>
              <a:rPr lang="es-AR" sz="1600" dirty="0">
                <a:solidFill>
                  <a:schemeClr val="bg1"/>
                </a:solidFill>
                <a:latin typeface="Raleway" pitchFamily="2" charset="0"/>
                <a:ea typeface="Calibri" panose="020F0502020204030204" pitchFamily="34" charset="0"/>
                <a:cs typeface="Arial" panose="020B0604020202020204" pitchFamily="34" charset="0"/>
              </a:rPr>
              <a:t>Jogging</a:t>
            </a:r>
          </a:p>
          <a:p>
            <a:pPr marL="285750" indent="-285750">
              <a:spcAft>
                <a:spcPts val="300"/>
              </a:spcAft>
              <a:buClr>
                <a:schemeClr val="bg1"/>
              </a:buClr>
              <a:buFont typeface="Wingdings" panose="05000000000000000000" pitchFamily="2" charset="2"/>
              <a:buChar char="q"/>
            </a:pPr>
            <a:r>
              <a:rPr lang="es-AR" sz="1600" dirty="0">
                <a:solidFill>
                  <a:schemeClr val="bg1"/>
                </a:solidFill>
                <a:effectLst/>
                <a:latin typeface="Raleway" pitchFamily="2" charset="0"/>
                <a:ea typeface="Calibri" panose="020F0502020204030204" pitchFamily="34" charset="0"/>
                <a:cs typeface="Arial" panose="020B0604020202020204" pitchFamily="34" charset="0"/>
              </a:rPr>
              <a:t>Trajes</a:t>
            </a:r>
            <a:endParaRPr lang="es-AR"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139700" indent="0">
              <a:lnSpc>
                <a:spcPct val="107000"/>
              </a:lnSpc>
              <a:spcAft>
                <a:spcPts val="800"/>
              </a:spcAft>
              <a:buNone/>
            </a:pPr>
            <a:endParaRPr lang="es-AR" sz="1800" dirty="0">
              <a:no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279" name="Google Shape;3279;p73"/>
          <p:cNvGrpSpPr/>
          <p:nvPr/>
        </p:nvGrpSpPr>
        <p:grpSpPr>
          <a:xfrm>
            <a:off x="396318" y="1376775"/>
            <a:ext cx="8426679" cy="2929625"/>
            <a:chOff x="1890971" y="1788200"/>
            <a:chExt cx="2169979" cy="754416"/>
          </a:xfrm>
        </p:grpSpPr>
        <p:sp>
          <p:nvSpPr>
            <p:cNvPr id="3280" name="Google Shape;3280;p7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78;p73">
            <a:extLst>
              <a:ext uri="{FF2B5EF4-FFF2-40B4-BE49-F238E27FC236}">
                <a16:creationId xmlns:a16="http://schemas.microsoft.com/office/drawing/2014/main" id="{ACE16011-A7F3-9215-45CF-6896A00E1C0F}"/>
              </a:ext>
            </a:extLst>
          </p:cNvPr>
          <p:cNvSpPr txBox="1">
            <a:spLocks/>
          </p:cNvSpPr>
          <p:nvPr/>
        </p:nvSpPr>
        <p:spPr>
          <a:xfrm>
            <a:off x="634082" y="1296056"/>
            <a:ext cx="7828009" cy="809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marL="139700" indent="0">
              <a:lnSpc>
                <a:spcPct val="107000"/>
              </a:lnSpc>
              <a:spcAft>
                <a:spcPts val="800"/>
              </a:spcAft>
              <a:buNone/>
            </a:pPr>
            <a:r>
              <a:rPr lang="es-ES" sz="1800" dirty="0">
                <a:effectLst/>
                <a:latin typeface="Raleway" pitchFamily="2" charset="0"/>
                <a:ea typeface="Calibri" panose="020F0502020204030204" pitchFamily="34" charset="0"/>
                <a:cs typeface="Arial" panose="020B0604020202020204" pitchFamily="34" charset="0"/>
              </a:rPr>
              <a:t>Mostrará las diferentes categorías de productos como lo son: </a:t>
            </a:r>
            <a:endParaRPr lang="es-AR" sz="1800" dirty="0">
              <a:effectLst/>
              <a:latin typeface="Calibri" panose="020F0502020204030204" pitchFamily="34" charset="0"/>
              <a:ea typeface="Calibri" panose="020F0502020204030204" pitchFamily="34" charset="0"/>
              <a:cs typeface="Arial" panose="020B0604020202020204" pitchFamily="34" charset="0"/>
            </a:endParaRPr>
          </a:p>
          <a:p>
            <a:pPr marL="139700" indent="0">
              <a:lnSpc>
                <a:spcPct val="107000"/>
              </a:lnSpc>
              <a:spcAft>
                <a:spcPts val="800"/>
              </a:spcAft>
              <a:buFont typeface="Raleway"/>
              <a:buNone/>
            </a:pPr>
            <a:endParaRPr lang="es-AR" sz="1800" dirty="0">
              <a:noFill/>
              <a:latin typeface="Calibri" panose="020F0502020204030204" pitchFamily="34" charset="0"/>
              <a:ea typeface="Calibri" panose="020F0502020204030204" pitchFamily="34" charset="0"/>
              <a:cs typeface="Arial" panose="020B0604020202020204" pitchFamily="34" charset="0"/>
            </a:endParaRPr>
          </a:p>
        </p:txBody>
      </p:sp>
      <p:pic>
        <p:nvPicPr>
          <p:cNvPr id="5122" name="Picture 2" descr="Icono de vector de plantilla de esquema de ropa para hombre eps 10 ropa básica para hombres conjunto de iconos colección de ropa ropa masculina vista frontal ropa en blanco para ilustración logotipo aplicación web diseño dev ui">
            <a:extLst>
              <a:ext uri="{FF2B5EF4-FFF2-40B4-BE49-F238E27FC236}">
                <a16:creationId xmlns:a16="http://schemas.microsoft.com/office/drawing/2014/main" id="{B6E9D052-BD7A-F3E7-3843-7D0BA9A88387}"/>
              </a:ext>
            </a:extLst>
          </p:cNvPr>
          <p:cNvPicPr>
            <a:picLocks noChangeAspect="1" noChangeArrowheads="1"/>
          </p:cNvPicPr>
          <p:nvPr/>
        </p:nvPicPr>
        <p:blipFill>
          <a:blip r:embed="rId4">
            <a:biLevel thresh="75000"/>
            <a:alphaModFix amt="35000"/>
            <a:extLst>
              <a:ext uri="{BEBA8EAE-BF5A-486C-A8C5-ECC9F3942E4B}">
                <a14:imgProps xmlns:a14="http://schemas.microsoft.com/office/drawing/2010/main">
                  <a14:imgLayer r:embed="rId5">
                    <a14:imgEffect>
                      <a14:backgroundRemoval t="9309" b="89894" l="6550" r="90415">
                        <a14:foregroundMark x1="19968" y1="42021" x2="19968" y2="42021"/>
                        <a14:foregroundMark x1="21246" y1="21809" x2="21246" y2="21809"/>
                        <a14:foregroundMark x1="60224" y1="25798" x2="60224" y2="25798"/>
                        <a14:foregroundMark x1="90575" y1="29255" x2="90575" y2="29255"/>
                        <a14:foregroundMark x1="84505" y1="28457" x2="84505" y2="28457"/>
                        <a14:foregroundMark x1="90575" y1="60106" x2="90575" y2="60106"/>
                        <a14:foregroundMark x1="55591" y1="26064" x2="55591" y2="26064"/>
                        <a14:foregroundMark x1="40735" y1="21809" x2="40735" y2="21809"/>
                        <a14:foregroundMark x1="38179" y1="40426" x2="38179" y2="40426"/>
                        <a14:foregroundMark x1="38179" y1="40957" x2="38179" y2="40957"/>
                        <a14:foregroundMark x1="59425" y1="60372" x2="59425" y2="60372"/>
                        <a14:foregroundMark x1="38658" y1="57713" x2="38658" y2="57713"/>
                        <a14:foregroundMark x1="20128" y1="65957" x2="20128" y2="65957"/>
                        <a14:foregroundMark x1="18371" y1="29255" x2="18371" y2="29255"/>
                        <a14:foregroundMark x1="22364" y1="65691" x2="22364" y2="65691"/>
                        <a14:foregroundMark x1="18850" y1="61702" x2="18850" y2="61702"/>
                        <a14:foregroundMark x1="13578" y1="67021" x2="13578" y2="67021"/>
                        <a14:foregroundMark x1="9744" y1="74202" x2="9744" y2="74734"/>
                        <a14:foregroundMark x1="11342" y1="81117" x2="11342" y2="81117"/>
                        <a14:foregroundMark x1="6550" y1="79787" x2="6550" y2="79787"/>
                      </a14:backgroundRemoval>
                    </a14:imgEffect>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728506" y="1897292"/>
            <a:ext cx="3100653" cy="186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39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6"/>
        <p:cNvGrpSpPr/>
        <p:nvPr/>
      </p:nvGrpSpPr>
      <p:grpSpPr>
        <a:xfrm>
          <a:off x="0" y="0"/>
          <a:ext cx="0" cy="0"/>
          <a:chOff x="0" y="0"/>
          <a:chExt cx="0" cy="0"/>
        </a:xfrm>
      </p:grpSpPr>
      <p:sp>
        <p:nvSpPr>
          <p:cNvPr id="3277" name="Google Shape;3277;p7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PRODUCTOS</a:t>
            </a:r>
          </a:p>
        </p:txBody>
      </p:sp>
      <p:sp>
        <p:nvSpPr>
          <p:cNvPr id="3278" name="Google Shape;3278;p73"/>
          <p:cNvSpPr txBox="1">
            <a:spLocks noGrp="1"/>
          </p:cNvSpPr>
          <p:nvPr>
            <p:ph type="body" idx="1"/>
          </p:nvPr>
        </p:nvSpPr>
        <p:spPr>
          <a:xfrm>
            <a:off x="966065" y="1974094"/>
            <a:ext cx="7211869" cy="1915994"/>
          </a:xfrm>
          <a:prstGeom prst="rect">
            <a:avLst/>
          </a:prstGeom>
        </p:spPr>
        <p:txBody>
          <a:bodyPr spcFirstLastPara="1" wrap="square" lIns="91425" tIns="91425" rIns="91425" bIns="91425" anchor="t" anchorCtr="0">
            <a:noAutofit/>
          </a:bodyPr>
          <a:lstStyle/>
          <a:p>
            <a:pPr>
              <a:lnSpc>
                <a:spcPct val="107000"/>
              </a:lnSpc>
              <a:spcAft>
                <a:spcPts val="8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Imagen del producto.</a:t>
            </a:r>
          </a:p>
          <a:p>
            <a:pPr>
              <a:lnSpc>
                <a:spcPct val="107000"/>
              </a:lnSpc>
              <a:spcAft>
                <a:spcPts val="8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Descripción breve.</a:t>
            </a:r>
          </a:p>
          <a:p>
            <a:pPr>
              <a:lnSpc>
                <a:spcPct val="107000"/>
              </a:lnSpc>
              <a:spcAft>
                <a:spcPts val="8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Precio.</a:t>
            </a:r>
          </a:p>
          <a:p>
            <a:pPr>
              <a:lnSpc>
                <a:spcPct val="107000"/>
              </a:lnSpc>
              <a:spcAft>
                <a:spcPts val="8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Botón de "Agregar al carrito".</a:t>
            </a:r>
          </a:p>
          <a:p>
            <a:pPr marL="139700" indent="0">
              <a:lnSpc>
                <a:spcPct val="107000"/>
              </a:lnSpc>
              <a:spcAft>
                <a:spcPts val="800"/>
              </a:spcAft>
              <a:buNone/>
            </a:pPr>
            <a:endParaRPr lang="es-AR" sz="1800" dirty="0">
              <a:no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279" name="Google Shape;3279;p73"/>
          <p:cNvGrpSpPr/>
          <p:nvPr/>
        </p:nvGrpSpPr>
        <p:grpSpPr>
          <a:xfrm>
            <a:off x="396318" y="1376775"/>
            <a:ext cx="8426679" cy="2929625"/>
            <a:chOff x="1890971" y="1788200"/>
            <a:chExt cx="2169979" cy="754416"/>
          </a:xfrm>
        </p:grpSpPr>
        <p:sp>
          <p:nvSpPr>
            <p:cNvPr id="3280" name="Google Shape;3280;p7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278;p73">
            <a:extLst>
              <a:ext uri="{FF2B5EF4-FFF2-40B4-BE49-F238E27FC236}">
                <a16:creationId xmlns:a16="http://schemas.microsoft.com/office/drawing/2014/main" id="{0D470E8D-FC02-0AC5-5B8E-B10709A9002C}"/>
              </a:ext>
            </a:extLst>
          </p:cNvPr>
          <p:cNvSpPr txBox="1">
            <a:spLocks/>
          </p:cNvSpPr>
          <p:nvPr/>
        </p:nvSpPr>
        <p:spPr>
          <a:xfrm>
            <a:off x="634082" y="1296056"/>
            <a:ext cx="7828009" cy="6780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marL="139700" indent="0">
              <a:lnSpc>
                <a:spcPct val="107000"/>
              </a:lnSpc>
              <a:spcAft>
                <a:spcPts val="800"/>
              </a:spcAft>
              <a:buFont typeface="Raleway"/>
              <a:buNone/>
            </a:pPr>
            <a:r>
              <a:rPr lang="es-AR" sz="1800" dirty="0">
                <a:solidFill>
                  <a:schemeClr val="bg1"/>
                </a:solidFill>
                <a:latin typeface="Raleway" pitchFamily="2" charset="0"/>
                <a:ea typeface="Calibri" panose="020F0502020204030204" pitchFamily="34" charset="0"/>
                <a:cs typeface="Arial" panose="020B0604020202020204" pitchFamily="34" charset="0"/>
              </a:rPr>
              <a:t>Mostrará </a:t>
            </a:r>
            <a:r>
              <a:rPr lang="es-ES" sz="1800" kern="0" dirty="0">
                <a:effectLst/>
                <a:latin typeface="Raleway" pitchFamily="2" charset="0"/>
                <a:ea typeface="Calibri" panose="020F0502020204030204" pitchFamily="34" charset="0"/>
                <a:cs typeface="Arial" panose="020B0604020202020204" pitchFamily="34" charset="0"/>
              </a:rPr>
              <a:t>los diferentes productos, acorde a la categoría seleccionada</a:t>
            </a:r>
            <a:endParaRPr lang="es-AR"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139700" indent="0">
              <a:lnSpc>
                <a:spcPct val="107000"/>
              </a:lnSpc>
              <a:spcAft>
                <a:spcPts val="800"/>
              </a:spcAft>
              <a:buFont typeface="Raleway"/>
              <a:buNone/>
            </a:pPr>
            <a:endParaRPr lang="es-AR" sz="1800" dirty="0">
              <a:noFill/>
              <a:latin typeface="Calibri" panose="020F0502020204030204" pitchFamily="34" charset="0"/>
              <a:ea typeface="Calibri" panose="020F0502020204030204" pitchFamily="34" charset="0"/>
              <a:cs typeface="Arial" panose="020B0604020202020204" pitchFamily="34" charset="0"/>
            </a:endParaRPr>
          </a:p>
        </p:txBody>
      </p:sp>
      <p:pic>
        <p:nvPicPr>
          <p:cNvPr id="5" name="Imagen 4">
            <a:extLst>
              <a:ext uri="{FF2B5EF4-FFF2-40B4-BE49-F238E27FC236}">
                <a16:creationId xmlns:a16="http://schemas.microsoft.com/office/drawing/2014/main" id="{BA11AF80-20A9-2122-FF97-A81EADDB7166}"/>
              </a:ext>
            </a:extLst>
          </p:cNvPr>
          <p:cNvPicPr>
            <a:picLocks noChangeAspect="1"/>
          </p:cNvPicPr>
          <p:nvPr/>
        </p:nvPicPr>
        <p:blipFill rotWithShape="1">
          <a:blip r:embed="rId4"/>
          <a:srcRect l="4984" t="6033" r="55666" b="8250"/>
          <a:stretch/>
        </p:blipFill>
        <p:spPr>
          <a:xfrm>
            <a:off x="5523571" y="1825109"/>
            <a:ext cx="1977482" cy="1887159"/>
          </a:xfrm>
          <a:prstGeom prst="rect">
            <a:avLst/>
          </a:prstGeom>
        </p:spPr>
      </p:pic>
      <p:pic>
        <p:nvPicPr>
          <p:cNvPr id="7" name="Imagen 6">
            <a:extLst>
              <a:ext uri="{FF2B5EF4-FFF2-40B4-BE49-F238E27FC236}">
                <a16:creationId xmlns:a16="http://schemas.microsoft.com/office/drawing/2014/main" id="{310B72E2-DE7F-3107-67F2-96E8F6E62766}"/>
              </a:ext>
            </a:extLst>
          </p:cNvPr>
          <p:cNvPicPr>
            <a:picLocks noChangeAspect="1"/>
          </p:cNvPicPr>
          <p:nvPr/>
        </p:nvPicPr>
        <p:blipFill rotWithShape="1">
          <a:blip r:embed="rId5"/>
          <a:srcRect t="60570"/>
          <a:stretch/>
        </p:blipFill>
        <p:spPr>
          <a:xfrm>
            <a:off x="5523571" y="3724507"/>
            <a:ext cx="1977483" cy="463285"/>
          </a:xfrm>
          <a:prstGeom prst="rect">
            <a:avLst/>
          </a:prstGeom>
        </p:spPr>
      </p:pic>
      <p:pic>
        <p:nvPicPr>
          <p:cNvPr id="9" name="Imagen 8">
            <a:extLst>
              <a:ext uri="{FF2B5EF4-FFF2-40B4-BE49-F238E27FC236}">
                <a16:creationId xmlns:a16="http://schemas.microsoft.com/office/drawing/2014/main" id="{C0ED9A25-9933-CC54-91E9-9C619576E6A9}"/>
              </a:ext>
            </a:extLst>
          </p:cNvPr>
          <p:cNvPicPr>
            <a:picLocks noChangeAspect="1"/>
          </p:cNvPicPr>
          <p:nvPr/>
        </p:nvPicPr>
        <p:blipFill>
          <a:blip r:embed="rId6"/>
          <a:stretch>
            <a:fillRect/>
          </a:stretch>
        </p:blipFill>
        <p:spPr>
          <a:xfrm>
            <a:off x="5523571" y="4187792"/>
            <a:ext cx="1977482" cy="327653"/>
          </a:xfrm>
          <a:prstGeom prst="rect">
            <a:avLst/>
          </a:prstGeom>
        </p:spPr>
      </p:pic>
    </p:spTree>
    <p:extLst>
      <p:ext uri="{BB962C8B-B14F-4D97-AF65-F5344CB8AC3E}">
        <p14:creationId xmlns:p14="http://schemas.microsoft.com/office/powerpoint/2010/main" val="3592309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6"/>
        <p:cNvGrpSpPr/>
        <p:nvPr/>
      </p:nvGrpSpPr>
      <p:grpSpPr>
        <a:xfrm>
          <a:off x="0" y="0"/>
          <a:ext cx="0" cy="0"/>
          <a:chOff x="0" y="0"/>
          <a:chExt cx="0" cy="0"/>
        </a:xfrm>
      </p:grpSpPr>
      <p:sp>
        <p:nvSpPr>
          <p:cNvPr id="3277" name="Google Shape;3277;p73"/>
          <p:cNvSpPr txBox="1">
            <a:spLocks noGrp="1"/>
          </p:cNvSpPr>
          <p:nvPr>
            <p:ph type="title"/>
          </p:nvPr>
        </p:nvSpPr>
        <p:spPr>
          <a:xfrm>
            <a:off x="719999" y="7484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CARRITO DE COMPRAS</a:t>
            </a:r>
          </a:p>
        </p:txBody>
      </p:sp>
      <p:sp>
        <p:nvSpPr>
          <p:cNvPr id="3278" name="Google Shape;3278;p73"/>
          <p:cNvSpPr txBox="1">
            <a:spLocks noGrp="1"/>
          </p:cNvSpPr>
          <p:nvPr>
            <p:ph type="body" idx="1"/>
          </p:nvPr>
        </p:nvSpPr>
        <p:spPr>
          <a:xfrm>
            <a:off x="807464" y="1465217"/>
            <a:ext cx="7211869" cy="1526478"/>
          </a:xfrm>
          <a:prstGeom prst="rect">
            <a:avLst/>
          </a:prstGeom>
        </p:spPr>
        <p:txBody>
          <a:bodyPr spcFirstLastPara="1" wrap="square" lIns="91425" tIns="91425" rIns="91425" bIns="91425" anchor="t" anchorCtr="0">
            <a:noAutofit/>
          </a:bodyPr>
          <a:lstStyle/>
          <a:p>
            <a:pPr>
              <a:lnSpc>
                <a:spcPct val="107000"/>
              </a:lnSpc>
              <a:spcAft>
                <a:spcPts val="8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Resumen de productos seleccionados</a:t>
            </a:r>
          </a:p>
          <a:p>
            <a:pPr>
              <a:lnSpc>
                <a:spcPct val="107000"/>
              </a:lnSpc>
              <a:spcAft>
                <a:spcPts val="800"/>
              </a:spcAft>
              <a:buFont typeface="Wingdings" panose="05000000000000000000" pitchFamily="2" charset="2"/>
              <a:buChar char="q"/>
            </a:pPr>
            <a:r>
              <a:rPr lang="es-ES" sz="1600" dirty="0">
                <a:solidFill>
                  <a:schemeClr val="bg1"/>
                </a:solidFill>
                <a:latin typeface="Raleway" pitchFamily="2" charset="0"/>
                <a:ea typeface="Calibri" panose="020F0502020204030204" pitchFamily="34" charset="0"/>
                <a:cs typeface="Arial" panose="020B0604020202020204" pitchFamily="34" charset="0"/>
              </a:rPr>
              <a:t>Opción para cambiar cantidad o eliminar productos</a:t>
            </a:r>
            <a:endParaRPr lang="es-ES" sz="1600" dirty="0">
              <a:solidFill>
                <a:schemeClr val="bg1"/>
              </a:solidFill>
              <a:effectLst/>
              <a:latin typeface="Raleway" pitchFamily="2"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q"/>
            </a:pPr>
            <a:r>
              <a:rPr lang="es-ES" sz="1600" dirty="0">
                <a:solidFill>
                  <a:schemeClr val="bg1"/>
                </a:solidFill>
                <a:latin typeface="Raleway" pitchFamily="2" charset="0"/>
                <a:ea typeface="Calibri" panose="020F0502020204030204" pitchFamily="34" charset="0"/>
                <a:cs typeface="Arial" panose="020B0604020202020204" pitchFamily="34" charset="0"/>
              </a:rPr>
              <a:t>Cálculo de los costos totales y envío </a:t>
            </a:r>
            <a:endParaRPr lang="es-ES" sz="1600" dirty="0">
              <a:solidFill>
                <a:schemeClr val="bg1"/>
              </a:solidFill>
              <a:effectLst/>
              <a:latin typeface="Raleway" pitchFamily="2"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Botón de “Continuar con el pago".</a:t>
            </a:r>
          </a:p>
          <a:p>
            <a:pPr marL="139700" indent="0">
              <a:lnSpc>
                <a:spcPct val="107000"/>
              </a:lnSpc>
              <a:spcAft>
                <a:spcPts val="800"/>
              </a:spcAft>
              <a:buNone/>
            </a:pPr>
            <a:endParaRPr lang="es-AR" sz="1800" dirty="0">
              <a:no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279" name="Google Shape;3279;p73"/>
          <p:cNvGrpSpPr/>
          <p:nvPr/>
        </p:nvGrpSpPr>
        <p:grpSpPr>
          <a:xfrm>
            <a:off x="396318" y="1376775"/>
            <a:ext cx="8426679" cy="2929625"/>
            <a:chOff x="1890971" y="1788200"/>
            <a:chExt cx="2169979" cy="754416"/>
          </a:xfrm>
        </p:grpSpPr>
        <p:sp>
          <p:nvSpPr>
            <p:cNvPr id="3280" name="Google Shape;3280;p7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Imagen 7">
            <a:extLst>
              <a:ext uri="{FF2B5EF4-FFF2-40B4-BE49-F238E27FC236}">
                <a16:creationId xmlns:a16="http://schemas.microsoft.com/office/drawing/2014/main" id="{327692FC-C6F4-D7F9-61D2-7A3BB9C74DD8}"/>
              </a:ext>
            </a:extLst>
          </p:cNvPr>
          <p:cNvPicPr>
            <a:picLocks noChangeAspect="1"/>
          </p:cNvPicPr>
          <p:nvPr/>
        </p:nvPicPr>
        <p:blipFill rotWithShape="1">
          <a:blip r:embed="rId4"/>
          <a:srcRect l="5264" t="62121" r="19208" b="-1"/>
          <a:stretch/>
        </p:blipFill>
        <p:spPr>
          <a:xfrm>
            <a:off x="5886454" y="3357072"/>
            <a:ext cx="2936543" cy="907962"/>
          </a:xfrm>
          <a:prstGeom prst="rect">
            <a:avLst/>
          </a:prstGeom>
        </p:spPr>
      </p:pic>
      <p:pic>
        <p:nvPicPr>
          <p:cNvPr id="10" name="Imagen 9">
            <a:extLst>
              <a:ext uri="{FF2B5EF4-FFF2-40B4-BE49-F238E27FC236}">
                <a16:creationId xmlns:a16="http://schemas.microsoft.com/office/drawing/2014/main" id="{35D29C97-32C4-03E9-94C1-3F2CAF49C04D}"/>
              </a:ext>
            </a:extLst>
          </p:cNvPr>
          <p:cNvPicPr>
            <a:picLocks noChangeAspect="1"/>
          </p:cNvPicPr>
          <p:nvPr/>
        </p:nvPicPr>
        <p:blipFill rotWithShape="1">
          <a:blip r:embed="rId5"/>
          <a:srcRect l="8646"/>
          <a:stretch/>
        </p:blipFill>
        <p:spPr>
          <a:xfrm>
            <a:off x="719998" y="3357072"/>
            <a:ext cx="5160965" cy="906417"/>
          </a:xfrm>
          <a:prstGeom prst="rect">
            <a:avLst/>
          </a:prstGeom>
        </p:spPr>
      </p:pic>
    </p:spTree>
    <p:extLst>
      <p:ext uri="{BB962C8B-B14F-4D97-AF65-F5344CB8AC3E}">
        <p14:creationId xmlns:p14="http://schemas.microsoft.com/office/powerpoint/2010/main" val="561864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6"/>
        <p:cNvGrpSpPr/>
        <p:nvPr/>
      </p:nvGrpSpPr>
      <p:grpSpPr>
        <a:xfrm>
          <a:off x="0" y="0"/>
          <a:ext cx="0" cy="0"/>
          <a:chOff x="0" y="0"/>
          <a:chExt cx="0" cy="0"/>
        </a:xfrm>
      </p:grpSpPr>
      <p:sp>
        <p:nvSpPr>
          <p:cNvPr id="3277" name="Google Shape;3277;p73"/>
          <p:cNvSpPr txBox="1">
            <a:spLocks noGrp="1"/>
          </p:cNvSpPr>
          <p:nvPr>
            <p:ph type="title"/>
          </p:nvPr>
        </p:nvSpPr>
        <p:spPr>
          <a:xfrm>
            <a:off x="719999" y="8925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PROCESO DE PAGO</a:t>
            </a:r>
          </a:p>
        </p:txBody>
      </p:sp>
      <p:sp>
        <p:nvSpPr>
          <p:cNvPr id="3278" name="Google Shape;3278;p73"/>
          <p:cNvSpPr txBox="1">
            <a:spLocks noGrp="1"/>
          </p:cNvSpPr>
          <p:nvPr>
            <p:ph type="body" idx="1"/>
          </p:nvPr>
        </p:nvSpPr>
        <p:spPr>
          <a:xfrm>
            <a:off x="966064" y="1636864"/>
            <a:ext cx="7211869" cy="1526478"/>
          </a:xfrm>
          <a:prstGeom prst="rect">
            <a:avLst/>
          </a:prstGeom>
        </p:spPr>
        <p:txBody>
          <a:bodyPr spcFirstLastPara="1" wrap="square" lIns="91425" tIns="91425" rIns="91425" bIns="91425" anchor="t" anchorCtr="0">
            <a:noAutofit/>
          </a:bodyPr>
          <a:lstStyle/>
          <a:p>
            <a:pPr>
              <a:lnSpc>
                <a:spcPct val="107000"/>
              </a:lnSpc>
              <a:spcAft>
                <a:spcPts val="8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Información de envío y facturación </a:t>
            </a:r>
          </a:p>
          <a:p>
            <a:pPr>
              <a:lnSpc>
                <a:spcPct val="107000"/>
              </a:lnSpc>
              <a:spcAft>
                <a:spcPts val="800"/>
              </a:spcAft>
              <a:buFont typeface="Wingdings" panose="05000000000000000000" pitchFamily="2" charset="2"/>
              <a:buChar char="q"/>
            </a:pPr>
            <a:r>
              <a:rPr lang="es-ES" sz="1600" dirty="0">
                <a:solidFill>
                  <a:schemeClr val="bg1"/>
                </a:solidFill>
                <a:latin typeface="Raleway" pitchFamily="2" charset="0"/>
                <a:ea typeface="Calibri" panose="020F0502020204030204" pitchFamily="34" charset="0"/>
                <a:cs typeface="Arial" panose="020B0604020202020204" pitchFamily="34" charset="0"/>
              </a:rPr>
              <a:t>Método de pago</a:t>
            </a:r>
            <a:endParaRPr lang="es-ES" sz="1600" dirty="0">
              <a:solidFill>
                <a:schemeClr val="bg1"/>
              </a:solidFill>
              <a:effectLst/>
              <a:latin typeface="Raleway" pitchFamily="2"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q"/>
            </a:pPr>
            <a:r>
              <a:rPr lang="es-ES" sz="1600" dirty="0">
                <a:solidFill>
                  <a:schemeClr val="bg1"/>
                </a:solidFill>
                <a:latin typeface="Raleway" pitchFamily="2" charset="0"/>
                <a:ea typeface="Calibri" panose="020F0502020204030204" pitchFamily="34" charset="0"/>
                <a:cs typeface="Arial" panose="020B0604020202020204" pitchFamily="34" charset="0"/>
              </a:rPr>
              <a:t>Resumen de la orden antes de la confirmación</a:t>
            </a:r>
            <a:endParaRPr lang="es-ES" sz="1600" dirty="0">
              <a:solidFill>
                <a:schemeClr val="bg1"/>
              </a:solidFill>
              <a:effectLst/>
              <a:latin typeface="Raleway" pitchFamily="2"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Botón de “Continuar con la compra".</a:t>
            </a:r>
          </a:p>
          <a:p>
            <a:pPr marL="139700" indent="0">
              <a:lnSpc>
                <a:spcPct val="107000"/>
              </a:lnSpc>
              <a:spcAft>
                <a:spcPts val="800"/>
              </a:spcAft>
              <a:buNone/>
            </a:pPr>
            <a:endParaRPr lang="es-AR" sz="1800" dirty="0">
              <a:no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279" name="Google Shape;3279;p73"/>
          <p:cNvGrpSpPr/>
          <p:nvPr/>
        </p:nvGrpSpPr>
        <p:grpSpPr>
          <a:xfrm>
            <a:off x="396318" y="1376775"/>
            <a:ext cx="8426679" cy="2929625"/>
            <a:chOff x="1890971" y="1788200"/>
            <a:chExt cx="2169979" cy="754416"/>
          </a:xfrm>
        </p:grpSpPr>
        <p:sp>
          <p:nvSpPr>
            <p:cNvPr id="3280" name="Google Shape;3280;p7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C7D64CF6-0F20-6FE7-5981-288AA8A7EC2C}"/>
              </a:ext>
            </a:extLst>
          </p:cNvPr>
          <p:cNvPicPr>
            <a:picLocks noChangeAspect="1"/>
          </p:cNvPicPr>
          <p:nvPr/>
        </p:nvPicPr>
        <p:blipFill>
          <a:blip r:embed="rId4"/>
          <a:stretch>
            <a:fillRect/>
          </a:stretch>
        </p:blipFill>
        <p:spPr>
          <a:xfrm>
            <a:off x="2292793" y="3334989"/>
            <a:ext cx="3795089" cy="1409822"/>
          </a:xfrm>
          <a:prstGeom prst="rect">
            <a:avLst/>
          </a:prstGeom>
        </p:spPr>
      </p:pic>
    </p:spTree>
    <p:extLst>
      <p:ext uri="{BB962C8B-B14F-4D97-AF65-F5344CB8AC3E}">
        <p14:creationId xmlns:p14="http://schemas.microsoft.com/office/powerpoint/2010/main" val="274546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6"/>
        <p:cNvGrpSpPr/>
        <p:nvPr/>
      </p:nvGrpSpPr>
      <p:grpSpPr>
        <a:xfrm>
          <a:off x="0" y="0"/>
          <a:ext cx="0" cy="0"/>
          <a:chOff x="0" y="0"/>
          <a:chExt cx="0" cy="0"/>
        </a:xfrm>
      </p:grpSpPr>
      <p:sp>
        <p:nvSpPr>
          <p:cNvPr id="3277" name="Google Shape;3277;p73"/>
          <p:cNvSpPr txBox="1">
            <a:spLocks noGrp="1"/>
          </p:cNvSpPr>
          <p:nvPr>
            <p:ph type="title"/>
          </p:nvPr>
        </p:nvSpPr>
        <p:spPr>
          <a:xfrm>
            <a:off x="758091" y="96746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CONFIRMACIÓN DE COMPRA</a:t>
            </a:r>
          </a:p>
        </p:txBody>
      </p:sp>
      <p:sp>
        <p:nvSpPr>
          <p:cNvPr id="3278" name="Google Shape;3278;p73"/>
          <p:cNvSpPr txBox="1">
            <a:spLocks noGrp="1"/>
          </p:cNvSpPr>
          <p:nvPr>
            <p:ph type="body" idx="1"/>
          </p:nvPr>
        </p:nvSpPr>
        <p:spPr>
          <a:xfrm>
            <a:off x="966065" y="1978701"/>
            <a:ext cx="7211869" cy="1435241"/>
          </a:xfrm>
          <a:prstGeom prst="rect">
            <a:avLst/>
          </a:prstGeom>
        </p:spPr>
        <p:txBody>
          <a:bodyPr spcFirstLastPara="1" wrap="square" lIns="91425" tIns="91425" rIns="91425" bIns="91425" anchor="t" anchorCtr="0">
            <a:noAutofit/>
          </a:bodyPr>
          <a:lstStyle/>
          <a:p>
            <a:pPr>
              <a:lnSpc>
                <a:spcPct val="107000"/>
              </a:lnSpc>
              <a:spcAft>
                <a:spcPts val="800"/>
              </a:spcAft>
              <a:buFont typeface="Wingdings" panose="05000000000000000000" pitchFamily="2" charset="2"/>
              <a:buChar char="q"/>
            </a:pPr>
            <a:r>
              <a:rPr lang="es-ES" sz="1600" dirty="0">
                <a:solidFill>
                  <a:schemeClr val="bg1"/>
                </a:solidFill>
                <a:latin typeface="Raleway" pitchFamily="2" charset="0"/>
                <a:ea typeface="Calibri" panose="020F0502020204030204" pitchFamily="34" charset="0"/>
                <a:cs typeface="Arial" panose="020B0604020202020204" pitchFamily="34" charset="0"/>
              </a:rPr>
              <a:t>Confirmación de la orden de compra</a:t>
            </a:r>
            <a:endParaRPr lang="es-ES" sz="1600" dirty="0">
              <a:solidFill>
                <a:schemeClr val="bg1"/>
              </a:solidFill>
              <a:effectLst/>
              <a:latin typeface="Raleway" pitchFamily="2"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q"/>
            </a:pPr>
            <a:r>
              <a:rPr lang="es-ES" sz="1600" dirty="0">
                <a:solidFill>
                  <a:schemeClr val="bg1"/>
                </a:solidFill>
                <a:latin typeface="Raleway" pitchFamily="2" charset="0"/>
                <a:ea typeface="Calibri" panose="020F0502020204030204" pitchFamily="34" charset="0"/>
                <a:cs typeface="Arial" panose="020B0604020202020204" pitchFamily="34" charset="0"/>
              </a:rPr>
              <a:t>Detalles de contacto</a:t>
            </a:r>
            <a:endParaRPr lang="es-ES" sz="1600" dirty="0">
              <a:solidFill>
                <a:schemeClr val="bg1"/>
              </a:solidFill>
              <a:effectLst/>
              <a:latin typeface="Raleway" pitchFamily="2"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Número de orden</a:t>
            </a:r>
          </a:p>
          <a:p>
            <a:pPr marL="139700" indent="0">
              <a:lnSpc>
                <a:spcPct val="107000"/>
              </a:lnSpc>
              <a:spcAft>
                <a:spcPts val="800"/>
              </a:spcAft>
              <a:buNone/>
            </a:pPr>
            <a:endParaRPr lang="es-AR" sz="1800" dirty="0">
              <a:no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279" name="Google Shape;3279;p73"/>
          <p:cNvGrpSpPr/>
          <p:nvPr/>
        </p:nvGrpSpPr>
        <p:grpSpPr>
          <a:xfrm>
            <a:off x="396318" y="1376775"/>
            <a:ext cx="8426679" cy="2929625"/>
            <a:chOff x="1890971" y="1788200"/>
            <a:chExt cx="2169979" cy="754416"/>
          </a:xfrm>
        </p:grpSpPr>
        <p:sp>
          <p:nvSpPr>
            <p:cNvPr id="3280" name="Google Shape;3280;p7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E-mails de notificación de pedido de WooCommerce – Recursos WordPress">
            <a:extLst>
              <a:ext uri="{FF2B5EF4-FFF2-40B4-BE49-F238E27FC236}">
                <a16:creationId xmlns:a16="http://schemas.microsoft.com/office/drawing/2014/main" id="{B8744A10-98E7-7F3E-CD90-D8184BFCAA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304"/>
          <a:stretch/>
        </p:blipFill>
        <p:spPr bwMode="auto">
          <a:xfrm>
            <a:off x="5745937" y="1030367"/>
            <a:ext cx="2639972" cy="308276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D03933BA-94C0-59D3-E5F4-60FD140DD2C3}"/>
              </a:ext>
            </a:extLst>
          </p:cNvPr>
          <p:cNvSpPr/>
          <p:nvPr/>
        </p:nvSpPr>
        <p:spPr>
          <a:xfrm>
            <a:off x="6011186" y="2433099"/>
            <a:ext cx="286247" cy="795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ángulo 3">
            <a:extLst>
              <a:ext uri="{FF2B5EF4-FFF2-40B4-BE49-F238E27FC236}">
                <a16:creationId xmlns:a16="http://schemas.microsoft.com/office/drawing/2014/main" id="{CB52F9CD-56F3-1ABA-7B68-F88266CDEE57}"/>
              </a:ext>
            </a:extLst>
          </p:cNvPr>
          <p:cNvSpPr/>
          <p:nvPr/>
        </p:nvSpPr>
        <p:spPr>
          <a:xfrm>
            <a:off x="6607217" y="2427136"/>
            <a:ext cx="286247" cy="795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Rectángulo 4">
            <a:extLst>
              <a:ext uri="{FF2B5EF4-FFF2-40B4-BE49-F238E27FC236}">
                <a16:creationId xmlns:a16="http://schemas.microsoft.com/office/drawing/2014/main" id="{0E445BF9-30DD-E580-DF88-80AC12B33CA2}"/>
              </a:ext>
            </a:extLst>
          </p:cNvPr>
          <p:cNvSpPr/>
          <p:nvPr/>
        </p:nvSpPr>
        <p:spPr>
          <a:xfrm>
            <a:off x="7158713" y="2438009"/>
            <a:ext cx="638268" cy="795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C20A272B-FEF5-17E0-7107-4AC9C87EA720}"/>
              </a:ext>
            </a:extLst>
          </p:cNvPr>
          <p:cNvSpPr/>
          <p:nvPr/>
        </p:nvSpPr>
        <p:spPr>
          <a:xfrm>
            <a:off x="7158713" y="2636275"/>
            <a:ext cx="638268" cy="795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a:extLst>
              <a:ext uri="{FF2B5EF4-FFF2-40B4-BE49-F238E27FC236}">
                <a16:creationId xmlns:a16="http://schemas.microsoft.com/office/drawing/2014/main" id="{18974521-5CF7-C959-A142-3561168864EC}"/>
              </a:ext>
            </a:extLst>
          </p:cNvPr>
          <p:cNvSpPr/>
          <p:nvPr/>
        </p:nvSpPr>
        <p:spPr>
          <a:xfrm>
            <a:off x="6011186" y="2630889"/>
            <a:ext cx="638268" cy="795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a:extLst>
              <a:ext uri="{FF2B5EF4-FFF2-40B4-BE49-F238E27FC236}">
                <a16:creationId xmlns:a16="http://schemas.microsoft.com/office/drawing/2014/main" id="{FCDD96D5-405B-1DE2-6522-9C6332BCA8DD}"/>
              </a:ext>
            </a:extLst>
          </p:cNvPr>
          <p:cNvSpPr/>
          <p:nvPr/>
        </p:nvSpPr>
        <p:spPr>
          <a:xfrm>
            <a:off x="7134132" y="2837861"/>
            <a:ext cx="638268" cy="795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8">
            <a:extLst>
              <a:ext uri="{FF2B5EF4-FFF2-40B4-BE49-F238E27FC236}">
                <a16:creationId xmlns:a16="http://schemas.microsoft.com/office/drawing/2014/main" id="{17981CEC-C0CC-72E6-5199-6587FFD0BDAF}"/>
              </a:ext>
            </a:extLst>
          </p:cNvPr>
          <p:cNvSpPr/>
          <p:nvPr/>
        </p:nvSpPr>
        <p:spPr>
          <a:xfrm>
            <a:off x="7158713" y="3046388"/>
            <a:ext cx="638268" cy="795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62BAE13B-F8CA-D25D-1981-CFBF20845068}"/>
              </a:ext>
            </a:extLst>
          </p:cNvPr>
          <p:cNvSpPr/>
          <p:nvPr/>
        </p:nvSpPr>
        <p:spPr>
          <a:xfrm>
            <a:off x="7143964" y="3255675"/>
            <a:ext cx="638268" cy="795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a:extLst>
              <a:ext uri="{FF2B5EF4-FFF2-40B4-BE49-F238E27FC236}">
                <a16:creationId xmlns:a16="http://schemas.microsoft.com/office/drawing/2014/main" id="{47D89F18-74FE-E14E-8E01-6D4A0FB4FD7F}"/>
              </a:ext>
            </a:extLst>
          </p:cNvPr>
          <p:cNvSpPr/>
          <p:nvPr/>
        </p:nvSpPr>
        <p:spPr>
          <a:xfrm>
            <a:off x="7158713" y="3459972"/>
            <a:ext cx="638268" cy="795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33538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6"/>
        <p:cNvGrpSpPr/>
        <p:nvPr/>
      </p:nvGrpSpPr>
      <p:grpSpPr>
        <a:xfrm>
          <a:off x="0" y="0"/>
          <a:ext cx="0" cy="0"/>
          <a:chOff x="0" y="0"/>
          <a:chExt cx="0" cy="0"/>
        </a:xfrm>
      </p:grpSpPr>
      <p:sp>
        <p:nvSpPr>
          <p:cNvPr id="3277" name="Google Shape;3277;p73"/>
          <p:cNvSpPr txBox="1">
            <a:spLocks noGrp="1"/>
          </p:cNvSpPr>
          <p:nvPr>
            <p:ph type="title"/>
          </p:nvPr>
        </p:nvSpPr>
        <p:spPr>
          <a:xfrm>
            <a:off x="719999" y="89251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APARTADO INFORMATIVO</a:t>
            </a:r>
          </a:p>
        </p:txBody>
      </p:sp>
      <p:sp>
        <p:nvSpPr>
          <p:cNvPr id="3278" name="Google Shape;3278;p73"/>
          <p:cNvSpPr txBox="1">
            <a:spLocks noGrp="1"/>
          </p:cNvSpPr>
          <p:nvPr>
            <p:ph type="body" idx="1"/>
          </p:nvPr>
        </p:nvSpPr>
        <p:spPr>
          <a:xfrm>
            <a:off x="966064" y="1552789"/>
            <a:ext cx="7211869" cy="1526478"/>
          </a:xfrm>
          <a:prstGeom prst="rect">
            <a:avLst/>
          </a:prstGeom>
        </p:spPr>
        <p:txBody>
          <a:bodyPr spcFirstLastPara="1" wrap="square" lIns="91425" tIns="91425" rIns="91425" bIns="91425" anchor="t" anchorCtr="0">
            <a:noAutofit/>
          </a:bodyPr>
          <a:lstStyle/>
          <a:p>
            <a:pPr>
              <a:lnSpc>
                <a:spcPct val="107000"/>
              </a:lnSpc>
              <a:spcAft>
                <a:spcPts val="8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Política de devolución y reembolso</a:t>
            </a:r>
          </a:p>
          <a:p>
            <a:pPr>
              <a:lnSpc>
                <a:spcPct val="107000"/>
              </a:lnSpc>
              <a:spcAft>
                <a:spcPts val="800"/>
              </a:spcAft>
              <a:buFont typeface="Wingdings" panose="05000000000000000000" pitchFamily="2" charset="2"/>
              <a:buChar char="q"/>
            </a:pPr>
            <a:r>
              <a:rPr lang="es-ES" sz="1600" dirty="0">
                <a:solidFill>
                  <a:schemeClr val="bg1"/>
                </a:solidFill>
                <a:latin typeface="Raleway" pitchFamily="2" charset="0"/>
                <a:ea typeface="Calibri" panose="020F0502020204030204" pitchFamily="34" charset="0"/>
                <a:cs typeface="Arial" panose="020B0604020202020204" pitchFamily="34" charset="0"/>
              </a:rPr>
              <a:t>Términos y condiciones</a:t>
            </a:r>
            <a:endParaRPr lang="es-ES" sz="1600" dirty="0">
              <a:solidFill>
                <a:schemeClr val="bg1"/>
              </a:solidFill>
              <a:effectLst/>
              <a:latin typeface="Raleway" pitchFamily="2"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q"/>
            </a:pPr>
            <a:r>
              <a:rPr lang="es-ES" sz="1600" dirty="0">
                <a:solidFill>
                  <a:schemeClr val="bg1"/>
                </a:solidFill>
                <a:latin typeface="Raleway" pitchFamily="2" charset="0"/>
                <a:ea typeface="Calibri" panose="020F0502020204030204" pitchFamily="34" charset="0"/>
                <a:cs typeface="Arial" panose="020B0604020202020204" pitchFamily="34" charset="0"/>
              </a:rPr>
              <a:t>Política de privacidad </a:t>
            </a:r>
            <a:endParaRPr lang="es-ES" sz="1600" dirty="0">
              <a:solidFill>
                <a:schemeClr val="bg1"/>
              </a:solidFill>
              <a:effectLst/>
              <a:latin typeface="Raleway" pitchFamily="2" charset="0"/>
              <a:ea typeface="Calibri" panose="020F0502020204030204" pitchFamily="34" charset="0"/>
              <a:cs typeface="Arial" panose="020B0604020202020204" pitchFamily="34" charset="0"/>
            </a:endParaRPr>
          </a:p>
          <a:p>
            <a:pPr>
              <a:lnSpc>
                <a:spcPct val="107000"/>
              </a:lnSpc>
              <a:spcAft>
                <a:spcPts val="800"/>
              </a:spcAft>
              <a:buFont typeface="Wingdings" panose="05000000000000000000" pitchFamily="2" charset="2"/>
              <a:buChar char="q"/>
            </a:pPr>
            <a:r>
              <a:rPr lang="es-ES" sz="1600" dirty="0">
                <a:solidFill>
                  <a:schemeClr val="bg1"/>
                </a:solidFill>
                <a:effectLst/>
                <a:latin typeface="Raleway" pitchFamily="2" charset="0"/>
                <a:ea typeface="Calibri" panose="020F0502020204030204" pitchFamily="34" charset="0"/>
                <a:cs typeface="Arial" panose="020B0604020202020204" pitchFamily="34" charset="0"/>
              </a:rPr>
              <a:t>Preguntas frecuentes (FAQ)</a:t>
            </a:r>
          </a:p>
          <a:p>
            <a:pPr marL="139700" indent="0">
              <a:lnSpc>
                <a:spcPct val="107000"/>
              </a:lnSpc>
              <a:spcAft>
                <a:spcPts val="800"/>
              </a:spcAft>
              <a:buNone/>
            </a:pPr>
            <a:endParaRPr lang="es-AR" sz="1800" dirty="0">
              <a:no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279" name="Google Shape;3279;p73"/>
          <p:cNvGrpSpPr/>
          <p:nvPr/>
        </p:nvGrpSpPr>
        <p:grpSpPr>
          <a:xfrm>
            <a:off x="396318" y="1376775"/>
            <a:ext cx="8426679" cy="2929625"/>
            <a:chOff x="1890971" y="1788200"/>
            <a:chExt cx="2169979" cy="754416"/>
          </a:xfrm>
        </p:grpSpPr>
        <p:sp>
          <p:nvSpPr>
            <p:cNvPr id="3280" name="Google Shape;3280;p7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A08C69EE-0A41-F174-DC2D-648D9B125982}"/>
              </a:ext>
            </a:extLst>
          </p:cNvPr>
          <p:cNvPicPr>
            <a:picLocks noChangeAspect="1"/>
          </p:cNvPicPr>
          <p:nvPr/>
        </p:nvPicPr>
        <p:blipFill rotWithShape="1">
          <a:blip r:embed="rId4"/>
          <a:srcRect l="39204" t="9329"/>
          <a:stretch/>
        </p:blipFill>
        <p:spPr>
          <a:xfrm>
            <a:off x="1921743" y="3166839"/>
            <a:ext cx="3532985" cy="1394639"/>
          </a:xfrm>
          <a:prstGeom prst="rect">
            <a:avLst/>
          </a:prstGeom>
        </p:spPr>
      </p:pic>
    </p:spTree>
    <p:extLst>
      <p:ext uri="{BB962C8B-B14F-4D97-AF65-F5344CB8AC3E}">
        <p14:creationId xmlns:p14="http://schemas.microsoft.com/office/powerpoint/2010/main" val="427004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8000"/>
            <a:lum/>
          </a:blip>
          <a:srcRect/>
          <a:stretch>
            <a:fillRect/>
          </a:stretch>
        </a:blipFill>
        <a:effectLst/>
      </p:bgPr>
    </p:bg>
    <p:spTree>
      <p:nvGrpSpPr>
        <p:cNvPr id="1" name="Shape 246"/>
        <p:cNvGrpSpPr/>
        <p:nvPr/>
      </p:nvGrpSpPr>
      <p:grpSpPr>
        <a:xfrm>
          <a:off x="0" y="0"/>
          <a:ext cx="0" cy="0"/>
          <a:chOff x="0" y="0"/>
          <a:chExt cx="0" cy="0"/>
        </a:xfrm>
      </p:grpSpPr>
      <p:sp>
        <p:nvSpPr>
          <p:cNvPr id="248" name="Google Shape;248;p37"/>
          <p:cNvSpPr txBox="1">
            <a:spLocks noGrp="1"/>
          </p:cNvSpPr>
          <p:nvPr>
            <p:ph type="subTitle" idx="1"/>
          </p:nvPr>
        </p:nvSpPr>
        <p:spPr>
          <a:xfrm>
            <a:off x="245258" y="229495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Presentación </a:t>
            </a:r>
          </a:p>
          <a:p>
            <a:pPr marL="0" lvl="0" indent="0" algn="ctr" rtl="0">
              <a:spcBef>
                <a:spcPts val="0"/>
              </a:spcBef>
              <a:spcAft>
                <a:spcPts val="0"/>
              </a:spcAft>
              <a:buNone/>
            </a:pPr>
            <a:r>
              <a:rPr lang="en" sz="1600" dirty="0"/>
              <a:t>del proyecto</a:t>
            </a:r>
            <a:endParaRPr sz="1600" dirty="0"/>
          </a:p>
        </p:txBody>
      </p:sp>
      <p:sp>
        <p:nvSpPr>
          <p:cNvPr id="247" name="Google Shape;247;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CONTENIDOS</a:t>
            </a:r>
            <a:endParaRPr sz="3600" dirty="0"/>
          </a:p>
        </p:txBody>
      </p:sp>
      <p:sp>
        <p:nvSpPr>
          <p:cNvPr id="249" name="Google Shape;249;p37"/>
          <p:cNvSpPr txBox="1">
            <a:spLocks noGrp="1"/>
          </p:cNvSpPr>
          <p:nvPr>
            <p:ph type="title" idx="2"/>
          </p:nvPr>
        </p:nvSpPr>
        <p:spPr>
          <a:xfrm>
            <a:off x="848995" y="1799918"/>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01</a:t>
            </a:r>
            <a:endParaRPr sz="2800" dirty="0"/>
          </a:p>
        </p:txBody>
      </p:sp>
      <p:sp>
        <p:nvSpPr>
          <p:cNvPr id="251" name="Google Shape;251;p37"/>
          <p:cNvSpPr txBox="1">
            <a:spLocks noGrp="1"/>
          </p:cNvSpPr>
          <p:nvPr>
            <p:ph type="subTitle" idx="3"/>
          </p:nvPr>
        </p:nvSpPr>
        <p:spPr>
          <a:xfrm>
            <a:off x="1802481" y="2179431"/>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Oswald" panose="00000500000000000000" pitchFamily="2" charset="0"/>
              </a:rPr>
              <a:t>Objetivos</a:t>
            </a:r>
            <a:endParaRPr dirty="0">
              <a:latin typeface="Oswald" panose="00000500000000000000" pitchFamily="2" charset="0"/>
            </a:endParaRPr>
          </a:p>
        </p:txBody>
      </p:sp>
      <p:sp>
        <p:nvSpPr>
          <p:cNvPr id="254" name="Google Shape;254;p37"/>
          <p:cNvSpPr txBox="1">
            <a:spLocks noGrp="1"/>
          </p:cNvSpPr>
          <p:nvPr>
            <p:ph type="subTitle" idx="4"/>
          </p:nvPr>
        </p:nvSpPr>
        <p:spPr>
          <a:xfrm>
            <a:off x="3285365" y="2283674"/>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Público </a:t>
            </a:r>
          </a:p>
          <a:p>
            <a:pPr marL="0" lvl="0" indent="0" algn="ctr" rtl="0">
              <a:spcBef>
                <a:spcPts val="0"/>
              </a:spcBef>
              <a:spcAft>
                <a:spcPts val="0"/>
              </a:spcAft>
              <a:buNone/>
            </a:pPr>
            <a:r>
              <a:rPr lang="en" sz="1600" dirty="0"/>
              <a:t>objetivo</a:t>
            </a:r>
            <a:endParaRPr sz="1600" dirty="0"/>
          </a:p>
        </p:txBody>
      </p:sp>
      <p:sp>
        <p:nvSpPr>
          <p:cNvPr id="252" name="Google Shape;252;p37"/>
          <p:cNvSpPr txBox="1">
            <a:spLocks noGrp="1"/>
          </p:cNvSpPr>
          <p:nvPr>
            <p:ph type="title" idx="5"/>
          </p:nvPr>
        </p:nvSpPr>
        <p:spPr>
          <a:xfrm>
            <a:off x="2471647" y="179589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02</a:t>
            </a:r>
            <a:endParaRPr sz="2800" dirty="0"/>
          </a:p>
        </p:txBody>
      </p:sp>
      <p:sp>
        <p:nvSpPr>
          <p:cNvPr id="257" name="Google Shape;257;p37"/>
          <p:cNvSpPr txBox="1">
            <a:spLocks noGrp="1"/>
          </p:cNvSpPr>
          <p:nvPr>
            <p:ph type="subTitle" idx="6"/>
          </p:nvPr>
        </p:nvSpPr>
        <p:spPr>
          <a:xfrm>
            <a:off x="4857785" y="2289766"/>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Oswald" panose="00000500000000000000" pitchFamily="2" charset="0"/>
              </a:rPr>
              <a:t>Funcionalidades</a:t>
            </a:r>
          </a:p>
          <a:p>
            <a:pPr marL="0" lvl="0" indent="0" algn="ctr" rtl="0">
              <a:spcBef>
                <a:spcPts val="0"/>
              </a:spcBef>
              <a:spcAft>
                <a:spcPts val="0"/>
              </a:spcAft>
              <a:buNone/>
            </a:pPr>
            <a:r>
              <a:rPr lang="es-AR" sz="1600" dirty="0">
                <a:latin typeface="Oswald" panose="00000500000000000000" pitchFamily="2" charset="0"/>
              </a:rPr>
              <a:t>del sitio web</a:t>
            </a:r>
            <a:endParaRPr sz="1600" dirty="0">
              <a:latin typeface="Oswald" panose="00000500000000000000" pitchFamily="2" charset="0"/>
            </a:endParaRPr>
          </a:p>
        </p:txBody>
      </p:sp>
      <p:sp>
        <p:nvSpPr>
          <p:cNvPr id="260" name="Google Shape;260;p37"/>
          <p:cNvSpPr txBox="1">
            <a:spLocks noGrp="1"/>
          </p:cNvSpPr>
          <p:nvPr>
            <p:ph type="subTitle" idx="7"/>
          </p:nvPr>
        </p:nvSpPr>
        <p:spPr>
          <a:xfrm>
            <a:off x="6487155" y="2284152"/>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Estructura de</a:t>
            </a:r>
          </a:p>
          <a:p>
            <a:pPr marL="0" lvl="0" indent="0" algn="ctr" rtl="0">
              <a:spcBef>
                <a:spcPts val="0"/>
              </a:spcBef>
              <a:spcAft>
                <a:spcPts val="0"/>
              </a:spcAft>
              <a:buNone/>
            </a:pPr>
            <a:r>
              <a:rPr lang="en" sz="1600" dirty="0"/>
              <a:t> sitio</a:t>
            </a:r>
            <a:endParaRPr sz="1600" dirty="0"/>
          </a:p>
        </p:txBody>
      </p:sp>
      <p:sp>
        <p:nvSpPr>
          <p:cNvPr id="255" name="Google Shape;255;p37"/>
          <p:cNvSpPr txBox="1">
            <a:spLocks noGrp="1"/>
          </p:cNvSpPr>
          <p:nvPr>
            <p:ph type="title" idx="8"/>
          </p:nvPr>
        </p:nvSpPr>
        <p:spPr>
          <a:xfrm>
            <a:off x="3905653" y="178973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03</a:t>
            </a:r>
            <a:endParaRPr sz="2800" dirty="0"/>
          </a:p>
        </p:txBody>
      </p:sp>
      <p:sp>
        <p:nvSpPr>
          <p:cNvPr id="263" name="Google Shape;263;p37"/>
          <p:cNvSpPr txBox="1">
            <a:spLocks noGrp="1"/>
          </p:cNvSpPr>
          <p:nvPr>
            <p:ph type="subTitle" idx="9"/>
          </p:nvPr>
        </p:nvSpPr>
        <p:spPr>
          <a:xfrm>
            <a:off x="1041340" y="3700422"/>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Oswald" panose="00000500000000000000" pitchFamily="2" charset="0"/>
              </a:rPr>
              <a:t>Plazos</a:t>
            </a:r>
            <a:endParaRPr sz="1600" dirty="0">
              <a:latin typeface="Oswald" panose="00000500000000000000" pitchFamily="2" charset="0"/>
            </a:endParaRPr>
          </a:p>
        </p:txBody>
      </p:sp>
      <p:sp>
        <p:nvSpPr>
          <p:cNvPr id="258" name="Google Shape;258;p37"/>
          <p:cNvSpPr txBox="1">
            <a:spLocks noGrp="1"/>
          </p:cNvSpPr>
          <p:nvPr>
            <p:ph type="title" idx="14"/>
          </p:nvPr>
        </p:nvSpPr>
        <p:spPr>
          <a:xfrm>
            <a:off x="5684259" y="1778479"/>
            <a:ext cx="643238" cy="389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04</a:t>
            </a:r>
            <a:endParaRPr sz="2800" dirty="0"/>
          </a:p>
        </p:txBody>
      </p:sp>
      <p:sp>
        <p:nvSpPr>
          <p:cNvPr id="261" name="Google Shape;261;p37"/>
          <p:cNvSpPr txBox="1">
            <a:spLocks noGrp="1"/>
          </p:cNvSpPr>
          <p:nvPr>
            <p:ph type="title" idx="17"/>
          </p:nvPr>
        </p:nvSpPr>
        <p:spPr>
          <a:xfrm>
            <a:off x="7054173" y="1798484"/>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64" name="Google Shape;264;p37"/>
          <p:cNvSpPr txBox="1">
            <a:spLocks noGrp="1"/>
          </p:cNvSpPr>
          <p:nvPr>
            <p:ph type="title" idx="20"/>
          </p:nvPr>
        </p:nvSpPr>
        <p:spPr>
          <a:xfrm>
            <a:off x="1650790" y="3291620"/>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266" name="Google Shape;266;p37"/>
          <p:cNvGrpSpPr/>
          <p:nvPr/>
        </p:nvGrpSpPr>
        <p:grpSpPr>
          <a:xfrm>
            <a:off x="105579" y="4273092"/>
            <a:ext cx="543432" cy="741197"/>
            <a:chOff x="2278754" y="3912467"/>
            <a:chExt cx="543432" cy="741197"/>
          </a:xfrm>
        </p:grpSpPr>
        <p:sp>
          <p:nvSpPr>
            <p:cNvPr id="267" name="Google Shape;267;p3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7"/>
          <p:cNvGrpSpPr/>
          <p:nvPr/>
        </p:nvGrpSpPr>
        <p:grpSpPr>
          <a:xfrm>
            <a:off x="396318" y="1228088"/>
            <a:ext cx="8426679" cy="2929625"/>
            <a:chOff x="1890971" y="1788200"/>
            <a:chExt cx="2169979" cy="754416"/>
          </a:xfrm>
        </p:grpSpPr>
        <p:sp>
          <p:nvSpPr>
            <p:cNvPr id="292" name="Google Shape;292;p3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64;p37">
            <a:extLst>
              <a:ext uri="{FF2B5EF4-FFF2-40B4-BE49-F238E27FC236}">
                <a16:creationId xmlns:a16="http://schemas.microsoft.com/office/drawing/2014/main" id="{20EB4C62-FA15-38E4-D60A-7F8CA3F17A22}"/>
              </a:ext>
            </a:extLst>
          </p:cNvPr>
          <p:cNvSpPr txBox="1">
            <a:spLocks/>
          </p:cNvSpPr>
          <p:nvPr/>
        </p:nvSpPr>
        <p:spPr>
          <a:xfrm>
            <a:off x="2976043" y="3270289"/>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9pPr>
          </a:lstStyle>
          <a:p>
            <a:r>
              <a:rPr lang="en" dirty="0"/>
              <a:t>07</a:t>
            </a:r>
          </a:p>
        </p:txBody>
      </p:sp>
      <p:sp>
        <p:nvSpPr>
          <p:cNvPr id="11" name="Google Shape;263;p37">
            <a:extLst>
              <a:ext uri="{FF2B5EF4-FFF2-40B4-BE49-F238E27FC236}">
                <a16:creationId xmlns:a16="http://schemas.microsoft.com/office/drawing/2014/main" id="{FE8E43B1-EAC2-D75D-0FD2-CC34249D5C2A}"/>
              </a:ext>
            </a:extLst>
          </p:cNvPr>
          <p:cNvSpPr txBox="1">
            <a:spLocks/>
          </p:cNvSpPr>
          <p:nvPr/>
        </p:nvSpPr>
        <p:spPr>
          <a:xfrm>
            <a:off x="2411197" y="3668531"/>
            <a:ext cx="23169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es-AR" sz="1600" dirty="0"/>
              <a:t>Presupuesto</a:t>
            </a:r>
            <a:endParaRPr lang="es-AR" dirty="0"/>
          </a:p>
        </p:txBody>
      </p:sp>
      <p:sp>
        <p:nvSpPr>
          <p:cNvPr id="12" name="Google Shape;264;p37">
            <a:extLst>
              <a:ext uri="{FF2B5EF4-FFF2-40B4-BE49-F238E27FC236}">
                <a16:creationId xmlns:a16="http://schemas.microsoft.com/office/drawing/2014/main" id="{D316AEDA-C3DC-A9A3-E547-FF76906FEF2E}"/>
              </a:ext>
            </a:extLst>
          </p:cNvPr>
          <p:cNvSpPr txBox="1">
            <a:spLocks/>
          </p:cNvSpPr>
          <p:nvPr/>
        </p:nvSpPr>
        <p:spPr>
          <a:xfrm>
            <a:off x="4376546" y="3258880"/>
            <a:ext cx="1098000" cy="427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9pPr>
          </a:lstStyle>
          <a:p>
            <a:r>
              <a:rPr lang="en" dirty="0"/>
              <a:t>08</a:t>
            </a:r>
          </a:p>
        </p:txBody>
      </p:sp>
      <p:sp>
        <p:nvSpPr>
          <p:cNvPr id="13" name="Google Shape;263;p37">
            <a:extLst>
              <a:ext uri="{FF2B5EF4-FFF2-40B4-BE49-F238E27FC236}">
                <a16:creationId xmlns:a16="http://schemas.microsoft.com/office/drawing/2014/main" id="{4D8FFEF3-DE5B-01EE-D19A-D39D7D50642E}"/>
              </a:ext>
            </a:extLst>
          </p:cNvPr>
          <p:cNvSpPr txBox="1">
            <a:spLocks/>
          </p:cNvSpPr>
          <p:nvPr/>
        </p:nvSpPr>
        <p:spPr>
          <a:xfrm>
            <a:off x="3773913" y="3672786"/>
            <a:ext cx="2316900" cy="3637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es-AR" sz="1600" dirty="0"/>
              <a:t>Competidores</a:t>
            </a:r>
            <a:endParaRPr lang="es-AR" dirty="0"/>
          </a:p>
        </p:txBody>
      </p:sp>
      <p:sp>
        <p:nvSpPr>
          <p:cNvPr id="14" name="Google Shape;264;p37">
            <a:extLst>
              <a:ext uri="{FF2B5EF4-FFF2-40B4-BE49-F238E27FC236}">
                <a16:creationId xmlns:a16="http://schemas.microsoft.com/office/drawing/2014/main" id="{ED399B83-C10F-F2ED-F659-E33C31E96164}"/>
              </a:ext>
            </a:extLst>
          </p:cNvPr>
          <p:cNvSpPr txBox="1">
            <a:spLocks/>
          </p:cNvSpPr>
          <p:nvPr/>
        </p:nvSpPr>
        <p:spPr>
          <a:xfrm>
            <a:off x="5747313" y="3226618"/>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9pPr>
          </a:lstStyle>
          <a:p>
            <a:r>
              <a:rPr lang="en" dirty="0"/>
              <a:t>09</a:t>
            </a:r>
          </a:p>
        </p:txBody>
      </p:sp>
      <p:sp>
        <p:nvSpPr>
          <p:cNvPr id="15" name="Google Shape;263;p37">
            <a:extLst>
              <a:ext uri="{FF2B5EF4-FFF2-40B4-BE49-F238E27FC236}">
                <a16:creationId xmlns:a16="http://schemas.microsoft.com/office/drawing/2014/main" id="{675DEB73-7E1F-CB2C-453A-FC77F936D0CD}"/>
              </a:ext>
            </a:extLst>
          </p:cNvPr>
          <p:cNvSpPr txBox="1">
            <a:spLocks/>
          </p:cNvSpPr>
          <p:nvPr/>
        </p:nvSpPr>
        <p:spPr>
          <a:xfrm>
            <a:off x="5136629" y="3768013"/>
            <a:ext cx="23169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r>
              <a:rPr lang="es-AR" sz="1600" dirty="0"/>
              <a:t>Stack </a:t>
            </a:r>
          </a:p>
          <a:p>
            <a:pPr marL="0" indent="0"/>
            <a:r>
              <a:rPr lang="es-AR" sz="1600" dirty="0"/>
              <a:t>tecnológico</a:t>
            </a:r>
            <a:endParaRPr lang="es-A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1"/>
        <p:cNvGrpSpPr/>
        <p:nvPr/>
      </p:nvGrpSpPr>
      <p:grpSpPr>
        <a:xfrm>
          <a:off x="0" y="0"/>
          <a:ext cx="0" cy="0"/>
          <a:chOff x="0" y="0"/>
          <a:chExt cx="0" cy="0"/>
        </a:xfrm>
      </p:grpSpPr>
      <p:sp>
        <p:nvSpPr>
          <p:cNvPr id="2892" name="Google Shape;2892;p6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893" name="Google Shape;2893;p68"/>
          <p:cNvSpPr txBox="1">
            <a:spLocks noGrp="1"/>
          </p:cNvSpPr>
          <p:nvPr>
            <p:ph type="title" idx="2"/>
          </p:nvPr>
        </p:nvSpPr>
        <p:spPr>
          <a:xfrm>
            <a:off x="2463772" y="1674715"/>
            <a:ext cx="3852000" cy="51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PLAZOS</a:t>
            </a:r>
            <a:endParaRPr sz="4000" dirty="0"/>
          </a:p>
        </p:txBody>
      </p:sp>
      <p:grpSp>
        <p:nvGrpSpPr>
          <p:cNvPr id="2894" name="Google Shape;2894;p68"/>
          <p:cNvGrpSpPr/>
          <p:nvPr/>
        </p:nvGrpSpPr>
        <p:grpSpPr>
          <a:xfrm rot="-5400000">
            <a:off x="4547304" y="1438194"/>
            <a:ext cx="80672" cy="2114732"/>
            <a:chOff x="240800" y="2464039"/>
            <a:chExt cx="14075" cy="392861"/>
          </a:xfrm>
        </p:grpSpPr>
        <p:sp>
          <p:nvSpPr>
            <p:cNvPr id="2895" name="Google Shape;2895;p68"/>
            <p:cNvSpPr/>
            <p:nvPr/>
          </p:nvSpPr>
          <p:spPr>
            <a:xfrm>
              <a:off x="241877" y="2464039"/>
              <a:ext cx="11398" cy="28646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68"/>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68"/>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68"/>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68"/>
          <p:cNvGrpSpPr/>
          <p:nvPr/>
        </p:nvGrpSpPr>
        <p:grpSpPr>
          <a:xfrm rot="10800000">
            <a:off x="7376654" y="4068330"/>
            <a:ext cx="543432" cy="741197"/>
            <a:chOff x="2878829" y="3023092"/>
            <a:chExt cx="543432" cy="741197"/>
          </a:xfrm>
        </p:grpSpPr>
        <p:sp>
          <p:nvSpPr>
            <p:cNvPr id="2900" name="Google Shape;2900;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4" name="Google Shape;2924;p68"/>
          <p:cNvGrpSpPr/>
          <p:nvPr/>
        </p:nvGrpSpPr>
        <p:grpSpPr>
          <a:xfrm rot="10800000">
            <a:off x="1239817" y="2482080"/>
            <a:ext cx="543432" cy="741197"/>
            <a:chOff x="2878829" y="3023092"/>
            <a:chExt cx="543432" cy="741197"/>
          </a:xfrm>
        </p:grpSpPr>
        <p:sp>
          <p:nvSpPr>
            <p:cNvPr id="2925" name="Google Shape;2925;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9" name="Google Shape;2949;p68"/>
          <p:cNvGrpSpPr/>
          <p:nvPr/>
        </p:nvGrpSpPr>
        <p:grpSpPr>
          <a:xfrm rot="10800000">
            <a:off x="5508492" y="210877"/>
            <a:ext cx="2956954" cy="4721744"/>
            <a:chOff x="4479125" y="1041049"/>
            <a:chExt cx="935952" cy="1494601"/>
          </a:xfrm>
        </p:grpSpPr>
        <p:sp>
          <p:nvSpPr>
            <p:cNvPr id="2950" name="Google Shape;2950;p68"/>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8"/>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8"/>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8"/>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68"/>
          <p:cNvGrpSpPr/>
          <p:nvPr/>
        </p:nvGrpSpPr>
        <p:grpSpPr>
          <a:xfrm rot="5400000">
            <a:off x="324423" y="1692067"/>
            <a:ext cx="3136243" cy="1938564"/>
            <a:chOff x="4479125" y="1922025"/>
            <a:chExt cx="992671" cy="613625"/>
          </a:xfrm>
        </p:grpSpPr>
        <p:sp>
          <p:nvSpPr>
            <p:cNvPr id="2955" name="Google Shape;2955;p68"/>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8"/>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8"/>
            <p:cNvSpPr/>
            <p:nvPr/>
          </p:nvSpPr>
          <p:spPr>
            <a:xfrm>
              <a:off x="5436703" y="1983702"/>
              <a:ext cx="35093" cy="36164"/>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8"/>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9" name="Google Shape;2959;p68"/>
          <p:cNvGrpSpPr/>
          <p:nvPr/>
        </p:nvGrpSpPr>
        <p:grpSpPr>
          <a:xfrm rot="10800000">
            <a:off x="6221992" y="352030"/>
            <a:ext cx="543432" cy="741197"/>
            <a:chOff x="2878829" y="3023092"/>
            <a:chExt cx="543432" cy="741197"/>
          </a:xfrm>
        </p:grpSpPr>
        <p:sp>
          <p:nvSpPr>
            <p:cNvPr id="2960" name="Google Shape;2960;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0"/>
        <p:cNvGrpSpPr/>
        <p:nvPr/>
      </p:nvGrpSpPr>
      <p:grpSpPr>
        <a:xfrm>
          <a:off x="0" y="0"/>
          <a:ext cx="0" cy="0"/>
          <a:chOff x="0" y="0"/>
          <a:chExt cx="0" cy="0"/>
        </a:xfrm>
      </p:grpSpPr>
      <p:grpSp>
        <p:nvGrpSpPr>
          <p:cNvPr id="1003" name="Google Shape;1003;p48"/>
          <p:cNvGrpSpPr/>
          <p:nvPr/>
        </p:nvGrpSpPr>
        <p:grpSpPr>
          <a:xfrm>
            <a:off x="7880579" y="3424480"/>
            <a:ext cx="543432" cy="741197"/>
            <a:chOff x="2878829" y="3023092"/>
            <a:chExt cx="543432" cy="741197"/>
          </a:xfrm>
        </p:grpSpPr>
        <p:sp>
          <p:nvSpPr>
            <p:cNvPr id="1004" name="Google Shape;1004;p4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48"/>
          <p:cNvGrpSpPr/>
          <p:nvPr/>
        </p:nvGrpSpPr>
        <p:grpSpPr>
          <a:xfrm>
            <a:off x="449509" y="368055"/>
            <a:ext cx="541000" cy="741197"/>
            <a:chOff x="1148622" y="1207755"/>
            <a:chExt cx="541000" cy="741197"/>
          </a:xfrm>
        </p:grpSpPr>
        <p:sp>
          <p:nvSpPr>
            <p:cNvPr id="1029" name="Google Shape;1029;p48"/>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48"/>
          <p:cNvGrpSpPr/>
          <p:nvPr/>
        </p:nvGrpSpPr>
        <p:grpSpPr>
          <a:xfrm>
            <a:off x="396318" y="853682"/>
            <a:ext cx="8426679" cy="3715181"/>
            <a:chOff x="396318" y="442532"/>
            <a:chExt cx="8426679" cy="3715181"/>
          </a:xfrm>
        </p:grpSpPr>
        <p:sp>
          <p:nvSpPr>
            <p:cNvPr id="1054" name="Google Shape;1054;p48"/>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8462088" y="4071892"/>
              <a:ext cx="85918" cy="8582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396318"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74;p67">
            <a:extLst>
              <a:ext uri="{FF2B5EF4-FFF2-40B4-BE49-F238E27FC236}">
                <a16:creationId xmlns:a16="http://schemas.microsoft.com/office/drawing/2014/main" id="{2C54F77E-D26A-6A4A-2A04-2F2AEADA5082}"/>
              </a:ext>
            </a:extLst>
          </p:cNvPr>
          <p:cNvSpPr txBox="1">
            <a:spLocks noGrp="1"/>
          </p:cNvSpPr>
          <p:nvPr>
            <p:ph type="title"/>
          </p:nvPr>
        </p:nvSpPr>
        <p:spPr>
          <a:xfrm>
            <a:off x="930357" y="132530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a:t>PLAZOS </a:t>
            </a:r>
          </a:p>
        </p:txBody>
      </p:sp>
      <p:sp>
        <p:nvSpPr>
          <p:cNvPr id="3" name="Google Shape;2802;p67">
            <a:extLst>
              <a:ext uri="{FF2B5EF4-FFF2-40B4-BE49-F238E27FC236}">
                <a16:creationId xmlns:a16="http://schemas.microsoft.com/office/drawing/2014/main" id="{586CD53B-DB6F-3E0B-06E8-06CDEFB6B426}"/>
              </a:ext>
            </a:extLst>
          </p:cNvPr>
          <p:cNvSpPr txBox="1">
            <a:spLocks/>
          </p:cNvSpPr>
          <p:nvPr/>
        </p:nvSpPr>
        <p:spPr>
          <a:xfrm>
            <a:off x="1314982" y="2195961"/>
            <a:ext cx="4126085" cy="619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marL="0" indent="0" algn="ctr">
              <a:buClr>
                <a:schemeClr val="dk1"/>
              </a:buClr>
              <a:buSzPts val="1100"/>
              <a:buFont typeface="Arial"/>
              <a:buNone/>
            </a:pPr>
            <a:r>
              <a:rPr lang="es-AR" sz="1800" b="1" dirty="0"/>
              <a:t>FECHA DE INICIO:    28 DE AGOSTO</a:t>
            </a:r>
          </a:p>
        </p:txBody>
      </p:sp>
      <p:sp>
        <p:nvSpPr>
          <p:cNvPr id="22" name="Google Shape;2802;p67">
            <a:extLst>
              <a:ext uri="{FF2B5EF4-FFF2-40B4-BE49-F238E27FC236}">
                <a16:creationId xmlns:a16="http://schemas.microsoft.com/office/drawing/2014/main" id="{489F7837-2645-941E-19BD-8B21115CD05F}"/>
              </a:ext>
            </a:extLst>
          </p:cNvPr>
          <p:cNvSpPr txBox="1">
            <a:spLocks/>
          </p:cNvSpPr>
          <p:nvPr/>
        </p:nvSpPr>
        <p:spPr>
          <a:xfrm>
            <a:off x="1171439" y="2651662"/>
            <a:ext cx="5116490" cy="619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marL="0" indent="0" algn="ctr">
              <a:buClr>
                <a:schemeClr val="dk1"/>
              </a:buClr>
              <a:buSzPts val="1100"/>
              <a:buFont typeface="Arial"/>
              <a:buNone/>
            </a:pPr>
            <a:r>
              <a:rPr lang="es-AR" sz="1800" b="1" dirty="0"/>
              <a:t>FECHA DE ENTREGA:   27 DE NOVIEMBRE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73"/>
        <p:cNvGrpSpPr/>
        <p:nvPr/>
      </p:nvGrpSpPr>
      <p:grpSpPr>
        <a:xfrm>
          <a:off x="0" y="0"/>
          <a:ext cx="0" cy="0"/>
          <a:chOff x="0" y="0"/>
          <a:chExt cx="0" cy="0"/>
        </a:xfrm>
      </p:grpSpPr>
      <p:sp>
        <p:nvSpPr>
          <p:cNvPr id="2774" name="Google Shape;2774;p67"/>
          <p:cNvSpPr txBox="1">
            <a:spLocks noGrp="1"/>
          </p:cNvSpPr>
          <p:nvPr>
            <p:ph type="title"/>
          </p:nvPr>
        </p:nvSpPr>
        <p:spPr>
          <a:xfrm>
            <a:off x="702470" y="10149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a:t>PROCESO </a:t>
            </a:r>
          </a:p>
        </p:txBody>
      </p:sp>
      <p:sp>
        <p:nvSpPr>
          <p:cNvPr id="2798" name="Google Shape;2798;p67"/>
          <p:cNvSpPr txBox="1">
            <a:spLocks noGrp="1"/>
          </p:cNvSpPr>
          <p:nvPr>
            <p:ph type="subTitle" idx="4294967295"/>
          </p:nvPr>
        </p:nvSpPr>
        <p:spPr>
          <a:xfrm>
            <a:off x="4707041" y="1692415"/>
            <a:ext cx="1665287" cy="693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AR" dirty="0"/>
              <a:t>Carga de productos</a:t>
            </a:r>
          </a:p>
          <a:p>
            <a:pPr marL="0" lvl="0" indent="0" algn="ctr" rtl="0">
              <a:spcBef>
                <a:spcPts val="0"/>
              </a:spcBef>
              <a:spcAft>
                <a:spcPts val="0"/>
              </a:spcAft>
              <a:buNone/>
            </a:pPr>
            <a:r>
              <a:rPr lang="es-AR" dirty="0"/>
              <a:t>(2 semanas)</a:t>
            </a:r>
            <a:endParaRPr dirty="0"/>
          </a:p>
          <a:p>
            <a:pPr marL="0" lvl="0" indent="0" algn="ctr" rtl="0">
              <a:spcBef>
                <a:spcPts val="0"/>
              </a:spcBef>
              <a:spcAft>
                <a:spcPts val="0"/>
              </a:spcAft>
              <a:buNone/>
            </a:pPr>
            <a:endParaRPr dirty="0"/>
          </a:p>
        </p:txBody>
      </p:sp>
      <p:sp>
        <p:nvSpPr>
          <p:cNvPr id="2799" name="Google Shape;2799;p67"/>
          <p:cNvSpPr txBox="1">
            <a:spLocks noGrp="1"/>
          </p:cNvSpPr>
          <p:nvPr>
            <p:ph type="subTitle" idx="4294967295"/>
          </p:nvPr>
        </p:nvSpPr>
        <p:spPr>
          <a:xfrm>
            <a:off x="3761863" y="3286609"/>
            <a:ext cx="1289050" cy="485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AR" dirty="0"/>
              <a:t>Desarrollo</a:t>
            </a:r>
          </a:p>
          <a:p>
            <a:pPr marL="0" lvl="0" indent="0" algn="ctr" rtl="0">
              <a:spcBef>
                <a:spcPts val="0"/>
              </a:spcBef>
              <a:spcAft>
                <a:spcPts val="0"/>
              </a:spcAft>
              <a:buNone/>
            </a:pPr>
            <a:r>
              <a:rPr lang="es-AR" dirty="0"/>
              <a:t>(4 semanas)</a:t>
            </a:r>
            <a:endParaRPr dirty="0"/>
          </a:p>
        </p:txBody>
      </p:sp>
      <p:sp>
        <p:nvSpPr>
          <p:cNvPr id="2800" name="Google Shape;2800;p67"/>
          <p:cNvSpPr txBox="1">
            <a:spLocks noGrp="1"/>
          </p:cNvSpPr>
          <p:nvPr>
            <p:ph type="subTitle" idx="4294967295"/>
          </p:nvPr>
        </p:nvSpPr>
        <p:spPr>
          <a:xfrm>
            <a:off x="5825567" y="3146763"/>
            <a:ext cx="1665287" cy="7302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Pruebas y revisión</a:t>
            </a:r>
          </a:p>
          <a:p>
            <a:pPr marL="0" lvl="0" indent="0" algn="ctr" rtl="0">
              <a:spcBef>
                <a:spcPts val="0"/>
              </a:spcBef>
              <a:spcAft>
                <a:spcPts val="0"/>
              </a:spcAft>
              <a:buClr>
                <a:schemeClr val="dk1"/>
              </a:buClr>
              <a:buSzPts val="1100"/>
              <a:buFont typeface="Arial"/>
              <a:buNone/>
            </a:pPr>
            <a:r>
              <a:rPr lang="en" dirty="0"/>
              <a:t>(2 semanas)</a:t>
            </a:r>
            <a:endParaRPr dirty="0"/>
          </a:p>
        </p:txBody>
      </p:sp>
      <p:sp>
        <p:nvSpPr>
          <p:cNvPr id="2801" name="Google Shape;2801;p67"/>
          <p:cNvSpPr txBox="1">
            <a:spLocks noGrp="1"/>
          </p:cNvSpPr>
          <p:nvPr>
            <p:ph type="subTitle" idx="4294967295"/>
          </p:nvPr>
        </p:nvSpPr>
        <p:spPr>
          <a:xfrm>
            <a:off x="1288483" y="3170185"/>
            <a:ext cx="1665288" cy="7302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Planificación y análisis</a:t>
            </a:r>
          </a:p>
          <a:p>
            <a:pPr marL="0" lvl="0" indent="0" algn="ctr" rtl="0">
              <a:spcBef>
                <a:spcPts val="0"/>
              </a:spcBef>
              <a:spcAft>
                <a:spcPts val="0"/>
              </a:spcAft>
              <a:buNone/>
            </a:pPr>
            <a:r>
              <a:rPr lang="en" dirty="0"/>
              <a:t>(1 semana)</a:t>
            </a:r>
            <a:endParaRPr dirty="0"/>
          </a:p>
        </p:txBody>
      </p:sp>
      <p:sp>
        <p:nvSpPr>
          <p:cNvPr id="2802" name="Google Shape;2802;p67"/>
          <p:cNvSpPr txBox="1">
            <a:spLocks noGrp="1"/>
          </p:cNvSpPr>
          <p:nvPr>
            <p:ph type="subTitle" idx="4294967295"/>
          </p:nvPr>
        </p:nvSpPr>
        <p:spPr>
          <a:xfrm>
            <a:off x="2406508" y="1864225"/>
            <a:ext cx="1665288" cy="619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AR" dirty="0"/>
              <a:t>Diseño</a:t>
            </a:r>
          </a:p>
          <a:p>
            <a:pPr marL="0" lvl="0" indent="0" algn="ctr" rtl="0">
              <a:spcBef>
                <a:spcPts val="0"/>
              </a:spcBef>
              <a:spcAft>
                <a:spcPts val="0"/>
              </a:spcAft>
              <a:buClr>
                <a:schemeClr val="dk1"/>
              </a:buClr>
              <a:buSzPts val="1100"/>
              <a:buFont typeface="Arial"/>
              <a:buNone/>
            </a:pPr>
            <a:r>
              <a:rPr lang="es-AR" dirty="0"/>
              <a:t>(2 semanas)</a:t>
            </a:r>
            <a:endParaRPr dirty="0"/>
          </a:p>
        </p:txBody>
      </p:sp>
      <p:grpSp>
        <p:nvGrpSpPr>
          <p:cNvPr id="2775" name="Google Shape;2775;p67"/>
          <p:cNvGrpSpPr/>
          <p:nvPr/>
        </p:nvGrpSpPr>
        <p:grpSpPr>
          <a:xfrm>
            <a:off x="1836234" y="2562683"/>
            <a:ext cx="4473179" cy="503592"/>
            <a:chOff x="1520234" y="2173604"/>
            <a:chExt cx="4673867" cy="577513"/>
          </a:xfrm>
        </p:grpSpPr>
        <p:grpSp>
          <p:nvGrpSpPr>
            <p:cNvPr id="2776" name="Google Shape;2776;p67"/>
            <p:cNvGrpSpPr/>
            <p:nvPr/>
          </p:nvGrpSpPr>
          <p:grpSpPr>
            <a:xfrm>
              <a:off x="2687909" y="2173604"/>
              <a:ext cx="3506192" cy="577513"/>
              <a:chOff x="3512551" y="2440153"/>
              <a:chExt cx="1371481" cy="225900"/>
            </a:xfrm>
          </p:grpSpPr>
          <p:grpSp>
            <p:nvGrpSpPr>
              <p:cNvPr id="2777" name="Google Shape;2777;p67"/>
              <p:cNvGrpSpPr/>
              <p:nvPr/>
            </p:nvGrpSpPr>
            <p:grpSpPr>
              <a:xfrm>
                <a:off x="3738198" y="2553002"/>
                <a:ext cx="1145834" cy="117"/>
                <a:chOff x="3738198" y="2553002"/>
                <a:chExt cx="1145834" cy="117"/>
              </a:xfrm>
            </p:grpSpPr>
            <p:cxnSp>
              <p:nvCxnSpPr>
                <p:cNvPr id="2778" name="Google Shape;2778;p67"/>
                <p:cNvCxnSpPr/>
                <p:nvPr/>
              </p:nvCxnSpPr>
              <p:spPr>
                <a:xfrm>
                  <a:off x="4195395" y="2553002"/>
                  <a:ext cx="231600" cy="0"/>
                </a:xfrm>
                <a:prstGeom prst="straightConnector1">
                  <a:avLst/>
                </a:prstGeom>
                <a:noFill/>
                <a:ln w="9525" cap="flat" cmpd="sng">
                  <a:solidFill>
                    <a:schemeClr val="lt1"/>
                  </a:solidFill>
                  <a:prstDash val="solid"/>
                  <a:round/>
                  <a:headEnd type="none" w="med" len="med"/>
                  <a:tailEnd type="none" w="med" len="med"/>
                </a:ln>
              </p:spPr>
            </p:cxnSp>
            <p:cxnSp>
              <p:nvCxnSpPr>
                <p:cNvPr id="2779" name="Google Shape;2779;p67"/>
                <p:cNvCxnSpPr/>
                <p:nvPr/>
              </p:nvCxnSpPr>
              <p:spPr>
                <a:xfrm>
                  <a:off x="4652432" y="2553002"/>
                  <a:ext cx="231600" cy="0"/>
                </a:xfrm>
                <a:prstGeom prst="straightConnector1">
                  <a:avLst/>
                </a:prstGeom>
                <a:noFill/>
                <a:ln w="9525" cap="flat" cmpd="sng">
                  <a:solidFill>
                    <a:schemeClr val="lt1"/>
                  </a:solidFill>
                  <a:prstDash val="solid"/>
                  <a:round/>
                  <a:headEnd type="none" w="med" len="med"/>
                  <a:tailEnd type="none" w="med" len="med"/>
                </a:ln>
              </p:spPr>
            </p:cxnSp>
            <p:cxnSp>
              <p:nvCxnSpPr>
                <p:cNvPr id="2780" name="Google Shape;2780;p67"/>
                <p:cNvCxnSpPr>
                  <a:stCxn id="2781" idx="6"/>
                  <a:endCxn id="2782" idx="2"/>
                </p:cNvCxnSpPr>
                <p:nvPr/>
              </p:nvCxnSpPr>
              <p:spPr>
                <a:xfrm>
                  <a:off x="3738198" y="2553118"/>
                  <a:ext cx="231300" cy="0"/>
                </a:xfrm>
                <a:prstGeom prst="straightConnector1">
                  <a:avLst/>
                </a:prstGeom>
                <a:noFill/>
                <a:ln w="9525" cap="flat" cmpd="sng">
                  <a:solidFill>
                    <a:schemeClr val="lt1"/>
                  </a:solidFill>
                  <a:prstDash val="solid"/>
                  <a:round/>
                  <a:headEnd type="none" w="med" len="med"/>
                  <a:tailEnd type="none" w="med" len="med"/>
                </a:ln>
              </p:spPr>
            </p:cxnSp>
          </p:grpSp>
          <p:grpSp>
            <p:nvGrpSpPr>
              <p:cNvPr id="2783" name="Google Shape;2783;p67"/>
              <p:cNvGrpSpPr/>
              <p:nvPr/>
            </p:nvGrpSpPr>
            <p:grpSpPr>
              <a:xfrm>
                <a:off x="3969644" y="2440153"/>
                <a:ext cx="225900" cy="225900"/>
                <a:chOff x="3969644" y="2440153"/>
                <a:chExt cx="225900" cy="225900"/>
              </a:xfrm>
            </p:grpSpPr>
            <p:sp>
              <p:nvSpPr>
                <p:cNvPr id="2782" name="Google Shape;2782;p67"/>
                <p:cNvSpPr/>
                <p:nvPr/>
              </p:nvSpPr>
              <p:spPr>
                <a:xfrm>
                  <a:off x="3969644" y="2440153"/>
                  <a:ext cx="225900" cy="2259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7"/>
                <p:cNvSpPr/>
                <p:nvPr/>
              </p:nvSpPr>
              <p:spPr>
                <a:xfrm>
                  <a:off x="3998471" y="2468982"/>
                  <a:ext cx="168300" cy="168300"/>
                </a:xfrm>
                <a:prstGeom prst="ellipse">
                  <a:avLst/>
                </a:prstGeom>
                <a:gradFill>
                  <a:gsLst>
                    <a:gs pos="0">
                      <a:srgbClr val="20124D"/>
                    </a:gs>
                    <a:gs pos="100000">
                      <a:srgbClr val="EA9999"/>
                    </a:gs>
                  </a:gsLst>
                  <a:lin ang="108014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5" name="Google Shape;2785;p67"/>
              <p:cNvGrpSpPr/>
              <p:nvPr/>
            </p:nvGrpSpPr>
            <p:grpSpPr>
              <a:xfrm>
                <a:off x="4426818" y="2440153"/>
                <a:ext cx="225600" cy="225600"/>
                <a:chOff x="4426818" y="2440153"/>
                <a:chExt cx="225600" cy="225600"/>
              </a:xfrm>
            </p:grpSpPr>
            <p:sp>
              <p:nvSpPr>
                <p:cNvPr id="2786" name="Google Shape;2786;p67"/>
                <p:cNvSpPr/>
                <p:nvPr/>
              </p:nvSpPr>
              <p:spPr>
                <a:xfrm>
                  <a:off x="4426818" y="2440153"/>
                  <a:ext cx="225600" cy="225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7"/>
                <p:cNvSpPr/>
                <p:nvPr/>
              </p:nvSpPr>
              <p:spPr>
                <a:xfrm>
                  <a:off x="4455644" y="2468982"/>
                  <a:ext cx="168000" cy="168000"/>
                </a:xfrm>
                <a:prstGeom prst="ellipse">
                  <a:avLst/>
                </a:prstGeom>
                <a:gradFill>
                  <a:gsLst>
                    <a:gs pos="0">
                      <a:srgbClr val="20124D"/>
                    </a:gs>
                    <a:gs pos="100000">
                      <a:srgbClr val="EA9999"/>
                    </a:gs>
                  </a:gsLst>
                  <a:lin ang="108014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1" name="Google Shape;2791;p67"/>
              <p:cNvGrpSpPr/>
              <p:nvPr/>
            </p:nvGrpSpPr>
            <p:grpSpPr>
              <a:xfrm>
                <a:off x="3512551" y="2440252"/>
                <a:ext cx="225647" cy="225732"/>
                <a:chOff x="2182679" y="2292572"/>
                <a:chExt cx="792300" cy="792600"/>
              </a:xfrm>
            </p:grpSpPr>
            <p:sp>
              <p:nvSpPr>
                <p:cNvPr id="2781" name="Google Shape;2781;p67"/>
                <p:cNvSpPr/>
                <p:nvPr/>
              </p:nvSpPr>
              <p:spPr>
                <a:xfrm>
                  <a:off x="2182679" y="2292572"/>
                  <a:ext cx="792300" cy="792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7"/>
                <p:cNvSpPr/>
                <p:nvPr/>
              </p:nvSpPr>
              <p:spPr>
                <a:xfrm>
                  <a:off x="2283911" y="2393814"/>
                  <a:ext cx="590100" cy="590100"/>
                </a:xfrm>
                <a:prstGeom prst="ellipse">
                  <a:avLst/>
                </a:prstGeom>
                <a:gradFill>
                  <a:gsLst>
                    <a:gs pos="0">
                      <a:srgbClr val="20124D"/>
                    </a:gs>
                    <a:gs pos="100000">
                      <a:srgbClr val="EA9999"/>
                    </a:gs>
                  </a:gsLst>
                  <a:lin ang="10801400" scaled="0"/>
                </a:gradFill>
                <a:ln w="9525" cap="flat" cmpd="sng">
                  <a:solidFill>
                    <a:schemeClr val="lt1"/>
                  </a:solidFill>
                  <a:prstDash val="solid"/>
                  <a:round/>
                  <a:headEnd type="none" w="sm" len="sm"/>
                  <a:tailEnd type="none" w="sm" len="sm"/>
                </a:ln>
                <a:effectLst>
                  <a:outerShdw blurRad="50800" dist="50800" dir="5400000" algn="ctr" rotWithShape="0">
                    <a:schemeClr val="bg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93" name="Google Shape;2793;p67"/>
            <p:cNvGrpSpPr/>
            <p:nvPr/>
          </p:nvGrpSpPr>
          <p:grpSpPr>
            <a:xfrm>
              <a:off x="1520234" y="2173858"/>
              <a:ext cx="1168185" cy="577085"/>
              <a:chOff x="3512551" y="2440252"/>
              <a:chExt cx="456947" cy="225732"/>
            </a:xfrm>
          </p:grpSpPr>
          <p:cxnSp>
            <p:nvCxnSpPr>
              <p:cNvPr id="2794" name="Google Shape;2794;p67"/>
              <p:cNvCxnSpPr>
                <a:stCxn id="2795" idx="6"/>
              </p:cNvCxnSpPr>
              <p:nvPr/>
            </p:nvCxnSpPr>
            <p:spPr>
              <a:xfrm>
                <a:off x="3738198" y="2553118"/>
                <a:ext cx="231300" cy="0"/>
              </a:xfrm>
              <a:prstGeom prst="straightConnector1">
                <a:avLst/>
              </a:prstGeom>
              <a:noFill/>
              <a:ln w="9525" cap="flat" cmpd="sng">
                <a:solidFill>
                  <a:schemeClr val="lt1"/>
                </a:solidFill>
                <a:prstDash val="solid"/>
                <a:round/>
                <a:headEnd type="none" w="med" len="med"/>
                <a:tailEnd type="none" w="med" len="med"/>
              </a:ln>
            </p:spPr>
          </p:cxnSp>
          <p:grpSp>
            <p:nvGrpSpPr>
              <p:cNvPr id="2796" name="Google Shape;2796;p67"/>
              <p:cNvGrpSpPr/>
              <p:nvPr/>
            </p:nvGrpSpPr>
            <p:grpSpPr>
              <a:xfrm>
                <a:off x="3512551" y="2440252"/>
                <a:ext cx="225647" cy="225732"/>
                <a:chOff x="2182679" y="2292572"/>
                <a:chExt cx="792300" cy="792600"/>
              </a:xfrm>
            </p:grpSpPr>
            <p:sp>
              <p:nvSpPr>
                <p:cNvPr id="2795" name="Google Shape;2795;p67"/>
                <p:cNvSpPr/>
                <p:nvPr/>
              </p:nvSpPr>
              <p:spPr>
                <a:xfrm>
                  <a:off x="2182679" y="2292572"/>
                  <a:ext cx="792300" cy="792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7"/>
                <p:cNvSpPr/>
                <p:nvPr/>
              </p:nvSpPr>
              <p:spPr>
                <a:xfrm>
                  <a:off x="2283911" y="2393814"/>
                  <a:ext cx="590100" cy="590100"/>
                </a:xfrm>
                <a:prstGeom prst="ellipse">
                  <a:avLst/>
                </a:prstGeom>
                <a:gradFill>
                  <a:gsLst>
                    <a:gs pos="0">
                      <a:srgbClr val="20124D"/>
                    </a:gs>
                    <a:gs pos="100000">
                      <a:srgbClr val="EA9999"/>
                    </a:gs>
                  </a:gsLst>
                  <a:lin ang="108014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808" name="Google Shape;2808;p67"/>
          <p:cNvGrpSpPr/>
          <p:nvPr/>
        </p:nvGrpSpPr>
        <p:grpSpPr>
          <a:xfrm>
            <a:off x="6817704" y="321305"/>
            <a:ext cx="543432" cy="741197"/>
            <a:chOff x="2878829" y="3023092"/>
            <a:chExt cx="543432" cy="741197"/>
          </a:xfrm>
        </p:grpSpPr>
        <p:sp>
          <p:nvSpPr>
            <p:cNvPr id="2809" name="Google Shape;2809;p67"/>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7"/>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7"/>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7"/>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7"/>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7"/>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7"/>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7"/>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7"/>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7"/>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7"/>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7"/>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7"/>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7"/>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7"/>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7"/>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7"/>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7"/>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7"/>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7"/>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7"/>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7"/>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7"/>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7"/>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3" name="Google Shape;2833;p67"/>
          <p:cNvGrpSpPr/>
          <p:nvPr/>
        </p:nvGrpSpPr>
        <p:grpSpPr>
          <a:xfrm>
            <a:off x="8153509" y="3884130"/>
            <a:ext cx="541000" cy="741197"/>
            <a:chOff x="1148622" y="1207755"/>
            <a:chExt cx="541000" cy="741197"/>
          </a:xfrm>
        </p:grpSpPr>
        <p:sp>
          <p:nvSpPr>
            <p:cNvPr id="2834" name="Google Shape;2834;p67"/>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7"/>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7"/>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7"/>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7"/>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7"/>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7"/>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7"/>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7"/>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7"/>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7"/>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7"/>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7"/>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7"/>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7"/>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7"/>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7"/>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7"/>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7"/>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67"/>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67"/>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67"/>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7"/>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67"/>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8" name="Google Shape;2858;p67"/>
          <p:cNvGrpSpPr/>
          <p:nvPr/>
        </p:nvGrpSpPr>
        <p:grpSpPr>
          <a:xfrm>
            <a:off x="984079" y="4198280"/>
            <a:ext cx="543432" cy="741197"/>
            <a:chOff x="2878829" y="3023092"/>
            <a:chExt cx="543432" cy="741197"/>
          </a:xfrm>
        </p:grpSpPr>
        <p:sp>
          <p:nvSpPr>
            <p:cNvPr id="2859" name="Google Shape;2859;p67"/>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7"/>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7"/>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7"/>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7"/>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7"/>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67"/>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67"/>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67"/>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67"/>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67"/>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67"/>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67"/>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67"/>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67"/>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67"/>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67"/>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67"/>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67"/>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67"/>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67"/>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67"/>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67"/>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67"/>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3" name="Google Shape;2883;p67"/>
          <p:cNvGrpSpPr/>
          <p:nvPr/>
        </p:nvGrpSpPr>
        <p:grpSpPr>
          <a:xfrm flipH="1">
            <a:off x="3335529" y="285902"/>
            <a:ext cx="5411092" cy="4721744"/>
            <a:chOff x="3702327" y="1041049"/>
            <a:chExt cx="1712750" cy="1494601"/>
          </a:xfrm>
        </p:grpSpPr>
        <p:sp>
          <p:nvSpPr>
            <p:cNvPr id="2884" name="Google Shape;2884;p67"/>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67"/>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67"/>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67"/>
            <p:cNvSpPr/>
            <p:nvPr/>
          </p:nvSpPr>
          <p:spPr>
            <a:xfrm>
              <a:off x="3702327" y="1353290"/>
              <a:ext cx="72068" cy="72037"/>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 name="Google Shape;2779;p67">
            <a:extLst>
              <a:ext uri="{FF2B5EF4-FFF2-40B4-BE49-F238E27FC236}">
                <a16:creationId xmlns:a16="http://schemas.microsoft.com/office/drawing/2014/main" id="{E197F613-5F99-0517-DA03-64BDD75E6BFB}"/>
              </a:ext>
            </a:extLst>
          </p:cNvPr>
          <p:cNvCxnSpPr/>
          <p:nvPr/>
        </p:nvCxnSpPr>
        <p:spPr>
          <a:xfrm>
            <a:off x="6861277" y="2814144"/>
            <a:ext cx="566662" cy="0"/>
          </a:xfrm>
          <a:prstGeom prst="straightConnector1">
            <a:avLst/>
          </a:prstGeom>
          <a:noFill/>
          <a:ln w="9525" cap="flat" cmpd="sng">
            <a:solidFill>
              <a:schemeClr val="lt1"/>
            </a:solidFill>
            <a:prstDash val="solid"/>
            <a:round/>
            <a:headEnd type="none" w="med" len="med"/>
            <a:tailEnd type="none" w="med" len="med"/>
          </a:ln>
        </p:spPr>
      </p:cxnSp>
      <p:sp>
        <p:nvSpPr>
          <p:cNvPr id="6" name="Google Shape;2789;p67">
            <a:extLst>
              <a:ext uri="{FF2B5EF4-FFF2-40B4-BE49-F238E27FC236}">
                <a16:creationId xmlns:a16="http://schemas.microsoft.com/office/drawing/2014/main" id="{404CE1F7-1663-0F51-D591-1A325C1878C8}"/>
              </a:ext>
            </a:extLst>
          </p:cNvPr>
          <p:cNvSpPr/>
          <p:nvPr/>
        </p:nvSpPr>
        <p:spPr>
          <a:xfrm>
            <a:off x="7427822" y="2562682"/>
            <a:ext cx="551982" cy="502923"/>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90;p67">
            <a:extLst>
              <a:ext uri="{FF2B5EF4-FFF2-40B4-BE49-F238E27FC236}">
                <a16:creationId xmlns:a16="http://schemas.microsoft.com/office/drawing/2014/main" id="{968F8FCA-C40F-72DF-424C-C124FAABB714}"/>
              </a:ext>
            </a:extLst>
          </p:cNvPr>
          <p:cNvSpPr/>
          <p:nvPr/>
        </p:nvSpPr>
        <p:spPr>
          <a:xfrm>
            <a:off x="7490854" y="2619517"/>
            <a:ext cx="411050" cy="374517"/>
          </a:xfrm>
          <a:prstGeom prst="ellipse">
            <a:avLst/>
          </a:prstGeom>
          <a:gradFill>
            <a:gsLst>
              <a:gs pos="0">
                <a:srgbClr val="20124D"/>
              </a:gs>
              <a:gs pos="100000">
                <a:srgbClr val="EA9999"/>
              </a:gs>
            </a:gsLst>
            <a:lin ang="108014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789;p67">
            <a:extLst>
              <a:ext uri="{FF2B5EF4-FFF2-40B4-BE49-F238E27FC236}">
                <a16:creationId xmlns:a16="http://schemas.microsoft.com/office/drawing/2014/main" id="{2ACCB247-B89F-62B1-CB77-36D9243371E3}"/>
              </a:ext>
            </a:extLst>
          </p:cNvPr>
          <p:cNvSpPr/>
          <p:nvPr/>
        </p:nvSpPr>
        <p:spPr>
          <a:xfrm>
            <a:off x="6309296" y="2570116"/>
            <a:ext cx="551982" cy="502923"/>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90;p67">
            <a:extLst>
              <a:ext uri="{FF2B5EF4-FFF2-40B4-BE49-F238E27FC236}">
                <a16:creationId xmlns:a16="http://schemas.microsoft.com/office/drawing/2014/main" id="{111AF778-54A6-D7FA-9372-A0C7A83B0FFE}"/>
              </a:ext>
            </a:extLst>
          </p:cNvPr>
          <p:cNvSpPr/>
          <p:nvPr/>
        </p:nvSpPr>
        <p:spPr>
          <a:xfrm>
            <a:off x="6372328" y="2626951"/>
            <a:ext cx="411050" cy="374517"/>
          </a:xfrm>
          <a:prstGeom prst="ellipse">
            <a:avLst/>
          </a:prstGeom>
          <a:gradFill>
            <a:gsLst>
              <a:gs pos="0">
                <a:srgbClr val="20124D"/>
              </a:gs>
              <a:gs pos="100000">
                <a:srgbClr val="EA9999"/>
              </a:gs>
            </a:gsLst>
            <a:lin ang="108014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800;p67">
            <a:extLst>
              <a:ext uri="{FF2B5EF4-FFF2-40B4-BE49-F238E27FC236}">
                <a16:creationId xmlns:a16="http://schemas.microsoft.com/office/drawing/2014/main" id="{AD09FB24-9CB6-53F3-151B-FC479A35996F}"/>
              </a:ext>
            </a:extLst>
          </p:cNvPr>
          <p:cNvSpPr txBox="1">
            <a:spLocks/>
          </p:cNvSpPr>
          <p:nvPr/>
        </p:nvSpPr>
        <p:spPr>
          <a:xfrm>
            <a:off x="6967779" y="1896008"/>
            <a:ext cx="1665000" cy="73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marL="0" indent="0" algn="ctr">
              <a:buClr>
                <a:schemeClr val="dk1"/>
              </a:buClr>
              <a:buSzPts val="1100"/>
              <a:buFont typeface="Arial"/>
              <a:buNone/>
            </a:pPr>
            <a:r>
              <a:rPr lang="es-ES" dirty="0"/>
              <a:t>Lanzamiento</a:t>
            </a:r>
          </a:p>
          <a:p>
            <a:pPr marL="0" indent="0" algn="ctr">
              <a:buClr>
                <a:schemeClr val="dk1"/>
              </a:buClr>
              <a:buSzPts val="1100"/>
              <a:buFont typeface="Arial"/>
              <a:buNone/>
            </a:pPr>
            <a:r>
              <a:rPr lang="es-ES" dirty="0"/>
              <a:t>(2 semanas)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1"/>
        <p:cNvGrpSpPr/>
        <p:nvPr/>
      </p:nvGrpSpPr>
      <p:grpSpPr>
        <a:xfrm>
          <a:off x="0" y="0"/>
          <a:ext cx="0" cy="0"/>
          <a:chOff x="0" y="0"/>
          <a:chExt cx="0" cy="0"/>
        </a:xfrm>
      </p:grpSpPr>
      <p:sp>
        <p:nvSpPr>
          <p:cNvPr id="1062" name="Google Shape;1062;p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6600" dirty="0"/>
              <a:t>07</a:t>
            </a:r>
            <a:endParaRPr sz="6000" dirty="0"/>
          </a:p>
        </p:txBody>
      </p:sp>
      <p:sp>
        <p:nvSpPr>
          <p:cNvPr id="1063" name="Google Shape;1063;p49"/>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PRESUPUESTO</a:t>
            </a:r>
            <a:endParaRPr sz="4000" dirty="0"/>
          </a:p>
        </p:txBody>
      </p:sp>
      <p:grpSp>
        <p:nvGrpSpPr>
          <p:cNvPr id="1064" name="Google Shape;1064;p49"/>
          <p:cNvGrpSpPr/>
          <p:nvPr/>
        </p:nvGrpSpPr>
        <p:grpSpPr>
          <a:xfrm>
            <a:off x="2205149" y="1910963"/>
            <a:ext cx="80672" cy="1321569"/>
            <a:chOff x="240800" y="2611388"/>
            <a:chExt cx="14075" cy="245512"/>
          </a:xfrm>
        </p:grpSpPr>
        <p:sp>
          <p:nvSpPr>
            <p:cNvPr id="1065" name="Google Shape;1065;p49"/>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9"/>
          <p:cNvGrpSpPr/>
          <p:nvPr/>
        </p:nvGrpSpPr>
        <p:grpSpPr>
          <a:xfrm>
            <a:off x="1074617" y="3596630"/>
            <a:ext cx="543432" cy="741197"/>
            <a:chOff x="2878829" y="3023092"/>
            <a:chExt cx="543432" cy="741197"/>
          </a:xfrm>
        </p:grpSpPr>
        <p:sp>
          <p:nvSpPr>
            <p:cNvPr id="1070" name="Google Shape;1070;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9"/>
          <p:cNvGrpSpPr/>
          <p:nvPr/>
        </p:nvGrpSpPr>
        <p:grpSpPr>
          <a:xfrm>
            <a:off x="7628229" y="968555"/>
            <a:ext cx="543432" cy="741197"/>
            <a:chOff x="2878829" y="3023092"/>
            <a:chExt cx="543432" cy="741197"/>
          </a:xfrm>
        </p:grpSpPr>
        <p:sp>
          <p:nvSpPr>
            <p:cNvPr id="1095" name="Google Shape;1095;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9"/>
          <p:cNvGrpSpPr/>
          <p:nvPr/>
        </p:nvGrpSpPr>
        <p:grpSpPr>
          <a:xfrm>
            <a:off x="350893" y="345057"/>
            <a:ext cx="8225504" cy="4106844"/>
            <a:chOff x="350893" y="345057"/>
            <a:chExt cx="8225504" cy="4106844"/>
          </a:xfrm>
        </p:grpSpPr>
        <p:grpSp>
          <p:nvGrpSpPr>
            <p:cNvPr id="1120" name="Google Shape;1120;p49"/>
            <p:cNvGrpSpPr/>
            <p:nvPr/>
          </p:nvGrpSpPr>
          <p:grpSpPr>
            <a:xfrm>
              <a:off x="350893" y="345057"/>
              <a:ext cx="8225504" cy="344536"/>
              <a:chOff x="1942776" y="1722253"/>
              <a:chExt cx="2118174" cy="88722"/>
            </a:xfrm>
          </p:grpSpPr>
          <p:sp>
            <p:nvSpPr>
              <p:cNvPr id="1121" name="Google Shape;1121;p4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49"/>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94830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3"/>
        <p:cNvGrpSpPr/>
        <p:nvPr/>
      </p:nvGrpSpPr>
      <p:grpSpPr>
        <a:xfrm>
          <a:off x="0" y="0"/>
          <a:ext cx="0" cy="0"/>
          <a:chOff x="0" y="0"/>
          <a:chExt cx="0" cy="0"/>
        </a:xfrm>
      </p:grpSpPr>
      <p:grpSp>
        <p:nvGrpSpPr>
          <p:cNvPr id="2147" name="Google Shape;2147;p60"/>
          <p:cNvGrpSpPr/>
          <p:nvPr/>
        </p:nvGrpSpPr>
        <p:grpSpPr>
          <a:xfrm>
            <a:off x="7880579" y="1374680"/>
            <a:ext cx="543432" cy="741197"/>
            <a:chOff x="2878829" y="3023092"/>
            <a:chExt cx="543432" cy="741197"/>
          </a:xfrm>
        </p:grpSpPr>
        <p:sp>
          <p:nvSpPr>
            <p:cNvPr id="2148" name="Google Shape;2148;p6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60"/>
          <p:cNvGrpSpPr/>
          <p:nvPr/>
        </p:nvGrpSpPr>
        <p:grpSpPr>
          <a:xfrm>
            <a:off x="297684" y="2201155"/>
            <a:ext cx="541000" cy="741197"/>
            <a:chOff x="1148622" y="1207755"/>
            <a:chExt cx="541000" cy="741197"/>
          </a:xfrm>
        </p:grpSpPr>
        <p:sp>
          <p:nvSpPr>
            <p:cNvPr id="2173" name="Google Shape;2173;p60"/>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0"/>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0"/>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0"/>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0"/>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0"/>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0"/>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0"/>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0"/>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0"/>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0"/>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0"/>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0"/>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0"/>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0"/>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0"/>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0"/>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0"/>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0"/>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0"/>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0"/>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0"/>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0"/>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0"/>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7" name="Google Shape;2197;p60"/>
          <p:cNvGrpSpPr/>
          <p:nvPr/>
        </p:nvGrpSpPr>
        <p:grpSpPr>
          <a:xfrm>
            <a:off x="7285354" y="4606955"/>
            <a:ext cx="543432" cy="741197"/>
            <a:chOff x="2878829" y="3023092"/>
            <a:chExt cx="543432" cy="741197"/>
          </a:xfrm>
        </p:grpSpPr>
        <p:sp>
          <p:nvSpPr>
            <p:cNvPr id="2198" name="Google Shape;2198;p6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2" name="Google Shape;2222;p60"/>
          <p:cNvGrpSpPr/>
          <p:nvPr/>
        </p:nvGrpSpPr>
        <p:grpSpPr>
          <a:xfrm>
            <a:off x="877442" y="285902"/>
            <a:ext cx="2956954" cy="4721744"/>
            <a:chOff x="4479125" y="1041049"/>
            <a:chExt cx="935952" cy="1494601"/>
          </a:xfrm>
        </p:grpSpPr>
        <p:sp>
          <p:nvSpPr>
            <p:cNvPr id="2223" name="Google Shape;2223;p60"/>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0"/>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0"/>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0"/>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802;p67">
            <a:extLst>
              <a:ext uri="{FF2B5EF4-FFF2-40B4-BE49-F238E27FC236}">
                <a16:creationId xmlns:a16="http://schemas.microsoft.com/office/drawing/2014/main" id="{40C1B883-B4A0-6895-3067-5385EBABD94A}"/>
              </a:ext>
            </a:extLst>
          </p:cNvPr>
          <p:cNvSpPr txBox="1">
            <a:spLocks/>
          </p:cNvSpPr>
          <p:nvPr/>
        </p:nvSpPr>
        <p:spPr>
          <a:xfrm>
            <a:off x="998748" y="2231743"/>
            <a:ext cx="7425263" cy="1628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marL="0" indent="0" algn="ctr">
              <a:buClr>
                <a:schemeClr val="dk1"/>
              </a:buClr>
              <a:buSzPts val="1100"/>
              <a:buNone/>
            </a:pPr>
            <a:r>
              <a:rPr lang="es-ES" sz="1800" dirty="0">
                <a:solidFill>
                  <a:schemeClr val="bg1"/>
                </a:solidFill>
                <a:effectLst/>
                <a:latin typeface="Raleway" pitchFamily="2" charset="0"/>
                <a:ea typeface="Calibri" panose="020F0502020204030204" pitchFamily="34" charset="0"/>
                <a:cs typeface="Arial" panose="020B0604020202020204" pitchFamily="34" charset="0"/>
              </a:rPr>
              <a:t>El presupuesto solo destinado para el desarrollo de eCommerce está en entre ARS 500,000 a ARS 2,000,000, dependiendo de la complejidad y especificaciones del proyecto. </a:t>
            </a:r>
            <a:endParaRPr lang="es-AR" sz="1800" dirty="0">
              <a:solidFill>
                <a:schemeClr val="bg1"/>
              </a:solidFill>
              <a:effectLst/>
              <a:latin typeface="Raleway" pitchFamily="2" charset="0"/>
              <a:ea typeface="Calibri" panose="020F0502020204030204" pitchFamily="34" charset="0"/>
              <a:cs typeface="Arial" panose="020B0604020202020204" pitchFamily="34" charset="0"/>
            </a:endParaRPr>
          </a:p>
          <a:p>
            <a:pPr marL="0" indent="0" algn="ctr">
              <a:buClr>
                <a:schemeClr val="dk1"/>
              </a:buClr>
              <a:buSzPts val="1100"/>
              <a:buFont typeface="Arial"/>
              <a:buNone/>
            </a:pPr>
            <a:r>
              <a:rPr lang="es-AR" sz="1800" b="1" dirty="0"/>
              <a:t> </a:t>
            </a:r>
          </a:p>
        </p:txBody>
      </p:sp>
      <p:sp>
        <p:nvSpPr>
          <p:cNvPr id="6" name="CuadroTexto 5">
            <a:extLst>
              <a:ext uri="{FF2B5EF4-FFF2-40B4-BE49-F238E27FC236}">
                <a16:creationId xmlns:a16="http://schemas.microsoft.com/office/drawing/2014/main" id="{F58EC0EF-461A-0D9E-7AA8-A7AFA7751AE3}"/>
              </a:ext>
            </a:extLst>
          </p:cNvPr>
          <p:cNvSpPr txBox="1"/>
          <p:nvPr/>
        </p:nvSpPr>
        <p:spPr>
          <a:xfrm>
            <a:off x="945285" y="1299598"/>
            <a:ext cx="4572000" cy="461665"/>
          </a:xfrm>
          <a:prstGeom prst="rect">
            <a:avLst/>
          </a:prstGeom>
          <a:noFill/>
        </p:spPr>
        <p:txBody>
          <a:bodyPr wrap="square">
            <a:spAutoFit/>
          </a:bodyPr>
          <a:lstStyle/>
          <a:p>
            <a:r>
              <a:rPr lang="es-ES" sz="2400" b="1" dirty="0">
                <a:solidFill>
                  <a:schemeClr val="bg1"/>
                </a:solidFill>
                <a:latin typeface="Raleway" pitchFamily="2" charset="0"/>
              </a:rPr>
              <a:t>PRESUPUESTO </a:t>
            </a:r>
            <a:r>
              <a:rPr lang="en" sz="2400" b="1" dirty="0">
                <a:solidFill>
                  <a:schemeClr val="bg1"/>
                </a:solidFill>
                <a:latin typeface="Raleway" pitchFamily="2" charset="0"/>
              </a:rPr>
              <a:t>E-COMMERCE</a:t>
            </a:r>
            <a:endParaRPr lang="es-AR" sz="2400" b="1" dirty="0">
              <a:solidFill>
                <a:schemeClr val="bg1"/>
              </a:solidFill>
              <a:latin typeface="Raleway" pitchFamily="2" charset="0"/>
            </a:endParaRPr>
          </a:p>
        </p:txBody>
      </p:sp>
      <p:grpSp>
        <p:nvGrpSpPr>
          <p:cNvPr id="7" name="Google Shape;13089;p85">
            <a:extLst>
              <a:ext uri="{FF2B5EF4-FFF2-40B4-BE49-F238E27FC236}">
                <a16:creationId xmlns:a16="http://schemas.microsoft.com/office/drawing/2014/main" id="{ECD9CCD7-B999-7B01-8643-0F5AFE8AA1D0}"/>
              </a:ext>
            </a:extLst>
          </p:cNvPr>
          <p:cNvGrpSpPr/>
          <p:nvPr/>
        </p:nvGrpSpPr>
        <p:grpSpPr>
          <a:xfrm>
            <a:off x="5614781" y="1287588"/>
            <a:ext cx="424436" cy="400110"/>
            <a:chOff x="5778676" y="3826972"/>
            <a:chExt cx="349052" cy="313056"/>
          </a:xfrm>
          <a:solidFill>
            <a:schemeClr val="bg1"/>
          </a:solidFill>
        </p:grpSpPr>
        <p:sp>
          <p:nvSpPr>
            <p:cNvPr id="8" name="Google Shape;13090;p85">
              <a:extLst>
                <a:ext uri="{FF2B5EF4-FFF2-40B4-BE49-F238E27FC236}">
                  <a16:creationId xmlns:a16="http://schemas.microsoft.com/office/drawing/2014/main" id="{F8045F84-C22A-0C68-CE92-464208BC4BAC}"/>
                </a:ext>
              </a:extLst>
            </p:cNvPr>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9" name="Google Shape;13091;p85">
              <a:extLst>
                <a:ext uri="{FF2B5EF4-FFF2-40B4-BE49-F238E27FC236}">
                  <a16:creationId xmlns:a16="http://schemas.microsoft.com/office/drawing/2014/main" id="{217892B9-95E7-027B-C36F-358F11E58DE9}"/>
                </a:ext>
              </a:extLst>
            </p:cNvPr>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0" name="Google Shape;13092;p85">
              <a:extLst>
                <a:ext uri="{FF2B5EF4-FFF2-40B4-BE49-F238E27FC236}">
                  <a16:creationId xmlns:a16="http://schemas.microsoft.com/office/drawing/2014/main" id="{09A0E444-6DB4-C1EC-E964-8E0891716D56}"/>
                </a:ext>
              </a:extLst>
            </p:cNvPr>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1" name="Google Shape;13093;p85">
              <a:extLst>
                <a:ext uri="{FF2B5EF4-FFF2-40B4-BE49-F238E27FC236}">
                  <a16:creationId xmlns:a16="http://schemas.microsoft.com/office/drawing/2014/main" id="{8736064B-CEC4-9195-9057-7E3F0DE8C102}"/>
                </a:ext>
              </a:extLst>
            </p:cNvPr>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endParaRPr>
            </a:p>
          </p:txBody>
        </p:sp>
        <p:sp>
          <p:nvSpPr>
            <p:cNvPr id="12" name="Google Shape;13094;p85">
              <a:extLst>
                <a:ext uri="{FF2B5EF4-FFF2-40B4-BE49-F238E27FC236}">
                  <a16:creationId xmlns:a16="http://schemas.microsoft.com/office/drawing/2014/main" id="{ABA8F6B4-6BB8-A3B2-0BC3-F9F2F3A2B7A0}"/>
                </a:ext>
              </a:extLst>
            </p:cNvPr>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n w="0"/>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4"/>
        <p:cNvGrpSpPr/>
        <p:nvPr/>
      </p:nvGrpSpPr>
      <p:grpSpPr>
        <a:xfrm>
          <a:off x="0" y="0"/>
          <a:ext cx="0" cy="0"/>
          <a:chOff x="0" y="0"/>
          <a:chExt cx="0" cy="0"/>
        </a:xfrm>
      </p:grpSpPr>
      <p:sp>
        <p:nvSpPr>
          <p:cNvPr id="1635" name="Google Shape;1635;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1636" name="Google Shape;1636;p55"/>
          <p:cNvSpPr txBox="1">
            <a:spLocks noGrp="1"/>
          </p:cNvSpPr>
          <p:nvPr>
            <p:ph type="title" idx="2"/>
          </p:nvPr>
        </p:nvSpPr>
        <p:spPr>
          <a:xfrm>
            <a:off x="3073050" y="2637077"/>
            <a:ext cx="2997900" cy="9583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AR" sz="3600" dirty="0"/>
              <a:t>COMPETIDORES</a:t>
            </a:r>
            <a:endParaRPr sz="3200" dirty="0"/>
          </a:p>
          <a:p>
            <a:pPr marL="0" lvl="0" indent="0" algn="ctr" rtl="0">
              <a:spcBef>
                <a:spcPts val="0"/>
              </a:spcBef>
              <a:spcAft>
                <a:spcPts val="0"/>
              </a:spcAft>
              <a:buNone/>
            </a:pPr>
            <a:endParaRPr dirty="0"/>
          </a:p>
        </p:txBody>
      </p:sp>
      <p:grpSp>
        <p:nvGrpSpPr>
          <p:cNvPr id="1637" name="Google Shape;1637;p55"/>
          <p:cNvGrpSpPr/>
          <p:nvPr/>
        </p:nvGrpSpPr>
        <p:grpSpPr>
          <a:xfrm rot="-5400000">
            <a:off x="4548073" y="2564913"/>
            <a:ext cx="80672" cy="2278871"/>
            <a:chOff x="240800" y="2433546"/>
            <a:chExt cx="14075" cy="423354"/>
          </a:xfrm>
        </p:grpSpPr>
        <p:sp>
          <p:nvSpPr>
            <p:cNvPr id="1638" name="Google Shape;1638;p55"/>
            <p:cNvSpPr/>
            <p:nvPr/>
          </p:nvSpPr>
          <p:spPr>
            <a:xfrm>
              <a:off x="241875" y="2433546"/>
              <a:ext cx="11398" cy="31694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55"/>
          <p:cNvGrpSpPr/>
          <p:nvPr/>
        </p:nvGrpSpPr>
        <p:grpSpPr>
          <a:xfrm rot="5400000">
            <a:off x="2989548" y="-543524"/>
            <a:ext cx="3513871" cy="6826313"/>
            <a:chOff x="4479125" y="1041049"/>
            <a:chExt cx="1112231" cy="2160773"/>
          </a:xfrm>
        </p:grpSpPr>
        <p:sp>
          <p:nvSpPr>
            <p:cNvPr id="1643" name="Google Shape;1643;p55"/>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55"/>
          <p:cNvGrpSpPr/>
          <p:nvPr/>
        </p:nvGrpSpPr>
        <p:grpSpPr>
          <a:xfrm>
            <a:off x="7880579" y="1374680"/>
            <a:ext cx="543432" cy="741197"/>
            <a:chOff x="2878829" y="3023092"/>
            <a:chExt cx="543432" cy="741197"/>
          </a:xfrm>
        </p:grpSpPr>
        <p:sp>
          <p:nvSpPr>
            <p:cNvPr id="1648" name="Google Shape;164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5"/>
          <p:cNvGrpSpPr/>
          <p:nvPr/>
        </p:nvGrpSpPr>
        <p:grpSpPr>
          <a:xfrm>
            <a:off x="449509" y="368055"/>
            <a:ext cx="541000" cy="741197"/>
            <a:chOff x="1148622" y="1207755"/>
            <a:chExt cx="541000" cy="741197"/>
          </a:xfrm>
        </p:grpSpPr>
        <p:sp>
          <p:nvSpPr>
            <p:cNvPr id="1673" name="Google Shape;1673;p5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55"/>
          <p:cNvGrpSpPr/>
          <p:nvPr/>
        </p:nvGrpSpPr>
        <p:grpSpPr>
          <a:xfrm>
            <a:off x="7285354" y="4606955"/>
            <a:ext cx="543432" cy="741197"/>
            <a:chOff x="2878829" y="3023092"/>
            <a:chExt cx="543432" cy="741197"/>
          </a:xfrm>
        </p:grpSpPr>
        <p:sp>
          <p:nvSpPr>
            <p:cNvPr id="1698" name="Google Shape;169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6344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6"/>
        <p:cNvGrpSpPr/>
        <p:nvPr/>
      </p:nvGrpSpPr>
      <p:grpSpPr>
        <a:xfrm>
          <a:off x="0" y="0"/>
          <a:ext cx="0" cy="0"/>
          <a:chOff x="0" y="0"/>
          <a:chExt cx="0" cy="0"/>
        </a:xfrm>
      </p:grpSpPr>
      <p:sp>
        <p:nvSpPr>
          <p:cNvPr id="779" name="Google Shape;779;p46"/>
          <p:cNvSpPr txBox="1">
            <a:spLocks noGrp="1"/>
          </p:cNvSpPr>
          <p:nvPr>
            <p:ph type="subTitle" idx="1"/>
          </p:nvPr>
        </p:nvSpPr>
        <p:spPr>
          <a:xfrm>
            <a:off x="1253680" y="1224125"/>
            <a:ext cx="7420290" cy="7177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700" kern="0" dirty="0">
                <a:effectLst/>
                <a:latin typeface="Raleway" pitchFamily="2" charset="0"/>
                <a:ea typeface="Calibri" panose="020F0502020204030204" pitchFamily="34" charset="0"/>
                <a:cs typeface="Arial" panose="020B0604020202020204" pitchFamily="34" charset="0"/>
              </a:rPr>
              <a:t>Los competidores son numerosos y variados con opciones para una amplia gama de gustos y presupuestos. Algunos son:</a:t>
            </a:r>
            <a:endParaRPr sz="1700" dirty="0"/>
          </a:p>
        </p:txBody>
      </p:sp>
      <p:grpSp>
        <p:nvGrpSpPr>
          <p:cNvPr id="819" name="Google Shape;819;p46"/>
          <p:cNvGrpSpPr/>
          <p:nvPr/>
        </p:nvGrpSpPr>
        <p:grpSpPr>
          <a:xfrm flipH="1">
            <a:off x="5875692" y="285902"/>
            <a:ext cx="2956954" cy="4721744"/>
            <a:chOff x="4479125" y="1041049"/>
            <a:chExt cx="935952" cy="1494601"/>
          </a:xfrm>
        </p:grpSpPr>
        <p:sp>
          <p:nvSpPr>
            <p:cNvPr id="820" name="Google Shape;820;p46"/>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6"/>
          <p:cNvGrpSpPr/>
          <p:nvPr/>
        </p:nvGrpSpPr>
        <p:grpSpPr>
          <a:xfrm>
            <a:off x="7880579" y="371505"/>
            <a:ext cx="543432" cy="741197"/>
            <a:chOff x="2878829" y="3023092"/>
            <a:chExt cx="543432" cy="741197"/>
          </a:xfrm>
        </p:grpSpPr>
        <p:sp>
          <p:nvSpPr>
            <p:cNvPr id="825" name="Google Shape;825;p4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46"/>
          <p:cNvGrpSpPr/>
          <p:nvPr/>
        </p:nvGrpSpPr>
        <p:grpSpPr>
          <a:xfrm>
            <a:off x="449509" y="1404755"/>
            <a:ext cx="541000" cy="741197"/>
            <a:chOff x="1148622" y="1207755"/>
            <a:chExt cx="541000" cy="741197"/>
          </a:xfrm>
        </p:grpSpPr>
        <p:sp>
          <p:nvSpPr>
            <p:cNvPr id="850" name="Google Shape;850;p46"/>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6"/>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6"/>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6"/>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6"/>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6"/>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6"/>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6"/>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6"/>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6"/>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6"/>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6"/>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6"/>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6"/>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6"/>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6"/>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6"/>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6"/>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6"/>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6"/>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6"/>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6"/>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6"/>
          <p:cNvGrpSpPr/>
          <p:nvPr/>
        </p:nvGrpSpPr>
        <p:grpSpPr>
          <a:xfrm>
            <a:off x="3536854" y="4132455"/>
            <a:ext cx="543432" cy="741197"/>
            <a:chOff x="2878829" y="3023092"/>
            <a:chExt cx="543432" cy="741197"/>
          </a:xfrm>
        </p:grpSpPr>
        <p:sp>
          <p:nvSpPr>
            <p:cNvPr id="875" name="Google Shape;875;p4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CuadroTexto 16">
            <a:extLst>
              <a:ext uri="{FF2B5EF4-FFF2-40B4-BE49-F238E27FC236}">
                <a16:creationId xmlns:a16="http://schemas.microsoft.com/office/drawing/2014/main" id="{4AFC3E30-F5A7-1B8D-DE85-8122B16B9E64}"/>
              </a:ext>
            </a:extLst>
          </p:cNvPr>
          <p:cNvSpPr txBox="1"/>
          <p:nvPr/>
        </p:nvSpPr>
        <p:spPr>
          <a:xfrm>
            <a:off x="1771771" y="2123312"/>
            <a:ext cx="6543285" cy="2034211"/>
          </a:xfrm>
          <a:prstGeom prst="rect">
            <a:avLst/>
          </a:prstGeom>
          <a:noFill/>
        </p:spPr>
        <p:txBody>
          <a:bodyPr wrap="square">
            <a:spAutoFit/>
          </a:bodyPr>
          <a:lstStyle/>
          <a:p>
            <a:pPr marL="285750" lvl="0" indent="-285750">
              <a:lnSpc>
                <a:spcPct val="107000"/>
              </a:lnSpc>
              <a:buClr>
                <a:schemeClr val="bg1"/>
              </a:buClr>
              <a:buFont typeface="Wingdings" panose="05000000000000000000" pitchFamily="2" charset="2"/>
              <a:buChar char="q"/>
            </a:pPr>
            <a:r>
              <a:rPr lang="es-ES" sz="1700" dirty="0">
                <a:solidFill>
                  <a:schemeClr val="bg1"/>
                </a:solidFill>
                <a:effectLst/>
                <a:latin typeface="Raleway" pitchFamily="2" charset="0"/>
                <a:ea typeface="Calibri" panose="020F0502020204030204" pitchFamily="34" charset="0"/>
                <a:cs typeface="Arial" panose="020B0604020202020204" pitchFamily="34" charset="0"/>
              </a:rPr>
              <a:t>Falabella</a:t>
            </a:r>
            <a:endParaRPr lang="es-AR" sz="1700" dirty="0">
              <a:solidFill>
                <a:schemeClr val="bg1"/>
              </a:solidFill>
              <a:effectLst/>
              <a:latin typeface="Raleway" pitchFamily="2" charset="0"/>
              <a:ea typeface="Calibri" panose="020F0502020204030204" pitchFamily="34" charset="0"/>
              <a:cs typeface="Arial" panose="020B0604020202020204" pitchFamily="34" charset="0"/>
            </a:endParaRPr>
          </a:p>
          <a:p>
            <a:pPr marL="285750" lvl="0" indent="-285750">
              <a:lnSpc>
                <a:spcPct val="107000"/>
              </a:lnSpc>
              <a:buClr>
                <a:schemeClr val="bg1"/>
              </a:buClr>
              <a:buFont typeface="Wingdings" panose="05000000000000000000" pitchFamily="2" charset="2"/>
              <a:buChar char="q"/>
            </a:pPr>
            <a:r>
              <a:rPr lang="es-ES" sz="1700" dirty="0">
                <a:solidFill>
                  <a:schemeClr val="bg1"/>
                </a:solidFill>
                <a:effectLst/>
                <a:latin typeface="Raleway" pitchFamily="2" charset="0"/>
                <a:ea typeface="Calibri" panose="020F0502020204030204" pitchFamily="34" charset="0"/>
                <a:cs typeface="Arial" panose="020B0604020202020204" pitchFamily="34" charset="0"/>
              </a:rPr>
              <a:t>Dafiti</a:t>
            </a:r>
            <a:endParaRPr lang="es-AR" sz="1700" dirty="0">
              <a:solidFill>
                <a:schemeClr val="bg1"/>
              </a:solidFill>
              <a:effectLst/>
              <a:latin typeface="Raleway" pitchFamily="2" charset="0"/>
              <a:ea typeface="Calibri" panose="020F0502020204030204" pitchFamily="34" charset="0"/>
              <a:cs typeface="Arial" panose="020B0604020202020204" pitchFamily="34" charset="0"/>
            </a:endParaRPr>
          </a:p>
          <a:p>
            <a:pPr marL="285750" lvl="0" indent="-285750">
              <a:lnSpc>
                <a:spcPct val="107000"/>
              </a:lnSpc>
              <a:buClr>
                <a:schemeClr val="bg1"/>
              </a:buClr>
              <a:buFont typeface="Wingdings" panose="05000000000000000000" pitchFamily="2" charset="2"/>
              <a:buChar char="q"/>
            </a:pPr>
            <a:r>
              <a:rPr lang="es-ES" sz="1700" dirty="0">
                <a:solidFill>
                  <a:schemeClr val="bg1"/>
                </a:solidFill>
                <a:effectLst/>
                <a:latin typeface="Raleway" pitchFamily="2" charset="0"/>
                <a:ea typeface="Calibri" panose="020F0502020204030204" pitchFamily="34" charset="0"/>
                <a:cs typeface="Arial" panose="020B0604020202020204" pitchFamily="34" charset="0"/>
              </a:rPr>
              <a:t>Etiqueta negra</a:t>
            </a:r>
            <a:endParaRPr lang="es-ES" sz="1700" dirty="0">
              <a:solidFill>
                <a:schemeClr val="bg1"/>
              </a:solidFill>
              <a:latin typeface="Raleway" pitchFamily="2" charset="0"/>
              <a:ea typeface="Calibri" panose="020F0502020204030204" pitchFamily="34" charset="0"/>
              <a:cs typeface="Arial" panose="020B0604020202020204" pitchFamily="34" charset="0"/>
            </a:endParaRPr>
          </a:p>
          <a:p>
            <a:pPr marL="285750" lvl="0" indent="-285750">
              <a:lnSpc>
                <a:spcPct val="107000"/>
              </a:lnSpc>
              <a:buClr>
                <a:schemeClr val="bg1"/>
              </a:buClr>
              <a:buFont typeface="Wingdings" panose="05000000000000000000" pitchFamily="2" charset="2"/>
              <a:buChar char="q"/>
            </a:pPr>
            <a:r>
              <a:rPr lang="es-ES" sz="1700" dirty="0">
                <a:solidFill>
                  <a:schemeClr val="bg1"/>
                </a:solidFill>
                <a:effectLst/>
                <a:latin typeface="Raleway" pitchFamily="2" charset="0"/>
                <a:ea typeface="Calibri" panose="020F0502020204030204" pitchFamily="34" charset="0"/>
                <a:cs typeface="Arial" panose="020B0604020202020204" pitchFamily="34" charset="0"/>
              </a:rPr>
              <a:t>Equus</a:t>
            </a:r>
          </a:p>
          <a:p>
            <a:pPr marL="285750" lvl="0" indent="-285750">
              <a:lnSpc>
                <a:spcPct val="107000"/>
              </a:lnSpc>
              <a:buClr>
                <a:schemeClr val="bg1"/>
              </a:buClr>
              <a:buFont typeface="Wingdings" panose="05000000000000000000" pitchFamily="2" charset="2"/>
              <a:buChar char="q"/>
            </a:pPr>
            <a:r>
              <a:rPr lang="es-ES" sz="1700" dirty="0">
                <a:solidFill>
                  <a:schemeClr val="bg1"/>
                </a:solidFill>
                <a:effectLst/>
                <a:latin typeface="Raleway" pitchFamily="2" charset="0"/>
                <a:ea typeface="Calibri" panose="020F0502020204030204" pitchFamily="34" charset="0"/>
                <a:cs typeface="Arial" panose="020B0604020202020204" pitchFamily="34" charset="0"/>
              </a:rPr>
              <a:t>La martina</a:t>
            </a:r>
            <a:endParaRPr lang="es-AR" sz="1700" dirty="0">
              <a:solidFill>
                <a:schemeClr val="bg1"/>
              </a:solidFill>
              <a:effectLst/>
              <a:latin typeface="Raleway" pitchFamily="2" charset="0"/>
              <a:ea typeface="Calibri" panose="020F0502020204030204" pitchFamily="34" charset="0"/>
              <a:cs typeface="Arial" panose="020B0604020202020204" pitchFamily="34" charset="0"/>
            </a:endParaRPr>
          </a:p>
          <a:p>
            <a:pPr marL="285750" lvl="0" indent="-285750">
              <a:lnSpc>
                <a:spcPct val="107000"/>
              </a:lnSpc>
              <a:buClr>
                <a:schemeClr val="bg1"/>
              </a:buClr>
              <a:buFont typeface="Wingdings" panose="05000000000000000000" pitchFamily="2" charset="2"/>
              <a:buChar char="q"/>
            </a:pPr>
            <a:r>
              <a:rPr lang="es-ES" sz="1700" dirty="0">
                <a:solidFill>
                  <a:schemeClr val="bg1"/>
                </a:solidFill>
                <a:effectLst/>
                <a:latin typeface="Raleway" pitchFamily="2" charset="0"/>
                <a:ea typeface="Calibri" panose="020F0502020204030204" pitchFamily="34" charset="0"/>
                <a:cs typeface="Arial" panose="020B0604020202020204" pitchFamily="34" charset="0"/>
              </a:rPr>
              <a:t>Tiendas internacionales con presencia en Argentina Zara, H&amp;M </a:t>
            </a:r>
            <a:endParaRPr lang="es-AR" sz="1700" dirty="0">
              <a:solidFill>
                <a:schemeClr val="bg1"/>
              </a:solidFill>
              <a:effectLst/>
              <a:latin typeface="Raleway" pitchFamily="2" charset="0"/>
              <a:ea typeface="Calibri" panose="020F050202020403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0"/>
        <p:cNvGrpSpPr/>
        <p:nvPr/>
      </p:nvGrpSpPr>
      <p:grpSpPr>
        <a:xfrm>
          <a:off x="0" y="0"/>
          <a:ext cx="0" cy="0"/>
          <a:chOff x="0" y="0"/>
          <a:chExt cx="0" cy="0"/>
        </a:xfrm>
      </p:grpSpPr>
      <p:sp>
        <p:nvSpPr>
          <p:cNvPr id="2231" name="Google Shape;2231;p6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09</a:t>
            </a:r>
            <a:endParaRPr dirty="0"/>
          </a:p>
        </p:txBody>
      </p:sp>
      <p:sp>
        <p:nvSpPr>
          <p:cNvPr id="2232" name="Google Shape;2232;p61"/>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AR" sz="3200" dirty="0"/>
              <a:t>STACK TECNOLÓGICO</a:t>
            </a:r>
          </a:p>
        </p:txBody>
      </p:sp>
      <p:grpSp>
        <p:nvGrpSpPr>
          <p:cNvPr id="2233" name="Google Shape;2233;p61"/>
          <p:cNvGrpSpPr/>
          <p:nvPr/>
        </p:nvGrpSpPr>
        <p:grpSpPr>
          <a:xfrm>
            <a:off x="6010074" y="1528625"/>
            <a:ext cx="80672" cy="1487545"/>
            <a:chOff x="240800" y="2580554"/>
            <a:chExt cx="14075" cy="276346"/>
          </a:xfrm>
        </p:grpSpPr>
        <p:sp>
          <p:nvSpPr>
            <p:cNvPr id="2234" name="Google Shape;2234;p61"/>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8" name="Google Shape;2238;p61"/>
          <p:cNvGrpSpPr/>
          <p:nvPr/>
        </p:nvGrpSpPr>
        <p:grpSpPr>
          <a:xfrm rot="10800000">
            <a:off x="6807254" y="4077830"/>
            <a:ext cx="543432" cy="741197"/>
            <a:chOff x="2878829" y="3023092"/>
            <a:chExt cx="543432" cy="741197"/>
          </a:xfrm>
        </p:grpSpPr>
        <p:sp>
          <p:nvSpPr>
            <p:cNvPr id="2239" name="Google Shape;2239;p6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3" name="Google Shape;2263;p61"/>
          <p:cNvGrpSpPr/>
          <p:nvPr/>
        </p:nvGrpSpPr>
        <p:grpSpPr>
          <a:xfrm rot="10800000">
            <a:off x="1239817" y="2482080"/>
            <a:ext cx="543432" cy="741197"/>
            <a:chOff x="2878829" y="3023092"/>
            <a:chExt cx="543432" cy="741197"/>
          </a:xfrm>
        </p:grpSpPr>
        <p:sp>
          <p:nvSpPr>
            <p:cNvPr id="2264" name="Google Shape;2264;p6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8" name="Google Shape;2288;p61"/>
          <p:cNvGrpSpPr/>
          <p:nvPr/>
        </p:nvGrpSpPr>
        <p:grpSpPr>
          <a:xfrm flipH="1">
            <a:off x="5875692" y="285902"/>
            <a:ext cx="2956954" cy="4721744"/>
            <a:chOff x="4479125" y="1041049"/>
            <a:chExt cx="935952" cy="1494601"/>
          </a:xfrm>
        </p:grpSpPr>
        <p:sp>
          <p:nvSpPr>
            <p:cNvPr id="2289" name="Google Shape;2289;p61"/>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9654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6"/>
        <p:cNvGrpSpPr/>
        <p:nvPr/>
      </p:nvGrpSpPr>
      <p:grpSpPr>
        <a:xfrm>
          <a:off x="0" y="0"/>
          <a:ext cx="0" cy="0"/>
          <a:chOff x="0" y="0"/>
          <a:chExt cx="0" cy="0"/>
        </a:xfrm>
      </p:grpSpPr>
      <p:grpSp>
        <p:nvGrpSpPr>
          <p:cNvPr id="3279" name="Google Shape;3279;p73"/>
          <p:cNvGrpSpPr/>
          <p:nvPr/>
        </p:nvGrpSpPr>
        <p:grpSpPr>
          <a:xfrm>
            <a:off x="396318" y="1376775"/>
            <a:ext cx="8426679" cy="2929625"/>
            <a:chOff x="1890971" y="1788200"/>
            <a:chExt cx="2169979" cy="754416"/>
          </a:xfrm>
        </p:grpSpPr>
        <p:sp>
          <p:nvSpPr>
            <p:cNvPr id="3280" name="Google Shape;3280;p7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CuadroTexto 4">
            <a:extLst>
              <a:ext uri="{FF2B5EF4-FFF2-40B4-BE49-F238E27FC236}">
                <a16:creationId xmlns:a16="http://schemas.microsoft.com/office/drawing/2014/main" id="{9B5082B6-59D5-F2D8-7DBD-3AB876C20AD5}"/>
              </a:ext>
            </a:extLst>
          </p:cNvPr>
          <p:cNvSpPr txBox="1"/>
          <p:nvPr/>
        </p:nvSpPr>
        <p:spPr>
          <a:xfrm>
            <a:off x="1721004" y="833707"/>
            <a:ext cx="4572000" cy="461665"/>
          </a:xfrm>
          <a:prstGeom prst="rect">
            <a:avLst/>
          </a:prstGeom>
          <a:noFill/>
        </p:spPr>
        <p:txBody>
          <a:bodyPr wrap="square">
            <a:spAutoFit/>
          </a:bodyPr>
          <a:lstStyle/>
          <a:p>
            <a:r>
              <a:rPr lang="es-AR" sz="2400" dirty="0">
                <a:solidFill>
                  <a:schemeClr val="bg1"/>
                </a:solidFill>
                <a:latin typeface="Oswald" panose="00000500000000000000" pitchFamily="2" charset="0"/>
              </a:rPr>
              <a:t>STACK TECNOLÓGICO</a:t>
            </a:r>
          </a:p>
        </p:txBody>
      </p:sp>
      <p:pic>
        <p:nvPicPr>
          <p:cNvPr id="4102" name="Picture 6" descr="Stack tecnológico: Qué es, Importancia &amp; Ejemplos">
            <a:extLst>
              <a:ext uri="{FF2B5EF4-FFF2-40B4-BE49-F238E27FC236}">
                <a16:creationId xmlns:a16="http://schemas.microsoft.com/office/drawing/2014/main" id="{248C3A65-5ED4-34FF-7281-603BC56C2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415" y="1465217"/>
            <a:ext cx="4381190" cy="3285893"/>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a:extLst>
              <a:ext uri="{FF2B5EF4-FFF2-40B4-BE49-F238E27FC236}">
                <a16:creationId xmlns:a16="http://schemas.microsoft.com/office/drawing/2014/main" id="{232D6285-94DF-1D7F-54B8-4989DC788B5F}"/>
              </a:ext>
            </a:extLst>
          </p:cNvPr>
          <p:cNvSpPr/>
          <p:nvPr/>
        </p:nvSpPr>
        <p:spPr>
          <a:xfrm>
            <a:off x="5583836" y="1581462"/>
            <a:ext cx="1064769" cy="35226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38873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6"/>
        <p:cNvGrpSpPr/>
        <p:nvPr/>
      </p:nvGrpSpPr>
      <p:grpSpPr>
        <a:xfrm>
          <a:off x="0" y="0"/>
          <a:ext cx="0" cy="0"/>
          <a:chOff x="0" y="0"/>
          <a:chExt cx="0" cy="0"/>
        </a:xfrm>
      </p:grpSpPr>
      <p:grpSp>
        <p:nvGrpSpPr>
          <p:cNvPr id="3279" name="Google Shape;3279;p73"/>
          <p:cNvGrpSpPr/>
          <p:nvPr/>
        </p:nvGrpSpPr>
        <p:grpSpPr>
          <a:xfrm>
            <a:off x="396318" y="1376775"/>
            <a:ext cx="8426679" cy="2929625"/>
            <a:chOff x="1890971" y="1788200"/>
            <a:chExt cx="2169979" cy="754416"/>
          </a:xfrm>
        </p:grpSpPr>
        <p:sp>
          <p:nvSpPr>
            <p:cNvPr id="3280" name="Google Shape;3280;p7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3"/>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3"/>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CuadroTexto 2">
            <a:extLst>
              <a:ext uri="{FF2B5EF4-FFF2-40B4-BE49-F238E27FC236}">
                <a16:creationId xmlns:a16="http://schemas.microsoft.com/office/drawing/2014/main" id="{5CB61E64-6FCF-DFA1-AE6B-311FEB63A29E}"/>
              </a:ext>
            </a:extLst>
          </p:cNvPr>
          <p:cNvSpPr txBox="1"/>
          <p:nvPr/>
        </p:nvSpPr>
        <p:spPr>
          <a:xfrm>
            <a:off x="861345" y="817341"/>
            <a:ext cx="7421309" cy="4339650"/>
          </a:xfrm>
          <a:prstGeom prst="rect">
            <a:avLst/>
          </a:prstGeom>
          <a:noFill/>
        </p:spPr>
        <p:txBody>
          <a:bodyPr wrap="square">
            <a:spAutoFit/>
          </a:bodyPr>
          <a:lstStyle/>
          <a:p>
            <a:pPr marL="342900" indent="-342900">
              <a:spcAft>
                <a:spcPts val="600"/>
              </a:spcAft>
              <a:buClr>
                <a:schemeClr val="bg1"/>
              </a:buClr>
              <a:buFont typeface="+mj-lt"/>
              <a:buAutoNum type="arabicPeriod"/>
            </a:pPr>
            <a:r>
              <a:rPr lang="es-AR" b="1" dirty="0">
                <a:solidFill>
                  <a:schemeClr val="bg1"/>
                </a:solidFill>
                <a:latin typeface="Raleway" pitchFamily="2" charset="0"/>
              </a:rPr>
              <a:t>Front-</a:t>
            </a:r>
            <a:r>
              <a:rPr lang="es-AR" b="1" dirty="0" err="1">
                <a:solidFill>
                  <a:schemeClr val="bg1"/>
                </a:solidFill>
                <a:latin typeface="Raleway" pitchFamily="2" charset="0"/>
              </a:rPr>
              <a:t>end</a:t>
            </a:r>
            <a:endParaRPr lang="es-AR" b="1" dirty="0">
              <a:solidFill>
                <a:schemeClr val="bg1"/>
              </a:solidFill>
              <a:latin typeface="Raleway" pitchFamily="2" charset="0"/>
            </a:endParaRPr>
          </a:p>
          <a:p>
            <a:pPr marL="171450" indent="-171450">
              <a:spcBef>
                <a:spcPts val="600"/>
              </a:spcBef>
              <a:spcAft>
                <a:spcPts val="600"/>
              </a:spcAft>
              <a:buClr>
                <a:schemeClr val="bg1"/>
              </a:buClr>
              <a:buFont typeface="Wingdings" panose="05000000000000000000" pitchFamily="2" charset="2"/>
              <a:buChar char="q"/>
            </a:pPr>
            <a:r>
              <a:rPr lang="es-AR" sz="1200" b="1" dirty="0">
                <a:solidFill>
                  <a:schemeClr val="bg1"/>
                </a:solidFill>
                <a:latin typeface="Raleway" pitchFamily="2" charset="0"/>
              </a:rPr>
              <a:t>   H</a:t>
            </a:r>
            <a:r>
              <a:rPr lang="es-AR" sz="1200" b="1" i="0" dirty="0">
                <a:solidFill>
                  <a:schemeClr val="bg1"/>
                </a:solidFill>
                <a:effectLst/>
                <a:latin typeface="Raleway" pitchFamily="2" charset="0"/>
              </a:rPr>
              <a:t>TML/CSS: </a:t>
            </a:r>
            <a:r>
              <a:rPr lang="es-ES" sz="1200" kern="0" dirty="0">
                <a:solidFill>
                  <a:schemeClr val="bg1"/>
                </a:solidFill>
                <a:effectLst/>
                <a:latin typeface="Raleway" pitchFamily="2" charset="0"/>
                <a:ea typeface="Calibri" panose="020F0502020204030204" pitchFamily="34" charset="0"/>
                <a:cs typeface="Arial" panose="020B0604020202020204" pitchFamily="34" charset="0"/>
              </a:rPr>
              <a:t>Lenguajes fundamentales para la estructura y el diseño de páginas web.</a:t>
            </a:r>
            <a:endParaRPr lang="es-AR" sz="1200" i="0" dirty="0">
              <a:solidFill>
                <a:schemeClr val="bg1"/>
              </a:solidFill>
              <a:effectLst/>
              <a:latin typeface="Raleway" pitchFamily="2" charset="0"/>
            </a:endParaRPr>
          </a:p>
          <a:p>
            <a:pPr marL="285750" indent="-285750">
              <a:spcAft>
                <a:spcPts val="600"/>
              </a:spcAft>
              <a:buClr>
                <a:schemeClr val="bg1"/>
              </a:buClr>
              <a:buFont typeface="Wingdings" panose="05000000000000000000" pitchFamily="2" charset="2"/>
              <a:buChar char="q"/>
            </a:pPr>
            <a:r>
              <a:rPr lang="es-AR" sz="1200" b="1" i="0" dirty="0">
                <a:solidFill>
                  <a:schemeClr val="bg1"/>
                </a:solidFill>
                <a:effectLst/>
                <a:latin typeface="Raleway" pitchFamily="2" charset="0"/>
              </a:rPr>
              <a:t>JavaScript: </a:t>
            </a:r>
            <a:r>
              <a:rPr lang="es-ES" sz="1200" kern="0" dirty="0">
                <a:solidFill>
                  <a:schemeClr val="bg1"/>
                </a:solidFill>
                <a:effectLst/>
                <a:latin typeface="Raleway" pitchFamily="2" charset="0"/>
                <a:ea typeface="Calibri" panose="020F0502020204030204" pitchFamily="34" charset="0"/>
                <a:cs typeface="Arial" panose="020B0604020202020204" pitchFamily="34" charset="0"/>
              </a:rPr>
              <a:t>Lenguaje de programación para la interacción y la lógica del cliente.</a:t>
            </a:r>
            <a:endParaRPr lang="es-AR" sz="1200" i="0" dirty="0">
              <a:solidFill>
                <a:schemeClr val="bg1"/>
              </a:solidFill>
              <a:effectLst/>
              <a:latin typeface="Raleway" pitchFamily="2" charset="0"/>
            </a:endParaRPr>
          </a:p>
          <a:p>
            <a:pPr marL="285750" indent="-285750">
              <a:spcAft>
                <a:spcPts val="600"/>
              </a:spcAft>
              <a:buClr>
                <a:schemeClr val="bg1"/>
              </a:buClr>
              <a:buFont typeface="Wingdings" panose="05000000000000000000" pitchFamily="2" charset="2"/>
              <a:buChar char="q"/>
            </a:pPr>
            <a:r>
              <a:rPr lang="es-AR" sz="1200" b="0" i="0" dirty="0">
                <a:solidFill>
                  <a:schemeClr val="bg1"/>
                </a:solidFill>
                <a:effectLst/>
                <a:latin typeface="Raleway" pitchFamily="2" charset="0"/>
              </a:rPr>
              <a:t> </a:t>
            </a:r>
            <a:r>
              <a:rPr lang="es-AR" sz="1200" b="1" dirty="0">
                <a:solidFill>
                  <a:schemeClr val="bg1"/>
                </a:solidFill>
                <a:latin typeface="Raleway" pitchFamily="2" charset="0"/>
              </a:rPr>
              <a:t>React: </a:t>
            </a:r>
            <a:r>
              <a:rPr lang="es-ES" sz="1200" dirty="0">
                <a:solidFill>
                  <a:schemeClr val="bg1"/>
                </a:solidFill>
                <a:effectLst/>
                <a:latin typeface="Raleway" pitchFamily="2" charset="0"/>
                <a:ea typeface="Calibri" panose="020F0502020204030204" pitchFamily="34" charset="0"/>
                <a:cs typeface="Arial" panose="020B0604020202020204" pitchFamily="34" charset="0"/>
              </a:rPr>
              <a:t>Frameworks de JavaScript para la construcción de interfaces de usuario interactivas y modernas.</a:t>
            </a:r>
            <a:endParaRPr lang="es-AR" sz="1200" dirty="0">
              <a:solidFill>
                <a:schemeClr val="bg1"/>
              </a:solidFill>
              <a:effectLst/>
              <a:latin typeface="Raleway" pitchFamily="2" charset="0"/>
              <a:ea typeface="Calibri" panose="020F0502020204030204" pitchFamily="34" charset="0"/>
              <a:cs typeface="Arial" panose="020B0604020202020204" pitchFamily="34" charset="0"/>
            </a:endParaRPr>
          </a:p>
          <a:p>
            <a:pPr marL="342900" indent="-342900">
              <a:spcAft>
                <a:spcPts val="600"/>
              </a:spcAft>
              <a:buClr>
                <a:schemeClr val="bg1"/>
              </a:buClr>
              <a:buAutoNum type="arabicPeriod" startAt="2"/>
            </a:pPr>
            <a:r>
              <a:rPr lang="es-AR" b="1" dirty="0">
                <a:solidFill>
                  <a:schemeClr val="bg1"/>
                </a:solidFill>
                <a:latin typeface="Raleway" pitchFamily="2" charset="0"/>
              </a:rPr>
              <a:t>Back-</a:t>
            </a:r>
            <a:r>
              <a:rPr lang="es-AR" b="1" dirty="0" err="1">
                <a:solidFill>
                  <a:schemeClr val="bg1"/>
                </a:solidFill>
                <a:latin typeface="Raleway" pitchFamily="2" charset="0"/>
              </a:rPr>
              <a:t>end</a:t>
            </a:r>
            <a:endParaRPr lang="es-AR" b="1" dirty="0">
              <a:solidFill>
                <a:schemeClr val="bg1"/>
              </a:solidFill>
              <a:latin typeface="Raleway" pitchFamily="2" charset="0"/>
            </a:endParaRPr>
          </a:p>
          <a:p>
            <a:pPr marL="285750" indent="-285750">
              <a:spcBef>
                <a:spcPts val="600"/>
              </a:spcBef>
              <a:spcAft>
                <a:spcPts val="600"/>
              </a:spcAft>
              <a:buClr>
                <a:schemeClr val="bg1"/>
              </a:buClr>
              <a:buFont typeface="Wingdings" panose="05000000000000000000" pitchFamily="2" charset="2"/>
              <a:buChar char="q"/>
            </a:pPr>
            <a:r>
              <a:rPr lang="es-AR" sz="1200" b="1" dirty="0">
                <a:solidFill>
                  <a:schemeClr val="bg1"/>
                </a:solidFill>
                <a:latin typeface="Raleway" pitchFamily="2" charset="0"/>
              </a:rPr>
              <a:t>Node.js: </a:t>
            </a:r>
            <a:r>
              <a:rPr lang="es-ES" sz="1200" dirty="0">
                <a:solidFill>
                  <a:schemeClr val="bg1"/>
                </a:solidFill>
                <a:effectLst/>
                <a:latin typeface="Raleway" pitchFamily="2" charset="0"/>
                <a:ea typeface="Calibri" panose="020F0502020204030204" pitchFamily="34" charset="0"/>
                <a:cs typeface="Arial" panose="020B0604020202020204" pitchFamily="34" charset="0"/>
              </a:rPr>
              <a:t>Frameworks</a:t>
            </a:r>
            <a:endParaRPr lang="es-AR" sz="1200" dirty="0">
              <a:solidFill>
                <a:schemeClr val="bg1"/>
              </a:solidFill>
              <a:latin typeface="Raleway" pitchFamily="2" charset="0"/>
            </a:endParaRPr>
          </a:p>
          <a:p>
            <a:pPr marL="285750" indent="-285750">
              <a:spcAft>
                <a:spcPts val="600"/>
              </a:spcAft>
              <a:buClr>
                <a:schemeClr val="bg1"/>
              </a:buClr>
              <a:buFont typeface="Wingdings" panose="05000000000000000000" pitchFamily="2" charset="2"/>
              <a:buChar char="q"/>
            </a:pPr>
            <a:r>
              <a:rPr lang="es-AR" sz="1200" b="1" dirty="0">
                <a:solidFill>
                  <a:schemeClr val="bg1"/>
                </a:solidFill>
                <a:latin typeface="Raleway" pitchFamily="2" charset="0"/>
              </a:rPr>
              <a:t>PostgreSQL: </a:t>
            </a:r>
            <a:r>
              <a:rPr lang="es-AR" sz="1200" dirty="0">
                <a:solidFill>
                  <a:schemeClr val="bg1"/>
                </a:solidFill>
                <a:latin typeface="Raleway" pitchFamily="2" charset="0"/>
              </a:rPr>
              <a:t>Base de datos</a:t>
            </a:r>
          </a:p>
          <a:p>
            <a:pPr>
              <a:spcAft>
                <a:spcPts val="600"/>
              </a:spcAft>
              <a:buClr>
                <a:schemeClr val="bg1"/>
              </a:buClr>
            </a:pPr>
            <a:r>
              <a:rPr lang="es-AR" sz="1200" b="1" i="0" dirty="0">
                <a:solidFill>
                  <a:schemeClr val="bg1"/>
                </a:solidFill>
                <a:effectLst/>
                <a:latin typeface="Raleway" pitchFamily="2" charset="0"/>
              </a:rPr>
              <a:t>3</a:t>
            </a:r>
            <a:r>
              <a:rPr lang="es-AR" b="1" i="0" dirty="0">
                <a:solidFill>
                  <a:schemeClr val="bg1"/>
                </a:solidFill>
                <a:effectLst/>
                <a:latin typeface="Raleway" pitchFamily="2" charset="0"/>
              </a:rPr>
              <a:t>,    Infraestructura</a:t>
            </a:r>
            <a:endParaRPr lang="es-AR" dirty="0">
              <a:solidFill>
                <a:schemeClr val="bg1"/>
              </a:solidFill>
              <a:latin typeface="Raleway" pitchFamily="2" charset="0"/>
            </a:endParaRPr>
          </a:p>
          <a:p>
            <a:pPr marL="285750" indent="-285750">
              <a:spcBef>
                <a:spcPts val="600"/>
              </a:spcBef>
              <a:spcAft>
                <a:spcPts val="600"/>
              </a:spcAft>
              <a:buClr>
                <a:schemeClr val="bg1"/>
              </a:buClr>
              <a:buFont typeface="Wingdings" panose="05000000000000000000" pitchFamily="2" charset="2"/>
              <a:buChar char="q"/>
            </a:pPr>
            <a:r>
              <a:rPr lang="es-AR" sz="1200" b="1" i="0" dirty="0">
                <a:solidFill>
                  <a:schemeClr val="bg1"/>
                </a:solidFill>
                <a:effectLst/>
                <a:latin typeface="Raleway" pitchFamily="2" charset="0"/>
              </a:rPr>
              <a:t>Google Cloud </a:t>
            </a:r>
            <a:r>
              <a:rPr lang="es-AR" sz="1200" b="1" i="0" dirty="0" err="1">
                <a:solidFill>
                  <a:schemeClr val="bg1"/>
                </a:solidFill>
                <a:effectLst/>
                <a:latin typeface="Raleway" pitchFamily="2" charset="0"/>
              </a:rPr>
              <a:t>Platform</a:t>
            </a:r>
            <a:r>
              <a:rPr lang="es-AR" sz="1200" b="1" dirty="0">
                <a:solidFill>
                  <a:schemeClr val="bg1"/>
                </a:solidFill>
                <a:latin typeface="Raleway" pitchFamily="2" charset="0"/>
              </a:rPr>
              <a:t>: </a:t>
            </a:r>
            <a:r>
              <a:rPr lang="es-AR" sz="1200" b="0" i="0" dirty="0">
                <a:solidFill>
                  <a:schemeClr val="bg1"/>
                </a:solidFill>
                <a:effectLst/>
                <a:latin typeface="Raleway" pitchFamily="2" charset="0"/>
              </a:rPr>
              <a:t>Servicios en la nube</a:t>
            </a:r>
          </a:p>
          <a:p>
            <a:pPr marL="285750" indent="-285750">
              <a:spcAft>
                <a:spcPts val="600"/>
              </a:spcAft>
              <a:buClr>
                <a:schemeClr val="bg1"/>
              </a:buClr>
              <a:buFont typeface="Wingdings" panose="05000000000000000000" pitchFamily="2" charset="2"/>
              <a:buChar char="q"/>
            </a:pPr>
            <a:r>
              <a:rPr lang="es-AR" sz="1200" b="1" i="0" dirty="0">
                <a:solidFill>
                  <a:schemeClr val="bg1"/>
                </a:solidFill>
                <a:effectLst/>
                <a:latin typeface="Raleway" pitchFamily="2" charset="0"/>
              </a:rPr>
              <a:t>Docker: </a:t>
            </a:r>
            <a:r>
              <a:rPr lang="es-AR" sz="1200" b="0" i="0" dirty="0">
                <a:solidFill>
                  <a:schemeClr val="bg1"/>
                </a:solidFill>
                <a:effectLst/>
                <a:latin typeface="Raleway" pitchFamily="2" charset="0"/>
              </a:rPr>
              <a:t>Contenedor</a:t>
            </a:r>
          </a:p>
          <a:p>
            <a:pPr marL="285750" indent="-285750">
              <a:spcAft>
                <a:spcPts val="600"/>
              </a:spcAft>
              <a:buClr>
                <a:schemeClr val="bg1"/>
              </a:buClr>
              <a:buFont typeface="Wingdings" panose="05000000000000000000" pitchFamily="2" charset="2"/>
              <a:buChar char="q"/>
            </a:pPr>
            <a:r>
              <a:rPr lang="es-AR" sz="1200" b="1" i="0" dirty="0">
                <a:solidFill>
                  <a:schemeClr val="bg1"/>
                </a:solidFill>
                <a:effectLst/>
                <a:latin typeface="Raleway" pitchFamily="2" charset="0"/>
              </a:rPr>
              <a:t>Git Hub:</a:t>
            </a:r>
            <a:r>
              <a:rPr lang="es-AR" sz="1200" b="1" dirty="0">
                <a:solidFill>
                  <a:schemeClr val="bg1"/>
                </a:solidFill>
                <a:latin typeface="Raleway" pitchFamily="2" charset="0"/>
              </a:rPr>
              <a:t> </a:t>
            </a:r>
            <a:r>
              <a:rPr lang="es-AR" sz="1200" dirty="0">
                <a:solidFill>
                  <a:schemeClr val="bg1"/>
                </a:solidFill>
                <a:latin typeface="Raleway" pitchFamily="2" charset="0"/>
              </a:rPr>
              <a:t>G</a:t>
            </a:r>
            <a:r>
              <a:rPr lang="es-AR" sz="1200" b="0" i="0" dirty="0">
                <a:solidFill>
                  <a:schemeClr val="bg1"/>
                </a:solidFill>
                <a:effectLst/>
                <a:latin typeface="Raleway" pitchFamily="2" charset="0"/>
              </a:rPr>
              <a:t>estión de código</a:t>
            </a:r>
            <a:endParaRPr lang="es-AR" b="0" i="0" dirty="0">
              <a:solidFill>
                <a:schemeClr val="bg1"/>
              </a:solidFill>
              <a:effectLst/>
              <a:latin typeface="Raleway" pitchFamily="2" charset="0"/>
            </a:endParaRPr>
          </a:p>
          <a:p>
            <a:pPr marL="342900" indent="-342900">
              <a:buClr>
                <a:schemeClr val="bg1"/>
              </a:buClr>
              <a:buFont typeface="Wingdings" panose="05000000000000000000" pitchFamily="2" charset="2"/>
              <a:buChar char="q"/>
            </a:pPr>
            <a:endParaRPr lang="es-AR" dirty="0">
              <a:solidFill>
                <a:schemeClr val="bg1"/>
              </a:solidFill>
              <a:latin typeface="Raleway" pitchFamily="2" charset="0"/>
            </a:endParaRPr>
          </a:p>
          <a:p>
            <a:pPr marL="342900" indent="-342900">
              <a:buClr>
                <a:schemeClr val="bg1"/>
              </a:buClr>
              <a:buFont typeface="Wingdings" panose="05000000000000000000" pitchFamily="2" charset="2"/>
              <a:buChar char="q"/>
            </a:pPr>
            <a:endParaRPr lang="es-AR" b="0" i="0" dirty="0">
              <a:solidFill>
                <a:schemeClr val="bg1"/>
              </a:solidFill>
              <a:effectLst/>
              <a:latin typeface="Raleway" pitchFamily="2" charset="0"/>
            </a:endParaRPr>
          </a:p>
          <a:p>
            <a:pPr marL="342900" indent="-342900">
              <a:buClr>
                <a:schemeClr val="bg1"/>
              </a:buClr>
              <a:buFont typeface="Wingdings" panose="05000000000000000000" pitchFamily="2" charset="2"/>
              <a:buChar char="q"/>
            </a:pPr>
            <a:endParaRPr lang="es-AR" dirty="0">
              <a:solidFill>
                <a:schemeClr val="bg1"/>
              </a:solidFill>
              <a:latin typeface="Raleway" pitchFamily="2" charset="0"/>
            </a:endParaRPr>
          </a:p>
          <a:p>
            <a:pPr marL="342900" indent="-342900">
              <a:buClr>
                <a:schemeClr val="bg1"/>
              </a:buClr>
              <a:buFont typeface="Wingdings" panose="05000000000000000000" pitchFamily="2" charset="2"/>
              <a:buChar char="q"/>
            </a:pPr>
            <a:endParaRPr lang="es-AR" dirty="0">
              <a:solidFill>
                <a:schemeClr val="bg1"/>
              </a:solidFill>
              <a:latin typeface="Raleway" pitchFamily="2" charset="0"/>
            </a:endParaRPr>
          </a:p>
        </p:txBody>
      </p:sp>
    </p:spTree>
    <p:extLst>
      <p:ext uri="{BB962C8B-B14F-4D97-AF65-F5344CB8AC3E}">
        <p14:creationId xmlns:p14="http://schemas.microsoft.com/office/powerpoint/2010/main" val="374816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4"/>
        <p:cNvGrpSpPr/>
        <p:nvPr/>
      </p:nvGrpSpPr>
      <p:grpSpPr>
        <a:xfrm>
          <a:off x="0" y="0"/>
          <a:ext cx="0" cy="0"/>
          <a:chOff x="0" y="0"/>
          <a:chExt cx="0" cy="0"/>
        </a:xfrm>
      </p:grpSpPr>
      <p:sp>
        <p:nvSpPr>
          <p:cNvPr id="575" name="Google Shape;575;p4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76" name="Google Shape;576;p43"/>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PRESENTACIÓN GENERAL DEL PROYECTO</a:t>
            </a:r>
            <a:endParaRPr sz="3200" dirty="0"/>
          </a:p>
        </p:txBody>
      </p:sp>
      <p:grpSp>
        <p:nvGrpSpPr>
          <p:cNvPr id="577" name="Google Shape;577;p43"/>
          <p:cNvGrpSpPr/>
          <p:nvPr/>
        </p:nvGrpSpPr>
        <p:grpSpPr>
          <a:xfrm>
            <a:off x="3276999" y="1528625"/>
            <a:ext cx="80672" cy="1487545"/>
            <a:chOff x="240800" y="2580554"/>
            <a:chExt cx="14075" cy="276346"/>
          </a:xfrm>
        </p:grpSpPr>
        <p:sp>
          <p:nvSpPr>
            <p:cNvPr id="578" name="Google Shape;578;p43"/>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43"/>
          <p:cNvGrpSpPr/>
          <p:nvPr/>
        </p:nvGrpSpPr>
        <p:grpSpPr>
          <a:xfrm>
            <a:off x="1535093" y="442532"/>
            <a:ext cx="7287904" cy="3610038"/>
            <a:chOff x="1535093" y="442532"/>
            <a:chExt cx="7287904" cy="3610038"/>
          </a:xfrm>
        </p:grpSpPr>
        <p:sp>
          <p:nvSpPr>
            <p:cNvPr id="583" name="Google Shape;583;p43"/>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43"/>
          <p:cNvGrpSpPr/>
          <p:nvPr/>
        </p:nvGrpSpPr>
        <p:grpSpPr>
          <a:xfrm flipH="1">
            <a:off x="7880579" y="2059155"/>
            <a:ext cx="543432" cy="741197"/>
            <a:chOff x="2278754" y="3912467"/>
            <a:chExt cx="543432" cy="741197"/>
          </a:xfrm>
        </p:grpSpPr>
        <p:sp>
          <p:nvSpPr>
            <p:cNvPr id="588" name="Google Shape;58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43"/>
          <p:cNvGrpSpPr/>
          <p:nvPr/>
        </p:nvGrpSpPr>
        <p:grpSpPr>
          <a:xfrm flipH="1">
            <a:off x="1412772" y="4130692"/>
            <a:ext cx="541000" cy="741197"/>
            <a:chOff x="548547" y="2097130"/>
            <a:chExt cx="541000" cy="741197"/>
          </a:xfrm>
        </p:grpSpPr>
        <p:sp>
          <p:nvSpPr>
            <p:cNvPr id="613" name="Google Shape;613;p43"/>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43"/>
          <p:cNvGrpSpPr/>
          <p:nvPr/>
        </p:nvGrpSpPr>
        <p:grpSpPr>
          <a:xfrm flipH="1">
            <a:off x="5726954" y="313580"/>
            <a:ext cx="543432" cy="741197"/>
            <a:chOff x="2278754" y="3912467"/>
            <a:chExt cx="543432" cy="741197"/>
          </a:xfrm>
        </p:grpSpPr>
        <p:sp>
          <p:nvSpPr>
            <p:cNvPr id="638" name="Google Shape;63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86014">
              <a:schemeClr val="accent3">
                <a:lumMod val="50000"/>
                <a:lumOff val="50000"/>
              </a:schemeClr>
            </a:gs>
            <a:gs pos="0">
              <a:srgbClr val="002060"/>
            </a:gs>
            <a:gs pos="8000">
              <a:schemeClr val="accent2">
                <a:lumMod val="75000"/>
              </a:schemeClr>
            </a:gs>
            <a:gs pos="56000">
              <a:schemeClr val="accent3">
                <a:lumMod val="50000"/>
                <a:lumOff val="50000"/>
              </a:schemeClr>
            </a:gs>
          </a:gsLst>
          <a:lin ang="10801400" scaled="0"/>
        </a:gradFill>
        <a:effectLst/>
      </p:bgPr>
    </p:bg>
    <p:spTree>
      <p:nvGrpSpPr>
        <p:cNvPr id="1" name=""/>
        <p:cNvGrpSpPr/>
        <p:nvPr/>
      </p:nvGrpSpPr>
      <p:grpSpPr>
        <a:xfrm>
          <a:off x="0" y="0"/>
          <a:ext cx="0" cy="0"/>
          <a:chOff x="0" y="0"/>
          <a:chExt cx="0" cy="0"/>
        </a:xfrm>
      </p:grpSpPr>
      <p:pic>
        <p:nvPicPr>
          <p:cNvPr id="8" name="Imagen 7" descr="Logotipo&#10;&#10;Descripción generada automáticamente con confianza media">
            <a:extLst>
              <a:ext uri="{FF2B5EF4-FFF2-40B4-BE49-F238E27FC236}">
                <a16:creationId xmlns:a16="http://schemas.microsoft.com/office/drawing/2014/main" id="{2D3E8D0C-2C50-48AA-168A-923681D82036}"/>
              </a:ext>
            </a:extLst>
          </p:cNvPr>
          <p:cNvPicPr>
            <a:picLocks noChangeAspect="1"/>
          </p:cNvPicPr>
          <p:nvPr/>
        </p:nvPicPr>
        <p:blipFill>
          <a:blip r:embed="rId3"/>
          <a:stretch>
            <a:fillRect/>
          </a:stretch>
        </p:blipFill>
        <p:spPr>
          <a:xfrm>
            <a:off x="-364273" y="-866879"/>
            <a:ext cx="6875608" cy="6877258"/>
          </a:xfrm>
          <a:prstGeom prst="rect">
            <a:avLst/>
          </a:prstGeom>
        </p:spPr>
      </p:pic>
      <p:sp>
        <p:nvSpPr>
          <p:cNvPr id="11" name="Google Shape;172;p35">
            <a:extLst>
              <a:ext uri="{FF2B5EF4-FFF2-40B4-BE49-F238E27FC236}">
                <a16:creationId xmlns:a16="http://schemas.microsoft.com/office/drawing/2014/main" id="{251B4AB2-36ED-EE7A-59A1-B23114335AE9}"/>
              </a:ext>
            </a:extLst>
          </p:cNvPr>
          <p:cNvSpPr txBox="1">
            <a:spLocks/>
          </p:cNvSpPr>
          <p:nvPr/>
        </p:nvSpPr>
        <p:spPr>
          <a:xfrm>
            <a:off x="5701615" y="1252653"/>
            <a:ext cx="2535419" cy="14942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pPr algn="ctr"/>
            <a:br>
              <a:rPr lang="en" sz="6600" dirty="0">
                <a:solidFill>
                  <a:schemeClr val="bg1">
                    <a:lumMod val="85000"/>
                  </a:schemeClr>
                </a:solidFill>
              </a:rPr>
            </a:br>
            <a:r>
              <a:rPr lang="en" sz="3200" dirty="0">
                <a:solidFill>
                  <a:schemeClr val="bg1">
                    <a:lumMod val="85000"/>
                  </a:schemeClr>
                </a:solidFill>
              </a:rPr>
              <a:t>INTEGRANTES</a:t>
            </a:r>
          </a:p>
          <a:p>
            <a:pPr algn="ctr"/>
            <a:endParaRPr lang="es-AR" sz="6600" u="sng" dirty="0">
              <a:solidFill>
                <a:schemeClr val="bg1">
                  <a:lumMod val="85000"/>
                </a:schemeClr>
              </a:solidFill>
              <a:latin typeface="arial" panose="020B0604020202020204" pitchFamily="34" charset="0"/>
              <a:hlinkClick r:id="rId4">
                <a:extLst>
                  <a:ext uri="{A12FA001-AC4F-418D-AE19-62706E023703}">
                    <ahyp:hlinkClr xmlns:ahyp="http://schemas.microsoft.com/office/drawing/2018/hyperlinkcolor" val="tx"/>
                  </a:ext>
                </a:extLst>
              </a:hlinkClick>
            </a:endParaRPr>
          </a:p>
        </p:txBody>
      </p:sp>
      <p:sp>
        <p:nvSpPr>
          <p:cNvPr id="12" name="Google Shape;172;p35">
            <a:extLst>
              <a:ext uri="{FF2B5EF4-FFF2-40B4-BE49-F238E27FC236}">
                <a16:creationId xmlns:a16="http://schemas.microsoft.com/office/drawing/2014/main" id="{04FB4DF8-3732-1F22-511C-345848BA6C99}"/>
              </a:ext>
            </a:extLst>
          </p:cNvPr>
          <p:cNvSpPr txBox="1">
            <a:spLocks/>
          </p:cNvSpPr>
          <p:nvPr/>
        </p:nvSpPr>
        <p:spPr>
          <a:xfrm>
            <a:off x="6070470" y="1999785"/>
            <a:ext cx="2240906" cy="32933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pPr>
              <a:spcBef>
                <a:spcPts val="600"/>
              </a:spcBef>
              <a:spcAft>
                <a:spcPts val="600"/>
              </a:spcAft>
            </a:pPr>
            <a:r>
              <a:rPr lang="en" sz="1600" dirty="0">
                <a:solidFill>
                  <a:schemeClr val="bg2">
                    <a:lumMod val="20000"/>
                    <a:lumOff val="80000"/>
                  </a:schemeClr>
                </a:solidFill>
                <a:latin typeface="Raleway" pitchFamily="2" charset="0"/>
              </a:rPr>
              <a:t>Daiana Figueroa</a:t>
            </a:r>
          </a:p>
          <a:p>
            <a:pPr>
              <a:spcBef>
                <a:spcPts val="600"/>
              </a:spcBef>
              <a:spcAft>
                <a:spcPts val="600"/>
              </a:spcAft>
            </a:pPr>
            <a:r>
              <a:rPr lang="en" sz="1600" dirty="0">
                <a:solidFill>
                  <a:schemeClr val="bg2">
                    <a:lumMod val="20000"/>
                    <a:lumOff val="80000"/>
                  </a:schemeClr>
                </a:solidFill>
                <a:latin typeface="Raleway" pitchFamily="2" charset="0"/>
              </a:rPr>
              <a:t>Ignacio Butcher</a:t>
            </a:r>
          </a:p>
          <a:p>
            <a:pPr>
              <a:spcBef>
                <a:spcPts val="600"/>
              </a:spcBef>
              <a:spcAft>
                <a:spcPts val="600"/>
              </a:spcAft>
            </a:pPr>
            <a:r>
              <a:rPr lang="es-AR" sz="1600" dirty="0">
                <a:solidFill>
                  <a:schemeClr val="bg2">
                    <a:lumMod val="20000"/>
                    <a:lumOff val="80000"/>
                  </a:schemeClr>
                </a:solidFill>
                <a:latin typeface="Raleway" pitchFamily="2" charset="0"/>
              </a:rPr>
              <a:t>Silvina Prado </a:t>
            </a:r>
          </a:p>
          <a:p>
            <a:pPr>
              <a:spcBef>
                <a:spcPts val="600"/>
              </a:spcBef>
              <a:spcAft>
                <a:spcPts val="600"/>
              </a:spcAft>
            </a:pPr>
            <a:r>
              <a:rPr lang="es-AR" sz="1600" dirty="0">
                <a:solidFill>
                  <a:schemeClr val="bg2">
                    <a:lumMod val="20000"/>
                    <a:lumOff val="80000"/>
                  </a:schemeClr>
                </a:solidFill>
                <a:latin typeface="Raleway" pitchFamily="2" charset="0"/>
              </a:rPr>
              <a:t>Francisco </a:t>
            </a:r>
            <a:r>
              <a:rPr lang="es-AR" sz="1600" dirty="0" err="1">
                <a:solidFill>
                  <a:schemeClr val="bg2">
                    <a:lumMod val="20000"/>
                    <a:lumOff val="80000"/>
                  </a:schemeClr>
                </a:solidFill>
                <a:latin typeface="Raleway" pitchFamily="2" charset="0"/>
              </a:rPr>
              <a:t>Chahla</a:t>
            </a:r>
            <a:endParaRPr lang="es-AR" sz="1600" dirty="0">
              <a:solidFill>
                <a:schemeClr val="bg2">
                  <a:lumMod val="20000"/>
                  <a:lumOff val="80000"/>
                </a:schemeClr>
              </a:solidFill>
              <a:latin typeface="Raleway" pitchFamily="2" charset="0"/>
            </a:endParaRPr>
          </a:p>
          <a:p>
            <a:pPr>
              <a:spcBef>
                <a:spcPts val="600"/>
              </a:spcBef>
              <a:spcAft>
                <a:spcPts val="600"/>
              </a:spcAft>
            </a:pPr>
            <a:r>
              <a:rPr lang="es-AR" sz="1600" dirty="0">
                <a:solidFill>
                  <a:schemeClr val="bg2">
                    <a:lumMod val="20000"/>
                    <a:lumOff val="80000"/>
                  </a:schemeClr>
                </a:solidFill>
                <a:latin typeface="Raleway" pitchFamily="2" charset="0"/>
              </a:rPr>
              <a:t>Franco Bianchi</a:t>
            </a:r>
          </a:p>
          <a:p>
            <a:pPr>
              <a:spcBef>
                <a:spcPts val="600"/>
              </a:spcBef>
              <a:spcAft>
                <a:spcPts val="600"/>
              </a:spcAft>
            </a:pPr>
            <a:r>
              <a:rPr lang="es-AR" sz="1600" dirty="0">
                <a:solidFill>
                  <a:schemeClr val="bg2">
                    <a:lumMod val="20000"/>
                    <a:lumOff val="80000"/>
                  </a:schemeClr>
                </a:solidFill>
                <a:latin typeface="Raleway" pitchFamily="2" charset="0"/>
              </a:rPr>
              <a:t>Gabriel </a:t>
            </a:r>
            <a:r>
              <a:rPr lang="es-AR" sz="1600" dirty="0" err="1">
                <a:solidFill>
                  <a:schemeClr val="bg2">
                    <a:lumMod val="20000"/>
                    <a:lumOff val="80000"/>
                  </a:schemeClr>
                </a:solidFill>
                <a:latin typeface="Raleway" pitchFamily="2" charset="0"/>
              </a:rPr>
              <a:t>Echeve</a:t>
            </a:r>
            <a:endParaRPr lang="en" sz="1600" dirty="0">
              <a:solidFill>
                <a:schemeClr val="bg2">
                  <a:lumMod val="20000"/>
                  <a:lumOff val="80000"/>
                </a:schemeClr>
              </a:solidFill>
              <a:latin typeface="Raleway" pitchFamily="2" charset="0"/>
            </a:endParaRPr>
          </a:p>
          <a:p>
            <a:pPr marL="857250" indent="-857250" algn="ctr">
              <a:spcBef>
                <a:spcPts val="600"/>
              </a:spcBef>
              <a:buFont typeface="Arial" panose="020B0604020202020204" pitchFamily="34" charset="0"/>
              <a:buChar char="•"/>
            </a:pPr>
            <a:endParaRPr lang="es-AR" sz="6000" u="sng" dirty="0">
              <a:solidFill>
                <a:srgbClr val="8AB4F8"/>
              </a:solidFill>
              <a:latin typeface="arial" panose="020B0604020202020204" pitchFamily="34" charset="0"/>
              <a:hlinkClick r:id="rId4"/>
            </a:endParaRPr>
          </a:p>
        </p:txBody>
      </p:sp>
    </p:spTree>
    <p:extLst>
      <p:ext uri="{BB962C8B-B14F-4D97-AF65-F5344CB8AC3E}">
        <p14:creationId xmlns:p14="http://schemas.microsoft.com/office/powerpoint/2010/main" val="353543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8" name="Google Shape;238;p36"/>
          <p:cNvSpPr txBox="1">
            <a:spLocks noGrp="1"/>
          </p:cNvSpPr>
          <p:nvPr>
            <p:ph type="body" idx="1"/>
          </p:nvPr>
        </p:nvSpPr>
        <p:spPr>
          <a:xfrm>
            <a:off x="720000" y="2026132"/>
            <a:ext cx="7704000" cy="1887554"/>
          </a:xfrm>
          <a:prstGeom prst="rect">
            <a:avLst/>
          </a:prstGeom>
        </p:spPr>
        <p:txBody>
          <a:bodyPr spcFirstLastPara="1" wrap="square" lIns="91425" tIns="91425" rIns="91425" bIns="91425" anchor="t" anchorCtr="0">
            <a:noAutofit/>
          </a:bodyPr>
          <a:lstStyle/>
          <a:p>
            <a:pPr marL="139700" indent="0" algn="ctr">
              <a:lnSpc>
                <a:spcPct val="107000"/>
              </a:lnSpc>
              <a:spcAft>
                <a:spcPts val="800"/>
              </a:spcAft>
              <a:buNone/>
            </a:pPr>
            <a:r>
              <a:rPr lang="es-AR" sz="1600" dirty="0">
                <a:effectLst/>
                <a:latin typeface="Raleway" pitchFamily="2" charset="0"/>
                <a:ea typeface="Calibri" panose="020F0502020204030204" pitchFamily="34" charset="0"/>
                <a:cs typeface="Arial" panose="020B0604020202020204" pitchFamily="34" charset="0"/>
              </a:rPr>
              <a:t>El proyecto se enfoca en la creación de un eCommerce destinado a una tienda de ropa en línea, especializada exclusivamente en prendas masculinas. El propósito es ofrecer a los clientes una plataforma que les permita conocer el catálogo de productos, seleccionar los deseados y adquirirlos de manera cómoda y segura. </a:t>
            </a:r>
            <a:endParaRPr lang="es-AR" sz="16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1600"/>
              </a:spcAft>
              <a:buNone/>
            </a:pPr>
            <a:endParaRPr dirty="0"/>
          </a:p>
        </p:txBody>
      </p:sp>
      <p:grpSp>
        <p:nvGrpSpPr>
          <p:cNvPr id="239" name="Google Shape;239;p36"/>
          <p:cNvGrpSpPr/>
          <p:nvPr/>
        </p:nvGrpSpPr>
        <p:grpSpPr>
          <a:xfrm>
            <a:off x="396318" y="1376775"/>
            <a:ext cx="8426679" cy="2929625"/>
            <a:chOff x="1890971" y="1788200"/>
            <a:chExt cx="2169979" cy="754416"/>
          </a:xfrm>
        </p:grpSpPr>
        <p:sp>
          <p:nvSpPr>
            <p:cNvPr id="240" name="Google Shape;240;p3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1"/>
        <p:cNvGrpSpPr/>
        <p:nvPr/>
      </p:nvGrpSpPr>
      <p:grpSpPr>
        <a:xfrm>
          <a:off x="0" y="0"/>
          <a:ext cx="0" cy="0"/>
          <a:chOff x="0" y="0"/>
          <a:chExt cx="0" cy="0"/>
        </a:xfrm>
      </p:grpSpPr>
      <p:sp>
        <p:nvSpPr>
          <p:cNvPr id="1062" name="Google Shape;1062;p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063" name="Google Shape;1063;p49"/>
          <p:cNvSpPr txBox="1">
            <a:spLocks noGrp="1"/>
          </p:cNvSpPr>
          <p:nvPr>
            <p:ph type="title" idx="2"/>
          </p:nvPr>
        </p:nvSpPr>
        <p:spPr>
          <a:xfrm>
            <a:off x="3722950" y="2017505"/>
            <a:ext cx="3852000" cy="97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OBJETIVOS DEL PROYECTO</a:t>
            </a:r>
            <a:endParaRPr sz="3200" dirty="0"/>
          </a:p>
        </p:txBody>
      </p:sp>
      <p:grpSp>
        <p:nvGrpSpPr>
          <p:cNvPr id="1064" name="Google Shape;1064;p49"/>
          <p:cNvGrpSpPr/>
          <p:nvPr/>
        </p:nvGrpSpPr>
        <p:grpSpPr>
          <a:xfrm>
            <a:off x="2205149" y="1910963"/>
            <a:ext cx="80672" cy="1321569"/>
            <a:chOff x="240800" y="2611388"/>
            <a:chExt cx="14075" cy="245512"/>
          </a:xfrm>
        </p:grpSpPr>
        <p:sp>
          <p:nvSpPr>
            <p:cNvPr id="1065" name="Google Shape;1065;p49"/>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9"/>
          <p:cNvGrpSpPr/>
          <p:nvPr/>
        </p:nvGrpSpPr>
        <p:grpSpPr>
          <a:xfrm>
            <a:off x="1074617" y="3596630"/>
            <a:ext cx="543432" cy="741197"/>
            <a:chOff x="2878829" y="3023092"/>
            <a:chExt cx="543432" cy="741197"/>
          </a:xfrm>
        </p:grpSpPr>
        <p:sp>
          <p:nvSpPr>
            <p:cNvPr id="1070" name="Google Shape;1070;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9"/>
          <p:cNvGrpSpPr/>
          <p:nvPr/>
        </p:nvGrpSpPr>
        <p:grpSpPr>
          <a:xfrm>
            <a:off x="7628229" y="968555"/>
            <a:ext cx="543432" cy="741197"/>
            <a:chOff x="2878829" y="3023092"/>
            <a:chExt cx="543432" cy="741197"/>
          </a:xfrm>
        </p:grpSpPr>
        <p:sp>
          <p:nvSpPr>
            <p:cNvPr id="1095" name="Google Shape;1095;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9"/>
          <p:cNvGrpSpPr/>
          <p:nvPr/>
        </p:nvGrpSpPr>
        <p:grpSpPr>
          <a:xfrm>
            <a:off x="350893" y="345057"/>
            <a:ext cx="8225504" cy="4106844"/>
            <a:chOff x="350893" y="345057"/>
            <a:chExt cx="8225504" cy="4106844"/>
          </a:xfrm>
        </p:grpSpPr>
        <p:grpSp>
          <p:nvGrpSpPr>
            <p:cNvPr id="1120" name="Google Shape;1120;p49"/>
            <p:cNvGrpSpPr/>
            <p:nvPr/>
          </p:nvGrpSpPr>
          <p:grpSpPr>
            <a:xfrm>
              <a:off x="350893" y="345057"/>
              <a:ext cx="8225504" cy="344536"/>
              <a:chOff x="1942776" y="1722253"/>
              <a:chExt cx="2118174" cy="88722"/>
            </a:xfrm>
          </p:grpSpPr>
          <p:sp>
            <p:nvSpPr>
              <p:cNvPr id="1121" name="Google Shape;1121;p4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49"/>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8" name="Google Shape;238;p36"/>
          <p:cNvSpPr txBox="1">
            <a:spLocks noGrp="1"/>
          </p:cNvSpPr>
          <p:nvPr>
            <p:ph type="body" idx="1"/>
          </p:nvPr>
        </p:nvSpPr>
        <p:spPr>
          <a:xfrm>
            <a:off x="720000" y="1465217"/>
            <a:ext cx="7704000" cy="2847543"/>
          </a:xfrm>
          <a:prstGeom prst="rect">
            <a:avLst/>
          </a:prstGeom>
        </p:spPr>
        <p:txBody>
          <a:bodyPr spcFirstLastPara="1" wrap="square" lIns="91425" tIns="91425" rIns="91425" bIns="91425" anchor="t" anchorCtr="0">
            <a:noAutofit/>
          </a:bodyPr>
          <a:lstStyle/>
          <a:p>
            <a:pPr marL="139700" indent="0" algn="ctr">
              <a:lnSpc>
                <a:spcPct val="107000"/>
              </a:lnSpc>
              <a:spcAft>
                <a:spcPts val="800"/>
              </a:spcAft>
              <a:buNone/>
            </a:pPr>
            <a:r>
              <a:rPr lang="es-ES" sz="1600" dirty="0">
                <a:effectLst/>
                <a:latin typeface="Raleway" pitchFamily="2" charset="0"/>
                <a:ea typeface="Calibri" panose="020F0502020204030204" pitchFamily="34" charset="0"/>
                <a:cs typeface="Arial" panose="020B0604020202020204" pitchFamily="34" charset="0"/>
              </a:rPr>
              <a:t>El </a:t>
            </a:r>
            <a:r>
              <a:rPr lang="es-ES" sz="1600" dirty="0">
                <a:latin typeface="Raleway" pitchFamily="2" charset="0"/>
                <a:ea typeface="Calibri" panose="020F0502020204030204" pitchFamily="34" charset="0"/>
                <a:cs typeface="Arial" panose="020B0604020202020204" pitchFamily="34" charset="0"/>
              </a:rPr>
              <a:t>principal objetivo de este </a:t>
            </a:r>
            <a:r>
              <a:rPr lang="es-ES" sz="1600" dirty="0">
                <a:effectLst/>
                <a:latin typeface="Raleway" pitchFamily="2" charset="0"/>
                <a:ea typeface="Calibri" panose="020F0502020204030204" pitchFamily="34" charset="0"/>
                <a:cs typeface="Arial" panose="020B0604020202020204" pitchFamily="34" charset="0"/>
              </a:rPr>
              <a:t>proyecto es la creación de un sitio web seguro y atractivo, que ofrezca una amplia gama de opciones de moda masculina. El catálogo de productos se organizará por categorías para facilitar la navegación de los clientes y ayudarles a encontrar con facilidad lo que buscan.</a:t>
            </a:r>
            <a:endParaRPr lang="es-AR" sz="1600" dirty="0">
              <a:effectLst/>
              <a:latin typeface="Calibri" panose="020F0502020204030204" pitchFamily="34" charset="0"/>
              <a:ea typeface="Calibri" panose="020F0502020204030204" pitchFamily="34" charset="0"/>
              <a:cs typeface="Arial" panose="020B0604020202020204" pitchFamily="34" charset="0"/>
            </a:endParaRPr>
          </a:p>
          <a:p>
            <a:pPr marL="139700" indent="0" algn="ctr">
              <a:lnSpc>
                <a:spcPct val="107000"/>
              </a:lnSpc>
              <a:spcAft>
                <a:spcPts val="800"/>
              </a:spcAft>
              <a:buNone/>
            </a:pPr>
            <a:r>
              <a:rPr lang="es-ES" sz="1600" dirty="0">
                <a:effectLst/>
                <a:latin typeface="Raleway" pitchFamily="2" charset="0"/>
                <a:ea typeface="Calibri" panose="020F0502020204030204" pitchFamily="34" charset="0"/>
                <a:cs typeface="Arial" panose="020B0604020202020204" pitchFamily="34" charset="0"/>
              </a:rPr>
              <a:t>En cuanto a la empresa, representa una oportunidad de aumentar su visibilidad y potenciar la promoción de los productos que ofrece. Esto, a su vez, se traducirá en un mayor alcance y ventas, consolidando así su posición competitiva en el mercado actual.</a:t>
            </a:r>
            <a:endParaRPr lang="es-AR" sz="16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1600"/>
              </a:spcAft>
              <a:buNone/>
            </a:pPr>
            <a:endParaRPr dirty="0"/>
          </a:p>
        </p:txBody>
      </p:sp>
      <p:grpSp>
        <p:nvGrpSpPr>
          <p:cNvPr id="239" name="Google Shape;239;p36"/>
          <p:cNvGrpSpPr/>
          <p:nvPr/>
        </p:nvGrpSpPr>
        <p:grpSpPr>
          <a:xfrm>
            <a:off x="396318" y="1376775"/>
            <a:ext cx="8426679" cy="2929625"/>
            <a:chOff x="1890971" y="1788200"/>
            <a:chExt cx="2169979" cy="754416"/>
          </a:xfrm>
        </p:grpSpPr>
        <p:sp>
          <p:nvSpPr>
            <p:cNvPr id="240" name="Google Shape;240;p3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7338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4"/>
        <p:cNvGrpSpPr/>
        <p:nvPr/>
      </p:nvGrpSpPr>
      <p:grpSpPr>
        <a:xfrm>
          <a:off x="0" y="0"/>
          <a:ext cx="0" cy="0"/>
          <a:chOff x="0" y="0"/>
          <a:chExt cx="0" cy="0"/>
        </a:xfrm>
      </p:grpSpPr>
      <p:sp>
        <p:nvSpPr>
          <p:cNvPr id="1635" name="Google Shape;1635;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636" name="Google Shape;1636;p55"/>
          <p:cNvSpPr txBox="1">
            <a:spLocks noGrp="1"/>
          </p:cNvSpPr>
          <p:nvPr>
            <p:ph type="title" idx="2"/>
          </p:nvPr>
        </p:nvSpPr>
        <p:spPr>
          <a:xfrm>
            <a:off x="3073050" y="2458951"/>
            <a:ext cx="2997900" cy="10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AR" sz="3400" dirty="0"/>
              <a:t>PÚBLICO OBJETIVO</a:t>
            </a:r>
            <a:endParaRPr sz="3400" dirty="0"/>
          </a:p>
          <a:p>
            <a:pPr marL="0" lvl="0" indent="0" algn="ctr" rtl="0">
              <a:spcBef>
                <a:spcPts val="0"/>
              </a:spcBef>
              <a:spcAft>
                <a:spcPts val="0"/>
              </a:spcAft>
              <a:buNone/>
            </a:pPr>
            <a:endParaRPr sz="3400" dirty="0"/>
          </a:p>
        </p:txBody>
      </p:sp>
      <p:grpSp>
        <p:nvGrpSpPr>
          <p:cNvPr id="1637" name="Google Shape;1637;p55"/>
          <p:cNvGrpSpPr/>
          <p:nvPr/>
        </p:nvGrpSpPr>
        <p:grpSpPr>
          <a:xfrm rot="-5400000">
            <a:off x="4548073" y="2564913"/>
            <a:ext cx="80672" cy="2278871"/>
            <a:chOff x="240800" y="2433546"/>
            <a:chExt cx="14075" cy="423354"/>
          </a:xfrm>
        </p:grpSpPr>
        <p:sp>
          <p:nvSpPr>
            <p:cNvPr id="1638" name="Google Shape;1638;p55"/>
            <p:cNvSpPr/>
            <p:nvPr/>
          </p:nvSpPr>
          <p:spPr>
            <a:xfrm>
              <a:off x="241875" y="2433546"/>
              <a:ext cx="11398" cy="31694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55"/>
          <p:cNvGrpSpPr/>
          <p:nvPr/>
        </p:nvGrpSpPr>
        <p:grpSpPr>
          <a:xfrm rot="5400000">
            <a:off x="2989548" y="-543524"/>
            <a:ext cx="3513871" cy="6826313"/>
            <a:chOff x="4479125" y="1041049"/>
            <a:chExt cx="1112231" cy="2160773"/>
          </a:xfrm>
        </p:grpSpPr>
        <p:sp>
          <p:nvSpPr>
            <p:cNvPr id="1643" name="Google Shape;1643;p55"/>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55"/>
          <p:cNvGrpSpPr/>
          <p:nvPr/>
        </p:nvGrpSpPr>
        <p:grpSpPr>
          <a:xfrm>
            <a:off x="7880579" y="1374680"/>
            <a:ext cx="543432" cy="741197"/>
            <a:chOff x="2878829" y="3023092"/>
            <a:chExt cx="543432" cy="741197"/>
          </a:xfrm>
        </p:grpSpPr>
        <p:sp>
          <p:nvSpPr>
            <p:cNvPr id="1648" name="Google Shape;164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5"/>
          <p:cNvGrpSpPr/>
          <p:nvPr/>
        </p:nvGrpSpPr>
        <p:grpSpPr>
          <a:xfrm>
            <a:off x="449509" y="368055"/>
            <a:ext cx="541000" cy="741197"/>
            <a:chOff x="1148622" y="1207755"/>
            <a:chExt cx="541000" cy="741197"/>
          </a:xfrm>
        </p:grpSpPr>
        <p:sp>
          <p:nvSpPr>
            <p:cNvPr id="1673" name="Google Shape;1673;p5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55"/>
          <p:cNvGrpSpPr/>
          <p:nvPr/>
        </p:nvGrpSpPr>
        <p:grpSpPr>
          <a:xfrm>
            <a:off x="7285354" y="4606955"/>
            <a:ext cx="543432" cy="741197"/>
            <a:chOff x="2878829" y="3023092"/>
            <a:chExt cx="543432" cy="741197"/>
          </a:xfrm>
        </p:grpSpPr>
        <p:sp>
          <p:nvSpPr>
            <p:cNvPr id="1698" name="Google Shape;169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8"/>
        <p:cNvGrpSpPr/>
        <p:nvPr/>
      </p:nvGrpSpPr>
      <p:grpSpPr>
        <a:xfrm>
          <a:off x="0" y="0"/>
          <a:ext cx="0" cy="0"/>
          <a:chOff x="0" y="0"/>
          <a:chExt cx="0" cy="0"/>
        </a:xfrm>
      </p:grpSpPr>
      <p:grpSp>
        <p:nvGrpSpPr>
          <p:cNvPr id="367" name="Google Shape;367;p39"/>
          <p:cNvGrpSpPr/>
          <p:nvPr/>
        </p:nvGrpSpPr>
        <p:grpSpPr>
          <a:xfrm>
            <a:off x="396318" y="1228088"/>
            <a:ext cx="8426679" cy="2929625"/>
            <a:chOff x="1890971" y="1788200"/>
            <a:chExt cx="2169979" cy="754416"/>
          </a:xfrm>
        </p:grpSpPr>
        <p:sp>
          <p:nvSpPr>
            <p:cNvPr id="368" name="Google Shape;368;p3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39"/>
          <p:cNvGrpSpPr/>
          <p:nvPr/>
        </p:nvGrpSpPr>
        <p:grpSpPr>
          <a:xfrm rot="10800000" flipH="1">
            <a:off x="7880579" y="2059155"/>
            <a:ext cx="543432" cy="741197"/>
            <a:chOff x="2278754" y="3912467"/>
            <a:chExt cx="543432" cy="741197"/>
          </a:xfrm>
        </p:grpSpPr>
        <p:sp>
          <p:nvSpPr>
            <p:cNvPr id="372" name="Google Shape;372;p39"/>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9"/>
          <p:cNvGrpSpPr/>
          <p:nvPr/>
        </p:nvGrpSpPr>
        <p:grpSpPr>
          <a:xfrm rot="10800000" flipH="1">
            <a:off x="6150372" y="3874492"/>
            <a:ext cx="541000" cy="741197"/>
            <a:chOff x="548547" y="2097130"/>
            <a:chExt cx="541000" cy="741197"/>
          </a:xfrm>
        </p:grpSpPr>
        <p:sp>
          <p:nvSpPr>
            <p:cNvPr id="397" name="Google Shape;397;p39"/>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CuadroTexto 2">
            <a:extLst>
              <a:ext uri="{FF2B5EF4-FFF2-40B4-BE49-F238E27FC236}">
                <a16:creationId xmlns:a16="http://schemas.microsoft.com/office/drawing/2014/main" id="{07E03617-7DEB-55A0-76D2-0082901AE450}"/>
              </a:ext>
            </a:extLst>
          </p:cNvPr>
          <p:cNvSpPr txBox="1"/>
          <p:nvPr/>
        </p:nvSpPr>
        <p:spPr>
          <a:xfrm>
            <a:off x="956979" y="1826954"/>
            <a:ext cx="6461682" cy="1656415"/>
          </a:xfrm>
          <a:prstGeom prst="rect">
            <a:avLst/>
          </a:prstGeom>
          <a:noFill/>
        </p:spPr>
        <p:txBody>
          <a:bodyPr wrap="square">
            <a:spAutoFit/>
          </a:bodyPr>
          <a:lstStyle/>
          <a:p>
            <a:pPr marL="139700" indent="0" algn="ctr">
              <a:lnSpc>
                <a:spcPct val="107000"/>
              </a:lnSpc>
              <a:spcAft>
                <a:spcPts val="800"/>
              </a:spcAft>
              <a:buNone/>
            </a:pPr>
            <a:r>
              <a:rPr lang="es-ES" sz="1600" dirty="0">
                <a:solidFill>
                  <a:schemeClr val="bg1"/>
                </a:solidFill>
                <a:effectLst/>
                <a:latin typeface="Raleway" pitchFamily="2" charset="0"/>
                <a:ea typeface="Calibri" panose="020F0502020204030204" pitchFamily="34" charset="0"/>
                <a:cs typeface="Arial" panose="020B0604020202020204" pitchFamily="34" charset="0"/>
              </a:rPr>
              <a:t>En este caso, la tienda se enfoca exclusivamente en la venta de ropa para hombres y se especializa en moda masculina, estando diseñada para satisfacer las necesidades de hombres de todas las edades. Su amplia gama de productos está cuidadosamente seleccionada para garantizar que cada cliente encuentre lo que busca.</a:t>
            </a:r>
            <a:endParaRPr lang="es-AR" sz="1600" dirty="0">
              <a:solidFill>
                <a:schemeClr val="bg1"/>
              </a:solidFill>
              <a:effectLst/>
              <a:latin typeface="Raleway" pitchFamily="2" charset="0"/>
              <a:ea typeface="Calibri" panose="020F050202020403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0"/>
        <p:cNvGrpSpPr/>
        <p:nvPr/>
      </p:nvGrpSpPr>
      <p:grpSpPr>
        <a:xfrm>
          <a:off x="0" y="0"/>
          <a:ext cx="0" cy="0"/>
          <a:chOff x="0" y="0"/>
          <a:chExt cx="0" cy="0"/>
        </a:xfrm>
      </p:grpSpPr>
      <p:sp>
        <p:nvSpPr>
          <p:cNvPr id="2231" name="Google Shape;2231;p6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232" name="Google Shape;2232;p61"/>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dirty="0"/>
              <a:t>FUNCIONALIDADES DEL SITIO WEB</a:t>
            </a:r>
            <a:endParaRPr sz="3200" dirty="0"/>
          </a:p>
        </p:txBody>
      </p:sp>
      <p:grpSp>
        <p:nvGrpSpPr>
          <p:cNvPr id="2233" name="Google Shape;2233;p61"/>
          <p:cNvGrpSpPr/>
          <p:nvPr/>
        </p:nvGrpSpPr>
        <p:grpSpPr>
          <a:xfrm>
            <a:off x="6010074" y="1528625"/>
            <a:ext cx="80672" cy="1487545"/>
            <a:chOff x="240800" y="2580554"/>
            <a:chExt cx="14075" cy="276346"/>
          </a:xfrm>
        </p:grpSpPr>
        <p:sp>
          <p:nvSpPr>
            <p:cNvPr id="2234" name="Google Shape;2234;p61"/>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8" name="Google Shape;2238;p61"/>
          <p:cNvGrpSpPr/>
          <p:nvPr/>
        </p:nvGrpSpPr>
        <p:grpSpPr>
          <a:xfrm rot="10800000">
            <a:off x="6807254" y="4077830"/>
            <a:ext cx="543432" cy="741197"/>
            <a:chOff x="2878829" y="3023092"/>
            <a:chExt cx="543432" cy="741197"/>
          </a:xfrm>
        </p:grpSpPr>
        <p:sp>
          <p:nvSpPr>
            <p:cNvPr id="2239" name="Google Shape;2239;p6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3" name="Google Shape;2263;p61"/>
          <p:cNvGrpSpPr/>
          <p:nvPr/>
        </p:nvGrpSpPr>
        <p:grpSpPr>
          <a:xfrm rot="10800000">
            <a:off x="1239817" y="2482080"/>
            <a:ext cx="543432" cy="741197"/>
            <a:chOff x="2878829" y="3023092"/>
            <a:chExt cx="543432" cy="741197"/>
          </a:xfrm>
        </p:grpSpPr>
        <p:sp>
          <p:nvSpPr>
            <p:cNvPr id="2264" name="Google Shape;2264;p6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8" name="Google Shape;2288;p61"/>
          <p:cNvGrpSpPr/>
          <p:nvPr/>
        </p:nvGrpSpPr>
        <p:grpSpPr>
          <a:xfrm flipH="1">
            <a:off x="5875692" y="285902"/>
            <a:ext cx="2956954" cy="4721744"/>
            <a:chOff x="4479125" y="1041049"/>
            <a:chExt cx="935952" cy="1494601"/>
          </a:xfrm>
        </p:grpSpPr>
        <p:sp>
          <p:nvSpPr>
            <p:cNvPr id="2289" name="Google Shape;2289;p61"/>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E-Commerce Business Plan By Slidesgo">
  <a:themeElements>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1642</TotalTime>
  <Words>798</Words>
  <Application>Microsoft Office PowerPoint</Application>
  <PresentationFormat>Presentación en pantalla (16:9)</PresentationFormat>
  <Paragraphs>152</Paragraphs>
  <Slides>30</Slides>
  <Notes>30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Raleway</vt:lpstr>
      <vt:lpstr>Arial</vt:lpstr>
      <vt:lpstr>Calibri</vt:lpstr>
      <vt:lpstr>Oswald</vt:lpstr>
      <vt:lpstr>Wingdings</vt:lpstr>
      <vt:lpstr>E-Commerce Business Plan By Slidesgo</vt:lpstr>
      <vt:lpstr>Presentación de PowerPoint</vt:lpstr>
      <vt:lpstr>CONTENIDOS</vt:lpstr>
      <vt:lpstr>01</vt:lpstr>
      <vt:lpstr>Presentación de PowerPoint</vt:lpstr>
      <vt:lpstr>02</vt:lpstr>
      <vt:lpstr>Presentación de PowerPoint</vt:lpstr>
      <vt:lpstr>03</vt:lpstr>
      <vt:lpstr>Presentación de PowerPoint</vt:lpstr>
      <vt:lpstr>04</vt:lpstr>
      <vt:lpstr>FUNCIONALIDADES</vt:lpstr>
      <vt:lpstr>05</vt:lpstr>
      <vt:lpstr>ESTRUCTURA </vt:lpstr>
      <vt:lpstr>PÁGINA DE INICIO </vt:lpstr>
      <vt:lpstr>CATEGORIA DE PRODUCTOS</vt:lpstr>
      <vt:lpstr>PRODUCTOS</vt:lpstr>
      <vt:lpstr>CARRITO DE COMPRAS</vt:lpstr>
      <vt:lpstr>PROCESO DE PAGO</vt:lpstr>
      <vt:lpstr>CONFIRMACIÓN DE COMPRA</vt:lpstr>
      <vt:lpstr>APARTADO INFORMATIVO</vt:lpstr>
      <vt:lpstr>06</vt:lpstr>
      <vt:lpstr>PLAZOS </vt:lpstr>
      <vt:lpstr>PROCESO </vt:lpstr>
      <vt:lpstr>07</vt:lpstr>
      <vt:lpstr>Presentación de PowerPoint</vt:lpstr>
      <vt:lpstr>08</vt:lpstr>
      <vt:lpstr>Presentación de PowerPoint</vt:lpstr>
      <vt:lpstr>09</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Daiana  Figueroa</cp:lastModifiedBy>
  <cp:revision>33</cp:revision>
  <dcterms:modified xsi:type="dcterms:W3CDTF">2023-09-12T15:35:35Z</dcterms:modified>
</cp:coreProperties>
</file>