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59" r:id="rId4"/>
    <p:sldId id="274" r:id="rId5"/>
    <p:sldId id="260" r:id="rId6"/>
    <p:sldId id="261" r:id="rId7"/>
    <p:sldId id="263" r:id="rId8"/>
    <p:sldId id="271" r:id="rId9"/>
    <p:sldId id="277" r:id="rId10"/>
    <p:sldId id="281" r:id="rId11"/>
    <p:sldId id="282" r:id="rId12"/>
    <p:sldId id="283" r:id="rId13"/>
    <p:sldId id="273" r:id="rId14"/>
    <p:sldId id="272" r:id="rId15"/>
    <p:sldId id="278" r:id="rId16"/>
    <p:sldId id="279" r:id="rId17"/>
    <p:sldId id="28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37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70E5-F9A2-4353-BB56-7C6C16CEB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D79E9-7AEF-4C6F-A5D1-5C2FB514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methane and n2o can attract more users.</a:t>
            </a:r>
          </a:p>
          <a:p>
            <a:r>
              <a:rPr lang="en-US" baseline="0" dirty="0" smtClean="0"/>
              <a:t>Include a map interface for people to easily upload and view data.</a:t>
            </a:r>
          </a:p>
          <a:p>
            <a:r>
              <a:rPr lang="en-US" baseline="0" dirty="0" smtClean="0"/>
              <a:t>Do we take csv files or Form upload.</a:t>
            </a:r>
          </a:p>
          <a:p>
            <a:r>
              <a:rPr lang="en-US" baseline="0" dirty="0" smtClean="0"/>
              <a:t>How do you expect the data increment?</a:t>
            </a:r>
          </a:p>
          <a:p>
            <a:r>
              <a:rPr lang="en-US" baseline="0" dirty="0" smtClean="0"/>
              <a:t>How do you expect the longevity of the web-portal?</a:t>
            </a:r>
          </a:p>
          <a:p>
            <a:r>
              <a:rPr lang="en-US" baseline="0" dirty="0" smtClean="0"/>
              <a:t>Computing scale</a:t>
            </a:r>
          </a:p>
          <a:p>
            <a:r>
              <a:rPr lang="en-US" baseline="0" dirty="0" smtClean="0"/>
              <a:t>Perhaps can also have stream network included in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5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36CB-AE7C-4D81-8BA1-98AEF09D6E7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goa-on.org/Explor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ohackweek.github.io/ghw2018_web_portal_inlandwater_co2/MarkerClustering.html" TargetMode="External"/><Relationship Id="rId2" Type="http://schemas.openxmlformats.org/officeDocument/2006/relationships/hyperlink" Target="https://geohackweek.github.io/ghw2018_web_portal_inlandwater_co2/InteractiveTimeSeri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eohackweek/ghw2018_web_portal_inlandwater_co2" TargetMode="External"/><Relationship Id="rId4" Type="http://schemas.openxmlformats.org/officeDocument/2006/relationships/hyperlink" Target="https://github.com/geohackweek/ghw2018_web_portal_inlandwater_co2/blob/master/notebooks/Exploratory%20Data%20Analysi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 for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concentration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flux of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 inland waters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 smtClean="0"/>
              <a:t>Moving forward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4351338"/>
          </a:xfrm>
        </p:spPr>
        <p:txBody>
          <a:bodyPr/>
          <a:lstStyle/>
          <a:p>
            <a:r>
              <a:rPr lang="en-US" dirty="0" smtClean="0"/>
              <a:t>Two directions: </a:t>
            </a:r>
            <a:r>
              <a:rPr lang="en-US" i="1" dirty="0" smtClean="0"/>
              <a:t>refining the database model </a:t>
            </a:r>
            <a:r>
              <a:rPr lang="en-US" dirty="0" smtClean="0"/>
              <a:t>&amp; </a:t>
            </a:r>
            <a:r>
              <a:rPr lang="en-US" i="1" dirty="0" smtClean="0"/>
              <a:t>developing frontend views</a:t>
            </a:r>
          </a:p>
          <a:p>
            <a:r>
              <a:rPr lang="en-US" dirty="0" smtClean="0"/>
              <a:t> Database model</a:t>
            </a:r>
          </a:p>
          <a:p>
            <a:pPr lvl="1"/>
            <a:r>
              <a:rPr lang="en-US" dirty="0" smtClean="0"/>
              <a:t>whole dataset containing data from multiple papers versus datasets from single papers</a:t>
            </a:r>
          </a:p>
          <a:p>
            <a:pPr lvl="1"/>
            <a:r>
              <a:rPr lang="en-US" dirty="0" smtClean="0"/>
              <a:t>data checking process: file format, using templates or not, units and conversion, dealing with different </a:t>
            </a:r>
            <a:r>
              <a:rPr lang="en-US" dirty="0" err="1" smtClean="0"/>
              <a:t>datetime</a:t>
            </a:r>
            <a:r>
              <a:rPr lang="en-US" dirty="0" smtClean="0"/>
              <a:t> formats, measurements other than co2, etc.</a:t>
            </a:r>
            <a:endParaRPr lang="en-US" dirty="0"/>
          </a:p>
          <a:p>
            <a:r>
              <a:rPr lang="en-US" dirty="0" smtClean="0"/>
              <a:t>Developing frontend views</a:t>
            </a:r>
          </a:p>
          <a:p>
            <a:pPr lvl="1"/>
            <a:r>
              <a:rPr lang="en-US" dirty="0" smtClean="0"/>
              <a:t>see next page …</a:t>
            </a:r>
          </a:p>
        </p:txBody>
      </p:sp>
    </p:spTree>
    <p:extLst>
      <p:ext uri="{BB962C8B-B14F-4D97-AF65-F5344CB8AC3E}">
        <p14:creationId xmlns:p14="http://schemas.microsoft.com/office/powerpoint/2010/main" val="4175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 smtClean="0"/>
              <a:t>Moving forward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25"/>
            <a:ext cx="68453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Developing frontend views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static site locations (using interactive world map for background; having functionalities like changing symbol size or color, etc.)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site location marker clustering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total measurements at each site location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CO</a:t>
            </a:r>
            <a:r>
              <a:rPr lang="en-US" baseline="-25000" dirty="0" smtClean="0"/>
              <a:t>2</a:t>
            </a:r>
            <a:r>
              <a:rPr lang="en-US" dirty="0" smtClean="0"/>
              <a:t> measurements at one site as time series (symbol size)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all CO</a:t>
            </a:r>
            <a:r>
              <a:rPr lang="en-US" baseline="-25000" dirty="0" smtClean="0"/>
              <a:t>2</a:t>
            </a:r>
            <a:r>
              <a:rPr lang="en-US" dirty="0" smtClean="0"/>
              <a:t> measurements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home page view, the excel file uploading view, downloading template view, batch uploading views…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19584" r="3136" b="19792"/>
          <a:stretch/>
        </p:blipFill>
        <p:spPr>
          <a:xfrm>
            <a:off x="7505700" y="338047"/>
            <a:ext cx="4495799" cy="21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sure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another database in a separate </a:t>
            </a:r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container (two databases: one having data ready in it and for developing different views, the other for refining the database model)</a:t>
            </a:r>
          </a:p>
          <a:p>
            <a:r>
              <a:rPr lang="en-US" dirty="0" smtClean="0"/>
              <a:t>Branching into to sub-directions (refining the database model and developing views), and request pull</a:t>
            </a:r>
          </a:p>
          <a:p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hosting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cloud services?</a:t>
            </a:r>
          </a:p>
          <a:p>
            <a:pPr lvl="0"/>
            <a:r>
              <a:rPr lang="en-US" dirty="0"/>
              <a:t>Other options for website hosting?</a:t>
            </a:r>
          </a:p>
          <a:p>
            <a:pPr lvl="0"/>
            <a:r>
              <a:rPr lang="en-US" dirty="0"/>
              <a:t>A later step? I can develop the website on my own machine then upload to a server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front-end tools: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  <a:p>
            <a:pPr lvl="0"/>
            <a:r>
              <a:rPr lang="en-US" dirty="0"/>
              <a:t>back-end tools: </a:t>
            </a:r>
            <a:r>
              <a:rPr lang="en-US" dirty="0" err="1"/>
              <a:t>mysql</a:t>
            </a:r>
            <a:r>
              <a:rPr lang="en-US" dirty="0"/>
              <a:t>, python, etc.</a:t>
            </a:r>
          </a:p>
          <a:p>
            <a:pPr lvl="0"/>
            <a:r>
              <a:rPr lang="en-US" dirty="0" err="1"/>
              <a:t>webdev</a:t>
            </a:r>
            <a:r>
              <a:rPr lang="en-US" dirty="0"/>
              <a:t> framework: </a:t>
            </a:r>
            <a:r>
              <a:rPr lang="en-US" dirty="0" err="1"/>
              <a:t>django</a:t>
            </a:r>
            <a:r>
              <a:rPr lang="en-US" dirty="0"/>
              <a:t>, …</a:t>
            </a:r>
          </a:p>
          <a:p>
            <a:pPr lvl="0"/>
            <a:r>
              <a:rPr lang="en-US" dirty="0"/>
              <a:t>web browsers: </a:t>
            </a:r>
            <a:r>
              <a:rPr lang="en-US" dirty="0" err="1"/>
              <a:t>firefox</a:t>
            </a:r>
            <a:r>
              <a:rPr lang="en-US" dirty="0"/>
              <a:t>, google chrome,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073229" y="112137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Coordinate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4334" y="3689532"/>
            <a:ext cx="21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Date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09687" y="1488422"/>
            <a:ext cx="1579154" cy="1742813"/>
            <a:chOff x="869754" y="1490270"/>
            <a:chExt cx="1579154" cy="1742813"/>
          </a:xfrm>
        </p:grpSpPr>
        <p:sp>
          <p:nvSpPr>
            <p:cNvPr id="14" name="TextBox 13"/>
            <p:cNvSpPr txBox="1"/>
            <p:nvPr/>
          </p:nvSpPr>
          <p:spPr>
            <a:xfrm>
              <a:off x="869754" y="1494049"/>
              <a:ext cx="1214833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Site Type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03" name="Isosceles Triangle 1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869754" y="1848088"/>
              <a:ext cx="1579154" cy="138499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stream</a:t>
              </a:r>
            </a:p>
            <a:p>
              <a:r>
                <a:rPr lang="en-US" sz="1200" dirty="0" smtClean="0"/>
                <a:t>river</a:t>
              </a:r>
            </a:p>
            <a:p>
              <a:r>
                <a:rPr lang="en-US" sz="1200" dirty="0" smtClean="0"/>
                <a:t>lake</a:t>
              </a:r>
            </a:p>
            <a:p>
              <a:r>
                <a:rPr lang="en-US" sz="1200" dirty="0" smtClean="0"/>
                <a:t>reservoir</a:t>
              </a:r>
            </a:p>
            <a:p>
              <a:r>
                <a:rPr lang="en-US" sz="1200" dirty="0" smtClean="0"/>
                <a:t>pond</a:t>
              </a:r>
            </a:p>
            <a:p>
              <a:r>
                <a:rPr lang="en-US" sz="1200" dirty="0" smtClean="0"/>
                <a:t>estuary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59410" y="1488422"/>
            <a:ext cx="2047404" cy="760110"/>
            <a:chOff x="4097510" y="1757365"/>
            <a:chExt cx="2047404" cy="760110"/>
          </a:xfrm>
        </p:grpSpPr>
        <p:sp>
          <p:nvSpPr>
            <p:cNvPr id="15" name="TextBox 14"/>
            <p:cNvSpPr txBox="1"/>
            <p:nvPr/>
          </p:nvSpPr>
          <p:spPr>
            <a:xfrm>
              <a:off x="4097510" y="1759645"/>
              <a:ext cx="1124026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Longitude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16" name="Isosceles Triangle 11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70720" y="1488422"/>
            <a:ext cx="1895004" cy="760110"/>
            <a:chOff x="4249910" y="1757365"/>
            <a:chExt cx="1895004" cy="760110"/>
          </a:xfrm>
        </p:grpSpPr>
        <p:sp>
          <p:nvSpPr>
            <p:cNvPr id="120" name="TextBox 119"/>
            <p:cNvSpPr txBox="1"/>
            <p:nvPr/>
          </p:nvSpPr>
          <p:spPr>
            <a:xfrm>
              <a:off x="4249910" y="1759645"/>
              <a:ext cx="9568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Latitude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4" name="Isosceles Triangle 1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72186" y="1488422"/>
            <a:ext cx="1869604" cy="636999"/>
            <a:chOff x="4275310" y="1757365"/>
            <a:chExt cx="1869604" cy="636999"/>
          </a:xfrm>
        </p:grpSpPr>
        <p:sp>
          <p:nvSpPr>
            <p:cNvPr id="134" name="TextBox 133"/>
            <p:cNvSpPr txBox="1"/>
            <p:nvPr/>
          </p:nvSpPr>
          <p:spPr>
            <a:xfrm>
              <a:off x="4275310" y="1759645"/>
              <a:ext cx="93647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11464" y="2117365"/>
              <a:ext cx="933450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masl</a:t>
              </a:r>
              <a:endParaRPr lang="en-US" sz="1000" dirty="0" smtClean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38" name="Isosceles Triangle 13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438315" y="4151197"/>
            <a:ext cx="1605913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yyyy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-mm-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268978" y="2626402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164204" y="4142128"/>
            <a:ext cx="2248026" cy="729332"/>
            <a:chOff x="3896888" y="1757365"/>
            <a:chExt cx="2248026" cy="729332"/>
          </a:xfrm>
        </p:grpSpPr>
        <p:sp>
          <p:nvSpPr>
            <p:cNvPr id="146" name="TextBox 145"/>
            <p:cNvSpPr txBox="1"/>
            <p:nvPr/>
          </p:nvSpPr>
          <p:spPr>
            <a:xfrm>
              <a:off x="3896888" y="1759645"/>
              <a:ext cx="1326517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Water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0" name="Isosceles Triangle 14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503420" y="4142128"/>
            <a:ext cx="2248026" cy="729332"/>
            <a:chOff x="3896888" y="1757365"/>
            <a:chExt cx="2248026" cy="729332"/>
          </a:xfrm>
        </p:grpSpPr>
        <p:sp>
          <p:nvSpPr>
            <p:cNvPr id="153" name="TextBox 152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Air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7" name="Isosceles Triangle 15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146943" y="4155863"/>
            <a:ext cx="1692812" cy="1006331"/>
            <a:chOff x="4452102" y="1757365"/>
            <a:chExt cx="1692812" cy="1006331"/>
          </a:xfrm>
        </p:grpSpPr>
        <p:sp>
          <p:nvSpPr>
            <p:cNvPr id="160" name="TextBox 159"/>
            <p:cNvSpPr txBox="1"/>
            <p:nvPr/>
          </p:nvSpPr>
          <p:spPr>
            <a:xfrm>
              <a:off x="4452102" y="1759645"/>
              <a:ext cx="759361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Depth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err="1" smtClean="0"/>
                <a:t>ft</a:t>
              </a:r>
              <a:endParaRPr lang="en-US" dirty="0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4" name="Isosceles Triangle 16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9246614" y="4151197"/>
            <a:ext cx="1792790" cy="1006331"/>
            <a:chOff x="4352124" y="1757365"/>
            <a:chExt cx="1792790" cy="1006331"/>
          </a:xfrm>
        </p:grpSpPr>
        <p:sp>
          <p:nvSpPr>
            <p:cNvPr id="167" name="TextBox 166"/>
            <p:cNvSpPr txBox="1"/>
            <p:nvPr/>
          </p:nvSpPr>
          <p:spPr>
            <a:xfrm>
              <a:off x="4352124" y="1759645"/>
              <a:ext cx="85934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Width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smtClean="0"/>
                <a:t>km</a:t>
              </a:r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1" name="Isosceles Triangle 17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7230" y="5419054"/>
            <a:ext cx="2267959" cy="1245057"/>
            <a:chOff x="3876955" y="1757365"/>
            <a:chExt cx="2267959" cy="1245057"/>
          </a:xfrm>
        </p:grpSpPr>
        <p:sp>
          <p:nvSpPr>
            <p:cNvPr id="174" name="TextBox 173"/>
            <p:cNvSpPr txBox="1"/>
            <p:nvPr/>
          </p:nvSpPr>
          <p:spPr>
            <a:xfrm>
              <a:off x="3876955" y="1759644"/>
              <a:ext cx="1334510" cy="124277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Waterbody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Surface Area (lakes, ponds,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etc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km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8" name="Isosceles Triangle 17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29142" y="5419054"/>
            <a:ext cx="1792790" cy="1006331"/>
            <a:chOff x="4352124" y="1757365"/>
            <a:chExt cx="1792790" cy="1006331"/>
          </a:xfrm>
        </p:grpSpPr>
        <p:sp>
          <p:nvSpPr>
            <p:cNvPr id="181" name="TextBox 180"/>
            <p:cNvSpPr txBox="1"/>
            <p:nvPr/>
          </p:nvSpPr>
          <p:spPr>
            <a:xfrm>
              <a:off x="4352124" y="1759645"/>
              <a:ext cx="859340" cy="71849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Wind Speed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5" name="Isosceles Triangle 18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9268978" y="3106934"/>
            <a:ext cx="1291771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Site on Map</a:t>
            </a:r>
            <a:endParaRPr lang="en-US" b="1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027582" y="5419054"/>
            <a:ext cx="2248026" cy="1283330"/>
            <a:chOff x="3896888" y="1757365"/>
            <a:chExt cx="2248026" cy="1283330"/>
          </a:xfrm>
        </p:grpSpPr>
        <p:sp>
          <p:nvSpPr>
            <p:cNvPr id="189" name="TextBox 188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Discharge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11464" y="2117365"/>
              <a:ext cx="933450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ft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L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3" name="Isosceles Triangle 19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2" name="TextBox 19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712233" y="5402763"/>
            <a:ext cx="2414070" cy="1006331"/>
            <a:chOff x="3730844" y="1757365"/>
            <a:chExt cx="2414070" cy="1006331"/>
          </a:xfrm>
        </p:grpSpPr>
        <p:sp>
          <p:nvSpPr>
            <p:cNvPr id="196" name="TextBox 195"/>
            <p:cNvSpPr txBox="1"/>
            <p:nvPr/>
          </p:nvSpPr>
          <p:spPr>
            <a:xfrm>
              <a:off x="3730844" y="1759645"/>
              <a:ext cx="148061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Flow Velocity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0" name="Isosceles Triangle 19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0733910" y="5669100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0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Single </a:t>
            </a:r>
            <a:r>
              <a:rPr lang="en-US" u="sng" dirty="0" smtClean="0"/>
              <a:t>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725196" y="1631643"/>
            <a:ext cx="1470329" cy="1529551"/>
            <a:chOff x="4674585" y="1757365"/>
            <a:chExt cx="1470329" cy="1529551"/>
          </a:xfrm>
        </p:grpSpPr>
        <p:sp>
          <p:nvSpPr>
            <p:cNvPr id="145" name="TextBox 144"/>
            <p:cNvSpPr txBox="1"/>
            <p:nvPr/>
          </p:nvSpPr>
          <p:spPr>
            <a:xfrm>
              <a:off x="4674585" y="1757823"/>
              <a:ext cx="536878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49" name="Isosceles Triangle 14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413528" y="1631643"/>
            <a:ext cx="1743970" cy="1018438"/>
            <a:chOff x="704938" y="1490270"/>
            <a:chExt cx="1743970" cy="1018438"/>
          </a:xfrm>
        </p:grpSpPr>
        <p:sp>
          <p:nvSpPr>
            <p:cNvPr id="152" name="TextBox 151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55" name="Isosceles Triangle 15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375501" y="1631643"/>
            <a:ext cx="1470329" cy="1529551"/>
            <a:chOff x="4674585" y="1757365"/>
            <a:chExt cx="1470329" cy="1529551"/>
          </a:xfrm>
        </p:grpSpPr>
        <p:sp>
          <p:nvSpPr>
            <p:cNvPr id="158" name="TextBox 157"/>
            <p:cNvSpPr txBox="1"/>
            <p:nvPr/>
          </p:nvSpPr>
          <p:spPr>
            <a:xfrm>
              <a:off x="4674585" y="1757823"/>
              <a:ext cx="53091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2" name="Isosceles Triangle 16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063833" y="1631643"/>
            <a:ext cx="1743970" cy="1018438"/>
            <a:chOff x="704938" y="1490270"/>
            <a:chExt cx="1743970" cy="1018438"/>
          </a:xfrm>
        </p:grpSpPr>
        <p:sp>
          <p:nvSpPr>
            <p:cNvPr id="165" name="TextBox 164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025806" y="1631643"/>
            <a:ext cx="1470329" cy="1529551"/>
            <a:chOff x="4674585" y="1757365"/>
            <a:chExt cx="1470329" cy="1529551"/>
          </a:xfrm>
        </p:grpSpPr>
        <p:sp>
          <p:nvSpPr>
            <p:cNvPr id="171" name="TextBox 170"/>
            <p:cNvSpPr txBox="1"/>
            <p:nvPr/>
          </p:nvSpPr>
          <p:spPr>
            <a:xfrm>
              <a:off x="4674585" y="1757823"/>
              <a:ext cx="564578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9714137" y="1631643"/>
            <a:ext cx="1743970" cy="1018438"/>
            <a:chOff x="704938" y="1490270"/>
            <a:chExt cx="1743970" cy="1018438"/>
          </a:xfrm>
        </p:grpSpPr>
        <p:sp>
          <p:nvSpPr>
            <p:cNvPr id="178" name="TextBox 177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81" name="Isosceles Triangle 18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-2037" y="4271185"/>
            <a:ext cx="1950041" cy="1529551"/>
            <a:chOff x="4194873" y="1757365"/>
            <a:chExt cx="1950041" cy="1529551"/>
          </a:xfrm>
        </p:grpSpPr>
        <p:sp>
          <p:nvSpPr>
            <p:cNvPr id="184" name="TextBox 183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</a:t>
              </a:r>
              <a:r>
                <a:rPr lang="en-US" sz="1400" dirty="0" smtClean="0"/>
                <a:t>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C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8" name="Isosceles Triangle 18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7" name="TextBox 18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955776" y="4271185"/>
            <a:ext cx="2212205" cy="833772"/>
            <a:chOff x="236703" y="1490270"/>
            <a:chExt cx="2212205" cy="833772"/>
          </a:xfrm>
        </p:grpSpPr>
        <p:sp>
          <p:nvSpPr>
            <p:cNvPr id="191" name="TextBox 190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94" name="Isosceles Triangle 19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175981" y="4258934"/>
            <a:ext cx="1950041" cy="1529551"/>
            <a:chOff x="4194873" y="1757365"/>
            <a:chExt cx="1950041" cy="1529551"/>
          </a:xfrm>
        </p:grpSpPr>
        <p:sp>
          <p:nvSpPr>
            <p:cNvPr id="197" name="TextBox 196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1" name="Isosceles Triangle 20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108555" y="4269548"/>
            <a:ext cx="2212205" cy="833772"/>
            <a:chOff x="236703" y="1490270"/>
            <a:chExt cx="2212205" cy="833772"/>
          </a:xfrm>
        </p:grpSpPr>
        <p:sp>
          <p:nvSpPr>
            <p:cNvPr id="204" name="TextBox 203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07" name="Isosceles Triangle 2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8298973" y="4269548"/>
            <a:ext cx="1950041" cy="1529551"/>
            <a:chOff x="4194873" y="1757365"/>
            <a:chExt cx="1950041" cy="1529551"/>
          </a:xfrm>
        </p:grpSpPr>
        <p:sp>
          <p:nvSpPr>
            <p:cNvPr id="210" name="TextBox 209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4" name="Isosceles Triangle 21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227665" y="4258934"/>
            <a:ext cx="2191087" cy="833772"/>
            <a:chOff x="257821" y="1490270"/>
            <a:chExt cx="2191087" cy="833772"/>
          </a:xfrm>
        </p:grpSpPr>
        <p:sp>
          <p:nvSpPr>
            <p:cNvPr id="217" name="TextBox 216"/>
            <p:cNvSpPr txBox="1"/>
            <p:nvPr/>
          </p:nvSpPr>
          <p:spPr>
            <a:xfrm>
              <a:off x="257821" y="1494049"/>
              <a:ext cx="182676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20" name="Isosceles Triangle 21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287169" y="1862377"/>
              <a:ext cx="21617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0269387" y="5837078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10269387" y="3333675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036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92000" y="1671448"/>
            <a:ext cx="1869978" cy="883220"/>
            <a:chOff x="4274936" y="1757365"/>
            <a:chExt cx="1869978" cy="883220"/>
          </a:xfrm>
        </p:grpSpPr>
        <p:sp>
          <p:nvSpPr>
            <p:cNvPr id="98" name="TextBox 97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07" name="Isosceles Triangle 1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102013" y="1671448"/>
            <a:ext cx="1869978" cy="883220"/>
            <a:chOff x="4274936" y="1757365"/>
            <a:chExt cx="1869978" cy="883220"/>
          </a:xfrm>
        </p:grpSpPr>
        <p:sp>
          <p:nvSpPr>
            <p:cNvPr id="113" name="TextBox 112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5" name="Isosceles Triangle 12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112026" y="1671448"/>
            <a:ext cx="1869978" cy="883220"/>
            <a:chOff x="4274936" y="1757365"/>
            <a:chExt cx="1869978" cy="883220"/>
          </a:xfrm>
        </p:grpSpPr>
        <p:sp>
          <p:nvSpPr>
            <p:cNvPr id="150" name="TextBox 149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4" name="Isosceles Triangle 15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122039" y="1671448"/>
            <a:ext cx="1869978" cy="883220"/>
            <a:chOff x="4274936" y="1757365"/>
            <a:chExt cx="1869978" cy="883220"/>
          </a:xfrm>
        </p:grpSpPr>
        <p:sp>
          <p:nvSpPr>
            <p:cNvPr id="157" name="TextBox 156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1" name="Isosceles Triangle 16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132052" y="1671448"/>
            <a:ext cx="1919311" cy="883220"/>
            <a:chOff x="4225603" y="1757365"/>
            <a:chExt cx="1919311" cy="883220"/>
          </a:xfrm>
        </p:grpSpPr>
        <p:sp>
          <p:nvSpPr>
            <p:cNvPr id="164" name="TextBox 163"/>
            <p:cNvSpPr txBox="1"/>
            <p:nvPr/>
          </p:nvSpPr>
          <p:spPr>
            <a:xfrm>
              <a:off x="4225603" y="1757823"/>
              <a:ext cx="99685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0191396" y="1671448"/>
            <a:ext cx="1869978" cy="883220"/>
            <a:chOff x="4274936" y="1757365"/>
            <a:chExt cx="1869978" cy="883220"/>
          </a:xfrm>
        </p:grpSpPr>
        <p:sp>
          <p:nvSpPr>
            <p:cNvPr id="171" name="TextBox 170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02195" y="3558714"/>
            <a:ext cx="1579782" cy="883220"/>
            <a:chOff x="4565132" y="1757365"/>
            <a:chExt cx="1579782" cy="883220"/>
          </a:xfrm>
        </p:grpSpPr>
        <p:sp>
          <p:nvSpPr>
            <p:cNvPr id="178" name="TextBox 177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2" name="Isosceles Triangle 18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983120" y="3558714"/>
            <a:ext cx="1579782" cy="883220"/>
            <a:chOff x="4565132" y="1757365"/>
            <a:chExt cx="1579782" cy="883220"/>
          </a:xfrm>
        </p:grpSpPr>
        <p:sp>
          <p:nvSpPr>
            <p:cNvPr id="185" name="TextBox 184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9" name="Isosceles Triangle 18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764045" y="3558714"/>
            <a:ext cx="1579782" cy="883220"/>
            <a:chOff x="4565132" y="1757365"/>
            <a:chExt cx="1579782" cy="883220"/>
          </a:xfrm>
        </p:grpSpPr>
        <p:sp>
          <p:nvSpPr>
            <p:cNvPr id="192" name="TextBox 191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6" name="Isosceles Triangle 19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544970" y="3558714"/>
            <a:ext cx="1579782" cy="595962"/>
            <a:chOff x="4565132" y="1757365"/>
            <a:chExt cx="1579782" cy="595962"/>
          </a:xfrm>
        </p:grpSpPr>
        <p:sp>
          <p:nvSpPr>
            <p:cNvPr id="199" name="TextBox 198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11464" y="2117365"/>
              <a:ext cx="933450" cy="2359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400" baseline="30000" dirty="0" smtClean="0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3" name="Isosceles Triangle 2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325896" y="3558714"/>
            <a:ext cx="2051450" cy="883220"/>
            <a:chOff x="4093464" y="1757365"/>
            <a:chExt cx="2051450" cy="883220"/>
          </a:xfrm>
        </p:grpSpPr>
        <p:sp>
          <p:nvSpPr>
            <p:cNvPr id="206" name="TextBox 205"/>
            <p:cNvSpPr txBox="1"/>
            <p:nvPr/>
          </p:nvSpPr>
          <p:spPr>
            <a:xfrm>
              <a:off x="4093464" y="1757823"/>
              <a:ext cx="1128991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Alkalinity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CaCO</a:t>
              </a:r>
              <a:r>
                <a:rPr lang="en-US" sz="1400" baseline="-25000" dirty="0" smtClean="0"/>
                <a:t>3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0" name="Isosceles Triangle 20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82195" y="5305889"/>
            <a:ext cx="1579782" cy="667777"/>
            <a:chOff x="4565132" y="1757365"/>
            <a:chExt cx="1579782" cy="667777"/>
          </a:xfrm>
        </p:grpSpPr>
        <p:sp>
          <p:nvSpPr>
            <p:cNvPr id="213" name="TextBox 212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7" name="Isosceles Triangle 21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395953" y="5305889"/>
            <a:ext cx="1579782" cy="667777"/>
            <a:chOff x="4565132" y="1757365"/>
            <a:chExt cx="1579782" cy="667777"/>
          </a:xfrm>
        </p:grpSpPr>
        <p:sp>
          <p:nvSpPr>
            <p:cNvPr id="220" name="TextBox 219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Chl a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24" name="Isosceles Triangle 2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10269387" y="5720966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269387" y="618263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10269387" y="2867359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01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940" y="329178"/>
            <a:ext cx="7681259" cy="5797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</a:p>
          <a:p>
            <a:pPr algn="ctr">
              <a:lnSpc>
                <a:spcPct val="150000"/>
              </a:lnSpc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281" y="210632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129" y="4200345"/>
            <a:ext cx="20555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1837" y="121862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925360" y="414543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1837" y="88643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6108" y="4663639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92184" y="1581051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CSV/MS file</a:t>
            </a:r>
            <a:endParaRPr lang="en-US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8342" y="4889829"/>
            <a:ext cx="1922962" cy="952709"/>
            <a:chOff x="4529689" y="5103874"/>
            <a:chExt cx="1922962" cy="952709"/>
          </a:xfrm>
        </p:grpSpPr>
        <p:sp>
          <p:nvSpPr>
            <p:cNvPr id="3" name="TextBox 2"/>
            <p:cNvSpPr txBox="1"/>
            <p:nvPr/>
          </p:nvSpPr>
          <p:spPr>
            <a:xfrm>
              <a:off x="4529689" y="5103874"/>
              <a:ext cx="1922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Adjust Symbol Size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85528" y="5592127"/>
              <a:ext cx="1867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045250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42673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9689" y="568725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7911" y="5687251"/>
              <a:ext cx="589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04426" y="486366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Color Ramp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161976" y="5214360"/>
            <a:ext cx="1771528" cy="649331"/>
            <a:chOff x="677380" y="1490270"/>
            <a:chExt cx="1771528" cy="649331"/>
          </a:xfrm>
        </p:grpSpPr>
        <p:sp>
          <p:nvSpPr>
            <p:cNvPr id="57" name="TextBox 56"/>
            <p:cNvSpPr txBox="1"/>
            <p:nvPr/>
          </p:nvSpPr>
          <p:spPr>
            <a:xfrm>
              <a:off x="677380" y="1494049"/>
              <a:ext cx="140720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Color Ramp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7380" y="1862602"/>
              <a:ext cx="1771528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17834" y="2535720"/>
            <a:ext cx="1505881" cy="1499564"/>
            <a:chOff x="1401837" y="2667865"/>
            <a:chExt cx="1505881" cy="1499564"/>
          </a:xfrm>
        </p:grpSpPr>
        <p:grpSp>
          <p:nvGrpSpPr>
            <p:cNvPr id="15" name="Group 14"/>
            <p:cNvGrpSpPr/>
            <p:nvPr/>
          </p:nvGrpSpPr>
          <p:grpSpPr>
            <a:xfrm>
              <a:off x="1401837" y="2667865"/>
              <a:ext cx="1505881" cy="369332"/>
              <a:chOff x="1401837" y="2537577"/>
              <a:chExt cx="1505881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020145" y="2537577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1747229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547718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1401837" y="2632213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401837" y="3044609"/>
              <a:ext cx="1505881" cy="369332"/>
              <a:chOff x="1401837" y="2975942"/>
              <a:chExt cx="150588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20145" y="2975942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1747229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547718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401837" y="3077309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401837" y="3421353"/>
              <a:ext cx="1505881" cy="369332"/>
              <a:chOff x="1401837" y="3418775"/>
              <a:chExt cx="150588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020145" y="3418775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747229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547718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401837" y="3499660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401837" y="3798097"/>
              <a:ext cx="1490071" cy="369332"/>
              <a:chOff x="1401837" y="3868537"/>
              <a:chExt cx="1490071" cy="36933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835073" y="3868537"/>
                <a:ext cx="9587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Streams</a:t>
                </a:r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747229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2711908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1401837" y="3949422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398765" y="475801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97154" y="5127680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Date Range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97154" y="5495788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Gas Type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97154" y="586426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64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NASA funded project (estimating CO</a:t>
            </a:r>
            <a:r>
              <a:rPr lang="en-US" baseline="-25000" dirty="0" smtClean="0"/>
              <a:t>2</a:t>
            </a:r>
            <a:r>
              <a:rPr lang="en-US" dirty="0" smtClean="0"/>
              <a:t> emission from global rivers) (PI: Pete Raymond, David Butman)</a:t>
            </a:r>
          </a:p>
          <a:p>
            <a:r>
              <a:rPr lang="en-US" dirty="0" smtClean="0"/>
              <a:t>Old estimation: Raymond</a:t>
            </a:r>
            <a:r>
              <a:rPr lang="en-US" dirty="0"/>
              <a:t>, P. A. and others </a:t>
            </a:r>
            <a:r>
              <a:rPr lang="en-US" dirty="0" smtClean="0"/>
              <a:t>2013. </a:t>
            </a:r>
            <a:r>
              <a:rPr lang="en-US" dirty="0"/>
              <a:t>Nature </a:t>
            </a:r>
            <a:r>
              <a:rPr lang="en-US" b="1" dirty="0"/>
              <a:t>503: </a:t>
            </a:r>
            <a:r>
              <a:rPr lang="en-US" dirty="0"/>
              <a:t>355-359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 CO</a:t>
            </a:r>
            <a:r>
              <a:rPr lang="en-US" baseline="-25000" dirty="0" smtClean="0"/>
              <a:t>2</a:t>
            </a:r>
            <a:r>
              <a:rPr lang="en-US" dirty="0" smtClean="0"/>
              <a:t> measurements versus CO</a:t>
            </a:r>
            <a:r>
              <a:rPr lang="en-US" baseline="-25000" dirty="0" smtClean="0"/>
              <a:t>2</a:t>
            </a:r>
            <a:r>
              <a:rPr lang="en-US" dirty="0" smtClean="0"/>
              <a:t> calculated from pH and alkalinity</a:t>
            </a:r>
          </a:p>
          <a:p>
            <a:r>
              <a:rPr lang="en-US" dirty="0" smtClean="0"/>
              <a:t>Now: 6000 real measurements from 1000+ sites</a:t>
            </a:r>
          </a:p>
          <a:p>
            <a:r>
              <a:rPr lang="en-US" dirty="0" smtClean="0"/>
              <a:t>Encourage data sharing within the community</a:t>
            </a:r>
          </a:p>
          <a:p>
            <a:r>
              <a:rPr lang="en-US" dirty="0"/>
              <a:t>E</a:t>
            </a:r>
            <a:r>
              <a:rPr lang="en-US" dirty="0" smtClean="0"/>
              <a:t>xample web application: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portal.goa-on.org/Explorer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8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940" y="329178"/>
            <a:ext cx="7681259" cy="5797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</a:p>
          <a:p>
            <a:pPr algn="ctr">
              <a:lnSpc>
                <a:spcPct val="150000"/>
              </a:lnSpc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360" y="2156086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4916" y="3923645"/>
            <a:ext cx="20555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25360" y="414543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5552" y="140453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02895" y="4386939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05552" y="941905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Excel </a:t>
            </a:r>
            <a:r>
              <a:rPr lang="en-US" u="sng" dirty="0" smtClean="0"/>
              <a:t>file</a:t>
            </a:r>
            <a:endParaRPr lang="en-US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8342" y="4889829"/>
            <a:ext cx="1922962" cy="952709"/>
            <a:chOff x="4529689" y="5103874"/>
            <a:chExt cx="1922962" cy="952709"/>
          </a:xfrm>
        </p:grpSpPr>
        <p:sp>
          <p:nvSpPr>
            <p:cNvPr id="3" name="TextBox 2"/>
            <p:cNvSpPr txBox="1"/>
            <p:nvPr/>
          </p:nvSpPr>
          <p:spPr>
            <a:xfrm>
              <a:off x="4529689" y="5103874"/>
              <a:ext cx="1922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Adjust Symbol Size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85528" y="5592127"/>
              <a:ext cx="1867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045250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42673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9689" y="568725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7911" y="5687251"/>
              <a:ext cx="589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04426" y="486366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Color Ramp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161976" y="5214360"/>
            <a:ext cx="1771528" cy="649331"/>
            <a:chOff x="677380" y="1490270"/>
            <a:chExt cx="1771528" cy="649331"/>
          </a:xfrm>
        </p:grpSpPr>
        <p:sp>
          <p:nvSpPr>
            <p:cNvPr id="57" name="TextBox 56"/>
            <p:cNvSpPr txBox="1"/>
            <p:nvPr/>
          </p:nvSpPr>
          <p:spPr>
            <a:xfrm>
              <a:off x="677380" y="1494049"/>
              <a:ext cx="140720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Color Ramp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7380" y="1862602"/>
              <a:ext cx="1771528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98765" y="2842904"/>
            <a:ext cx="1505881" cy="369332"/>
            <a:chOff x="1401837" y="2537577"/>
            <a:chExt cx="150588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2020145" y="2537577"/>
              <a:ext cx="6124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747229" y="2722243"/>
              <a:ext cx="360000" cy="35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47718" y="2722243"/>
              <a:ext cx="360000" cy="35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401837" y="2632213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405552" y="448131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3941" y="4850980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Date Range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03941" y="5219088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Gas Type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03941" y="558756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3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8908" y="439342"/>
            <a:ext cx="1983392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Excel </a:t>
            </a:r>
            <a:r>
              <a:rPr lang="en-US" u="sng" dirty="0" smtClean="0"/>
              <a:t>Upload Form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17514" y="1146273"/>
            <a:ext cx="5900738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Download Data Upload Template</a:t>
            </a:r>
            <a:endParaRPr lang="en-US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17514" y="1870441"/>
            <a:ext cx="5023455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Download Metadata Upload Template</a:t>
            </a:r>
            <a:endParaRPr lang="en-US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17514" y="2594610"/>
            <a:ext cx="3642471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Upload </a:t>
            </a:r>
            <a:r>
              <a:rPr lang="en-US" sz="2400" u="sng" dirty="0" smtClean="0"/>
              <a:t>Data and Metadata</a:t>
            </a:r>
            <a:endParaRPr lang="en-US" sz="2400" u="sng" dirty="0"/>
          </a:p>
        </p:txBody>
      </p:sp>
      <p:grpSp>
        <p:nvGrpSpPr>
          <p:cNvPr id="30" name="Group 29"/>
          <p:cNvGrpSpPr/>
          <p:nvPr/>
        </p:nvGrpSpPr>
        <p:grpSpPr>
          <a:xfrm>
            <a:off x="8387677" y="2692337"/>
            <a:ext cx="2701815" cy="2840220"/>
            <a:chOff x="8788997" y="808674"/>
            <a:chExt cx="2701815" cy="2840220"/>
          </a:xfrm>
        </p:grpSpPr>
        <p:sp>
          <p:nvSpPr>
            <p:cNvPr id="2" name="TextBox 1"/>
            <p:cNvSpPr txBox="1"/>
            <p:nvPr/>
          </p:nvSpPr>
          <p:spPr>
            <a:xfrm>
              <a:off x="8788997" y="808674"/>
              <a:ext cx="101720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Data.xlsx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13401" y="808674"/>
              <a:ext cx="107741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Meta.xlsx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2" idx="2"/>
            </p:cNvCxnSpPr>
            <p:nvPr/>
          </p:nvCxnSpPr>
          <p:spPr>
            <a:xfrm>
              <a:off x="9297598" y="1178006"/>
              <a:ext cx="0" cy="236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952106" y="1178005"/>
              <a:ext cx="0" cy="236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297598" y="1414470"/>
              <a:ext cx="16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408933" y="1783802"/>
              <a:ext cx="1519840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 Checking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10168853" y="1432905"/>
              <a:ext cx="0" cy="35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180085" y="2522465"/>
              <a:ext cx="1934504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 Manipulation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10168853" y="2153134"/>
              <a:ext cx="7880" cy="35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455194" y="3279562"/>
              <a:ext cx="1384290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 Storage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10168853" y="2910231"/>
              <a:ext cx="7880" cy="35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723" y="375539"/>
            <a:ext cx="5850124" cy="1897949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5992221" y="946788"/>
            <a:ext cx="580811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38368" y="64448"/>
            <a:ext cx="1712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Template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463" y="3492016"/>
            <a:ext cx="3529012" cy="2364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5956" y="3113467"/>
            <a:ext cx="25581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Metad</a:t>
            </a:r>
            <a:r>
              <a:rPr lang="en-US" dirty="0" smtClean="0">
                <a:solidFill>
                  <a:srgbClr val="FF0000"/>
                </a:solidFill>
              </a:rPr>
              <a:t>ata Template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111329" y="1466513"/>
            <a:ext cx="13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7510" y="183584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0129" y="1835845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7942" y="18223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0926" y="399173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8851" y="2239598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92055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74661" y="2236445"/>
            <a:ext cx="6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2552" y="382471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58610" y="5473338"/>
            <a:ext cx="12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38082" y="588014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38082" y="62598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85841" y="376210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16788" y="3762102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59075" y="3762102"/>
            <a:ext cx="205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Surface Area </a:t>
            </a:r>
          </a:p>
          <a:p>
            <a:r>
              <a:rPr lang="en-US" dirty="0" smtClean="0"/>
              <a:t>(lakes, ponds, etc.)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87380" y="5426939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Velocity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32388" y="3713866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</a:t>
            </a:r>
          </a:p>
          <a:p>
            <a:r>
              <a:rPr lang="en-US" dirty="0" smtClean="0"/>
              <a:t>Speed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48982" y="3762102"/>
            <a:ext cx="76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1391" y="3762102"/>
            <a:ext cx="69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4199" y="1494049"/>
            <a:ext cx="1209321" cy="369332"/>
            <a:chOff x="400834" y="1418381"/>
            <a:chExt cx="1209321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1029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 Type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0834" y="1513047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844760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61699" y="1910803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27363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37887" y="2236445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19960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80317" y="235417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162382" y="2722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920652" y="233111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99156" y="27376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57426" y="23460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3853" y="1857171"/>
            <a:ext cx="1986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(stream, river, lake, reservoir, pond, wetland, estuary, floodplain, others)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844760" y="158871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81027" y="386626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3213" y="4434421"/>
            <a:ext cx="111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yyyy</a:t>
            </a:r>
            <a:r>
              <a:rPr lang="en-US" dirty="0" smtClean="0"/>
              <a:t>-mm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288395" y="557010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469216" y="4389890"/>
            <a:ext cx="852612" cy="693764"/>
            <a:chOff x="10825871" y="4455615"/>
            <a:chExt cx="852612" cy="693764"/>
          </a:xfrm>
        </p:grpSpPr>
        <p:sp>
          <p:nvSpPr>
            <p:cNvPr id="41" name="TextBox 40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93509" y="5831845"/>
            <a:ext cx="852612" cy="693764"/>
            <a:chOff x="10825871" y="4455615"/>
            <a:chExt cx="852612" cy="693764"/>
          </a:xfrm>
        </p:grpSpPr>
        <p:sp>
          <p:nvSpPr>
            <p:cNvPr id="78" name="TextBox 77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862744" y="4455615"/>
            <a:ext cx="823740" cy="693764"/>
            <a:chOff x="10825871" y="4455615"/>
            <a:chExt cx="823740" cy="693764"/>
          </a:xfrm>
        </p:grpSpPr>
        <p:sp>
          <p:nvSpPr>
            <p:cNvPr id="83" name="TextBox 82"/>
            <p:cNvSpPr txBox="1"/>
            <p:nvPr/>
          </p:nvSpPr>
          <p:spPr>
            <a:xfrm>
              <a:off x="11041770" y="445561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051370" y="478004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45853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717363" y="4455615"/>
            <a:ext cx="584911" cy="693764"/>
            <a:chOff x="10825871" y="4455615"/>
            <a:chExt cx="584911" cy="693764"/>
          </a:xfrm>
        </p:grpSpPr>
        <p:sp>
          <p:nvSpPr>
            <p:cNvPr id="89" name="TextBox 88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051370" y="478004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endParaRPr lang="en-US" baseline="30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614742" y="4455615"/>
            <a:ext cx="698705" cy="693764"/>
            <a:chOff x="10825871" y="4455615"/>
            <a:chExt cx="698705" cy="693764"/>
          </a:xfrm>
        </p:grpSpPr>
        <p:sp>
          <p:nvSpPr>
            <p:cNvPr id="94" name="TextBox 93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051370" y="478004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endParaRPr lang="en-US" baseline="30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5338611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325168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71185" y="4466003"/>
            <a:ext cx="533864" cy="369332"/>
            <a:chOff x="3567750" y="4466003"/>
            <a:chExt cx="533864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47700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741944" y="4466003"/>
            <a:ext cx="533864" cy="369332"/>
            <a:chOff x="3567750" y="4466003"/>
            <a:chExt cx="53386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2425184" y="3958090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94370" y="60119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75245" y="557010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94370" y="63456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40875" y="5888604"/>
            <a:ext cx="743556" cy="369332"/>
            <a:chOff x="1400235" y="6398456"/>
            <a:chExt cx="743556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1543947" y="6398456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400235" y="647341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878091" y="395715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0834" y="1418381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505613" y="449892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55030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5974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315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1834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25974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1533481" y="1455788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03192" y="14183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28607" y="1461428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50710" y="14183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7803357" y="1455788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method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98493" y="4114694"/>
            <a:ext cx="93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641979" y="4114286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20851" y="41146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663707" y="4114286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868369" y="411469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 flux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12823" y="4114286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flux method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7524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361728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23192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5210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883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380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0389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20389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20389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0389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0389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75837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3846781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3829122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79" name="TextBox 78"/>
          <p:cNvSpPr txBox="1"/>
          <p:nvPr/>
        </p:nvSpPr>
        <p:spPr>
          <a:xfrm>
            <a:off x="3832641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0" name="TextBox 79"/>
          <p:cNvSpPr txBox="1"/>
          <p:nvPr/>
        </p:nvSpPr>
        <p:spPr>
          <a:xfrm>
            <a:off x="3846781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1" name="Oval 80"/>
          <p:cNvSpPr/>
          <p:nvPr/>
        </p:nvSpPr>
        <p:spPr>
          <a:xfrm>
            <a:off x="3641196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641196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641196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41196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641196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68280" y="1787713"/>
            <a:ext cx="1189485" cy="1739828"/>
            <a:chOff x="7402109" y="1787713"/>
            <a:chExt cx="1189485" cy="1739828"/>
          </a:xfrm>
        </p:grpSpPr>
        <p:sp>
          <p:nvSpPr>
            <p:cNvPr id="57" name="TextBox 56"/>
            <p:cNvSpPr txBox="1"/>
            <p:nvPr/>
          </p:nvSpPr>
          <p:spPr>
            <a:xfrm>
              <a:off x="7590938" y="178771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ppm</a:t>
              </a:r>
              <a:endParaRPr lang="en-US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90938" y="2138725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87793" y="2472233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76798" y="2831177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90938" y="315820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7402109" y="188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402109" y="2233391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402109" y="256689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402109" y="2915706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402109" y="3275878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375249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47820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64042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2047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697868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12631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0389" y="4581466"/>
            <a:ext cx="1621129" cy="2141072"/>
            <a:chOff x="393136" y="4484026"/>
            <a:chExt cx="1621129" cy="2141072"/>
          </a:xfrm>
        </p:grpSpPr>
        <p:sp>
          <p:nvSpPr>
            <p:cNvPr id="102" name="TextBox 101"/>
            <p:cNvSpPr txBox="1"/>
            <p:nvPr/>
          </p:nvSpPr>
          <p:spPr>
            <a:xfrm>
              <a:off x="598493" y="4484026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C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8493" y="4835038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834" y="5168546"/>
              <a:ext cx="143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4353" y="5498462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8493" y="5854522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5849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3136" y="4584097"/>
              <a:ext cx="180000" cy="1548983"/>
              <a:chOff x="393136" y="4584097"/>
              <a:chExt cx="180000" cy="154898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671075" y="4551492"/>
            <a:ext cx="1495202" cy="2141072"/>
            <a:chOff x="3136445" y="4484026"/>
            <a:chExt cx="1495202" cy="2141072"/>
          </a:xfrm>
        </p:grpSpPr>
        <p:sp>
          <p:nvSpPr>
            <p:cNvPr id="113" name="TextBox 112"/>
            <p:cNvSpPr txBox="1"/>
            <p:nvPr/>
          </p:nvSpPr>
          <p:spPr>
            <a:xfrm>
              <a:off x="3427471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27471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09812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13331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27471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14827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136445" y="4584097"/>
              <a:ext cx="180000" cy="1548983"/>
              <a:chOff x="393136" y="4584097"/>
              <a:chExt cx="180000" cy="1548983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023522" y="4509730"/>
            <a:ext cx="1478902" cy="2141072"/>
            <a:chOff x="6708040" y="4484026"/>
            <a:chExt cx="1478902" cy="2141072"/>
          </a:xfrm>
        </p:grpSpPr>
        <p:sp>
          <p:nvSpPr>
            <p:cNvPr id="119" name="TextBox 118"/>
            <p:cNvSpPr txBox="1"/>
            <p:nvPr/>
          </p:nvSpPr>
          <p:spPr>
            <a:xfrm>
              <a:off x="6982766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82766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5107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68626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82766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0122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708040" y="4584097"/>
              <a:ext cx="180000" cy="1548983"/>
              <a:chOff x="393136" y="4584097"/>
              <a:chExt cx="180000" cy="1548983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5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946706" y="507309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86388" y="36083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132314" y="36083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454195" y="3608352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OC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763123" y="360835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6763" y="3608352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Alkalinity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2745" y="36083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965238" y="3608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Chl 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73463" y="1910553"/>
            <a:ext cx="923808" cy="676802"/>
            <a:chOff x="593282" y="1850240"/>
            <a:chExt cx="923808" cy="676802"/>
          </a:xfrm>
        </p:grpSpPr>
        <p:sp>
          <p:nvSpPr>
            <p:cNvPr id="43" name="TextBox 42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430" y="1478694"/>
            <a:ext cx="1152832" cy="369332"/>
            <a:chOff x="375249" y="1418381"/>
            <a:chExt cx="1152832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94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524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40193" y="1478694"/>
            <a:ext cx="869028" cy="369332"/>
            <a:chOff x="1737565" y="1418381"/>
            <a:chExt cx="869028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894988" y="1418381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37565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41152" y="1478694"/>
            <a:ext cx="1121283" cy="369332"/>
            <a:chOff x="3335299" y="1418381"/>
            <a:chExt cx="1121283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3515299" y="141838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 smtClean="0"/>
                <a:t>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3529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94366" y="1478694"/>
            <a:ext cx="846594" cy="369332"/>
            <a:chOff x="4558060" y="1418381"/>
            <a:chExt cx="84659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4699012" y="141838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8060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2891" y="1478694"/>
            <a:ext cx="1220052" cy="369332"/>
            <a:chOff x="6459537" y="1418381"/>
            <a:chExt cx="122005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04642" y="1418381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59537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4875" y="1478694"/>
            <a:ext cx="934136" cy="369332"/>
            <a:chOff x="7744694" y="1418381"/>
            <a:chExt cx="93413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7939525" y="1418381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baseline="-25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44694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49255" y="1910553"/>
            <a:ext cx="923808" cy="676802"/>
            <a:chOff x="593282" y="1850240"/>
            <a:chExt cx="923808" cy="676802"/>
          </a:xfrm>
        </p:grpSpPr>
        <p:sp>
          <p:nvSpPr>
            <p:cNvPr id="60" name="TextBox 5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41762" y="1910553"/>
            <a:ext cx="923808" cy="676802"/>
            <a:chOff x="593282" y="1850240"/>
            <a:chExt cx="923808" cy="676802"/>
          </a:xfrm>
        </p:grpSpPr>
        <p:sp>
          <p:nvSpPr>
            <p:cNvPr id="65" name="TextBox 6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74366" y="1910553"/>
            <a:ext cx="923808" cy="676802"/>
            <a:chOff x="593282" y="1850240"/>
            <a:chExt cx="923808" cy="676802"/>
          </a:xfrm>
        </p:grpSpPr>
        <p:sp>
          <p:nvSpPr>
            <p:cNvPr id="70" name="TextBox 6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50795" y="1910553"/>
            <a:ext cx="923808" cy="676802"/>
            <a:chOff x="593282" y="1850240"/>
            <a:chExt cx="923808" cy="676802"/>
          </a:xfrm>
        </p:grpSpPr>
        <p:sp>
          <p:nvSpPr>
            <p:cNvPr id="85" name="TextBox 8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00138" y="1910553"/>
            <a:ext cx="923808" cy="676802"/>
            <a:chOff x="593282" y="1850240"/>
            <a:chExt cx="923808" cy="676802"/>
          </a:xfrm>
        </p:grpSpPr>
        <p:sp>
          <p:nvSpPr>
            <p:cNvPr id="90" name="TextBox 8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84030" y="4077913"/>
            <a:ext cx="1189907" cy="676802"/>
            <a:chOff x="593282" y="1850240"/>
            <a:chExt cx="1189907" cy="676802"/>
          </a:xfrm>
        </p:grpSpPr>
        <p:sp>
          <p:nvSpPr>
            <p:cNvPr id="95" name="TextBox 94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752972" y="4108612"/>
            <a:ext cx="943044" cy="676802"/>
            <a:chOff x="593282" y="1850240"/>
            <a:chExt cx="943044" cy="676802"/>
          </a:xfrm>
        </p:grpSpPr>
        <p:sp>
          <p:nvSpPr>
            <p:cNvPr id="117" name="TextBox 116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2594" y="2157710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%Sat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158223" y="4077913"/>
            <a:ext cx="949456" cy="369332"/>
            <a:chOff x="593282" y="1850240"/>
            <a:chExt cx="949456" cy="369332"/>
          </a:xfrm>
        </p:grpSpPr>
        <p:sp>
          <p:nvSpPr>
            <p:cNvPr id="122" name="TextBox 121"/>
            <p:cNvSpPr txBox="1"/>
            <p:nvPr/>
          </p:nvSpPr>
          <p:spPr>
            <a:xfrm>
              <a:off x="782594" y="1850240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04030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970523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88207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60852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80356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562744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785238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2209327" y="4077913"/>
            <a:ext cx="1189907" cy="676802"/>
            <a:chOff x="593282" y="1850240"/>
            <a:chExt cx="1189907" cy="676802"/>
          </a:xfrm>
        </p:grpSpPr>
        <p:sp>
          <p:nvSpPr>
            <p:cNvPr id="136" name="TextBox 135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558830" y="4077913"/>
            <a:ext cx="1189907" cy="676802"/>
            <a:chOff x="593282" y="1850240"/>
            <a:chExt cx="1189907" cy="676802"/>
          </a:xfrm>
        </p:grpSpPr>
        <p:sp>
          <p:nvSpPr>
            <p:cNvPr id="141" name="TextBox 140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035312" y="4077913"/>
            <a:ext cx="1748906" cy="676802"/>
            <a:chOff x="593282" y="1850240"/>
            <a:chExt cx="1748906" cy="676802"/>
          </a:xfrm>
        </p:grpSpPr>
        <p:sp>
          <p:nvSpPr>
            <p:cNvPr id="146" name="TextBox 145"/>
            <p:cNvSpPr txBox="1"/>
            <p:nvPr/>
          </p:nvSpPr>
          <p:spPr>
            <a:xfrm>
              <a:off x="782594" y="1850240"/>
              <a:ext cx="15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 mg CaCO3</a:t>
              </a:r>
              <a:endParaRPr lang="en-US" baseline="30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1501" y="5311714"/>
            <a:ext cx="364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total number of observations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80834" y="4974746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34468" y="5732277"/>
            <a:ext cx="294971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Total number of observations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158223" y="5670446"/>
            <a:ext cx="1746209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 SPREAD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41987"/>
              </p:ext>
            </p:extLst>
          </p:nvPr>
        </p:nvGraphicFramePr>
        <p:xfrm>
          <a:off x="2249714" y="1256695"/>
          <a:ext cx="8128000" cy="37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472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Column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…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943918" y="439342"/>
            <a:ext cx="370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Spreadsheet generated for data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723" y="5316142"/>
            <a:ext cx="602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sequence can be adjusted by giving sequence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23" y="5853171"/>
            <a:ext cx="487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button will send data to backend 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3029" y="585317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13072" y="540854"/>
            <a:ext cx="1291771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Adjust</a:t>
            </a:r>
          </a:p>
          <a:p>
            <a:pPr algn="ctr"/>
            <a:r>
              <a:rPr lang="en-US" b="1" dirty="0" smtClean="0"/>
              <a:t>Column</a:t>
            </a:r>
          </a:p>
          <a:p>
            <a:pPr algn="ctr"/>
            <a:r>
              <a:rPr lang="en-US" b="1" dirty="0" smtClean="0"/>
              <a:t>Sequence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857339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15956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8077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7141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1"/>
            <a:endCxn id="14" idx="3"/>
          </p:cNvCxnSpPr>
          <p:nvPr/>
        </p:nvCxnSpPr>
        <p:spPr>
          <a:xfrm flipH="1">
            <a:off x="9531418" y="1002519"/>
            <a:ext cx="118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US" dirty="0" smtClean="0"/>
              <a:t>Work done during UW’s geohackweek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preliminary database model</a:t>
            </a:r>
          </a:p>
          <a:p>
            <a:pPr lvl="1"/>
            <a:r>
              <a:rPr lang="en-US" dirty="0" smtClean="0"/>
              <a:t>site location (database table): site type, longitude, latitude, altitude, point</a:t>
            </a:r>
          </a:p>
          <a:p>
            <a:pPr lvl="1"/>
            <a:r>
              <a:rPr lang="en-US" dirty="0" smtClean="0"/>
              <a:t>measurements (</a:t>
            </a:r>
            <a:r>
              <a:rPr lang="en-US" dirty="0"/>
              <a:t>database table</a:t>
            </a:r>
            <a:r>
              <a:rPr lang="en-US" dirty="0" smtClean="0"/>
              <a:t>): date, site location, measurement type, unit, measurement</a:t>
            </a:r>
          </a:p>
          <a:p>
            <a:r>
              <a:rPr lang="en-US" dirty="0" smtClean="0"/>
              <a:t>data written into the database</a:t>
            </a:r>
          </a:p>
          <a:p>
            <a:r>
              <a:rPr lang="en-US" dirty="0" smtClean="0"/>
              <a:t>exploratory data analysis:</a:t>
            </a:r>
          </a:p>
          <a:p>
            <a:pPr lvl="1"/>
            <a:r>
              <a:rPr lang="en-US" b="1" dirty="0"/>
              <a:t>Interactive Time </a:t>
            </a:r>
            <a:r>
              <a:rPr lang="en-US" b="1" dirty="0" smtClean="0"/>
              <a:t>Series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geohackweek.github.io/ghw2018_web_portal_inlandwater_co2/InteractiveTimeSeries.html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Marker Clustering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geohackweek.github.io/ghw2018_web_portal_inlandwater_co2/MarkerClustering.html</a:t>
            </a:r>
            <a:r>
              <a:rPr lang="en-US" dirty="0" smtClean="0"/>
              <a:t> </a:t>
            </a:r>
          </a:p>
          <a:p>
            <a:pPr lvl="1"/>
            <a:r>
              <a:rPr lang="en-US" b="1" dirty="0"/>
              <a:t>Data Analysis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github.com/geohackweek/ghw2018_web_portal_inlandwater_co2/blob/master/notebooks/Exploratory%20Data%20Analysis.ipynb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repository: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github.com/geohackweek/ghw2018_web_portal_inlandwater_co2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1392</Words>
  <Application>Microsoft Office PowerPoint</Application>
  <PresentationFormat>Widescreen</PresentationFormat>
  <Paragraphs>474</Paragraphs>
  <Slides>18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Theme</vt:lpstr>
      <vt:lpstr>Web portal for concentration and flux of CO2 in global inland waters</vt:lpstr>
      <vt:lpstr>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done during UW’s geohackweek</vt:lpstr>
      <vt:lpstr>Moving forward …</vt:lpstr>
      <vt:lpstr>Moving forward …</vt:lpstr>
      <vt:lpstr>Not sure …</vt:lpstr>
      <vt:lpstr>web hosting services</vt:lpstr>
      <vt:lpstr>tools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portal for global inland water CO2</dc:title>
  <dc:creator>lsd</dc:creator>
  <cp:lastModifiedBy>lsd</cp:lastModifiedBy>
  <cp:revision>528</cp:revision>
  <dcterms:created xsi:type="dcterms:W3CDTF">2018-08-13T16:11:20Z</dcterms:created>
  <dcterms:modified xsi:type="dcterms:W3CDTF">2018-10-02T19:08:04Z</dcterms:modified>
</cp:coreProperties>
</file>