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4" r:id="rId4"/>
    <p:sldId id="260" r:id="rId5"/>
    <p:sldId id="261" r:id="rId6"/>
    <p:sldId id="263" r:id="rId7"/>
    <p:sldId id="271" r:id="rId8"/>
    <p:sldId id="268" r:id="rId9"/>
    <p:sldId id="269" r:id="rId10"/>
    <p:sldId id="270" r:id="rId11"/>
    <p:sldId id="273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70E5-F9A2-4353-BB56-7C6C16CEBAC2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79E9-7AEF-4C6F-A5D1-5C2FB514D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methane and n2o can attract more users.</a:t>
            </a:r>
          </a:p>
          <a:p>
            <a:r>
              <a:rPr lang="en-US" baseline="0" dirty="0" smtClean="0"/>
              <a:t>Include a map interface for people to easily upload and view data.</a:t>
            </a:r>
          </a:p>
          <a:p>
            <a:r>
              <a:rPr lang="en-US" baseline="0" dirty="0" smtClean="0"/>
              <a:t>Do we take csv files or Form upload.</a:t>
            </a:r>
          </a:p>
          <a:p>
            <a:r>
              <a:rPr lang="en-US" baseline="0" dirty="0" smtClean="0"/>
              <a:t>How do you expect the data increment?</a:t>
            </a:r>
          </a:p>
          <a:p>
            <a:r>
              <a:rPr lang="en-US" baseline="0" dirty="0" smtClean="0"/>
              <a:t>How do you expect the longevity of the web-portal?</a:t>
            </a:r>
          </a:p>
          <a:p>
            <a:r>
              <a:rPr lang="en-US" baseline="0" dirty="0" smtClean="0"/>
              <a:t>Computing scale</a:t>
            </a:r>
          </a:p>
          <a:p>
            <a:r>
              <a:rPr lang="en-US" baseline="0" dirty="0" smtClean="0"/>
              <a:t>Perhaps can also have stream network included in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7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D79E9-7AEF-4C6F-A5D1-5C2FB514D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6CB-AE7C-4D81-8BA1-98AEF09D6E7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8CF8-8ADB-4648-AEF7-E6D5DAF9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 for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concentration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flux of 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inland waters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92000" y="1671448"/>
            <a:ext cx="1869978" cy="883220"/>
            <a:chOff x="4274936" y="1757365"/>
            <a:chExt cx="1869978" cy="883220"/>
          </a:xfrm>
        </p:grpSpPr>
        <p:sp>
          <p:nvSpPr>
            <p:cNvPr id="98" name="TextBox 97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07" name="Isosceles Triangle 1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102013" y="1671448"/>
            <a:ext cx="1869978" cy="883220"/>
            <a:chOff x="4274936" y="1757365"/>
            <a:chExt cx="1869978" cy="883220"/>
          </a:xfrm>
        </p:grpSpPr>
        <p:sp>
          <p:nvSpPr>
            <p:cNvPr id="113" name="TextBox 112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5" name="Isosceles Triangle 12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12026" y="1671448"/>
            <a:ext cx="1869978" cy="883220"/>
            <a:chOff x="4274936" y="1757365"/>
            <a:chExt cx="1869978" cy="883220"/>
          </a:xfrm>
        </p:grpSpPr>
        <p:sp>
          <p:nvSpPr>
            <p:cNvPr id="150" name="TextBox 149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4" name="Isosceles Triangle 15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122039" y="1671448"/>
            <a:ext cx="1869978" cy="883220"/>
            <a:chOff x="4274936" y="1757365"/>
            <a:chExt cx="1869978" cy="883220"/>
          </a:xfrm>
        </p:grpSpPr>
        <p:sp>
          <p:nvSpPr>
            <p:cNvPr id="157" name="TextBox 156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1" name="Isosceles Triangle 16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132052" y="1671448"/>
            <a:ext cx="1919311" cy="883220"/>
            <a:chOff x="4225603" y="1757365"/>
            <a:chExt cx="1919311" cy="883220"/>
          </a:xfrm>
        </p:grpSpPr>
        <p:sp>
          <p:nvSpPr>
            <p:cNvPr id="164" name="TextBox 163"/>
            <p:cNvSpPr txBox="1"/>
            <p:nvPr/>
          </p:nvSpPr>
          <p:spPr>
            <a:xfrm>
              <a:off x="4225603" y="1757823"/>
              <a:ext cx="99685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600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-N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0191396" y="1671448"/>
            <a:ext cx="1869978" cy="883220"/>
            <a:chOff x="4274936" y="1757365"/>
            <a:chExt cx="1869978" cy="883220"/>
          </a:xfrm>
        </p:grpSpPr>
        <p:sp>
          <p:nvSpPr>
            <p:cNvPr id="171" name="TextBox 170"/>
            <p:cNvSpPr txBox="1"/>
            <p:nvPr/>
          </p:nvSpPr>
          <p:spPr>
            <a:xfrm>
              <a:off x="4274936" y="1757823"/>
              <a:ext cx="94752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k-N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 d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/>
                <a:t>cm s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202195" y="3558714"/>
            <a:ext cx="1579782" cy="883220"/>
            <a:chOff x="4565132" y="1757365"/>
            <a:chExt cx="1579782" cy="883220"/>
          </a:xfrm>
        </p:grpSpPr>
        <p:sp>
          <p:nvSpPr>
            <p:cNvPr id="178" name="TextBox 177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2" name="Isosceles Triangle 18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983120" y="3558714"/>
            <a:ext cx="1579782" cy="883220"/>
            <a:chOff x="4565132" y="1757365"/>
            <a:chExt cx="1579782" cy="883220"/>
          </a:xfrm>
        </p:grpSpPr>
        <p:sp>
          <p:nvSpPr>
            <p:cNvPr id="185" name="TextBox 184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9" name="Isosceles Triangle 18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64045" y="3558714"/>
            <a:ext cx="1579782" cy="883220"/>
            <a:chOff x="4565132" y="1757365"/>
            <a:chExt cx="1579782" cy="883220"/>
          </a:xfrm>
        </p:grpSpPr>
        <p:sp>
          <p:nvSpPr>
            <p:cNvPr id="192" name="TextBox 191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OC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6" name="Isosceles Triangle 19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44970" y="3558714"/>
            <a:ext cx="1579782" cy="595962"/>
            <a:chOff x="4565132" y="1757365"/>
            <a:chExt cx="1579782" cy="595962"/>
          </a:xfrm>
        </p:grpSpPr>
        <p:sp>
          <p:nvSpPr>
            <p:cNvPr id="199" name="TextBox 198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pH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11464" y="2117365"/>
              <a:ext cx="933450" cy="2359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400" baseline="30000" dirty="0" smtClean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3" name="Isosceles Triangle 2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325896" y="3558714"/>
            <a:ext cx="2051450" cy="883220"/>
            <a:chOff x="4093464" y="1757365"/>
            <a:chExt cx="2051450" cy="883220"/>
          </a:xfrm>
        </p:grpSpPr>
        <p:sp>
          <p:nvSpPr>
            <p:cNvPr id="206" name="TextBox 205"/>
            <p:cNvSpPr txBox="1"/>
            <p:nvPr/>
          </p:nvSpPr>
          <p:spPr>
            <a:xfrm>
              <a:off x="4093464" y="1757823"/>
              <a:ext cx="1128991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Alkalinity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11464" y="2117365"/>
              <a:ext cx="933450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CaCO</a:t>
              </a:r>
              <a:r>
                <a:rPr lang="en-US" sz="1400" baseline="-25000" dirty="0" smtClean="0"/>
                <a:t>3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baseline="30000" dirty="0" smtClean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0" name="Isosceles Triangle 20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82195" y="5305889"/>
            <a:ext cx="1579782" cy="667777"/>
            <a:chOff x="4565132" y="1757365"/>
            <a:chExt cx="1579782" cy="667777"/>
          </a:xfrm>
        </p:grpSpPr>
        <p:sp>
          <p:nvSpPr>
            <p:cNvPr id="213" name="TextBox 212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7" name="Isosceles Triangle 21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395953" y="5305889"/>
            <a:ext cx="1579782" cy="667777"/>
            <a:chOff x="4565132" y="1757365"/>
            <a:chExt cx="1579782" cy="667777"/>
          </a:xfrm>
        </p:grpSpPr>
        <p:sp>
          <p:nvSpPr>
            <p:cNvPr id="220" name="TextBox 219"/>
            <p:cNvSpPr txBox="1"/>
            <p:nvPr/>
          </p:nvSpPr>
          <p:spPr>
            <a:xfrm>
              <a:off x="4565132" y="1757823"/>
              <a:ext cx="657323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Chl a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11464" y="2117365"/>
              <a:ext cx="93345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L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24" name="Isosceles Triangle 2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10269387" y="5720966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269387" y="618263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0269387" y="2867359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2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cloud services?</a:t>
            </a:r>
          </a:p>
          <a:p>
            <a:pPr lvl="0"/>
            <a:r>
              <a:rPr lang="en-US" dirty="0"/>
              <a:t>Other options for website hosting?</a:t>
            </a:r>
          </a:p>
          <a:p>
            <a:pPr lvl="0"/>
            <a:r>
              <a:rPr lang="en-US" dirty="0"/>
              <a:t>A later step? I can develop the website on my own machine then upload to a server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front-end tools: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endParaRPr lang="en-US" dirty="0"/>
          </a:p>
          <a:p>
            <a:pPr lvl="0"/>
            <a:r>
              <a:rPr lang="en-US" dirty="0"/>
              <a:t>back-end tools: </a:t>
            </a:r>
            <a:r>
              <a:rPr lang="en-US" dirty="0" err="1"/>
              <a:t>mysql</a:t>
            </a:r>
            <a:r>
              <a:rPr lang="en-US" dirty="0"/>
              <a:t>, python, etc.</a:t>
            </a:r>
          </a:p>
          <a:p>
            <a:pPr lvl="0"/>
            <a:r>
              <a:rPr lang="en-US" dirty="0" err="1"/>
              <a:t>webdev</a:t>
            </a:r>
            <a:r>
              <a:rPr lang="en-US" dirty="0"/>
              <a:t> framework: </a:t>
            </a:r>
            <a:r>
              <a:rPr lang="en-US" dirty="0" err="1"/>
              <a:t>django</a:t>
            </a:r>
            <a:r>
              <a:rPr lang="en-US" dirty="0"/>
              <a:t>, …</a:t>
            </a:r>
          </a:p>
          <a:p>
            <a:pPr lvl="0"/>
            <a:r>
              <a:rPr lang="en-US" dirty="0"/>
              <a:t>web browsers: </a:t>
            </a:r>
            <a:r>
              <a:rPr lang="en-US" dirty="0" err="1"/>
              <a:t>firefox</a:t>
            </a:r>
            <a:r>
              <a:rPr lang="en-US" dirty="0"/>
              <a:t>, google chrome,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CSV/MS 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17834" y="2535720"/>
            <a:ext cx="1505881" cy="1499564"/>
            <a:chOff x="1401837" y="2667865"/>
            <a:chExt cx="1505881" cy="1499564"/>
          </a:xfrm>
        </p:grpSpPr>
        <p:grpSp>
          <p:nvGrpSpPr>
            <p:cNvPr id="15" name="Group 14"/>
            <p:cNvGrpSpPr/>
            <p:nvPr/>
          </p:nvGrpSpPr>
          <p:grpSpPr>
            <a:xfrm>
              <a:off x="1401837" y="2667865"/>
              <a:ext cx="1505881" cy="369332"/>
              <a:chOff x="1401837" y="2537577"/>
              <a:chExt cx="1505881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020145" y="2537577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747229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547718" y="2722243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1401837" y="2632213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401837" y="3044609"/>
              <a:ext cx="1505881" cy="369332"/>
              <a:chOff x="1401837" y="2975942"/>
              <a:chExt cx="150588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0145" y="2975942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1747229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547718" y="3163755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401837" y="3077309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401837" y="3421353"/>
              <a:ext cx="1505881" cy="369332"/>
              <a:chOff x="1401837" y="3418775"/>
              <a:chExt cx="1505881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020145" y="3418775"/>
                <a:ext cx="6124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747229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547718" y="3598566"/>
                <a:ext cx="36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401837" y="3499660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401837" y="3798097"/>
              <a:ext cx="1490071" cy="369332"/>
              <a:chOff x="1401837" y="3868537"/>
              <a:chExt cx="1490071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35073" y="3868537"/>
                <a:ext cx="9587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Streams</a:t>
                </a:r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747229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2711908" y="4048328"/>
                <a:ext cx="180000" cy="35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401837" y="3949422"/>
                <a:ext cx="180000" cy="18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648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5940" y="329178"/>
            <a:ext cx="7681259" cy="57978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INTERFACE</a:t>
            </a:r>
          </a:p>
          <a:p>
            <a:pPr algn="ctr">
              <a:lnSpc>
                <a:spcPct val="15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281" y="210632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129" y="4200345"/>
            <a:ext cx="2055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1837" y="121862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925360" y="414543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1837" y="886430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6108" y="4663639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by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2184" y="1581051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CSV/Excel file</a:t>
            </a:r>
            <a:endParaRPr lang="en-US" u="sn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18342" y="4889829"/>
            <a:ext cx="1922962" cy="952709"/>
            <a:chOff x="4529689" y="5103874"/>
            <a:chExt cx="1922962" cy="952709"/>
          </a:xfrm>
        </p:grpSpPr>
        <p:sp>
          <p:nvSpPr>
            <p:cNvPr id="3" name="TextBox 2"/>
            <p:cNvSpPr txBox="1"/>
            <p:nvPr/>
          </p:nvSpPr>
          <p:spPr>
            <a:xfrm>
              <a:off x="4529689" y="5103874"/>
              <a:ext cx="1922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Adjust Symbol Size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85528" y="5592127"/>
              <a:ext cx="1867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045250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42673" y="552243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9689" y="568725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27911" y="5687251"/>
              <a:ext cx="589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04426" y="486366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Color Ramp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161976" y="5214360"/>
            <a:ext cx="1771528" cy="649331"/>
            <a:chOff x="677380" y="1490270"/>
            <a:chExt cx="1771528" cy="649331"/>
          </a:xfrm>
        </p:grpSpPr>
        <p:sp>
          <p:nvSpPr>
            <p:cNvPr id="57" name="TextBox 56"/>
            <p:cNvSpPr txBox="1"/>
            <p:nvPr/>
          </p:nvSpPr>
          <p:spPr>
            <a:xfrm>
              <a:off x="677380" y="1494049"/>
              <a:ext cx="1407207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Color Ramp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7380" y="1862602"/>
              <a:ext cx="1771528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98765" y="2842904"/>
            <a:ext cx="1505881" cy="369332"/>
            <a:chOff x="1401837" y="2537577"/>
            <a:chExt cx="150588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2020145" y="2537577"/>
              <a:ext cx="6124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47229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47718" y="2722243"/>
              <a:ext cx="360000" cy="35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01837" y="2632213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98765" y="475801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97154" y="5127680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Date Range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97154" y="5495788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Gas Type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97154" y="5864264"/>
            <a:ext cx="140720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8908" y="439342"/>
            <a:ext cx="373758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CSV/Excel</a:t>
            </a:r>
            <a:r>
              <a:rPr lang="en-US" u="sng" dirty="0" smtClean="0"/>
              <a:t>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57238" y="1610917"/>
            <a:ext cx="5900738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Data Upload Template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57238" y="2225280"/>
            <a:ext cx="5023455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Download Metadata Upload Template</a:t>
            </a:r>
            <a:endParaRPr lang="en-US" sz="24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14376" y="4168379"/>
            <a:ext cx="5900738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Upload Data</a:t>
            </a:r>
            <a:endParaRPr lang="en-US" sz="2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14376" y="4782742"/>
            <a:ext cx="5023455" cy="461665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Upload Metadata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2594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11329" y="1466513"/>
            <a:ext cx="13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7510" y="18358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Longitude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70129" y="183584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Latitude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57942" y="18223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0926" y="399173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18851" y="2239598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92055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74661" y="2236445"/>
            <a:ext cx="6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2552" y="3824714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58610" y="5473338"/>
            <a:ext cx="12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38082" y="588014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38082" y="62598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s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5841" y="37621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16788" y="3762102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9075" y="3762102"/>
            <a:ext cx="205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Surface Area </a:t>
            </a:r>
          </a:p>
          <a:p>
            <a:r>
              <a:rPr lang="en-US" dirty="0" smtClean="0"/>
              <a:t>(lakes, ponds, etc.)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87380" y="5426939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Velocity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32388" y="3713866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</a:t>
            </a:r>
          </a:p>
          <a:p>
            <a:r>
              <a:rPr lang="en-US" dirty="0" smtClean="0"/>
              <a:t>Speed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48982" y="3762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1391" y="3762102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</a:p>
          <a:p>
            <a:r>
              <a:rPr lang="en-US" dirty="0" smtClean="0"/>
              <a:t>Temp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199" y="1494049"/>
            <a:ext cx="1209321" cy="369332"/>
            <a:chOff x="400834" y="1418381"/>
            <a:chExt cx="1209321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1029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Site Type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0834" y="1513047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844760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61699" y="1910803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27363" y="192745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37887" y="2236445"/>
            <a:ext cx="12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19960" y="2629847"/>
            <a:ext cx="150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deg</a:t>
            </a:r>
            <a:r>
              <a:rPr lang="en-US" dirty="0" smtClean="0"/>
              <a:t>, min, sec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80317" y="23541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162382" y="2722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920652" y="23311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99156" y="27376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57426" y="23460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3853" y="1857171"/>
            <a:ext cx="198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(stream, river, lake, reservoir, pond, wetland, estuary, floodplain, others)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844760" y="158871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81027" y="386626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213" y="4434421"/>
            <a:ext cx="11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yyyy</a:t>
            </a:r>
            <a:r>
              <a:rPr lang="en-US" dirty="0" smtClean="0"/>
              <a:t>-mm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88395" y="557010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469216" y="4389890"/>
            <a:ext cx="852612" cy="693764"/>
            <a:chOff x="10825871" y="4455615"/>
            <a:chExt cx="852612" cy="693764"/>
          </a:xfrm>
        </p:grpSpPr>
        <p:sp>
          <p:nvSpPr>
            <p:cNvPr id="41" name="TextBox 40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493509" y="5831845"/>
            <a:ext cx="852612" cy="693764"/>
            <a:chOff x="10825871" y="4455615"/>
            <a:chExt cx="852612" cy="693764"/>
          </a:xfrm>
        </p:grpSpPr>
        <p:sp>
          <p:nvSpPr>
            <p:cNvPr id="78" name="TextBox 77"/>
            <p:cNvSpPr txBox="1"/>
            <p:nvPr/>
          </p:nvSpPr>
          <p:spPr>
            <a:xfrm>
              <a:off x="11041770" y="445561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051370" y="478004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862744" y="4455615"/>
            <a:ext cx="823740" cy="693764"/>
            <a:chOff x="10825871" y="4455615"/>
            <a:chExt cx="823740" cy="693764"/>
          </a:xfrm>
        </p:grpSpPr>
        <p:sp>
          <p:nvSpPr>
            <p:cNvPr id="83" name="TextBox 82"/>
            <p:cNvSpPr txBox="1"/>
            <p:nvPr/>
          </p:nvSpPr>
          <p:spPr>
            <a:xfrm>
              <a:off x="11041770" y="445561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051370" y="478004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45853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717363" y="4455615"/>
            <a:ext cx="584911" cy="693764"/>
            <a:chOff x="10825871" y="4455615"/>
            <a:chExt cx="584911" cy="693764"/>
          </a:xfrm>
        </p:grpSpPr>
        <p:sp>
          <p:nvSpPr>
            <p:cNvPr id="89" name="TextBox 88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51370" y="4780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endParaRPr lang="en-US" baseline="30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614742" y="4455615"/>
            <a:ext cx="698705" cy="693764"/>
            <a:chOff x="10825871" y="4455615"/>
            <a:chExt cx="698705" cy="693764"/>
          </a:xfrm>
        </p:grpSpPr>
        <p:sp>
          <p:nvSpPr>
            <p:cNvPr id="94" name="TextBox 93"/>
            <p:cNvSpPr txBox="1"/>
            <p:nvPr/>
          </p:nvSpPr>
          <p:spPr>
            <a:xfrm>
              <a:off x="11041770" y="445561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baseline="30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051370" y="478004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km</a:t>
              </a:r>
              <a:endParaRPr lang="en-US" baseline="30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10825871" y="45574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0826999" y="4868922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5338611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325168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71185" y="4466003"/>
            <a:ext cx="533864" cy="369332"/>
            <a:chOff x="3567750" y="4466003"/>
            <a:chExt cx="53386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3477002" y="3905267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41944" y="4466003"/>
            <a:ext cx="533864" cy="369332"/>
            <a:chOff x="3567750" y="4466003"/>
            <a:chExt cx="53386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14970" y="446600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67750" y="4534347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2425184" y="3958090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94370" y="60119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875245" y="5570105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94370" y="634560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40875" y="5888604"/>
            <a:ext cx="743556" cy="369332"/>
            <a:chOff x="1400235" y="6398456"/>
            <a:chExt cx="74355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1543947" y="63984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1400235" y="647341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878091" y="395715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0834" y="1418381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05613" y="449892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5030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5974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15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834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25974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33481" y="1455788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03192" y="14183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28607" y="1461428"/>
            <a:ext cx="132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50710" y="14183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7803357" y="1455788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method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8493" y="4114694"/>
            <a:ext cx="93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1979" y="411428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20851" y="41146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4</a:t>
            </a:r>
            <a:r>
              <a:rPr lang="en-US" dirty="0" smtClean="0"/>
              <a:t> flux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63707" y="4114286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/>
              <a:t>4</a:t>
            </a:r>
            <a:r>
              <a:rPr lang="en-US" dirty="0" smtClean="0"/>
              <a:t> flux method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868369" y="411469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O flux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12823" y="4114286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/>
              <a:t>2</a:t>
            </a:r>
            <a:r>
              <a:rPr lang="en-US" dirty="0" smtClean="0"/>
              <a:t>O flux method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7524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361728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423192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5210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883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38069" y="1550454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0389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20389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0389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20389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20389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5837" y="17599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ppm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46781" y="213872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µatm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9122" y="24722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79" name="TextBox 78"/>
          <p:cNvSpPr txBox="1"/>
          <p:nvPr/>
        </p:nvSpPr>
        <p:spPr>
          <a:xfrm>
            <a:off x="3832641" y="283117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C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3846781" y="31582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 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baseline="30000" dirty="0"/>
          </a:p>
        </p:txBody>
      </p:sp>
      <p:sp>
        <p:nvSpPr>
          <p:cNvPr id="81" name="Oval 80"/>
          <p:cNvSpPr/>
          <p:nvPr/>
        </p:nvSpPr>
        <p:spPr>
          <a:xfrm>
            <a:off x="3641196" y="18823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641196" y="223339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41196" y="25668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41196" y="291570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641196" y="32758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68280" y="1787713"/>
            <a:ext cx="1189485" cy="1739828"/>
            <a:chOff x="7402109" y="1787713"/>
            <a:chExt cx="1189485" cy="1739828"/>
          </a:xfrm>
        </p:grpSpPr>
        <p:sp>
          <p:nvSpPr>
            <p:cNvPr id="57" name="TextBox 56"/>
            <p:cNvSpPr txBox="1"/>
            <p:nvPr/>
          </p:nvSpPr>
          <p:spPr>
            <a:xfrm>
              <a:off x="7590938" y="178771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ppm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90938" y="2138725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87793" y="24722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6798" y="2831177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90938" y="315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7402109" y="188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402109" y="2233391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402109" y="256689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402109" y="2915706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402109" y="3275878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249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820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64042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52047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697868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126315" y="4222212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0389" y="4581466"/>
            <a:ext cx="1621129" cy="2141072"/>
            <a:chOff x="393136" y="4484026"/>
            <a:chExt cx="1621129" cy="2141072"/>
          </a:xfrm>
        </p:grpSpPr>
        <p:sp>
          <p:nvSpPr>
            <p:cNvPr id="102" name="TextBox 101"/>
            <p:cNvSpPr txBox="1"/>
            <p:nvPr/>
          </p:nvSpPr>
          <p:spPr>
            <a:xfrm>
              <a:off x="598493" y="4484026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C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8493" y="483503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834" y="5168546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4353" y="549846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8493" y="585452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5849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3136" y="4584097"/>
              <a:ext cx="180000" cy="1548983"/>
              <a:chOff x="393136" y="4584097"/>
              <a:chExt cx="180000" cy="154898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671075" y="4551492"/>
            <a:ext cx="1495202" cy="2141072"/>
            <a:chOff x="3136445" y="4484026"/>
            <a:chExt cx="1495202" cy="2141072"/>
          </a:xfrm>
        </p:grpSpPr>
        <p:sp>
          <p:nvSpPr>
            <p:cNvPr id="113" name="TextBox 112"/>
            <p:cNvSpPr txBox="1"/>
            <p:nvPr/>
          </p:nvSpPr>
          <p:spPr>
            <a:xfrm>
              <a:off x="3427471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7471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09812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13331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27471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14827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3136445" y="4584097"/>
              <a:ext cx="180000" cy="1548983"/>
              <a:chOff x="393136" y="4584097"/>
              <a:chExt cx="180000" cy="1548983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7023522" y="4509730"/>
            <a:ext cx="1478902" cy="2141072"/>
            <a:chOff x="6708040" y="4484026"/>
            <a:chExt cx="1478902" cy="2141072"/>
          </a:xfrm>
        </p:grpSpPr>
        <p:sp>
          <p:nvSpPr>
            <p:cNvPr id="119" name="TextBox 118"/>
            <p:cNvSpPr txBox="1"/>
            <p:nvPr/>
          </p:nvSpPr>
          <p:spPr>
            <a:xfrm>
              <a:off x="6982766" y="448402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 m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yr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982766" y="48350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65107" y="5168546"/>
              <a:ext cx="121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hr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68626" y="552749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m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82766" y="585452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baseline="-25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0122" y="625576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08040" y="4584097"/>
              <a:ext cx="180000" cy="1548983"/>
              <a:chOff x="393136" y="4584097"/>
              <a:chExt cx="180000" cy="1548983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93136" y="4584097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3136" y="4887891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93136" y="5208013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93136" y="5596324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93136" y="595308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946706" y="507309"/>
            <a:ext cx="597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columns and units to build spreadsheet for data input)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5: Gas transfer velocity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052025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6: Other </a:t>
            </a:r>
            <a:r>
              <a:rPr lang="en-US" b="1" i="1" dirty="0" smtClean="0"/>
              <a:t>in situ </a:t>
            </a:r>
            <a:r>
              <a:rPr lang="en-US" b="1" dirty="0" smtClean="0"/>
              <a:t>measurements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86388" y="3608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32314" y="36083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54195" y="3608352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3123" y="36083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956763" y="3608352"/>
            <a:ext cx="10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Alkalinity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2745" y="3608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965238" y="3608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Chl 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73463" y="1910553"/>
            <a:ext cx="923808" cy="676802"/>
            <a:chOff x="593282" y="1850240"/>
            <a:chExt cx="923808" cy="676802"/>
          </a:xfrm>
        </p:grpSpPr>
        <p:sp>
          <p:nvSpPr>
            <p:cNvPr id="43" name="TextBox 42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430" y="1478694"/>
            <a:ext cx="1152832" cy="369332"/>
            <a:chOff x="375249" y="1418381"/>
            <a:chExt cx="1152832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80834" y="1418381"/>
              <a:ext cx="94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524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40193" y="1478694"/>
            <a:ext cx="869028" cy="369332"/>
            <a:chOff x="1737565" y="1418381"/>
            <a:chExt cx="869028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894988" y="1418381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37565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1152" y="1478694"/>
            <a:ext cx="1121283" cy="369332"/>
            <a:chOff x="3335299" y="1418381"/>
            <a:chExt cx="1121283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515299" y="141838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 smtClean="0"/>
                <a:t>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35299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94366" y="1478694"/>
            <a:ext cx="846594" cy="369332"/>
            <a:chOff x="4558060" y="1418381"/>
            <a:chExt cx="84659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4699012" y="1418381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k-CH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58060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72891" y="1478694"/>
            <a:ext cx="1220052" cy="369332"/>
            <a:chOff x="6459537" y="1418381"/>
            <a:chExt cx="122005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04642" y="1418381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600</a:t>
              </a:r>
              <a:r>
                <a:rPr lang="en-US" dirty="0"/>
                <a:t>-</a:t>
              </a: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59537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4875" y="1478694"/>
            <a:ext cx="934136" cy="369332"/>
            <a:chOff x="7744694" y="1418381"/>
            <a:chExt cx="934136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7939525" y="1418381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k-N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</a:t>
              </a:r>
              <a:endParaRPr lang="en-US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44694" y="1508381"/>
              <a:ext cx="180000" cy="1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49255" y="1910553"/>
            <a:ext cx="923808" cy="676802"/>
            <a:chOff x="593282" y="1850240"/>
            <a:chExt cx="923808" cy="676802"/>
          </a:xfrm>
        </p:grpSpPr>
        <p:sp>
          <p:nvSpPr>
            <p:cNvPr id="60" name="TextBox 5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41762" y="1910553"/>
            <a:ext cx="923808" cy="676802"/>
            <a:chOff x="593282" y="1850240"/>
            <a:chExt cx="923808" cy="676802"/>
          </a:xfrm>
        </p:grpSpPr>
        <p:sp>
          <p:nvSpPr>
            <p:cNvPr id="65" name="TextBox 6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4366" y="1910553"/>
            <a:ext cx="923808" cy="676802"/>
            <a:chOff x="593282" y="1850240"/>
            <a:chExt cx="923808" cy="676802"/>
          </a:xfrm>
        </p:grpSpPr>
        <p:sp>
          <p:nvSpPr>
            <p:cNvPr id="70" name="TextBox 6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50795" y="1910553"/>
            <a:ext cx="923808" cy="676802"/>
            <a:chOff x="593282" y="1850240"/>
            <a:chExt cx="923808" cy="676802"/>
          </a:xfrm>
        </p:grpSpPr>
        <p:sp>
          <p:nvSpPr>
            <p:cNvPr id="85" name="TextBox 84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00138" y="1910553"/>
            <a:ext cx="923808" cy="676802"/>
            <a:chOff x="593282" y="1850240"/>
            <a:chExt cx="923808" cy="676802"/>
          </a:xfrm>
        </p:grpSpPr>
        <p:sp>
          <p:nvSpPr>
            <p:cNvPr id="90" name="TextBox 89"/>
            <p:cNvSpPr txBox="1"/>
            <p:nvPr/>
          </p:nvSpPr>
          <p:spPr>
            <a:xfrm>
              <a:off x="782594" y="1850240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 d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82594" y="21577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cm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84030" y="4077913"/>
            <a:ext cx="1189907" cy="676802"/>
            <a:chOff x="593282" y="1850240"/>
            <a:chExt cx="1189907" cy="676802"/>
          </a:xfrm>
        </p:grpSpPr>
        <p:sp>
          <p:nvSpPr>
            <p:cNvPr id="95" name="TextBox 94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752972" y="4108612"/>
            <a:ext cx="943044" cy="676802"/>
            <a:chOff x="593282" y="1850240"/>
            <a:chExt cx="943044" cy="676802"/>
          </a:xfrm>
        </p:grpSpPr>
        <p:sp>
          <p:nvSpPr>
            <p:cNvPr id="117" name="TextBox 116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2594" y="2157710"/>
              <a:ext cx="641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%Sat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158223" y="4077913"/>
            <a:ext cx="949456" cy="369332"/>
            <a:chOff x="593282" y="1850240"/>
            <a:chExt cx="949456" cy="369332"/>
          </a:xfrm>
        </p:grpSpPr>
        <p:sp>
          <p:nvSpPr>
            <p:cNvPr id="122" name="TextBox 121"/>
            <p:cNvSpPr txBox="1"/>
            <p:nvPr/>
          </p:nvSpPr>
          <p:spPr>
            <a:xfrm>
              <a:off x="782594" y="1850240"/>
              <a:ext cx="760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µg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604030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970523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88207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60852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803569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562744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785238" y="3703018"/>
            <a:ext cx="180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209327" y="4077913"/>
            <a:ext cx="1189907" cy="676802"/>
            <a:chOff x="593282" y="1850240"/>
            <a:chExt cx="1189907" cy="676802"/>
          </a:xfrm>
        </p:grpSpPr>
        <p:sp>
          <p:nvSpPr>
            <p:cNvPr id="136" name="TextBox 135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558830" y="4077913"/>
            <a:ext cx="1189907" cy="676802"/>
            <a:chOff x="593282" y="1850240"/>
            <a:chExt cx="1189907" cy="676802"/>
          </a:xfrm>
        </p:grpSpPr>
        <p:sp>
          <p:nvSpPr>
            <p:cNvPr id="141" name="TextBox 140"/>
            <p:cNvSpPr txBox="1"/>
            <p:nvPr/>
          </p:nvSpPr>
          <p:spPr>
            <a:xfrm>
              <a:off x="782594" y="1850240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mg </a:t>
              </a:r>
              <a:r>
                <a:rPr lang="en-US" dirty="0"/>
                <a:t>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35312" y="4077913"/>
            <a:ext cx="1748906" cy="676802"/>
            <a:chOff x="593282" y="1850240"/>
            <a:chExt cx="1748906" cy="676802"/>
          </a:xfrm>
        </p:grpSpPr>
        <p:sp>
          <p:nvSpPr>
            <p:cNvPr id="146" name="TextBox 145"/>
            <p:cNvSpPr txBox="1"/>
            <p:nvPr/>
          </p:nvSpPr>
          <p:spPr>
            <a:xfrm>
              <a:off x="782594" y="1850240"/>
              <a:ext cx="1559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 mg CaCO3</a:t>
              </a:r>
              <a:endParaRPr lang="en-US" baseline="30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82594" y="2157710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3282" y="1972379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3282" y="224915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1501" y="5311714"/>
            <a:ext cx="364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total number of observations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80834" y="4974746"/>
            <a:ext cx="63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734468" y="5732277"/>
            <a:ext cx="294971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Total number of observations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158223" y="5670446"/>
            <a:ext cx="1746209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GENERATE SPREAD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41987"/>
              </p:ext>
            </p:extLst>
          </p:nvPr>
        </p:nvGraphicFramePr>
        <p:xfrm>
          <a:off x="2249714" y="1256695"/>
          <a:ext cx="8128000" cy="37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7472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Column 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 …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747244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8909" y="439342"/>
            <a:ext cx="2339620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Batch Upload Form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943918" y="439342"/>
            <a:ext cx="370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Spreadsheet generated for data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723" y="5316142"/>
            <a:ext cx="602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sequence can be adjusted by giving sequence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23" y="5853171"/>
            <a:ext cx="487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button will send data to backend 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3029" y="5853171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SUBMIT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13072" y="540854"/>
            <a:ext cx="1291771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Adjust</a:t>
            </a:r>
          </a:p>
          <a:p>
            <a:pPr algn="ctr"/>
            <a:r>
              <a:rPr lang="en-US" b="1" dirty="0" smtClean="0"/>
              <a:t>Column</a:t>
            </a:r>
          </a:p>
          <a:p>
            <a:pPr algn="ctr"/>
            <a:r>
              <a:rPr lang="en-US" b="1" dirty="0" smtClean="0"/>
              <a:t>Sequence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857339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5956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8077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71418" y="8225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1"/>
            <a:endCxn id="14" idx="3"/>
          </p:cNvCxnSpPr>
          <p:nvPr/>
        </p:nvCxnSpPr>
        <p:spPr>
          <a:xfrm flipH="1">
            <a:off x="9531418" y="1002519"/>
            <a:ext cx="118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2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152017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Single Upload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073229" y="112137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 Coordinate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1: Site Information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256306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2: Physical Properties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4334" y="3689532"/>
            <a:ext cx="21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Date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09687" y="1488422"/>
            <a:ext cx="1579154" cy="1742813"/>
            <a:chOff x="869754" y="1490270"/>
            <a:chExt cx="1579154" cy="1742813"/>
          </a:xfrm>
        </p:grpSpPr>
        <p:sp>
          <p:nvSpPr>
            <p:cNvPr id="14" name="TextBox 13"/>
            <p:cNvSpPr txBox="1"/>
            <p:nvPr/>
          </p:nvSpPr>
          <p:spPr>
            <a:xfrm>
              <a:off x="869754" y="1494049"/>
              <a:ext cx="1214833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Site Type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03" name="Isosceles Triangle 10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69754" y="1848088"/>
              <a:ext cx="1579154" cy="13849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stream</a:t>
              </a:r>
            </a:p>
            <a:p>
              <a:r>
                <a:rPr lang="en-US" sz="1200" dirty="0" smtClean="0"/>
                <a:t>river</a:t>
              </a:r>
            </a:p>
            <a:p>
              <a:r>
                <a:rPr lang="en-US" sz="1200" dirty="0" smtClean="0"/>
                <a:t>lake</a:t>
              </a:r>
            </a:p>
            <a:p>
              <a:r>
                <a:rPr lang="en-US" sz="1200" dirty="0" smtClean="0"/>
                <a:t>reservoir</a:t>
              </a:r>
            </a:p>
            <a:p>
              <a:r>
                <a:rPr lang="en-US" sz="1200" dirty="0" smtClean="0"/>
                <a:t>pond</a:t>
              </a:r>
            </a:p>
            <a:p>
              <a:r>
                <a:rPr lang="en-US" sz="1200" dirty="0" smtClean="0"/>
                <a:t>estuary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59410" y="1488422"/>
            <a:ext cx="2047404" cy="760110"/>
            <a:chOff x="4097510" y="1757365"/>
            <a:chExt cx="2047404" cy="760110"/>
          </a:xfrm>
        </p:grpSpPr>
        <p:sp>
          <p:nvSpPr>
            <p:cNvPr id="15" name="TextBox 14"/>
            <p:cNvSpPr txBox="1"/>
            <p:nvPr/>
          </p:nvSpPr>
          <p:spPr>
            <a:xfrm>
              <a:off x="4097510" y="1759645"/>
              <a:ext cx="1124026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Longitude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16" name="Isosceles Triangle 115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70720" y="1488422"/>
            <a:ext cx="1895004" cy="760110"/>
            <a:chOff x="4249910" y="1757365"/>
            <a:chExt cx="1895004" cy="760110"/>
          </a:xfrm>
        </p:grpSpPr>
        <p:sp>
          <p:nvSpPr>
            <p:cNvPr id="120" name="TextBox 119"/>
            <p:cNvSpPr txBox="1"/>
            <p:nvPr/>
          </p:nvSpPr>
          <p:spPr>
            <a:xfrm>
              <a:off x="4249910" y="1759645"/>
              <a:ext cx="95680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Latitude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211464" y="2117365"/>
              <a:ext cx="933450" cy="40011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dec</a:t>
              </a:r>
              <a:r>
                <a:rPr lang="en-US" sz="1000" dirty="0" smtClean="0"/>
                <a:t> </a:t>
              </a:r>
              <a:r>
                <a:rPr lang="en-US" sz="1000" dirty="0" err="1" smtClean="0"/>
                <a:t>deg</a:t>
              </a:r>
              <a:endParaRPr lang="en-US" sz="1000" dirty="0" smtClean="0"/>
            </a:p>
            <a:p>
              <a:r>
                <a:rPr lang="en-US" sz="1000" dirty="0" err="1" smtClean="0"/>
                <a:t>deg</a:t>
              </a:r>
              <a:r>
                <a:rPr lang="en-US" sz="1000" dirty="0" smtClean="0"/>
                <a:t>, min, sec</a:t>
              </a:r>
              <a:endParaRPr lang="en-US" sz="1000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24" name="Isosceles Triangle 12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72186" y="1488422"/>
            <a:ext cx="1869604" cy="636999"/>
            <a:chOff x="4275310" y="1757365"/>
            <a:chExt cx="1869604" cy="636999"/>
          </a:xfrm>
        </p:grpSpPr>
        <p:sp>
          <p:nvSpPr>
            <p:cNvPr id="134" name="TextBox 133"/>
            <p:cNvSpPr txBox="1"/>
            <p:nvPr/>
          </p:nvSpPr>
          <p:spPr>
            <a:xfrm>
              <a:off x="4275310" y="1759645"/>
              <a:ext cx="93647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Altitude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11464" y="2117365"/>
              <a:ext cx="933450" cy="27699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masl</a:t>
              </a:r>
              <a:endParaRPr lang="en-US" sz="1000" dirty="0" smtClean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38" name="Isosceles Triangle 13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438315" y="4151197"/>
            <a:ext cx="160591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yyyy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-mm-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268978" y="2626402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164204" y="4142128"/>
            <a:ext cx="2248026" cy="729332"/>
            <a:chOff x="3896888" y="1757365"/>
            <a:chExt cx="2248026" cy="72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896888" y="1759645"/>
              <a:ext cx="1326517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Water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0" name="Isosceles Triangle 14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503420" y="4142128"/>
            <a:ext cx="2248026" cy="729332"/>
            <a:chOff x="3896888" y="1757365"/>
            <a:chExt cx="2248026" cy="729332"/>
          </a:xfrm>
        </p:grpSpPr>
        <p:sp>
          <p:nvSpPr>
            <p:cNvPr id="153" name="TextBox 152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75000"/>
                    </a:schemeClr>
                  </a:solidFill>
                </a:rPr>
                <a:t>Air Temp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211464" y="2117365"/>
              <a:ext cx="93345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°C</a:t>
              </a:r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57" name="Isosceles Triangle 15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146943" y="4155863"/>
            <a:ext cx="1692812" cy="1006331"/>
            <a:chOff x="4452102" y="1757365"/>
            <a:chExt cx="1692812" cy="1006331"/>
          </a:xfrm>
        </p:grpSpPr>
        <p:sp>
          <p:nvSpPr>
            <p:cNvPr id="160" name="TextBox 159"/>
            <p:cNvSpPr txBox="1"/>
            <p:nvPr/>
          </p:nvSpPr>
          <p:spPr>
            <a:xfrm>
              <a:off x="4452102" y="1759645"/>
              <a:ext cx="759361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Depth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err="1" smtClean="0"/>
                <a:t>ft</a:t>
              </a:r>
              <a:endParaRPr lang="en-US" dirty="0"/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4" name="Isosceles Triangle 16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246614" y="4151197"/>
            <a:ext cx="1792790" cy="1006331"/>
            <a:chOff x="4352124" y="1757365"/>
            <a:chExt cx="1792790" cy="1006331"/>
          </a:xfrm>
        </p:grpSpPr>
        <p:sp>
          <p:nvSpPr>
            <p:cNvPr id="167" name="TextBox 166"/>
            <p:cNvSpPr txBox="1"/>
            <p:nvPr/>
          </p:nvSpPr>
          <p:spPr>
            <a:xfrm>
              <a:off x="4352124" y="1759645"/>
              <a:ext cx="859340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Width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</a:p>
            <a:p>
              <a:r>
                <a:rPr lang="en-US" dirty="0" smtClean="0"/>
                <a:t>km</a:t>
              </a:r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1" name="Isosceles Triangle 17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7230" y="5419054"/>
            <a:ext cx="2267959" cy="1245057"/>
            <a:chOff x="3876955" y="1757365"/>
            <a:chExt cx="2267959" cy="1245057"/>
          </a:xfrm>
        </p:grpSpPr>
        <p:sp>
          <p:nvSpPr>
            <p:cNvPr id="174" name="TextBox 173"/>
            <p:cNvSpPr txBox="1"/>
            <p:nvPr/>
          </p:nvSpPr>
          <p:spPr>
            <a:xfrm>
              <a:off x="3876955" y="1759644"/>
              <a:ext cx="1334510" cy="12427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Waterbody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Surface Area (lakes, ponds, </a:t>
              </a:r>
              <a:r>
                <a:rPr lang="en-US" dirty="0" err="1" smtClean="0">
                  <a:solidFill>
                    <a:schemeClr val="bg1">
                      <a:lumMod val="75000"/>
                    </a:schemeClr>
                  </a:solidFill>
                </a:rPr>
                <a:t>etc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2</a:t>
              </a:r>
            </a:p>
            <a:p>
              <a:r>
                <a:rPr lang="en-US" dirty="0" smtClean="0"/>
                <a:t>km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8" name="Isosceles Triangle 17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829142" y="5419054"/>
            <a:ext cx="1792790" cy="1006331"/>
            <a:chOff x="4352124" y="1757365"/>
            <a:chExt cx="1792790" cy="1006331"/>
          </a:xfrm>
        </p:grpSpPr>
        <p:sp>
          <p:nvSpPr>
            <p:cNvPr id="181" name="TextBox 180"/>
            <p:cNvSpPr txBox="1"/>
            <p:nvPr/>
          </p:nvSpPr>
          <p:spPr>
            <a:xfrm>
              <a:off x="4352124" y="1759645"/>
              <a:ext cx="859340" cy="71849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Wind Speed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5" name="Isosceles Triangle 18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9268978" y="3106934"/>
            <a:ext cx="129177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Site on Map</a:t>
            </a:r>
            <a:endParaRPr lang="en-US" b="1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5027582" y="5419054"/>
            <a:ext cx="2248026" cy="1283330"/>
            <a:chOff x="3896888" y="1757365"/>
            <a:chExt cx="2248026" cy="1283330"/>
          </a:xfrm>
        </p:grpSpPr>
        <p:sp>
          <p:nvSpPr>
            <p:cNvPr id="189" name="TextBox 188"/>
            <p:cNvSpPr txBox="1"/>
            <p:nvPr/>
          </p:nvSpPr>
          <p:spPr>
            <a:xfrm>
              <a:off x="3896888" y="1759645"/>
              <a:ext cx="1314575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Discharge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11464" y="2117365"/>
              <a:ext cx="933450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ft</a:t>
              </a:r>
              <a:r>
                <a:rPr lang="en-US" baseline="30000" dirty="0" smtClean="0"/>
                <a:t>3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smtClean="0"/>
                <a:t>L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93" name="Isosceles Triangle 192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TextBox 191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712233" y="5402763"/>
            <a:ext cx="2414070" cy="1006331"/>
            <a:chOff x="3730844" y="1757365"/>
            <a:chExt cx="2414070" cy="1006331"/>
          </a:xfrm>
        </p:grpSpPr>
        <p:sp>
          <p:nvSpPr>
            <p:cNvPr id="196" name="TextBox 195"/>
            <p:cNvSpPr txBox="1"/>
            <p:nvPr/>
          </p:nvSpPr>
          <p:spPr>
            <a:xfrm>
              <a:off x="3730844" y="1759645"/>
              <a:ext cx="148061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Flow Velocity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11464" y="2117365"/>
              <a:ext cx="93345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 s</a:t>
              </a:r>
              <a:r>
                <a:rPr lang="en-US" baseline="30000" dirty="0" smtClean="0"/>
                <a:t>-1</a:t>
              </a:r>
            </a:p>
            <a:p>
              <a:r>
                <a:rPr lang="en-US" dirty="0" err="1" smtClean="0"/>
                <a:t>ft</a:t>
              </a:r>
              <a:r>
                <a:rPr lang="en-US" dirty="0" smtClean="0"/>
                <a:t> s</a:t>
              </a:r>
              <a:r>
                <a:rPr lang="en-US" baseline="30000" dirty="0" smtClean="0"/>
                <a:t>-1</a:t>
              </a:r>
              <a:endParaRPr lang="en-US" baseline="300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0" name="Isosceles Triangle 19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10733910" y="5669100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834" y="439342"/>
            <a:ext cx="17126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48908" y="439342"/>
            <a:ext cx="2003201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innerShdw blurRad="63500" dist="50800" dir="16200000">
              <a:prstClr val="black">
                <a:alpha val="55000"/>
              </a:prstClr>
            </a:inn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altLang="zh-CN" u="sng" dirty="0" smtClean="0"/>
              <a:t>Single </a:t>
            </a:r>
            <a:r>
              <a:rPr lang="en-US" u="sng" dirty="0" smtClean="0"/>
              <a:t>Upload Form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80834" y="1049049"/>
            <a:ext cx="385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3: Greenhouse gas concentrations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834" y="3647106"/>
            <a:ext cx="30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4: Greenhouse gas fluxes</a:t>
            </a:r>
            <a:endParaRPr lang="en-US" b="1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725196" y="1631643"/>
            <a:ext cx="1470329" cy="1529551"/>
            <a:chOff x="4674585" y="1757365"/>
            <a:chExt cx="1470329" cy="1529551"/>
          </a:xfrm>
        </p:grpSpPr>
        <p:sp>
          <p:nvSpPr>
            <p:cNvPr id="145" name="TextBox 144"/>
            <p:cNvSpPr txBox="1"/>
            <p:nvPr/>
          </p:nvSpPr>
          <p:spPr>
            <a:xfrm>
              <a:off x="4674585" y="1757823"/>
              <a:ext cx="536878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49" name="Isosceles Triangle 148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413528" y="1631643"/>
            <a:ext cx="1743970" cy="1018438"/>
            <a:chOff x="704938" y="1490270"/>
            <a:chExt cx="1743970" cy="1018438"/>
          </a:xfrm>
        </p:grpSpPr>
        <p:sp>
          <p:nvSpPr>
            <p:cNvPr id="152" name="TextBox 151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55" name="Isosceles Triangle 15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75501" y="1631643"/>
            <a:ext cx="1470329" cy="1529551"/>
            <a:chOff x="4674585" y="1757365"/>
            <a:chExt cx="1470329" cy="1529551"/>
          </a:xfrm>
        </p:grpSpPr>
        <p:sp>
          <p:nvSpPr>
            <p:cNvPr id="158" name="TextBox 157"/>
            <p:cNvSpPr txBox="1"/>
            <p:nvPr/>
          </p:nvSpPr>
          <p:spPr>
            <a:xfrm>
              <a:off x="4674585" y="1757823"/>
              <a:ext cx="530915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C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62" name="Isosceles Triangle 161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063833" y="1631643"/>
            <a:ext cx="1743970" cy="1018438"/>
            <a:chOff x="704938" y="1490270"/>
            <a:chExt cx="1743970" cy="1018438"/>
          </a:xfrm>
        </p:grpSpPr>
        <p:sp>
          <p:nvSpPr>
            <p:cNvPr id="165" name="TextBox 164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68" name="Isosceles Triangle 16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8025806" y="1631643"/>
            <a:ext cx="1470329" cy="1529551"/>
            <a:chOff x="4674585" y="1757365"/>
            <a:chExt cx="1470329" cy="1529551"/>
          </a:xfrm>
        </p:grpSpPr>
        <p:sp>
          <p:nvSpPr>
            <p:cNvPr id="171" name="TextBox 170"/>
            <p:cNvSpPr txBox="1"/>
            <p:nvPr/>
          </p:nvSpPr>
          <p:spPr>
            <a:xfrm>
              <a:off x="4674585" y="1757823"/>
              <a:ext cx="564578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11464" y="2117365"/>
              <a:ext cx="933450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ppm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µatm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 L</a:t>
              </a:r>
              <a:r>
                <a:rPr lang="en-US" sz="1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 L</a:t>
              </a:r>
              <a:r>
                <a: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sz="1400" dirty="0" smtClean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75" name="Isosceles Triangle 174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9714137" y="1631643"/>
            <a:ext cx="1743970" cy="1018438"/>
            <a:chOff x="704938" y="1490270"/>
            <a:chExt cx="1743970" cy="1018438"/>
          </a:xfrm>
        </p:grpSpPr>
        <p:sp>
          <p:nvSpPr>
            <p:cNvPr id="178" name="TextBox 177"/>
            <p:cNvSpPr txBox="1"/>
            <p:nvPr/>
          </p:nvSpPr>
          <p:spPr>
            <a:xfrm>
              <a:off x="704938" y="1494049"/>
              <a:ext cx="1379649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81" name="Isosceles Triangle 18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704938" y="1862377"/>
              <a:ext cx="1743970" cy="64633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GC</a:t>
              </a:r>
            </a:p>
            <a:p>
              <a:r>
                <a:rPr lang="en-US" sz="1200" dirty="0" smtClean="0"/>
                <a:t>FTIR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-2037" y="4271185"/>
            <a:ext cx="1950041" cy="1529551"/>
            <a:chOff x="4194873" y="1757365"/>
            <a:chExt cx="1950041" cy="1529551"/>
          </a:xfrm>
        </p:grpSpPr>
        <p:sp>
          <p:nvSpPr>
            <p:cNvPr id="184" name="TextBox 183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/>
                <a:t>g 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</a:t>
              </a:r>
              <a:r>
                <a:rPr lang="en-US" sz="1400" dirty="0" smtClean="0"/>
                <a:t>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</a:t>
              </a:r>
              <a:r>
                <a:rPr lang="en-US" sz="1400" dirty="0"/>
                <a:t>C 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C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188" name="Isosceles Triangle 187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7" name="TextBox 186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955776" y="4271185"/>
            <a:ext cx="2212205" cy="833772"/>
            <a:chOff x="236703" y="1490270"/>
            <a:chExt cx="2212205" cy="833772"/>
          </a:xfrm>
        </p:grpSpPr>
        <p:sp>
          <p:nvSpPr>
            <p:cNvPr id="191" name="TextBox 190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CO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194" name="Isosceles Triangle 19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175981" y="4258934"/>
            <a:ext cx="1950041" cy="1529551"/>
            <a:chOff x="4194873" y="1757365"/>
            <a:chExt cx="1950041" cy="1529551"/>
          </a:xfrm>
        </p:grpSpPr>
        <p:sp>
          <p:nvSpPr>
            <p:cNvPr id="197" name="TextBox 196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01" name="Isosceles Triangle 200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108555" y="4269548"/>
            <a:ext cx="2212205" cy="833772"/>
            <a:chOff x="236703" y="1490270"/>
            <a:chExt cx="2212205" cy="833772"/>
          </a:xfrm>
        </p:grpSpPr>
        <p:sp>
          <p:nvSpPr>
            <p:cNvPr id="204" name="TextBox 203"/>
            <p:cNvSpPr txBox="1"/>
            <p:nvPr/>
          </p:nvSpPr>
          <p:spPr>
            <a:xfrm>
              <a:off x="236703" y="1494049"/>
              <a:ext cx="184788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CH</a:t>
              </a:r>
              <a:r>
                <a:rPr lang="en-US" baseline="-25000" dirty="0"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07" name="Isosceles Triangle 206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236703" y="1862377"/>
              <a:ext cx="2212205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8298973" y="4269548"/>
            <a:ext cx="1950041" cy="1529551"/>
            <a:chOff x="4194873" y="1757365"/>
            <a:chExt cx="1950041" cy="1529551"/>
          </a:xfrm>
        </p:grpSpPr>
        <p:sp>
          <p:nvSpPr>
            <p:cNvPr id="210" name="TextBox 209"/>
            <p:cNvSpPr txBox="1"/>
            <p:nvPr/>
          </p:nvSpPr>
          <p:spPr>
            <a:xfrm>
              <a:off x="4194873" y="1757823"/>
              <a:ext cx="1016590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988573" y="2117365"/>
              <a:ext cx="1156341" cy="116955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yr</a:t>
              </a:r>
              <a:r>
                <a:rPr lang="en-US" sz="1400" baseline="30000" dirty="0"/>
                <a:t>-1</a:t>
              </a:r>
            </a:p>
            <a:p>
              <a:r>
                <a:rPr lang="en-US" sz="1400" dirty="0" smtClean="0"/>
                <a:t>g </a:t>
              </a:r>
              <a:r>
                <a:rPr lang="en-US" sz="1400" dirty="0"/>
                <a:t>m</a:t>
              </a:r>
              <a:r>
                <a:rPr lang="en-US" sz="1400" baseline="30000" dirty="0"/>
                <a:t>-2</a:t>
              </a:r>
              <a:r>
                <a:rPr lang="en-US" sz="1400" dirty="0"/>
                <a:t> 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mg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hr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µ</a:t>
              </a:r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</a:t>
              </a:r>
              <a:r>
                <a:rPr lang="en-US" sz="1400" dirty="0"/>
                <a:t>d</a:t>
              </a:r>
              <a:r>
                <a:rPr lang="en-US" sz="1400" baseline="30000" dirty="0" smtClean="0"/>
                <a:t>-1</a:t>
              </a:r>
              <a:endParaRPr lang="en-US" sz="1400" baseline="30000" dirty="0"/>
            </a:p>
            <a:p>
              <a:r>
                <a:rPr lang="en-US" sz="1400" dirty="0" smtClean="0"/>
                <a:t>g m</a:t>
              </a:r>
              <a:r>
                <a:rPr lang="en-US" sz="1400" baseline="30000" dirty="0" smtClean="0"/>
                <a:t>-2</a:t>
              </a:r>
              <a:r>
                <a:rPr lang="en-US" sz="1400" dirty="0" smtClean="0"/>
                <a:t> d</a:t>
              </a:r>
              <a:r>
                <a:rPr lang="en-US" sz="1400" baseline="30000" dirty="0" smtClean="0"/>
                <a:t>-1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784913" y="1757365"/>
              <a:ext cx="360000" cy="360000"/>
              <a:chOff x="3218024" y="1580157"/>
              <a:chExt cx="360000" cy="360000"/>
            </a:xfrm>
          </p:grpSpPr>
          <p:sp>
            <p:nvSpPr>
              <p:cNvPr id="214" name="Isosceles Triangle 213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3" name="TextBox 212"/>
            <p:cNvSpPr txBox="1"/>
            <p:nvPr/>
          </p:nvSpPr>
          <p:spPr>
            <a:xfrm>
              <a:off x="5211464" y="1759645"/>
              <a:ext cx="565449" cy="36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227665" y="4258934"/>
            <a:ext cx="2191087" cy="833772"/>
            <a:chOff x="257821" y="1490270"/>
            <a:chExt cx="2191087" cy="833772"/>
          </a:xfrm>
        </p:grpSpPr>
        <p:sp>
          <p:nvSpPr>
            <p:cNvPr id="217" name="TextBox 216"/>
            <p:cNvSpPr txBox="1"/>
            <p:nvPr/>
          </p:nvSpPr>
          <p:spPr>
            <a:xfrm>
              <a:off x="257821" y="1494049"/>
              <a:ext cx="182676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r>
                <a:rPr lang="en-US" baseline="-250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O Flux Method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081365" y="1490270"/>
              <a:ext cx="360000" cy="360000"/>
              <a:chOff x="3218024" y="1580157"/>
              <a:chExt cx="360000" cy="360000"/>
            </a:xfrm>
          </p:grpSpPr>
          <p:sp>
            <p:nvSpPr>
              <p:cNvPr id="220" name="Isosceles Triangle 219"/>
              <p:cNvSpPr/>
              <p:nvPr/>
            </p:nvSpPr>
            <p:spPr>
              <a:xfrm flipV="1">
                <a:off x="3218024" y="1580157"/>
                <a:ext cx="360000" cy="360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218024" y="158015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287169" y="1862377"/>
              <a:ext cx="2161739" cy="4616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Floating Chamber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10269387" y="5837078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4946706" y="507309"/>
            <a:ext cx="591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(Input data, select units, click save and submit to submit data)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0269387" y="3333675"/>
            <a:ext cx="1291771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9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1035</Words>
  <Application>Microsoft Office PowerPoint</Application>
  <PresentationFormat>Widescreen</PresentationFormat>
  <Paragraphs>433</Paragraphs>
  <Slides>13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Office Theme</vt:lpstr>
      <vt:lpstr>Web portal for concentration and flux of CO2 in global inland waters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hosting services</vt:lpstr>
      <vt:lpstr>tools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portal for global inland water CO2</dc:title>
  <dc:creator>lsd</dc:creator>
  <cp:lastModifiedBy>lsd</cp:lastModifiedBy>
  <cp:revision>338</cp:revision>
  <dcterms:created xsi:type="dcterms:W3CDTF">2018-08-13T16:11:20Z</dcterms:created>
  <dcterms:modified xsi:type="dcterms:W3CDTF">2018-09-08T20:40:13Z</dcterms:modified>
</cp:coreProperties>
</file>