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Calibri"/>
              </a:rPr>
              <a:t>Comparing 2014 with 2024 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EMP – Empowered Citizen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Background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31520" y="2194560"/>
            <a:ext cx="7771680" cy="484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Calibri"/>
              </a:rPr>
              <a:t>Empowering pateint and access to support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21</a:t>
            </a:r>
            <a:r>
              <a:rPr lang="en-US" baseline="101000">
                <a:latin typeface="Calibri"/>
              </a:rPr>
              <a:t>st</a:t>
            </a:r>
            <a:r>
              <a:rPr lang="en-US">
                <a:latin typeface="Calibri"/>
              </a:rPr>
              <a:t> century interactions with GP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Interactive Profile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804040"/>
            <a:ext cx="7771680" cy="24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Calibri"/>
              </a:rPr>
              <a:t>The Journey in 2014 and 2024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Specific example:Bowel Cancer  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Explore: pharmacist, community support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Lots more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The Patient Journey Now and Then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440" y="255384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Calibri"/>
              </a:rPr>
              <a:t>Control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Time </a:t>
            </a:r>
            <a:endParaRPr/>
          </a:p>
          <a:p>
            <a:endParaRPr/>
          </a:p>
          <a:p>
            <a:r>
              <a:rPr lang="en-US">
                <a:latin typeface="Calibri"/>
              </a:rPr>
              <a:t>Technology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Key Variables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840" y="11376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Your Medical Records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5840" y="78516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Letter from Hospital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15840" y="145692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31859c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Return Pack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15840" y="212832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NHS Lab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15840" y="280008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31859c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GP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15840" y="347184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604a7b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Specialist Clinic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15840" y="414324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Waiting List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15840" y="481500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Out Patients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15840" y="548676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NHS Diagnosis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15840" y="6158160"/>
            <a:ext cx="3147120" cy="599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lIns="95400" rIns="95400" tIns="124560" bIns="124920" anchor="ctr"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Wait for results</a:t>
            </a:r>
            <a:endParaRPr/>
          </a:p>
        </p:txBody>
      </p:sp>
      <p:sp>
        <p:nvSpPr>
          <p:cNvPr id="90" name="CustomShape 11"/>
          <p:cNvSpPr/>
          <p:nvPr/>
        </p:nvSpPr>
        <p:spPr>
          <a:xfrm>
            <a:off x="6003000" y="3456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Data collected in wearable tech</a:t>
            </a:r>
            <a:endParaRPr/>
          </a:p>
        </p:txBody>
      </p:sp>
      <p:sp>
        <p:nvSpPr>
          <p:cNvPr id="91" name="CustomShape 12"/>
          <p:cNvSpPr/>
          <p:nvPr/>
        </p:nvSpPr>
        <p:spPr>
          <a:xfrm>
            <a:off x="6003000" y="101592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EMP analyses data</a:t>
            </a:r>
            <a:endParaRPr/>
          </a:p>
        </p:txBody>
      </p:sp>
      <p:sp>
        <p:nvSpPr>
          <p:cNvPr id="92" name="CustomShape 13"/>
          <p:cNvSpPr/>
          <p:nvPr/>
        </p:nvSpPr>
        <p:spPr>
          <a:xfrm>
            <a:off x="6003000" y="199692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Notification arrives warning of amber level</a:t>
            </a:r>
            <a:endParaRPr/>
          </a:p>
        </p:txBody>
      </p:sp>
      <p:sp>
        <p:nvSpPr>
          <p:cNvPr id="93" name="CustomShape 14"/>
          <p:cNvSpPr/>
          <p:nvPr/>
        </p:nvSpPr>
        <p:spPr>
          <a:xfrm>
            <a:off x="6003000" y="297828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Drill into data to find reason for notification</a:t>
            </a:r>
            <a:endParaRPr/>
          </a:p>
        </p:txBody>
      </p:sp>
      <p:sp>
        <p:nvSpPr>
          <p:cNvPr id="94" name="CustomShape 15"/>
          <p:cNvSpPr/>
          <p:nvPr/>
        </p:nvSpPr>
        <p:spPr>
          <a:xfrm>
            <a:off x="6003000" y="395928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Share data with GP</a:t>
            </a:r>
            <a:endParaRPr/>
          </a:p>
        </p:txBody>
      </p:sp>
      <p:sp>
        <p:nvSpPr>
          <p:cNvPr id="95" name="CustomShape 16"/>
          <p:cNvSpPr/>
          <p:nvPr/>
        </p:nvSpPr>
        <p:spPr>
          <a:xfrm>
            <a:off x="6003000" y="494064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  <a:latin typeface="Calibri"/>
              </a:rPr>
              <a:t>GP visit</a:t>
            </a:r>
            <a:endParaRPr/>
          </a:p>
        </p:txBody>
      </p:sp>
      <p:sp>
        <p:nvSpPr>
          <p:cNvPr id="96" name="CustomShape 17"/>
          <p:cNvSpPr/>
          <p:nvPr/>
        </p:nvSpPr>
        <p:spPr>
          <a:xfrm>
            <a:off x="6003000" y="5921640"/>
            <a:ext cx="3147120" cy="914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87480" rIns="87480" tIns="132120" bIns="132120" anchor="ctr"/>
          <a:p>
            <a:r>
              <a:rPr lang="en-US">
                <a:latin typeface="Arial"/>
              </a:rPr>
              <a:t>Robotic Surgery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31520" y="2194560"/>
            <a:ext cx="7771680" cy="4605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000">
                <a:latin typeface="Arial"/>
              </a:rPr>
              <a:t>Control – shift to individual mostly</a:t>
            </a:r>
            <a:r>
              <a:rPr lang="en-US" sz="4000">
                <a:latin typeface="Arial"/>
              </a:rPr>
              <a:t>
</a:t>
            </a:r>
            <a:r>
              <a:rPr lang="en-US" sz="4000">
                <a:latin typeface="Arial"/>
              </a:rPr>
              <a:t>
</a:t>
            </a:r>
            <a:r>
              <a:rPr lang="en-US" sz="4000">
                <a:latin typeface="Arial"/>
              </a:rPr>
              <a:t>Time – A lot shorter</a:t>
            </a:r>
            <a:r>
              <a:rPr lang="en-US" sz="4000">
                <a:latin typeface="Arial"/>
              </a:rPr>
              <a:t>
</a:t>
            </a:r>
            <a:r>
              <a:rPr lang="en-US" sz="4000">
                <a:latin typeface="Arial"/>
              </a:rPr>
              <a:t>
</a:t>
            </a:r>
            <a:r>
              <a:rPr lang="en-US" sz="4000">
                <a:latin typeface="Arial"/>
              </a:rPr>
              <a:t>Computer/machines – shift from administrative use to diagnostics or even robotic surgery</a:t>
            </a:r>
            <a:r>
              <a:rPr lang="en-US" sz="4400">
                <a:latin typeface="Arial"/>
              </a:rPr>
              <a:t>
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Conclusions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