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10/19/14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B8AFD7C-F162-483F-976A-20817DD27BE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Comparing 2014 with 2024 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EMP – Empowered Citizen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Background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731520" y="2194560"/>
            <a:ext cx="7772040" cy="48459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Empowering pateint and access to support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21</a:t>
            </a:r>
            <a:r>
              <a:rPr lang="en-US" baseline="101000">
                <a:latin typeface="Calibri"/>
              </a:rPr>
              <a:t>st</a:t>
            </a:r>
            <a:r>
              <a:rPr lang="en-US">
                <a:latin typeface="Calibri"/>
              </a:rPr>
              <a:t> century interactions with GP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Interactive Profile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
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85800" y="2804040"/>
            <a:ext cx="7772040" cy="2414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The Journey in 2014 and 2024</a:t>
            </a:r>
            <a:endParaRPr/>
          </a:p>
          <a:p>
            <a:endParaRPr/>
          </a:p>
          <a:p>
            <a:r>
              <a:rPr lang="en-US">
                <a:latin typeface="Calibri"/>
              </a:rPr>
              <a:t>Specific example:Bowel Cancer  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Explore: pharmacist, community support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Lots more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The Patient Journey Now and Then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640440" y="255384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Control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Time 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
</a:t>
            </a:r>
            <a:r>
              <a:rPr lang="en-US">
                <a:latin typeface="Calibri"/>
              </a:rPr>
              <a:t>Technology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Key Variables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5840" y="113760"/>
            <a:ext cx="3147480" cy="599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txBody>
          <a:bodyPr lIns="95400" rIns="95400" tIns="124560" bIns="124920" anchor="ctr"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  <a:latin typeface="Calibri"/>
              </a:rPr>
              <a:t>Your Medical Records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15840" y="785160"/>
            <a:ext cx="3147480" cy="599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txBody>
          <a:bodyPr lIns="95400" rIns="95400" tIns="124560" bIns="124920" anchor="ctr"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  <a:latin typeface="Calibri"/>
              </a:rPr>
              <a:t>Letter from Hospital</a:t>
            </a: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15840" y="1456920"/>
            <a:ext cx="3147480" cy="599400"/>
          </a:xfrm>
          <a:prstGeom prst="roundRect">
            <a:avLst>
              <a:gd name="adj" fmla="val 16667"/>
            </a:avLst>
          </a:prstGeom>
          <a:solidFill>
            <a:srgbClr val="31859c"/>
          </a:solidFill>
          <a:ln w="25560">
            <a:solidFill>
              <a:srgbClr val="ffffff"/>
            </a:solidFill>
            <a:round/>
          </a:ln>
        </p:spPr>
        <p:txBody>
          <a:bodyPr lIns="95400" rIns="95400" tIns="124560" bIns="124920" anchor="ctr"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  <a:latin typeface="Calibri"/>
              </a:rPr>
              <a:t>Return Pack</a:t>
            </a:r>
            <a:endParaRPr/>
          </a:p>
        </p:txBody>
      </p:sp>
      <p:sp>
        <p:nvSpPr>
          <p:cNvPr id="50" name="CustomShape 4"/>
          <p:cNvSpPr/>
          <p:nvPr/>
        </p:nvSpPr>
        <p:spPr>
          <a:xfrm>
            <a:off x="15840" y="2128320"/>
            <a:ext cx="3147480" cy="599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txBody>
          <a:bodyPr lIns="95400" rIns="95400" tIns="124560" bIns="124920" anchor="ctr"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  <a:latin typeface="Calibri"/>
              </a:rPr>
              <a:t>NHS Lab</a:t>
            </a:r>
            <a:endParaRPr/>
          </a:p>
        </p:txBody>
      </p:sp>
      <p:sp>
        <p:nvSpPr>
          <p:cNvPr id="51" name="CustomShape 5"/>
          <p:cNvSpPr/>
          <p:nvPr/>
        </p:nvSpPr>
        <p:spPr>
          <a:xfrm>
            <a:off x="15840" y="2800080"/>
            <a:ext cx="3147480" cy="599400"/>
          </a:xfrm>
          <a:prstGeom prst="roundRect">
            <a:avLst>
              <a:gd name="adj" fmla="val 16667"/>
            </a:avLst>
          </a:prstGeom>
          <a:solidFill>
            <a:srgbClr val="31859c"/>
          </a:solidFill>
          <a:ln w="25560">
            <a:solidFill>
              <a:srgbClr val="ffffff"/>
            </a:solidFill>
            <a:round/>
          </a:ln>
        </p:spPr>
        <p:txBody>
          <a:bodyPr lIns="95400" rIns="95400" tIns="124560" bIns="124920" anchor="ctr"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  <a:latin typeface="Calibri"/>
              </a:rPr>
              <a:t>GP</a:t>
            </a:r>
            <a:endParaRPr/>
          </a:p>
        </p:txBody>
      </p:sp>
      <p:sp>
        <p:nvSpPr>
          <p:cNvPr id="52" name="CustomShape 6"/>
          <p:cNvSpPr/>
          <p:nvPr/>
        </p:nvSpPr>
        <p:spPr>
          <a:xfrm>
            <a:off x="15840" y="3471840"/>
            <a:ext cx="3147480" cy="599400"/>
          </a:xfrm>
          <a:prstGeom prst="roundRect">
            <a:avLst>
              <a:gd name="adj" fmla="val 16667"/>
            </a:avLst>
          </a:prstGeom>
          <a:solidFill>
            <a:srgbClr val="604a7b"/>
          </a:solidFill>
          <a:ln w="25560">
            <a:solidFill>
              <a:srgbClr val="ffffff"/>
            </a:solidFill>
            <a:round/>
          </a:ln>
        </p:spPr>
        <p:txBody>
          <a:bodyPr lIns="95400" rIns="95400" tIns="124560" bIns="124920" anchor="ctr"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  <a:latin typeface="Calibri"/>
              </a:rPr>
              <a:t>Specialist Clinic</a:t>
            </a:r>
            <a:endParaRPr/>
          </a:p>
        </p:txBody>
      </p:sp>
      <p:sp>
        <p:nvSpPr>
          <p:cNvPr id="53" name="CustomShape 7"/>
          <p:cNvSpPr/>
          <p:nvPr/>
        </p:nvSpPr>
        <p:spPr>
          <a:xfrm>
            <a:off x="15840" y="4143240"/>
            <a:ext cx="3147480" cy="599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txBody>
          <a:bodyPr lIns="95400" rIns="95400" tIns="124560" bIns="124920" anchor="ctr"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  <a:latin typeface="Calibri"/>
              </a:rPr>
              <a:t>Waiting List</a:t>
            </a:r>
            <a:endParaRPr/>
          </a:p>
        </p:txBody>
      </p:sp>
      <p:sp>
        <p:nvSpPr>
          <p:cNvPr id="54" name="CustomShape 8"/>
          <p:cNvSpPr/>
          <p:nvPr/>
        </p:nvSpPr>
        <p:spPr>
          <a:xfrm>
            <a:off x="15840" y="4815000"/>
            <a:ext cx="3147480" cy="599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txBody>
          <a:bodyPr lIns="95400" rIns="95400" tIns="124560" bIns="124920" anchor="ctr"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  <a:latin typeface="Calibri"/>
              </a:rPr>
              <a:t>Out Patients</a:t>
            </a:r>
            <a:endParaRPr/>
          </a:p>
        </p:txBody>
      </p:sp>
      <p:sp>
        <p:nvSpPr>
          <p:cNvPr id="55" name="CustomShape 9"/>
          <p:cNvSpPr/>
          <p:nvPr/>
        </p:nvSpPr>
        <p:spPr>
          <a:xfrm>
            <a:off x="15840" y="5486760"/>
            <a:ext cx="3147480" cy="599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txBody>
          <a:bodyPr lIns="95400" rIns="95400" tIns="124560" bIns="124920" anchor="ctr"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  <a:latin typeface="Calibri"/>
              </a:rPr>
              <a:t>NHS Diagnosis</a:t>
            </a:r>
            <a:endParaRPr/>
          </a:p>
        </p:txBody>
      </p:sp>
      <p:sp>
        <p:nvSpPr>
          <p:cNvPr id="56" name="CustomShape 10"/>
          <p:cNvSpPr/>
          <p:nvPr/>
        </p:nvSpPr>
        <p:spPr>
          <a:xfrm>
            <a:off x="15840" y="6158160"/>
            <a:ext cx="3147480" cy="599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txBody>
          <a:bodyPr lIns="95400" rIns="95400" tIns="124560" bIns="124920" anchor="ctr"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  <a:latin typeface="Calibri"/>
              </a:rPr>
              <a:t>Wait for results</a:t>
            </a:r>
            <a:endParaRPr/>
          </a:p>
        </p:txBody>
      </p:sp>
      <p:sp>
        <p:nvSpPr>
          <p:cNvPr id="57" name="CustomShape 11"/>
          <p:cNvSpPr/>
          <p:nvPr/>
        </p:nvSpPr>
        <p:spPr>
          <a:xfrm>
            <a:off x="6003000" y="34560"/>
            <a:ext cx="3147480" cy="9147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87480" rIns="87480" tIns="132120" bIns="132120" anchor="ctr"/>
          <a:p>
            <a:pPr>
              <a:lnSpc>
                <a:spcPct val="90000"/>
              </a:lnSpc>
            </a:pPr>
            <a:r>
              <a:rPr lang="en-US" sz="2300">
                <a:solidFill>
                  <a:srgbClr val="ffffff"/>
                </a:solidFill>
                <a:latin typeface="Calibri"/>
              </a:rPr>
              <a:t>Data collected in wearable tech</a:t>
            </a:r>
            <a:endParaRPr/>
          </a:p>
        </p:txBody>
      </p:sp>
      <p:sp>
        <p:nvSpPr>
          <p:cNvPr id="58" name="CustomShape 12"/>
          <p:cNvSpPr/>
          <p:nvPr/>
        </p:nvSpPr>
        <p:spPr>
          <a:xfrm>
            <a:off x="6003000" y="1015920"/>
            <a:ext cx="3147480" cy="9147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87480" rIns="87480" tIns="132120" bIns="132120" anchor="ctr"/>
          <a:p>
            <a:pPr>
              <a:lnSpc>
                <a:spcPct val="90000"/>
              </a:lnSpc>
            </a:pPr>
            <a:r>
              <a:rPr lang="en-US" sz="2300">
                <a:solidFill>
                  <a:srgbClr val="ffffff"/>
                </a:solidFill>
                <a:latin typeface="Calibri"/>
              </a:rPr>
              <a:t>EMP analyses data</a:t>
            </a:r>
            <a:endParaRPr/>
          </a:p>
        </p:txBody>
      </p:sp>
      <p:sp>
        <p:nvSpPr>
          <p:cNvPr id="59" name="CustomShape 13"/>
          <p:cNvSpPr/>
          <p:nvPr/>
        </p:nvSpPr>
        <p:spPr>
          <a:xfrm>
            <a:off x="6003000" y="1996920"/>
            <a:ext cx="3147480" cy="9147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87480" rIns="87480" tIns="132120" bIns="132120" anchor="ctr"/>
          <a:p>
            <a:pPr>
              <a:lnSpc>
                <a:spcPct val="90000"/>
              </a:lnSpc>
            </a:pPr>
            <a:r>
              <a:rPr lang="en-US" sz="2300">
                <a:solidFill>
                  <a:srgbClr val="ffffff"/>
                </a:solidFill>
                <a:latin typeface="Calibri"/>
              </a:rPr>
              <a:t>Notification arrives warning of amber level</a:t>
            </a:r>
            <a:endParaRPr/>
          </a:p>
        </p:txBody>
      </p:sp>
      <p:sp>
        <p:nvSpPr>
          <p:cNvPr id="60" name="CustomShape 14"/>
          <p:cNvSpPr/>
          <p:nvPr/>
        </p:nvSpPr>
        <p:spPr>
          <a:xfrm>
            <a:off x="6003000" y="2978280"/>
            <a:ext cx="3147480" cy="9147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87480" rIns="87480" tIns="132120" bIns="132120" anchor="ctr"/>
          <a:p>
            <a:pPr>
              <a:lnSpc>
                <a:spcPct val="90000"/>
              </a:lnSpc>
            </a:pPr>
            <a:r>
              <a:rPr lang="en-US" sz="2300">
                <a:solidFill>
                  <a:srgbClr val="ffffff"/>
                </a:solidFill>
                <a:latin typeface="Calibri"/>
              </a:rPr>
              <a:t>Drill into data to find reason for notification</a:t>
            </a:r>
            <a:endParaRPr/>
          </a:p>
        </p:txBody>
      </p:sp>
      <p:sp>
        <p:nvSpPr>
          <p:cNvPr id="61" name="CustomShape 15"/>
          <p:cNvSpPr/>
          <p:nvPr/>
        </p:nvSpPr>
        <p:spPr>
          <a:xfrm>
            <a:off x="6003000" y="3959280"/>
            <a:ext cx="3147480" cy="9147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87480" rIns="87480" tIns="132120" bIns="132120" anchor="ctr"/>
          <a:p>
            <a:pPr>
              <a:lnSpc>
                <a:spcPct val="90000"/>
              </a:lnSpc>
            </a:pPr>
            <a:r>
              <a:rPr lang="en-US" sz="2300">
                <a:solidFill>
                  <a:srgbClr val="ffffff"/>
                </a:solidFill>
                <a:latin typeface="Calibri"/>
              </a:rPr>
              <a:t>Share data with GP</a:t>
            </a:r>
            <a:endParaRPr/>
          </a:p>
        </p:txBody>
      </p:sp>
      <p:sp>
        <p:nvSpPr>
          <p:cNvPr id="62" name="CustomShape 16"/>
          <p:cNvSpPr/>
          <p:nvPr/>
        </p:nvSpPr>
        <p:spPr>
          <a:xfrm>
            <a:off x="6003000" y="4940640"/>
            <a:ext cx="3147480" cy="9147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87480" rIns="87480" tIns="132120" bIns="132120" anchor="ctr"/>
          <a:p>
            <a:pPr>
              <a:lnSpc>
                <a:spcPct val="90000"/>
              </a:lnSpc>
            </a:pPr>
            <a:r>
              <a:rPr lang="en-US" sz="2300">
                <a:solidFill>
                  <a:srgbClr val="ffffff"/>
                </a:solidFill>
                <a:latin typeface="Calibri"/>
              </a:rPr>
              <a:t>GP visit</a:t>
            </a:r>
            <a:endParaRPr/>
          </a:p>
        </p:txBody>
      </p:sp>
      <p:sp>
        <p:nvSpPr>
          <p:cNvPr id="63" name="CustomShape 17"/>
          <p:cNvSpPr/>
          <p:nvPr/>
        </p:nvSpPr>
        <p:spPr>
          <a:xfrm>
            <a:off x="6003000" y="5921640"/>
            <a:ext cx="3147480" cy="9147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87480" rIns="87480" tIns="132120" bIns="132120" anchor="ctr"/>
          <a:p>
            <a:r>
              <a:rPr lang="en-US">
                <a:latin typeface="Arial"/>
              </a:rPr>
              <a:t>Robotic Surgery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