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96" r:id="rId26"/>
    <p:sldId id="297" r:id="rId27"/>
    <p:sldId id="298"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5" autoAdjust="0"/>
    <p:restoredTop sz="94660"/>
  </p:normalViewPr>
  <p:slideViewPr>
    <p:cSldViewPr snapToGrid="0">
      <p:cViewPr varScale="1">
        <p:scale>
          <a:sx n="88" d="100"/>
          <a:sy n="88"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6938B1B-0DD2-4A3B-99B4-AE1EA0C1DD40}" type="datetimeFigureOut">
              <a:rPr lang="fr-FR" smtClean="0"/>
              <a:t>16/06/2014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302383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6938B1B-0DD2-4A3B-99B4-AE1EA0C1DD40}" type="datetimeFigureOut">
              <a:rPr lang="fr-FR" smtClean="0"/>
              <a:t>16/06/2014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121986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6938B1B-0DD2-4A3B-99B4-AE1EA0C1DD40}" type="datetimeFigureOut">
              <a:rPr lang="fr-FR" smtClean="0"/>
              <a:t>16/06/2014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1697018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7" name="Picture 6" descr="PPT-02.gif"/>
          <p:cNvPicPr>
            <a:picLocks noChangeAspect="1"/>
          </p:cNvPicPr>
          <p:nvPr userDrawn="1"/>
        </p:nvPicPr>
        <p:blipFill>
          <a:blip r:embed="rId2" cstate="print"/>
          <a:stretch>
            <a:fillRect/>
          </a:stretch>
        </p:blipFill>
        <p:spPr>
          <a:xfrm>
            <a:off x="-1" y="0"/>
            <a:ext cx="12211353" cy="6868886"/>
          </a:xfrm>
          <a:prstGeom prst="rect">
            <a:avLst/>
          </a:prstGeom>
        </p:spPr>
      </p:pic>
      <p:sp>
        <p:nvSpPr>
          <p:cNvPr id="4" name="TextBox 3"/>
          <p:cNvSpPr txBox="1"/>
          <p:nvPr userDrawn="1"/>
        </p:nvSpPr>
        <p:spPr>
          <a:xfrm>
            <a:off x="146051" y="6655480"/>
            <a:ext cx="12096749" cy="246062"/>
          </a:xfrm>
          <a:prstGeom prst="rect">
            <a:avLst/>
          </a:prstGeom>
          <a:noFill/>
        </p:spPr>
        <p:txBody>
          <a:bodyPr>
            <a:spAutoFit/>
          </a:bodyPr>
          <a:lstStyle/>
          <a:p>
            <a:pPr fontAlgn="auto">
              <a:spcBef>
                <a:spcPts val="0"/>
              </a:spcBef>
              <a:spcAft>
                <a:spcPts val="0"/>
              </a:spcAft>
              <a:defRPr/>
            </a:pPr>
            <a:r>
              <a:rPr lang="fr-FR" sz="1000" baseline="0" dirty="0" smtClean="0">
                <a:solidFill>
                  <a:schemeClr val="bg1"/>
                </a:solidFill>
                <a:latin typeface="+mn-lt"/>
              </a:rPr>
              <a:t>      </a:t>
            </a:r>
            <a:r>
              <a:rPr lang="fr-FR" sz="1000" dirty="0" err="1" smtClean="0">
                <a:solidFill>
                  <a:schemeClr val="bg1"/>
                </a:solidFill>
                <a:latin typeface="+mn-lt"/>
              </a:rPr>
              <a:t>Tamolinks</a:t>
            </a:r>
            <a:r>
              <a:rPr lang="fr-FR" sz="800" dirty="0" smtClean="0">
                <a:solidFill>
                  <a:schemeClr val="bg1"/>
                </a:solidFill>
                <a:latin typeface="+mn-lt"/>
              </a:rPr>
              <a:t>©</a:t>
            </a:r>
            <a:r>
              <a:rPr lang="fr-FR" sz="1000" dirty="0" smtClean="0">
                <a:solidFill>
                  <a:schemeClr val="bg1"/>
                </a:solidFill>
                <a:latin typeface="+mn-lt"/>
              </a:rPr>
              <a:t>                                                                                                                                                                                                                                                 www.tamolinks.fr</a:t>
            </a:r>
            <a:endParaRPr lang="en-GB" sz="1000" dirty="0">
              <a:solidFill>
                <a:schemeClr val="bg1"/>
              </a:solidFill>
              <a:latin typeface="+mn-lt"/>
            </a:endParaRPr>
          </a:p>
        </p:txBody>
      </p:sp>
      <p:sp>
        <p:nvSpPr>
          <p:cNvPr id="8" name="Content Placeholder 2"/>
          <p:cNvSpPr>
            <a:spLocks noGrp="1"/>
          </p:cNvSpPr>
          <p:nvPr>
            <p:ph sz="half" idx="1"/>
          </p:nvPr>
        </p:nvSpPr>
        <p:spPr>
          <a:xfrm>
            <a:off x="472169" y="1395413"/>
            <a:ext cx="11534775" cy="4525963"/>
          </a:xfrm>
          <a:prstGeom prst="rect">
            <a:avLst/>
          </a:prstGeom>
        </p:spPr>
        <p:txBody>
          <a:bodyPr/>
          <a:lstStyle>
            <a:lvl1pPr>
              <a:buFontTx/>
              <a:buBlip>
                <a:blip r:embed="rId3"/>
              </a:buBlip>
              <a:defRPr sz="2400"/>
            </a:lvl1pPr>
            <a:lvl2pPr>
              <a:buFontTx/>
              <a:buBlip>
                <a:blip r:embed="rId4"/>
              </a:buBlip>
              <a:defRPr sz="2000"/>
            </a:lvl2pPr>
            <a:lvl3pPr>
              <a:buFontTx/>
              <a:buBlip>
                <a:blip r:embed="rId5"/>
              </a:buBlip>
              <a:defRPr sz="1800"/>
            </a:lvl3pPr>
            <a:lvl4pPr>
              <a:buFontTx/>
              <a:buBlip>
                <a:blip r:embed="rId6"/>
              </a:buBlip>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itle 1"/>
          <p:cNvSpPr>
            <a:spLocks noGrp="1"/>
          </p:cNvSpPr>
          <p:nvPr>
            <p:ph type="title"/>
          </p:nvPr>
        </p:nvSpPr>
        <p:spPr>
          <a:xfrm>
            <a:off x="0" y="0"/>
            <a:ext cx="10972800" cy="685800"/>
          </a:xfrm>
        </p:spPr>
        <p:txBody>
          <a:bodyPr/>
          <a:lstStyle>
            <a:lvl1pPr algn="l">
              <a:defRPr sz="3600"/>
            </a:lvl1pPr>
          </a:lstStyle>
          <a:p>
            <a:r>
              <a:rPr lang="en-US" dirty="0" smtClean="0"/>
              <a:t>Click to edit Master title style</a:t>
            </a:r>
            <a:endParaRPr lang="en-GB" dirty="0"/>
          </a:p>
        </p:txBody>
      </p:sp>
      <p:sp>
        <p:nvSpPr>
          <p:cNvPr id="9" name="Rectangle 8"/>
          <p:cNvSpPr/>
          <p:nvPr userDrawn="1"/>
        </p:nvSpPr>
        <p:spPr>
          <a:xfrm>
            <a:off x="0" y="6041571"/>
            <a:ext cx="12242800" cy="824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Tree>
    <p:extLst>
      <p:ext uri="{BB962C8B-B14F-4D97-AF65-F5344CB8AC3E}">
        <p14:creationId xmlns:p14="http://schemas.microsoft.com/office/powerpoint/2010/main" val="190791929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6938B1B-0DD2-4A3B-99B4-AE1EA0C1DD40}" type="datetimeFigureOut">
              <a:rPr lang="fr-FR" smtClean="0"/>
              <a:t>16/06/2014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213491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6938B1B-0DD2-4A3B-99B4-AE1EA0C1DD40}" type="datetimeFigureOut">
              <a:rPr lang="fr-FR" smtClean="0"/>
              <a:t>16/06/2014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180752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938B1B-0DD2-4A3B-99B4-AE1EA0C1DD40}" type="datetimeFigureOut">
              <a:rPr lang="fr-FR" smtClean="0"/>
              <a:t>16/06/2014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426389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6938B1B-0DD2-4A3B-99B4-AE1EA0C1DD40}" type="datetimeFigureOut">
              <a:rPr lang="fr-FR" smtClean="0"/>
              <a:t>16/06/2014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885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6938B1B-0DD2-4A3B-99B4-AE1EA0C1DD40}" type="datetimeFigureOut">
              <a:rPr lang="fr-FR" smtClean="0"/>
              <a:t>16/06/2014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189657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6938B1B-0DD2-4A3B-99B4-AE1EA0C1DD40}" type="datetimeFigureOut">
              <a:rPr lang="fr-FR" smtClean="0"/>
              <a:t>16/06/2014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161383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6938B1B-0DD2-4A3B-99B4-AE1EA0C1DD40}" type="datetimeFigureOut">
              <a:rPr lang="fr-FR" smtClean="0"/>
              <a:t>16/06/2014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263781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6938B1B-0DD2-4A3B-99B4-AE1EA0C1DD40}" type="datetimeFigureOut">
              <a:rPr lang="fr-FR" smtClean="0"/>
              <a:t>16/06/2014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C81572-D2B6-4DE1-935E-74F4A4A2BE05}" type="slidenum">
              <a:rPr lang="fr-FR" smtClean="0"/>
              <a:t>‹N°›</a:t>
            </a:fld>
            <a:endParaRPr lang="fr-FR"/>
          </a:p>
        </p:txBody>
      </p:sp>
    </p:spTree>
    <p:extLst>
      <p:ext uri="{BB962C8B-B14F-4D97-AF65-F5344CB8AC3E}">
        <p14:creationId xmlns:p14="http://schemas.microsoft.com/office/powerpoint/2010/main" val="199456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38B1B-0DD2-4A3B-99B4-AE1EA0C1DD40}" type="datetimeFigureOut">
              <a:rPr lang="fr-FR" smtClean="0"/>
              <a:t>16/06/2014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81572-D2B6-4DE1-935E-74F4A4A2BE05}" type="slidenum">
              <a:rPr lang="fr-FR" smtClean="0"/>
              <a:t>‹N°›</a:t>
            </a:fld>
            <a:endParaRPr lang="fr-FR"/>
          </a:p>
        </p:txBody>
      </p:sp>
    </p:spTree>
    <p:extLst>
      <p:ext uri="{BB962C8B-B14F-4D97-AF65-F5344CB8AC3E}">
        <p14:creationId xmlns:p14="http://schemas.microsoft.com/office/powerpoint/2010/main" val="254403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slide" Target="slide31.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3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37.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slide" Target="slide26.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slide" Target="slide24.xml"/><Relationship Id="rId4" Type="http://schemas.openxmlformats.org/officeDocument/2006/relationships/slide" Target="slide28.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0548" y="1955801"/>
            <a:ext cx="10515600" cy="2055300"/>
          </a:xfrm>
        </p:spPr>
        <p:txBody>
          <a:bodyPr>
            <a:normAutofit fontScale="90000"/>
          </a:bodyPr>
          <a:lstStyle/>
          <a:p>
            <a:pPr algn="ctr"/>
            <a:r>
              <a:rPr lang="fr-FR" dirty="0" smtClean="0"/>
              <a:t>Beta 2</a:t>
            </a:r>
            <a:br>
              <a:rPr lang="fr-FR" dirty="0" smtClean="0"/>
            </a:br>
            <a:r>
              <a:rPr lang="fr-FR" dirty="0" err="1" smtClean="0"/>
              <a:t>Preparing</a:t>
            </a:r>
            <a:r>
              <a:rPr lang="fr-FR" dirty="0" smtClean="0"/>
              <a:t> Landing Site UX</a:t>
            </a:r>
            <a:br>
              <a:rPr lang="fr-FR" dirty="0" smtClean="0"/>
            </a:br>
            <a:r>
              <a:rPr lang="fr-FR" dirty="0" err="1" smtClean="0"/>
              <a:t>Orders</a:t>
            </a:r>
            <a:r>
              <a:rPr lang="fr-FR" dirty="0" smtClean="0"/>
              <a:t> workflows</a:t>
            </a:r>
            <a:br>
              <a:rPr lang="fr-FR" dirty="0" smtClean="0"/>
            </a:br>
            <a:r>
              <a:rPr lang="fr-FR" dirty="0" smtClean="0"/>
              <a:t>&amp; </a:t>
            </a:r>
            <a:r>
              <a:rPr lang="fr-FR" dirty="0" err="1" smtClean="0"/>
              <a:t>related</a:t>
            </a:r>
            <a:r>
              <a:rPr lang="fr-FR" dirty="0" smtClean="0"/>
              <a:t> Back-office</a:t>
            </a:r>
            <a:br>
              <a:rPr lang="fr-FR" dirty="0" smtClean="0"/>
            </a:br>
            <a:r>
              <a:rPr lang="fr-FR" sz="3100" dirty="0" smtClean="0"/>
              <a:t>07/06/2014</a:t>
            </a:r>
            <a:endParaRPr lang="fr-FR" sz="3100" dirty="0"/>
          </a:p>
        </p:txBody>
      </p:sp>
    </p:spTree>
    <p:extLst>
      <p:ext uri="{BB962C8B-B14F-4D97-AF65-F5344CB8AC3E}">
        <p14:creationId xmlns:p14="http://schemas.microsoft.com/office/powerpoint/2010/main" val="3256446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4640249" y="6333205"/>
            <a:ext cx="1150312" cy="377919"/>
            <a:chOff x="8784969" y="4983119"/>
            <a:chExt cx="1819275" cy="438150"/>
          </a:xfrm>
        </p:grpSpPr>
        <p:pic>
          <p:nvPicPr>
            <p:cNvPr id="32" name="Image 31"/>
            <p:cNvPicPr>
              <a:picLocks noChangeAspect="1"/>
            </p:cNvPicPr>
            <p:nvPr/>
          </p:nvPicPr>
          <p:blipFill>
            <a:blip r:embed="rId2"/>
            <a:stretch>
              <a:fillRect/>
            </a:stretch>
          </p:blipFill>
          <p:spPr>
            <a:xfrm>
              <a:off x="8784969" y="4983119"/>
              <a:ext cx="1819275" cy="438150"/>
            </a:xfrm>
            <a:prstGeom prst="rect">
              <a:avLst/>
            </a:prstGeom>
          </p:spPr>
        </p:pic>
        <p:sp>
          <p:nvSpPr>
            <p:cNvPr id="34" name="ZoneTexte 33"/>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35" name="Rectangle 34"/>
          <p:cNvSpPr/>
          <p:nvPr/>
        </p:nvSpPr>
        <p:spPr>
          <a:xfrm>
            <a:off x="2218067" y="1406944"/>
            <a:ext cx="7388049" cy="1006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Image 20"/>
          <p:cNvPicPr>
            <a:picLocks noChangeAspect="1"/>
          </p:cNvPicPr>
          <p:nvPr/>
        </p:nvPicPr>
        <p:blipFill>
          <a:blip r:embed="rId3"/>
          <a:stretch>
            <a:fillRect/>
          </a:stretch>
        </p:blipFill>
        <p:spPr>
          <a:xfrm>
            <a:off x="5931867" y="2852347"/>
            <a:ext cx="163819" cy="162795"/>
          </a:xfrm>
          <a:prstGeom prst="rect">
            <a:avLst/>
          </a:prstGeom>
        </p:spPr>
      </p:pic>
      <p:sp>
        <p:nvSpPr>
          <p:cNvPr id="22" name="ZoneTexte 21"/>
          <p:cNvSpPr txBox="1"/>
          <p:nvPr/>
        </p:nvSpPr>
        <p:spPr>
          <a:xfrm>
            <a:off x="3107932" y="217067"/>
            <a:ext cx="4497642"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Enterprise account! </a:t>
            </a:r>
            <a:r>
              <a:rPr lang="en-US" sz="1600" dirty="0" smtClean="0">
                <a:solidFill>
                  <a:schemeClr val="bg2">
                    <a:lumMod val="50000"/>
                  </a:schemeClr>
                </a:solidFill>
              </a:rPr>
              <a:t>–  Free Trial setup</a:t>
            </a:r>
            <a:endParaRPr lang="en-US" sz="1600" dirty="0">
              <a:solidFill>
                <a:schemeClr val="bg2">
                  <a:lumMod val="50000"/>
                </a:schemeClr>
              </a:solidFill>
            </a:endParaRPr>
          </a:p>
        </p:txBody>
      </p:sp>
      <p:sp>
        <p:nvSpPr>
          <p:cNvPr id="23" name="ZoneTexte 22"/>
          <p:cNvSpPr txBox="1"/>
          <p:nvPr/>
        </p:nvSpPr>
        <p:spPr>
          <a:xfrm>
            <a:off x="4573546" y="2781564"/>
            <a:ext cx="694614"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Private</a:t>
            </a:r>
            <a:endParaRPr lang="en-US" sz="1400" dirty="0">
              <a:solidFill>
                <a:schemeClr val="tx1">
                  <a:lumMod val="50000"/>
                  <a:lumOff val="50000"/>
                </a:schemeClr>
              </a:solidFill>
            </a:endParaRPr>
          </a:p>
        </p:txBody>
      </p:sp>
      <p:sp>
        <p:nvSpPr>
          <p:cNvPr id="24" name="ZoneTexte 23"/>
          <p:cNvSpPr txBox="1"/>
          <p:nvPr/>
        </p:nvSpPr>
        <p:spPr>
          <a:xfrm>
            <a:off x="4586135" y="3082354"/>
            <a:ext cx="625492"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Public</a:t>
            </a:r>
            <a:endParaRPr lang="en-US" sz="1400" dirty="0">
              <a:solidFill>
                <a:schemeClr val="tx1">
                  <a:lumMod val="50000"/>
                  <a:lumOff val="50000"/>
                </a:schemeClr>
              </a:solidFill>
            </a:endParaRPr>
          </a:p>
        </p:txBody>
      </p:sp>
      <p:sp>
        <p:nvSpPr>
          <p:cNvPr id="3" name="Rectangle 2"/>
          <p:cNvSpPr/>
          <p:nvPr/>
        </p:nvSpPr>
        <p:spPr>
          <a:xfrm>
            <a:off x="4465000" y="2874752"/>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6" name="Rectangle 25"/>
          <p:cNvSpPr/>
          <p:nvPr/>
        </p:nvSpPr>
        <p:spPr>
          <a:xfrm>
            <a:off x="4465000" y="3193962"/>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ZoneTexte 26"/>
          <p:cNvSpPr txBox="1"/>
          <p:nvPr/>
        </p:nvSpPr>
        <p:spPr>
          <a:xfrm>
            <a:off x="2344154" y="2223091"/>
            <a:ext cx="1535998"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Community name:</a:t>
            </a:r>
            <a:endParaRPr lang="en-US" sz="1400" dirty="0">
              <a:solidFill>
                <a:schemeClr val="tx1">
                  <a:lumMod val="75000"/>
                  <a:lumOff val="25000"/>
                </a:schemeClr>
              </a:solidFill>
            </a:endParaRPr>
          </a:p>
        </p:txBody>
      </p:sp>
      <p:sp>
        <p:nvSpPr>
          <p:cNvPr id="28" name="ZoneTexte 27"/>
          <p:cNvSpPr txBox="1"/>
          <p:nvPr/>
        </p:nvSpPr>
        <p:spPr>
          <a:xfrm>
            <a:off x="2383214" y="2878906"/>
            <a:ext cx="1449436"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Community type:</a:t>
            </a:r>
            <a:endParaRPr lang="en-US" sz="1400" dirty="0">
              <a:solidFill>
                <a:schemeClr val="tx1">
                  <a:lumMod val="75000"/>
                  <a:lumOff val="25000"/>
                </a:schemeClr>
              </a:solidFill>
            </a:endParaRPr>
          </a:p>
        </p:txBody>
      </p:sp>
      <p:pic>
        <p:nvPicPr>
          <p:cNvPr id="29" name="Image 28"/>
          <p:cNvPicPr>
            <a:picLocks noChangeAspect="1"/>
          </p:cNvPicPr>
          <p:nvPr/>
        </p:nvPicPr>
        <p:blipFill>
          <a:blip r:embed="rId3"/>
          <a:stretch>
            <a:fillRect/>
          </a:stretch>
        </p:blipFill>
        <p:spPr>
          <a:xfrm>
            <a:off x="5944456" y="3177421"/>
            <a:ext cx="163819" cy="162795"/>
          </a:xfrm>
          <a:prstGeom prst="rect">
            <a:avLst/>
          </a:prstGeom>
        </p:spPr>
      </p:pic>
      <p:sp>
        <p:nvSpPr>
          <p:cNvPr id="33" name="ZoneTexte 32"/>
          <p:cNvSpPr txBox="1"/>
          <p:nvPr/>
        </p:nvSpPr>
        <p:spPr>
          <a:xfrm>
            <a:off x="3821322" y="6372619"/>
            <a:ext cx="449162"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back</a:t>
            </a:r>
            <a:endParaRPr lang="en-US" sz="1100" dirty="0">
              <a:solidFill>
                <a:schemeClr val="tx1">
                  <a:lumMod val="50000"/>
                  <a:lumOff val="50000"/>
                </a:schemeClr>
              </a:solidFill>
            </a:endParaRPr>
          </a:p>
        </p:txBody>
      </p:sp>
      <p:sp>
        <p:nvSpPr>
          <p:cNvPr id="42" name="Rectangle à coins arrondis 41"/>
          <p:cNvSpPr/>
          <p:nvPr/>
        </p:nvSpPr>
        <p:spPr>
          <a:xfrm>
            <a:off x="8220373" y="858722"/>
            <a:ext cx="3978914" cy="937950"/>
          </a:xfrm>
          <a:prstGeom prst="wedgeRoundRectCallout">
            <a:avLst>
              <a:gd name="adj1" fmla="val -103488"/>
              <a:gd name="adj2" fmla="val 167315"/>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A private community provides restricted access to your contributors or members only. Permissions of members and contributors are defined by the community Manager. The community manager  and (if authorized) contributors can share with non members some of the community contents.</a:t>
            </a:r>
            <a:endParaRPr lang="en-US" sz="900" dirty="0">
              <a:solidFill>
                <a:schemeClr val="tx1"/>
              </a:solidFill>
            </a:endParaRPr>
          </a:p>
        </p:txBody>
      </p:sp>
      <p:sp>
        <p:nvSpPr>
          <p:cNvPr id="43" name="Rectangle à coins arrondis 42"/>
          <p:cNvSpPr/>
          <p:nvPr/>
        </p:nvSpPr>
        <p:spPr>
          <a:xfrm>
            <a:off x="6631544" y="2520970"/>
            <a:ext cx="3978914" cy="937950"/>
          </a:xfrm>
          <a:prstGeom prst="wedgeRoundRectCallout">
            <a:avLst>
              <a:gd name="adj1" fmla="val -62962"/>
              <a:gd name="adj2" fmla="val 24750"/>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A Public </a:t>
            </a:r>
            <a:r>
              <a:rPr lang="en-US" sz="900" dirty="0" smtClean="0">
                <a:solidFill>
                  <a:schemeClr val="tx1"/>
                </a:solidFill>
              </a:rPr>
              <a:t>community provides </a:t>
            </a:r>
            <a:r>
              <a:rPr lang="en-US" sz="900" dirty="0">
                <a:solidFill>
                  <a:schemeClr val="tx1"/>
                </a:solidFill>
              </a:rPr>
              <a:t>a public Read access from any internet user to the </a:t>
            </a:r>
            <a:r>
              <a:rPr lang="en-US" sz="900" dirty="0" smtClean="0">
                <a:solidFill>
                  <a:schemeClr val="tx1"/>
                </a:solidFill>
              </a:rPr>
              <a:t>community contents</a:t>
            </a:r>
            <a:r>
              <a:rPr lang="en-US" sz="900" dirty="0">
                <a:solidFill>
                  <a:schemeClr val="tx1"/>
                </a:solidFill>
              </a:rPr>
              <a:t>. The site will be accessible via http://</a:t>
            </a:r>
            <a:r>
              <a:rPr lang="en-US" sz="900" dirty="0" smtClean="0">
                <a:solidFill>
                  <a:schemeClr val="tx1"/>
                </a:solidFill>
              </a:rPr>
              <a:t>www.linkavie.com/</a:t>
            </a:r>
            <a:r>
              <a:rPr lang="en-US" sz="900" i="1" dirty="0" smtClean="0">
                <a:solidFill>
                  <a:schemeClr val="tx1"/>
                </a:solidFill>
              </a:rPr>
              <a:t>community_Name</a:t>
            </a:r>
            <a:r>
              <a:rPr lang="en-US" sz="900" dirty="0" smtClean="0">
                <a:solidFill>
                  <a:schemeClr val="tx1"/>
                </a:solidFill>
              </a:rPr>
              <a:t> </a:t>
            </a:r>
            <a:endParaRPr lang="en-US" sz="900" dirty="0">
              <a:solidFill>
                <a:schemeClr val="tx1"/>
              </a:solidFill>
            </a:endParaRPr>
          </a:p>
          <a:p>
            <a:r>
              <a:rPr lang="en-US" sz="900" dirty="0">
                <a:solidFill>
                  <a:schemeClr val="tx1"/>
                </a:solidFill>
              </a:rPr>
              <a:t>A public </a:t>
            </a:r>
            <a:r>
              <a:rPr lang="en-US" sz="900" dirty="0" smtClean="0">
                <a:solidFill>
                  <a:schemeClr val="tx1"/>
                </a:solidFill>
              </a:rPr>
              <a:t>community gets </a:t>
            </a:r>
            <a:r>
              <a:rPr lang="en-US" sz="900" dirty="0">
                <a:solidFill>
                  <a:schemeClr val="tx1"/>
                </a:solidFill>
              </a:rPr>
              <a:t>contributors and members with extended access </a:t>
            </a:r>
            <a:r>
              <a:rPr lang="en-US" sz="900" dirty="0" err="1">
                <a:solidFill>
                  <a:schemeClr val="tx1"/>
                </a:solidFill>
              </a:rPr>
              <a:t>rigths</a:t>
            </a:r>
            <a:r>
              <a:rPr lang="en-US" sz="900" dirty="0">
                <a:solidFill>
                  <a:schemeClr val="tx1"/>
                </a:solidFill>
              </a:rPr>
              <a:t>. </a:t>
            </a:r>
          </a:p>
        </p:txBody>
      </p:sp>
      <p:pic>
        <p:nvPicPr>
          <p:cNvPr id="44" name="Image 43"/>
          <p:cNvPicPr>
            <a:picLocks noChangeAspect="1"/>
          </p:cNvPicPr>
          <p:nvPr/>
        </p:nvPicPr>
        <p:blipFill>
          <a:blip r:embed="rId3"/>
          <a:stretch>
            <a:fillRect/>
          </a:stretch>
        </p:blipFill>
        <p:spPr>
          <a:xfrm>
            <a:off x="7289583" y="4417600"/>
            <a:ext cx="163819" cy="162795"/>
          </a:xfrm>
          <a:prstGeom prst="rect">
            <a:avLst/>
          </a:prstGeom>
        </p:spPr>
      </p:pic>
      <p:sp>
        <p:nvSpPr>
          <p:cNvPr id="45" name="ZoneTexte 44"/>
          <p:cNvSpPr txBox="1"/>
          <p:nvPr/>
        </p:nvSpPr>
        <p:spPr>
          <a:xfrm>
            <a:off x="4549301" y="4344259"/>
            <a:ext cx="2720809"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Contribute to the community vault</a:t>
            </a:r>
            <a:endParaRPr lang="en-US" sz="1400" dirty="0">
              <a:solidFill>
                <a:schemeClr val="tx1">
                  <a:lumMod val="50000"/>
                  <a:lumOff val="50000"/>
                </a:schemeClr>
              </a:solidFill>
            </a:endParaRPr>
          </a:p>
        </p:txBody>
      </p:sp>
      <p:sp>
        <p:nvSpPr>
          <p:cNvPr id="46" name="ZoneTexte 45"/>
          <p:cNvSpPr txBox="1"/>
          <p:nvPr/>
        </p:nvSpPr>
        <p:spPr>
          <a:xfrm>
            <a:off x="4553477" y="4607116"/>
            <a:ext cx="2888548"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Contribute to the community albums</a:t>
            </a:r>
            <a:endParaRPr lang="en-US" sz="1400" dirty="0">
              <a:solidFill>
                <a:schemeClr val="tx1">
                  <a:lumMod val="50000"/>
                  <a:lumOff val="50000"/>
                </a:schemeClr>
              </a:solidFill>
            </a:endParaRPr>
          </a:p>
        </p:txBody>
      </p:sp>
      <p:sp>
        <p:nvSpPr>
          <p:cNvPr id="47" name="Rectangle 46"/>
          <p:cNvSpPr/>
          <p:nvPr/>
        </p:nvSpPr>
        <p:spPr>
          <a:xfrm>
            <a:off x="4432342" y="4440005"/>
            <a:ext cx="121135" cy="117987"/>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8" name="Rectangle 47"/>
          <p:cNvSpPr/>
          <p:nvPr/>
        </p:nvSpPr>
        <p:spPr>
          <a:xfrm>
            <a:off x="4432342" y="4718724"/>
            <a:ext cx="121135" cy="117987"/>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9" name="ZoneTexte 48"/>
          <p:cNvSpPr txBox="1"/>
          <p:nvPr/>
        </p:nvSpPr>
        <p:spPr>
          <a:xfrm>
            <a:off x="2344154" y="4310582"/>
            <a:ext cx="2020040"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Contributors permissions</a:t>
            </a:r>
            <a:endParaRPr lang="en-US" sz="1400" dirty="0">
              <a:solidFill>
                <a:schemeClr val="tx1">
                  <a:lumMod val="75000"/>
                  <a:lumOff val="25000"/>
                </a:schemeClr>
              </a:solidFill>
            </a:endParaRPr>
          </a:p>
        </p:txBody>
      </p:sp>
      <p:pic>
        <p:nvPicPr>
          <p:cNvPr id="50" name="Image 49"/>
          <p:cNvPicPr>
            <a:picLocks noChangeAspect="1"/>
          </p:cNvPicPr>
          <p:nvPr/>
        </p:nvPicPr>
        <p:blipFill>
          <a:blip r:embed="rId3"/>
          <a:stretch>
            <a:fillRect/>
          </a:stretch>
        </p:blipFill>
        <p:spPr>
          <a:xfrm>
            <a:off x="7314991" y="4673916"/>
            <a:ext cx="163819" cy="162795"/>
          </a:xfrm>
          <a:prstGeom prst="rect">
            <a:avLst/>
          </a:prstGeom>
        </p:spPr>
      </p:pic>
      <p:sp>
        <p:nvSpPr>
          <p:cNvPr id="51" name="Rectangle à coins arrondis 50"/>
          <p:cNvSpPr/>
          <p:nvPr/>
        </p:nvSpPr>
        <p:spPr>
          <a:xfrm>
            <a:off x="7447988" y="3550890"/>
            <a:ext cx="2465340" cy="695244"/>
          </a:xfrm>
          <a:prstGeom prst="wedgeRoundRectCallout">
            <a:avLst>
              <a:gd name="adj1" fmla="val -51348"/>
              <a:gd name="adj2" fmla="val 82405"/>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The user </a:t>
            </a:r>
            <a:r>
              <a:rPr lang="fr-FR" sz="900" dirty="0" err="1" smtClean="0">
                <a:solidFill>
                  <a:schemeClr val="tx1">
                    <a:lumMod val="75000"/>
                    <a:lumOff val="25000"/>
                  </a:schemeClr>
                </a:solidFill>
              </a:rPr>
              <a:t>will</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authorized</a:t>
            </a:r>
            <a:r>
              <a:rPr lang="fr-FR" sz="900" dirty="0" smtClean="0">
                <a:solidFill>
                  <a:schemeClr val="tx1">
                    <a:lumMod val="75000"/>
                    <a:lumOff val="25000"/>
                  </a:schemeClr>
                </a:solidFill>
              </a:rPr>
              <a:t> to </a:t>
            </a:r>
            <a:r>
              <a:rPr lang="fr-FR" sz="900" dirty="0" err="1" smtClean="0">
                <a:solidFill>
                  <a:schemeClr val="tx1">
                    <a:lumMod val="75000"/>
                    <a:lumOff val="25000"/>
                  </a:schemeClr>
                </a:solidFill>
              </a:rPr>
              <a:t>access</a:t>
            </a:r>
            <a:r>
              <a:rPr lang="fr-FR" sz="900" dirty="0" smtClean="0">
                <a:solidFill>
                  <a:schemeClr val="tx1">
                    <a:lumMod val="75000"/>
                    <a:lumOff val="25000"/>
                  </a:schemeClr>
                </a:solidFill>
              </a:rPr>
              <a:t> and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folder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upload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multimedia</a:t>
            </a:r>
            <a:r>
              <a:rPr lang="fr-FR" sz="900" dirty="0" smtClean="0">
                <a:solidFill>
                  <a:schemeClr val="tx1">
                    <a:lumMod val="75000"/>
                    <a:lumOff val="25000"/>
                  </a:schemeClr>
                </a:solidFill>
              </a:rPr>
              <a:t> contents </a:t>
            </a:r>
            <a:r>
              <a:rPr lang="fr-FR" sz="900" dirty="0" err="1" smtClean="0">
                <a:solidFill>
                  <a:schemeClr val="tx1">
                    <a:lumMod val="75000"/>
                    <a:lumOff val="25000"/>
                  </a:schemeClr>
                </a:solidFill>
              </a:rPr>
              <a:t>into</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folders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he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owner</a:t>
            </a:r>
            <a:r>
              <a:rPr lang="fr-FR" sz="900" dirty="0" smtClean="0">
                <a:solidFill>
                  <a:schemeClr val="tx1">
                    <a:lumMod val="75000"/>
                    <a:lumOff val="25000"/>
                  </a:schemeClr>
                </a:solidFill>
              </a:rPr>
              <a:t> of, </a:t>
            </a:r>
            <a:r>
              <a:rPr lang="fr-FR" sz="900" dirty="0" err="1" smtClean="0">
                <a:solidFill>
                  <a:schemeClr val="tx1">
                    <a:lumMod val="75000"/>
                    <a:lumOff val="25000"/>
                  </a:schemeClr>
                </a:solidFill>
              </a:rPr>
              <a:t>delete</a:t>
            </a:r>
            <a:r>
              <a:rPr lang="fr-FR" sz="900" dirty="0" smtClean="0">
                <a:solidFill>
                  <a:schemeClr val="tx1">
                    <a:lumMod val="75000"/>
                    <a:lumOff val="25000"/>
                  </a:schemeClr>
                </a:solidFill>
              </a:rPr>
              <a:t> contents </a:t>
            </a:r>
            <a:r>
              <a:rPr lang="fr-FR" sz="900" dirty="0" err="1" smtClean="0">
                <a:solidFill>
                  <a:schemeClr val="tx1">
                    <a:lumMod val="75000"/>
                    <a:lumOff val="25000"/>
                  </a:schemeClr>
                </a:solidFill>
              </a:rPr>
              <a:t>he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owner</a:t>
            </a:r>
            <a:r>
              <a:rPr lang="fr-FR" sz="900" dirty="0" smtClean="0">
                <a:solidFill>
                  <a:schemeClr val="tx1">
                    <a:lumMod val="75000"/>
                    <a:lumOff val="25000"/>
                  </a:schemeClr>
                </a:solidFill>
              </a:rPr>
              <a:t> of.</a:t>
            </a:r>
            <a:endParaRPr lang="fr-FR" sz="900" dirty="0">
              <a:solidFill>
                <a:schemeClr val="tx1">
                  <a:lumMod val="75000"/>
                  <a:lumOff val="25000"/>
                </a:schemeClr>
              </a:solidFill>
            </a:endParaRPr>
          </a:p>
        </p:txBody>
      </p:sp>
      <p:sp>
        <p:nvSpPr>
          <p:cNvPr id="52" name="Rectangle à coins arrondis 51"/>
          <p:cNvSpPr/>
          <p:nvPr/>
        </p:nvSpPr>
        <p:spPr>
          <a:xfrm>
            <a:off x="7683252" y="4489368"/>
            <a:ext cx="2243608" cy="801265"/>
          </a:xfrm>
          <a:prstGeom prst="wedgeRoundRectCallout">
            <a:avLst>
              <a:gd name="adj1" fmla="val -59223"/>
              <a:gd name="adj2" fmla="val -10593"/>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The user </a:t>
            </a:r>
            <a:r>
              <a:rPr lang="fr-FR" sz="900" dirty="0" err="1" smtClean="0">
                <a:solidFill>
                  <a:schemeClr val="tx1">
                    <a:lumMod val="75000"/>
                    <a:lumOff val="25000"/>
                  </a:schemeClr>
                </a:solidFill>
              </a:rPr>
              <a:t>will</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a:solidFill>
                  <a:schemeClr val="tx1">
                    <a:lumMod val="75000"/>
                    <a:lumOff val="25000"/>
                  </a:schemeClr>
                </a:solidFill>
              </a:rPr>
              <a:t> </a:t>
            </a:r>
            <a:r>
              <a:rPr lang="fr-FR" sz="900" dirty="0" smtClean="0">
                <a:solidFill>
                  <a:schemeClr val="tx1">
                    <a:lumMod val="75000"/>
                    <a:lumOff val="25000"/>
                  </a:schemeClr>
                </a:solidFill>
              </a:rPr>
              <a:t>able to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a new Digital album (by default –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changed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later</a:t>
            </a:r>
            <a:r>
              <a:rPr lang="fr-FR" sz="900" dirty="0" smtClean="0">
                <a:solidFill>
                  <a:schemeClr val="tx1">
                    <a:lumMod val="75000"/>
                    <a:lumOff val="25000"/>
                  </a:schemeClr>
                </a:solidFill>
              </a:rPr>
              <a:t> on -,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chapters</a:t>
            </a:r>
            <a:r>
              <a:rPr lang="fr-FR" sz="900" dirty="0" smtClean="0">
                <a:solidFill>
                  <a:schemeClr val="tx1">
                    <a:lumMod val="75000"/>
                    <a:lumOff val="25000"/>
                  </a:schemeClr>
                </a:solidFill>
              </a:rPr>
              <a:t>, pages, </a:t>
            </a:r>
            <a:r>
              <a:rPr lang="fr-FR" sz="900" dirty="0" err="1" smtClean="0">
                <a:solidFill>
                  <a:schemeClr val="tx1">
                    <a:lumMod val="75000"/>
                    <a:lumOff val="25000"/>
                  </a:schemeClr>
                </a:solidFill>
              </a:rPr>
              <a:t>using</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community</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vault</a:t>
            </a:r>
            <a:r>
              <a:rPr lang="fr-FR" sz="900" dirty="0" smtClean="0">
                <a:solidFill>
                  <a:schemeClr val="tx1">
                    <a:lumMod val="75000"/>
                    <a:lumOff val="25000"/>
                  </a:schemeClr>
                </a:solidFill>
              </a:rPr>
              <a:t> content. The user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delete</a:t>
            </a:r>
            <a:r>
              <a:rPr lang="fr-FR" sz="900" dirty="0" smtClean="0">
                <a:solidFill>
                  <a:schemeClr val="tx1">
                    <a:lumMod val="75000"/>
                    <a:lumOff val="25000"/>
                  </a:schemeClr>
                </a:solidFill>
              </a:rPr>
              <a:t> content </a:t>
            </a:r>
            <a:r>
              <a:rPr lang="fr-FR" sz="900" dirty="0" err="1" smtClean="0">
                <a:solidFill>
                  <a:schemeClr val="tx1">
                    <a:lumMod val="75000"/>
                    <a:lumOff val="25000"/>
                  </a:schemeClr>
                </a:solidFill>
              </a:rPr>
              <a:t>he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owner</a:t>
            </a:r>
            <a:r>
              <a:rPr lang="fr-FR" sz="900" dirty="0" smtClean="0">
                <a:solidFill>
                  <a:schemeClr val="tx1">
                    <a:lumMod val="75000"/>
                    <a:lumOff val="25000"/>
                  </a:schemeClr>
                </a:solidFill>
              </a:rPr>
              <a:t> of.</a:t>
            </a:r>
            <a:endParaRPr lang="fr-FR" sz="900" dirty="0">
              <a:solidFill>
                <a:schemeClr val="tx1">
                  <a:lumMod val="75000"/>
                  <a:lumOff val="25000"/>
                </a:schemeClr>
              </a:solidFill>
            </a:endParaRPr>
          </a:p>
        </p:txBody>
      </p:sp>
      <p:sp>
        <p:nvSpPr>
          <p:cNvPr id="53" name="ZoneTexte 52"/>
          <p:cNvSpPr txBox="1"/>
          <p:nvPr/>
        </p:nvSpPr>
        <p:spPr>
          <a:xfrm>
            <a:off x="4363880" y="2253058"/>
            <a:ext cx="2090482"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Community name                              </a:t>
            </a:r>
            <a:endParaRPr lang="en-US" sz="1400" dirty="0">
              <a:solidFill>
                <a:schemeClr val="bg2">
                  <a:lumMod val="90000"/>
                </a:schemeClr>
              </a:solidFill>
            </a:endParaRPr>
          </a:p>
        </p:txBody>
      </p:sp>
      <p:sp>
        <p:nvSpPr>
          <p:cNvPr id="5" name="ZoneTexte 4"/>
          <p:cNvSpPr txBox="1"/>
          <p:nvPr/>
        </p:nvSpPr>
        <p:spPr>
          <a:xfrm>
            <a:off x="3256129" y="5697332"/>
            <a:ext cx="4964244" cy="307777"/>
          </a:xfrm>
          <a:prstGeom prst="rect">
            <a:avLst/>
          </a:prstGeom>
          <a:noFill/>
        </p:spPr>
        <p:txBody>
          <a:bodyPr wrap="none" rtlCol="0">
            <a:spAutoFit/>
          </a:bodyPr>
          <a:lstStyle/>
          <a:p>
            <a:r>
              <a:rPr lang="fr-FR" sz="1400" dirty="0" smtClean="0"/>
              <a:t>You </a:t>
            </a:r>
            <a:r>
              <a:rPr lang="fr-FR" sz="1400" dirty="0" err="1" smtClean="0"/>
              <a:t>will</a:t>
            </a:r>
            <a:r>
              <a:rPr lang="fr-FR" sz="1400" dirty="0" smtClean="0"/>
              <a:t> </a:t>
            </a:r>
            <a:r>
              <a:rPr lang="fr-FR" sz="1400" dirty="0" err="1" smtClean="0"/>
              <a:t>get</a:t>
            </a:r>
            <a:r>
              <a:rPr lang="fr-FR" sz="1400" dirty="0" smtClean="0"/>
              <a:t> a 14 </a:t>
            </a:r>
            <a:r>
              <a:rPr lang="fr-FR" sz="1400" dirty="0" err="1" smtClean="0"/>
              <a:t>days</a:t>
            </a:r>
            <a:r>
              <a:rPr lang="fr-FR" sz="1400" dirty="0" smtClean="0"/>
              <a:t> trial </a:t>
            </a:r>
            <a:r>
              <a:rPr lang="fr-FR" sz="1400" dirty="0" err="1" smtClean="0"/>
              <a:t>period</a:t>
            </a:r>
            <a:r>
              <a:rPr lang="fr-FR" sz="1400" dirty="0" smtClean="0"/>
              <a:t> / 5 </a:t>
            </a:r>
            <a:r>
              <a:rPr lang="fr-FR" sz="1400" dirty="0" err="1" smtClean="0"/>
              <a:t>users</a:t>
            </a:r>
            <a:r>
              <a:rPr lang="fr-FR" sz="1400" dirty="0" smtClean="0"/>
              <a:t> / 4GB  </a:t>
            </a:r>
            <a:r>
              <a:rPr lang="fr-FR" sz="1400" dirty="0" err="1" smtClean="0"/>
              <a:t>storage</a:t>
            </a:r>
            <a:r>
              <a:rPr lang="fr-FR" sz="1400" dirty="0" smtClean="0"/>
              <a:t> </a:t>
            </a:r>
            <a:r>
              <a:rPr lang="fr-FR" sz="1400" dirty="0" err="1" smtClean="0"/>
              <a:t>capacity</a:t>
            </a:r>
            <a:endParaRPr lang="fr-FR" sz="1400" dirty="0" smtClean="0"/>
          </a:p>
        </p:txBody>
      </p:sp>
      <p:sp>
        <p:nvSpPr>
          <p:cNvPr id="54" name="ZoneTexte 53"/>
          <p:cNvSpPr txBox="1"/>
          <p:nvPr/>
        </p:nvSpPr>
        <p:spPr>
          <a:xfrm>
            <a:off x="3256129" y="5927356"/>
            <a:ext cx="2785121" cy="307777"/>
          </a:xfrm>
          <a:prstGeom prst="rect">
            <a:avLst/>
          </a:prstGeom>
          <a:noFill/>
        </p:spPr>
        <p:txBody>
          <a:bodyPr wrap="none" rtlCol="0">
            <a:spAutoFit/>
          </a:bodyPr>
          <a:lstStyle/>
          <a:p>
            <a:r>
              <a:rPr lang="fr-FR" sz="1400" u="sng" dirty="0" smtClean="0">
                <a:solidFill>
                  <a:schemeClr val="accent1"/>
                </a:solidFill>
                <a:hlinkClick r:id="rId4" action="ppaction://hlinksldjump"/>
              </a:rPr>
              <a:t>Or </a:t>
            </a:r>
            <a:r>
              <a:rPr lang="fr-FR" sz="1400" u="sng" dirty="0" err="1" smtClean="0">
                <a:solidFill>
                  <a:schemeClr val="accent1"/>
                </a:solidFill>
                <a:hlinkClick r:id="rId4" action="ppaction://hlinksldjump"/>
              </a:rPr>
              <a:t>subscribe</a:t>
            </a:r>
            <a:r>
              <a:rPr lang="fr-FR" sz="1400" u="sng" dirty="0" smtClean="0">
                <a:solidFill>
                  <a:schemeClr val="accent1"/>
                </a:solidFill>
                <a:hlinkClick r:id="rId4" action="ppaction://hlinksldjump"/>
              </a:rPr>
              <a:t> to LINKAVIE Enterprise</a:t>
            </a:r>
            <a:endParaRPr lang="fr-FR" sz="1400" u="sng" dirty="0">
              <a:solidFill>
                <a:schemeClr val="accent1"/>
              </a:solidFill>
            </a:endParaRPr>
          </a:p>
        </p:txBody>
      </p:sp>
      <p:sp>
        <p:nvSpPr>
          <p:cNvPr id="6" name="Rectangle 5">
            <a:hlinkClick r:id="rId5" action="ppaction://hlinksldjump"/>
          </p:cNvPr>
          <p:cNvSpPr/>
          <p:nvPr/>
        </p:nvSpPr>
        <p:spPr>
          <a:xfrm>
            <a:off x="4432342" y="6174658"/>
            <a:ext cx="1608908" cy="683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p:cNvSpPr txBox="1"/>
          <p:nvPr/>
        </p:nvSpPr>
        <p:spPr>
          <a:xfrm>
            <a:off x="2361619" y="1313143"/>
            <a:ext cx="1956241"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Your organization name:</a:t>
            </a:r>
            <a:endParaRPr lang="en-US" sz="1400" dirty="0">
              <a:solidFill>
                <a:schemeClr val="tx1">
                  <a:lumMod val="75000"/>
                  <a:lumOff val="25000"/>
                </a:schemeClr>
              </a:solidFill>
            </a:endParaRPr>
          </a:p>
        </p:txBody>
      </p:sp>
      <p:sp>
        <p:nvSpPr>
          <p:cNvPr id="57" name="ZoneTexte 56"/>
          <p:cNvSpPr txBox="1"/>
          <p:nvPr/>
        </p:nvSpPr>
        <p:spPr>
          <a:xfrm>
            <a:off x="4381345" y="1343110"/>
            <a:ext cx="2540566"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Organization / Company name                              </a:t>
            </a:r>
            <a:endParaRPr lang="en-US" sz="1400" dirty="0">
              <a:solidFill>
                <a:schemeClr val="bg2">
                  <a:lumMod val="90000"/>
                </a:schemeClr>
              </a:solidFill>
            </a:endParaRPr>
          </a:p>
        </p:txBody>
      </p:sp>
      <p:pic>
        <p:nvPicPr>
          <p:cNvPr id="58" name="Image 57"/>
          <p:cNvPicPr>
            <a:picLocks noChangeAspect="1"/>
          </p:cNvPicPr>
          <p:nvPr/>
        </p:nvPicPr>
        <p:blipFill>
          <a:blip r:embed="rId3"/>
          <a:stretch>
            <a:fillRect/>
          </a:stretch>
        </p:blipFill>
        <p:spPr>
          <a:xfrm>
            <a:off x="6549634" y="2311274"/>
            <a:ext cx="163819" cy="162795"/>
          </a:xfrm>
          <a:prstGeom prst="rect">
            <a:avLst/>
          </a:prstGeom>
        </p:spPr>
      </p:pic>
      <p:sp>
        <p:nvSpPr>
          <p:cNvPr id="59" name="Rectangle à coins arrondis 58"/>
          <p:cNvSpPr/>
          <p:nvPr/>
        </p:nvSpPr>
        <p:spPr>
          <a:xfrm>
            <a:off x="7683252" y="35572"/>
            <a:ext cx="2465340" cy="695244"/>
          </a:xfrm>
          <a:prstGeom prst="wedgeRoundRectCallout">
            <a:avLst>
              <a:gd name="adj1" fmla="val -90432"/>
              <a:gd name="adj2" fmla="val 280396"/>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lumMod val="75000"/>
                    <a:lumOff val="25000"/>
                  </a:schemeClr>
                </a:solidFill>
              </a:rPr>
              <a:t>Define</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name</a:t>
            </a:r>
            <a:r>
              <a:rPr lang="fr-FR" sz="900" dirty="0" smtClean="0">
                <a:solidFill>
                  <a:schemeClr val="tx1">
                    <a:lumMod val="75000"/>
                    <a:lumOff val="25000"/>
                  </a:schemeClr>
                </a:solidFill>
              </a:rPr>
              <a:t> of the </a:t>
            </a:r>
            <a:r>
              <a:rPr lang="fr-FR" sz="900" dirty="0" err="1" smtClean="0">
                <a:solidFill>
                  <a:schemeClr val="tx1">
                    <a:lumMod val="75000"/>
                    <a:lumOff val="25000"/>
                  </a:schemeClr>
                </a:solidFill>
              </a:rPr>
              <a:t>community</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want</a:t>
            </a:r>
            <a:r>
              <a:rPr lang="fr-FR" sz="900" dirty="0" smtClean="0">
                <a:solidFill>
                  <a:schemeClr val="tx1">
                    <a:lumMod val="75000"/>
                    <a:lumOff val="25000"/>
                  </a:schemeClr>
                </a:solidFill>
              </a:rPr>
              <a:t> to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It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same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name</a:t>
            </a:r>
            <a:r>
              <a:rPr lang="fr-FR" sz="900" dirty="0" smtClean="0">
                <a:solidFill>
                  <a:schemeClr val="tx1">
                    <a:lumMod val="75000"/>
                    <a:lumOff val="25000"/>
                  </a:schemeClr>
                </a:solidFill>
              </a:rPr>
              <a:t> as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organization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name</a:t>
            </a:r>
            <a:r>
              <a:rPr lang="fr-FR" sz="900" dirty="0" smtClean="0">
                <a:solidFill>
                  <a:schemeClr val="tx1">
                    <a:lumMod val="75000"/>
                    <a:lumOff val="25000"/>
                  </a:schemeClr>
                </a:solidFill>
              </a:rPr>
              <a:t>.</a:t>
            </a:r>
            <a:endParaRPr lang="fr-FR" sz="900" dirty="0">
              <a:solidFill>
                <a:schemeClr val="tx1">
                  <a:lumMod val="75000"/>
                  <a:lumOff val="25000"/>
                </a:schemeClr>
              </a:solidFill>
            </a:endParaRPr>
          </a:p>
        </p:txBody>
      </p:sp>
      <p:sp>
        <p:nvSpPr>
          <p:cNvPr id="60" name="ZoneTexte 59"/>
          <p:cNvSpPr txBox="1"/>
          <p:nvPr/>
        </p:nvSpPr>
        <p:spPr>
          <a:xfrm>
            <a:off x="2383214" y="1764324"/>
            <a:ext cx="1686103"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Your phone number:</a:t>
            </a:r>
            <a:endParaRPr lang="en-US" sz="1400" dirty="0">
              <a:solidFill>
                <a:schemeClr val="tx1">
                  <a:lumMod val="75000"/>
                  <a:lumOff val="25000"/>
                </a:schemeClr>
              </a:solidFill>
            </a:endParaRPr>
          </a:p>
        </p:txBody>
      </p:sp>
      <p:sp>
        <p:nvSpPr>
          <p:cNvPr id="61" name="ZoneTexte 60"/>
          <p:cNvSpPr txBox="1"/>
          <p:nvPr/>
        </p:nvSpPr>
        <p:spPr>
          <a:xfrm>
            <a:off x="4381344" y="1759550"/>
            <a:ext cx="2806037" cy="261610"/>
          </a:xfrm>
          <a:prstGeom prst="rect">
            <a:avLst/>
          </a:prstGeom>
          <a:noFill/>
          <a:ln>
            <a:solidFill>
              <a:schemeClr val="accent3"/>
            </a:solidFill>
          </a:ln>
        </p:spPr>
        <p:txBody>
          <a:bodyPr wrap="square" rtlCol="0">
            <a:spAutoFit/>
          </a:bodyPr>
          <a:lstStyle/>
          <a:p>
            <a:r>
              <a:rPr lang="en-US" sz="1100" dirty="0" smtClean="0">
                <a:solidFill>
                  <a:schemeClr val="bg2">
                    <a:lumMod val="90000"/>
                  </a:schemeClr>
                </a:solidFill>
              </a:rPr>
              <a:t>If you wish to be contacted (optional)</a:t>
            </a:r>
            <a:endParaRPr lang="en-US" sz="1100" dirty="0">
              <a:solidFill>
                <a:schemeClr val="bg2">
                  <a:lumMod val="90000"/>
                </a:schemeClr>
              </a:solidFill>
            </a:endParaRPr>
          </a:p>
        </p:txBody>
      </p:sp>
      <p:sp>
        <p:nvSpPr>
          <p:cNvPr id="37" name="ZoneTexte 36"/>
          <p:cNvSpPr txBox="1"/>
          <p:nvPr/>
        </p:nvSpPr>
        <p:spPr>
          <a:xfrm>
            <a:off x="2361619" y="5257912"/>
            <a:ext cx="4498347" cy="430887"/>
          </a:xfrm>
          <a:prstGeom prst="rect">
            <a:avLst/>
          </a:prstGeom>
          <a:noFill/>
          <a:ln>
            <a:noFill/>
          </a:ln>
        </p:spPr>
        <p:txBody>
          <a:bodyPr wrap="none" rtlCol="0">
            <a:spAutoFit/>
          </a:bodyPr>
          <a:lstStyle/>
          <a:p>
            <a:r>
              <a:rPr lang="en-US" sz="1100" dirty="0" smtClean="0">
                <a:solidFill>
                  <a:srgbClr val="FF0000"/>
                </a:solidFill>
              </a:rPr>
              <a:t>This community name already exists within your organization.. Please enter</a:t>
            </a:r>
          </a:p>
          <a:p>
            <a:r>
              <a:rPr lang="en-US" sz="1100" dirty="0" smtClean="0">
                <a:solidFill>
                  <a:srgbClr val="FF0000"/>
                </a:solidFill>
              </a:rPr>
              <a:t>A new community name</a:t>
            </a:r>
            <a:endParaRPr lang="en-US" sz="1100" dirty="0">
              <a:solidFill>
                <a:srgbClr val="FF0000"/>
              </a:solidFill>
            </a:endParaRPr>
          </a:p>
        </p:txBody>
      </p:sp>
      <p:sp>
        <p:nvSpPr>
          <p:cNvPr id="38" name="ZoneTexte 37"/>
          <p:cNvSpPr txBox="1"/>
          <p:nvPr/>
        </p:nvSpPr>
        <p:spPr>
          <a:xfrm>
            <a:off x="2383214" y="4864374"/>
            <a:ext cx="5141151" cy="430887"/>
          </a:xfrm>
          <a:prstGeom prst="rect">
            <a:avLst/>
          </a:prstGeom>
          <a:noFill/>
          <a:ln>
            <a:noFill/>
          </a:ln>
        </p:spPr>
        <p:txBody>
          <a:bodyPr wrap="none" rtlCol="0">
            <a:spAutoFit/>
          </a:bodyPr>
          <a:lstStyle/>
          <a:p>
            <a:r>
              <a:rPr lang="en-US" sz="1100" dirty="0" smtClean="0">
                <a:solidFill>
                  <a:srgbClr val="C00000"/>
                </a:solidFill>
              </a:rPr>
              <a:t>POPUP: This Organization name already exists in our systems.. Do you want to create a</a:t>
            </a:r>
          </a:p>
          <a:p>
            <a:r>
              <a:rPr lang="en-US" sz="1100" dirty="0" smtClean="0">
                <a:solidFill>
                  <a:srgbClr val="C00000"/>
                </a:solidFill>
              </a:rPr>
              <a:t>New community within your Organization ? - Confirm</a:t>
            </a:r>
            <a:endParaRPr lang="en-US" sz="1100" dirty="0">
              <a:solidFill>
                <a:srgbClr val="C00000"/>
              </a:solidFill>
            </a:endParaRPr>
          </a:p>
        </p:txBody>
      </p:sp>
    </p:spTree>
    <p:extLst>
      <p:ext uri="{BB962C8B-B14F-4D97-AF65-F5344CB8AC3E}">
        <p14:creationId xmlns:p14="http://schemas.microsoft.com/office/powerpoint/2010/main" val="3184827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4640249" y="6333205"/>
            <a:ext cx="1150312" cy="377919"/>
            <a:chOff x="8784969" y="4983119"/>
            <a:chExt cx="1819275" cy="438150"/>
          </a:xfrm>
        </p:grpSpPr>
        <p:pic>
          <p:nvPicPr>
            <p:cNvPr id="32" name="Image 31"/>
            <p:cNvPicPr>
              <a:picLocks noChangeAspect="1"/>
            </p:cNvPicPr>
            <p:nvPr/>
          </p:nvPicPr>
          <p:blipFill>
            <a:blip r:embed="rId2"/>
            <a:stretch>
              <a:fillRect/>
            </a:stretch>
          </p:blipFill>
          <p:spPr>
            <a:xfrm>
              <a:off x="8784969" y="4983119"/>
              <a:ext cx="1819275" cy="438150"/>
            </a:xfrm>
            <a:prstGeom prst="rect">
              <a:avLst/>
            </a:prstGeom>
          </p:spPr>
        </p:pic>
        <p:sp>
          <p:nvSpPr>
            <p:cNvPr id="34" name="ZoneTexte 33"/>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35" name="Rectangle 34"/>
          <p:cNvSpPr/>
          <p:nvPr/>
        </p:nvSpPr>
        <p:spPr>
          <a:xfrm>
            <a:off x="2218067" y="1406944"/>
            <a:ext cx="7388049" cy="1006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Image 20"/>
          <p:cNvPicPr>
            <a:picLocks noChangeAspect="1"/>
          </p:cNvPicPr>
          <p:nvPr/>
        </p:nvPicPr>
        <p:blipFill>
          <a:blip r:embed="rId3"/>
          <a:stretch>
            <a:fillRect/>
          </a:stretch>
        </p:blipFill>
        <p:spPr>
          <a:xfrm>
            <a:off x="5931867" y="2852347"/>
            <a:ext cx="163819" cy="162795"/>
          </a:xfrm>
          <a:prstGeom prst="rect">
            <a:avLst/>
          </a:prstGeom>
        </p:spPr>
      </p:pic>
      <p:sp>
        <p:nvSpPr>
          <p:cNvPr id="22" name="ZoneTexte 21"/>
          <p:cNvSpPr txBox="1"/>
          <p:nvPr/>
        </p:nvSpPr>
        <p:spPr>
          <a:xfrm>
            <a:off x="3107932" y="217067"/>
            <a:ext cx="4908651"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Enterprise account! </a:t>
            </a:r>
            <a:r>
              <a:rPr lang="en-US" sz="1600" dirty="0" smtClean="0">
                <a:solidFill>
                  <a:schemeClr val="bg2">
                    <a:lumMod val="50000"/>
                  </a:schemeClr>
                </a:solidFill>
              </a:rPr>
              <a:t>–  Subscription setup</a:t>
            </a:r>
            <a:endParaRPr lang="en-US" sz="1600" dirty="0">
              <a:solidFill>
                <a:schemeClr val="bg2">
                  <a:lumMod val="50000"/>
                </a:schemeClr>
              </a:solidFill>
            </a:endParaRPr>
          </a:p>
        </p:txBody>
      </p:sp>
      <p:sp>
        <p:nvSpPr>
          <p:cNvPr id="23" name="ZoneTexte 22"/>
          <p:cNvSpPr txBox="1"/>
          <p:nvPr/>
        </p:nvSpPr>
        <p:spPr>
          <a:xfrm>
            <a:off x="4573546" y="2781564"/>
            <a:ext cx="694614"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Private</a:t>
            </a:r>
            <a:endParaRPr lang="en-US" sz="1400" dirty="0">
              <a:solidFill>
                <a:schemeClr val="tx1">
                  <a:lumMod val="50000"/>
                  <a:lumOff val="50000"/>
                </a:schemeClr>
              </a:solidFill>
            </a:endParaRPr>
          </a:p>
        </p:txBody>
      </p:sp>
      <p:sp>
        <p:nvSpPr>
          <p:cNvPr id="24" name="ZoneTexte 23"/>
          <p:cNvSpPr txBox="1"/>
          <p:nvPr/>
        </p:nvSpPr>
        <p:spPr>
          <a:xfrm>
            <a:off x="4586135" y="3082354"/>
            <a:ext cx="625492"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Public</a:t>
            </a:r>
            <a:endParaRPr lang="en-US" sz="1400" dirty="0">
              <a:solidFill>
                <a:schemeClr val="tx1">
                  <a:lumMod val="50000"/>
                  <a:lumOff val="50000"/>
                </a:schemeClr>
              </a:solidFill>
            </a:endParaRPr>
          </a:p>
        </p:txBody>
      </p:sp>
      <p:sp>
        <p:nvSpPr>
          <p:cNvPr id="3" name="Rectangle 2"/>
          <p:cNvSpPr/>
          <p:nvPr/>
        </p:nvSpPr>
        <p:spPr>
          <a:xfrm>
            <a:off x="4465000" y="2874752"/>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6" name="Rectangle 25"/>
          <p:cNvSpPr/>
          <p:nvPr/>
        </p:nvSpPr>
        <p:spPr>
          <a:xfrm>
            <a:off x="4465000" y="3193962"/>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ZoneTexte 26"/>
          <p:cNvSpPr txBox="1"/>
          <p:nvPr/>
        </p:nvSpPr>
        <p:spPr>
          <a:xfrm>
            <a:off x="2344154" y="2223091"/>
            <a:ext cx="1535998"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Community name:</a:t>
            </a:r>
            <a:endParaRPr lang="en-US" sz="1400" dirty="0">
              <a:solidFill>
                <a:schemeClr val="tx1">
                  <a:lumMod val="75000"/>
                  <a:lumOff val="25000"/>
                </a:schemeClr>
              </a:solidFill>
            </a:endParaRPr>
          </a:p>
        </p:txBody>
      </p:sp>
      <p:sp>
        <p:nvSpPr>
          <p:cNvPr id="28" name="ZoneTexte 27"/>
          <p:cNvSpPr txBox="1"/>
          <p:nvPr/>
        </p:nvSpPr>
        <p:spPr>
          <a:xfrm>
            <a:off x="2383214" y="2878906"/>
            <a:ext cx="1449436"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Community type:</a:t>
            </a:r>
            <a:endParaRPr lang="en-US" sz="1400" dirty="0">
              <a:solidFill>
                <a:schemeClr val="tx1">
                  <a:lumMod val="75000"/>
                  <a:lumOff val="25000"/>
                </a:schemeClr>
              </a:solidFill>
            </a:endParaRPr>
          </a:p>
        </p:txBody>
      </p:sp>
      <p:pic>
        <p:nvPicPr>
          <p:cNvPr id="29" name="Image 28"/>
          <p:cNvPicPr>
            <a:picLocks noChangeAspect="1"/>
          </p:cNvPicPr>
          <p:nvPr/>
        </p:nvPicPr>
        <p:blipFill>
          <a:blip r:embed="rId3"/>
          <a:stretch>
            <a:fillRect/>
          </a:stretch>
        </p:blipFill>
        <p:spPr>
          <a:xfrm>
            <a:off x="5944456" y="3177421"/>
            <a:ext cx="163819" cy="162795"/>
          </a:xfrm>
          <a:prstGeom prst="rect">
            <a:avLst/>
          </a:prstGeom>
        </p:spPr>
      </p:pic>
      <p:sp>
        <p:nvSpPr>
          <p:cNvPr id="33" name="ZoneTexte 32"/>
          <p:cNvSpPr txBox="1"/>
          <p:nvPr/>
        </p:nvSpPr>
        <p:spPr>
          <a:xfrm>
            <a:off x="3821322" y="6372619"/>
            <a:ext cx="449162"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back</a:t>
            </a:r>
            <a:endParaRPr lang="en-US" sz="1100" dirty="0">
              <a:solidFill>
                <a:schemeClr val="tx1">
                  <a:lumMod val="50000"/>
                  <a:lumOff val="50000"/>
                </a:schemeClr>
              </a:solidFill>
            </a:endParaRPr>
          </a:p>
        </p:txBody>
      </p:sp>
      <p:sp>
        <p:nvSpPr>
          <p:cNvPr id="42" name="Rectangle à coins arrondis 41"/>
          <p:cNvSpPr/>
          <p:nvPr/>
        </p:nvSpPr>
        <p:spPr>
          <a:xfrm>
            <a:off x="8220373" y="858722"/>
            <a:ext cx="3978914" cy="937950"/>
          </a:xfrm>
          <a:prstGeom prst="wedgeRoundRectCallout">
            <a:avLst>
              <a:gd name="adj1" fmla="val -103488"/>
              <a:gd name="adj2" fmla="val 167315"/>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A private community provides restricted access to your contributors or members only. Permissions of members and contributors are defined by the community Manager. The community manager  and (if authorized) contributors can share with non members some of the community contents.</a:t>
            </a:r>
            <a:endParaRPr lang="en-US" sz="900" dirty="0">
              <a:solidFill>
                <a:schemeClr val="tx1"/>
              </a:solidFill>
            </a:endParaRPr>
          </a:p>
        </p:txBody>
      </p:sp>
      <p:sp>
        <p:nvSpPr>
          <p:cNvPr id="43" name="Rectangle à coins arrondis 42"/>
          <p:cNvSpPr/>
          <p:nvPr/>
        </p:nvSpPr>
        <p:spPr>
          <a:xfrm>
            <a:off x="6631544" y="2520970"/>
            <a:ext cx="3978914" cy="937950"/>
          </a:xfrm>
          <a:prstGeom prst="wedgeRoundRectCallout">
            <a:avLst>
              <a:gd name="adj1" fmla="val -62962"/>
              <a:gd name="adj2" fmla="val 24750"/>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A Public </a:t>
            </a:r>
            <a:r>
              <a:rPr lang="en-US" sz="900" dirty="0" smtClean="0">
                <a:solidFill>
                  <a:schemeClr val="tx1"/>
                </a:solidFill>
              </a:rPr>
              <a:t>community provides </a:t>
            </a:r>
            <a:r>
              <a:rPr lang="en-US" sz="900" dirty="0">
                <a:solidFill>
                  <a:schemeClr val="tx1"/>
                </a:solidFill>
              </a:rPr>
              <a:t>a public Read access from any internet user to the </a:t>
            </a:r>
            <a:r>
              <a:rPr lang="en-US" sz="900" dirty="0" smtClean="0">
                <a:solidFill>
                  <a:schemeClr val="tx1"/>
                </a:solidFill>
              </a:rPr>
              <a:t>community contents</a:t>
            </a:r>
            <a:r>
              <a:rPr lang="en-US" sz="900" dirty="0">
                <a:solidFill>
                  <a:schemeClr val="tx1"/>
                </a:solidFill>
              </a:rPr>
              <a:t>. The site will be accessible via http://</a:t>
            </a:r>
            <a:r>
              <a:rPr lang="en-US" sz="900" dirty="0" smtClean="0">
                <a:solidFill>
                  <a:schemeClr val="tx1"/>
                </a:solidFill>
              </a:rPr>
              <a:t>www.linkavie.com/</a:t>
            </a:r>
            <a:r>
              <a:rPr lang="en-US" sz="900" i="1" dirty="0" smtClean="0">
                <a:solidFill>
                  <a:schemeClr val="tx1"/>
                </a:solidFill>
              </a:rPr>
              <a:t>community_Name</a:t>
            </a:r>
            <a:r>
              <a:rPr lang="en-US" sz="900" dirty="0" smtClean="0">
                <a:solidFill>
                  <a:schemeClr val="tx1"/>
                </a:solidFill>
              </a:rPr>
              <a:t> </a:t>
            </a:r>
            <a:endParaRPr lang="en-US" sz="900" dirty="0">
              <a:solidFill>
                <a:schemeClr val="tx1"/>
              </a:solidFill>
            </a:endParaRPr>
          </a:p>
          <a:p>
            <a:r>
              <a:rPr lang="en-US" sz="900" dirty="0">
                <a:solidFill>
                  <a:schemeClr val="tx1"/>
                </a:solidFill>
              </a:rPr>
              <a:t>A public </a:t>
            </a:r>
            <a:r>
              <a:rPr lang="en-US" sz="900" dirty="0" smtClean="0">
                <a:solidFill>
                  <a:schemeClr val="tx1"/>
                </a:solidFill>
              </a:rPr>
              <a:t>community gets </a:t>
            </a:r>
            <a:r>
              <a:rPr lang="en-US" sz="900" dirty="0">
                <a:solidFill>
                  <a:schemeClr val="tx1"/>
                </a:solidFill>
              </a:rPr>
              <a:t>contributors and members with extended access </a:t>
            </a:r>
            <a:r>
              <a:rPr lang="en-US" sz="900" dirty="0" err="1">
                <a:solidFill>
                  <a:schemeClr val="tx1"/>
                </a:solidFill>
              </a:rPr>
              <a:t>rigths</a:t>
            </a:r>
            <a:r>
              <a:rPr lang="en-US" sz="900" dirty="0">
                <a:solidFill>
                  <a:schemeClr val="tx1"/>
                </a:solidFill>
              </a:rPr>
              <a:t>. </a:t>
            </a:r>
          </a:p>
        </p:txBody>
      </p:sp>
      <p:pic>
        <p:nvPicPr>
          <p:cNvPr id="44" name="Image 43"/>
          <p:cNvPicPr>
            <a:picLocks noChangeAspect="1"/>
          </p:cNvPicPr>
          <p:nvPr/>
        </p:nvPicPr>
        <p:blipFill>
          <a:blip r:embed="rId3"/>
          <a:stretch>
            <a:fillRect/>
          </a:stretch>
        </p:blipFill>
        <p:spPr>
          <a:xfrm>
            <a:off x="7289583" y="4417600"/>
            <a:ext cx="163819" cy="162795"/>
          </a:xfrm>
          <a:prstGeom prst="rect">
            <a:avLst/>
          </a:prstGeom>
        </p:spPr>
      </p:pic>
      <p:sp>
        <p:nvSpPr>
          <p:cNvPr id="45" name="ZoneTexte 44"/>
          <p:cNvSpPr txBox="1"/>
          <p:nvPr/>
        </p:nvSpPr>
        <p:spPr>
          <a:xfrm>
            <a:off x="4549301" y="4344259"/>
            <a:ext cx="2720809"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Contribute to the community vault</a:t>
            </a:r>
            <a:endParaRPr lang="en-US" sz="1400" dirty="0">
              <a:solidFill>
                <a:schemeClr val="tx1">
                  <a:lumMod val="50000"/>
                  <a:lumOff val="50000"/>
                </a:schemeClr>
              </a:solidFill>
            </a:endParaRPr>
          </a:p>
        </p:txBody>
      </p:sp>
      <p:sp>
        <p:nvSpPr>
          <p:cNvPr id="46" name="ZoneTexte 45"/>
          <p:cNvSpPr txBox="1"/>
          <p:nvPr/>
        </p:nvSpPr>
        <p:spPr>
          <a:xfrm>
            <a:off x="4553477" y="4607116"/>
            <a:ext cx="2888548"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Contribute to the community albums</a:t>
            </a:r>
            <a:endParaRPr lang="en-US" sz="1400" dirty="0">
              <a:solidFill>
                <a:schemeClr val="tx1">
                  <a:lumMod val="50000"/>
                  <a:lumOff val="50000"/>
                </a:schemeClr>
              </a:solidFill>
            </a:endParaRPr>
          </a:p>
        </p:txBody>
      </p:sp>
      <p:sp>
        <p:nvSpPr>
          <p:cNvPr id="47" name="Rectangle 46"/>
          <p:cNvSpPr/>
          <p:nvPr/>
        </p:nvSpPr>
        <p:spPr>
          <a:xfrm>
            <a:off x="4432342" y="4440005"/>
            <a:ext cx="121135" cy="117987"/>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8" name="Rectangle 47"/>
          <p:cNvSpPr/>
          <p:nvPr/>
        </p:nvSpPr>
        <p:spPr>
          <a:xfrm>
            <a:off x="4432342" y="4718724"/>
            <a:ext cx="121135" cy="117987"/>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9" name="ZoneTexte 48"/>
          <p:cNvSpPr txBox="1"/>
          <p:nvPr/>
        </p:nvSpPr>
        <p:spPr>
          <a:xfrm>
            <a:off x="2344154" y="4310582"/>
            <a:ext cx="2020040"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Contributors permissions</a:t>
            </a:r>
            <a:endParaRPr lang="en-US" sz="1400" dirty="0">
              <a:solidFill>
                <a:schemeClr val="tx1">
                  <a:lumMod val="75000"/>
                  <a:lumOff val="25000"/>
                </a:schemeClr>
              </a:solidFill>
            </a:endParaRPr>
          </a:p>
        </p:txBody>
      </p:sp>
      <p:pic>
        <p:nvPicPr>
          <p:cNvPr id="50" name="Image 49"/>
          <p:cNvPicPr>
            <a:picLocks noChangeAspect="1"/>
          </p:cNvPicPr>
          <p:nvPr/>
        </p:nvPicPr>
        <p:blipFill>
          <a:blip r:embed="rId3"/>
          <a:stretch>
            <a:fillRect/>
          </a:stretch>
        </p:blipFill>
        <p:spPr>
          <a:xfrm>
            <a:off x="7314991" y="4673916"/>
            <a:ext cx="163819" cy="162795"/>
          </a:xfrm>
          <a:prstGeom prst="rect">
            <a:avLst/>
          </a:prstGeom>
        </p:spPr>
      </p:pic>
      <p:sp>
        <p:nvSpPr>
          <p:cNvPr id="51" name="Rectangle à coins arrondis 50"/>
          <p:cNvSpPr/>
          <p:nvPr/>
        </p:nvSpPr>
        <p:spPr>
          <a:xfrm>
            <a:off x="7447988" y="3550890"/>
            <a:ext cx="2465340" cy="695244"/>
          </a:xfrm>
          <a:prstGeom prst="wedgeRoundRectCallout">
            <a:avLst>
              <a:gd name="adj1" fmla="val -51348"/>
              <a:gd name="adj2" fmla="val 82405"/>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The user </a:t>
            </a:r>
            <a:r>
              <a:rPr lang="fr-FR" sz="900" dirty="0" err="1" smtClean="0">
                <a:solidFill>
                  <a:schemeClr val="tx1">
                    <a:lumMod val="75000"/>
                    <a:lumOff val="25000"/>
                  </a:schemeClr>
                </a:solidFill>
              </a:rPr>
              <a:t>will</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authorized</a:t>
            </a:r>
            <a:r>
              <a:rPr lang="fr-FR" sz="900" dirty="0" smtClean="0">
                <a:solidFill>
                  <a:schemeClr val="tx1">
                    <a:lumMod val="75000"/>
                    <a:lumOff val="25000"/>
                  </a:schemeClr>
                </a:solidFill>
              </a:rPr>
              <a:t> to </a:t>
            </a:r>
            <a:r>
              <a:rPr lang="fr-FR" sz="900" dirty="0" err="1" smtClean="0">
                <a:solidFill>
                  <a:schemeClr val="tx1">
                    <a:lumMod val="75000"/>
                    <a:lumOff val="25000"/>
                  </a:schemeClr>
                </a:solidFill>
              </a:rPr>
              <a:t>access</a:t>
            </a:r>
            <a:r>
              <a:rPr lang="fr-FR" sz="900" dirty="0" smtClean="0">
                <a:solidFill>
                  <a:schemeClr val="tx1">
                    <a:lumMod val="75000"/>
                    <a:lumOff val="25000"/>
                  </a:schemeClr>
                </a:solidFill>
              </a:rPr>
              <a:t> and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folder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upload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multimedia</a:t>
            </a:r>
            <a:r>
              <a:rPr lang="fr-FR" sz="900" dirty="0" smtClean="0">
                <a:solidFill>
                  <a:schemeClr val="tx1">
                    <a:lumMod val="75000"/>
                    <a:lumOff val="25000"/>
                  </a:schemeClr>
                </a:solidFill>
              </a:rPr>
              <a:t> contents </a:t>
            </a:r>
            <a:r>
              <a:rPr lang="fr-FR" sz="900" dirty="0" err="1" smtClean="0">
                <a:solidFill>
                  <a:schemeClr val="tx1">
                    <a:lumMod val="75000"/>
                    <a:lumOff val="25000"/>
                  </a:schemeClr>
                </a:solidFill>
              </a:rPr>
              <a:t>into</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folders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he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owner</a:t>
            </a:r>
            <a:r>
              <a:rPr lang="fr-FR" sz="900" dirty="0" smtClean="0">
                <a:solidFill>
                  <a:schemeClr val="tx1">
                    <a:lumMod val="75000"/>
                    <a:lumOff val="25000"/>
                  </a:schemeClr>
                </a:solidFill>
              </a:rPr>
              <a:t> of, </a:t>
            </a:r>
            <a:r>
              <a:rPr lang="fr-FR" sz="900" dirty="0" err="1" smtClean="0">
                <a:solidFill>
                  <a:schemeClr val="tx1">
                    <a:lumMod val="75000"/>
                    <a:lumOff val="25000"/>
                  </a:schemeClr>
                </a:solidFill>
              </a:rPr>
              <a:t>delete</a:t>
            </a:r>
            <a:r>
              <a:rPr lang="fr-FR" sz="900" dirty="0" smtClean="0">
                <a:solidFill>
                  <a:schemeClr val="tx1">
                    <a:lumMod val="75000"/>
                    <a:lumOff val="25000"/>
                  </a:schemeClr>
                </a:solidFill>
              </a:rPr>
              <a:t> contents </a:t>
            </a:r>
            <a:r>
              <a:rPr lang="fr-FR" sz="900" dirty="0" err="1" smtClean="0">
                <a:solidFill>
                  <a:schemeClr val="tx1">
                    <a:lumMod val="75000"/>
                    <a:lumOff val="25000"/>
                  </a:schemeClr>
                </a:solidFill>
              </a:rPr>
              <a:t>he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owner</a:t>
            </a:r>
            <a:r>
              <a:rPr lang="fr-FR" sz="900" dirty="0" smtClean="0">
                <a:solidFill>
                  <a:schemeClr val="tx1">
                    <a:lumMod val="75000"/>
                    <a:lumOff val="25000"/>
                  </a:schemeClr>
                </a:solidFill>
              </a:rPr>
              <a:t> of.</a:t>
            </a:r>
            <a:endParaRPr lang="fr-FR" sz="900" dirty="0">
              <a:solidFill>
                <a:schemeClr val="tx1">
                  <a:lumMod val="75000"/>
                  <a:lumOff val="25000"/>
                </a:schemeClr>
              </a:solidFill>
            </a:endParaRPr>
          </a:p>
        </p:txBody>
      </p:sp>
      <p:sp>
        <p:nvSpPr>
          <p:cNvPr id="52" name="Rectangle à coins arrondis 51"/>
          <p:cNvSpPr/>
          <p:nvPr/>
        </p:nvSpPr>
        <p:spPr>
          <a:xfrm>
            <a:off x="7683252" y="4489368"/>
            <a:ext cx="2243608" cy="801265"/>
          </a:xfrm>
          <a:prstGeom prst="wedgeRoundRectCallout">
            <a:avLst>
              <a:gd name="adj1" fmla="val -59223"/>
              <a:gd name="adj2" fmla="val -10593"/>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The user </a:t>
            </a:r>
            <a:r>
              <a:rPr lang="fr-FR" sz="900" dirty="0" err="1" smtClean="0">
                <a:solidFill>
                  <a:schemeClr val="tx1">
                    <a:lumMod val="75000"/>
                    <a:lumOff val="25000"/>
                  </a:schemeClr>
                </a:solidFill>
              </a:rPr>
              <a:t>will</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a:solidFill>
                  <a:schemeClr val="tx1">
                    <a:lumMod val="75000"/>
                    <a:lumOff val="25000"/>
                  </a:schemeClr>
                </a:solidFill>
              </a:rPr>
              <a:t> </a:t>
            </a:r>
            <a:r>
              <a:rPr lang="fr-FR" sz="900" dirty="0" smtClean="0">
                <a:solidFill>
                  <a:schemeClr val="tx1">
                    <a:lumMod val="75000"/>
                    <a:lumOff val="25000"/>
                  </a:schemeClr>
                </a:solidFill>
              </a:rPr>
              <a:t>able to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a new Digital album (by default –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changed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later</a:t>
            </a:r>
            <a:r>
              <a:rPr lang="fr-FR" sz="900" dirty="0" smtClean="0">
                <a:solidFill>
                  <a:schemeClr val="tx1">
                    <a:lumMod val="75000"/>
                    <a:lumOff val="25000"/>
                  </a:schemeClr>
                </a:solidFill>
              </a:rPr>
              <a:t> on -,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chapters</a:t>
            </a:r>
            <a:r>
              <a:rPr lang="fr-FR" sz="900" dirty="0" smtClean="0">
                <a:solidFill>
                  <a:schemeClr val="tx1">
                    <a:lumMod val="75000"/>
                    <a:lumOff val="25000"/>
                  </a:schemeClr>
                </a:solidFill>
              </a:rPr>
              <a:t>, pages, </a:t>
            </a:r>
            <a:r>
              <a:rPr lang="fr-FR" sz="900" dirty="0" err="1" smtClean="0">
                <a:solidFill>
                  <a:schemeClr val="tx1">
                    <a:lumMod val="75000"/>
                    <a:lumOff val="25000"/>
                  </a:schemeClr>
                </a:solidFill>
              </a:rPr>
              <a:t>using</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community</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vault</a:t>
            </a:r>
            <a:r>
              <a:rPr lang="fr-FR" sz="900" dirty="0" smtClean="0">
                <a:solidFill>
                  <a:schemeClr val="tx1">
                    <a:lumMod val="75000"/>
                    <a:lumOff val="25000"/>
                  </a:schemeClr>
                </a:solidFill>
              </a:rPr>
              <a:t> content. The user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delete</a:t>
            </a:r>
            <a:r>
              <a:rPr lang="fr-FR" sz="900" dirty="0" smtClean="0">
                <a:solidFill>
                  <a:schemeClr val="tx1">
                    <a:lumMod val="75000"/>
                    <a:lumOff val="25000"/>
                  </a:schemeClr>
                </a:solidFill>
              </a:rPr>
              <a:t> content </a:t>
            </a:r>
            <a:r>
              <a:rPr lang="fr-FR" sz="900" dirty="0" err="1" smtClean="0">
                <a:solidFill>
                  <a:schemeClr val="tx1">
                    <a:lumMod val="75000"/>
                    <a:lumOff val="25000"/>
                  </a:schemeClr>
                </a:solidFill>
              </a:rPr>
              <a:t>he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owner</a:t>
            </a:r>
            <a:r>
              <a:rPr lang="fr-FR" sz="900" dirty="0" smtClean="0">
                <a:solidFill>
                  <a:schemeClr val="tx1">
                    <a:lumMod val="75000"/>
                    <a:lumOff val="25000"/>
                  </a:schemeClr>
                </a:solidFill>
              </a:rPr>
              <a:t> of.</a:t>
            </a:r>
            <a:endParaRPr lang="fr-FR" sz="900" dirty="0">
              <a:solidFill>
                <a:schemeClr val="tx1">
                  <a:lumMod val="75000"/>
                  <a:lumOff val="25000"/>
                </a:schemeClr>
              </a:solidFill>
            </a:endParaRPr>
          </a:p>
        </p:txBody>
      </p:sp>
      <p:sp>
        <p:nvSpPr>
          <p:cNvPr id="53" name="ZoneTexte 52"/>
          <p:cNvSpPr txBox="1"/>
          <p:nvPr/>
        </p:nvSpPr>
        <p:spPr>
          <a:xfrm>
            <a:off x="4363880" y="2253058"/>
            <a:ext cx="2090482"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Community name                              </a:t>
            </a:r>
            <a:endParaRPr lang="en-US" sz="1400" dirty="0">
              <a:solidFill>
                <a:schemeClr val="bg2">
                  <a:lumMod val="90000"/>
                </a:schemeClr>
              </a:solidFill>
            </a:endParaRPr>
          </a:p>
        </p:txBody>
      </p:sp>
      <p:sp>
        <p:nvSpPr>
          <p:cNvPr id="6" name="Rectangle 5">
            <a:hlinkClick r:id="rId4" action="ppaction://hlinksldjump"/>
          </p:cNvPr>
          <p:cNvSpPr/>
          <p:nvPr/>
        </p:nvSpPr>
        <p:spPr>
          <a:xfrm>
            <a:off x="4432342" y="6174658"/>
            <a:ext cx="1608908" cy="683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p:cNvSpPr txBox="1"/>
          <p:nvPr/>
        </p:nvSpPr>
        <p:spPr>
          <a:xfrm>
            <a:off x="2361619" y="1313143"/>
            <a:ext cx="1956241"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Your organization name:</a:t>
            </a:r>
            <a:endParaRPr lang="en-US" sz="1400" dirty="0">
              <a:solidFill>
                <a:schemeClr val="tx1">
                  <a:lumMod val="75000"/>
                  <a:lumOff val="25000"/>
                </a:schemeClr>
              </a:solidFill>
            </a:endParaRPr>
          </a:p>
        </p:txBody>
      </p:sp>
      <p:sp>
        <p:nvSpPr>
          <p:cNvPr id="57" name="ZoneTexte 56"/>
          <p:cNvSpPr txBox="1"/>
          <p:nvPr/>
        </p:nvSpPr>
        <p:spPr>
          <a:xfrm>
            <a:off x="4381345" y="1343110"/>
            <a:ext cx="2540566"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Organization / Company name                              </a:t>
            </a:r>
            <a:endParaRPr lang="en-US" sz="1400" dirty="0">
              <a:solidFill>
                <a:schemeClr val="bg2">
                  <a:lumMod val="90000"/>
                </a:schemeClr>
              </a:solidFill>
            </a:endParaRPr>
          </a:p>
        </p:txBody>
      </p:sp>
      <p:pic>
        <p:nvPicPr>
          <p:cNvPr id="58" name="Image 57"/>
          <p:cNvPicPr>
            <a:picLocks noChangeAspect="1"/>
          </p:cNvPicPr>
          <p:nvPr/>
        </p:nvPicPr>
        <p:blipFill>
          <a:blip r:embed="rId3"/>
          <a:stretch>
            <a:fillRect/>
          </a:stretch>
        </p:blipFill>
        <p:spPr>
          <a:xfrm>
            <a:off x="6549634" y="2311274"/>
            <a:ext cx="163819" cy="162795"/>
          </a:xfrm>
          <a:prstGeom prst="rect">
            <a:avLst/>
          </a:prstGeom>
        </p:spPr>
      </p:pic>
      <p:sp>
        <p:nvSpPr>
          <p:cNvPr id="59" name="Rectangle à coins arrondis 58"/>
          <p:cNvSpPr/>
          <p:nvPr/>
        </p:nvSpPr>
        <p:spPr>
          <a:xfrm>
            <a:off x="7683252" y="35572"/>
            <a:ext cx="2465340" cy="695244"/>
          </a:xfrm>
          <a:prstGeom prst="wedgeRoundRectCallout">
            <a:avLst>
              <a:gd name="adj1" fmla="val -90432"/>
              <a:gd name="adj2" fmla="val 280396"/>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lumMod val="75000"/>
                    <a:lumOff val="25000"/>
                  </a:schemeClr>
                </a:solidFill>
              </a:rPr>
              <a:t>Define</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name</a:t>
            </a:r>
            <a:r>
              <a:rPr lang="fr-FR" sz="900" dirty="0" smtClean="0">
                <a:solidFill>
                  <a:schemeClr val="tx1">
                    <a:lumMod val="75000"/>
                    <a:lumOff val="25000"/>
                  </a:schemeClr>
                </a:solidFill>
              </a:rPr>
              <a:t> of the </a:t>
            </a:r>
            <a:r>
              <a:rPr lang="fr-FR" sz="900" dirty="0" err="1" smtClean="0">
                <a:solidFill>
                  <a:schemeClr val="tx1">
                    <a:lumMod val="75000"/>
                    <a:lumOff val="25000"/>
                  </a:schemeClr>
                </a:solidFill>
              </a:rPr>
              <a:t>community</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want</a:t>
            </a:r>
            <a:r>
              <a:rPr lang="fr-FR" sz="900" dirty="0" smtClean="0">
                <a:solidFill>
                  <a:schemeClr val="tx1">
                    <a:lumMod val="75000"/>
                    <a:lumOff val="25000"/>
                  </a:schemeClr>
                </a:solidFill>
              </a:rPr>
              <a:t> to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It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same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name</a:t>
            </a:r>
            <a:r>
              <a:rPr lang="fr-FR" sz="900" dirty="0" smtClean="0">
                <a:solidFill>
                  <a:schemeClr val="tx1">
                    <a:lumMod val="75000"/>
                    <a:lumOff val="25000"/>
                  </a:schemeClr>
                </a:solidFill>
              </a:rPr>
              <a:t> as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organization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name</a:t>
            </a:r>
            <a:r>
              <a:rPr lang="fr-FR" sz="900" dirty="0" smtClean="0">
                <a:solidFill>
                  <a:schemeClr val="tx1">
                    <a:lumMod val="75000"/>
                    <a:lumOff val="25000"/>
                  </a:schemeClr>
                </a:solidFill>
              </a:rPr>
              <a:t>.</a:t>
            </a:r>
            <a:endParaRPr lang="fr-FR" sz="900" dirty="0">
              <a:solidFill>
                <a:schemeClr val="tx1">
                  <a:lumMod val="75000"/>
                  <a:lumOff val="25000"/>
                </a:schemeClr>
              </a:solidFill>
            </a:endParaRPr>
          </a:p>
        </p:txBody>
      </p:sp>
      <p:sp>
        <p:nvSpPr>
          <p:cNvPr id="60" name="ZoneTexte 59"/>
          <p:cNvSpPr txBox="1"/>
          <p:nvPr/>
        </p:nvSpPr>
        <p:spPr>
          <a:xfrm>
            <a:off x="2383214" y="1764324"/>
            <a:ext cx="1686103"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Your phone number:</a:t>
            </a:r>
            <a:endParaRPr lang="en-US" sz="1400" dirty="0">
              <a:solidFill>
                <a:schemeClr val="tx1">
                  <a:lumMod val="75000"/>
                  <a:lumOff val="25000"/>
                </a:schemeClr>
              </a:solidFill>
            </a:endParaRPr>
          </a:p>
        </p:txBody>
      </p:sp>
      <p:sp>
        <p:nvSpPr>
          <p:cNvPr id="61" name="ZoneTexte 60"/>
          <p:cNvSpPr txBox="1"/>
          <p:nvPr/>
        </p:nvSpPr>
        <p:spPr>
          <a:xfrm>
            <a:off x="4381344" y="1759550"/>
            <a:ext cx="2806037" cy="261610"/>
          </a:xfrm>
          <a:prstGeom prst="rect">
            <a:avLst/>
          </a:prstGeom>
          <a:noFill/>
          <a:ln>
            <a:solidFill>
              <a:schemeClr val="accent3"/>
            </a:solidFill>
          </a:ln>
        </p:spPr>
        <p:txBody>
          <a:bodyPr wrap="square" rtlCol="0">
            <a:spAutoFit/>
          </a:bodyPr>
          <a:lstStyle/>
          <a:p>
            <a:r>
              <a:rPr lang="en-US" sz="1100" dirty="0" smtClean="0">
                <a:solidFill>
                  <a:schemeClr val="bg2">
                    <a:lumMod val="90000"/>
                  </a:schemeClr>
                </a:solidFill>
              </a:rPr>
              <a:t>If you wish to be contacted (optional)</a:t>
            </a:r>
            <a:endParaRPr lang="en-US" sz="1100" dirty="0">
              <a:solidFill>
                <a:schemeClr val="bg2">
                  <a:lumMod val="90000"/>
                </a:schemeClr>
              </a:solidFill>
            </a:endParaRPr>
          </a:p>
        </p:txBody>
      </p:sp>
      <p:sp>
        <p:nvSpPr>
          <p:cNvPr id="37" name="ZoneTexte 36"/>
          <p:cNvSpPr txBox="1"/>
          <p:nvPr/>
        </p:nvSpPr>
        <p:spPr>
          <a:xfrm>
            <a:off x="2423564" y="5602313"/>
            <a:ext cx="4860626" cy="430887"/>
          </a:xfrm>
          <a:prstGeom prst="rect">
            <a:avLst/>
          </a:prstGeom>
          <a:noFill/>
          <a:ln>
            <a:noFill/>
          </a:ln>
        </p:spPr>
        <p:txBody>
          <a:bodyPr wrap="none" rtlCol="0">
            <a:spAutoFit/>
          </a:bodyPr>
          <a:lstStyle/>
          <a:p>
            <a:r>
              <a:rPr lang="en-US" sz="1100" dirty="0" smtClean="0">
                <a:solidFill>
                  <a:srgbClr val="FF0000"/>
                </a:solidFill>
              </a:rPr>
              <a:t>Error: This community name already exists within your organization.. Please enter</a:t>
            </a:r>
          </a:p>
          <a:p>
            <a:r>
              <a:rPr lang="en-US" sz="1100" dirty="0" smtClean="0">
                <a:solidFill>
                  <a:srgbClr val="FF0000"/>
                </a:solidFill>
              </a:rPr>
              <a:t>A new community name</a:t>
            </a:r>
            <a:endParaRPr lang="en-US" sz="1100" dirty="0">
              <a:solidFill>
                <a:srgbClr val="FF0000"/>
              </a:solidFill>
            </a:endParaRPr>
          </a:p>
        </p:txBody>
      </p:sp>
      <p:sp>
        <p:nvSpPr>
          <p:cNvPr id="38" name="Rectangle 37">
            <a:hlinkClick r:id="rId5" action="ppaction://hlinksldjump"/>
          </p:cNvPr>
          <p:cNvSpPr/>
          <p:nvPr/>
        </p:nvSpPr>
        <p:spPr>
          <a:xfrm>
            <a:off x="4586135" y="6333205"/>
            <a:ext cx="1345732" cy="377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2442652" y="5080902"/>
            <a:ext cx="5141151" cy="430887"/>
          </a:xfrm>
          <a:prstGeom prst="rect">
            <a:avLst/>
          </a:prstGeom>
          <a:noFill/>
          <a:ln>
            <a:noFill/>
          </a:ln>
        </p:spPr>
        <p:txBody>
          <a:bodyPr wrap="none" rtlCol="0">
            <a:spAutoFit/>
          </a:bodyPr>
          <a:lstStyle/>
          <a:p>
            <a:r>
              <a:rPr lang="en-US" sz="1100" dirty="0" smtClean="0">
                <a:solidFill>
                  <a:srgbClr val="C00000"/>
                </a:solidFill>
              </a:rPr>
              <a:t>POPUP: This Organization name already exists in our systems.. Do you want to create a</a:t>
            </a:r>
          </a:p>
          <a:p>
            <a:r>
              <a:rPr lang="en-US" sz="1100" dirty="0" smtClean="0">
                <a:solidFill>
                  <a:srgbClr val="C00000"/>
                </a:solidFill>
              </a:rPr>
              <a:t>New community within your Organization ? - Confirm</a:t>
            </a:r>
            <a:endParaRPr lang="en-US" sz="1100" dirty="0">
              <a:solidFill>
                <a:srgbClr val="C00000"/>
              </a:solidFill>
            </a:endParaRPr>
          </a:p>
        </p:txBody>
      </p:sp>
    </p:spTree>
    <p:extLst>
      <p:ext uri="{BB962C8B-B14F-4D97-AF65-F5344CB8AC3E}">
        <p14:creationId xmlns:p14="http://schemas.microsoft.com/office/powerpoint/2010/main" val="2247870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5899443" y="5733437"/>
            <a:ext cx="1150312" cy="377919"/>
            <a:chOff x="8784969" y="4983119"/>
            <a:chExt cx="1819275" cy="438150"/>
          </a:xfrm>
        </p:grpSpPr>
        <p:pic>
          <p:nvPicPr>
            <p:cNvPr id="32" name="Image 31"/>
            <p:cNvPicPr>
              <a:picLocks noChangeAspect="1"/>
            </p:cNvPicPr>
            <p:nvPr/>
          </p:nvPicPr>
          <p:blipFill>
            <a:blip r:embed="rId2"/>
            <a:stretch>
              <a:fillRect/>
            </a:stretch>
          </p:blipFill>
          <p:spPr>
            <a:xfrm>
              <a:off x="8784969" y="4983119"/>
              <a:ext cx="1819275" cy="438150"/>
            </a:xfrm>
            <a:prstGeom prst="rect">
              <a:avLst/>
            </a:prstGeom>
          </p:spPr>
        </p:pic>
        <p:sp>
          <p:nvSpPr>
            <p:cNvPr id="34" name="ZoneTexte 33"/>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33" name="ZoneTexte 32"/>
          <p:cNvSpPr txBox="1"/>
          <p:nvPr/>
        </p:nvSpPr>
        <p:spPr>
          <a:xfrm>
            <a:off x="5080516" y="5772851"/>
            <a:ext cx="449162"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back</a:t>
            </a:r>
            <a:endParaRPr lang="en-US" sz="1100" dirty="0">
              <a:solidFill>
                <a:schemeClr val="tx1">
                  <a:lumMod val="50000"/>
                  <a:lumOff val="50000"/>
                </a:schemeClr>
              </a:solidFill>
            </a:endParaRPr>
          </a:p>
        </p:txBody>
      </p:sp>
      <p:sp>
        <p:nvSpPr>
          <p:cNvPr id="25" name="ZoneTexte 24"/>
          <p:cNvSpPr txBox="1"/>
          <p:nvPr/>
        </p:nvSpPr>
        <p:spPr>
          <a:xfrm>
            <a:off x="5313880" y="3508133"/>
            <a:ext cx="1839478" cy="307777"/>
          </a:xfrm>
          <a:prstGeom prst="rect">
            <a:avLst/>
          </a:prstGeom>
          <a:noFill/>
          <a:ln>
            <a:solidFill>
              <a:schemeClr val="accent3"/>
            </a:solidFill>
          </a:ln>
        </p:spPr>
        <p:txBody>
          <a:bodyPr wrap="none" rtlCol="0">
            <a:spAutoFit/>
          </a:bodyPr>
          <a:lstStyle/>
          <a:p>
            <a:r>
              <a:rPr lang="en-US" sz="1400" dirty="0" smtClean="0">
                <a:solidFill>
                  <a:schemeClr val="bg2">
                    <a:lumMod val="90000"/>
                  </a:schemeClr>
                </a:solidFill>
              </a:rPr>
              <a:t>Enter your Quote code</a:t>
            </a:r>
            <a:endParaRPr lang="en-US" sz="1400" dirty="0">
              <a:solidFill>
                <a:schemeClr val="bg2">
                  <a:lumMod val="90000"/>
                </a:schemeClr>
              </a:solidFill>
            </a:endParaRPr>
          </a:p>
        </p:txBody>
      </p:sp>
      <p:sp>
        <p:nvSpPr>
          <p:cNvPr id="36" name="ZoneTexte 35"/>
          <p:cNvSpPr txBox="1"/>
          <p:nvPr/>
        </p:nvSpPr>
        <p:spPr>
          <a:xfrm>
            <a:off x="3280791" y="3476074"/>
            <a:ext cx="1609543"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Special quote code:</a:t>
            </a:r>
            <a:endParaRPr lang="en-US" sz="1400" dirty="0">
              <a:solidFill>
                <a:schemeClr val="tx1">
                  <a:lumMod val="75000"/>
                  <a:lumOff val="25000"/>
                </a:schemeClr>
              </a:solidFill>
            </a:endParaRPr>
          </a:p>
        </p:txBody>
      </p:sp>
      <p:sp>
        <p:nvSpPr>
          <p:cNvPr id="38" name="ZoneTexte 37"/>
          <p:cNvSpPr txBox="1"/>
          <p:nvPr/>
        </p:nvSpPr>
        <p:spPr>
          <a:xfrm>
            <a:off x="5257221" y="2023899"/>
            <a:ext cx="1809854" cy="307777"/>
          </a:xfrm>
          <a:prstGeom prst="rect">
            <a:avLst/>
          </a:prstGeom>
          <a:noFill/>
          <a:ln>
            <a:solidFill>
              <a:schemeClr val="accent3"/>
            </a:solidFill>
          </a:ln>
        </p:spPr>
        <p:txBody>
          <a:bodyPr wrap="none" rtlCol="0">
            <a:spAutoFit/>
          </a:bodyPr>
          <a:lstStyle/>
          <a:p>
            <a:r>
              <a:rPr lang="en-US" sz="1400" dirty="0" smtClean="0">
                <a:solidFill>
                  <a:schemeClr val="bg2">
                    <a:lumMod val="90000"/>
                  </a:schemeClr>
                </a:solidFill>
              </a:rPr>
              <a:t>Enter number of users</a:t>
            </a:r>
            <a:endParaRPr lang="en-US" sz="1400" dirty="0">
              <a:solidFill>
                <a:schemeClr val="bg2">
                  <a:lumMod val="90000"/>
                </a:schemeClr>
              </a:solidFill>
            </a:endParaRPr>
          </a:p>
        </p:txBody>
      </p:sp>
      <p:sp>
        <p:nvSpPr>
          <p:cNvPr id="39" name="ZoneTexte 38"/>
          <p:cNvSpPr txBox="1"/>
          <p:nvPr/>
        </p:nvSpPr>
        <p:spPr>
          <a:xfrm>
            <a:off x="3224132" y="2011504"/>
            <a:ext cx="1446358"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Number of users:</a:t>
            </a:r>
            <a:endParaRPr lang="en-US" sz="1400" dirty="0">
              <a:solidFill>
                <a:schemeClr val="tx1">
                  <a:lumMod val="75000"/>
                  <a:lumOff val="25000"/>
                </a:schemeClr>
              </a:solidFill>
            </a:endParaRPr>
          </a:p>
        </p:txBody>
      </p:sp>
      <p:pic>
        <p:nvPicPr>
          <p:cNvPr id="40" name="Image 39"/>
          <p:cNvPicPr>
            <a:picLocks noChangeAspect="1"/>
          </p:cNvPicPr>
          <p:nvPr/>
        </p:nvPicPr>
        <p:blipFill>
          <a:blip r:embed="rId3"/>
          <a:stretch>
            <a:fillRect/>
          </a:stretch>
        </p:blipFill>
        <p:spPr>
          <a:xfrm>
            <a:off x="7211567" y="2083994"/>
            <a:ext cx="163819" cy="162795"/>
          </a:xfrm>
          <a:prstGeom prst="rect">
            <a:avLst/>
          </a:prstGeom>
        </p:spPr>
      </p:pic>
      <p:sp>
        <p:nvSpPr>
          <p:cNvPr id="41" name="Rectangle à coins arrondis 40"/>
          <p:cNvSpPr/>
          <p:nvPr/>
        </p:nvSpPr>
        <p:spPr>
          <a:xfrm>
            <a:off x="7588822" y="1806541"/>
            <a:ext cx="2465340" cy="408853"/>
          </a:xfrm>
          <a:prstGeom prst="wedgeRoundRectCallout">
            <a:avLst>
              <a:gd name="adj1" fmla="val -58128"/>
              <a:gd name="adj2" fmla="val 36713"/>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lumMod val="75000"/>
                    <a:lumOff val="25000"/>
                  </a:schemeClr>
                </a:solidFill>
              </a:rPr>
              <a:t>Contributors</a:t>
            </a:r>
            <a:r>
              <a:rPr lang="fr-FR" sz="900" dirty="0" smtClean="0">
                <a:solidFill>
                  <a:schemeClr val="tx1">
                    <a:lumMod val="75000"/>
                    <a:lumOff val="25000"/>
                  </a:schemeClr>
                </a:solidFill>
              </a:rPr>
              <a:t> or </a:t>
            </a:r>
            <a:r>
              <a:rPr lang="fr-FR" sz="900" dirty="0" err="1" smtClean="0">
                <a:solidFill>
                  <a:schemeClr val="tx1">
                    <a:lumMod val="75000"/>
                    <a:lumOff val="25000"/>
                  </a:schemeClr>
                </a:solidFill>
              </a:rPr>
              <a:t>members</a:t>
            </a:r>
            <a:r>
              <a:rPr lang="fr-FR" sz="900" dirty="0" smtClean="0">
                <a:solidFill>
                  <a:schemeClr val="tx1">
                    <a:lumMod val="75000"/>
                    <a:lumOff val="25000"/>
                  </a:schemeClr>
                </a:solidFill>
              </a:rPr>
              <a:t> of the </a:t>
            </a:r>
            <a:r>
              <a:rPr lang="fr-FR" sz="900" dirty="0" err="1" smtClean="0">
                <a:solidFill>
                  <a:schemeClr val="tx1">
                    <a:lumMod val="75000"/>
                    <a:lumOff val="25000"/>
                  </a:schemeClr>
                </a:solidFill>
              </a:rPr>
              <a:t>organization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with</a:t>
            </a:r>
            <a:r>
              <a:rPr lang="fr-FR" sz="900" dirty="0" smtClean="0">
                <a:solidFill>
                  <a:schemeClr val="tx1">
                    <a:lumMod val="75000"/>
                    <a:lumOff val="25000"/>
                  </a:schemeClr>
                </a:solidFill>
              </a:rPr>
              <a:t> a LINKAVIE </a:t>
            </a:r>
            <a:r>
              <a:rPr lang="fr-FR" sz="900" dirty="0" err="1" smtClean="0">
                <a:solidFill>
                  <a:schemeClr val="tx1">
                    <a:lumMod val="75000"/>
                    <a:lumOff val="25000"/>
                  </a:schemeClr>
                </a:solidFill>
              </a:rPr>
              <a:t>account</a:t>
            </a:r>
            <a:endParaRPr lang="fr-FR" sz="900" dirty="0">
              <a:solidFill>
                <a:schemeClr val="tx1">
                  <a:lumMod val="75000"/>
                  <a:lumOff val="25000"/>
                </a:schemeClr>
              </a:solidFill>
            </a:endParaRPr>
          </a:p>
        </p:txBody>
      </p:sp>
      <p:sp>
        <p:nvSpPr>
          <p:cNvPr id="4" name="Rectangle à coins arrondis 3"/>
          <p:cNvSpPr/>
          <p:nvPr/>
        </p:nvSpPr>
        <p:spPr>
          <a:xfrm>
            <a:off x="7320108" y="3546574"/>
            <a:ext cx="1409568" cy="246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tx1"/>
                </a:solidFill>
              </a:rPr>
              <a:t>Recalculate</a:t>
            </a:r>
            <a:r>
              <a:rPr lang="fr-FR" sz="1200" dirty="0" smtClean="0">
                <a:solidFill>
                  <a:schemeClr val="tx1"/>
                </a:solidFill>
              </a:rPr>
              <a:t> </a:t>
            </a:r>
            <a:r>
              <a:rPr lang="fr-FR" sz="1200" dirty="0" err="1" smtClean="0">
                <a:solidFill>
                  <a:schemeClr val="tx1"/>
                </a:solidFill>
              </a:rPr>
              <a:t>price</a:t>
            </a:r>
            <a:endParaRPr lang="fr-FR" sz="1200" dirty="0">
              <a:solidFill>
                <a:schemeClr val="tx1"/>
              </a:solidFill>
            </a:endParaRPr>
          </a:p>
        </p:txBody>
      </p:sp>
      <p:sp>
        <p:nvSpPr>
          <p:cNvPr id="30" name="ZoneTexte 29"/>
          <p:cNvSpPr txBox="1"/>
          <p:nvPr/>
        </p:nvSpPr>
        <p:spPr>
          <a:xfrm>
            <a:off x="5257221" y="1576578"/>
            <a:ext cx="1809854" cy="307777"/>
          </a:xfrm>
          <a:prstGeom prst="rect">
            <a:avLst/>
          </a:prstGeom>
          <a:noFill/>
          <a:ln>
            <a:solidFill>
              <a:schemeClr val="accent3"/>
            </a:solidFill>
          </a:ln>
        </p:spPr>
        <p:txBody>
          <a:bodyPr wrap="square" rtlCol="0">
            <a:spAutoFit/>
          </a:bodyPr>
          <a:lstStyle/>
          <a:p>
            <a:r>
              <a:rPr lang="en-US" sz="1400" dirty="0" smtClean="0"/>
              <a:t>1 year</a:t>
            </a:r>
            <a:endParaRPr lang="en-US" sz="1400" dirty="0"/>
          </a:p>
        </p:txBody>
      </p:sp>
      <p:sp>
        <p:nvSpPr>
          <p:cNvPr id="31" name="ZoneTexte 30"/>
          <p:cNvSpPr txBox="1"/>
          <p:nvPr/>
        </p:nvSpPr>
        <p:spPr>
          <a:xfrm>
            <a:off x="3254160" y="1591637"/>
            <a:ext cx="1421736"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Service duration:</a:t>
            </a:r>
            <a:endParaRPr lang="en-US" sz="1400" dirty="0">
              <a:solidFill>
                <a:schemeClr val="tx1">
                  <a:lumMod val="75000"/>
                  <a:lumOff val="25000"/>
                </a:schemeClr>
              </a:solidFill>
            </a:endParaRPr>
          </a:p>
        </p:txBody>
      </p:sp>
      <p:cxnSp>
        <p:nvCxnSpPr>
          <p:cNvPr id="5" name="Connecteur droit avec flèche 4"/>
          <p:cNvCxnSpPr/>
          <p:nvPr/>
        </p:nvCxnSpPr>
        <p:spPr>
          <a:xfrm flipH="1">
            <a:off x="6474599" y="1353189"/>
            <a:ext cx="900787" cy="318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7383349" y="1140679"/>
            <a:ext cx="1664238" cy="261610"/>
          </a:xfrm>
          <a:prstGeom prst="rect">
            <a:avLst/>
          </a:prstGeom>
          <a:noFill/>
          <a:ln>
            <a:noFill/>
          </a:ln>
        </p:spPr>
        <p:txBody>
          <a:bodyPr wrap="none" rtlCol="0">
            <a:spAutoFit/>
          </a:bodyPr>
          <a:lstStyle/>
          <a:p>
            <a:r>
              <a:rPr lang="en-US" sz="1100" dirty="0" smtClean="0">
                <a:solidFill>
                  <a:schemeClr val="tx1">
                    <a:lumMod val="75000"/>
                    <a:lumOff val="25000"/>
                  </a:schemeClr>
                </a:solidFill>
              </a:rPr>
              <a:t>1 year (default) or 3 years</a:t>
            </a:r>
            <a:endParaRPr lang="en-US" sz="1100" dirty="0">
              <a:solidFill>
                <a:schemeClr val="tx1">
                  <a:lumMod val="75000"/>
                  <a:lumOff val="25000"/>
                </a:schemeClr>
              </a:solidFill>
            </a:endParaRPr>
          </a:p>
        </p:txBody>
      </p:sp>
      <p:sp>
        <p:nvSpPr>
          <p:cNvPr id="45" name="ZoneTexte 44"/>
          <p:cNvSpPr txBox="1"/>
          <p:nvPr/>
        </p:nvSpPr>
        <p:spPr>
          <a:xfrm>
            <a:off x="5895762" y="4710193"/>
            <a:ext cx="1789272"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PRICE (W/VAT): </a:t>
            </a:r>
            <a:r>
              <a:rPr lang="en-US" sz="1400" dirty="0" err="1" smtClean="0">
                <a:solidFill>
                  <a:schemeClr val="tx1">
                    <a:lumMod val="75000"/>
                    <a:lumOff val="25000"/>
                  </a:schemeClr>
                </a:solidFill>
              </a:rPr>
              <a:t>xxxx</a:t>
            </a:r>
            <a:r>
              <a:rPr lang="en-US" sz="1400" dirty="0" smtClean="0">
                <a:solidFill>
                  <a:schemeClr val="tx1">
                    <a:lumMod val="75000"/>
                    <a:lumOff val="25000"/>
                  </a:schemeClr>
                </a:solidFill>
              </a:rPr>
              <a:t> €</a:t>
            </a:r>
            <a:endParaRPr lang="en-US" sz="1400" dirty="0">
              <a:solidFill>
                <a:schemeClr val="tx1">
                  <a:lumMod val="75000"/>
                  <a:lumOff val="25000"/>
                </a:schemeClr>
              </a:solidFill>
            </a:endParaRPr>
          </a:p>
        </p:txBody>
      </p:sp>
      <p:sp>
        <p:nvSpPr>
          <p:cNvPr id="46" name="ZoneTexte 45"/>
          <p:cNvSpPr txBox="1"/>
          <p:nvPr/>
        </p:nvSpPr>
        <p:spPr>
          <a:xfrm>
            <a:off x="4058931" y="197273"/>
            <a:ext cx="3639394"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Enterprise account! </a:t>
            </a:r>
            <a:r>
              <a:rPr lang="en-US" sz="1600" dirty="0" smtClean="0">
                <a:solidFill>
                  <a:schemeClr val="bg2">
                    <a:lumMod val="50000"/>
                  </a:schemeClr>
                </a:solidFill>
              </a:rPr>
              <a:t>– setup</a:t>
            </a:r>
            <a:endParaRPr lang="en-US" sz="1600" dirty="0">
              <a:solidFill>
                <a:schemeClr val="bg2">
                  <a:lumMod val="50000"/>
                </a:schemeClr>
              </a:solidFill>
            </a:endParaRPr>
          </a:p>
        </p:txBody>
      </p:sp>
      <p:cxnSp>
        <p:nvCxnSpPr>
          <p:cNvPr id="21" name="Connecteur droit avec flèche 20"/>
          <p:cNvCxnSpPr>
            <a:stCxn id="22" idx="1"/>
            <a:endCxn id="45" idx="3"/>
          </p:cNvCxnSpPr>
          <p:nvPr/>
        </p:nvCxnSpPr>
        <p:spPr>
          <a:xfrm flipH="1" flipV="1">
            <a:off x="7685034" y="4864082"/>
            <a:ext cx="1444119" cy="6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9129153" y="4710193"/>
            <a:ext cx="2746265" cy="430887"/>
          </a:xfrm>
          <a:prstGeom prst="rect">
            <a:avLst/>
          </a:prstGeom>
          <a:noFill/>
          <a:ln>
            <a:noFill/>
          </a:ln>
        </p:spPr>
        <p:txBody>
          <a:bodyPr wrap="none" rtlCol="0">
            <a:spAutoFit/>
          </a:bodyPr>
          <a:lstStyle/>
          <a:p>
            <a:r>
              <a:rPr lang="en-US" sz="1100" dirty="0" smtClean="0">
                <a:solidFill>
                  <a:schemeClr val="tx1">
                    <a:lumMod val="75000"/>
                    <a:lumOff val="25000"/>
                  </a:schemeClr>
                </a:solidFill>
              </a:rPr>
              <a:t>1 year is public price, 3 years is 10% discount</a:t>
            </a:r>
          </a:p>
          <a:p>
            <a:r>
              <a:rPr lang="en-US" sz="1100" dirty="0" smtClean="0">
                <a:solidFill>
                  <a:schemeClr val="tx1">
                    <a:lumMod val="75000"/>
                    <a:lumOff val="25000"/>
                  </a:schemeClr>
                </a:solidFill>
              </a:rPr>
              <a:t>On public price</a:t>
            </a:r>
            <a:endParaRPr lang="en-US" sz="1100" dirty="0">
              <a:solidFill>
                <a:schemeClr val="tx1">
                  <a:lumMod val="75000"/>
                  <a:lumOff val="25000"/>
                </a:schemeClr>
              </a:solidFill>
            </a:endParaRPr>
          </a:p>
        </p:txBody>
      </p:sp>
      <p:cxnSp>
        <p:nvCxnSpPr>
          <p:cNvPr id="26" name="Connecteur droit avec flèche 25"/>
          <p:cNvCxnSpPr>
            <a:endCxn id="25" idx="3"/>
          </p:cNvCxnSpPr>
          <p:nvPr/>
        </p:nvCxnSpPr>
        <p:spPr>
          <a:xfrm flipH="1">
            <a:off x="7153358" y="3546574"/>
            <a:ext cx="2241266" cy="115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9394623" y="3292689"/>
            <a:ext cx="2722220" cy="1107996"/>
          </a:xfrm>
          <a:prstGeom prst="rect">
            <a:avLst/>
          </a:prstGeom>
          <a:noFill/>
          <a:ln>
            <a:noFill/>
          </a:ln>
        </p:spPr>
        <p:txBody>
          <a:bodyPr wrap="none" rtlCol="0">
            <a:spAutoFit/>
          </a:bodyPr>
          <a:lstStyle/>
          <a:p>
            <a:r>
              <a:rPr lang="en-US" sz="1100" dirty="0" smtClean="0">
                <a:solidFill>
                  <a:schemeClr val="tx1">
                    <a:lumMod val="75000"/>
                    <a:lumOff val="25000"/>
                  </a:schemeClr>
                </a:solidFill>
              </a:rPr>
              <a:t>Quote code include:</a:t>
            </a:r>
          </a:p>
          <a:p>
            <a:pPr marL="171450" indent="-171450">
              <a:buFontTx/>
              <a:buChar char="-"/>
            </a:pPr>
            <a:r>
              <a:rPr lang="en-US" sz="1100" dirty="0" smtClean="0">
                <a:solidFill>
                  <a:schemeClr val="tx1">
                    <a:lumMod val="75000"/>
                    <a:lumOff val="25000"/>
                  </a:schemeClr>
                </a:solidFill>
              </a:rPr>
              <a:t>Service pack reference</a:t>
            </a:r>
          </a:p>
          <a:p>
            <a:pPr marL="171450" indent="-171450">
              <a:buFontTx/>
              <a:buChar char="-"/>
            </a:pPr>
            <a:r>
              <a:rPr lang="en-US" sz="1100" dirty="0" smtClean="0">
                <a:solidFill>
                  <a:schemeClr val="tx1">
                    <a:lumMod val="75000"/>
                    <a:lumOff val="25000"/>
                  </a:schemeClr>
                </a:solidFill>
              </a:rPr>
              <a:t>Duration (will overwrite service duration)</a:t>
            </a:r>
          </a:p>
          <a:p>
            <a:pPr marL="171450" indent="-171450">
              <a:buFontTx/>
              <a:buChar char="-"/>
            </a:pPr>
            <a:r>
              <a:rPr lang="en-US" sz="1100" dirty="0" smtClean="0">
                <a:solidFill>
                  <a:schemeClr val="tx1">
                    <a:lumMod val="75000"/>
                    <a:lumOff val="25000"/>
                  </a:schemeClr>
                </a:solidFill>
              </a:rPr>
              <a:t>Number of users (Will overwrite #users)</a:t>
            </a:r>
          </a:p>
          <a:p>
            <a:pPr marL="171450" indent="-171450">
              <a:buFontTx/>
              <a:buChar char="-"/>
            </a:pPr>
            <a:r>
              <a:rPr lang="en-US" sz="1100" dirty="0" smtClean="0">
                <a:solidFill>
                  <a:schemeClr val="tx1">
                    <a:lumMod val="75000"/>
                    <a:lumOff val="25000"/>
                  </a:schemeClr>
                </a:solidFill>
              </a:rPr>
              <a:t>Special Storage capacity</a:t>
            </a:r>
          </a:p>
          <a:p>
            <a:pPr marL="171450" indent="-171450">
              <a:buFontTx/>
              <a:buChar char="-"/>
            </a:pPr>
            <a:r>
              <a:rPr lang="en-US" sz="1100" dirty="0" smtClean="0">
                <a:solidFill>
                  <a:schemeClr val="tx1">
                    <a:lumMod val="75000"/>
                    <a:lumOff val="25000"/>
                  </a:schemeClr>
                </a:solidFill>
              </a:rPr>
              <a:t>Price (will overwrite auto price)</a:t>
            </a:r>
            <a:endParaRPr lang="en-US" sz="1100" dirty="0">
              <a:solidFill>
                <a:schemeClr val="tx1">
                  <a:lumMod val="75000"/>
                  <a:lumOff val="25000"/>
                </a:schemeClr>
              </a:solidFill>
            </a:endParaRPr>
          </a:p>
        </p:txBody>
      </p:sp>
      <p:sp>
        <p:nvSpPr>
          <p:cNvPr id="35" name="ZoneTexte 34"/>
          <p:cNvSpPr txBox="1"/>
          <p:nvPr/>
        </p:nvSpPr>
        <p:spPr>
          <a:xfrm>
            <a:off x="2859484" y="3278125"/>
            <a:ext cx="365806"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Or</a:t>
            </a:r>
            <a:endParaRPr lang="en-US" sz="1400" dirty="0">
              <a:solidFill>
                <a:schemeClr val="tx1">
                  <a:lumMod val="75000"/>
                  <a:lumOff val="25000"/>
                </a:schemeClr>
              </a:solidFill>
            </a:endParaRPr>
          </a:p>
        </p:txBody>
      </p:sp>
      <p:sp>
        <p:nvSpPr>
          <p:cNvPr id="11" name="Rectangle 10"/>
          <p:cNvSpPr/>
          <p:nvPr/>
        </p:nvSpPr>
        <p:spPr>
          <a:xfrm>
            <a:off x="2859484" y="1402289"/>
            <a:ext cx="7533213" cy="1588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hlinkClick r:id="rId4" action="ppaction://hlinksldjump"/>
          </p:cNvPr>
          <p:cNvSpPr/>
          <p:nvPr/>
        </p:nvSpPr>
        <p:spPr>
          <a:xfrm>
            <a:off x="5848023" y="5714696"/>
            <a:ext cx="1345732" cy="377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3204635" y="2519775"/>
            <a:ext cx="1450590"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Storage Capacity:</a:t>
            </a:r>
            <a:endParaRPr lang="en-US" sz="1400" dirty="0">
              <a:solidFill>
                <a:schemeClr val="tx1">
                  <a:lumMod val="75000"/>
                  <a:lumOff val="25000"/>
                </a:schemeClr>
              </a:solidFill>
            </a:endParaRPr>
          </a:p>
        </p:txBody>
      </p:sp>
      <p:sp>
        <p:nvSpPr>
          <p:cNvPr id="53" name="ZoneTexte 52"/>
          <p:cNvSpPr txBox="1"/>
          <p:nvPr/>
        </p:nvSpPr>
        <p:spPr>
          <a:xfrm>
            <a:off x="5239901" y="2541637"/>
            <a:ext cx="1809854" cy="307777"/>
          </a:xfrm>
          <a:prstGeom prst="rect">
            <a:avLst/>
          </a:prstGeom>
          <a:noFill/>
          <a:ln>
            <a:noFill/>
          </a:ln>
        </p:spPr>
        <p:txBody>
          <a:bodyPr wrap="square" rtlCol="0">
            <a:spAutoFit/>
          </a:bodyPr>
          <a:lstStyle/>
          <a:p>
            <a:r>
              <a:rPr lang="en-US" sz="1400" dirty="0" smtClean="0"/>
              <a:t>50 GB</a:t>
            </a:r>
            <a:endParaRPr lang="en-US" sz="1400" dirty="0"/>
          </a:p>
        </p:txBody>
      </p:sp>
      <p:cxnSp>
        <p:nvCxnSpPr>
          <p:cNvPr id="54" name="Connecteur droit avec flèche 53"/>
          <p:cNvCxnSpPr>
            <a:endCxn id="53" idx="1"/>
          </p:cNvCxnSpPr>
          <p:nvPr/>
        </p:nvCxnSpPr>
        <p:spPr>
          <a:xfrm flipV="1">
            <a:off x="2104658" y="2695526"/>
            <a:ext cx="3135243" cy="47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73850" y="3077245"/>
            <a:ext cx="1814920" cy="600164"/>
          </a:xfrm>
          <a:prstGeom prst="rect">
            <a:avLst/>
          </a:prstGeom>
          <a:noFill/>
          <a:ln>
            <a:noFill/>
          </a:ln>
        </p:spPr>
        <p:txBody>
          <a:bodyPr wrap="none" rtlCol="0">
            <a:spAutoFit/>
          </a:bodyPr>
          <a:lstStyle/>
          <a:p>
            <a:r>
              <a:rPr lang="en-US" sz="1100" dirty="0" smtClean="0">
                <a:solidFill>
                  <a:schemeClr val="tx1">
                    <a:lumMod val="75000"/>
                    <a:lumOff val="25000"/>
                  </a:schemeClr>
                </a:solidFill>
              </a:rPr>
              <a:t>Calculated automatically per</a:t>
            </a:r>
          </a:p>
          <a:p>
            <a:r>
              <a:rPr lang="en-US" sz="1100" dirty="0" smtClean="0">
                <a:solidFill>
                  <a:schemeClr val="tx1">
                    <a:lumMod val="75000"/>
                    <a:lumOff val="25000"/>
                  </a:schemeClr>
                </a:solidFill>
              </a:rPr>
              <a:t>The number of users </a:t>
            </a:r>
          </a:p>
          <a:p>
            <a:r>
              <a:rPr lang="en-US" sz="1100" dirty="0" smtClean="0">
                <a:solidFill>
                  <a:schemeClr val="tx1">
                    <a:lumMod val="75000"/>
                    <a:lumOff val="25000"/>
                  </a:schemeClr>
                </a:solidFill>
              </a:rPr>
              <a:t>(Basis 50GB + 1GB per user)</a:t>
            </a:r>
            <a:endParaRPr lang="en-US" sz="1100" dirty="0">
              <a:solidFill>
                <a:schemeClr val="tx1">
                  <a:lumMod val="75000"/>
                  <a:lumOff val="25000"/>
                </a:schemeClr>
              </a:solidFill>
            </a:endParaRPr>
          </a:p>
        </p:txBody>
      </p:sp>
      <p:sp>
        <p:nvSpPr>
          <p:cNvPr id="43" name="ZoneTexte 42"/>
          <p:cNvSpPr txBox="1"/>
          <p:nvPr/>
        </p:nvSpPr>
        <p:spPr>
          <a:xfrm>
            <a:off x="2905884" y="3938990"/>
            <a:ext cx="6385081" cy="600164"/>
          </a:xfrm>
          <a:prstGeom prst="rect">
            <a:avLst/>
          </a:prstGeom>
          <a:noFill/>
          <a:ln>
            <a:noFill/>
          </a:ln>
        </p:spPr>
        <p:txBody>
          <a:bodyPr wrap="none" rtlCol="0">
            <a:spAutoFit/>
          </a:bodyPr>
          <a:lstStyle/>
          <a:p>
            <a:r>
              <a:rPr lang="en-US" sz="1100" dirty="0" smtClean="0">
                <a:solidFill>
                  <a:srgbClr val="FF0000"/>
                </a:solidFill>
              </a:rPr>
              <a:t>This Special quote code don’t match with any known Company/organization name or quote code number</a:t>
            </a:r>
          </a:p>
          <a:p>
            <a:r>
              <a:rPr lang="en-US" sz="1100" dirty="0" smtClean="0">
                <a:solidFill>
                  <a:srgbClr val="FF0000"/>
                </a:solidFill>
              </a:rPr>
              <a:t>in our system. Please enter again your special quote code received from LINKAVIE or click Back to review the</a:t>
            </a:r>
          </a:p>
          <a:p>
            <a:r>
              <a:rPr lang="en-US" sz="1100" dirty="0" smtClean="0">
                <a:solidFill>
                  <a:srgbClr val="FF0000"/>
                </a:solidFill>
              </a:rPr>
              <a:t>Company/Organization name you entered in previous step.</a:t>
            </a:r>
            <a:endParaRPr lang="en-US" sz="1100" dirty="0">
              <a:solidFill>
                <a:srgbClr val="FF0000"/>
              </a:solidFill>
            </a:endParaRPr>
          </a:p>
        </p:txBody>
      </p:sp>
      <p:cxnSp>
        <p:nvCxnSpPr>
          <p:cNvPr id="42" name="Connecteur droit avec flèche 41"/>
          <p:cNvCxnSpPr>
            <a:endCxn id="39" idx="1"/>
          </p:cNvCxnSpPr>
          <p:nvPr/>
        </p:nvCxnSpPr>
        <p:spPr>
          <a:xfrm>
            <a:off x="1356852" y="1201795"/>
            <a:ext cx="1867280" cy="96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159848" y="769521"/>
            <a:ext cx="3416320" cy="600164"/>
          </a:xfrm>
          <a:prstGeom prst="rect">
            <a:avLst/>
          </a:prstGeom>
          <a:noFill/>
          <a:ln>
            <a:noFill/>
          </a:ln>
        </p:spPr>
        <p:txBody>
          <a:bodyPr wrap="none" rtlCol="0">
            <a:spAutoFit/>
          </a:bodyPr>
          <a:lstStyle/>
          <a:p>
            <a:r>
              <a:rPr lang="en-US" sz="1100" dirty="0" smtClean="0">
                <a:solidFill>
                  <a:schemeClr val="tx1">
                    <a:lumMod val="75000"/>
                    <a:lumOff val="25000"/>
                  </a:schemeClr>
                </a:solidFill>
              </a:rPr>
              <a:t>License management – The Enterprise account</a:t>
            </a:r>
          </a:p>
          <a:p>
            <a:r>
              <a:rPr lang="en-US" sz="1100" dirty="0" err="1" smtClean="0">
                <a:solidFill>
                  <a:schemeClr val="tx1">
                    <a:lumMod val="75000"/>
                    <a:lumOff val="25000"/>
                  </a:schemeClr>
                </a:solidFill>
              </a:rPr>
              <a:t>Willnot</a:t>
            </a:r>
            <a:r>
              <a:rPr lang="en-US" sz="1100" dirty="0" smtClean="0">
                <a:solidFill>
                  <a:schemeClr val="tx1">
                    <a:lumMod val="75000"/>
                    <a:lumOff val="25000"/>
                  </a:schemeClr>
                </a:solidFill>
              </a:rPr>
              <a:t> be able to add more contributors than they have</a:t>
            </a:r>
          </a:p>
          <a:p>
            <a:r>
              <a:rPr lang="en-US" sz="1100" dirty="0" smtClean="0">
                <a:solidFill>
                  <a:schemeClr val="tx1">
                    <a:lumMod val="75000"/>
                    <a:lumOff val="25000"/>
                  </a:schemeClr>
                </a:solidFill>
              </a:rPr>
              <a:t>Per subscription</a:t>
            </a:r>
            <a:endParaRPr lang="en-US" sz="1100" dirty="0">
              <a:solidFill>
                <a:schemeClr val="tx1">
                  <a:lumMod val="75000"/>
                  <a:lumOff val="25000"/>
                </a:schemeClr>
              </a:solidFill>
            </a:endParaRPr>
          </a:p>
        </p:txBody>
      </p:sp>
    </p:spTree>
    <p:extLst>
      <p:ext uri="{BB962C8B-B14F-4D97-AF65-F5344CB8AC3E}">
        <p14:creationId xmlns:p14="http://schemas.microsoft.com/office/powerpoint/2010/main" val="438896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5899443" y="5733437"/>
            <a:ext cx="1150312" cy="377919"/>
            <a:chOff x="8784969" y="4983119"/>
            <a:chExt cx="1819275" cy="438150"/>
          </a:xfrm>
        </p:grpSpPr>
        <p:pic>
          <p:nvPicPr>
            <p:cNvPr id="32" name="Image 31"/>
            <p:cNvPicPr>
              <a:picLocks noChangeAspect="1"/>
            </p:cNvPicPr>
            <p:nvPr/>
          </p:nvPicPr>
          <p:blipFill>
            <a:blip r:embed="rId2"/>
            <a:stretch>
              <a:fillRect/>
            </a:stretch>
          </p:blipFill>
          <p:spPr>
            <a:xfrm>
              <a:off x="8784969" y="4983119"/>
              <a:ext cx="1819275" cy="438150"/>
            </a:xfrm>
            <a:prstGeom prst="rect">
              <a:avLst/>
            </a:prstGeom>
          </p:spPr>
        </p:pic>
        <p:sp>
          <p:nvSpPr>
            <p:cNvPr id="34" name="ZoneTexte 33"/>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33" name="ZoneTexte 32"/>
          <p:cNvSpPr txBox="1"/>
          <p:nvPr/>
        </p:nvSpPr>
        <p:spPr>
          <a:xfrm>
            <a:off x="5080516" y="5772851"/>
            <a:ext cx="449162"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back</a:t>
            </a:r>
            <a:endParaRPr lang="en-US" sz="1100" dirty="0">
              <a:solidFill>
                <a:schemeClr val="tx1">
                  <a:lumMod val="50000"/>
                  <a:lumOff val="50000"/>
                </a:schemeClr>
              </a:solidFill>
            </a:endParaRPr>
          </a:p>
        </p:txBody>
      </p:sp>
      <p:sp>
        <p:nvSpPr>
          <p:cNvPr id="46" name="ZoneTexte 45"/>
          <p:cNvSpPr txBox="1"/>
          <p:nvPr/>
        </p:nvSpPr>
        <p:spPr>
          <a:xfrm>
            <a:off x="4058931" y="197273"/>
            <a:ext cx="3902863"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Enterprise account! </a:t>
            </a:r>
            <a:r>
              <a:rPr lang="en-US" sz="1600" dirty="0" smtClean="0">
                <a:solidFill>
                  <a:schemeClr val="bg2">
                    <a:lumMod val="50000"/>
                  </a:schemeClr>
                </a:solidFill>
              </a:rPr>
              <a:t>– Payment</a:t>
            </a:r>
            <a:endParaRPr lang="en-US" sz="1600" dirty="0">
              <a:solidFill>
                <a:schemeClr val="bg2">
                  <a:lumMod val="50000"/>
                </a:schemeClr>
              </a:solidFill>
            </a:endParaRPr>
          </a:p>
        </p:txBody>
      </p:sp>
      <p:cxnSp>
        <p:nvCxnSpPr>
          <p:cNvPr id="13" name="Connecteur droit avec flèche 12"/>
          <p:cNvCxnSpPr>
            <a:stCxn id="34" idx="3"/>
          </p:cNvCxnSpPr>
          <p:nvPr/>
        </p:nvCxnSpPr>
        <p:spPr>
          <a:xfrm flipV="1">
            <a:off x="6972014" y="5928852"/>
            <a:ext cx="1169096" cy="1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8141110" y="5706952"/>
            <a:ext cx="4091185" cy="1107996"/>
          </a:xfrm>
          <a:prstGeom prst="rect">
            <a:avLst/>
          </a:prstGeom>
          <a:noFill/>
          <a:ln>
            <a:noFill/>
          </a:ln>
        </p:spPr>
        <p:txBody>
          <a:bodyPr wrap="none" rtlCol="0">
            <a:spAutoFit/>
          </a:bodyPr>
          <a:lstStyle/>
          <a:p>
            <a:r>
              <a:rPr lang="en-US" sz="1100" dirty="0" smtClean="0">
                <a:solidFill>
                  <a:schemeClr val="tx1">
                    <a:lumMod val="75000"/>
                    <a:lumOff val="25000"/>
                  </a:schemeClr>
                </a:solidFill>
              </a:rPr>
              <a:t>Go to Credit Card payment</a:t>
            </a:r>
          </a:p>
          <a:p>
            <a:r>
              <a:rPr lang="en-US" sz="1100" dirty="0" smtClean="0">
                <a:solidFill>
                  <a:schemeClr val="tx1">
                    <a:lumMod val="75000"/>
                    <a:lumOff val="25000"/>
                  </a:schemeClr>
                </a:solidFill>
              </a:rPr>
              <a:t>OR</a:t>
            </a:r>
          </a:p>
          <a:p>
            <a:r>
              <a:rPr lang="en-US" sz="1100" dirty="0" smtClean="0">
                <a:solidFill>
                  <a:schemeClr val="tx1">
                    <a:lumMod val="75000"/>
                    <a:lumOff val="25000"/>
                  </a:schemeClr>
                </a:solidFill>
              </a:rPr>
              <a:t>If Manual payment, show Bank transfer info where to send payment</a:t>
            </a:r>
          </a:p>
          <a:p>
            <a:r>
              <a:rPr lang="en-US" sz="1100" dirty="0" smtClean="0">
                <a:solidFill>
                  <a:schemeClr val="tx1">
                    <a:lumMod val="75000"/>
                    <a:lumOff val="25000"/>
                  </a:schemeClr>
                </a:solidFill>
              </a:rPr>
              <a:t>With Payment conditions (30 days) + CONFIRM ORDER</a:t>
            </a:r>
          </a:p>
          <a:p>
            <a:r>
              <a:rPr lang="en-US" sz="1100" dirty="0" smtClean="0">
                <a:solidFill>
                  <a:schemeClr val="tx1">
                    <a:lumMod val="75000"/>
                    <a:lumOff val="25000"/>
                  </a:schemeClr>
                </a:solidFill>
              </a:rPr>
              <a:t> then go to “Congratulations page”</a:t>
            </a:r>
          </a:p>
          <a:p>
            <a:endParaRPr lang="en-US" sz="1100" dirty="0">
              <a:solidFill>
                <a:schemeClr val="tx1">
                  <a:lumMod val="75000"/>
                  <a:lumOff val="25000"/>
                </a:schemeClr>
              </a:solidFill>
            </a:endParaRPr>
          </a:p>
        </p:txBody>
      </p:sp>
      <p:sp>
        <p:nvSpPr>
          <p:cNvPr id="43" name="ZoneTexte 42"/>
          <p:cNvSpPr txBox="1"/>
          <p:nvPr/>
        </p:nvSpPr>
        <p:spPr>
          <a:xfrm>
            <a:off x="2170182" y="1524403"/>
            <a:ext cx="1529393" cy="307777"/>
          </a:xfrm>
          <a:prstGeom prst="rect">
            <a:avLst/>
          </a:prstGeom>
          <a:noFill/>
          <a:ln>
            <a:noFill/>
          </a:ln>
        </p:spPr>
        <p:txBody>
          <a:bodyPr wrap="none" rtlCol="0">
            <a:spAutoFit/>
          </a:bodyPr>
          <a:lstStyle/>
          <a:p>
            <a:r>
              <a:rPr lang="en-US" sz="1400" dirty="0">
                <a:solidFill>
                  <a:schemeClr val="tx1">
                    <a:lumMod val="75000"/>
                    <a:lumOff val="25000"/>
                  </a:schemeClr>
                </a:solidFill>
              </a:rPr>
              <a:t>Payment method: </a:t>
            </a:r>
          </a:p>
        </p:txBody>
      </p:sp>
      <p:sp>
        <p:nvSpPr>
          <p:cNvPr id="47" name="Rectangle 46"/>
          <p:cNvSpPr/>
          <p:nvPr/>
        </p:nvSpPr>
        <p:spPr>
          <a:xfrm>
            <a:off x="2055633" y="1385080"/>
            <a:ext cx="7533213" cy="846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3824916" y="1553762"/>
            <a:ext cx="1005403" cy="307777"/>
          </a:xfrm>
          <a:prstGeom prst="rect">
            <a:avLst/>
          </a:prstGeom>
          <a:noFill/>
          <a:ln>
            <a:solidFill>
              <a:schemeClr val="accent3"/>
            </a:solidFill>
          </a:ln>
        </p:spPr>
        <p:txBody>
          <a:bodyPr wrap="none" rtlCol="0">
            <a:spAutoFit/>
          </a:bodyPr>
          <a:lstStyle/>
          <a:p>
            <a:r>
              <a:rPr lang="en-US" sz="1400" dirty="0" smtClean="0">
                <a:solidFill>
                  <a:schemeClr val="bg2">
                    <a:lumMod val="50000"/>
                  </a:schemeClr>
                </a:solidFill>
              </a:rPr>
              <a:t>Credit Card</a:t>
            </a:r>
            <a:endParaRPr lang="en-US" sz="1400" dirty="0">
              <a:solidFill>
                <a:schemeClr val="bg2">
                  <a:lumMod val="50000"/>
                </a:schemeClr>
              </a:solidFill>
            </a:endParaRPr>
          </a:p>
        </p:txBody>
      </p:sp>
      <p:cxnSp>
        <p:nvCxnSpPr>
          <p:cNvPr id="49" name="Connecteur droit avec flèche 48"/>
          <p:cNvCxnSpPr/>
          <p:nvPr/>
        </p:nvCxnSpPr>
        <p:spPr>
          <a:xfrm>
            <a:off x="2645756" y="1044071"/>
            <a:ext cx="1231468" cy="53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156617" y="578941"/>
            <a:ext cx="3542958" cy="430887"/>
          </a:xfrm>
          <a:prstGeom prst="rect">
            <a:avLst/>
          </a:prstGeom>
          <a:noFill/>
          <a:ln>
            <a:noFill/>
          </a:ln>
        </p:spPr>
        <p:txBody>
          <a:bodyPr wrap="none" rtlCol="0">
            <a:spAutoFit/>
          </a:bodyPr>
          <a:lstStyle/>
          <a:p>
            <a:pPr marL="171450" indent="-171450">
              <a:buFont typeface="Arial" panose="020B0604020202020204" pitchFamily="34" charset="0"/>
              <a:buChar char="•"/>
            </a:pPr>
            <a:r>
              <a:rPr lang="en-US" sz="1100" dirty="0" smtClean="0">
                <a:solidFill>
                  <a:schemeClr val="tx1">
                    <a:lumMod val="75000"/>
                    <a:lumOff val="25000"/>
                  </a:schemeClr>
                </a:solidFill>
              </a:rPr>
              <a:t>Credit card (default)</a:t>
            </a:r>
          </a:p>
          <a:p>
            <a:pPr marL="171450" indent="-171450">
              <a:buFont typeface="Arial" panose="020B0604020202020204" pitchFamily="34" charset="0"/>
              <a:buChar char="•"/>
            </a:pPr>
            <a:r>
              <a:rPr lang="en-US" sz="1100" dirty="0" smtClean="0">
                <a:solidFill>
                  <a:schemeClr val="tx1">
                    <a:lumMod val="75000"/>
                    <a:lumOff val="25000"/>
                  </a:schemeClr>
                </a:solidFill>
              </a:rPr>
              <a:t>Manual payment (available only for Special quote code)</a:t>
            </a:r>
            <a:endParaRPr lang="en-US" sz="1100" dirty="0">
              <a:solidFill>
                <a:schemeClr val="tx1">
                  <a:lumMod val="75000"/>
                  <a:lumOff val="25000"/>
                </a:schemeClr>
              </a:solidFill>
            </a:endParaRPr>
          </a:p>
        </p:txBody>
      </p:sp>
      <p:sp>
        <p:nvSpPr>
          <p:cNvPr id="51" name="Rectangle 50"/>
          <p:cNvSpPr/>
          <p:nvPr/>
        </p:nvSpPr>
        <p:spPr>
          <a:xfrm>
            <a:off x="2055632" y="2371246"/>
            <a:ext cx="7533213" cy="2680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2055632" y="2394941"/>
            <a:ext cx="4539384"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Organization/Company information: </a:t>
            </a:r>
            <a:r>
              <a:rPr lang="en-US" sz="1400" i="1" dirty="0" smtClean="0">
                <a:solidFill>
                  <a:schemeClr val="tx1">
                    <a:lumMod val="75000"/>
                    <a:lumOff val="25000"/>
                  </a:schemeClr>
                </a:solidFill>
              </a:rPr>
              <a:t>ORGANIZATION_NAME</a:t>
            </a:r>
            <a:endParaRPr lang="en-US" sz="1400" i="1" dirty="0">
              <a:solidFill>
                <a:schemeClr val="tx1">
                  <a:lumMod val="75000"/>
                  <a:lumOff val="25000"/>
                </a:schemeClr>
              </a:solidFill>
            </a:endParaRPr>
          </a:p>
        </p:txBody>
      </p:sp>
      <p:sp>
        <p:nvSpPr>
          <p:cNvPr id="53" name="Rectangle à coins arrondis 52"/>
          <p:cNvSpPr/>
          <p:nvPr/>
        </p:nvSpPr>
        <p:spPr>
          <a:xfrm>
            <a:off x="2241516" y="3111281"/>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54" name="Rectangle à coins arrondis 53"/>
          <p:cNvSpPr/>
          <p:nvPr/>
        </p:nvSpPr>
        <p:spPr>
          <a:xfrm>
            <a:off x="2992130" y="3109283"/>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55" name="Rectangle à coins arrondis 54"/>
          <p:cNvSpPr/>
          <p:nvPr/>
        </p:nvSpPr>
        <p:spPr>
          <a:xfrm>
            <a:off x="5263380" y="3111281"/>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56" name="Rectangle à coins arrondis 55"/>
          <p:cNvSpPr/>
          <p:nvPr/>
        </p:nvSpPr>
        <p:spPr>
          <a:xfrm>
            <a:off x="6086178" y="3111281"/>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57" name="Rectangle à coins arrondis 56"/>
          <p:cNvSpPr/>
          <p:nvPr/>
        </p:nvSpPr>
        <p:spPr>
          <a:xfrm>
            <a:off x="6908976" y="3109283"/>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58" name="Rectangle à coins arrondis 57"/>
          <p:cNvSpPr/>
          <p:nvPr/>
        </p:nvSpPr>
        <p:spPr>
          <a:xfrm>
            <a:off x="2241516" y="3617640"/>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59" name="ZoneTexte 58"/>
          <p:cNvSpPr txBox="1"/>
          <p:nvPr/>
        </p:nvSpPr>
        <p:spPr>
          <a:xfrm>
            <a:off x="2172692" y="3369421"/>
            <a:ext cx="287129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Shipping address </a:t>
            </a:r>
            <a:r>
              <a:rPr lang="en-US" sz="1000" dirty="0" smtClean="0">
                <a:solidFill>
                  <a:schemeClr val="tx1">
                    <a:lumMod val="75000"/>
                    <a:lumOff val="25000"/>
                  </a:schemeClr>
                </a:solidFill>
              </a:rPr>
              <a:t>(if different than billing address):</a:t>
            </a:r>
            <a:endParaRPr lang="en-US" sz="1000" dirty="0">
              <a:solidFill>
                <a:schemeClr val="tx1">
                  <a:lumMod val="75000"/>
                  <a:lumOff val="25000"/>
                </a:schemeClr>
              </a:solidFill>
            </a:endParaRPr>
          </a:p>
        </p:txBody>
      </p:sp>
      <p:sp>
        <p:nvSpPr>
          <p:cNvPr id="60" name="Rectangle à coins arrondis 59"/>
          <p:cNvSpPr/>
          <p:nvPr/>
        </p:nvSpPr>
        <p:spPr>
          <a:xfrm>
            <a:off x="2992130" y="3615642"/>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61" name="Rectangle à coins arrondis 60"/>
          <p:cNvSpPr/>
          <p:nvPr/>
        </p:nvSpPr>
        <p:spPr>
          <a:xfrm>
            <a:off x="5263380" y="3617640"/>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62" name="Rectangle à coins arrondis 61"/>
          <p:cNvSpPr/>
          <p:nvPr/>
        </p:nvSpPr>
        <p:spPr>
          <a:xfrm>
            <a:off x="6086178" y="3617640"/>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63" name="Rectangle à coins arrondis 62"/>
          <p:cNvSpPr/>
          <p:nvPr/>
        </p:nvSpPr>
        <p:spPr>
          <a:xfrm>
            <a:off x="6908976" y="3615642"/>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64" name="Rectangle à coins arrondis 63"/>
          <p:cNvSpPr/>
          <p:nvPr/>
        </p:nvSpPr>
        <p:spPr>
          <a:xfrm>
            <a:off x="2241515" y="4088336"/>
            <a:ext cx="2215623" cy="189106"/>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xxxxxxxxxxxxxxxxxxxxxxxxxxxx</a:t>
            </a:r>
            <a:endParaRPr lang="fr-FR" sz="900" dirty="0">
              <a:solidFill>
                <a:schemeClr val="tx1"/>
              </a:solidFill>
            </a:endParaRPr>
          </a:p>
        </p:txBody>
      </p:sp>
      <p:sp>
        <p:nvSpPr>
          <p:cNvPr id="65" name="ZoneTexte 64"/>
          <p:cNvSpPr txBox="1"/>
          <p:nvPr/>
        </p:nvSpPr>
        <p:spPr>
          <a:xfrm>
            <a:off x="2172692" y="3840117"/>
            <a:ext cx="88517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VAT number:</a:t>
            </a:r>
            <a:endParaRPr lang="en-US" sz="1000" dirty="0">
              <a:solidFill>
                <a:schemeClr val="tx1">
                  <a:lumMod val="75000"/>
                  <a:lumOff val="25000"/>
                </a:schemeClr>
              </a:solidFill>
            </a:endParaRPr>
          </a:p>
        </p:txBody>
      </p:sp>
      <p:sp>
        <p:nvSpPr>
          <p:cNvPr id="66" name="ZoneTexte 65"/>
          <p:cNvSpPr txBox="1"/>
          <p:nvPr/>
        </p:nvSpPr>
        <p:spPr>
          <a:xfrm>
            <a:off x="2132943" y="2845660"/>
            <a:ext cx="923651" cy="246221"/>
          </a:xfrm>
          <a:prstGeom prst="rect">
            <a:avLst/>
          </a:prstGeom>
          <a:noFill/>
          <a:ln>
            <a:noFill/>
          </a:ln>
        </p:spPr>
        <p:txBody>
          <a:bodyPr wrap="none" rtlCol="0">
            <a:spAutoFit/>
          </a:bodyPr>
          <a:lstStyle/>
          <a:p>
            <a:r>
              <a:rPr lang="en-US" sz="1000" b="1" dirty="0" err="1" smtClean="0">
                <a:solidFill>
                  <a:schemeClr val="tx1">
                    <a:lumMod val="75000"/>
                    <a:lumOff val="25000"/>
                  </a:schemeClr>
                </a:solidFill>
              </a:rPr>
              <a:t>Billin</a:t>
            </a:r>
            <a:r>
              <a:rPr lang="en-US" sz="1000" b="1" dirty="0" smtClean="0">
                <a:solidFill>
                  <a:schemeClr val="tx1">
                    <a:lumMod val="75000"/>
                    <a:lumOff val="25000"/>
                  </a:schemeClr>
                </a:solidFill>
              </a:rPr>
              <a:t> address:</a:t>
            </a:r>
            <a:endParaRPr lang="en-US" sz="1000" dirty="0">
              <a:solidFill>
                <a:schemeClr val="tx1">
                  <a:lumMod val="75000"/>
                  <a:lumOff val="25000"/>
                </a:schemeClr>
              </a:solidFill>
            </a:endParaRPr>
          </a:p>
        </p:txBody>
      </p:sp>
      <p:sp>
        <p:nvSpPr>
          <p:cNvPr id="67" name="Rectangle 66">
            <a:hlinkClick r:id="rId3" action="ppaction://hlinksldjump"/>
          </p:cNvPr>
          <p:cNvSpPr/>
          <p:nvPr/>
        </p:nvSpPr>
        <p:spPr>
          <a:xfrm>
            <a:off x="5822238" y="5733436"/>
            <a:ext cx="1345732" cy="377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65383" y="5557407"/>
            <a:ext cx="2926747" cy="430887"/>
          </a:xfrm>
          <a:prstGeom prst="rect">
            <a:avLst/>
          </a:prstGeom>
          <a:noFill/>
          <a:ln>
            <a:noFill/>
          </a:ln>
        </p:spPr>
        <p:txBody>
          <a:bodyPr wrap="square" rtlCol="0">
            <a:spAutoFit/>
          </a:bodyPr>
          <a:lstStyle/>
          <a:p>
            <a:pPr marL="171450" indent="-171450">
              <a:buFont typeface="Arial" panose="020B0604020202020204" pitchFamily="34" charset="0"/>
              <a:buChar char="•"/>
            </a:pPr>
            <a:r>
              <a:rPr lang="en-US" sz="1100" dirty="0" smtClean="0">
                <a:solidFill>
                  <a:schemeClr val="tx1">
                    <a:lumMod val="75000"/>
                    <a:lumOff val="25000"/>
                  </a:schemeClr>
                </a:solidFill>
              </a:rPr>
              <a:t>If </a:t>
            </a:r>
            <a:r>
              <a:rPr lang="en-US" sz="1100" dirty="0" err="1" smtClean="0">
                <a:solidFill>
                  <a:schemeClr val="tx1">
                    <a:lumMod val="75000"/>
                    <a:lumOff val="25000"/>
                  </a:schemeClr>
                </a:solidFill>
              </a:rPr>
              <a:t>Organization_Name</a:t>
            </a:r>
            <a:r>
              <a:rPr lang="en-US" sz="1100" dirty="0" smtClean="0">
                <a:solidFill>
                  <a:schemeClr val="tx1">
                    <a:lumMod val="75000"/>
                    <a:lumOff val="25000"/>
                  </a:schemeClr>
                </a:solidFill>
              </a:rPr>
              <a:t> already exists, just show information,</a:t>
            </a:r>
            <a:r>
              <a:rPr lang="en-US" sz="1100" dirty="0">
                <a:solidFill>
                  <a:schemeClr val="tx1">
                    <a:lumMod val="75000"/>
                    <a:lumOff val="25000"/>
                  </a:schemeClr>
                </a:solidFill>
              </a:rPr>
              <a:t> </a:t>
            </a:r>
            <a:r>
              <a:rPr lang="en-US" sz="1100" dirty="0" smtClean="0">
                <a:solidFill>
                  <a:schemeClr val="tx1">
                    <a:lumMod val="75000"/>
                    <a:lumOff val="25000"/>
                  </a:schemeClr>
                </a:solidFill>
              </a:rPr>
              <a:t>no edit</a:t>
            </a:r>
          </a:p>
        </p:txBody>
      </p:sp>
      <p:cxnSp>
        <p:nvCxnSpPr>
          <p:cNvPr id="36" name="Connecteur droit avec flèche 35"/>
          <p:cNvCxnSpPr/>
          <p:nvPr/>
        </p:nvCxnSpPr>
        <p:spPr>
          <a:xfrm flipV="1">
            <a:off x="1730477" y="4807357"/>
            <a:ext cx="874724" cy="83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878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p:cNvGrpSpPr/>
          <p:nvPr/>
        </p:nvGrpSpPr>
        <p:grpSpPr>
          <a:xfrm>
            <a:off x="177800" y="351730"/>
            <a:ext cx="10377066" cy="5510076"/>
            <a:chOff x="177800" y="351730"/>
            <a:chExt cx="10377066" cy="5510076"/>
          </a:xfrm>
        </p:grpSpPr>
        <p:grpSp>
          <p:nvGrpSpPr>
            <p:cNvPr id="5" name="Groupe 4"/>
            <p:cNvGrpSpPr/>
            <p:nvPr/>
          </p:nvGrpSpPr>
          <p:grpSpPr>
            <a:xfrm>
              <a:off x="177800" y="351730"/>
              <a:ext cx="10377066" cy="5510076"/>
              <a:chOff x="177800" y="351730"/>
              <a:chExt cx="10377066" cy="5510076"/>
            </a:xfrm>
          </p:grpSpPr>
          <p:pic>
            <p:nvPicPr>
              <p:cNvPr id="2" name="Image 1"/>
              <p:cNvPicPr>
                <a:picLocks noChangeAspect="1"/>
              </p:cNvPicPr>
              <p:nvPr/>
            </p:nvPicPr>
            <p:blipFill>
              <a:blip r:embed="rId2"/>
              <a:stretch>
                <a:fillRect/>
              </a:stretch>
            </p:blipFill>
            <p:spPr>
              <a:xfrm>
                <a:off x="177800" y="351730"/>
                <a:ext cx="10377066" cy="5510076"/>
              </a:xfrm>
              <a:prstGeom prst="rect">
                <a:avLst/>
              </a:prstGeom>
            </p:spPr>
          </p:pic>
          <p:sp>
            <p:nvSpPr>
              <p:cNvPr id="15" name="ZoneTexte 14"/>
              <p:cNvSpPr txBox="1"/>
              <p:nvPr/>
            </p:nvSpPr>
            <p:spPr>
              <a:xfrm>
                <a:off x="2018455" y="1614052"/>
                <a:ext cx="6988175" cy="1661993"/>
              </a:xfrm>
              <a:prstGeom prst="rect">
                <a:avLst/>
              </a:prstGeom>
              <a:solidFill>
                <a:schemeClr val="bg1"/>
              </a:solidFill>
              <a:ln>
                <a:noFill/>
              </a:ln>
            </p:spPr>
            <p:txBody>
              <a:bodyPr wrap="square" rtlCol="0">
                <a:spAutoFit/>
              </a:bodyPr>
              <a:lstStyle/>
              <a:p>
                <a:r>
                  <a:rPr lang="en-US" sz="1400" dirty="0" smtClean="0">
                    <a:solidFill>
                      <a:schemeClr val="tx1">
                        <a:lumMod val="75000"/>
                        <a:lumOff val="25000"/>
                      </a:schemeClr>
                    </a:solidFill>
                  </a:rPr>
                  <a:t>Your community has been successfully created! </a:t>
                </a:r>
                <a:r>
                  <a:rPr lang="en-US" sz="1400" dirty="0" smtClean="0">
                    <a:solidFill>
                      <a:schemeClr val="bg2">
                        <a:lumMod val="50000"/>
                      </a:schemeClr>
                    </a:solidFill>
                  </a:rPr>
                  <a:t>– How to start ?</a:t>
                </a:r>
              </a:p>
              <a:p>
                <a:pPr marL="171450" indent="-171450">
                  <a:buFont typeface="Arial" panose="020B0604020202020204" pitchFamily="34" charset="0"/>
                  <a:buChar char="•"/>
                </a:pPr>
                <a:r>
                  <a:rPr lang="en-US" sz="1100" dirty="0" smtClean="0">
                    <a:solidFill>
                      <a:schemeClr val="bg2">
                        <a:lumMod val="50000"/>
                      </a:schemeClr>
                    </a:solidFill>
                  </a:rPr>
                  <a:t>Click on “My communities” button to access your organization space</a:t>
                </a:r>
              </a:p>
              <a:p>
                <a:pPr marL="171450" indent="-171450">
                  <a:buFont typeface="Arial" panose="020B0604020202020204" pitchFamily="34" charset="0"/>
                  <a:buChar char="•"/>
                </a:pPr>
                <a:r>
                  <a:rPr lang="en-US" sz="1100" dirty="0" smtClean="0">
                    <a:solidFill>
                      <a:schemeClr val="bg2">
                        <a:lumMod val="50000"/>
                      </a:schemeClr>
                    </a:solidFill>
                  </a:rPr>
                  <a:t>From the organization space, define the organization settings </a:t>
                </a:r>
              </a:p>
              <a:p>
                <a:pPr marL="171450" indent="-171450">
                  <a:buFont typeface="Arial" panose="020B0604020202020204" pitchFamily="34" charset="0"/>
                  <a:buChar char="•"/>
                </a:pPr>
                <a:r>
                  <a:rPr lang="en-US" sz="1100" dirty="0" smtClean="0">
                    <a:solidFill>
                      <a:schemeClr val="bg2">
                        <a:lumMod val="50000"/>
                      </a:schemeClr>
                    </a:solidFill>
                  </a:rPr>
                  <a:t>Invite  contributors </a:t>
                </a:r>
                <a:r>
                  <a:rPr lang="en-US" sz="1100" dirty="0">
                    <a:solidFill>
                      <a:schemeClr val="bg2">
                        <a:lumMod val="50000"/>
                      </a:schemeClr>
                    </a:solidFill>
                  </a:rPr>
                  <a:t>and members</a:t>
                </a:r>
                <a:endParaRPr lang="en-US" sz="1100" dirty="0" smtClean="0">
                  <a:solidFill>
                    <a:schemeClr val="bg2">
                      <a:lumMod val="50000"/>
                    </a:schemeClr>
                  </a:solidFill>
                </a:endParaRPr>
              </a:p>
              <a:p>
                <a:pPr marL="171450" indent="-171450">
                  <a:buFont typeface="Arial" panose="020B0604020202020204" pitchFamily="34" charset="0"/>
                  <a:buChar char="•"/>
                </a:pPr>
                <a:r>
                  <a:rPr lang="en-US" sz="1100" dirty="0" smtClean="0">
                    <a:solidFill>
                      <a:schemeClr val="bg2">
                        <a:lumMod val="50000"/>
                      </a:schemeClr>
                    </a:solidFill>
                  </a:rPr>
                  <a:t>Then create your first digital album by yourself or share the tasks with your contributors. If entitled in the organization settings, they’ll be able to create chapters and pages for and with you.</a:t>
                </a:r>
              </a:p>
              <a:p>
                <a:pPr marL="171450" indent="-171450">
                  <a:buFont typeface="Arial" panose="020B0604020202020204" pitchFamily="34" charset="0"/>
                  <a:buChar char="•"/>
                </a:pPr>
                <a:r>
                  <a:rPr lang="en-US" sz="1100" dirty="0" smtClean="0">
                    <a:solidFill>
                      <a:schemeClr val="bg2">
                        <a:lumMod val="50000"/>
                      </a:schemeClr>
                    </a:solidFill>
                  </a:rPr>
                  <a:t>Share the digital albums with members or any user, thanks to the “Share” button at the album level</a:t>
                </a:r>
              </a:p>
              <a:p>
                <a:pPr marL="171450" indent="-171450">
                  <a:buFont typeface="Arial" panose="020B0604020202020204" pitchFamily="34" charset="0"/>
                  <a:buChar char="•"/>
                </a:pPr>
                <a:endParaRPr lang="en-US" sz="1100" dirty="0" smtClean="0">
                  <a:solidFill>
                    <a:schemeClr val="bg2">
                      <a:lumMod val="50000"/>
                    </a:schemeClr>
                  </a:solidFill>
                </a:endParaRPr>
              </a:p>
              <a:p>
                <a:pPr marL="171450" indent="-171450">
                  <a:buFont typeface="Arial" panose="020B0604020202020204" pitchFamily="34" charset="0"/>
                  <a:buChar char="•"/>
                </a:pPr>
                <a:endParaRPr lang="en-US" sz="1100" dirty="0">
                  <a:solidFill>
                    <a:schemeClr val="bg2">
                      <a:lumMod val="50000"/>
                    </a:schemeClr>
                  </a:solidFill>
                </a:endParaRPr>
              </a:p>
            </p:txBody>
          </p:sp>
          <p:pic>
            <p:nvPicPr>
              <p:cNvPr id="20" name="Image 19"/>
              <p:cNvPicPr>
                <a:picLocks noChangeAspect="1"/>
              </p:cNvPicPr>
              <p:nvPr/>
            </p:nvPicPr>
            <p:blipFill>
              <a:blip r:embed="rId3"/>
              <a:stretch>
                <a:fillRect/>
              </a:stretch>
            </p:blipFill>
            <p:spPr>
              <a:xfrm>
                <a:off x="4666812" y="478007"/>
                <a:ext cx="466725" cy="313421"/>
              </a:xfrm>
              <a:prstGeom prst="rect">
                <a:avLst/>
              </a:prstGeom>
            </p:spPr>
          </p:pic>
        </p:grpSp>
        <p:pic>
          <p:nvPicPr>
            <p:cNvPr id="3" name="Image 2"/>
            <p:cNvPicPr>
              <a:picLocks noChangeAspect="1"/>
            </p:cNvPicPr>
            <p:nvPr/>
          </p:nvPicPr>
          <p:blipFill>
            <a:blip r:embed="rId4"/>
            <a:stretch>
              <a:fillRect/>
            </a:stretch>
          </p:blipFill>
          <p:spPr>
            <a:xfrm>
              <a:off x="5133537" y="471423"/>
              <a:ext cx="623796" cy="342900"/>
            </a:xfrm>
            <a:prstGeom prst="rect">
              <a:avLst/>
            </a:prstGeom>
          </p:spPr>
        </p:pic>
        <p:sp>
          <p:nvSpPr>
            <p:cNvPr id="4" name="Rectangle 3"/>
            <p:cNvSpPr/>
            <p:nvPr/>
          </p:nvSpPr>
          <p:spPr>
            <a:xfrm>
              <a:off x="4546600" y="1432055"/>
              <a:ext cx="1381546" cy="181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5067012" y="435940"/>
              <a:ext cx="861134" cy="400110"/>
            </a:xfrm>
            <a:prstGeom prst="rect">
              <a:avLst/>
            </a:prstGeom>
            <a:noFill/>
          </p:spPr>
          <p:txBody>
            <a:bodyPr wrap="none" rtlCol="0">
              <a:spAutoFit/>
            </a:bodyPr>
            <a:lstStyle/>
            <a:p>
              <a:pPr algn="ctr"/>
              <a:r>
                <a:rPr lang="fr-FR" sz="1000" dirty="0" err="1" smtClean="0">
                  <a:solidFill>
                    <a:srgbClr val="89B0DD"/>
                  </a:solidFill>
                </a:rPr>
                <a:t>My</a:t>
              </a:r>
              <a:r>
                <a:rPr lang="fr-FR" sz="1000" dirty="0" smtClean="0">
                  <a:solidFill>
                    <a:srgbClr val="89B0DD"/>
                  </a:solidFill>
                </a:rPr>
                <a:t> </a:t>
              </a:r>
            </a:p>
            <a:p>
              <a:pPr algn="ctr"/>
              <a:r>
                <a:rPr lang="fr-FR" sz="1000" dirty="0" err="1" smtClean="0">
                  <a:solidFill>
                    <a:srgbClr val="89B0DD"/>
                  </a:solidFill>
                </a:rPr>
                <a:t>communities</a:t>
              </a:r>
              <a:endParaRPr lang="fr-FR" sz="1000" dirty="0">
                <a:solidFill>
                  <a:srgbClr val="89B0DD"/>
                </a:solidFill>
              </a:endParaRPr>
            </a:p>
          </p:txBody>
        </p:sp>
      </p:grpSp>
      <p:sp>
        <p:nvSpPr>
          <p:cNvPr id="45" name="Rectangle 44"/>
          <p:cNvSpPr/>
          <p:nvPr/>
        </p:nvSpPr>
        <p:spPr>
          <a:xfrm>
            <a:off x="1499717" y="917705"/>
            <a:ext cx="9055149" cy="5077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  </a:t>
            </a:r>
            <a:r>
              <a:rPr lang="en-US" sz="1600" dirty="0" smtClean="0">
                <a:solidFill>
                  <a:schemeClr val="tx1">
                    <a:lumMod val="65000"/>
                    <a:lumOff val="35000"/>
                  </a:schemeClr>
                </a:solidFill>
              </a:rPr>
              <a:t>Your LINKAVIE organization has been successfully created. See in your dashboard below how to start !</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219103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sz="1600" dirty="0" smtClean="0"/>
              <a:t>TRIAL:</a:t>
            </a:r>
          </a:p>
          <a:p>
            <a:pPr lvl="1"/>
            <a:r>
              <a:rPr lang="fr-FR" sz="1200" dirty="0" smtClean="0"/>
              <a:t>New trial user </a:t>
            </a:r>
            <a:r>
              <a:rPr lang="fr-FR" sz="1200" dirty="0" err="1" smtClean="0"/>
              <a:t>created</a:t>
            </a:r>
            <a:endParaRPr lang="fr-FR" sz="1200" dirty="0" smtClean="0"/>
          </a:p>
          <a:p>
            <a:pPr lvl="1"/>
            <a:r>
              <a:rPr lang="fr-FR" sz="1200" dirty="0" err="1" smtClean="0"/>
              <a:t>Create</a:t>
            </a:r>
            <a:r>
              <a:rPr lang="fr-FR" sz="1200" dirty="0" smtClean="0"/>
              <a:t> a new </a:t>
            </a:r>
            <a:r>
              <a:rPr lang="fr-FR" sz="1200" dirty="0" err="1" smtClean="0"/>
              <a:t>customer</a:t>
            </a:r>
            <a:r>
              <a:rPr lang="fr-FR" sz="1200" dirty="0" smtClean="0"/>
              <a:t> in back-office </a:t>
            </a:r>
            <a:r>
              <a:rPr lang="fr-FR" sz="1200" dirty="0" err="1" smtClean="0"/>
              <a:t>Where</a:t>
            </a:r>
            <a:r>
              <a:rPr lang="fr-FR" sz="1200" dirty="0" smtClean="0"/>
              <a:t> </a:t>
            </a:r>
            <a:r>
              <a:rPr lang="fr-FR" sz="1200" dirty="0" err="1" smtClean="0"/>
              <a:t>Company</a:t>
            </a:r>
            <a:r>
              <a:rPr lang="fr-FR" sz="1200" dirty="0" smtClean="0"/>
              <a:t> main contact </a:t>
            </a:r>
            <a:r>
              <a:rPr lang="fr-FR" sz="1200" dirty="0" err="1" smtClean="0"/>
              <a:t>is</a:t>
            </a:r>
            <a:r>
              <a:rPr lang="fr-FR" sz="1200" dirty="0" smtClean="0"/>
              <a:t> the </a:t>
            </a:r>
            <a:r>
              <a:rPr lang="fr-FR" sz="1200" dirty="0" err="1" smtClean="0"/>
              <a:t>registered</a:t>
            </a:r>
            <a:r>
              <a:rPr lang="fr-FR" sz="1200" dirty="0" smtClean="0"/>
              <a:t> user, = </a:t>
            </a:r>
            <a:r>
              <a:rPr lang="fr-FR" sz="1200" dirty="0" err="1" smtClean="0"/>
              <a:t>Community</a:t>
            </a:r>
            <a:r>
              <a:rPr lang="fr-FR" sz="1200" dirty="0" smtClean="0"/>
              <a:t> </a:t>
            </a:r>
            <a:r>
              <a:rPr lang="fr-FR" sz="1200" dirty="0" err="1" smtClean="0"/>
              <a:t>owner</a:t>
            </a:r>
            <a:r>
              <a:rPr lang="fr-FR" sz="1200" dirty="0" smtClean="0"/>
              <a:t>. </a:t>
            </a:r>
            <a:r>
              <a:rPr lang="fr-FR" sz="1200" dirty="0" err="1" smtClean="0"/>
              <a:t>Unknown</a:t>
            </a:r>
            <a:r>
              <a:rPr lang="fr-FR" sz="1200" dirty="0" smtClean="0"/>
              <a:t> </a:t>
            </a:r>
            <a:r>
              <a:rPr lang="fr-FR" sz="1200" dirty="0" err="1" smtClean="0"/>
              <a:t>fields</a:t>
            </a:r>
            <a:r>
              <a:rPr lang="fr-FR" sz="1200" dirty="0" smtClean="0"/>
              <a:t> </a:t>
            </a:r>
            <a:r>
              <a:rPr lang="fr-FR" sz="1200" dirty="0" err="1" smtClean="0"/>
              <a:t>remain</a:t>
            </a:r>
            <a:r>
              <a:rPr lang="fr-FR" sz="1200" dirty="0" smtClean="0"/>
              <a:t> </a:t>
            </a:r>
            <a:r>
              <a:rPr lang="fr-FR" sz="1200" dirty="0" err="1" smtClean="0"/>
              <a:t>empty</a:t>
            </a:r>
            <a:endParaRPr lang="fr-FR" sz="1200" dirty="0" smtClean="0"/>
          </a:p>
          <a:p>
            <a:pPr marL="457200" lvl="1" indent="0">
              <a:buNone/>
            </a:pPr>
            <a:r>
              <a:rPr lang="fr-FR" sz="1200" dirty="0" smtClean="0">
                <a:solidFill>
                  <a:schemeClr val="accent1">
                    <a:lumMod val="75000"/>
                  </a:schemeClr>
                </a:solidFill>
              </a:rPr>
              <a:t>[First Name, Last </a:t>
            </a:r>
            <a:r>
              <a:rPr lang="fr-FR" sz="1200" dirty="0" err="1" smtClean="0">
                <a:solidFill>
                  <a:schemeClr val="accent1">
                    <a:lumMod val="75000"/>
                  </a:schemeClr>
                </a:solidFill>
              </a:rPr>
              <a:t>name</a:t>
            </a:r>
            <a:r>
              <a:rPr lang="fr-FR" sz="1200" dirty="0" smtClean="0">
                <a:solidFill>
                  <a:schemeClr val="accent1">
                    <a:lumMod val="75000"/>
                  </a:schemeClr>
                </a:solidFill>
              </a:rPr>
              <a:t>, email, phone </a:t>
            </a:r>
            <a:r>
              <a:rPr lang="fr-FR" sz="1200" dirty="0" err="1" smtClean="0">
                <a:solidFill>
                  <a:schemeClr val="accent1">
                    <a:lumMod val="75000"/>
                  </a:schemeClr>
                </a:solidFill>
              </a:rPr>
              <a:t>number</a:t>
            </a:r>
            <a:r>
              <a:rPr lang="fr-FR" sz="1200" dirty="0" smtClean="0">
                <a:solidFill>
                  <a:schemeClr val="accent1">
                    <a:lumMod val="75000"/>
                  </a:schemeClr>
                </a:solidFill>
              </a:rPr>
              <a:t>, </a:t>
            </a:r>
            <a:r>
              <a:rPr lang="fr-FR" sz="1200" dirty="0" err="1">
                <a:solidFill>
                  <a:schemeClr val="accent1">
                    <a:lumMod val="75000"/>
                  </a:schemeClr>
                </a:solidFill>
              </a:rPr>
              <a:t>organization</a:t>
            </a:r>
            <a:r>
              <a:rPr lang="fr-FR" sz="1200" dirty="0">
                <a:solidFill>
                  <a:schemeClr val="accent1">
                    <a:lumMod val="75000"/>
                  </a:schemeClr>
                </a:solidFill>
              </a:rPr>
              <a:t> </a:t>
            </a:r>
            <a:r>
              <a:rPr lang="fr-FR" sz="1200" dirty="0" err="1">
                <a:solidFill>
                  <a:schemeClr val="accent1">
                    <a:lumMod val="75000"/>
                  </a:schemeClr>
                </a:solidFill>
              </a:rPr>
              <a:t>name</a:t>
            </a:r>
            <a:r>
              <a:rPr lang="fr-FR" sz="1200" dirty="0">
                <a:solidFill>
                  <a:schemeClr val="accent1">
                    <a:lumMod val="75000"/>
                  </a:schemeClr>
                </a:solidFill>
              </a:rPr>
              <a:t>, </a:t>
            </a:r>
            <a:r>
              <a:rPr lang="fr-FR" sz="1200" dirty="0" err="1" smtClean="0">
                <a:solidFill>
                  <a:schemeClr val="accent1">
                    <a:lumMod val="75000"/>
                  </a:schemeClr>
                </a:solidFill>
              </a:rPr>
              <a:t>Community</a:t>
            </a:r>
            <a:r>
              <a:rPr lang="fr-FR" sz="1200" dirty="0" smtClean="0">
                <a:solidFill>
                  <a:schemeClr val="accent1">
                    <a:lumMod val="75000"/>
                  </a:schemeClr>
                </a:solidFill>
              </a:rPr>
              <a:t> </a:t>
            </a:r>
            <a:r>
              <a:rPr lang="fr-FR" sz="1200" dirty="0" err="1" smtClean="0">
                <a:solidFill>
                  <a:schemeClr val="accent1">
                    <a:lumMod val="75000"/>
                  </a:schemeClr>
                </a:solidFill>
              </a:rPr>
              <a:t>name</a:t>
            </a:r>
            <a:r>
              <a:rPr lang="fr-FR" sz="1200" dirty="0" smtClean="0">
                <a:solidFill>
                  <a:schemeClr val="accent1">
                    <a:lumMod val="75000"/>
                  </a:schemeClr>
                </a:solidFill>
              </a:rPr>
              <a:t>, </a:t>
            </a:r>
            <a:r>
              <a:rPr lang="fr-FR" sz="1200" dirty="0" err="1" smtClean="0">
                <a:solidFill>
                  <a:schemeClr val="accent1">
                    <a:lumMod val="75000"/>
                  </a:schemeClr>
                </a:solidFill>
              </a:rPr>
              <a:t>community</a:t>
            </a:r>
            <a:r>
              <a:rPr lang="fr-FR" sz="1200" dirty="0" smtClean="0">
                <a:solidFill>
                  <a:schemeClr val="accent1">
                    <a:lumMod val="75000"/>
                  </a:schemeClr>
                </a:solidFill>
              </a:rPr>
              <a:t> type, </a:t>
            </a:r>
            <a:r>
              <a:rPr lang="fr-FR" sz="1200" dirty="0" err="1" smtClean="0">
                <a:solidFill>
                  <a:schemeClr val="accent1">
                    <a:lumMod val="75000"/>
                  </a:schemeClr>
                </a:solidFill>
              </a:rPr>
              <a:t>number</a:t>
            </a:r>
            <a:r>
              <a:rPr lang="fr-FR" sz="1200" dirty="0" smtClean="0">
                <a:solidFill>
                  <a:schemeClr val="accent1">
                    <a:lumMod val="75000"/>
                  </a:schemeClr>
                </a:solidFill>
              </a:rPr>
              <a:t> of </a:t>
            </a:r>
            <a:r>
              <a:rPr lang="fr-FR" sz="1200" dirty="0" err="1" smtClean="0">
                <a:solidFill>
                  <a:schemeClr val="accent1">
                    <a:lumMod val="75000"/>
                  </a:schemeClr>
                </a:solidFill>
              </a:rPr>
              <a:t>users</a:t>
            </a:r>
            <a:r>
              <a:rPr lang="fr-FR" sz="1200" dirty="0" smtClean="0">
                <a:solidFill>
                  <a:schemeClr val="accent1">
                    <a:lumMod val="75000"/>
                  </a:schemeClr>
                </a:solidFill>
              </a:rPr>
              <a:t> = 5]</a:t>
            </a:r>
          </a:p>
          <a:p>
            <a:pPr lvl="1"/>
            <a:r>
              <a:rPr lang="fr-FR" sz="1200" dirty="0" err="1" smtClean="0"/>
              <a:t>Create</a:t>
            </a:r>
            <a:r>
              <a:rPr lang="fr-FR" sz="1200" dirty="0" smtClean="0"/>
              <a:t> a  new </a:t>
            </a:r>
            <a:r>
              <a:rPr lang="fr-FR" sz="1200" dirty="0" err="1" smtClean="0"/>
              <a:t>community</a:t>
            </a:r>
            <a:r>
              <a:rPr lang="fr-FR" sz="1200" dirty="0" smtClean="0"/>
              <a:t> + Trial </a:t>
            </a:r>
            <a:r>
              <a:rPr lang="fr-FR" sz="1200" dirty="0" err="1" smtClean="0"/>
              <a:t>order</a:t>
            </a:r>
            <a:endParaRPr lang="fr-FR" sz="1200" dirty="0" smtClean="0"/>
          </a:p>
          <a:p>
            <a:r>
              <a:rPr lang="fr-FR" sz="1600" dirty="0" smtClean="0"/>
              <a:t>CUSTOMER ORDER</a:t>
            </a:r>
          </a:p>
          <a:p>
            <a:pPr lvl="1"/>
            <a:r>
              <a:rPr lang="fr-FR" sz="1200" dirty="0" smtClean="0"/>
              <a:t>New </a:t>
            </a:r>
            <a:r>
              <a:rPr lang="fr-FR" sz="1200" dirty="0" err="1" smtClean="0"/>
              <a:t>paid</a:t>
            </a:r>
            <a:r>
              <a:rPr lang="fr-FR" sz="1200" dirty="0" smtClean="0"/>
              <a:t> user </a:t>
            </a:r>
            <a:r>
              <a:rPr lang="fr-FR" sz="1200" dirty="0" err="1" smtClean="0"/>
              <a:t>created</a:t>
            </a:r>
            <a:r>
              <a:rPr lang="fr-FR" sz="1200" dirty="0" smtClean="0"/>
              <a:t> (No </a:t>
            </a:r>
            <a:r>
              <a:rPr lang="fr-FR" sz="1200" dirty="0" err="1" smtClean="0"/>
              <a:t>ads</a:t>
            </a:r>
            <a:r>
              <a:rPr lang="fr-FR" sz="1200" dirty="0" smtClean="0"/>
              <a:t>)</a:t>
            </a:r>
          </a:p>
          <a:p>
            <a:pPr lvl="1"/>
            <a:r>
              <a:rPr lang="fr-FR" sz="1200" dirty="0" smtClean="0"/>
              <a:t>IF </a:t>
            </a:r>
            <a:r>
              <a:rPr lang="fr-FR" sz="1200" dirty="0" err="1" smtClean="0"/>
              <a:t>customer</a:t>
            </a:r>
            <a:r>
              <a:rPr lang="fr-FR" sz="1200" dirty="0" smtClean="0"/>
              <a:t> </a:t>
            </a:r>
            <a:r>
              <a:rPr lang="fr-FR" sz="1200" dirty="0" err="1" smtClean="0"/>
              <a:t>is</a:t>
            </a:r>
            <a:r>
              <a:rPr lang="fr-FR" sz="1200" dirty="0" smtClean="0"/>
              <a:t> new </a:t>
            </a:r>
            <a:r>
              <a:rPr lang="fr-FR" sz="1200" dirty="0" err="1" smtClean="0"/>
              <a:t>customer</a:t>
            </a:r>
            <a:r>
              <a:rPr lang="fr-FR" sz="1200" dirty="0" smtClean="0"/>
              <a:t> (standard </a:t>
            </a:r>
            <a:r>
              <a:rPr lang="fr-FR" sz="1200" dirty="0" err="1" smtClean="0"/>
              <a:t>order</a:t>
            </a:r>
            <a:r>
              <a:rPr lang="fr-FR" sz="1200" dirty="0" smtClean="0"/>
              <a:t> </a:t>
            </a:r>
            <a:r>
              <a:rPr lang="fr-FR" sz="1200" dirty="0" err="1" smtClean="0"/>
              <a:t>only</a:t>
            </a:r>
            <a:r>
              <a:rPr lang="fr-FR" sz="1200" dirty="0" smtClean="0"/>
              <a:t>, no </a:t>
            </a:r>
            <a:r>
              <a:rPr lang="fr-FR" sz="1200" dirty="0" err="1" smtClean="0"/>
              <a:t>special</a:t>
            </a:r>
            <a:r>
              <a:rPr lang="fr-FR" sz="1200" dirty="0" smtClean="0"/>
              <a:t> </a:t>
            </a:r>
            <a:r>
              <a:rPr lang="fr-FR" sz="1200" dirty="0" err="1" smtClean="0"/>
              <a:t>quote</a:t>
            </a:r>
            <a:r>
              <a:rPr lang="fr-FR" sz="1200" dirty="0" smtClean="0"/>
              <a:t>), </a:t>
            </a:r>
            <a:r>
              <a:rPr lang="fr-FR" sz="1200" dirty="0" err="1" smtClean="0"/>
              <a:t>create</a:t>
            </a:r>
            <a:r>
              <a:rPr lang="fr-FR" sz="1200" dirty="0" smtClean="0"/>
              <a:t> new </a:t>
            </a:r>
            <a:r>
              <a:rPr lang="fr-FR" sz="1200" dirty="0" err="1" smtClean="0"/>
              <a:t>customer</a:t>
            </a:r>
            <a:r>
              <a:rPr lang="fr-FR" sz="1200" dirty="0" smtClean="0"/>
              <a:t> </a:t>
            </a:r>
            <a:r>
              <a:rPr lang="fr-FR" sz="1200" dirty="0" err="1" smtClean="0"/>
              <a:t>with</a:t>
            </a:r>
            <a:r>
              <a:rPr lang="fr-FR" sz="1200" dirty="0" smtClean="0"/>
              <a:t> all </a:t>
            </a:r>
            <a:r>
              <a:rPr lang="fr-FR" sz="1200" dirty="0" err="1" smtClean="0"/>
              <a:t>fields</a:t>
            </a:r>
            <a:r>
              <a:rPr lang="fr-FR" sz="1200" dirty="0" smtClean="0"/>
              <a:t> </a:t>
            </a:r>
            <a:r>
              <a:rPr lang="fr-FR" sz="1200" dirty="0" err="1" smtClean="0"/>
              <a:t>entered</a:t>
            </a:r>
            <a:r>
              <a:rPr lang="fr-FR" sz="1200" dirty="0" smtClean="0"/>
              <a:t> + New </a:t>
            </a:r>
            <a:r>
              <a:rPr lang="fr-FR" sz="1200" dirty="0" err="1" smtClean="0"/>
              <a:t>community</a:t>
            </a:r>
            <a:r>
              <a:rPr lang="fr-FR" sz="1200" dirty="0" smtClean="0"/>
              <a:t> + </a:t>
            </a:r>
            <a:r>
              <a:rPr lang="fr-FR" sz="1200" dirty="0" err="1" smtClean="0"/>
              <a:t>customer</a:t>
            </a:r>
            <a:r>
              <a:rPr lang="fr-FR" sz="1200" dirty="0" smtClean="0"/>
              <a:t> </a:t>
            </a:r>
            <a:r>
              <a:rPr lang="fr-FR" sz="1200" dirty="0" err="1" smtClean="0"/>
              <a:t>order</a:t>
            </a:r>
            <a:r>
              <a:rPr lang="fr-FR" sz="1200" dirty="0" smtClean="0"/>
              <a:t> + </a:t>
            </a:r>
            <a:r>
              <a:rPr lang="fr-FR" sz="1200" dirty="0" err="1" smtClean="0"/>
              <a:t>generate</a:t>
            </a:r>
            <a:r>
              <a:rPr lang="fr-FR" sz="1200" dirty="0" smtClean="0"/>
              <a:t> </a:t>
            </a:r>
            <a:r>
              <a:rPr lang="fr-FR" sz="1200" dirty="0" err="1" smtClean="0"/>
              <a:t>pdf</a:t>
            </a:r>
            <a:r>
              <a:rPr lang="fr-FR" sz="1200" dirty="0" smtClean="0"/>
              <a:t> </a:t>
            </a:r>
            <a:r>
              <a:rPr lang="fr-FR" sz="1200" dirty="0" err="1" smtClean="0"/>
              <a:t>invoice</a:t>
            </a:r>
            <a:r>
              <a:rPr lang="fr-FR" sz="1200" dirty="0" smtClean="0"/>
              <a:t> (sent to </a:t>
            </a:r>
            <a:r>
              <a:rPr lang="fr-FR" sz="1200" dirty="0" err="1" smtClean="0"/>
              <a:t>customer</a:t>
            </a:r>
            <a:r>
              <a:rPr lang="fr-FR" sz="1200" dirty="0" smtClean="0"/>
              <a:t> Main contact and </a:t>
            </a:r>
            <a:r>
              <a:rPr lang="fr-FR" sz="1200" dirty="0" err="1" smtClean="0"/>
              <a:t>attached</a:t>
            </a:r>
            <a:r>
              <a:rPr lang="fr-FR" sz="1200" dirty="0" smtClean="0"/>
              <a:t> in Back-office) + Update </a:t>
            </a:r>
            <a:r>
              <a:rPr lang="fr-FR" sz="1200" dirty="0" err="1" smtClean="0"/>
              <a:t>payment</a:t>
            </a:r>
            <a:r>
              <a:rPr lang="fr-FR" sz="1200" dirty="0" smtClean="0"/>
              <a:t> </a:t>
            </a:r>
            <a:r>
              <a:rPr lang="fr-FR" sz="1200" dirty="0" err="1" smtClean="0"/>
              <a:t>status</a:t>
            </a:r>
            <a:r>
              <a:rPr lang="fr-FR" sz="1200" dirty="0" smtClean="0"/>
              <a:t> (</a:t>
            </a:r>
            <a:r>
              <a:rPr lang="fr-FR" sz="1200" dirty="0" err="1" smtClean="0"/>
              <a:t>Paid</a:t>
            </a:r>
            <a:r>
              <a:rPr lang="fr-FR" sz="1200" dirty="0" smtClean="0"/>
              <a:t> if </a:t>
            </a:r>
            <a:r>
              <a:rPr lang="fr-FR" sz="1200" dirty="0" err="1" smtClean="0"/>
              <a:t>credit</a:t>
            </a:r>
            <a:r>
              <a:rPr lang="fr-FR" sz="1200" dirty="0" smtClean="0"/>
              <a:t> </a:t>
            </a:r>
            <a:r>
              <a:rPr lang="fr-FR" sz="1200" dirty="0" err="1" smtClean="0"/>
              <a:t>card</a:t>
            </a:r>
            <a:r>
              <a:rPr lang="fr-FR" sz="1200" dirty="0" smtClean="0"/>
              <a:t> </a:t>
            </a:r>
            <a:r>
              <a:rPr lang="fr-FR" sz="1200" dirty="0" err="1" smtClean="0"/>
              <a:t>payment</a:t>
            </a:r>
            <a:r>
              <a:rPr lang="fr-FR" sz="1200" dirty="0" smtClean="0"/>
              <a:t> </a:t>
            </a:r>
            <a:r>
              <a:rPr lang="fr-FR" sz="1200" dirty="0" err="1" smtClean="0"/>
              <a:t>accepted</a:t>
            </a:r>
            <a:r>
              <a:rPr lang="fr-FR" sz="1200" dirty="0" smtClean="0"/>
              <a:t>)</a:t>
            </a:r>
          </a:p>
          <a:p>
            <a:pPr marL="457200" lvl="1" indent="0">
              <a:buNone/>
            </a:pPr>
            <a:r>
              <a:rPr lang="fr-FR" sz="1200" dirty="0">
                <a:solidFill>
                  <a:schemeClr val="accent1">
                    <a:lumMod val="75000"/>
                  </a:schemeClr>
                </a:solidFill>
              </a:rPr>
              <a:t>[First Name, Last </a:t>
            </a:r>
            <a:r>
              <a:rPr lang="fr-FR" sz="1200" dirty="0" err="1">
                <a:solidFill>
                  <a:schemeClr val="accent1">
                    <a:lumMod val="75000"/>
                  </a:schemeClr>
                </a:solidFill>
              </a:rPr>
              <a:t>name</a:t>
            </a:r>
            <a:r>
              <a:rPr lang="fr-FR" sz="1200" dirty="0">
                <a:solidFill>
                  <a:schemeClr val="accent1">
                    <a:lumMod val="75000"/>
                  </a:schemeClr>
                </a:solidFill>
              </a:rPr>
              <a:t>, email, phone </a:t>
            </a:r>
            <a:r>
              <a:rPr lang="fr-FR" sz="1200" dirty="0" err="1">
                <a:solidFill>
                  <a:schemeClr val="accent1">
                    <a:lumMod val="75000"/>
                  </a:schemeClr>
                </a:solidFill>
              </a:rPr>
              <a:t>number</a:t>
            </a:r>
            <a:r>
              <a:rPr lang="fr-FR" sz="1200" dirty="0">
                <a:solidFill>
                  <a:schemeClr val="accent1">
                    <a:lumMod val="75000"/>
                  </a:schemeClr>
                </a:solidFill>
              </a:rPr>
              <a:t>, </a:t>
            </a:r>
            <a:r>
              <a:rPr lang="fr-FR" sz="1200" dirty="0" err="1">
                <a:solidFill>
                  <a:schemeClr val="accent1">
                    <a:lumMod val="75000"/>
                  </a:schemeClr>
                </a:solidFill>
              </a:rPr>
              <a:t>organization</a:t>
            </a:r>
            <a:r>
              <a:rPr lang="fr-FR" sz="1200" dirty="0">
                <a:solidFill>
                  <a:schemeClr val="accent1">
                    <a:lumMod val="75000"/>
                  </a:schemeClr>
                </a:solidFill>
              </a:rPr>
              <a:t> </a:t>
            </a:r>
            <a:r>
              <a:rPr lang="fr-FR" sz="1200" dirty="0" err="1">
                <a:solidFill>
                  <a:schemeClr val="accent1">
                    <a:lumMod val="75000"/>
                  </a:schemeClr>
                </a:solidFill>
              </a:rPr>
              <a:t>name</a:t>
            </a:r>
            <a:r>
              <a:rPr lang="fr-FR" sz="1200" dirty="0" smtClean="0">
                <a:solidFill>
                  <a:schemeClr val="accent1">
                    <a:lumMod val="75000"/>
                  </a:schemeClr>
                </a:solidFill>
              </a:rPr>
              <a:t>, VAT, </a:t>
            </a:r>
            <a:r>
              <a:rPr lang="fr-FR" sz="1200" dirty="0" err="1" smtClean="0">
                <a:solidFill>
                  <a:schemeClr val="accent1">
                    <a:lumMod val="75000"/>
                  </a:schemeClr>
                </a:solidFill>
              </a:rPr>
              <a:t>Billing</a:t>
            </a:r>
            <a:r>
              <a:rPr lang="fr-FR" sz="1200" dirty="0" smtClean="0">
                <a:solidFill>
                  <a:schemeClr val="accent1">
                    <a:lumMod val="75000"/>
                  </a:schemeClr>
                </a:solidFill>
              </a:rPr>
              <a:t>/shipping </a:t>
            </a:r>
            <a:r>
              <a:rPr lang="fr-FR" sz="1200" dirty="0" err="1" smtClean="0">
                <a:solidFill>
                  <a:schemeClr val="accent1">
                    <a:lumMod val="75000"/>
                  </a:schemeClr>
                </a:solidFill>
              </a:rPr>
              <a:t>address</a:t>
            </a:r>
            <a:r>
              <a:rPr lang="fr-FR" sz="1200" dirty="0" smtClean="0">
                <a:solidFill>
                  <a:schemeClr val="accent1">
                    <a:lumMod val="75000"/>
                  </a:schemeClr>
                </a:solidFill>
              </a:rPr>
              <a:t>, </a:t>
            </a:r>
            <a:r>
              <a:rPr lang="fr-FR" sz="1200" dirty="0" err="1">
                <a:solidFill>
                  <a:schemeClr val="accent1">
                    <a:lumMod val="75000"/>
                  </a:schemeClr>
                </a:solidFill>
              </a:rPr>
              <a:t>Community</a:t>
            </a:r>
            <a:r>
              <a:rPr lang="fr-FR" sz="1200" dirty="0">
                <a:solidFill>
                  <a:schemeClr val="accent1">
                    <a:lumMod val="75000"/>
                  </a:schemeClr>
                </a:solidFill>
              </a:rPr>
              <a:t> </a:t>
            </a:r>
            <a:r>
              <a:rPr lang="fr-FR" sz="1200" dirty="0" err="1">
                <a:solidFill>
                  <a:schemeClr val="accent1">
                    <a:lumMod val="75000"/>
                  </a:schemeClr>
                </a:solidFill>
              </a:rPr>
              <a:t>name</a:t>
            </a:r>
            <a:r>
              <a:rPr lang="fr-FR" sz="1200" dirty="0">
                <a:solidFill>
                  <a:schemeClr val="accent1">
                    <a:lumMod val="75000"/>
                  </a:schemeClr>
                </a:solidFill>
              </a:rPr>
              <a:t>, </a:t>
            </a:r>
            <a:r>
              <a:rPr lang="fr-FR" sz="1200" dirty="0" err="1">
                <a:solidFill>
                  <a:schemeClr val="accent1">
                    <a:lumMod val="75000"/>
                  </a:schemeClr>
                </a:solidFill>
              </a:rPr>
              <a:t>community</a:t>
            </a:r>
            <a:r>
              <a:rPr lang="fr-FR" sz="1200" dirty="0">
                <a:solidFill>
                  <a:schemeClr val="accent1">
                    <a:lumMod val="75000"/>
                  </a:schemeClr>
                </a:solidFill>
              </a:rPr>
              <a:t> </a:t>
            </a:r>
            <a:r>
              <a:rPr lang="fr-FR" sz="1200" dirty="0" smtClean="0">
                <a:solidFill>
                  <a:schemeClr val="accent1">
                    <a:lumMod val="75000"/>
                  </a:schemeClr>
                </a:solidFill>
              </a:rPr>
              <a:t>type, </a:t>
            </a:r>
            <a:r>
              <a:rPr lang="fr-FR" sz="1200" dirty="0" err="1" smtClean="0">
                <a:solidFill>
                  <a:schemeClr val="accent1">
                    <a:lumMod val="75000"/>
                  </a:schemeClr>
                </a:solidFill>
              </a:rPr>
              <a:t>number</a:t>
            </a:r>
            <a:r>
              <a:rPr lang="fr-FR" sz="1200" dirty="0" smtClean="0">
                <a:solidFill>
                  <a:schemeClr val="accent1">
                    <a:lumMod val="75000"/>
                  </a:schemeClr>
                </a:solidFill>
              </a:rPr>
              <a:t> of </a:t>
            </a:r>
            <a:r>
              <a:rPr lang="fr-FR" sz="1200" dirty="0" err="1" smtClean="0">
                <a:solidFill>
                  <a:schemeClr val="accent1">
                    <a:lumMod val="75000"/>
                  </a:schemeClr>
                </a:solidFill>
              </a:rPr>
              <a:t>users</a:t>
            </a:r>
            <a:r>
              <a:rPr lang="fr-FR" sz="1200" dirty="0" smtClean="0">
                <a:solidFill>
                  <a:schemeClr val="accent1">
                    <a:lumMod val="75000"/>
                  </a:schemeClr>
                </a:solidFill>
              </a:rPr>
              <a:t>, </a:t>
            </a:r>
            <a:r>
              <a:rPr lang="fr-FR" sz="1200" dirty="0" err="1" smtClean="0">
                <a:solidFill>
                  <a:schemeClr val="accent1">
                    <a:lumMod val="75000"/>
                  </a:schemeClr>
                </a:solidFill>
              </a:rPr>
              <a:t>start</a:t>
            </a:r>
            <a:r>
              <a:rPr lang="fr-FR" sz="1200" dirty="0" smtClean="0">
                <a:solidFill>
                  <a:schemeClr val="accent1">
                    <a:lumMod val="75000"/>
                  </a:schemeClr>
                </a:solidFill>
              </a:rPr>
              <a:t> date, end date, </a:t>
            </a:r>
            <a:r>
              <a:rPr lang="fr-FR" sz="1200" dirty="0" err="1" smtClean="0">
                <a:solidFill>
                  <a:schemeClr val="accent1">
                    <a:lumMod val="75000"/>
                  </a:schemeClr>
                </a:solidFill>
              </a:rPr>
              <a:t>storage</a:t>
            </a:r>
            <a:r>
              <a:rPr lang="fr-FR" sz="1200" dirty="0" smtClean="0">
                <a:solidFill>
                  <a:schemeClr val="accent1">
                    <a:lumMod val="75000"/>
                  </a:schemeClr>
                </a:solidFill>
              </a:rPr>
              <a:t> </a:t>
            </a:r>
            <a:r>
              <a:rPr lang="fr-FR" sz="1200" dirty="0" err="1" smtClean="0">
                <a:solidFill>
                  <a:schemeClr val="accent1">
                    <a:lumMod val="75000"/>
                  </a:schemeClr>
                </a:solidFill>
              </a:rPr>
              <a:t>capacity</a:t>
            </a:r>
            <a:r>
              <a:rPr lang="fr-FR" sz="1200" dirty="0" smtClean="0">
                <a:solidFill>
                  <a:schemeClr val="accent1">
                    <a:lumMod val="75000"/>
                  </a:schemeClr>
                </a:solidFill>
              </a:rPr>
              <a:t>]</a:t>
            </a:r>
          </a:p>
          <a:p>
            <a:pPr lvl="1"/>
            <a:r>
              <a:rPr lang="fr-FR" sz="1200" dirty="0"/>
              <a:t>IF </a:t>
            </a:r>
            <a:r>
              <a:rPr lang="fr-FR" sz="1200" dirty="0" err="1"/>
              <a:t>customer</a:t>
            </a:r>
            <a:r>
              <a:rPr lang="fr-FR" sz="1200" dirty="0"/>
              <a:t> </a:t>
            </a:r>
            <a:r>
              <a:rPr lang="fr-FR" sz="1200" dirty="0" err="1"/>
              <a:t>is</a:t>
            </a:r>
            <a:r>
              <a:rPr lang="fr-FR" sz="1200" dirty="0"/>
              <a:t> </a:t>
            </a:r>
            <a:r>
              <a:rPr lang="fr-FR" sz="1200" dirty="0" err="1" smtClean="0"/>
              <a:t>existing</a:t>
            </a:r>
            <a:r>
              <a:rPr lang="fr-FR" sz="1200" dirty="0" smtClean="0"/>
              <a:t> </a:t>
            </a:r>
            <a:r>
              <a:rPr lang="fr-FR" sz="1200" dirty="0" err="1" smtClean="0"/>
              <a:t>customer</a:t>
            </a:r>
            <a:r>
              <a:rPr lang="fr-FR" sz="1200" dirty="0" smtClean="0"/>
              <a:t> </a:t>
            </a:r>
            <a:r>
              <a:rPr lang="fr-FR" sz="1200" dirty="0"/>
              <a:t>standard </a:t>
            </a:r>
            <a:r>
              <a:rPr lang="fr-FR" sz="1200" dirty="0" err="1"/>
              <a:t>order</a:t>
            </a:r>
            <a:r>
              <a:rPr lang="fr-FR" sz="1200" dirty="0"/>
              <a:t> </a:t>
            </a:r>
            <a:r>
              <a:rPr lang="fr-FR" sz="1200" dirty="0" smtClean="0"/>
              <a:t>or  </a:t>
            </a:r>
            <a:r>
              <a:rPr lang="fr-FR" sz="1200" dirty="0" err="1" smtClean="0"/>
              <a:t>special</a:t>
            </a:r>
            <a:r>
              <a:rPr lang="fr-FR" sz="1200" dirty="0" smtClean="0"/>
              <a:t> </a:t>
            </a:r>
            <a:r>
              <a:rPr lang="fr-FR" sz="1200" dirty="0" err="1" smtClean="0"/>
              <a:t>quote</a:t>
            </a:r>
            <a:r>
              <a:rPr lang="fr-FR" sz="1200" dirty="0" smtClean="0"/>
              <a:t>, </a:t>
            </a:r>
            <a:r>
              <a:rPr lang="fr-FR" sz="1200" dirty="0" err="1"/>
              <a:t>create</a:t>
            </a:r>
            <a:r>
              <a:rPr lang="fr-FR" sz="1200" dirty="0"/>
              <a:t> </a:t>
            </a:r>
            <a:r>
              <a:rPr lang="fr-FR" sz="1200" dirty="0" err="1" smtClean="0"/>
              <a:t>customer</a:t>
            </a:r>
            <a:r>
              <a:rPr lang="fr-FR" sz="1200" dirty="0" smtClean="0"/>
              <a:t> new </a:t>
            </a:r>
            <a:r>
              <a:rPr lang="fr-FR" sz="1200" dirty="0" err="1" smtClean="0"/>
              <a:t>community</a:t>
            </a:r>
            <a:r>
              <a:rPr lang="fr-FR" sz="1200" dirty="0" smtClean="0"/>
              <a:t> + new </a:t>
            </a:r>
            <a:r>
              <a:rPr lang="fr-FR" sz="1200" dirty="0" err="1" smtClean="0"/>
              <a:t>order</a:t>
            </a:r>
            <a:r>
              <a:rPr lang="fr-FR" sz="1200" dirty="0" smtClean="0"/>
              <a:t> + </a:t>
            </a:r>
            <a:r>
              <a:rPr lang="fr-FR" sz="1200" dirty="0" err="1"/>
              <a:t>generate</a:t>
            </a:r>
            <a:r>
              <a:rPr lang="fr-FR" sz="1200" dirty="0"/>
              <a:t> </a:t>
            </a:r>
            <a:r>
              <a:rPr lang="fr-FR" sz="1200" dirty="0" err="1"/>
              <a:t>pdf</a:t>
            </a:r>
            <a:r>
              <a:rPr lang="fr-FR" sz="1200" dirty="0"/>
              <a:t> </a:t>
            </a:r>
            <a:r>
              <a:rPr lang="fr-FR" sz="1200" dirty="0" err="1"/>
              <a:t>invoice</a:t>
            </a:r>
            <a:r>
              <a:rPr lang="fr-FR" sz="1200" dirty="0"/>
              <a:t> (sent to </a:t>
            </a:r>
            <a:r>
              <a:rPr lang="fr-FR" sz="1200" dirty="0" err="1" smtClean="0"/>
              <a:t>customer</a:t>
            </a:r>
            <a:r>
              <a:rPr lang="fr-FR" sz="1200" dirty="0" smtClean="0"/>
              <a:t> Main contact </a:t>
            </a:r>
            <a:r>
              <a:rPr lang="fr-FR" sz="1200" dirty="0"/>
              <a:t>and </a:t>
            </a:r>
            <a:r>
              <a:rPr lang="fr-FR" sz="1200" dirty="0" err="1"/>
              <a:t>attached</a:t>
            </a:r>
            <a:r>
              <a:rPr lang="fr-FR" sz="1200" dirty="0"/>
              <a:t> in Back-office</a:t>
            </a:r>
            <a:r>
              <a:rPr lang="fr-FR" sz="1200" dirty="0" smtClean="0"/>
              <a:t>) </a:t>
            </a:r>
            <a:r>
              <a:rPr lang="fr-FR" sz="1200" dirty="0"/>
              <a:t>+ Update </a:t>
            </a:r>
            <a:r>
              <a:rPr lang="fr-FR" sz="1200" dirty="0" err="1"/>
              <a:t>payment</a:t>
            </a:r>
            <a:r>
              <a:rPr lang="fr-FR" sz="1200" dirty="0"/>
              <a:t> </a:t>
            </a:r>
            <a:r>
              <a:rPr lang="fr-FR" sz="1200" dirty="0" err="1"/>
              <a:t>status</a:t>
            </a:r>
            <a:r>
              <a:rPr lang="fr-FR" sz="1200" dirty="0"/>
              <a:t> (</a:t>
            </a:r>
            <a:r>
              <a:rPr lang="fr-FR" sz="1200" dirty="0" err="1"/>
              <a:t>Paid</a:t>
            </a:r>
            <a:r>
              <a:rPr lang="fr-FR" sz="1200" dirty="0"/>
              <a:t> if </a:t>
            </a:r>
            <a:r>
              <a:rPr lang="fr-FR" sz="1200" dirty="0" err="1"/>
              <a:t>credit</a:t>
            </a:r>
            <a:r>
              <a:rPr lang="fr-FR" sz="1200" dirty="0"/>
              <a:t> </a:t>
            </a:r>
            <a:r>
              <a:rPr lang="fr-FR" sz="1200" dirty="0" err="1"/>
              <a:t>card</a:t>
            </a:r>
            <a:r>
              <a:rPr lang="fr-FR" sz="1200" dirty="0"/>
              <a:t> </a:t>
            </a:r>
            <a:r>
              <a:rPr lang="fr-FR" sz="1200" dirty="0" err="1"/>
              <a:t>payment</a:t>
            </a:r>
            <a:r>
              <a:rPr lang="fr-FR" sz="1200" dirty="0"/>
              <a:t> </a:t>
            </a:r>
            <a:r>
              <a:rPr lang="fr-FR" sz="1200" dirty="0" err="1"/>
              <a:t>accepted</a:t>
            </a:r>
            <a:r>
              <a:rPr lang="fr-FR" sz="1200" dirty="0" smtClean="0"/>
              <a:t>)</a:t>
            </a:r>
            <a:endParaRPr lang="fr-FR" sz="1200" dirty="0"/>
          </a:p>
          <a:p>
            <a:pPr marL="457200" lvl="1" indent="0">
              <a:buNone/>
            </a:pPr>
            <a:r>
              <a:rPr lang="fr-FR" sz="1200" dirty="0">
                <a:solidFill>
                  <a:schemeClr val="accent1">
                    <a:lumMod val="75000"/>
                  </a:schemeClr>
                </a:solidFill>
              </a:rPr>
              <a:t>[First Name, Last </a:t>
            </a:r>
            <a:r>
              <a:rPr lang="fr-FR" sz="1200" dirty="0" err="1">
                <a:solidFill>
                  <a:schemeClr val="accent1">
                    <a:lumMod val="75000"/>
                  </a:schemeClr>
                </a:solidFill>
              </a:rPr>
              <a:t>name</a:t>
            </a:r>
            <a:r>
              <a:rPr lang="fr-FR" sz="1200" dirty="0">
                <a:solidFill>
                  <a:schemeClr val="accent1">
                    <a:lumMod val="75000"/>
                  </a:schemeClr>
                </a:solidFill>
              </a:rPr>
              <a:t>, email, phone </a:t>
            </a:r>
            <a:r>
              <a:rPr lang="fr-FR" sz="1200" dirty="0" err="1">
                <a:solidFill>
                  <a:schemeClr val="accent1">
                    <a:lumMod val="75000"/>
                  </a:schemeClr>
                </a:solidFill>
              </a:rPr>
              <a:t>number</a:t>
            </a:r>
            <a:r>
              <a:rPr lang="fr-FR" sz="1200" dirty="0">
                <a:solidFill>
                  <a:schemeClr val="accent1">
                    <a:lumMod val="75000"/>
                  </a:schemeClr>
                </a:solidFill>
              </a:rPr>
              <a:t>, </a:t>
            </a:r>
            <a:r>
              <a:rPr lang="fr-FR" sz="1200" dirty="0" err="1">
                <a:solidFill>
                  <a:schemeClr val="accent1">
                    <a:lumMod val="75000"/>
                  </a:schemeClr>
                </a:solidFill>
              </a:rPr>
              <a:t>organization</a:t>
            </a:r>
            <a:r>
              <a:rPr lang="fr-FR" sz="1200" dirty="0">
                <a:solidFill>
                  <a:schemeClr val="accent1">
                    <a:lumMod val="75000"/>
                  </a:schemeClr>
                </a:solidFill>
              </a:rPr>
              <a:t> </a:t>
            </a:r>
            <a:r>
              <a:rPr lang="fr-FR" sz="1200" dirty="0" err="1">
                <a:solidFill>
                  <a:schemeClr val="accent1">
                    <a:lumMod val="75000"/>
                  </a:schemeClr>
                </a:solidFill>
              </a:rPr>
              <a:t>name</a:t>
            </a:r>
            <a:r>
              <a:rPr lang="fr-FR" sz="1200" dirty="0" smtClean="0">
                <a:solidFill>
                  <a:schemeClr val="accent1">
                    <a:lumMod val="75000"/>
                  </a:schemeClr>
                </a:solidFill>
              </a:rPr>
              <a:t>, </a:t>
            </a:r>
            <a:r>
              <a:rPr lang="fr-FR" sz="1200" dirty="0">
                <a:solidFill>
                  <a:schemeClr val="accent1">
                    <a:lumMod val="75000"/>
                  </a:schemeClr>
                </a:solidFill>
              </a:rPr>
              <a:t>VAT, </a:t>
            </a:r>
            <a:r>
              <a:rPr lang="fr-FR" sz="1200" dirty="0" err="1">
                <a:solidFill>
                  <a:schemeClr val="accent1">
                    <a:lumMod val="75000"/>
                  </a:schemeClr>
                </a:solidFill>
              </a:rPr>
              <a:t>Billing</a:t>
            </a:r>
            <a:r>
              <a:rPr lang="fr-FR" sz="1200" dirty="0">
                <a:solidFill>
                  <a:schemeClr val="accent1">
                    <a:lumMod val="75000"/>
                  </a:schemeClr>
                </a:solidFill>
              </a:rPr>
              <a:t>/shipping </a:t>
            </a:r>
            <a:r>
              <a:rPr lang="fr-FR" sz="1200" dirty="0" err="1" smtClean="0">
                <a:solidFill>
                  <a:schemeClr val="accent1">
                    <a:lumMod val="75000"/>
                  </a:schemeClr>
                </a:solidFill>
              </a:rPr>
              <a:t>address</a:t>
            </a:r>
            <a:r>
              <a:rPr lang="fr-FR" sz="1200" dirty="0" smtClean="0">
                <a:solidFill>
                  <a:schemeClr val="accent1">
                    <a:lumMod val="75000"/>
                  </a:schemeClr>
                </a:solidFill>
              </a:rPr>
              <a:t>, </a:t>
            </a:r>
            <a:r>
              <a:rPr lang="fr-FR" sz="1200" dirty="0" err="1">
                <a:solidFill>
                  <a:schemeClr val="accent1">
                    <a:lumMod val="75000"/>
                  </a:schemeClr>
                </a:solidFill>
              </a:rPr>
              <a:t>Community</a:t>
            </a:r>
            <a:r>
              <a:rPr lang="fr-FR" sz="1200" dirty="0">
                <a:solidFill>
                  <a:schemeClr val="accent1">
                    <a:lumMod val="75000"/>
                  </a:schemeClr>
                </a:solidFill>
              </a:rPr>
              <a:t> </a:t>
            </a:r>
            <a:r>
              <a:rPr lang="fr-FR" sz="1200" dirty="0" err="1">
                <a:solidFill>
                  <a:schemeClr val="accent1">
                    <a:lumMod val="75000"/>
                  </a:schemeClr>
                </a:solidFill>
              </a:rPr>
              <a:t>name</a:t>
            </a:r>
            <a:r>
              <a:rPr lang="fr-FR" sz="1200" dirty="0">
                <a:solidFill>
                  <a:schemeClr val="accent1">
                    <a:lumMod val="75000"/>
                  </a:schemeClr>
                </a:solidFill>
              </a:rPr>
              <a:t>, </a:t>
            </a:r>
            <a:r>
              <a:rPr lang="fr-FR" sz="1200" dirty="0" err="1">
                <a:solidFill>
                  <a:schemeClr val="accent1">
                    <a:lumMod val="75000"/>
                  </a:schemeClr>
                </a:solidFill>
              </a:rPr>
              <a:t>community</a:t>
            </a:r>
            <a:r>
              <a:rPr lang="fr-FR" sz="1200" dirty="0">
                <a:solidFill>
                  <a:schemeClr val="accent1">
                    <a:lumMod val="75000"/>
                  </a:schemeClr>
                </a:solidFill>
              </a:rPr>
              <a:t> type, </a:t>
            </a:r>
            <a:r>
              <a:rPr lang="fr-FR" sz="1200" dirty="0" err="1">
                <a:solidFill>
                  <a:schemeClr val="accent1">
                    <a:lumMod val="75000"/>
                  </a:schemeClr>
                </a:solidFill>
              </a:rPr>
              <a:t>number</a:t>
            </a:r>
            <a:r>
              <a:rPr lang="fr-FR" sz="1200" dirty="0">
                <a:solidFill>
                  <a:schemeClr val="accent1">
                    <a:lumMod val="75000"/>
                  </a:schemeClr>
                </a:solidFill>
              </a:rPr>
              <a:t> of </a:t>
            </a:r>
            <a:r>
              <a:rPr lang="fr-FR" sz="1200" dirty="0" err="1">
                <a:solidFill>
                  <a:schemeClr val="accent1">
                    <a:lumMod val="75000"/>
                  </a:schemeClr>
                </a:solidFill>
              </a:rPr>
              <a:t>users</a:t>
            </a:r>
            <a:r>
              <a:rPr lang="fr-FR" sz="1200" dirty="0">
                <a:solidFill>
                  <a:schemeClr val="accent1">
                    <a:lumMod val="75000"/>
                  </a:schemeClr>
                </a:solidFill>
              </a:rPr>
              <a:t>, </a:t>
            </a:r>
            <a:r>
              <a:rPr lang="fr-FR" sz="1200" dirty="0" err="1">
                <a:solidFill>
                  <a:schemeClr val="accent1">
                    <a:lumMod val="75000"/>
                  </a:schemeClr>
                </a:solidFill>
              </a:rPr>
              <a:t>start</a:t>
            </a:r>
            <a:r>
              <a:rPr lang="fr-FR" sz="1200" dirty="0">
                <a:solidFill>
                  <a:schemeClr val="accent1">
                    <a:lumMod val="75000"/>
                  </a:schemeClr>
                </a:solidFill>
              </a:rPr>
              <a:t> date, end date, </a:t>
            </a:r>
            <a:r>
              <a:rPr lang="fr-FR" sz="1200" dirty="0" err="1">
                <a:solidFill>
                  <a:schemeClr val="accent1">
                    <a:lumMod val="75000"/>
                  </a:schemeClr>
                </a:solidFill>
              </a:rPr>
              <a:t>storage</a:t>
            </a:r>
            <a:r>
              <a:rPr lang="fr-FR" sz="1200" dirty="0">
                <a:solidFill>
                  <a:schemeClr val="accent1">
                    <a:lumMod val="75000"/>
                  </a:schemeClr>
                </a:solidFill>
              </a:rPr>
              <a:t> </a:t>
            </a:r>
            <a:r>
              <a:rPr lang="fr-FR" sz="1200" dirty="0" err="1">
                <a:solidFill>
                  <a:schemeClr val="accent1">
                    <a:lumMod val="75000"/>
                  </a:schemeClr>
                </a:solidFill>
              </a:rPr>
              <a:t>capacity</a:t>
            </a:r>
            <a:r>
              <a:rPr lang="fr-FR" sz="1200" dirty="0">
                <a:solidFill>
                  <a:schemeClr val="accent1">
                    <a:lumMod val="75000"/>
                  </a:schemeClr>
                </a:solidFill>
              </a:rPr>
              <a:t>]</a:t>
            </a:r>
          </a:p>
          <a:p>
            <a:pPr marL="457200" lvl="1" indent="0">
              <a:buNone/>
            </a:pPr>
            <a:endParaRPr lang="fr-FR" sz="1200" dirty="0"/>
          </a:p>
          <a:p>
            <a:pPr marL="457200" lvl="1" indent="0">
              <a:buNone/>
            </a:pPr>
            <a:endParaRPr lang="fr-FR" sz="1200" dirty="0" smtClean="0"/>
          </a:p>
          <a:p>
            <a:pPr lvl="1"/>
            <a:endParaRPr lang="fr-FR" sz="1200" dirty="0"/>
          </a:p>
        </p:txBody>
      </p:sp>
      <p:sp>
        <p:nvSpPr>
          <p:cNvPr id="4" name="Titre 3"/>
          <p:cNvSpPr>
            <a:spLocks noGrp="1"/>
          </p:cNvSpPr>
          <p:nvPr>
            <p:ph type="title"/>
          </p:nvPr>
        </p:nvSpPr>
        <p:spPr>
          <a:xfrm>
            <a:off x="130278" y="1"/>
            <a:ext cx="10515600" cy="609600"/>
          </a:xfrm>
        </p:spPr>
        <p:txBody>
          <a:bodyPr>
            <a:normAutofit/>
          </a:bodyPr>
          <a:lstStyle/>
          <a:p>
            <a:r>
              <a:rPr lang="fr-FR" sz="2400" dirty="0" smtClean="0"/>
              <a:t>Back-office </a:t>
            </a:r>
            <a:r>
              <a:rPr lang="fr-FR" sz="2400" dirty="0" err="1" smtClean="0"/>
              <a:t>processes</a:t>
            </a:r>
            <a:r>
              <a:rPr lang="fr-FR" sz="2400" dirty="0" smtClean="0"/>
              <a:t> </a:t>
            </a:r>
            <a:r>
              <a:rPr lang="fr-FR" sz="2400" dirty="0" err="1" smtClean="0"/>
              <a:t>after</a:t>
            </a:r>
            <a:r>
              <a:rPr lang="fr-FR" sz="2400" dirty="0" smtClean="0"/>
              <a:t> </a:t>
            </a:r>
            <a:r>
              <a:rPr lang="fr-FR" sz="2400" b="1" dirty="0" err="1" smtClean="0"/>
              <a:t>Community</a:t>
            </a:r>
            <a:r>
              <a:rPr lang="fr-FR" sz="2400" dirty="0" smtClean="0"/>
              <a:t> </a:t>
            </a:r>
            <a:r>
              <a:rPr lang="fr-FR" sz="2400" dirty="0" err="1" smtClean="0"/>
              <a:t>created</a:t>
            </a:r>
            <a:r>
              <a:rPr lang="fr-FR" sz="2400" dirty="0" smtClean="0"/>
              <a:t>/</a:t>
            </a:r>
            <a:r>
              <a:rPr lang="fr-FR" sz="2400" dirty="0" err="1" smtClean="0"/>
              <a:t>ordered</a:t>
            </a:r>
            <a:endParaRPr lang="fr-FR" sz="2400" dirty="0"/>
          </a:p>
        </p:txBody>
      </p:sp>
      <p:sp>
        <p:nvSpPr>
          <p:cNvPr id="2" name="ZoneTexte 1"/>
          <p:cNvSpPr txBox="1"/>
          <p:nvPr/>
        </p:nvSpPr>
        <p:spPr>
          <a:xfrm>
            <a:off x="747252" y="5427406"/>
            <a:ext cx="6988323" cy="369332"/>
          </a:xfrm>
          <a:prstGeom prst="rect">
            <a:avLst/>
          </a:prstGeom>
          <a:noFill/>
        </p:spPr>
        <p:txBody>
          <a:bodyPr wrap="none" rtlCol="0">
            <a:spAutoFit/>
          </a:bodyPr>
          <a:lstStyle/>
          <a:p>
            <a:r>
              <a:rPr lang="fr-FR" dirty="0" smtClean="0"/>
              <a:t>Note: A </a:t>
            </a:r>
            <a:r>
              <a:rPr lang="fr-FR" dirty="0" err="1" smtClean="0"/>
              <a:t>customer</a:t>
            </a:r>
            <a:r>
              <a:rPr lang="fr-FR" dirty="0" smtClean="0"/>
              <a:t> (</a:t>
            </a:r>
            <a:r>
              <a:rPr lang="fr-FR" dirty="0" err="1" smtClean="0"/>
              <a:t>organization</a:t>
            </a:r>
            <a:r>
              <a:rPr lang="fr-FR" dirty="0" smtClean="0"/>
              <a:t>/</a:t>
            </a:r>
            <a:r>
              <a:rPr lang="fr-FR" dirty="0" err="1" smtClean="0"/>
              <a:t>company</a:t>
            </a:r>
            <a:r>
              <a:rPr lang="fr-FR" dirty="0" smtClean="0"/>
              <a:t>) </a:t>
            </a:r>
            <a:r>
              <a:rPr lang="fr-FR" dirty="0" err="1" smtClean="0"/>
              <a:t>can</a:t>
            </a:r>
            <a:r>
              <a:rPr lang="fr-FR" dirty="0" smtClean="0"/>
              <a:t> have </a:t>
            </a:r>
            <a:r>
              <a:rPr lang="fr-FR" dirty="0" err="1" smtClean="0"/>
              <a:t>several</a:t>
            </a:r>
            <a:r>
              <a:rPr lang="fr-FR" dirty="0" smtClean="0"/>
              <a:t> </a:t>
            </a:r>
            <a:r>
              <a:rPr lang="fr-FR" dirty="0" err="1" smtClean="0"/>
              <a:t>communities</a:t>
            </a:r>
            <a:endParaRPr lang="fr-FR" dirty="0"/>
          </a:p>
        </p:txBody>
      </p:sp>
    </p:spTree>
    <p:extLst>
      <p:ext uri="{BB962C8B-B14F-4D97-AF65-F5344CB8AC3E}">
        <p14:creationId xmlns:p14="http://schemas.microsoft.com/office/powerpoint/2010/main" val="560219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7026" y="2724867"/>
            <a:ext cx="10515600" cy="1325563"/>
          </a:xfrm>
        </p:spPr>
        <p:txBody>
          <a:bodyPr/>
          <a:lstStyle/>
          <a:p>
            <a:pPr algn="ctr"/>
            <a:r>
              <a:rPr lang="fr-FR" dirty="0" smtClean="0"/>
              <a:t>EVENTS (Enterprise &amp; B2C)</a:t>
            </a:r>
            <a:br>
              <a:rPr lang="fr-FR" dirty="0" smtClean="0"/>
            </a:br>
            <a:r>
              <a:rPr lang="fr-FR" dirty="0" err="1" smtClean="0"/>
              <a:t>Create</a:t>
            </a:r>
            <a:r>
              <a:rPr lang="fr-FR" dirty="0" smtClean="0"/>
              <a:t> </a:t>
            </a:r>
            <a:r>
              <a:rPr lang="fr-FR" dirty="0" err="1" smtClean="0"/>
              <a:t>event</a:t>
            </a:r>
            <a:endParaRPr lang="fr-FR" dirty="0"/>
          </a:p>
        </p:txBody>
      </p:sp>
    </p:spTree>
    <p:extLst>
      <p:ext uri="{BB962C8B-B14F-4D97-AF65-F5344CB8AC3E}">
        <p14:creationId xmlns:p14="http://schemas.microsoft.com/office/powerpoint/2010/main" val="1337657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222301" y="904482"/>
            <a:ext cx="9719338" cy="5393735"/>
          </a:xfrm>
          <a:prstGeom prst="rect">
            <a:avLst/>
          </a:prstGeom>
        </p:spPr>
      </p:pic>
      <p:pic>
        <p:nvPicPr>
          <p:cNvPr id="4" name="Image 3"/>
          <p:cNvPicPr>
            <a:picLocks noChangeAspect="1"/>
          </p:cNvPicPr>
          <p:nvPr/>
        </p:nvPicPr>
        <p:blipFill>
          <a:blip r:embed="rId3"/>
          <a:stretch>
            <a:fillRect/>
          </a:stretch>
        </p:blipFill>
        <p:spPr>
          <a:xfrm>
            <a:off x="6851375" y="4345188"/>
            <a:ext cx="2842958" cy="485775"/>
          </a:xfrm>
          <a:prstGeom prst="rect">
            <a:avLst/>
          </a:prstGeom>
        </p:spPr>
      </p:pic>
      <p:sp>
        <p:nvSpPr>
          <p:cNvPr id="5" name="Rectangle 4"/>
          <p:cNvSpPr/>
          <p:nvPr/>
        </p:nvSpPr>
        <p:spPr>
          <a:xfrm>
            <a:off x="7528232" y="4456865"/>
            <a:ext cx="1835901" cy="262419"/>
          </a:xfrm>
          <a:prstGeom prst="rect">
            <a:avLst/>
          </a:prstGeom>
          <a:solidFill>
            <a:srgbClr val="F7A43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 name="ZoneTexte 5"/>
          <p:cNvSpPr txBox="1"/>
          <p:nvPr/>
        </p:nvSpPr>
        <p:spPr>
          <a:xfrm>
            <a:off x="7528232" y="4403408"/>
            <a:ext cx="1858394" cy="369332"/>
          </a:xfrm>
          <a:prstGeom prst="rect">
            <a:avLst/>
          </a:prstGeom>
          <a:noFill/>
        </p:spPr>
        <p:txBody>
          <a:bodyPr wrap="none" rtlCol="0">
            <a:spAutoFit/>
          </a:bodyPr>
          <a:lstStyle/>
          <a:p>
            <a:r>
              <a:rPr lang="fr-FR" dirty="0" err="1" smtClean="0">
                <a:solidFill>
                  <a:schemeClr val="bg1"/>
                </a:solidFill>
              </a:rPr>
              <a:t>Create</a:t>
            </a:r>
            <a:r>
              <a:rPr lang="fr-FR" dirty="0" smtClean="0">
                <a:solidFill>
                  <a:schemeClr val="bg1"/>
                </a:solidFill>
              </a:rPr>
              <a:t> </a:t>
            </a:r>
            <a:r>
              <a:rPr lang="fr-FR" dirty="0" err="1" smtClean="0">
                <a:solidFill>
                  <a:schemeClr val="bg1"/>
                </a:solidFill>
              </a:rPr>
              <a:t>your</a:t>
            </a:r>
            <a:r>
              <a:rPr lang="fr-FR" dirty="0" smtClean="0">
                <a:solidFill>
                  <a:schemeClr val="bg1"/>
                </a:solidFill>
              </a:rPr>
              <a:t> </a:t>
            </a:r>
            <a:r>
              <a:rPr lang="fr-FR" dirty="0" err="1" smtClean="0">
                <a:solidFill>
                  <a:schemeClr val="bg1"/>
                </a:solidFill>
              </a:rPr>
              <a:t>event</a:t>
            </a:r>
            <a:endParaRPr lang="fr-FR" dirty="0">
              <a:solidFill>
                <a:schemeClr val="bg1"/>
              </a:solidFill>
            </a:endParaRPr>
          </a:p>
        </p:txBody>
      </p:sp>
      <p:sp>
        <p:nvSpPr>
          <p:cNvPr id="8" name="ZoneTexte 7"/>
          <p:cNvSpPr txBox="1"/>
          <p:nvPr/>
        </p:nvSpPr>
        <p:spPr>
          <a:xfrm>
            <a:off x="8272854" y="1006436"/>
            <a:ext cx="1319079" cy="276999"/>
          </a:xfrm>
          <a:prstGeom prst="rect">
            <a:avLst/>
          </a:prstGeom>
          <a:noFill/>
        </p:spPr>
        <p:txBody>
          <a:bodyPr wrap="none" rtlCol="0">
            <a:spAutoFit/>
          </a:bodyPr>
          <a:lstStyle/>
          <a:p>
            <a:r>
              <a:rPr lang="fr-FR" sz="1200" dirty="0" err="1" smtClean="0">
                <a:solidFill>
                  <a:schemeClr val="accent4"/>
                </a:solidFill>
              </a:rPr>
              <a:t>Discover</a:t>
            </a:r>
            <a:r>
              <a:rPr lang="fr-FR" sz="1200" dirty="0" smtClean="0">
                <a:solidFill>
                  <a:schemeClr val="accent4"/>
                </a:solidFill>
              </a:rPr>
              <a:t> LINKAVIE</a:t>
            </a:r>
            <a:endParaRPr lang="fr-FR" sz="1200" dirty="0">
              <a:solidFill>
                <a:schemeClr val="accent4"/>
              </a:solidFill>
            </a:endParaRPr>
          </a:p>
        </p:txBody>
      </p:sp>
    </p:spTree>
    <p:extLst>
      <p:ext uri="{BB962C8B-B14F-4D97-AF65-F5344CB8AC3E}">
        <p14:creationId xmlns:p14="http://schemas.microsoft.com/office/powerpoint/2010/main" val="998119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521110" y="273928"/>
            <a:ext cx="10275785" cy="5471336"/>
          </a:xfrm>
          <a:prstGeom prst="rect">
            <a:avLst/>
          </a:prstGeom>
        </p:spPr>
      </p:pic>
      <p:sp>
        <p:nvSpPr>
          <p:cNvPr id="5" name="Rectangle 4"/>
          <p:cNvSpPr/>
          <p:nvPr/>
        </p:nvSpPr>
        <p:spPr>
          <a:xfrm>
            <a:off x="5702710" y="2025445"/>
            <a:ext cx="4866967" cy="2359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6814374" y="2287713"/>
            <a:ext cx="2709716" cy="523220"/>
          </a:xfrm>
          <a:prstGeom prst="rect">
            <a:avLst/>
          </a:prstGeom>
          <a:noFill/>
        </p:spPr>
        <p:txBody>
          <a:bodyPr wrap="none" rtlCol="0">
            <a:spAutoFit/>
          </a:bodyPr>
          <a:lstStyle/>
          <a:p>
            <a:r>
              <a:rPr lang="fr-FR" sz="2800" dirty="0" smtClean="0"/>
              <a:t>LINKAVIE EVENTS</a:t>
            </a:r>
            <a:endParaRPr lang="fr-FR" sz="2800" dirty="0"/>
          </a:p>
        </p:txBody>
      </p:sp>
      <p:pic>
        <p:nvPicPr>
          <p:cNvPr id="7" name="Image 6"/>
          <p:cNvPicPr>
            <a:picLocks noChangeAspect="1"/>
          </p:cNvPicPr>
          <p:nvPr/>
        </p:nvPicPr>
        <p:blipFill>
          <a:blip r:embed="rId3"/>
          <a:stretch>
            <a:fillRect/>
          </a:stretch>
        </p:blipFill>
        <p:spPr>
          <a:xfrm>
            <a:off x="7012242" y="2962428"/>
            <a:ext cx="2247900" cy="485775"/>
          </a:xfrm>
          <a:prstGeom prst="rect">
            <a:avLst/>
          </a:prstGeom>
        </p:spPr>
      </p:pic>
      <p:sp>
        <p:nvSpPr>
          <p:cNvPr id="8" name="Rectangle 7"/>
          <p:cNvSpPr/>
          <p:nvPr/>
        </p:nvSpPr>
        <p:spPr>
          <a:xfrm>
            <a:off x="7629832" y="3099271"/>
            <a:ext cx="1327355" cy="262419"/>
          </a:xfrm>
          <a:prstGeom prst="rect">
            <a:avLst/>
          </a:prstGeom>
          <a:solidFill>
            <a:srgbClr val="F7A43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p:cNvSpPr txBox="1"/>
          <p:nvPr/>
        </p:nvSpPr>
        <p:spPr>
          <a:xfrm>
            <a:off x="7683502" y="3045814"/>
            <a:ext cx="1220014" cy="369332"/>
          </a:xfrm>
          <a:prstGeom prst="rect">
            <a:avLst/>
          </a:prstGeom>
          <a:noFill/>
        </p:spPr>
        <p:txBody>
          <a:bodyPr wrap="none" rtlCol="0">
            <a:spAutoFit/>
          </a:bodyPr>
          <a:lstStyle/>
          <a:p>
            <a:r>
              <a:rPr lang="fr-FR" dirty="0" err="1" smtClean="0">
                <a:solidFill>
                  <a:schemeClr val="bg1"/>
                </a:solidFill>
              </a:rPr>
              <a:t>Try</a:t>
            </a:r>
            <a:r>
              <a:rPr lang="fr-FR" dirty="0" smtClean="0">
                <a:solidFill>
                  <a:schemeClr val="bg1"/>
                </a:solidFill>
              </a:rPr>
              <a:t> for free</a:t>
            </a:r>
            <a:endParaRPr lang="fr-FR" dirty="0">
              <a:solidFill>
                <a:schemeClr val="bg1"/>
              </a:solidFill>
            </a:endParaRPr>
          </a:p>
        </p:txBody>
      </p:sp>
      <p:sp>
        <p:nvSpPr>
          <p:cNvPr id="10" name="ZoneTexte 9"/>
          <p:cNvSpPr txBox="1"/>
          <p:nvPr/>
        </p:nvSpPr>
        <p:spPr>
          <a:xfrm>
            <a:off x="6931742" y="3468603"/>
            <a:ext cx="2516202" cy="307777"/>
          </a:xfrm>
          <a:prstGeom prst="rect">
            <a:avLst/>
          </a:prstGeom>
          <a:noFill/>
        </p:spPr>
        <p:txBody>
          <a:bodyPr wrap="none" rtlCol="0">
            <a:spAutoFit/>
          </a:bodyPr>
          <a:lstStyle/>
          <a:p>
            <a:r>
              <a:rPr lang="fr-FR" sz="1400" u="sng" dirty="0" smtClean="0">
                <a:solidFill>
                  <a:schemeClr val="accent1"/>
                </a:solidFill>
                <a:hlinkClick r:id="rId4" action="ppaction://hlinksldjump"/>
              </a:rPr>
              <a:t>Or </a:t>
            </a:r>
            <a:r>
              <a:rPr lang="fr-FR" sz="1400" u="sng" dirty="0" err="1" smtClean="0">
                <a:solidFill>
                  <a:schemeClr val="accent1"/>
                </a:solidFill>
                <a:hlinkClick r:id="rId4" action="ppaction://hlinksldjump"/>
              </a:rPr>
              <a:t>subscribe</a:t>
            </a:r>
            <a:r>
              <a:rPr lang="fr-FR" sz="1400" u="sng" dirty="0" smtClean="0">
                <a:solidFill>
                  <a:schemeClr val="accent1"/>
                </a:solidFill>
                <a:hlinkClick r:id="rId4" action="ppaction://hlinksldjump"/>
              </a:rPr>
              <a:t> to LINKAVIE EVENT</a:t>
            </a:r>
            <a:endParaRPr lang="fr-FR" sz="1400" u="sng" dirty="0">
              <a:solidFill>
                <a:schemeClr val="accent1"/>
              </a:solidFill>
            </a:endParaRPr>
          </a:p>
        </p:txBody>
      </p:sp>
      <p:sp>
        <p:nvSpPr>
          <p:cNvPr id="11" name="ZoneTexte 10"/>
          <p:cNvSpPr txBox="1"/>
          <p:nvPr/>
        </p:nvSpPr>
        <p:spPr>
          <a:xfrm>
            <a:off x="7080711" y="388369"/>
            <a:ext cx="1766317" cy="276999"/>
          </a:xfrm>
          <a:prstGeom prst="rect">
            <a:avLst/>
          </a:prstGeom>
          <a:noFill/>
        </p:spPr>
        <p:txBody>
          <a:bodyPr wrap="none" rtlCol="0">
            <a:spAutoFit/>
          </a:bodyPr>
          <a:lstStyle/>
          <a:p>
            <a:r>
              <a:rPr lang="fr-FR" sz="1200" dirty="0" err="1" smtClean="0">
                <a:solidFill>
                  <a:schemeClr val="accent4"/>
                </a:solidFill>
              </a:rPr>
              <a:t>Discover</a:t>
            </a:r>
            <a:r>
              <a:rPr lang="fr-FR" sz="1200" dirty="0" smtClean="0">
                <a:solidFill>
                  <a:schemeClr val="accent4"/>
                </a:solidFill>
              </a:rPr>
              <a:t> LINKAVIE EVENT</a:t>
            </a:r>
            <a:endParaRPr lang="fr-FR" sz="1200" dirty="0">
              <a:solidFill>
                <a:schemeClr val="accent4"/>
              </a:solidFill>
            </a:endParaRPr>
          </a:p>
        </p:txBody>
      </p:sp>
      <p:sp>
        <p:nvSpPr>
          <p:cNvPr id="12" name="Rectangle 11">
            <a:hlinkClick r:id="rId4" action="ppaction://hlinksldjump"/>
          </p:cNvPr>
          <p:cNvSpPr/>
          <p:nvPr/>
        </p:nvSpPr>
        <p:spPr>
          <a:xfrm>
            <a:off x="7045282" y="2984796"/>
            <a:ext cx="2247900" cy="5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609600" y="1297858"/>
            <a:ext cx="5309419" cy="4483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8391" y="1666991"/>
            <a:ext cx="3203371" cy="3389397"/>
          </a:xfrm>
          <a:prstGeom prst="rect">
            <a:avLst/>
          </a:prstGeom>
        </p:spPr>
      </p:pic>
    </p:spTree>
    <p:extLst>
      <p:ext uri="{BB962C8B-B14F-4D97-AF65-F5344CB8AC3E}">
        <p14:creationId xmlns:p14="http://schemas.microsoft.com/office/powerpoint/2010/main" val="2071054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3060442" y="513366"/>
            <a:ext cx="5953125" cy="5895975"/>
          </a:xfrm>
          <a:prstGeom prst="rect">
            <a:avLst/>
          </a:prstGeom>
        </p:spPr>
      </p:pic>
      <p:sp>
        <p:nvSpPr>
          <p:cNvPr id="6" name="ZoneTexte 5"/>
          <p:cNvSpPr txBox="1"/>
          <p:nvPr/>
        </p:nvSpPr>
        <p:spPr>
          <a:xfrm>
            <a:off x="4990118" y="79907"/>
            <a:ext cx="2400785"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Event! </a:t>
            </a:r>
            <a:r>
              <a:rPr lang="en-US" sz="1600" dirty="0" smtClean="0">
                <a:solidFill>
                  <a:schemeClr val="bg2">
                    <a:lumMod val="50000"/>
                  </a:schemeClr>
                </a:solidFill>
              </a:rPr>
              <a:t>– setup</a:t>
            </a:r>
            <a:endParaRPr lang="en-US" sz="1600" dirty="0">
              <a:solidFill>
                <a:schemeClr val="bg2">
                  <a:lumMod val="50000"/>
                </a:schemeClr>
              </a:solidFill>
            </a:endParaRPr>
          </a:p>
        </p:txBody>
      </p:sp>
      <p:grpSp>
        <p:nvGrpSpPr>
          <p:cNvPr id="8" name="Groupe 7"/>
          <p:cNvGrpSpPr/>
          <p:nvPr/>
        </p:nvGrpSpPr>
        <p:grpSpPr>
          <a:xfrm>
            <a:off x="5615355" y="5361935"/>
            <a:ext cx="1150312" cy="377919"/>
            <a:chOff x="8784969" y="4983119"/>
            <a:chExt cx="1819275" cy="438150"/>
          </a:xfrm>
        </p:grpSpPr>
        <p:pic>
          <p:nvPicPr>
            <p:cNvPr id="9" name="Image 8"/>
            <p:cNvPicPr>
              <a:picLocks noChangeAspect="1"/>
            </p:cNvPicPr>
            <p:nvPr/>
          </p:nvPicPr>
          <p:blipFill>
            <a:blip r:embed="rId3"/>
            <a:stretch>
              <a:fillRect/>
            </a:stretch>
          </p:blipFill>
          <p:spPr>
            <a:xfrm>
              <a:off x="8784969" y="4983119"/>
              <a:ext cx="1819275" cy="438150"/>
            </a:xfrm>
            <a:prstGeom prst="rect">
              <a:avLst/>
            </a:prstGeom>
          </p:spPr>
        </p:pic>
        <p:sp>
          <p:nvSpPr>
            <p:cNvPr id="10" name="ZoneTexte 9"/>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11" name="Rectangle 10">
            <a:hlinkClick r:id="rId4" action="ppaction://hlinksldjump"/>
          </p:cNvPr>
          <p:cNvSpPr/>
          <p:nvPr/>
        </p:nvSpPr>
        <p:spPr>
          <a:xfrm>
            <a:off x="5143003" y="5264008"/>
            <a:ext cx="2247900" cy="5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7840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lèche droite 83"/>
          <p:cNvSpPr/>
          <p:nvPr/>
        </p:nvSpPr>
        <p:spPr>
          <a:xfrm rot="5400000">
            <a:off x="-228902" y="3369616"/>
            <a:ext cx="2869196" cy="27802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109726" y="1358736"/>
            <a:ext cx="1134533" cy="719666"/>
            <a:chOff x="1186164" y="2834311"/>
            <a:chExt cx="1134533" cy="719666"/>
          </a:xfrm>
        </p:grpSpPr>
        <p:sp>
          <p:nvSpPr>
            <p:cNvPr id="4" name="Rectangle 3"/>
            <p:cNvSpPr/>
            <p:nvPr/>
          </p:nvSpPr>
          <p:spPr>
            <a:xfrm>
              <a:off x="1186164" y="2834311"/>
              <a:ext cx="1134533" cy="719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1270892" y="3055643"/>
              <a:ext cx="1007327" cy="461665"/>
            </a:xfrm>
            <a:prstGeom prst="rect">
              <a:avLst/>
            </a:prstGeom>
            <a:noFill/>
          </p:spPr>
          <p:txBody>
            <a:bodyPr wrap="none" rtlCol="0">
              <a:spAutoFit/>
            </a:bodyPr>
            <a:lstStyle/>
            <a:p>
              <a:r>
                <a:rPr lang="fr-FR" sz="1200" dirty="0" smtClean="0"/>
                <a:t>Landing page</a:t>
              </a:r>
            </a:p>
            <a:p>
              <a:r>
                <a:rPr lang="fr-FR" sz="1200" dirty="0" smtClean="0"/>
                <a:t>ENTERPRISE</a:t>
              </a:r>
              <a:endParaRPr lang="fr-FR" sz="1200" dirty="0"/>
            </a:p>
          </p:txBody>
        </p:sp>
      </p:grpSp>
      <p:cxnSp>
        <p:nvCxnSpPr>
          <p:cNvPr id="15" name="Connecteur droit avec flèche 14"/>
          <p:cNvCxnSpPr>
            <a:stCxn id="4" idx="3"/>
          </p:cNvCxnSpPr>
          <p:nvPr/>
        </p:nvCxnSpPr>
        <p:spPr>
          <a:xfrm>
            <a:off x="2244259" y="1718569"/>
            <a:ext cx="2687390" cy="18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endCxn id="29" idx="1"/>
          </p:cNvCxnSpPr>
          <p:nvPr/>
        </p:nvCxnSpPr>
        <p:spPr>
          <a:xfrm flipV="1">
            <a:off x="7054404" y="1710512"/>
            <a:ext cx="2358993" cy="2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7211534" y="2764091"/>
            <a:ext cx="2103675" cy="707886"/>
          </a:xfrm>
          <a:prstGeom prst="rect">
            <a:avLst/>
          </a:prstGeom>
          <a:noFill/>
        </p:spPr>
        <p:txBody>
          <a:bodyPr wrap="square" rtlCol="0">
            <a:spAutoFit/>
          </a:bodyPr>
          <a:lstStyle/>
          <a:p>
            <a:r>
              <a:rPr lang="fr-FR" sz="1000" dirty="0" smtClean="0"/>
              <a:t>Event </a:t>
            </a:r>
            <a:r>
              <a:rPr lang="fr-FR" sz="1000" dirty="0" err="1" smtClean="0"/>
              <a:t>process</a:t>
            </a:r>
            <a:r>
              <a:rPr lang="fr-FR" sz="1000" dirty="0" smtClean="0"/>
              <a:t>:</a:t>
            </a:r>
          </a:p>
          <a:p>
            <a:r>
              <a:rPr lang="fr-FR" sz="1000" dirty="0" smtClean="0">
                <a:solidFill>
                  <a:srgbClr val="FF0000"/>
                </a:solidFill>
              </a:rPr>
              <a:t>- Change </a:t>
            </a:r>
            <a:r>
              <a:rPr lang="fr-FR" sz="1000" dirty="0" err="1" smtClean="0">
                <a:solidFill>
                  <a:srgbClr val="FF0000"/>
                </a:solidFill>
              </a:rPr>
              <a:t>process</a:t>
            </a:r>
            <a:r>
              <a:rPr lang="fr-FR" sz="1000" dirty="0" smtClean="0">
                <a:solidFill>
                  <a:srgbClr val="FF0000"/>
                </a:solidFill>
              </a:rPr>
              <a:t> </a:t>
            </a:r>
            <a:r>
              <a:rPr lang="fr-FR" sz="1000" dirty="0" err="1" smtClean="0">
                <a:solidFill>
                  <a:srgbClr val="FF0000"/>
                </a:solidFill>
              </a:rPr>
              <a:t>slightly</a:t>
            </a:r>
            <a:r>
              <a:rPr lang="fr-FR" sz="1000" dirty="0" smtClean="0">
                <a:solidFill>
                  <a:srgbClr val="FF0000"/>
                </a:solidFill>
              </a:rPr>
              <a:t> if </a:t>
            </a:r>
            <a:r>
              <a:rPr lang="fr-FR" sz="1000" dirty="0" err="1" smtClean="0">
                <a:solidFill>
                  <a:srgbClr val="FF0000"/>
                </a:solidFill>
              </a:rPr>
              <a:t>event</a:t>
            </a:r>
            <a:r>
              <a:rPr lang="fr-FR" sz="1000" dirty="0" smtClean="0">
                <a:solidFill>
                  <a:srgbClr val="FF0000"/>
                </a:solidFill>
              </a:rPr>
              <a:t> </a:t>
            </a:r>
            <a:r>
              <a:rPr lang="fr-FR" sz="1000" dirty="0" err="1" smtClean="0">
                <a:solidFill>
                  <a:srgbClr val="FF0000"/>
                </a:solidFill>
              </a:rPr>
              <a:t>created</a:t>
            </a:r>
            <a:r>
              <a:rPr lang="fr-FR" sz="1000" dirty="0" smtClean="0">
                <a:solidFill>
                  <a:srgbClr val="FF0000"/>
                </a:solidFill>
              </a:rPr>
              <a:t> </a:t>
            </a:r>
            <a:r>
              <a:rPr lang="fr-FR" sz="1000" dirty="0" err="1" smtClean="0">
                <a:solidFill>
                  <a:srgbClr val="FF0000"/>
                </a:solidFill>
              </a:rPr>
              <a:t>from</a:t>
            </a:r>
            <a:r>
              <a:rPr lang="fr-FR" sz="1000" dirty="0" smtClean="0">
                <a:solidFill>
                  <a:srgbClr val="FF0000"/>
                </a:solidFill>
              </a:rPr>
              <a:t> a </a:t>
            </a:r>
            <a:r>
              <a:rPr lang="fr-FR" sz="1000" dirty="0" err="1" smtClean="0">
                <a:solidFill>
                  <a:srgbClr val="FF0000"/>
                </a:solidFill>
              </a:rPr>
              <a:t>logued</a:t>
            </a:r>
            <a:r>
              <a:rPr lang="fr-FR" sz="1000" dirty="0" smtClean="0">
                <a:solidFill>
                  <a:srgbClr val="FF0000"/>
                </a:solidFill>
              </a:rPr>
              <a:t>-in user (Perso / </a:t>
            </a:r>
            <a:r>
              <a:rPr lang="fr-FR" sz="1000" dirty="0" err="1" smtClean="0">
                <a:solidFill>
                  <a:srgbClr val="FF0000"/>
                </a:solidFill>
              </a:rPr>
              <a:t>Community</a:t>
            </a:r>
            <a:r>
              <a:rPr lang="fr-FR" sz="1000" dirty="0" smtClean="0">
                <a:solidFill>
                  <a:srgbClr val="FF0000"/>
                </a:solidFill>
              </a:rPr>
              <a:t>)</a:t>
            </a:r>
          </a:p>
        </p:txBody>
      </p:sp>
      <p:sp>
        <p:nvSpPr>
          <p:cNvPr id="29" name="Rectangle 28"/>
          <p:cNvSpPr/>
          <p:nvPr/>
        </p:nvSpPr>
        <p:spPr>
          <a:xfrm>
            <a:off x="9413397" y="1350679"/>
            <a:ext cx="2107392" cy="719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9400037" y="1350679"/>
            <a:ext cx="1803699" cy="707886"/>
          </a:xfrm>
          <a:prstGeom prst="rect">
            <a:avLst/>
          </a:prstGeom>
          <a:noFill/>
        </p:spPr>
        <p:txBody>
          <a:bodyPr wrap="none" rtlCol="0">
            <a:spAutoFit/>
          </a:bodyPr>
          <a:lstStyle/>
          <a:p>
            <a:r>
              <a:rPr lang="fr-FR" sz="1000" dirty="0" err="1" smtClean="0"/>
              <a:t>Create</a:t>
            </a:r>
            <a:r>
              <a:rPr lang="fr-FR" sz="1000" dirty="0" smtClean="0"/>
              <a:t> </a:t>
            </a:r>
            <a:r>
              <a:rPr lang="fr-FR" sz="1000" dirty="0" err="1" smtClean="0"/>
              <a:t>your</a:t>
            </a:r>
            <a:r>
              <a:rPr lang="fr-FR" sz="1000" dirty="0" smtClean="0"/>
              <a:t> first </a:t>
            </a:r>
            <a:r>
              <a:rPr lang="fr-FR" sz="1000" dirty="0" err="1" smtClean="0"/>
              <a:t>NewsLetter</a:t>
            </a:r>
            <a:r>
              <a:rPr lang="fr-FR" sz="1000" dirty="0" smtClean="0"/>
              <a:t> ?</a:t>
            </a:r>
          </a:p>
          <a:p>
            <a:r>
              <a:rPr lang="fr-FR" sz="1000" dirty="0" err="1" smtClean="0"/>
              <a:t>Create</a:t>
            </a:r>
            <a:r>
              <a:rPr lang="fr-FR" sz="1000" dirty="0" smtClean="0"/>
              <a:t> </a:t>
            </a:r>
            <a:r>
              <a:rPr lang="fr-FR" sz="1000" dirty="0" err="1" smtClean="0"/>
              <a:t>your</a:t>
            </a:r>
            <a:r>
              <a:rPr lang="fr-FR" sz="1000" dirty="0" smtClean="0"/>
              <a:t> Marketing book ?</a:t>
            </a:r>
          </a:p>
          <a:p>
            <a:r>
              <a:rPr lang="fr-FR" sz="1000" dirty="0" err="1" smtClean="0"/>
              <a:t>Create</a:t>
            </a:r>
            <a:r>
              <a:rPr lang="fr-FR" sz="1000" dirty="0" smtClean="0"/>
              <a:t> a collaborative e-book ?</a:t>
            </a:r>
          </a:p>
          <a:p>
            <a:r>
              <a:rPr lang="fr-FR" sz="1000" dirty="0" smtClean="0"/>
              <a:t>Invite </a:t>
            </a:r>
            <a:r>
              <a:rPr lang="fr-FR" sz="1000" dirty="0" err="1" smtClean="0"/>
              <a:t>contributors</a:t>
            </a:r>
            <a:r>
              <a:rPr lang="fr-FR" sz="1000" dirty="0" smtClean="0"/>
              <a:t>?</a:t>
            </a:r>
            <a:endParaRPr lang="fr-FR" sz="1000" dirty="0"/>
          </a:p>
        </p:txBody>
      </p:sp>
      <p:sp>
        <p:nvSpPr>
          <p:cNvPr id="32" name="ZoneTexte 31"/>
          <p:cNvSpPr txBox="1"/>
          <p:nvPr/>
        </p:nvSpPr>
        <p:spPr>
          <a:xfrm>
            <a:off x="8700523" y="4202675"/>
            <a:ext cx="335348" cy="246221"/>
          </a:xfrm>
          <a:prstGeom prst="rect">
            <a:avLst/>
          </a:prstGeom>
          <a:noFill/>
        </p:spPr>
        <p:txBody>
          <a:bodyPr wrap="none" rtlCol="0">
            <a:spAutoFit/>
          </a:bodyPr>
          <a:lstStyle/>
          <a:p>
            <a:r>
              <a:rPr lang="fr-FR" sz="1000" dirty="0" smtClean="0"/>
              <a:t>No</a:t>
            </a:r>
            <a:endParaRPr lang="fr-FR" sz="1000" dirty="0"/>
          </a:p>
        </p:txBody>
      </p:sp>
      <p:sp>
        <p:nvSpPr>
          <p:cNvPr id="33" name="Losange 32"/>
          <p:cNvSpPr/>
          <p:nvPr/>
        </p:nvSpPr>
        <p:spPr>
          <a:xfrm>
            <a:off x="7815620" y="3886612"/>
            <a:ext cx="904568" cy="10333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p:cNvSpPr txBox="1"/>
          <p:nvPr/>
        </p:nvSpPr>
        <p:spPr>
          <a:xfrm>
            <a:off x="7815110" y="4232710"/>
            <a:ext cx="925254" cy="400110"/>
          </a:xfrm>
          <a:prstGeom prst="rect">
            <a:avLst/>
          </a:prstGeom>
          <a:noFill/>
        </p:spPr>
        <p:txBody>
          <a:bodyPr wrap="none" rtlCol="0">
            <a:spAutoFit/>
          </a:bodyPr>
          <a:lstStyle/>
          <a:p>
            <a:pPr algn="ctr"/>
            <a:r>
              <a:rPr lang="fr-FR" sz="1000" dirty="0" err="1" smtClean="0"/>
              <a:t>Create</a:t>
            </a:r>
            <a:r>
              <a:rPr lang="fr-FR" sz="1000" dirty="0" smtClean="0"/>
              <a:t> Mobile</a:t>
            </a:r>
          </a:p>
          <a:p>
            <a:pPr algn="ctr"/>
            <a:r>
              <a:rPr lang="fr-FR" sz="1000" dirty="0" err="1" smtClean="0"/>
              <a:t>event</a:t>
            </a:r>
            <a:r>
              <a:rPr lang="fr-FR" sz="1000" dirty="0" smtClean="0"/>
              <a:t>?</a:t>
            </a:r>
            <a:endParaRPr lang="fr-FR" sz="1000" dirty="0"/>
          </a:p>
        </p:txBody>
      </p:sp>
      <p:cxnSp>
        <p:nvCxnSpPr>
          <p:cNvPr id="35" name="Connecteur droit avec flèche 34"/>
          <p:cNvCxnSpPr/>
          <p:nvPr/>
        </p:nvCxnSpPr>
        <p:spPr>
          <a:xfrm flipV="1">
            <a:off x="8660576" y="4379970"/>
            <a:ext cx="7852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33" idx="2"/>
          </p:cNvCxnSpPr>
          <p:nvPr/>
        </p:nvCxnSpPr>
        <p:spPr>
          <a:xfrm>
            <a:off x="8267904" y="4919926"/>
            <a:ext cx="9556" cy="511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9409680" y="4020137"/>
            <a:ext cx="2107392" cy="923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9396320" y="4020137"/>
            <a:ext cx="2198038" cy="861774"/>
          </a:xfrm>
          <a:prstGeom prst="rect">
            <a:avLst/>
          </a:prstGeom>
          <a:noFill/>
        </p:spPr>
        <p:txBody>
          <a:bodyPr wrap="none" rtlCol="0">
            <a:spAutoFit/>
          </a:bodyPr>
          <a:lstStyle/>
          <a:p>
            <a:r>
              <a:rPr lang="fr-FR" sz="1000" dirty="0" smtClean="0"/>
              <a:t>How to </a:t>
            </a:r>
            <a:r>
              <a:rPr lang="fr-FR" sz="1000" dirty="0" err="1" smtClean="0"/>
              <a:t>start</a:t>
            </a:r>
            <a:r>
              <a:rPr lang="fr-FR" sz="1000" dirty="0" smtClean="0"/>
              <a:t> at « Event settings » page</a:t>
            </a:r>
          </a:p>
          <a:p>
            <a:r>
              <a:rPr lang="fr-FR" sz="1000" dirty="0" err="1" smtClean="0"/>
              <a:t>Upload</a:t>
            </a:r>
            <a:r>
              <a:rPr lang="fr-FR" sz="1000" dirty="0" smtClean="0"/>
              <a:t> first </a:t>
            </a:r>
            <a:r>
              <a:rPr lang="fr-FR" sz="1000" dirty="0" err="1" smtClean="0"/>
              <a:t>pictures</a:t>
            </a:r>
            <a:endParaRPr lang="fr-FR" sz="1000" dirty="0" smtClean="0"/>
          </a:p>
          <a:p>
            <a:r>
              <a:rPr lang="fr-FR" sz="1000" dirty="0" err="1" smtClean="0"/>
              <a:t>Create</a:t>
            </a:r>
            <a:r>
              <a:rPr lang="fr-FR" sz="1000" dirty="0" smtClean="0"/>
              <a:t> first </a:t>
            </a:r>
            <a:r>
              <a:rPr lang="fr-FR" sz="1000" dirty="0" err="1" smtClean="0"/>
              <a:t>ebook</a:t>
            </a:r>
            <a:endParaRPr lang="fr-FR" sz="1000" dirty="0" smtClean="0"/>
          </a:p>
          <a:p>
            <a:r>
              <a:rPr lang="fr-FR" sz="1000" dirty="0" err="1" smtClean="0"/>
              <a:t>Share</a:t>
            </a:r>
            <a:r>
              <a:rPr lang="fr-FR" sz="1000" dirty="0" smtClean="0"/>
              <a:t> collaborative public </a:t>
            </a:r>
            <a:r>
              <a:rPr lang="fr-FR" sz="1000" dirty="0" err="1" smtClean="0"/>
              <a:t>link</a:t>
            </a:r>
            <a:endParaRPr lang="fr-FR" sz="1000" dirty="0" smtClean="0"/>
          </a:p>
          <a:p>
            <a:r>
              <a:rPr lang="fr-FR" sz="1000" dirty="0" smtClean="0"/>
              <a:t>Invite new </a:t>
            </a:r>
            <a:r>
              <a:rPr lang="fr-FR" sz="1000" dirty="0" err="1" smtClean="0"/>
              <a:t>contributors</a:t>
            </a:r>
            <a:endParaRPr lang="fr-FR" sz="1000" dirty="0"/>
          </a:p>
        </p:txBody>
      </p:sp>
      <p:sp>
        <p:nvSpPr>
          <p:cNvPr id="40" name="ZoneTexte 39"/>
          <p:cNvSpPr txBox="1"/>
          <p:nvPr/>
        </p:nvSpPr>
        <p:spPr>
          <a:xfrm>
            <a:off x="8208258" y="4943225"/>
            <a:ext cx="360996" cy="246221"/>
          </a:xfrm>
          <a:prstGeom prst="rect">
            <a:avLst/>
          </a:prstGeom>
          <a:noFill/>
        </p:spPr>
        <p:txBody>
          <a:bodyPr wrap="none" rtlCol="0">
            <a:spAutoFit/>
          </a:bodyPr>
          <a:lstStyle/>
          <a:p>
            <a:r>
              <a:rPr lang="fr-FR" sz="1000" dirty="0" err="1" smtClean="0"/>
              <a:t>Yes</a:t>
            </a:r>
            <a:endParaRPr lang="fr-FR" sz="1000" dirty="0"/>
          </a:p>
        </p:txBody>
      </p:sp>
      <p:cxnSp>
        <p:nvCxnSpPr>
          <p:cNvPr id="41" name="Connecteur droit avec flèche 40"/>
          <p:cNvCxnSpPr>
            <a:endCxn id="33" idx="0"/>
          </p:cNvCxnSpPr>
          <p:nvPr/>
        </p:nvCxnSpPr>
        <p:spPr>
          <a:xfrm>
            <a:off x="8251659" y="3530571"/>
            <a:ext cx="16245" cy="35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7306005" y="5416896"/>
            <a:ext cx="2103675" cy="400110"/>
          </a:xfrm>
          <a:prstGeom prst="rect">
            <a:avLst/>
          </a:prstGeom>
          <a:noFill/>
        </p:spPr>
        <p:txBody>
          <a:bodyPr wrap="square" rtlCol="0">
            <a:spAutoFit/>
          </a:bodyPr>
          <a:lstStyle/>
          <a:p>
            <a:r>
              <a:rPr lang="fr-FR" sz="1000" dirty="0" err="1" smtClean="0"/>
              <a:t>Generate</a:t>
            </a:r>
            <a:r>
              <a:rPr lang="fr-FR" sz="1000" dirty="0" smtClean="0"/>
              <a:t> </a:t>
            </a:r>
            <a:r>
              <a:rPr lang="fr-FR" sz="1000" dirty="0" err="1" smtClean="0"/>
              <a:t>event</a:t>
            </a:r>
            <a:r>
              <a:rPr lang="fr-FR" sz="1000" dirty="0" smtClean="0"/>
              <a:t> ID to </a:t>
            </a:r>
            <a:r>
              <a:rPr lang="fr-FR" sz="1000" dirty="0" err="1" smtClean="0"/>
              <a:t>share</a:t>
            </a:r>
            <a:endParaRPr lang="fr-FR" sz="1000" dirty="0" smtClean="0"/>
          </a:p>
          <a:p>
            <a:r>
              <a:rPr lang="fr-FR" sz="1000" dirty="0" smtClean="0"/>
              <a:t>+ How to </a:t>
            </a:r>
            <a:r>
              <a:rPr lang="fr-FR" sz="1000" dirty="0" err="1" smtClean="0"/>
              <a:t>create</a:t>
            </a:r>
            <a:r>
              <a:rPr lang="fr-FR" sz="1000" dirty="0" smtClean="0"/>
              <a:t> QR code</a:t>
            </a:r>
            <a:endParaRPr lang="fr-FR" sz="1000" dirty="0"/>
          </a:p>
        </p:txBody>
      </p:sp>
      <p:sp>
        <p:nvSpPr>
          <p:cNvPr id="45" name="Rectangle 44"/>
          <p:cNvSpPr/>
          <p:nvPr/>
        </p:nvSpPr>
        <p:spPr>
          <a:xfrm>
            <a:off x="7207817" y="2762371"/>
            <a:ext cx="2107392" cy="719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p:cNvSpPr/>
          <p:nvPr/>
        </p:nvSpPr>
        <p:spPr>
          <a:xfrm>
            <a:off x="7302288" y="5431828"/>
            <a:ext cx="2107392" cy="719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8" name="Connecteur en angle 47"/>
          <p:cNvCxnSpPr>
            <a:stCxn id="46" idx="3"/>
            <a:endCxn id="38" idx="2"/>
          </p:cNvCxnSpPr>
          <p:nvPr/>
        </p:nvCxnSpPr>
        <p:spPr>
          <a:xfrm flipV="1">
            <a:off x="9409680" y="4943225"/>
            <a:ext cx="1053696" cy="8484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a:endCxn id="76" idx="1"/>
          </p:cNvCxnSpPr>
          <p:nvPr/>
        </p:nvCxnSpPr>
        <p:spPr>
          <a:xfrm flipV="1">
            <a:off x="1523813" y="597445"/>
            <a:ext cx="1546002" cy="86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en angle 68"/>
          <p:cNvCxnSpPr>
            <a:stCxn id="66" idx="2"/>
          </p:cNvCxnSpPr>
          <p:nvPr/>
        </p:nvCxnSpPr>
        <p:spPr>
          <a:xfrm rot="5400000" flipH="1" flipV="1">
            <a:off x="4330201" y="568926"/>
            <a:ext cx="241229" cy="5514006"/>
          </a:xfrm>
          <a:prstGeom prst="bentConnector4">
            <a:avLst>
              <a:gd name="adj1" fmla="val -94765"/>
              <a:gd name="adj2" fmla="val 54567"/>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 name="Groupe 1"/>
          <p:cNvGrpSpPr/>
          <p:nvPr/>
        </p:nvGrpSpPr>
        <p:grpSpPr>
          <a:xfrm>
            <a:off x="381127" y="279246"/>
            <a:ext cx="1134533" cy="719666"/>
            <a:chOff x="1205544" y="1474514"/>
            <a:chExt cx="1134533" cy="719666"/>
          </a:xfrm>
        </p:grpSpPr>
        <p:sp>
          <p:nvSpPr>
            <p:cNvPr id="60" name="Rectangle 59"/>
            <p:cNvSpPr/>
            <p:nvPr/>
          </p:nvSpPr>
          <p:spPr>
            <a:xfrm>
              <a:off x="1205544" y="1474514"/>
              <a:ext cx="1134533" cy="719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ZoneTexte 60"/>
            <p:cNvSpPr txBox="1"/>
            <p:nvPr/>
          </p:nvSpPr>
          <p:spPr>
            <a:xfrm>
              <a:off x="1241890" y="1674555"/>
              <a:ext cx="1007327" cy="461665"/>
            </a:xfrm>
            <a:prstGeom prst="rect">
              <a:avLst/>
            </a:prstGeom>
            <a:noFill/>
          </p:spPr>
          <p:txBody>
            <a:bodyPr wrap="none" rtlCol="0">
              <a:spAutoFit/>
            </a:bodyPr>
            <a:lstStyle/>
            <a:p>
              <a:r>
                <a:rPr lang="fr-FR" sz="1200" dirty="0" smtClean="0"/>
                <a:t>Landing page</a:t>
              </a:r>
            </a:p>
            <a:p>
              <a:r>
                <a:rPr lang="fr-FR" sz="1200" dirty="0" smtClean="0"/>
                <a:t>B2C</a:t>
              </a:r>
              <a:endParaRPr lang="fr-FR" sz="1200" dirty="0"/>
            </a:p>
          </p:txBody>
        </p:sp>
      </p:grpSp>
      <p:grpSp>
        <p:nvGrpSpPr>
          <p:cNvPr id="62" name="Groupe 61"/>
          <p:cNvGrpSpPr/>
          <p:nvPr/>
        </p:nvGrpSpPr>
        <p:grpSpPr>
          <a:xfrm>
            <a:off x="1105421" y="2752311"/>
            <a:ext cx="1134533" cy="719666"/>
            <a:chOff x="1186164" y="2834311"/>
            <a:chExt cx="1134533" cy="719666"/>
          </a:xfrm>
          <a:solidFill>
            <a:schemeClr val="bg1"/>
          </a:solidFill>
        </p:grpSpPr>
        <p:sp>
          <p:nvSpPr>
            <p:cNvPr id="63" name="Rectangle 62"/>
            <p:cNvSpPr/>
            <p:nvPr/>
          </p:nvSpPr>
          <p:spPr>
            <a:xfrm>
              <a:off x="1186164" y="2834311"/>
              <a:ext cx="1134533" cy="71966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ZoneTexte 65"/>
            <p:cNvSpPr txBox="1"/>
            <p:nvPr/>
          </p:nvSpPr>
          <p:spPr>
            <a:xfrm>
              <a:off x="1270892" y="2882212"/>
              <a:ext cx="1007327" cy="646331"/>
            </a:xfrm>
            <a:prstGeom prst="rect">
              <a:avLst/>
            </a:prstGeom>
            <a:grpFill/>
          </p:spPr>
          <p:txBody>
            <a:bodyPr wrap="none" rtlCol="0">
              <a:spAutoFit/>
            </a:bodyPr>
            <a:lstStyle/>
            <a:p>
              <a:r>
                <a:rPr lang="fr-FR" sz="1200" dirty="0" smtClean="0"/>
                <a:t>Landing page</a:t>
              </a:r>
            </a:p>
            <a:p>
              <a:r>
                <a:rPr lang="fr-FR" sz="1200" dirty="0" smtClean="0"/>
                <a:t>ENTERPRISE</a:t>
              </a:r>
            </a:p>
            <a:p>
              <a:r>
                <a:rPr lang="fr-FR" sz="1200" dirty="0" smtClean="0"/>
                <a:t>EVENT</a:t>
              </a:r>
              <a:endParaRPr lang="fr-FR" sz="1200" dirty="0"/>
            </a:p>
          </p:txBody>
        </p:sp>
      </p:grpSp>
      <p:sp>
        <p:nvSpPr>
          <p:cNvPr id="67" name="ZoneTexte 66"/>
          <p:cNvSpPr txBox="1"/>
          <p:nvPr/>
        </p:nvSpPr>
        <p:spPr>
          <a:xfrm>
            <a:off x="279164" y="0"/>
            <a:ext cx="1325235" cy="276999"/>
          </a:xfrm>
          <a:prstGeom prst="rect">
            <a:avLst/>
          </a:prstGeom>
          <a:noFill/>
        </p:spPr>
        <p:txBody>
          <a:bodyPr wrap="none" rtlCol="0">
            <a:spAutoFit/>
          </a:bodyPr>
          <a:lstStyle/>
          <a:p>
            <a:r>
              <a:rPr lang="fr-FR" sz="1200" dirty="0" smtClean="0">
                <a:solidFill>
                  <a:schemeClr val="accent1"/>
                </a:solidFill>
              </a:rPr>
              <a:t>www.linkavie.com</a:t>
            </a:r>
            <a:endParaRPr lang="fr-FR" sz="1200" dirty="0">
              <a:solidFill>
                <a:schemeClr val="accent1"/>
              </a:solidFill>
            </a:endParaRPr>
          </a:p>
        </p:txBody>
      </p:sp>
      <p:cxnSp>
        <p:nvCxnSpPr>
          <p:cNvPr id="8" name="Connecteur en angle 7"/>
          <p:cNvCxnSpPr>
            <a:stCxn id="60" idx="2"/>
            <a:endCxn id="4" idx="1"/>
          </p:cNvCxnSpPr>
          <p:nvPr/>
        </p:nvCxnSpPr>
        <p:spPr>
          <a:xfrm rot="16200000" flipH="1">
            <a:off x="669232" y="1278074"/>
            <a:ext cx="719657" cy="1613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4" idx="2"/>
            <a:endCxn id="63" idx="0"/>
          </p:cNvCxnSpPr>
          <p:nvPr/>
        </p:nvCxnSpPr>
        <p:spPr>
          <a:xfrm flipH="1">
            <a:off x="1672688" y="2078402"/>
            <a:ext cx="4305" cy="673909"/>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a:xfrm>
            <a:off x="3069815" y="243531"/>
            <a:ext cx="1181893" cy="707886"/>
          </a:xfrm>
          <a:prstGeom prst="rect">
            <a:avLst/>
          </a:prstGeom>
          <a:noFill/>
        </p:spPr>
        <p:txBody>
          <a:bodyPr wrap="square" rtlCol="0">
            <a:spAutoFit/>
          </a:bodyPr>
          <a:lstStyle/>
          <a:p>
            <a:r>
              <a:rPr lang="fr-FR" sz="1000" dirty="0" smtClean="0"/>
              <a:t>Basic user info</a:t>
            </a:r>
          </a:p>
          <a:p>
            <a:r>
              <a:rPr lang="fr-FR" sz="1000" dirty="0" smtClean="0"/>
              <a:t>(</a:t>
            </a:r>
            <a:r>
              <a:rPr lang="fr-FR" sz="1000" dirty="0" err="1" smtClean="0"/>
              <a:t>Fname</a:t>
            </a:r>
            <a:r>
              <a:rPr lang="fr-FR" sz="1000" dirty="0" smtClean="0"/>
              <a:t>, </a:t>
            </a:r>
            <a:r>
              <a:rPr lang="fr-FR" sz="1000" dirty="0" err="1" smtClean="0"/>
              <a:t>Lname</a:t>
            </a:r>
            <a:r>
              <a:rPr lang="fr-FR" sz="1000" dirty="0" smtClean="0"/>
              <a:t>, email, </a:t>
            </a:r>
            <a:r>
              <a:rPr lang="fr-FR" sz="1000" dirty="0" err="1" smtClean="0"/>
              <a:t>pwd</a:t>
            </a:r>
            <a:r>
              <a:rPr lang="fr-FR" sz="1000" dirty="0" smtClean="0"/>
              <a:t>)</a:t>
            </a:r>
          </a:p>
          <a:p>
            <a:endParaRPr lang="fr-FR" sz="1000" dirty="0"/>
          </a:p>
        </p:txBody>
      </p:sp>
      <p:sp>
        <p:nvSpPr>
          <p:cNvPr id="76" name="Rectangle 75"/>
          <p:cNvSpPr/>
          <p:nvPr/>
        </p:nvSpPr>
        <p:spPr>
          <a:xfrm>
            <a:off x="3069815" y="237612"/>
            <a:ext cx="1181893" cy="719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ZoneTexte 78"/>
          <p:cNvSpPr txBox="1"/>
          <p:nvPr/>
        </p:nvSpPr>
        <p:spPr>
          <a:xfrm>
            <a:off x="1465115" y="390602"/>
            <a:ext cx="1013419" cy="246221"/>
          </a:xfrm>
          <a:prstGeom prst="rect">
            <a:avLst/>
          </a:prstGeom>
          <a:noFill/>
        </p:spPr>
        <p:txBody>
          <a:bodyPr wrap="none" rtlCol="0">
            <a:spAutoFit/>
          </a:bodyPr>
          <a:lstStyle/>
          <a:p>
            <a:r>
              <a:rPr lang="fr-FR" sz="1000" dirty="0" err="1" smtClean="0"/>
              <a:t>Create</a:t>
            </a:r>
            <a:r>
              <a:rPr lang="fr-FR" sz="1000" dirty="0" smtClean="0"/>
              <a:t> an </a:t>
            </a:r>
            <a:r>
              <a:rPr lang="fr-FR" sz="1000" dirty="0" err="1" smtClean="0"/>
              <a:t>event</a:t>
            </a:r>
            <a:endParaRPr lang="fr-FR" sz="1000" dirty="0"/>
          </a:p>
        </p:txBody>
      </p:sp>
      <p:cxnSp>
        <p:nvCxnSpPr>
          <p:cNvPr id="10" name="Connecteur en angle 9"/>
          <p:cNvCxnSpPr>
            <a:stCxn id="75" idx="2"/>
            <a:endCxn id="45" idx="1"/>
          </p:cNvCxnSpPr>
          <p:nvPr/>
        </p:nvCxnSpPr>
        <p:spPr>
          <a:xfrm rot="16200000" flipH="1">
            <a:off x="4348896" y="263282"/>
            <a:ext cx="2170787" cy="3547055"/>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64" name="Groupe 63"/>
          <p:cNvGrpSpPr/>
          <p:nvPr/>
        </p:nvGrpSpPr>
        <p:grpSpPr>
          <a:xfrm>
            <a:off x="4919322" y="1379153"/>
            <a:ext cx="2107392" cy="863494"/>
            <a:chOff x="4931649" y="1377609"/>
            <a:chExt cx="2107392" cy="863494"/>
          </a:xfrm>
        </p:grpSpPr>
        <p:sp>
          <p:nvSpPr>
            <p:cNvPr id="68" name="Rectangle 67"/>
            <p:cNvSpPr/>
            <p:nvPr/>
          </p:nvSpPr>
          <p:spPr>
            <a:xfrm>
              <a:off x="4931649" y="1377609"/>
              <a:ext cx="2107392" cy="719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ZoneTexte 70"/>
            <p:cNvSpPr txBox="1"/>
            <p:nvPr/>
          </p:nvSpPr>
          <p:spPr>
            <a:xfrm>
              <a:off x="4945198" y="1379329"/>
              <a:ext cx="2093843" cy="861774"/>
            </a:xfrm>
            <a:prstGeom prst="rect">
              <a:avLst/>
            </a:prstGeom>
            <a:noFill/>
          </p:spPr>
          <p:txBody>
            <a:bodyPr wrap="none" rtlCol="0">
              <a:spAutoFit/>
            </a:bodyPr>
            <a:lstStyle/>
            <a:p>
              <a:r>
                <a:rPr lang="fr-FR" sz="1000" dirty="0" smtClean="0"/>
                <a:t>Enterprise </a:t>
              </a:r>
              <a:r>
                <a:rPr lang="fr-FR" sz="1000" dirty="0" err="1" smtClean="0"/>
                <a:t>Register</a:t>
              </a:r>
              <a:r>
                <a:rPr lang="fr-FR" sz="1000" dirty="0" smtClean="0"/>
                <a:t> </a:t>
              </a:r>
              <a:r>
                <a:rPr lang="fr-FR" sz="1000" dirty="0" err="1" smtClean="0"/>
                <a:t>process</a:t>
              </a:r>
              <a:endParaRPr lang="fr-FR" sz="1000" dirty="0" smtClean="0"/>
            </a:p>
            <a:p>
              <a:r>
                <a:rPr lang="fr-FR" sz="1000" dirty="0" err="1" smtClean="0"/>
                <a:t>Owner</a:t>
              </a:r>
              <a:r>
                <a:rPr lang="fr-FR" sz="1000" dirty="0" smtClean="0"/>
                <a:t> </a:t>
              </a:r>
              <a:r>
                <a:rPr lang="fr-FR" sz="1000" dirty="0" err="1" smtClean="0"/>
                <a:t>name</a:t>
              </a:r>
              <a:r>
                <a:rPr lang="fr-FR" sz="1000" dirty="0" smtClean="0"/>
                <a:t>, email…</a:t>
              </a:r>
            </a:p>
            <a:p>
              <a:r>
                <a:rPr lang="fr-FR" sz="1000" dirty="0" err="1" smtClean="0"/>
                <a:t>Company</a:t>
              </a:r>
              <a:r>
                <a:rPr lang="fr-FR" sz="1000" dirty="0" smtClean="0"/>
                <a:t> infos (</a:t>
              </a:r>
              <a:r>
                <a:rPr lang="fr-FR" sz="1000" dirty="0" err="1" smtClean="0"/>
                <a:t>address</a:t>
              </a:r>
              <a:r>
                <a:rPr lang="fr-FR" sz="1000" dirty="0" smtClean="0"/>
                <a:t>, </a:t>
              </a:r>
              <a:r>
                <a:rPr lang="fr-FR" sz="1000" dirty="0" err="1" smtClean="0"/>
                <a:t>billing</a:t>
              </a:r>
              <a:r>
                <a:rPr lang="fr-FR" sz="1000" dirty="0" smtClean="0"/>
                <a:t> etc..)</a:t>
              </a:r>
            </a:p>
            <a:p>
              <a:r>
                <a:rPr lang="fr-FR" sz="1000" dirty="0" smtClean="0"/>
                <a:t>Invite </a:t>
              </a:r>
              <a:r>
                <a:rPr lang="fr-FR" sz="1000" dirty="0" err="1" smtClean="0"/>
                <a:t>contributors</a:t>
              </a:r>
              <a:r>
                <a:rPr lang="fr-FR" sz="1000" dirty="0" smtClean="0"/>
                <a:t> (</a:t>
              </a:r>
              <a:r>
                <a:rPr lang="fr-FR" sz="1000" dirty="0" err="1" smtClean="0"/>
                <a:t>optional</a:t>
              </a:r>
              <a:r>
                <a:rPr lang="fr-FR" sz="1000" dirty="0" smtClean="0"/>
                <a:t>)</a:t>
              </a:r>
            </a:p>
            <a:p>
              <a:endParaRPr lang="fr-FR" sz="1000" dirty="0"/>
            </a:p>
          </p:txBody>
        </p:sp>
      </p:grpSp>
      <p:sp>
        <p:nvSpPr>
          <p:cNvPr id="80" name="ZoneTexte 79"/>
          <p:cNvSpPr txBox="1"/>
          <p:nvPr/>
        </p:nvSpPr>
        <p:spPr>
          <a:xfrm>
            <a:off x="10603914" y="3754918"/>
            <a:ext cx="1062342" cy="276999"/>
          </a:xfrm>
          <a:prstGeom prst="rect">
            <a:avLst/>
          </a:prstGeom>
          <a:noFill/>
        </p:spPr>
        <p:txBody>
          <a:bodyPr wrap="none" rtlCol="0">
            <a:spAutoFit/>
          </a:bodyPr>
          <a:lstStyle/>
          <a:p>
            <a:r>
              <a:rPr lang="fr-FR" sz="1200" b="1" dirty="0" smtClean="0">
                <a:solidFill>
                  <a:schemeClr val="accent1"/>
                </a:solidFill>
              </a:rPr>
              <a:t>Ivan UX </a:t>
            </a:r>
            <a:r>
              <a:rPr lang="fr-FR" sz="1200" b="1" dirty="0" err="1" smtClean="0">
                <a:solidFill>
                  <a:schemeClr val="accent1"/>
                </a:solidFill>
              </a:rPr>
              <a:t>study</a:t>
            </a:r>
            <a:endParaRPr lang="fr-FR" sz="1200" b="1" dirty="0">
              <a:solidFill>
                <a:schemeClr val="accent1"/>
              </a:solidFill>
            </a:endParaRPr>
          </a:p>
        </p:txBody>
      </p:sp>
      <p:sp>
        <p:nvSpPr>
          <p:cNvPr id="81" name="ZoneTexte 80"/>
          <p:cNvSpPr txBox="1"/>
          <p:nvPr/>
        </p:nvSpPr>
        <p:spPr>
          <a:xfrm>
            <a:off x="10552391" y="1105024"/>
            <a:ext cx="1062342" cy="276999"/>
          </a:xfrm>
          <a:prstGeom prst="rect">
            <a:avLst/>
          </a:prstGeom>
          <a:noFill/>
        </p:spPr>
        <p:txBody>
          <a:bodyPr wrap="none" rtlCol="0">
            <a:spAutoFit/>
          </a:bodyPr>
          <a:lstStyle/>
          <a:p>
            <a:r>
              <a:rPr lang="fr-FR" sz="1200" b="1" dirty="0" smtClean="0">
                <a:solidFill>
                  <a:schemeClr val="accent1"/>
                </a:solidFill>
              </a:rPr>
              <a:t>Ivan UX </a:t>
            </a:r>
            <a:r>
              <a:rPr lang="fr-FR" sz="1200" b="1" dirty="0" err="1" smtClean="0">
                <a:solidFill>
                  <a:schemeClr val="accent1"/>
                </a:solidFill>
              </a:rPr>
              <a:t>study</a:t>
            </a:r>
            <a:endParaRPr lang="fr-FR" sz="1200" b="1" dirty="0">
              <a:solidFill>
                <a:schemeClr val="accent1"/>
              </a:solidFill>
            </a:endParaRPr>
          </a:p>
        </p:txBody>
      </p:sp>
      <p:sp>
        <p:nvSpPr>
          <p:cNvPr id="82" name="ZoneTexte 81"/>
          <p:cNvSpPr txBox="1"/>
          <p:nvPr/>
        </p:nvSpPr>
        <p:spPr>
          <a:xfrm>
            <a:off x="2056396" y="3497719"/>
            <a:ext cx="1579278" cy="246221"/>
          </a:xfrm>
          <a:prstGeom prst="rect">
            <a:avLst/>
          </a:prstGeom>
          <a:noFill/>
        </p:spPr>
        <p:txBody>
          <a:bodyPr wrap="none" rtlCol="0">
            <a:spAutoFit/>
          </a:bodyPr>
          <a:lstStyle/>
          <a:p>
            <a:r>
              <a:rPr lang="fr-FR" sz="1000" dirty="0" err="1" smtClean="0"/>
              <a:t>Create</a:t>
            </a:r>
            <a:r>
              <a:rPr lang="fr-FR" sz="1000" dirty="0" smtClean="0"/>
              <a:t> an Enterprise </a:t>
            </a:r>
            <a:r>
              <a:rPr lang="fr-FR" sz="1000" dirty="0" err="1" smtClean="0"/>
              <a:t>event</a:t>
            </a:r>
            <a:endParaRPr lang="fr-FR" sz="1000" dirty="0"/>
          </a:p>
        </p:txBody>
      </p:sp>
      <p:sp>
        <p:nvSpPr>
          <p:cNvPr id="23" name="Flèche droite 22"/>
          <p:cNvSpPr/>
          <p:nvPr/>
        </p:nvSpPr>
        <p:spPr>
          <a:xfrm rot="5400000">
            <a:off x="-1484982" y="2834809"/>
            <a:ext cx="3892212" cy="27802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Flèche droite 84"/>
          <p:cNvSpPr/>
          <p:nvPr/>
        </p:nvSpPr>
        <p:spPr>
          <a:xfrm rot="5400000">
            <a:off x="780034" y="4068590"/>
            <a:ext cx="1471249" cy="27802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ZoneTexte 85"/>
          <p:cNvSpPr txBox="1"/>
          <p:nvPr/>
        </p:nvSpPr>
        <p:spPr>
          <a:xfrm>
            <a:off x="377830" y="5037377"/>
            <a:ext cx="1485600" cy="523220"/>
          </a:xfrm>
          <a:prstGeom prst="rect">
            <a:avLst/>
          </a:prstGeom>
          <a:noFill/>
        </p:spPr>
        <p:txBody>
          <a:bodyPr wrap="none" rtlCol="0">
            <a:spAutoFit/>
          </a:bodyPr>
          <a:lstStyle/>
          <a:p>
            <a:r>
              <a:rPr lang="fr-FR" sz="1400" b="1" dirty="0" smtClean="0"/>
              <a:t>WORDPRESS SITE</a:t>
            </a:r>
          </a:p>
          <a:p>
            <a:pPr algn="ctr"/>
            <a:r>
              <a:rPr lang="fr-FR" sz="1400" b="1" dirty="0" smtClean="0"/>
              <a:t>Marketing</a:t>
            </a:r>
            <a:endParaRPr lang="fr-FR" sz="1400" b="1" dirty="0"/>
          </a:p>
        </p:txBody>
      </p:sp>
      <p:sp>
        <p:nvSpPr>
          <p:cNvPr id="87" name="ZoneTexte 86"/>
          <p:cNvSpPr txBox="1"/>
          <p:nvPr/>
        </p:nvSpPr>
        <p:spPr>
          <a:xfrm>
            <a:off x="3635674" y="5069057"/>
            <a:ext cx="1215782" cy="523220"/>
          </a:xfrm>
          <a:prstGeom prst="rect">
            <a:avLst/>
          </a:prstGeom>
          <a:noFill/>
        </p:spPr>
        <p:txBody>
          <a:bodyPr wrap="none" rtlCol="0">
            <a:spAutoFit/>
          </a:bodyPr>
          <a:lstStyle/>
          <a:p>
            <a:r>
              <a:rPr lang="fr-FR" sz="1400" b="1" dirty="0" smtClean="0"/>
              <a:t>LINKAVIE SITE</a:t>
            </a:r>
          </a:p>
          <a:p>
            <a:pPr algn="ctr"/>
            <a:r>
              <a:rPr lang="fr-FR" sz="1400" b="1" dirty="0" smtClean="0"/>
              <a:t>App</a:t>
            </a:r>
            <a:endParaRPr lang="fr-FR" sz="1400" b="1" dirty="0"/>
          </a:p>
        </p:txBody>
      </p:sp>
      <p:cxnSp>
        <p:nvCxnSpPr>
          <p:cNvPr id="88" name="Connecteur droit avec flèche 87"/>
          <p:cNvCxnSpPr/>
          <p:nvPr/>
        </p:nvCxnSpPr>
        <p:spPr>
          <a:xfrm>
            <a:off x="1651000" y="5175877"/>
            <a:ext cx="2009761" cy="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89" name="ZoneTexte 88"/>
          <p:cNvSpPr txBox="1"/>
          <p:nvPr/>
        </p:nvSpPr>
        <p:spPr>
          <a:xfrm>
            <a:off x="2539562" y="4666226"/>
            <a:ext cx="1582203" cy="553998"/>
          </a:xfrm>
          <a:prstGeom prst="rect">
            <a:avLst/>
          </a:prstGeom>
          <a:noFill/>
        </p:spPr>
        <p:txBody>
          <a:bodyPr wrap="square" rtlCol="0">
            <a:spAutoFit/>
          </a:bodyPr>
          <a:lstStyle/>
          <a:p>
            <a:r>
              <a:rPr lang="fr-FR" sz="1000" dirty="0" err="1" smtClean="0"/>
              <a:t>Connect</a:t>
            </a:r>
            <a:endParaRPr lang="fr-FR" sz="1000" dirty="0" smtClean="0"/>
          </a:p>
          <a:p>
            <a:r>
              <a:rPr lang="fr-FR" sz="1000" dirty="0" err="1" smtClean="0"/>
              <a:t>Forgot</a:t>
            </a:r>
            <a:r>
              <a:rPr lang="fr-FR" sz="1000" dirty="0" smtClean="0"/>
              <a:t> </a:t>
            </a:r>
            <a:r>
              <a:rPr lang="fr-FR" sz="1000" dirty="0" err="1" smtClean="0"/>
              <a:t>pwd</a:t>
            </a:r>
            <a:endParaRPr lang="fr-FR" sz="1000" dirty="0" smtClean="0"/>
          </a:p>
          <a:p>
            <a:r>
              <a:rPr lang="fr-FR" sz="1000" dirty="0" smtClean="0"/>
              <a:t>Contact us</a:t>
            </a:r>
            <a:endParaRPr lang="fr-FR" sz="1000" dirty="0"/>
          </a:p>
        </p:txBody>
      </p:sp>
      <p:pic>
        <p:nvPicPr>
          <p:cNvPr id="27" name="Image 26"/>
          <p:cNvPicPr>
            <a:picLocks noChangeAspect="1"/>
          </p:cNvPicPr>
          <p:nvPr/>
        </p:nvPicPr>
        <p:blipFill>
          <a:blip r:embed="rId2"/>
          <a:stretch>
            <a:fillRect/>
          </a:stretch>
        </p:blipFill>
        <p:spPr>
          <a:xfrm>
            <a:off x="2511089" y="5170188"/>
            <a:ext cx="1052820" cy="1113501"/>
          </a:xfrm>
          <a:prstGeom prst="rect">
            <a:avLst/>
          </a:prstGeom>
        </p:spPr>
      </p:pic>
      <p:cxnSp>
        <p:nvCxnSpPr>
          <p:cNvPr id="42" name="Connecteur droit 41"/>
          <p:cNvCxnSpPr/>
          <p:nvPr/>
        </p:nvCxnSpPr>
        <p:spPr>
          <a:xfrm flipH="1">
            <a:off x="2556387" y="88467"/>
            <a:ext cx="29497" cy="6371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0" name="ZoneTexte 89"/>
          <p:cNvSpPr txBox="1"/>
          <p:nvPr/>
        </p:nvSpPr>
        <p:spPr>
          <a:xfrm>
            <a:off x="589459" y="5726938"/>
            <a:ext cx="1584088" cy="584775"/>
          </a:xfrm>
          <a:prstGeom prst="rect">
            <a:avLst/>
          </a:prstGeom>
          <a:noFill/>
        </p:spPr>
        <p:txBody>
          <a:bodyPr wrap="none" rtlCol="0">
            <a:spAutoFit/>
          </a:bodyPr>
          <a:lstStyle/>
          <a:p>
            <a:r>
              <a:rPr lang="fr-FR" sz="1200" b="1" dirty="0" smtClean="0">
                <a:solidFill>
                  <a:schemeClr val="accent1"/>
                </a:solidFill>
              </a:rPr>
              <a:t>Ivan UX </a:t>
            </a:r>
            <a:r>
              <a:rPr lang="fr-FR" sz="1200" b="1" dirty="0" err="1" smtClean="0">
                <a:solidFill>
                  <a:schemeClr val="accent1"/>
                </a:solidFill>
              </a:rPr>
              <a:t>study</a:t>
            </a:r>
            <a:endParaRPr lang="fr-FR" sz="1200" b="1" dirty="0" smtClean="0">
              <a:solidFill>
                <a:schemeClr val="accent1"/>
              </a:solidFill>
            </a:endParaRPr>
          </a:p>
          <a:p>
            <a:r>
              <a:rPr lang="fr-FR" sz="1000" dirty="0" smtClean="0"/>
              <a:t>(</a:t>
            </a:r>
            <a:r>
              <a:rPr lang="fr-FR" sz="1000" dirty="0" err="1" smtClean="0"/>
              <a:t>improving</a:t>
            </a:r>
            <a:r>
              <a:rPr lang="fr-FR" sz="1000" dirty="0" smtClean="0"/>
              <a:t> but </a:t>
            </a:r>
          </a:p>
          <a:p>
            <a:r>
              <a:rPr lang="fr-FR" sz="1000" dirty="0" err="1" smtClean="0"/>
              <a:t>Using</a:t>
            </a:r>
            <a:r>
              <a:rPr lang="fr-FR" sz="1000" dirty="0" smtClean="0"/>
              <a:t> </a:t>
            </a:r>
            <a:r>
              <a:rPr lang="fr-FR" sz="1000" dirty="0" err="1" smtClean="0"/>
              <a:t>existing</a:t>
            </a:r>
            <a:r>
              <a:rPr lang="fr-FR" sz="1000" dirty="0" smtClean="0"/>
              <a:t> WP content)</a:t>
            </a:r>
            <a:endParaRPr lang="fr-FR" sz="1000" dirty="0"/>
          </a:p>
        </p:txBody>
      </p:sp>
      <p:sp>
        <p:nvSpPr>
          <p:cNvPr id="91" name="ZoneTexte 90"/>
          <p:cNvSpPr txBox="1"/>
          <p:nvPr/>
        </p:nvSpPr>
        <p:spPr>
          <a:xfrm>
            <a:off x="6488949" y="759438"/>
            <a:ext cx="1516762" cy="707886"/>
          </a:xfrm>
          <a:prstGeom prst="rect">
            <a:avLst/>
          </a:prstGeom>
          <a:noFill/>
        </p:spPr>
        <p:txBody>
          <a:bodyPr wrap="none" rtlCol="0">
            <a:spAutoFit/>
          </a:bodyPr>
          <a:lstStyle/>
          <a:p>
            <a:pPr algn="r"/>
            <a:r>
              <a:rPr lang="fr-FR" sz="1000" b="1" dirty="0" err="1" smtClean="0"/>
              <a:t>Existing</a:t>
            </a:r>
            <a:r>
              <a:rPr lang="fr-FR" sz="1000" b="1" dirty="0" smtClean="0"/>
              <a:t> USER (</a:t>
            </a:r>
            <a:r>
              <a:rPr lang="fr-FR" sz="1000" b="1" dirty="0" err="1" smtClean="0"/>
              <a:t>logued</a:t>
            </a:r>
            <a:r>
              <a:rPr lang="fr-FR" sz="1000" b="1" dirty="0" smtClean="0"/>
              <a:t>-in)</a:t>
            </a:r>
          </a:p>
          <a:p>
            <a:pPr algn="r"/>
            <a:endParaRPr lang="fr-FR" sz="1000" dirty="0"/>
          </a:p>
          <a:p>
            <a:pPr algn="r"/>
            <a:r>
              <a:rPr lang="fr-FR" sz="1000" dirty="0" err="1" smtClean="0"/>
              <a:t>Create</a:t>
            </a:r>
            <a:r>
              <a:rPr lang="fr-FR" sz="1000" dirty="0" smtClean="0"/>
              <a:t> an </a:t>
            </a:r>
            <a:r>
              <a:rPr lang="fr-FR" sz="1000" dirty="0" err="1" smtClean="0"/>
              <a:t>event</a:t>
            </a:r>
            <a:endParaRPr lang="fr-FR" sz="1000" dirty="0" smtClean="0"/>
          </a:p>
          <a:p>
            <a:pPr algn="r"/>
            <a:r>
              <a:rPr lang="fr-FR" sz="1000" dirty="0" err="1" smtClean="0"/>
              <a:t>From</a:t>
            </a:r>
            <a:r>
              <a:rPr lang="fr-FR" sz="1000" dirty="0" smtClean="0"/>
              <a:t> perso </a:t>
            </a:r>
            <a:r>
              <a:rPr lang="fr-FR" sz="1000" dirty="0" err="1" smtClean="0"/>
              <a:t>env</a:t>
            </a:r>
            <a:endParaRPr lang="fr-FR" sz="1000" dirty="0"/>
          </a:p>
        </p:txBody>
      </p:sp>
      <p:cxnSp>
        <p:nvCxnSpPr>
          <p:cNvPr id="92" name="Connecteur droit avec flèche 91"/>
          <p:cNvCxnSpPr/>
          <p:nvPr/>
        </p:nvCxnSpPr>
        <p:spPr>
          <a:xfrm>
            <a:off x="7611533" y="1447800"/>
            <a:ext cx="4214" cy="127366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3" name="ZoneTexte 92"/>
          <p:cNvSpPr txBox="1"/>
          <p:nvPr/>
        </p:nvSpPr>
        <p:spPr>
          <a:xfrm>
            <a:off x="8012391" y="731407"/>
            <a:ext cx="1516762" cy="707886"/>
          </a:xfrm>
          <a:prstGeom prst="rect">
            <a:avLst/>
          </a:prstGeom>
          <a:noFill/>
        </p:spPr>
        <p:txBody>
          <a:bodyPr wrap="none" rtlCol="0">
            <a:spAutoFit/>
          </a:bodyPr>
          <a:lstStyle/>
          <a:p>
            <a:r>
              <a:rPr lang="fr-FR" sz="1000" b="1" dirty="0" err="1" smtClean="0"/>
              <a:t>Existing</a:t>
            </a:r>
            <a:r>
              <a:rPr lang="fr-FR" sz="1000" b="1" dirty="0" smtClean="0"/>
              <a:t> USER (</a:t>
            </a:r>
            <a:r>
              <a:rPr lang="fr-FR" sz="1000" b="1" dirty="0" err="1" smtClean="0"/>
              <a:t>logued</a:t>
            </a:r>
            <a:r>
              <a:rPr lang="fr-FR" sz="1000" b="1" dirty="0" smtClean="0"/>
              <a:t>-in)</a:t>
            </a:r>
          </a:p>
          <a:p>
            <a:endParaRPr lang="fr-FR" sz="1000" dirty="0"/>
          </a:p>
          <a:p>
            <a:r>
              <a:rPr lang="fr-FR" sz="1000" dirty="0" err="1" smtClean="0"/>
              <a:t>Create</a:t>
            </a:r>
            <a:r>
              <a:rPr lang="fr-FR" sz="1000" dirty="0" smtClean="0"/>
              <a:t> an </a:t>
            </a:r>
            <a:r>
              <a:rPr lang="fr-FR" sz="1000" dirty="0" err="1" smtClean="0"/>
              <a:t>event</a:t>
            </a:r>
            <a:endParaRPr lang="fr-FR" sz="1000" dirty="0" smtClean="0"/>
          </a:p>
          <a:p>
            <a:r>
              <a:rPr lang="fr-FR" sz="1000" dirty="0" err="1" smtClean="0"/>
              <a:t>From</a:t>
            </a:r>
            <a:r>
              <a:rPr lang="fr-FR" sz="1000" dirty="0" smtClean="0"/>
              <a:t> </a:t>
            </a:r>
            <a:r>
              <a:rPr lang="fr-FR" sz="1000" dirty="0" err="1" smtClean="0"/>
              <a:t>Community</a:t>
            </a:r>
            <a:r>
              <a:rPr lang="fr-FR" sz="1000" dirty="0" smtClean="0"/>
              <a:t> </a:t>
            </a:r>
            <a:r>
              <a:rPr lang="fr-FR" sz="1000" dirty="0" err="1" smtClean="0"/>
              <a:t>env</a:t>
            </a:r>
            <a:endParaRPr lang="fr-FR" sz="1000" dirty="0"/>
          </a:p>
        </p:txBody>
      </p:sp>
      <p:cxnSp>
        <p:nvCxnSpPr>
          <p:cNvPr id="94" name="Connecteur droit avec flèche 93"/>
          <p:cNvCxnSpPr/>
          <p:nvPr/>
        </p:nvCxnSpPr>
        <p:spPr>
          <a:xfrm flipH="1">
            <a:off x="8538133" y="1447800"/>
            <a:ext cx="31121" cy="124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409680" y="218090"/>
            <a:ext cx="2107392" cy="719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ZoneTexte 71"/>
          <p:cNvSpPr txBox="1"/>
          <p:nvPr/>
        </p:nvSpPr>
        <p:spPr>
          <a:xfrm>
            <a:off x="10548674" y="-27565"/>
            <a:ext cx="1062342" cy="276999"/>
          </a:xfrm>
          <a:prstGeom prst="rect">
            <a:avLst/>
          </a:prstGeom>
          <a:noFill/>
        </p:spPr>
        <p:txBody>
          <a:bodyPr wrap="none" rtlCol="0">
            <a:spAutoFit/>
          </a:bodyPr>
          <a:lstStyle/>
          <a:p>
            <a:r>
              <a:rPr lang="fr-FR" sz="1200" b="1" dirty="0" smtClean="0">
                <a:solidFill>
                  <a:schemeClr val="accent1"/>
                </a:solidFill>
              </a:rPr>
              <a:t>Ivan UX </a:t>
            </a:r>
            <a:r>
              <a:rPr lang="fr-FR" sz="1200" b="1" dirty="0" err="1" smtClean="0">
                <a:solidFill>
                  <a:schemeClr val="accent1"/>
                </a:solidFill>
              </a:rPr>
              <a:t>study</a:t>
            </a:r>
            <a:endParaRPr lang="fr-FR" sz="1200" b="1" dirty="0">
              <a:solidFill>
                <a:schemeClr val="accent1"/>
              </a:solidFill>
            </a:endParaRPr>
          </a:p>
        </p:txBody>
      </p:sp>
      <p:sp>
        <p:nvSpPr>
          <p:cNvPr id="73" name="ZoneTexte 72"/>
          <p:cNvSpPr txBox="1"/>
          <p:nvPr/>
        </p:nvSpPr>
        <p:spPr>
          <a:xfrm>
            <a:off x="9382771" y="234124"/>
            <a:ext cx="2036135" cy="400110"/>
          </a:xfrm>
          <a:prstGeom prst="rect">
            <a:avLst/>
          </a:prstGeom>
          <a:noFill/>
        </p:spPr>
        <p:txBody>
          <a:bodyPr wrap="none" rtlCol="0">
            <a:spAutoFit/>
          </a:bodyPr>
          <a:lstStyle/>
          <a:p>
            <a:r>
              <a:rPr lang="fr-FR" sz="1000" dirty="0" err="1" smtClean="0"/>
              <a:t>Upload</a:t>
            </a:r>
            <a:r>
              <a:rPr lang="fr-FR" sz="1000" dirty="0" smtClean="0"/>
              <a:t> first </a:t>
            </a:r>
            <a:r>
              <a:rPr lang="fr-FR" sz="1000" dirty="0" err="1" smtClean="0"/>
              <a:t>pictures</a:t>
            </a:r>
            <a:r>
              <a:rPr lang="fr-FR" sz="1000" dirty="0" smtClean="0"/>
              <a:t>…</a:t>
            </a:r>
            <a:r>
              <a:rPr lang="fr-FR" sz="1000" dirty="0" err="1" smtClean="0"/>
              <a:t>Then</a:t>
            </a:r>
            <a:r>
              <a:rPr lang="fr-FR" sz="1000" dirty="0" smtClean="0"/>
              <a:t>, do </a:t>
            </a:r>
            <a:r>
              <a:rPr lang="fr-FR" sz="1000" dirty="0" err="1" smtClean="0"/>
              <a:t>you</a:t>
            </a:r>
            <a:r>
              <a:rPr lang="fr-FR" sz="1000" dirty="0" smtClean="0"/>
              <a:t> </a:t>
            </a:r>
          </a:p>
          <a:p>
            <a:r>
              <a:rPr lang="fr-FR" sz="1000" dirty="0" err="1" smtClean="0"/>
              <a:t>want</a:t>
            </a:r>
            <a:r>
              <a:rPr lang="fr-FR" sz="1000" dirty="0" smtClean="0"/>
              <a:t> to </a:t>
            </a:r>
            <a:r>
              <a:rPr lang="fr-FR" sz="1000" dirty="0" err="1" smtClean="0"/>
              <a:t>create</a:t>
            </a:r>
            <a:r>
              <a:rPr lang="fr-FR" sz="1000" dirty="0" smtClean="0"/>
              <a:t> </a:t>
            </a:r>
            <a:r>
              <a:rPr lang="fr-FR" sz="1000" dirty="0" err="1" smtClean="0"/>
              <a:t>your</a:t>
            </a:r>
            <a:r>
              <a:rPr lang="fr-FR" sz="1000" dirty="0" smtClean="0"/>
              <a:t> first album ?</a:t>
            </a:r>
            <a:endParaRPr lang="fr-FR" sz="1000" dirty="0"/>
          </a:p>
        </p:txBody>
      </p:sp>
      <p:cxnSp>
        <p:nvCxnSpPr>
          <p:cNvPr id="74" name="Connecteur droit avec flèche 73"/>
          <p:cNvCxnSpPr/>
          <p:nvPr/>
        </p:nvCxnSpPr>
        <p:spPr>
          <a:xfrm flipV="1">
            <a:off x="4278617" y="364284"/>
            <a:ext cx="5104154" cy="2268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ZoneTexte 76"/>
          <p:cNvSpPr txBox="1"/>
          <p:nvPr/>
        </p:nvSpPr>
        <p:spPr>
          <a:xfrm>
            <a:off x="4221772" y="153888"/>
            <a:ext cx="2179299" cy="246221"/>
          </a:xfrm>
          <a:prstGeom prst="rect">
            <a:avLst/>
          </a:prstGeom>
          <a:noFill/>
        </p:spPr>
        <p:txBody>
          <a:bodyPr wrap="square" rtlCol="0">
            <a:spAutoFit/>
          </a:bodyPr>
          <a:lstStyle/>
          <a:p>
            <a:r>
              <a:rPr lang="fr-FR" sz="1000" dirty="0" err="1" smtClean="0"/>
              <a:t>Simply</a:t>
            </a:r>
            <a:r>
              <a:rPr lang="fr-FR" sz="1000" dirty="0" smtClean="0"/>
              <a:t> </a:t>
            </a:r>
            <a:r>
              <a:rPr lang="fr-FR" sz="1000" dirty="0" err="1" smtClean="0"/>
              <a:t>register</a:t>
            </a:r>
            <a:r>
              <a:rPr lang="fr-FR" sz="1000" dirty="0" smtClean="0"/>
              <a:t> to LINKAVIE</a:t>
            </a:r>
            <a:endParaRPr lang="fr-FR" sz="1000" dirty="0"/>
          </a:p>
        </p:txBody>
      </p:sp>
      <p:sp>
        <p:nvSpPr>
          <p:cNvPr id="78" name="ZoneTexte 77"/>
          <p:cNvSpPr txBox="1"/>
          <p:nvPr/>
        </p:nvSpPr>
        <p:spPr>
          <a:xfrm>
            <a:off x="3298330" y="940987"/>
            <a:ext cx="2179299" cy="246221"/>
          </a:xfrm>
          <a:prstGeom prst="rect">
            <a:avLst/>
          </a:prstGeom>
          <a:noFill/>
        </p:spPr>
        <p:txBody>
          <a:bodyPr wrap="square" rtlCol="0">
            <a:spAutoFit/>
          </a:bodyPr>
          <a:lstStyle/>
          <a:p>
            <a:r>
              <a:rPr lang="fr-FR" sz="1000" dirty="0" err="1" smtClean="0"/>
              <a:t>Next</a:t>
            </a:r>
            <a:r>
              <a:rPr lang="fr-FR" sz="1000" dirty="0" smtClean="0"/>
              <a:t> to </a:t>
            </a:r>
            <a:r>
              <a:rPr lang="fr-FR" sz="1000" dirty="0" err="1" smtClean="0"/>
              <a:t>create</a:t>
            </a:r>
            <a:r>
              <a:rPr lang="fr-FR" sz="1000" dirty="0" smtClean="0"/>
              <a:t> </a:t>
            </a:r>
            <a:r>
              <a:rPr lang="fr-FR" sz="1000" dirty="0" err="1" smtClean="0"/>
              <a:t>event</a:t>
            </a:r>
            <a:endParaRPr lang="fr-FR" sz="1000" dirty="0"/>
          </a:p>
        </p:txBody>
      </p:sp>
    </p:spTree>
    <p:extLst>
      <p:ext uri="{BB962C8B-B14F-4D97-AF65-F5344CB8AC3E}">
        <p14:creationId xmlns:p14="http://schemas.microsoft.com/office/powerpoint/2010/main" val="935016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4640249" y="6333205"/>
            <a:ext cx="1150312" cy="377919"/>
            <a:chOff x="8784969" y="4983119"/>
            <a:chExt cx="1819275" cy="438150"/>
          </a:xfrm>
        </p:grpSpPr>
        <p:pic>
          <p:nvPicPr>
            <p:cNvPr id="32" name="Image 31"/>
            <p:cNvPicPr>
              <a:picLocks noChangeAspect="1"/>
            </p:cNvPicPr>
            <p:nvPr/>
          </p:nvPicPr>
          <p:blipFill>
            <a:blip r:embed="rId2"/>
            <a:stretch>
              <a:fillRect/>
            </a:stretch>
          </p:blipFill>
          <p:spPr>
            <a:xfrm>
              <a:off x="8784969" y="4983119"/>
              <a:ext cx="1819275" cy="438150"/>
            </a:xfrm>
            <a:prstGeom prst="rect">
              <a:avLst/>
            </a:prstGeom>
          </p:spPr>
        </p:pic>
        <p:sp>
          <p:nvSpPr>
            <p:cNvPr id="34" name="ZoneTexte 33"/>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22" name="ZoneTexte 21"/>
          <p:cNvSpPr txBox="1"/>
          <p:nvPr/>
        </p:nvSpPr>
        <p:spPr>
          <a:xfrm>
            <a:off x="3688271" y="242582"/>
            <a:ext cx="2453685"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Event ! </a:t>
            </a:r>
            <a:r>
              <a:rPr lang="en-US" sz="1600" dirty="0" smtClean="0">
                <a:solidFill>
                  <a:schemeClr val="bg2">
                    <a:lumMod val="50000"/>
                  </a:schemeClr>
                </a:solidFill>
              </a:rPr>
              <a:t>– setup</a:t>
            </a:r>
            <a:endParaRPr lang="en-US" sz="1600" dirty="0">
              <a:solidFill>
                <a:schemeClr val="bg2">
                  <a:lumMod val="50000"/>
                </a:schemeClr>
              </a:solidFill>
            </a:endParaRPr>
          </a:p>
        </p:txBody>
      </p:sp>
      <p:sp>
        <p:nvSpPr>
          <p:cNvPr id="33" name="ZoneTexte 32"/>
          <p:cNvSpPr txBox="1"/>
          <p:nvPr/>
        </p:nvSpPr>
        <p:spPr>
          <a:xfrm>
            <a:off x="3821322" y="6372619"/>
            <a:ext cx="449162"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back</a:t>
            </a:r>
            <a:endParaRPr lang="en-US" sz="1100" dirty="0">
              <a:solidFill>
                <a:schemeClr val="tx1">
                  <a:lumMod val="50000"/>
                  <a:lumOff val="50000"/>
                </a:schemeClr>
              </a:solidFill>
            </a:endParaRPr>
          </a:p>
        </p:txBody>
      </p:sp>
      <p:sp>
        <p:nvSpPr>
          <p:cNvPr id="56" name="ZoneTexte 55"/>
          <p:cNvSpPr txBox="1"/>
          <p:nvPr/>
        </p:nvSpPr>
        <p:spPr>
          <a:xfrm>
            <a:off x="2211318" y="1190531"/>
            <a:ext cx="2953906" cy="307777"/>
          </a:xfrm>
          <a:prstGeom prst="rect">
            <a:avLst/>
          </a:prstGeom>
          <a:noFill/>
          <a:ln>
            <a:noFill/>
          </a:ln>
        </p:spPr>
        <p:txBody>
          <a:bodyPr wrap="square" rtlCol="0">
            <a:spAutoFit/>
          </a:bodyPr>
          <a:lstStyle/>
          <a:p>
            <a:r>
              <a:rPr lang="en-US" sz="1400" dirty="0" smtClean="0">
                <a:solidFill>
                  <a:schemeClr val="tx1">
                    <a:lumMod val="75000"/>
                    <a:lumOff val="25000"/>
                  </a:schemeClr>
                </a:solidFill>
              </a:rPr>
              <a:t>I represent an company/organization:</a:t>
            </a:r>
            <a:endParaRPr lang="en-US" sz="1400" dirty="0">
              <a:solidFill>
                <a:schemeClr val="tx1">
                  <a:lumMod val="75000"/>
                  <a:lumOff val="25000"/>
                </a:schemeClr>
              </a:solidFill>
            </a:endParaRPr>
          </a:p>
        </p:txBody>
      </p:sp>
      <p:sp>
        <p:nvSpPr>
          <p:cNvPr id="57" name="ZoneTexte 56"/>
          <p:cNvSpPr txBox="1"/>
          <p:nvPr/>
        </p:nvSpPr>
        <p:spPr>
          <a:xfrm>
            <a:off x="5741551" y="1217101"/>
            <a:ext cx="2540566"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Organization name                               </a:t>
            </a:r>
            <a:endParaRPr lang="en-US" sz="1400" dirty="0">
              <a:solidFill>
                <a:schemeClr val="bg2">
                  <a:lumMod val="90000"/>
                </a:schemeClr>
              </a:solidFill>
            </a:endParaRPr>
          </a:p>
        </p:txBody>
      </p:sp>
      <p:sp>
        <p:nvSpPr>
          <p:cNvPr id="38" name="ZoneTexte 37"/>
          <p:cNvSpPr txBox="1"/>
          <p:nvPr/>
        </p:nvSpPr>
        <p:spPr>
          <a:xfrm>
            <a:off x="3142244" y="5322454"/>
            <a:ext cx="5141151" cy="430887"/>
          </a:xfrm>
          <a:prstGeom prst="rect">
            <a:avLst/>
          </a:prstGeom>
          <a:noFill/>
          <a:ln>
            <a:noFill/>
          </a:ln>
        </p:spPr>
        <p:txBody>
          <a:bodyPr wrap="none" rtlCol="0">
            <a:spAutoFit/>
          </a:bodyPr>
          <a:lstStyle/>
          <a:p>
            <a:r>
              <a:rPr lang="en-US" sz="1100" dirty="0" smtClean="0">
                <a:solidFill>
                  <a:srgbClr val="C00000"/>
                </a:solidFill>
              </a:rPr>
              <a:t>POPUP: This Organization name already exists in our systems.. Do you want to create a</a:t>
            </a:r>
          </a:p>
          <a:p>
            <a:r>
              <a:rPr lang="en-US" sz="1100" dirty="0" smtClean="0">
                <a:solidFill>
                  <a:srgbClr val="C00000"/>
                </a:solidFill>
              </a:rPr>
              <a:t>New event within your Organization ? - Confirm</a:t>
            </a:r>
            <a:endParaRPr lang="en-US" sz="1100" dirty="0">
              <a:solidFill>
                <a:srgbClr val="C00000"/>
              </a:solidFill>
            </a:endParaRPr>
          </a:p>
        </p:txBody>
      </p:sp>
      <p:sp>
        <p:nvSpPr>
          <p:cNvPr id="39" name="ZoneTexte 38"/>
          <p:cNvSpPr txBox="1"/>
          <p:nvPr/>
        </p:nvSpPr>
        <p:spPr>
          <a:xfrm>
            <a:off x="4532174" y="2007538"/>
            <a:ext cx="2544716"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Event name                              </a:t>
            </a:r>
            <a:endParaRPr lang="en-US" sz="1400" dirty="0">
              <a:solidFill>
                <a:schemeClr val="bg2">
                  <a:lumMod val="90000"/>
                </a:schemeClr>
              </a:solidFill>
            </a:endParaRPr>
          </a:p>
        </p:txBody>
      </p:sp>
      <p:sp>
        <p:nvSpPr>
          <p:cNvPr id="40" name="ZoneTexte 39"/>
          <p:cNvSpPr txBox="1"/>
          <p:nvPr/>
        </p:nvSpPr>
        <p:spPr>
          <a:xfrm>
            <a:off x="2237395" y="1934576"/>
            <a:ext cx="1093954"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Event name:</a:t>
            </a:r>
            <a:endParaRPr lang="en-US" sz="1400" dirty="0">
              <a:solidFill>
                <a:schemeClr val="tx1">
                  <a:lumMod val="75000"/>
                  <a:lumOff val="25000"/>
                </a:schemeClr>
              </a:solidFill>
            </a:endParaRPr>
          </a:p>
        </p:txBody>
      </p:sp>
      <p:pic>
        <p:nvPicPr>
          <p:cNvPr id="94" name="Image 93"/>
          <p:cNvPicPr>
            <a:picLocks noChangeAspect="1"/>
          </p:cNvPicPr>
          <p:nvPr/>
        </p:nvPicPr>
        <p:blipFill>
          <a:blip r:embed="rId3"/>
          <a:stretch>
            <a:fillRect/>
          </a:stretch>
        </p:blipFill>
        <p:spPr>
          <a:xfrm>
            <a:off x="7228859" y="2825101"/>
            <a:ext cx="163819" cy="162795"/>
          </a:xfrm>
          <a:prstGeom prst="rect">
            <a:avLst/>
          </a:prstGeom>
        </p:spPr>
      </p:pic>
      <p:sp>
        <p:nvSpPr>
          <p:cNvPr id="95" name="ZoneTexte 94"/>
          <p:cNvSpPr txBox="1"/>
          <p:nvPr/>
        </p:nvSpPr>
        <p:spPr>
          <a:xfrm>
            <a:off x="4717077" y="2752611"/>
            <a:ext cx="2306016"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Contribute to the event vault</a:t>
            </a:r>
            <a:endParaRPr lang="en-US" sz="1400" dirty="0">
              <a:solidFill>
                <a:schemeClr val="tx1">
                  <a:lumMod val="50000"/>
                  <a:lumOff val="50000"/>
                </a:schemeClr>
              </a:solidFill>
            </a:endParaRPr>
          </a:p>
        </p:txBody>
      </p:sp>
      <p:sp>
        <p:nvSpPr>
          <p:cNvPr id="96" name="ZoneTexte 95"/>
          <p:cNvSpPr txBox="1"/>
          <p:nvPr/>
        </p:nvSpPr>
        <p:spPr>
          <a:xfrm>
            <a:off x="4692525" y="3244988"/>
            <a:ext cx="2473754"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Contribute to the event albums</a:t>
            </a:r>
            <a:endParaRPr lang="en-US" sz="1400" dirty="0">
              <a:solidFill>
                <a:schemeClr val="tx1">
                  <a:lumMod val="50000"/>
                  <a:lumOff val="50000"/>
                </a:schemeClr>
              </a:solidFill>
            </a:endParaRPr>
          </a:p>
        </p:txBody>
      </p:sp>
      <p:sp>
        <p:nvSpPr>
          <p:cNvPr id="97" name="Rectangle 96"/>
          <p:cNvSpPr/>
          <p:nvPr/>
        </p:nvSpPr>
        <p:spPr>
          <a:xfrm>
            <a:off x="4571390" y="2860160"/>
            <a:ext cx="121135" cy="1179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8" name="Rectangle 97"/>
          <p:cNvSpPr/>
          <p:nvPr/>
        </p:nvSpPr>
        <p:spPr>
          <a:xfrm>
            <a:off x="4571390" y="3356596"/>
            <a:ext cx="121135" cy="1179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9" name="ZoneTexte 98"/>
          <p:cNvSpPr txBox="1"/>
          <p:nvPr/>
        </p:nvSpPr>
        <p:spPr>
          <a:xfrm>
            <a:off x="2237395" y="2730737"/>
            <a:ext cx="2020040"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Contributors permissions</a:t>
            </a:r>
            <a:endParaRPr lang="en-US" sz="1400" dirty="0">
              <a:solidFill>
                <a:schemeClr val="tx1">
                  <a:lumMod val="75000"/>
                  <a:lumOff val="25000"/>
                </a:schemeClr>
              </a:solidFill>
            </a:endParaRPr>
          </a:p>
        </p:txBody>
      </p:sp>
      <p:pic>
        <p:nvPicPr>
          <p:cNvPr id="100" name="Image 99"/>
          <p:cNvPicPr>
            <a:picLocks noChangeAspect="1"/>
          </p:cNvPicPr>
          <p:nvPr/>
        </p:nvPicPr>
        <p:blipFill>
          <a:blip r:embed="rId3"/>
          <a:stretch>
            <a:fillRect/>
          </a:stretch>
        </p:blipFill>
        <p:spPr>
          <a:xfrm>
            <a:off x="7259306" y="3334191"/>
            <a:ext cx="163819" cy="162795"/>
          </a:xfrm>
          <a:prstGeom prst="rect">
            <a:avLst/>
          </a:prstGeom>
        </p:spPr>
      </p:pic>
      <p:sp>
        <p:nvSpPr>
          <p:cNvPr id="101" name="ZoneTexte 100"/>
          <p:cNvSpPr txBox="1"/>
          <p:nvPr/>
        </p:nvSpPr>
        <p:spPr>
          <a:xfrm>
            <a:off x="4913650" y="6105120"/>
            <a:ext cx="522900"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If trial</a:t>
            </a:r>
            <a:endParaRPr lang="en-US" sz="1100" dirty="0">
              <a:solidFill>
                <a:schemeClr val="tx1">
                  <a:lumMod val="50000"/>
                  <a:lumOff val="50000"/>
                </a:schemeClr>
              </a:solidFill>
            </a:endParaRPr>
          </a:p>
        </p:txBody>
      </p:sp>
      <p:grpSp>
        <p:nvGrpSpPr>
          <p:cNvPr id="102" name="Groupe 101"/>
          <p:cNvGrpSpPr/>
          <p:nvPr/>
        </p:nvGrpSpPr>
        <p:grpSpPr>
          <a:xfrm>
            <a:off x="6125765" y="6340601"/>
            <a:ext cx="1150312" cy="377919"/>
            <a:chOff x="8784969" y="4983119"/>
            <a:chExt cx="1819275" cy="438150"/>
          </a:xfrm>
        </p:grpSpPr>
        <p:pic>
          <p:nvPicPr>
            <p:cNvPr id="103" name="Image 102"/>
            <p:cNvPicPr>
              <a:picLocks noChangeAspect="1"/>
            </p:cNvPicPr>
            <p:nvPr/>
          </p:nvPicPr>
          <p:blipFill>
            <a:blip r:embed="rId2"/>
            <a:stretch>
              <a:fillRect/>
            </a:stretch>
          </p:blipFill>
          <p:spPr>
            <a:xfrm>
              <a:off x="8784969" y="4983119"/>
              <a:ext cx="1819275" cy="438150"/>
            </a:xfrm>
            <a:prstGeom prst="rect">
              <a:avLst/>
            </a:prstGeom>
          </p:spPr>
        </p:pic>
        <p:sp>
          <p:nvSpPr>
            <p:cNvPr id="104" name="ZoneTexte 103"/>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105" name="Rectangle 104">
            <a:hlinkClick r:id="rId4" action="ppaction://hlinksldjump"/>
          </p:cNvPr>
          <p:cNvSpPr/>
          <p:nvPr/>
        </p:nvSpPr>
        <p:spPr>
          <a:xfrm>
            <a:off x="5917858" y="6235352"/>
            <a:ext cx="1608908" cy="683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ZoneTexte 105"/>
          <p:cNvSpPr txBox="1"/>
          <p:nvPr/>
        </p:nvSpPr>
        <p:spPr>
          <a:xfrm>
            <a:off x="6399166" y="6112516"/>
            <a:ext cx="612668"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If order</a:t>
            </a:r>
            <a:endParaRPr lang="en-US" sz="1100" dirty="0">
              <a:solidFill>
                <a:schemeClr val="tx1">
                  <a:lumMod val="50000"/>
                  <a:lumOff val="50000"/>
                </a:schemeClr>
              </a:solidFill>
            </a:endParaRPr>
          </a:p>
        </p:txBody>
      </p:sp>
      <p:sp>
        <p:nvSpPr>
          <p:cNvPr id="107" name="Rectangle 106">
            <a:hlinkClick r:id="rId5" action="ppaction://hlinksldjump"/>
          </p:cNvPr>
          <p:cNvSpPr/>
          <p:nvPr/>
        </p:nvSpPr>
        <p:spPr>
          <a:xfrm>
            <a:off x="4370646" y="6161753"/>
            <a:ext cx="1608908" cy="683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Rectangle 107">
            <a:hlinkClick r:id="rId6" action="ppaction://hlinksldjump"/>
          </p:cNvPr>
          <p:cNvSpPr/>
          <p:nvPr/>
        </p:nvSpPr>
        <p:spPr>
          <a:xfrm>
            <a:off x="5979554" y="6133115"/>
            <a:ext cx="1608908" cy="683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7"/>
          <a:stretch>
            <a:fillRect/>
          </a:stretch>
        </p:blipFill>
        <p:spPr>
          <a:xfrm>
            <a:off x="5129925" y="1183660"/>
            <a:ext cx="306626" cy="306626"/>
          </a:xfrm>
          <a:prstGeom prst="rect">
            <a:avLst/>
          </a:prstGeom>
        </p:spPr>
      </p:pic>
      <p:cxnSp>
        <p:nvCxnSpPr>
          <p:cNvPr id="12" name="Connecteur droit avec flèche 11"/>
          <p:cNvCxnSpPr/>
          <p:nvPr/>
        </p:nvCxnSpPr>
        <p:spPr>
          <a:xfrm flipH="1">
            <a:off x="8445910" y="983226"/>
            <a:ext cx="550606" cy="233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ZoneTexte 109"/>
          <p:cNvSpPr txBox="1"/>
          <p:nvPr/>
        </p:nvSpPr>
        <p:spPr>
          <a:xfrm>
            <a:off x="9160309" y="771694"/>
            <a:ext cx="3031691" cy="830997"/>
          </a:xfrm>
          <a:prstGeom prst="rect">
            <a:avLst/>
          </a:prstGeom>
          <a:noFill/>
          <a:ln>
            <a:noFill/>
          </a:ln>
        </p:spPr>
        <p:txBody>
          <a:bodyPr wrap="square" rtlCol="0">
            <a:spAutoFit/>
          </a:bodyPr>
          <a:lstStyle/>
          <a:p>
            <a:r>
              <a:rPr lang="en-US" sz="1200" dirty="0" smtClean="0">
                <a:solidFill>
                  <a:schemeClr val="tx1">
                    <a:lumMod val="50000"/>
                    <a:lumOff val="50000"/>
                  </a:schemeClr>
                </a:solidFill>
              </a:rPr>
              <a:t>If checked with company name,</a:t>
            </a:r>
          </a:p>
          <a:p>
            <a:r>
              <a:rPr lang="en-US" sz="1200" dirty="0" smtClean="0">
                <a:solidFill>
                  <a:schemeClr val="tx1">
                    <a:lumMod val="50000"/>
                    <a:lumOff val="50000"/>
                  </a:schemeClr>
                </a:solidFill>
              </a:rPr>
              <a:t>Order will go into Company back-office orders</a:t>
            </a:r>
          </a:p>
          <a:p>
            <a:r>
              <a:rPr lang="en-US" sz="1200" dirty="0" smtClean="0">
                <a:solidFill>
                  <a:schemeClr val="tx1">
                    <a:lumMod val="50000"/>
                    <a:lumOff val="50000"/>
                  </a:schemeClr>
                </a:solidFill>
              </a:rPr>
              <a:t>If not checked, will go to End-user back-office</a:t>
            </a:r>
          </a:p>
          <a:p>
            <a:r>
              <a:rPr lang="en-US" sz="1200" dirty="0" smtClean="0">
                <a:solidFill>
                  <a:schemeClr val="tx1">
                    <a:lumMod val="50000"/>
                    <a:lumOff val="50000"/>
                  </a:schemeClr>
                </a:solidFill>
              </a:rPr>
              <a:t>orders</a:t>
            </a:r>
            <a:endParaRPr lang="en-US" sz="1200" dirty="0">
              <a:solidFill>
                <a:schemeClr val="tx1">
                  <a:lumMod val="50000"/>
                  <a:lumOff val="50000"/>
                </a:schemeClr>
              </a:solidFill>
            </a:endParaRPr>
          </a:p>
        </p:txBody>
      </p:sp>
      <p:pic>
        <p:nvPicPr>
          <p:cNvPr id="30" name="Image 29"/>
          <p:cNvPicPr>
            <a:picLocks noChangeAspect="1"/>
          </p:cNvPicPr>
          <p:nvPr/>
        </p:nvPicPr>
        <p:blipFill>
          <a:blip r:embed="rId3"/>
          <a:stretch>
            <a:fillRect/>
          </a:stretch>
        </p:blipFill>
        <p:spPr>
          <a:xfrm>
            <a:off x="6074742" y="3981477"/>
            <a:ext cx="163819" cy="162795"/>
          </a:xfrm>
          <a:prstGeom prst="rect">
            <a:avLst/>
          </a:prstGeom>
        </p:spPr>
      </p:pic>
      <p:sp>
        <p:nvSpPr>
          <p:cNvPr id="31" name="ZoneTexte 30"/>
          <p:cNvSpPr txBox="1"/>
          <p:nvPr/>
        </p:nvSpPr>
        <p:spPr>
          <a:xfrm>
            <a:off x="4729010" y="4211484"/>
            <a:ext cx="625492"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Public</a:t>
            </a:r>
            <a:endParaRPr lang="en-US" sz="1400" dirty="0">
              <a:solidFill>
                <a:schemeClr val="tx1">
                  <a:lumMod val="50000"/>
                  <a:lumOff val="50000"/>
                </a:schemeClr>
              </a:solidFill>
            </a:endParaRPr>
          </a:p>
        </p:txBody>
      </p:sp>
      <p:sp>
        <p:nvSpPr>
          <p:cNvPr id="35" name="Rectangle 34"/>
          <p:cNvSpPr/>
          <p:nvPr/>
        </p:nvSpPr>
        <p:spPr>
          <a:xfrm>
            <a:off x="4607875" y="4003882"/>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6" name="Rectangle 35"/>
          <p:cNvSpPr/>
          <p:nvPr/>
        </p:nvSpPr>
        <p:spPr>
          <a:xfrm>
            <a:off x="4607875" y="4323092"/>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7" name="ZoneTexte 36"/>
          <p:cNvSpPr txBox="1"/>
          <p:nvPr/>
        </p:nvSpPr>
        <p:spPr>
          <a:xfrm>
            <a:off x="2280311" y="3967980"/>
            <a:ext cx="959302"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Event type</a:t>
            </a:r>
            <a:endParaRPr lang="en-US" sz="1400" dirty="0">
              <a:solidFill>
                <a:schemeClr val="tx1">
                  <a:lumMod val="75000"/>
                  <a:lumOff val="25000"/>
                </a:schemeClr>
              </a:solidFill>
            </a:endParaRPr>
          </a:p>
        </p:txBody>
      </p:sp>
      <p:pic>
        <p:nvPicPr>
          <p:cNvPr id="41" name="Image 40"/>
          <p:cNvPicPr>
            <a:picLocks noChangeAspect="1"/>
          </p:cNvPicPr>
          <p:nvPr/>
        </p:nvPicPr>
        <p:blipFill>
          <a:blip r:embed="rId3"/>
          <a:stretch>
            <a:fillRect/>
          </a:stretch>
        </p:blipFill>
        <p:spPr>
          <a:xfrm>
            <a:off x="6087331" y="4306551"/>
            <a:ext cx="163819" cy="162795"/>
          </a:xfrm>
          <a:prstGeom prst="rect">
            <a:avLst/>
          </a:prstGeom>
        </p:spPr>
      </p:pic>
      <p:sp>
        <p:nvSpPr>
          <p:cNvPr id="42" name="Rectangle à coins arrondis 41"/>
          <p:cNvSpPr/>
          <p:nvPr/>
        </p:nvSpPr>
        <p:spPr>
          <a:xfrm>
            <a:off x="7598444" y="2258256"/>
            <a:ext cx="1933277" cy="927844"/>
          </a:xfrm>
          <a:prstGeom prst="wedgeRoundRectCallout">
            <a:avLst>
              <a:gd name="adj1" fmla="val -122210"/>
              <a:gd name="adj2" fmla="val 143704"/>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A private event don’t allow Internet users to find and join the event</a:t>
            </a:r>
            <a:endParaRPr lang="en-US" sz="900" dirty="0">
              <a:solidFill>
                <a:schemeClr val="tx1"/>
              </a:solidFill>
            </a:endParaRPr>
          </a:p>
        </p:txBody>
      </p:sp>
      <p:sp>
        <p:nvSpPr>
          <p:cNvPr id="44" name="ZoneTexte 43"/>
          <p:cNvSpPr txBox="1"/>
          <p:nvPr/>
        </p:nvSpPr>
        <p:spPr>
          <a:xfrm>
            <a:off x="4739292" y="3895190"/>
            <a:ext cx="694614" cy="307777"/>
          </a:xfrm>
          <a:prstGeom prst="rect">
            <a:avLst/>
          </a:prstGeom>
          <a:noFill/>
          <a:ln>
            <a:noFill/>
          </a:ln>
        </p:spPr>
        <p:txBody>
          <a:bodyPr wrap="none" rtlCol="0">
            <a:spAutoFit/>
          </a:bodyPr>
          <a:lstStyle/>
          <a:p>
            <a:r>
              <a:rPr lang="en-US" sz="1400" dirty="0" smtClean="0">
                <a:solidFill>
                  <a:schemeClr val="tx1">
                    <a:lumMod val="50000"/>
                    <a:lumOff val="50000"/>
                  </a:schemeClr>
                </a:solidFill>
              </a:rPr>
              <a:t>Private</a:t>
            </a:r>
            <a:endParaRPr lang="en-US" sz="1400" dirty="0">
              <a:solidFill>
                <a:schemeClr val="tx1">
                  <a:lumMod val="50000"/>
                  <a:lumOff val="50000"/>
                </a:schemeClr>
              </a:solidFill>
            </a:endParaRPr>
          </a:p>
        </p:txBody>
      </p:sp>
      <p:sp>
        <p:nvSpPr>
          <p:cNvPr id="45" name="Rectangle à coins arrondis 44"/>
          <p:cNvSpPr/>
          <p:nvPr/>
        </p:nvSpPr>
        <p:spPr>
          <a:xfrm>
            <a:off x="8193670" y="3372910"/>
            <a:ext cx="1933277" cy="927844"/>
          </a:xfrm>
          <a:prstGeom prst="wedgeRoundRectCallout">
            <a:avLst>
              <a:gd name="adj1" fmla="val -149800"/>
              <a:gd name="adj2" fmla="val 56445"/>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A public event allow an Internet users to find and join the event. He will have first to register to LINKAVIE)</a:t>
            </a:r>
            <a:endParaRPr lang="en-US" sz="900" dirty="0">
              <a:solidFill>
                <a:schemeClr val="tx1"/>
              </a:solidFill>
            </a:endParaRPr>
          </a:p>
        </p:txBody>
      </p:sp>
    </p:spTree>
    <p:extLst>
      <p:ext uri="{BB962C8B-B14F-4D97-AF65-F5344CB8AC3E}">
        <p14:creationId xmlns:p14="http://schemas.microsoft.com/office/powerpoint/2010/main" val="1660944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4640249" y="6333205"/>
            <a:ext cx="1150312" cy="377919"/>
            <a:chOff x="8784969" y="4983119"/>
            <a:chExt cx="1819275" cy="438150"/>
          </a:xfrm>
        </p:grpSpPr>
        <p:pic>
          <p:nvPicPr>
            <p:cNvPr id="32" name="Image 31"/>
            <p:cNvPicPr>
              <a:picLocks noChangeAspect="1"/>
            </p:cNvPicPr>
            <p:nvPr/>
          </p:nvPicPr>
          <p:blipFill>
            <a:blip r:embed="rId2"/>
            <a:stretch>
              <a:fillRect/>
            </a:stretch>
          </p:blipFill>
          <p:spPr>
            <a:xfrm>
              <a:off x="8784969" y="4983119"/>
              <a:ext cx="1819275" cy="438150"/>
            </a:xfrm>
            <a:prstGeom prst="rect">
              <a:avLst/>
            </a:prstGeom>
          </p:spPr>
        </p:pic>
        <p:sp>
          <p:nvSpPr>
            <p:cNvPr id="34" name="ZoneTexte 33"/>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22" name="ZoneTexte 21"/>
          <p:cNvSpPr txBox="1"/>
          <p:nvPr/>
        </p:nvSpPr>
        <p:spPr>
          <a:xfrm>
            <a:off x="3688271" y="242582"/>
            <a:ext cx="3311932"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Event ! </a:t>
            </a:r>
            <a:r>
              <a:rPr lang="en-US" sz="1600" dirty="0" smtClean="0">
                <a:solidFill>
                  <a:schemeClr val="bg2">
                    <a:lumMod val="50000"/>
                  </a:schemeClr>
                </a:solidFill>
              </a:rPr>
              <a:t>–  Free Trial setup</a:t>
            </a:r>
            <a:endParaRPr lang="en-US" sz="1600" dirty="0">
              <a:solidFill>
                <a:schemeClr val="bg2">
                  <a:lumMod val="50000"/>
                </a:schemeClr>
              </a:solidFill>
            </a:endParaRPr>
          </a:p>
        </p:txBody>
      </p:sp>
      <p:sp>
        <p:nvSpPr>
          <p:cNvPr id="33" name="ZoneTexte 32"/>
          <p:cNvSpPr txBox="1"/>
          <p:nvPr/>
        </p:nvSpPr>
        <p:spPr>
          <a:xfrm>
            <a:off x="3821322" y="6372619"/>
            <a:ext cx="449162"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back</a:t>
            </a:r>
            <a:endParaRPr lang="en-US" sz="1100" dirty="0">
              <a:solidFill>
                <a:schemeClr val="tx1">
                  <a:lumMod val="50000"/>
                  <a:lumOff val="50000"/>
                </a:schemeClr>
              </a:solidFill>
            </a:endParaRPr>
          </a:p>
        </p:txBody>
      </p:sp>
      <p:sp>
        <p:nvSpPr>
          <p:cNvPr id="5" name="ZoneTexte 4"/>
          <p:cNvSpPr txBox="1"/>
          <p:nvPr/>
        </p:nvSpPr>
        <p:spPr>
          <a:xfrm>
            <a:off x="3246004" y="4934463"/>
            <a:ext cx="6318781" cy="307777"/>
          </a:xfrm>
          <a:prstGeom prst="rect">
            <a:avLst/>
          </a:prstGeom>
          <a:noFill/>
        </p:spPr>
        <p:txBody>
          <a:bodyPr wrap="none" rtlCol="0">
            <a:spAutoFit/>
          </a:bodyPr>
          <a:lstStyle/>
          <a:p>
            <a:r>
              <a:rPr lang="fr-FR" sz="1400" dirty="0" smtClean="0"/>
              <a:t>You </a:t>
            </a:r>
            <a:r>
              <a:rPr lang="fr-FR" sz="1400" dirty="0" err="1" smtClean="0"/>
              <a:t>will</a:t>
            </a:r>
            <a:r>
              <a:rPr lang="fr-FR" sz="1400" dirty="0" smtClean="0"/>
              <a:t> </a:t>
            </a:r>
            <a:r>
              <a:rPr lang="fr-FR" sz="1400" dirty="0" err="1" smtClean="0"/>
              <a:t>get</a:t>
            </a:r>
            <a:r>
              <a:rPr lang="fr-FR" sz="1400" dirty="0" smtClean="0"/>
              <a:t> a 14 </a:t>
            </a:r>
            <a:r>
              <a:rPr lang="fr-FR" sz="1400" dirty="0" err="1" smtClean="0"/>
              <a:t>days</a:t>
            </a:r>
            <a:r>
              <a:rPr lang="fr-FR" sz="1400" dirty="0" smtClean="0"/>
              <a:t> trial </a:t>
            </a:r>
            <a:r>
              <a:rPr lang="fr-FR" sz="1400" dirty="0" err="1" smtClean="0"/>
              <a:t>period</a:t>
            </a:r>
            <a:r>
              <a:rPr lang="fr-FR" sz="1400" dirty="0" smtClean="0"/>
              <a:t> / 5 </a:t>
            </a:r>
            <a:r>
              <a:rPr lang="fr-FR" sz="1400" dirty="0" err="1" smtClean="0"/>
              <a:t>users</a:t>
            </a:r>
            <a:r>
              <a:rPr lang="fr-FR" sz="1400" dirty="0" smtClean="0"/>
              <a:t> / 5 mobiles </a:t>
            </a:r>
            <a:r>
              <a:rPr lang="fr-FR" sz="1400" dirty="0" err="1" smtClean="0"/>
              <a:t>app</a:t>
            </a:r>
            <a:r>
              <a:rPr lang="fr-FR" sz="1400" dirty="0" smtClean="0"/>
              <a:t> / 250MB  </a:t>
            </a:r>
            <a:r>
              <a:rPr lang="fr-FR" sz="1400" dirty="0" err="1" smtClean="0"/>
              <a:t>storage</a:t>
            </a:r>
            <a:r>
              <a:rPr lang="fr-FR" sz="1400" dirty="0" smtClean="0"/>
              <a:t> </a:t>
            </a:r>
            <a:r>
              <a:rPr lang="fr-FR" sz="1400" dirty="0" err="1" smtClean="0"/>
              <a:t>capacity</a:t>
            </a:r>
            <a:endParaRPr lang="fr-FR" sz="1400" dirty="0" smtClean="0"/>
          </a:p>
        </p:txBody>
      </p:sp>
      <p:sp>
        <p:nvSpPr>
          <p:cNvPr id="54" name="ZoneTexte 53"/>
          <p:cNvSpPr txBox="1"/>
          <p:nvPr/>
        </p:nvSpPr>
        <p:spPr>
          <a:xfrm>
            <a:off x="3271435" y="5164487"/>
            <a:ext cx="2516202" cy="307777"/>
          </a:xfrm>
          <a:prstGeom prst="rect">
            <a:avLst/>
          </a:prstGeom>
          <a:noFill/>
        </p:spPr>
        <p:txBody>
          <a:bodyPr wrap="none" rtlCol="0">
            <a:spAutoFit/>
          </a:bodyPr>
          <a:lstStyle/>
          <a:p>
            <a:r>
              <a:rPr lang="fr-FR" sz="1400" u="sng" dirty="0" smtClean="0">
                <a:solidFill>
                  <a:schemeClr val="accent1"/>
                </a:solidFill>
                <a:hlinkClick r:id="rId3" action="ppaction://hlinksldjump"/>
              </a:rPr>
              <a:t>Or </a:t>
            </a:r>
            <a:r>
              <a:rPr lang="fr-FR" sz="1400" u="sng" dirty="0" err="1" smtClean="0">
                <a:solidFill>
                  <a:schemeClr val="accent1"/>
                </a:solidFill>
                <a:hlinkClick r:id="rId3" action="ppaction://hlinksldjump"/>
              </a:rPr>
              <a:t>subscribe</a:t>
            </a:r>
            <a:r>
              <a:rPr lang="fr-FR" sz="1400" u="sng" dirty="0" smtClean="0">
                <a:solidFill>
                  <a:schemeClr val="accent1"/>
                </a:solidFill>
                <a:hlinkClick r:id="rId3" action="ppaction://hlinksldjump"/>
              </a:rPr>
              <a:t> to LINKAVIE EVENT</a:t>
            </a:r>
            <a:endParaRPr lang="fr-FR" sz="1400" u="sng" dirty="0">
              <a:solidFill>
                <a:schemeClr val="accent1"/>
              </a:solidFill>
            </a:endParaRPr>
          </a:p>
        </p:txBody>
      </p:sp>
      <p:sp>
        <p:nvSpPr>
          <p:cNvPr id="6" name="Rectangle 5">
            <a:hlinkClick r:id="rId4" action="ppaction://hlinksldjump"/>
          </p:cNvPr>
          <p:cNvSpPr/>
          <p:nvPr/>
        </p:nvSpPr>
        <p:spPr>
          <a:xfrm>
            <a:off x="4432342" y="6174658"/>
            <a:ext cx="1608908" cy="683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2237395" y="1756640"/>
            <a:ext cx="1008609"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Event date:</a:t>
            </a:r>
            <a:endParaRPr lang="en-US" sz="1400" dirty="0">
              <a:solidFill>
                <a:schemeClr val="tx1">
                  <a:lumMod val="75000"/>
                  <a:lumOff val="25000"/>
                </a:schemeClr>
              </a:solidFill>
            </a:endParaRPr>
          </a:p>
        </p:txBody>
      </p:sp>
      <p:pic>
        <p:nvPicPr>
          <p:cNvPr id="55" name="Image 54"/>
          <p:cNvPicPr>
            <a:picLocks noChangeAspect="1"/>
          </p:cNvPicPr>
          <p:nvPr/>
        </p:nvPicPr>
        <p:blipFill>
          <a:blip r:embed="rId5"/>
          <a:stretch>
            <a:fillRect/>
          </a:stretch>
        </p:blipFill>
        <p:spPr>
          <a:xfrm>
            <a:off x="4138771" y="1789769"/>
            <a:ext cx="336854" cy="241518"/>
          </a:xfrm>
          <a:prstGeom prst="rect">
            <a:avLst/>
          </a:prstGeom>
        </p:spPr>
      </p:pic>
      <p:sp>
        <p:nvSpPr>
          <p:cNvPr id="62" name="ZoneTexte 61"/>
          <p:cNvSpPr txBox="1"/>
          <p:nvPr/>
        </p:nvSpPr>
        <p:spPr>
          <a:xfrm>
            <a:off x="4531284" y="1736625"/>
            <a:ext cx="1800504"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Today</a:t>
            </a:r>
            <a:endParaRPr lang="en-US" sz="1400" dirty="0">
              <a:solidFill>
                <a:schemeClr val="bg2">
                  <a:lumMod val="90000"/>
                </a:schemeClr>
              </a:solidFill>
            </a:endParaRPr>
          </a:p>
        </p:txBody>
      </p:sp>
      <p:pic>
        <p:nvPicPr>
          <p:cNvPr id="63" name="Image 62"/>
          <p:cNvPicPr>
            <a:picLocks noChangeAspect="1"/>
          </p:cNvPicPr>
          <p:nvPr/>
        </p:nvPicPr>
        <p:blipFill>
          <a:blip r:embed="rId5"/>
          <a:stretch>
            <a:fillRect/>
          </a:stretch>
        </p:blipFill>
        <p:spPr>
          <a:xfrm>
            <a:off x="6514503" y="1789769"/>
            <a:ext cx="336854" cy="241518"/>
          </a:xfrm>
          <a:prstGeom prst="rect">
            <a:avLst/>
          </a:prstGeom>
        </p:spPr>
      </p:pic>
      <p:sp>
        <p:nvSpPr>
          <p:cNvPr id="64" name="ZoneTexte 63"/>
          <p:cNvSpPr txBox="1"/>
          <p:nvPr/>
        </p:nvSpPr>
        <p:spPr>
          <a:xfrm>
            <a:off x="6907016" y="1736625"/>
            <a:ext cx="1800504"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End date</a:t>
            </a:r>
            <a:endParaRPr lang="en-US" sz="1400" dirty="0">
              <a:solidFill>
                <a:schemeClr val="bg2">
                  <a:lumMod val="90000"/>
                </a:schemeClr>
              </a:solidFill>
            </a:endParaRPr>
          </a:p>
        </p:txBody>
      </p:sp>
      <p:sp>
        <p:nvSpPr>
          <p:cNvPr id="71" name="Rectangle à coins arrondis 70"/>
          <p:cNvSpPr/>
          <p:nvPr/>
        </p:nvSpPr>
        <p:spPr>
          <a:xfrm>
            <a:off x="7987725" y="295083"/>
            <a:ext cx="4173717" cy="1236860"/>
          </a:xfrm>
          <a:prstGeom prst="wedgeRoundRectCallout">
            <a:avLst>
              <a:gd name="adj1" fmla="val -28496"/>
              <a:gd name="adj2" fmla="val 118971"/>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The Event collaborative </a:t>
            </a:r>
            <a:r>
              <a:rPr lang="fr-FR" sz="900" dirty="0" err="1" smtClean="0">
                <a:solidFill>
                  <a:schemeClr val="tx1">
                    <a:lumMod val="75000"/>
                    <a:lumOff val="25000"/>
                  </a:schemeClr>
                </a:solidFill>
              </a:rPr>
              <a:t>period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start</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from</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creation</a:t>
            </a:r>
            <a:r>
              <a:rPr lang="fr-FR" sz="900" dirty="0" smtClean="0">
                <a:solidFill>
                  <a:schemeClr val="tx1">
                    <a:lumMod val="75000"/>
                    <a:lumOff val="25000"/>
                  </a:schemeClr>
                </a:solidFill>
              </a:rPr>
              <a:t> date (</a:t>
            </a:r>
            <a:r>
              <a:rPr lang="fr-FR" sz="900" dirty="0" err="1" smtClean="0">
                <a:solidFill>
                  <a:schemeClr val="tx1">
                    <a:lumMod val="75000"/>
                    <a:lumOff val="25000"/>
                  </a:schemeClr>
                </a:solidFill>
              </a:rPr>
              <a:t>Today</a:t>
            </a:r>
            <a:r>
              <a:rPr lang="fr-FR" sz="900" dirty="0" smtClean="0">
                <a:solidFill>
                  <a:schemeClr val="tx1">
                    <a:lumMod val="75000"/>
                    <a:lumOff val="25000"/>
                  </a:schemeClr>
                </a:solidFill>
              </a:rPr>
              <a:t> if </a:t>
            </a:r>
            <a:r>
              <a:rPr lang="fr-FR" sz="900" dirty="0" err="1" smtClean="0">
                <a:solidFill>
                  <a:schemeClr val="tx1">
                    <a:lumMod val="75000"/>
                    <a:lumOff val="25000"/>
                  </a:schemeClr>
                </a:solidFill>
              </a:rPr>
              <a:t>you</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order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today</a:t>
            </a:r>
            <a:r>
              <a:rPr lang="fr-FR" sz="900" dirty="0" smtClean="0">
                <a:solidFill>
                  <a:schemeClr val="tx1">
                    <a:lumMod val="75000"/>
                    <a:lumOff val="25000"/>
                  </a:schemeClr>
                </a:solidFill>
              </a:rPr>
              <a:t>) up to 3 </a:t>
            </a:r>
            <a:r>
              <a:rPr lang="fr-FR" sz="900" dirty="0" err="1" smtClean="0">
                <a:solidFill>
                  <a:schemeClr val="tx1">
                    <a:lumMod val="75000"/>
                    <a:lumOff val="25000"/>
                  </a:schemeClr>
                </a:solidFill>
              </a:rPr>
              <a:t>months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later</a:t>
            </a:r>
            <a:r>
              <a:rPr lang="fr-FR" sz="900" dirty="0" smtClean="0">
                <a:solidFill>
                  <a:schemeClr val="tx1">
                    <a:lumMod val="75000"/>
                    <a:lumOff val="25000"/>
                  </a:schemeClr>
                </a:solidFill>
              </a:rPr>
              <a:t> (14 </a:t>
            </a:r>
            <a:r>
              <a:rPr lang="fr-FR" sz="900" dirty="0" err="1" smtClean="0">
                <a:solidFill>
                  <a:schemeClr val="tx1">
                    <a:lumMod val="75000"/>
                    <a:lumOff val="25000"/>
                  </a:schemeClr>
                </a:solidFill>
              </a:rPr>
              <a:t>days</a:t>
            </a:r>
            <a:r>
              <a:rPr lang="fr-FR" sz="900" dirty="0" smtClean="0">
                <a:solidFill>
                  <a:schemeClr val="tx1">
                    <a:lumMod val="75000"/>
                    <a:lumOff val="25000"/>
                  </a:schemeClr>
                </a:solidFill>
              </a:rPr>
              <a:t> for free trial).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collaborative </a:t>
            </a:r>
            <a:r>
              <a:rPr lang="fr-FR" sz="900" dirty="0" err="1" smtClean="0">
                <a:solidFill>
                  <a:schemeClr val="tx1">
                    <a:lumMod val="75000"/>
                    <a:lumOff val="25000"/>
                  </a:schemeClr>
                </a:solidFill>
              </a:rPr>
              <a:t>period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purpose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is</a:t>
            </a:r>
            <a:r>
              <a:rPr lang="fr-FR" sz="900" dirty="0" smtClean="0">
                <a:solidFill>
                  <a:schemeClr val="tx1">
                    <a:lumMod val="75000"/>
                    <a:lumOff val="25000"/>
                  </a:schemeClr>
                </a:solidFill>
              </a:rPr>
              <a:t> to let </a:t>
            </a:r>
            <a:r>
              <a:rPr lang="fr-FR" sz="900" dirty="0" err="1" smtClean="0">
                <a:solidFill>
                  <a:schemeClr val="tx1">
                    <a:lumMod val="75000"/>
                    <a:lumOff val="25000"/>
                  </a:schemeClr>
                </a:solidFill>
              </a:rPr>
              <a:t>you</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contents </a:t>
            </a:r>
            <a:r>
              <a:rPr lang="fr-FR" sz="900" dirty="0" err="1" smtClean="0">
                <a:solidFill>
                  <a:schemeClr val="tx1">
                    <a:lumMod val="75000"/>
                    <a:lumOff val="25000"/>
                  </a:schemeClr>
                </a:solidFill>
              </a:rPr>
              <a:t>with</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contributors</a:t>
            </a:r>
            <a:r>
              <a:rPr lang="fr-FR" sz="900" dirty="0" smtClean="0">
                <a:solidFill>
                  <a:schemeClr val="tx1">
                    <a:lumMod val="75000"/>
                    <a:lumOff val="25000"/>
                  </a:schemeClr>
                </a:solidFill>
              </a:rPr>
              <a:t> to </a:t>
            </a:r>
            <a:r>
              <a:rPr lang="fr-FR" sz="900" dirty="0" err="1" smtClean="0">
                <a:solidFill>
                  <a:schemeClr val="tx1">
                    <a:lumMod val="75000"/>
                    <a:lumOff val="25000"/>
                  </a:schemeClr>
                </a:solidFill>
              </a:rPr>
              <a:t>prepare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or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interactive contents/albums post-</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and </a:t>
            </a:r>
            <a:r>
              <a:rPr lang="fr-FR" sz="900" dirty="0" err="1" smtClean="0">
                <a:solidFill>
                  <a:schemeClr val="tx1">
                    <a:lumMod val="75000"/>
                    <a:lumOff val="25000"/>
                  </a:schemeClr>
                </a:solidFill>
              </a:rPr>
              <a:t>share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it</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with</a:t>
            </a:r>
            <a:r>
              <a:rPr lang="fr-FR" sz="900" dirty="0" smtClean="0">
                <a:solidFill>
                  <a:schemeClr val="tx1">
                    <a:lumMod val="75000"/>
                    <a:lumOff val="25000"/>
                  </a:schemeClr>
                </a:solidFill>
              </a:rPr>
              <a:t> participants. You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extend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collaborative </a:t>
            </a:r>
            <a:r>
              <a:rPr lang="fr-FR" sz="900" dirty="0" err="1" smtClean="0">
                <a:solidFill>
                  <a:schemeClr val="tx1">
                    <a:lumMod val="75000"/>
                    <a:lumOff val="25000"/>
                  </a:schemeClr>
                </a:solidFill>
              </a:rPr>
              <a:t>period</a:t>
            </a:r>
            <a:r>
              <a:rPr lang="fr-FR" sz="900" dirty="0" smtClean="0">
                <a:solidFill>
                  <a:schemeClr val="tx1">
                    <a:lumMod val="75000"/>
                    <a:lumOff val="25000"/>
                  </a:schemeClr>
                </a:solidFill>
              </a:rPr>
              <a:t> to have </a:t>
            </a:r>
            <a:r>
              <a:rPr lang="fr-FR" sz="900" dirty="0" err="1" smtClean="0">
                <a:solidFill>
                  <a:schemeClr val="tx1">
                    <a:lumMod val="75000"/>
                    <a:lumOff val="25000"/>
                  </a:schemeClr>
                </a:solidFill>
              </a:rPr>
              <a:t>enough</a:t>
            </a:r>
            <a:r>
              <a:rPr lang="fr-FR" sz="900" dirty="0" smtClean="0">
                <a:solidFill>
                  <a:schemeClr val="tx1">
                    <a:lumMod val="75000"/>
                    <a:lumOff val="25000"/>
                  </a:schemeClr>
                </a:solidFill>
              </a:rPr>
              <a:t> time </a:t>
            </a:r>
            <a:r>
              <a:rPr lang="fr-FR" sz="900" dirty="0" err="1" smtClean="0">
                <a:solidFill>
                  <a:schemeClr val="tx1">
                    <a:lumMod val="75000"/>
                    <a:lumOff val="25000"/>
                  </a:schemeClr>
                </a:solidFill>
              </a:rPr>
              <a:t>before</a:t>
            </a:r>
            <a:r>
              <a:rPr lang="fr-FR" sz="900" dirty="0" smtClean="0">
                <a:solidFill>
                  <a:schemeClr val="tx1">
                    <a:lumMod val="75000"/>
                    <a:lumOff val="25000"/>
                  </a:schemeClr>
                </a:solidFill>
              </a:rPr>
              <a:t> and </a:t>
            </a:r>
            <a:r>
              <a:rPr lang="fr-FR" sz="900" dirty="0" err="1" smtClean="0">
                <a:solidFill>
                  <a:schemeClr val="tx1">
                    <a:lumMod val="75000"/>
                    <a:lumOff val="25000"/>
                  </a:schemeClr>
                </a:solidFill>
              </a:rPr>
              <a:t>after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The effective Event date </a:t>
            </a:r>
            <a:r>
              <a:rPr lang="fr-FR" sz="900" dirty="0" err="1" smtClean="0">
                <a:solidFill>
                  <a:schemeClr val="tx1">
                    <a:lumMod val="75000"/>
                    <a:lumOff val="25000"/>
                  </a:schemeClr>
                </a:solidFill>
              </a:rPr>
              <a:t>should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before</a:t>
            </a:r>
            <a:r>
              <a:rPr lang="fr-FR" sz="900" dirty="0" smtClean="0">
                <a:solidFill>
                  <a:schemeClr val="tx1">
                    <a:lumMod val="75000"/>
                    <a:lumOff val="25000"/>
                  </a:schemeClr>
                </a:solidFill>
              </a:rPr>
              <a:t> the end of the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collaborative </a:t>
            </a:r>
            <a:r>
              <a:rPr lang="fr-FR" sz="900" dirty="0" err="1" smtClean="0">
                <a:solidFill>
                  <a:schemeClr val="tx1">
                    <a:lumMod val="75000"/>
                    <a:lumOff val="25000"/>
                  </a:schemeClr>
                </a:solidFill>
              </a:rPr>
              <a:t>period</a:t>
            </a:r>
            <a:endParaRPr lang="fr-FR" sz="900" dirty="0">
              <a:solidFill>
                <a:schemeClr val="tx1">
                  <a:lumMod val="75000"/>
                  <a:lumOff val="25000"/>
                </a:schemeClr>
              </a:solidFill>
            </a:endParaRPr>
          </a:p>
        </p:txBody>
      </p:sp>
      <p:pic>
        <p:nvPicPr>
          <p:cNvPr id="72" name="Image 71"/>
          <p:cNvPicPr>
            <a:picLocks noChangeAspect="1"/>
          </p:cNvPicPr>
          <p:nvPr/>
        </p:nvPicPr>
        <p:blipFill>
          <a:blip r:embed="rId6"/>
          <a:stretch>
            <a:fillRect/>
          </a:stretch>
        </p:blipFill>
        <p:spPr>
          <a:xfrm>
            <a:off x="8810569" y="1821561"/>
            <a:ext cx="163819" cy="162795"/>
          </a:xfrm>
          <a:prstGeom prst="rect">
            <a:avLst/>
          </a:prstGeom>
        </p:spPr>
      </p:pic>
      <p:sp>
        <p:nvSpPr>
          <p:cNvPr id="73" name="ZoneTexte 72"/>
          <p:cNvSpPr txBox="1"/>
          <p:nvPr/>
        </p:nvSpPr>
        <p:spPr>
          <a:xfrm>
            <a:off x="2237395" y="2268194"/>
            <a:ext cx="2141805"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Event collaborative period:</a:t>
            </a:r>
            <a:endParaRPr lang="en-US" sz="1400" dirty="0">
              <a:solidFill>
                <a:schemeClr val="tx1">
                  <a:lumMod val="75000"/>
                  <a:lumOff val="25000"/>
                </a:schemeClr>
              </a:solidFill>
            </a:endParaRPr>
          </a:p>
        </p:txBody>
      </p:sp>
      <p:sp>
        <p:nvSpPr>
          <p:cNvPr id="75" name="ZoneTexte 74"/>
          <p:cNvSpPr txBox="1"/>
          <p:nvPr/>
        </p:nvSpPr>
        <p:spPr>
          <a:xfrm>
            <a:off x="4525301" y="2264614"/>
            <a:ext cx="1800504"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Today (No choice)</a:t>
            </a:r>
            <a:endParaRPr lang="en-US" sz="1400" dirty="0">
              <a:solidFill>
                <a:schemeClr val="bg2">
                  <a:lumMod val="90000"/>
                </a:schemeClr>
              </a:solidFill>
            </a:endParaRPr>
          </a:p>
        </p:txBody>
      </p:sp>
      <p:sp>
        <p:nvSpPr>
          <p:cNvPr id="77" name="ZoneTexte 76"/>
          <p:cNvSpPr txBox="1"/>
          <p:nvPr/>
        </p:nvSpPr>
        <p:spPr>
          <a:xfrm>
            <a:off x="6901807" y="2264329"/>
            <a:ext cx="1800716"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14 days later </a:t>
            </a:r>
            <a:r>
              <a:rPr lang="en-US" sz="1000" dirty="0" smtClean="0">
                <a:solidFill>
                  <a:schemeClr val="bg2">
                    <a:lumMod val="90000"/>
                  </a:schemeClr>
                </a:solidFill>
              </a:rPr>
              <a:t>(no choice)</a:t>
            </a:r>
            <a:endParaRPr lang="en-US" sz="1000" dirty="0">
              <a:solidFill>
                <a:schemeClr val="bg2">
                  <a:lumMod val="90000"/>
                </a:schemeClr>
              </a:solidFill>
            </a:endParaRPr>
          </a:p>
        </p:txBody>
      </p:sp>
      <p:pic>
        <p:nvPicPr>
          <p:cNvPr id="78" name="Image 77"/>
          <p:cNvPicPr>
            <a:picLocks noChangeAspect="1"/>
          </p:cNvPicPr>
          <p:nvPr/>
        </p:nvPicPr>
        <p:blipFill>
          <a:blip r:embed="rId6"/>
          <a:stretch>
            <a:fillRect/>
          </a:stretch>
        </p:blipFill>
        <p:spPr>
          <a:xfrm>
            <a:off x="8823073" y="2332815"/>
            <a:ext cx="163819" cy="162795"/>
          </a:xfrm>
          <a:prstGeom prst="rect">
            <a:avLst/>
          </a:prstGeom>
        </p:spPr>
      </p:pic>
      <p:sp>
        <p:nvSpPr>
          <p:cNvPr id="82" name="ZoneTexte 81"/>
          <p:cNvSpPr txBox="1"/>
          <p:nvPr/>
        </p:nvSpPr>
        <p:spPr>
          <a:xfrm>
            <a:off x="2208330" y="3634957"/>
            <a:ext cx="1754583"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Mobile event service:</a:t>
            </a:r>
            <a:endParaRPr lang="en-US" sz="1400" dirty="0">
              <a:solidFill>
                <a:schemeClr val="tx1">
                  <a:lumMod val="75000"/>
                  <a:lumOff val="25000"/>
                </a:schemeClr>
              </a:solidFill>
            </a:endParaRPr>
          </a:p>
        </p:txBody>
      </p:sp>
      <p:sp>
        <p:nvSpPr>
          <p:cNvPr id="83" name="ZoneTexte 82"/>
          <p:cNvSpPr txBox="1"/>
          <p:nvPr/>
        </p:nvSpPr>
        <p:spPr>
          <a:xfrm>
            <a:off x="4027657" y="3596377"/>
            <a:ext cx="1800504"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Select your service</a:t>
            </a:r>
            <a:endParaRPr lang="en-US" sz="1400" dirty="0">
              <a:solidFill>
                <a:schemeClr val="bg2">
                  <a:lumMod val="90000"/>
                </a:schemeClr>
              </a:solidFill>
            </a:endParaRPr>
          </a:p>
        </p:txBody>
      </p:sp>
      <p:pic>
        <p:nvPicPr>
          <p:cNvPr id="84" name="Image 83"/>
          <p:cNvPicPr>
            <a:picLocks noChangeAspect="1"/>
          </p:cNvPicPr>
          <p:nvPr/>
        </p:nvPicPr>
        <p:blipFill>
          <a:blip r:embed="rId6"/>
          <a:stretch>
            <a:fillRect/>
          </a:stretch>
        </p:blipFill>
        <p:spPr>
          <a:xfrm>
            <a:off x="6021778" y="3646217"/>
            <a:ext cx="163819" cy="162795"/>
          </a:xfrm>
          <a:prstGeom prst="rect">
            <a:avLst/>
          </a:prstGeom>
        </p:spPr>
      </p:pic>
      <p:sp>
        <p:nvSpPr>
          <p:cNvPr id="86" name="ZoneTexte 85"/>
          <p:cNvSpPr txBox="1"/>
          <p:nvPr/>
        </p:nvSpPr>
        <p:spPr>
          <a:xfrm>
            <a:off x="2237395" y="2873292"/>
            <a:ext cx="1907445"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Event storage:   </a:t>
            </a:r>
            <a:r>
              <a:rPr lang="en-US" sz="1400" dirty="0" smtClean="0">
                <a:solidFill>
                  <a:schemeClr val="tx1">
                    <a:lumMod val="75000"/>
                    <a:lumOff val="25000"/>
                  </a:schemeClr>
                </a:solidFill>
              </a:rPr>
              <a:t>250 </a:t>
            </a:r>
            <a:r>
              <a:rPr lang="en-US" sz="1400" dirty="0">
                <a:solidFill>
                  <a:schemeClr val="tx1">
                    <a:lumMod val="75000"/>
                    <a:lumOff val="25000"/>
                  </a:schemeClr>
                </a:solidFill>
              </a:rPr>
              <a:t>M</a:t>
            </a:r>
            <a:r>
              <a:rPr lang="en-US" sz="1400" dirty="0" smtClean="0">
                <a:solidFill>
                  <a:schemeClr val="tx1">
                    <a:lumMod val="75000"/>
                    <a:lumOff val="25000"/>
                  </a:schemeClr>
                </a:solidFill>
              </a:rPr>
              <a:t>B</a:t>
            </a:r>
            <a:endParaRPr lang="en-US" sz="1400" dirty="0">
              <a:solidFill>
                <a:schemeClr val="tx1">
                  <a:lumMod val="75000"/>
                  <a:lumOff val="25000"/>
                </a:schemeClr>
              </a:solidFill>
            </a:endParaRPr>
          </a:p>
        </p:txBody>
      </p:sp>
      <p:cxnSp>
        <p:nvCxnSpPr>
          <p:cNvPr id="87" name="Connecteur droit avec flèche 86"/>
          <p:cNvCxnSpPr>
            <a:stCxn id="88" idx="3"/>
          </p:cNvCxnSpPr>
          <p:nvPr/>
        </p:nvCxnSpPr>
        <p:spPr>
          <a:xfrm flipV="1">
            <a:off x="480712" y="3119182"/>
            <a:ext cx="3207559" cy="47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5318" y="3464447"/>
            <a:ext cx="486030" cy="261610"/>
          </a:xfrm>
          <a:prstGeom prst="rect">
            <a:avLst/>
          </a:prstGeom>
          <a:noFill/>
          <a:ln>
            <a:noFill/>
          </a:ln>
        </p:spPr>
        <p:txBody>
          <a:bodyPr wrap="none" rtlCol="0">
            <a:spAutoFit/>
          </a:bodyPr>
          <a:lstStyle/>
          <a:p>
            <a:r>
              <a:rPr lang="en-US" sz="1100" dirty="0" smtClean="0">
                <a:solidFill>
                  <a:schemeClr val="tx1">
                    <a:lumMod val="75000"/>
                    <a:lumOff val="25000"/>
                  </a:schemeClr>
                </a:solidFill>
              </a:rPr>
              <a:t>Fixed</a:t>
            </a:r>
            <a:endParaRPr lang="en-US" sz="1100" dirty="0">
              <a:solidFill>
                <a:schemeClr val="tx1">
                  <a:lumMod val="75000"/>
                  <a:lumOff val="25000"/>
                </a:schemeClr>
              </a:solidFill>
            </a:endParaRPr>
          </a:p>
        </p:txBody>
      </p:sp>
      <p:cxnSp>
        <p:nvCxnSpPr>
          <p:cNvPr id="90" name="Connecteur droit avec flèche 89"/>
          <p:cNvCxnSpPr/>
          <p:nvPr/>
        </p:nvCxnSpPr>
        <p:spPr>
          <a:xfrm flipV="1">
            <a:off x="1229032" y="3939935"/>
            <a:ext cx="1413850" cy="30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ZoneTexte 90"/>
          <p:cNvSpPr txBox="1"/>
          <p:nvPr/>
        </p:nvSpPr>
        <p:spPr>
          <a:xfrm>
            <a:off x="450736" y="4205880"/>
            <a:ext cx="676788" cy="261610"/>
          </a:xfrm>
          <a:prstGeom prst="rect">
            <a:avLst/>
          </a:prstGeom>
          <a:noFill/>
          <a:ln>
            <a:noFill/>
          </a:ln>
        </p:spPr>
        <p:txBody>
          <a:bodyPr wrap="none" rtlCol="0">
            <a:spAutoFit/>
          </a:bodyPr>
          <a:lstStyle/>
          <a:p>
            <a:r>
              <a:rPr lang="en-US" sz="1100" dirty="0" smtClean="0">
                <a:solidFill>
                  <a:schemeClr val="tx1">
                    <a:lumMod val="75000"/>
                    <a:lumOff val="25000"/>
                  </a:schemeClr>
                </a:solidFill>
              </a:rPr>
              <a:t>Optional</a:t>
            </a:r>
            <a:endParaRPr lang="en-US" sz="1100" dirty="0">
              <a:solidFill>
                <a:schemeClr val="tx1">
                  <a:lumMod val="75000"/>
                  <a:lumOff val="25000"/>
                </a:schemeClr>
              </a:solidFill>
            </a:endParaRPr>
          </a:p>
        </p:txBody>
      </p:sp>
      <p:sp>
        <p:nvSpPr>
          <p:cNvPr id="44" name="Rectangle 43"/>
          <p:cNvSpPr/>
          <p:nvPr/>
        </p:nvSpPr>
        <p:spPr>
          <a:xfrm>
            <a:off x="2212554" y="1644362"/>
            <a:ext cx="8612762" cy="1588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9868118" y="1793270"/>
            <a:ext cx="2127188" cy="525393"/>
          </a:xfrm>
          <a:prstGeom prst="wedgeRoundRectCallout">
            <a:avLst>
              <a:gd name="adj1" fmla="val -92489"/>
              <a:gd name="adj2" fmla="val -24001"/>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Enter </a:t>
            </a:r>
            <a:r>
              <a:rPr lang="fr-FR" sz="900" dirty="0" err="1" smtClean="0">
                <a:solidFill>
                  <a:schemeClr val="tx1">
                    <a:lumMod val="75000"/>
                    <a:lumOff val="25000"/>
                  </a:schemeClr>
                </a:solidFill>
              </a:rPr>
              <a:t>here</a:t>
            </a:r>
            <a:r>
              <a:rPr lang="fr-FR" sz="900" dirty="0" smtClean="0">
                <a:solidFill>
                  <a:schemeClr val="tx1">
                    <a:lumMod val="75000"/>
                    <a:lumOff val="25000"/>
                  </a:schemeClr>
                </a:solidFill>
              </a:rPr>
              <a:t> the effective date of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a:t>
            </a:r>
            <a:endParaRPr lang="fr-FR" sz="900" dirty="0">
              <a:solidFill>
                <a:schemeClr val="tx1">
                  <a:lumMod val="75000"/>
                  <a:lumOff val="25000"/>
                </a:schemeClr>
              </a:solidFill>
            </a:endParaRPr>
          </a:p>
        </p:txBody>
      </p:sp>
      <p:sp>
        <p:nvSpPr>
          <p:cNvPr id="58" name="Rectangle 57"/>
          <p:cNvSpPr/>
          <p:nvPr/>
        </p:nvSpPr>
        <p:spPr>
          <a:xfrm>
            <a:off x="2208122" y="3315268"/>
            <a:ext cx="8612762" cy="9168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à coins arrondis 64"/>
          <p:cNvSpPr/>
          <p:nvPr/>
        </p:nvSpPr>
        <p:spPr>
          <a:xfrm>
            <a:off x="9480935" y="3584021"/>
            <a:ext cx="2680507" cy="1428689"/>
          </a:xfrm>
          <a:prstGeom prst="wedgeRoundRectCallout">
            <a:avLst>
              <a:gd name="adj1" fmla="val -173607"/>
              <a:gd name="adj2" fmla="val -39042"/>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Mobile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allows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a:t>
            </a:r>
            <a:r>
              <a:rPr lang="fr-FR" sz="900" dirty="0" smtClean="0">
                <a:solidFill>
                  <a:schemeClr val="tx1">
                    <a:lumMod val="75000"/>
                    <a:lumOff val="25000"/>
                  </a:schemeClr>
                </a:solidFill>
              </a:rPr>
              <a:t> to </a:t>
            </a:r>
            <a:r>
              <a:rPr lang="fr-FR" sz="900" dirty="0" err="1" smtClean="0">
                <a:solidFill>
                  <a:schemeClr val="tx1">
                    <a:lumMod val="75000"/>
                    <a:lumOff val="25000"/>
                  </a:schemeClr>
                </a:solidFill>
              </a:rPr>
              <a:t>organize</a:t>
            </a:r>
            <a:r>
              <a:rPr lang="fr-FR" sz="900" dirty="0" smtClean="0">
                <a:solidFill>
                  <a:schemeClr val="tx1">
                    <a:lumMod val="75000"/>
                    <a:lumOff val="25000"/>
                  </a:schemeClr>
                </a:solidFill>
              </a:rPr>
              <a:t> interactive mobile animations </a:t>
            </a:r>
            <a:r>
              <a:rPr lang="fr-FR" sz="900" dirty="0" err="1" smtClean="0">
                <a:solidFill>
                  <a:schemeClr val="tx1">
                    <a:lumMod val="75000"/>
                    <a:lumOff val="25000"/>
                  </a:schemeClr>
                </a:solidFill>
              </a:rPr>
              <a:t>during</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date. </a:t>
            </a:r>
            <a:r>
              <a:rPr lang="fr-FR" sz="900" dirty="0" err="1" smtClean="0">
                <a:solidFill>
                  <a:schemeClr val="tx1">
                    <a:lumMod val="75000"/>
                    <a:lumOff val="25000"/>
                  </a:schemeClr>
                </a:solidFill>
              </a:rPr>
              <a:t>Pictures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from</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participants </a:t>
            </a:r>
            <a:r>
              <a:rPr lang="fr-FR" sz="900" dirty="0" err="1" smtClean="0">
                <a:solidFill>
                  <a:schemeClr val="tx1">
                    <a:lumMod val="75000"/>
                    <a:lumOff val="25000"/>
                  </a:schemeClr>
                </a:solidFill>
              </a:rPr>
              <a:t>get</a:t>
            </a:r>
            <a:r>
              <a:rPr lang="fr-FR" sz="900" dirty="0" smtClean="0">
                <a:solidFill>
                  <a:schemeClr val="tx1">
                    <a:lumMod val="75000"/>
                    <a:lumOff val="25000"/>
                  </a:schemeClr>
                </a:solidFill>
              </a:rPr>
              <a:t> real-time </a:t>
            </a:r>
            <a:r>
              <a:rPr lang="fr-FR" sz="900" dirty="0" err="1" smtClean="0">
                <a:solidFill>
                  <a:schemeClr val="tx1">
                    <a:lumMod val="75000"/>
                    <a:lumOff val="25000"/>
                  </a:schemeClr>
                </a:solidFill>
              </a:rPr>
              <a:t>synchronized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into</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You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make</a:t>
            </a:r>
            <a:r>
              <a:rPr lang="fr-FR" sz="900" dirty="0" smtClean="0">
                <a:solidFill>
                  <a:schemeClr val="tx1">
                    <a:lumMod val="75000"/>
                    <a:lumOff val="25000"/>
                  </a:schemeClr>
                </a:solidFill>
              </a:rPr>
              <a:t> real-time </a:t>
            </a:r>
            <a:r>
              <a:rPr lang="fr-FR" sz="900" dirty="0" err="1" smtClean="0">
                <a:solidFill>
                  <a:schemeClr val="tx1">
                    <a:lumMod val="75000"/>
                    <a:lumOff val="25000"/>
                  </a:schemeClr>
                </a:solidFill>
              </a:rPr>
              <a:t>slideshow</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get</a:t>
            </a:r>
            <a:r>
              <a:rPr lang="fr-FR" sz="900" dirty="0" smtClean="0">
                <a:solidFill>
                  <a:schemeClr val="tx1">
                    <a:lumMod val="75000"/>
                    <a:lumOff val="25000"/>
                  </a:schemeClr>
                </a:solidFill>
              </a:rPr>
              <a:t> real-time participant </a:t>
            </a:r>
            <a:r>
              <a:rPr lang="fr-FR" sz="900" dirty="0" err="1" smtClean="0">
                <a:solidFill>
                  <a:schemeClr val="tx1">
                    <a:lumMod val="75000"/>
                    <a:lumOff val="25000"/>
                  </a:schemeClr>
                </a:solidFill>
              </a:rPr>
              <a:t>comments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aside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slideshow</a:t>
            </a:r>
            <a:r>
              <a:rPr lang="fr-FR" sz="900" dirty="0" smtClean="0">
                <a:solidFill>
                  <a:schemeClr val="tx1">
                    <a:lumMod val="75000"/>
                    <a:lumOff val="25000"/>
                  </a:schemeClr>
                </a:solidFill>
              </a:rPr>
              <a:t> etc.. </a:t>
            </a:r>
          </a:p>
          <a:p>
            <a:r>
              <a:rPr lang="fr-FR" sz="900" b="1" dirty="0" err="1" smtClean="0">
                <a:solidFill>
                  <a:schemeClr val="tx1">
                    <a:lumMod val="75000"/>
                    <a:lumOff val="25000"/>
                  </a:schemeClr>
                </a:solidFill>
              </a:rPr>
              <a:t>MobEventB</a:t>
            </a:r>
            <a:r>
              <a:rPr lang="fr-FR" sz="900" dirty="0" smtClean="0">
                <a:solidFill>
                  <a:schemeClr val="tx1">
                    <a:lumMod val="75000"/>
                    <a:lumOff val="25000"/>
                  </a:schemeClr>
                </a:solidFill>
              </a:rPr>
              <a:t>  : Mobile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base service</a:t>
            </a:r>
          </a:p>
          <a:p>
            <a:endParaRPr lang="fr-FR" sz="900" b="1" dirty="0" smtClean="0">
              <a:solidFill>
                <a:schemeClr val="tx1">
                  <a:lumMod val="75000"/>
                  <a:lumOff val="25000"/>
                </a:schemeClr>
              </a:solidFill>
            </a:endParaRPr>
          </a:p>
          <a:p>
            <a:r>
              <a:rPr lang="fr-FR" sz="900" b="1" dirty="0" err="1" smtClean="0">
                <a:solidFill>
                  <a:schemeClr val="tx1">
                    <a:lumMod val="75000"/>
                    <a:lumOff val="25000"/>
                  </a:schemeClr>
                </a:solidFill>
              </a:rPr>
              <a:t>MobEventIWSM</a:t>
            </a:r>
            <a:r>
              <a:rPr lang="fr-FR" sz="900" dirty="0" smtClean="0">
                <a:solidFill>
                  <a:schemeClr val="tx1">
                    <a:lumMod val="75000"/>
                    <a:lumOff val="25000"/>
                  </a:schemeClr>
                </a:solidFill>
              </a:rPr>
              <a:t>:  Base service + Interactive Wall Short messages service</a:t>
            </a:r>
            <a:endParaRPr lang="fr-FR" sz="900" dirty="0">
              <a:solidFill>
                <a:schemeClr val="tx1">
                  <a:lumMod val="75000"/>
                  <a:lumOff val="25000"/>
                </a:schemeClr>
              </a:solidFill>
            </a:endParaRPr>
          </a:p>
        </p:txBody>
      </p:sp>
      <p:cxnSp>
        <p:nvCxnSpPr>
          <p:cNvPr id="35" name="Connecteur droit avec flèche 34"/>
          <p:cNvCxnSpPr>
            <a:endCxn id="5" idx="3"/>
          </p:cNvCxnSpPr>
          <p:nvPr/>
        </p:nvCxnSpPr>
        <p:spPr>
          <a:xfrm flipV="1">
            <a:off x="8974391" y="5088352"/>
            <a:ext cx="590394" cy="1017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8904982" y="6083950"/>
            <a:ext cx="3246402" cy="430887"/>
          </a:xfrm>
          <a:prstGeom prst="rect">
            <a:avLst/>
          </a:prstGeom>
          <a:noFill/>
          <a:ln>
            <a:noFill/>
          </a:ln>
        </p:spPr>
        <p:txBody>
          <a:bodyPr wrap="none" rtlCol="0">
            <a:spAutoFit/>
          </a:bodyPr>
          <a:lstStyle/>
          <a:p>
            <a:r>
              <a:rPr lang="en-US" sz="1100" dirty="0" smtClean="0">
                <a:solidFill>
                  <a:schemeClr val="tx1">
                    <a:lumMod val="75000"/>
                    <a:lumOff val="25000"/>
                  </a:schemeClr>
                </a:solidFill>
              </a:rPr>
              <a:t>Trial possible only 1 time per user, include, if selected</a:t>
            </a:r>
          </a:p>
          <a:p>
            <a:r>
              <a:rPr lang="en-US" sz="1100" dirty="0" smtClean="0">
                <a:solidFill>
                  <a:schemeClr val="tx1">
                    <a:lumMod val="75000"/>
                    <a:lumOff val="25000"/>
                  </a:schemeClr>
                </a:solidFill>
              </a:rPr>
              <a:t>By user a 1 time Mobile event service</a:t>
            </a:r>
            <a:endParaRPr lang="en-US" sz="1100" dirty="0">
              <a:solidFill>
                <a:schemeClr val="tx1">
                  <a:lumMod val="75000"/>
                  <a:lumOff val="25000"/>
                </a:schemeClr>
              </a:solidFill>
            </a:endParaRPr>
          </a:p>
        </p:txBody>
      </p:sp>
    </p:spTree>
    <p:extLst>
      <p:ext uri="{BB962C8B-B14F-4D97-AF65-F5344CB8AC3E}">
        <p14:creationId xmlns:p14="http://schemas.microsoft.com/office/powerpoint/2010/main" val="3885468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4640249" y="6333205"/>
            <a:ext cx="1150312" cy="377919"/>
            <a:chOff x="8784969" y="4983119"/>
            <a:chExt cx="1819275" cy="438150"/>
          </a:xfrm>
        </p:grpSpPr>
        <p:pic>
          <p:nvPicPr>
            <p:cNvPr id="32" name="Image 31"/>
            <p:cNvPicPr>
              <a:picLocks noChangeAspect="1"/>
            </p:cNvPicPr>
            <p:nvPr/>
          </p:nvPicPr>
          <p:blipFill>
            <a:blip r:embed="rId2"/>
            <a:stretch>
              <a:fillRect/>
            </a:stretch>
          </p:blipFill>
          <p:spPr>
            <a:xfrm>
              <a:off x="8784969" y="4983119"/>
              <a:ext cx="1819275" cy="438150"/>
            </a:xfrm>
            <a:prstGeom prst="rect">
              <a:avLst/>
            </a:prstGeom>
          </p:spPr>
        </p:pic>
        <p:sp>
          <p:nvSpPr>
            <p:cNvPr id="34" name="ZoneTexte 33"/>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22" name="ZoneTexte 21"/>
          <p:cNvSpPr txBox="1"/>
          <p:nvPr/>
        </p:nvSpPr>
        <p:spPr>
          <a:xfrm>
            <a:off x="3688271" y="242582"/>
            <a:ext cx="3066802"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Event ! </a:t>
            </a:r>
            <a:r>
              <a:rPr lang="en-US" sz="1600" dirty="0" smtClean="0">
                <a:solidFill>
                  <a:schemeClr val="bg2">
                    <a:lumMod val="50000"/>
                  </a:schemeClr>
                </a:solidFill>
              </a:rPr>
              <a:t>–  Subscription</a:t>
            </a:r>
            <a:endParaRPr lang="en-US" sz="1600" dirty="0">
              <a:solidFill>
                <a:schemeClr val="bg2">
                  <a:lumMod val="50000"/>
                </a:schemeClr>
              </a:solidFill>
            </a:endParaRPr>
          </a:p>
        </p:txBody>
      </p:sp>
      <p:sp>
        <p:nvSpPr>
          <p:cNvPr id="33" name="ZoneTexte 32"/>
          <p:cNvSpPr txBox="1"/>
          <p:nvPr/>
        </p:nvSpPr>
        <p:spPr>
          <a:xfrm>
            <a:off x="3821322" y="6372619"/>
            <a:ext cx="449162"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back</a:t>
            </a:r>
            <a:endParaRPr lang="en-US" sz="1100" dirty="0">
              <a:solidFill>
                <a:schemeClr val="tx1">
                  <a:lumMod val="50000"/>
                  <a:lumOff val="50000"/>
                </a:schemeClr>
              </a:solidFill>
            </a:endParaRPr>
          </a:p>
        </p:txBody>
      </p:sp>
      <p:sp>
        <p:nvSpPr>
          <p:cNvPr id="6" name="Rectangle 5">
            <a:hlinkClick r:id="rId3" action="ppaction://hlinksldjump"/>
          </p:cNvPr>
          <p:cNvSpPr/>
          <p:nvPr/>
        </p:nvSpPr>
        <p:spPr>
          <a:xfrm>
            <a:off x="4432342" y="6174658"/>
            <a:ext cx="1608908" cy="683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2237395" y="1756640"/>
            <a:ext cx="1008609"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Event date:</a:t>
            </a:r>
            <a:endParaRPr lang="en-US" sz="1400" dirty="0">
              <a:solidFill>
                <a:schemeClr val="tx1">
                  <a:lumMod val="75000"/>
                  <a:lumOff val="25000"/>
                </a:schemeClr>
              </a:solidFill>
            </a:endParaRPr>
          </a:p>
        </p:txBody>
      </p:sp>
      <p:pic>
        <p:nvPicPr>
          <p:cNvPr id="55" name="Image 54"/>
          <p:cNvPicPr>
            <a:picLocks noChangeAspect="1"/>
          </p:cNvPicPr>
          <p:nvPr/>
        </p:nvPicPr>
        <p:blipFill>
          <a:blip r:embed="rId4"/>
          <a:stretch>
            <a:fillRect/>
          </a:stretch>
        </p:blipFill>
        <p:spPr>
          <a:xfrm>
            <a:off x="4138771" y="1789769"/>
            <a:ext cx="336854" cy="241518"/>
          </a:xfrm>
          <a:prstGeom prst="rect">
            <a:avLst/>
          </a:prstGeom>
        </p:spPr>
      </p:pic>
      <p:sp>
        <p:nvSpPr>
          <p:cNvPr id="62" name="ZoneTexte 61"/>
          <p:cNvSpPr txBox="1"/>
          <p:nvPr/>
        </p:nvSpPr>
        <p:spPr>
          <a:xfrm>
            <a:off x="4531284" y="1736625"/>
            <a:ext cx="1800504"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Start date</a:t>
            </a:r>
            <a:endParaRPr lang="en-US" sz="1400" dirty="0">
              <a:solidFill>
                <a:schemeClr val="bg2">
                  <a:lumMod val="90000"/>
                </a:schemeClr>
              </a:solidFill>
            </a:endParaRPr>
          </a:p>
        </p:txBody>
      </p:sp>
      <p:pic>
        <p:nvPicPr>
          <p:cNvPr id="63" name="Image 62"/>
          <p:cNvPicPr>
            <a:picLocks noChangeAspect="1"/>
          </p:cNvPicPr>
          <p:nvPr/>
        </p:nvPicPr>
        <p:blipFill>
          <a:blip r:embed="rId4"/>
          <a:stretch>
            <a:fillRect/>
          </a:stretch>
        </p:blipFill>
        <p:spPr>
          <a:xfrm>
            <a:off x="6514503" y="1789769"/>
            <a:ext cx="336854" cy="241518"/>
          </a:xfrm>
          <a:prstGeom prst="rect">
            <a:avLst/>
          </a:prstGeom>
        </p:spPr>
      </p:pic>
      <p:sp>
        <p:nvSpPr>
          <p:cNvPr id="64" name="ZoneTexte 63"/>
          <p:cNvSpPr txBox="1"/>
          <p:nvPr/>
        </p:nvSpPr>
        <p:spPr>
          <a:xfrm>
            <a:off x="6907016" y="1736625"/>
            <a:ext cx="1800504"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End date</a:t>
            </a:r>
            <a:endParaRPr lang="en-US" sz="1400" dirty="0">
              <a:solidFill>
                <a:schemeClr val="bg2">
                  <a:lumMod val="90000"/>
                </a:schemeClr>
              </a:solidFill>
            </a:endParaRPr>
          </a:p>
        </p:txBody>
      </p:sp>
      <p:sp>
        <p:nvSpPr>
          <p:cNvPr id="66" name="ZoneTexte 65"/>
          <p:cNvSpPr txBox="1"/>
          <p:nvPr/>
        </p:nvSpPr>
        <p:spPr>
          <a:xfrm>
            <a:off x="6851381" y="2573442"/>
            <a:ext cx="3159198" cy="276999"/>
          </a:xfrm>
          <a:prstGeom prst="rect">
            <a:avLst/>
          </a:prstGeom>
          <a:noFill/>
          <a:ln>
            <a:noFill/>
          </a:ln>
        </p:spPr>
        <p:txBody>
          <a:bodyPr wrap="none" rtlCol="0">
            <a:spAutoFit/>
          </a:bodyPr>
          <a:lstStyle/>
          <a:p>
            <a:r>
              <a:rPr lang="en-US" sz="1200" dirty="0" smtClean="0">
                <a:solidFill>
                  <a:schemeClr val="tx1">
                    <a:lumMod val="75000"/>
                    <a:lumOff val="25000"/>
                  </a:schemeClr>
                </a:solidFill>
              </a:rPr>
              <a:t>Extend the common event collaborative period:</a:t>
            </a:r>
            <a:endParaRPr lang="en-US" sz="1200" dirty="0">
              <a:solidFill>
                <a:schemeClr val="tx1">
                  <a:lumMod val="75000"/>
                  <a:lumOff val="25000"/>
                </a:schemeClr>
              </a:solidFill>
            </a:endParaRPr>
          </a:p>
        </p:txBody>
      </p:sp>
      <p:sp>
        <p:nvSpPr>
          <p:cNvPr id="67" name="ZoneTexte 66"/>
          <p:cNvSpPr txBox="1"/>
          <p:nvPr/>
        </p:nvSpPr>
        <p:spPr>
          <a:xfrm>
            <a:off x="10010579" y="2531527"/>
            <a:ext cx="435169" cy="307777"/>
          </a:xfrm>
          <a:prstGeom prst="rect">
            <a:avLst/>
          </a:prstGeom>
          <a:noFill/>
          <a:ln>
            <a:solidFill>
              <a:schemeClr val="accent3"/>
            </a:solidFill>
          </a:ln>
        </p:spPr>
        <p:txBody>
          <a:bodyPr wrap="square" rtlCol="0">
            <a:spAutoFit/>
          </a:bodyPr>
          <a:lstStyle/>
          <a:p>
            <a:pPr algn="ctr"/>
            <a:endParaRPr lang="en-US" sz="1400" dirty="0">
              <a:solidFill>
                <a:schemeClr val="bg2">
                  <a:lumMod val="90000"/>
                </a:schemeClr>
              </a:solidFill>
            </a:endParaRPr>
          </a:p>
        </p:txBody>
      </p:sp>
      <p:sp>
        <p:nvSpPr>
          <p:cNvPr id="71" name="Rectangle à coins arrondis 70"/>
          <p:cNvSpPr/>
          <p:nvPr/>
        </p:nvSpPr>
        <p:spPr>
          <a:xfrm>
            <a:off x="7987725" y="295083"/>
            <a:ext cx="4173717" cy="1236860"/>
          </a:xfrm>
          <a:prstGeom prst="wedgeRoundRectCallout">
            <a:avLst>
              <a:gd name="adj1" fmla="val -28496"/>
              <a:gd name="adj2" fmla="val 118971"/>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The Event collaborative </a:t>
            </a:r>
            <a:r>
              <a:rPr lang="fr-FR" sz="900" dirty="0" err="1" smtClean="0">
                <a:solidFill>
                  <a:schemeClr val="tx1">
                    <a:lumMod val="75000"/>
                    <a:lumOff val="25000"/>
                  </a:schemeClr>
                </a:solidFill>
              </a:rPr>
              <a:t>period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start</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from</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creation</a:t>
            </a:r>
            <a:r>
              <a:rPr lang="fr-FR" sz="900" dirty="0" smtClean="0">
                <a:solidFill>
                  <a:schemeClr val="tx1">
                    <a:lumMod val="75000"/>
                    <a:lumOff val="25000"/>
                  </a:schemeClr>
                </a:solidFill>
              </a:rPr>
              <a:t> date (</a:t>
            </a:r>
            <a:r>
              <a:rPr lang="fr-FR" sz="900" dirty="0" err="1" smtClean="0">
                <a:solidFill>
                  <a:schemeClr val="tx1">
                    <a:lumMod val="75000"/>
                    <a:lumOff val="25000"/>
                  </a:schemeClr>
                </a:solidFill>
              </a:rPr>
              <a:t>Today</a:t>
            </a:r>
            <a:r>
              <a:rPr lang="fr-FR" sz="900" dirty="0" smtClean="0">
                <a:solidFill>
                  <a:schemeClr val="tx1">
                    <a:lumMod val="75000"/>
                    <a:lumOff val="25000"/>
                  </a:schemeClr>
                </a:solidFill>
              </a:rPr>
              <a:t> if </a:t>
            </a:r>
            <a:r>
              <a:rPr lang="fr-FR" sz="900" dirty="0" err="1" smtClean="0">
                <a:solidFill>
                  <a:schemeClr val="tx1">
                    <a:lumMod val="75000"/>
                    <a:lumOff val="25000"/>
                  </a:schemeClr>
                </a:solidFill>
              </a:rPr>
              <a:t>you</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order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today</a:t>
            </a:r>
            <a:r>
              <a:rPr lang="fr-FR" sz="900" dirty="0" smtClean="0">
                <a:solidFill>
                  <a:schemeClr val="tx1">
                    <a:lumMod val="75000"/>
                    <a:lumOff val="25000"/>
                  </a:schemeClr>
                </a:solidFill>
              </a:rPr>
              <a:t>) up to 3 </a:t>
            </a:r>
            <a:r>
              <a:rPr lang="fr-FR" sz="900" dirty="0" err="1" smtClean="0">
                <a:solidFill>
                  <a:schemeClr val="tx1">
                    <a:lumMod val="75000"/>
                    <a:lumOff val="25000"/>
                  </a:schemeClr>
                </a:solidFill>
              </a:rPr>
              <a:t>months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later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collaborative </a:t>
            </a:r>
            <a:r>
              <a:rPr lang="fr-FR" sz="900" dirty="0" err="1" smtClean="0">
                <a:solidFill>
                  <a:schemeClr val="tx1">
                    <a:lumMod val="75000"/>
                    <a:lumOff val="25000"/>
                  </a:schemeClr>
                </a:solidFill>
              </a:rPr>
              <a:t>period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purpose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is</a:t>
            </a:r>
            <a:r>
              <a:rPr lang="fr-FR" sz="900" dirty="0" smtClean="0">
                <a:solidFill>
                  <a:schemeClr val="tx1">
                    <a:lumMod val="75000"/>
                    <a:lumOff val="25000"/>
                  </a:schemeClr>
                </a:solidFill>
              </a:rPr>
              <a:t> to let </a:t>
            </a:r>
            <a:r>
              <a:rPr lang="fr-FR" sz="900" dirty="0" err="1" smtClean="0">
                <a:solidFill>
                  <a:schemeClr val="tx1">
                    <a:lumMod val="75000"/>
                    <a:lumOff val="25000"/>
                  </a:schemeClr>
                </a:solidFill>
              </a:rPr>
              <a:t>you</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contents </a:t>
            </a:r>
            <a:r>
              <a:rPr lang="fr-FR" sz="900" dirty="0" err="1" smtClean="0">
                <a:solidFill>
                  <a:schemeClr val="tx1">
                    <a:lumMod val="75000"/>
                    <a:lumOff val="25000"/>
                  </a:schemeClr>
                </a:solidFill>
              </a:rPr>
              <a:t>with</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contributors</a:t>
            </a:r>
            <a:r>
              <a:rPr lang="fr-FR" sz="900" dirty="0" smtClean="0">
                <a:solidFill>
                  <a:schemeClr val="tx1">
                    <a:lumMod val="75000"/>
                    <a:lumOff val="25000"/>
                  </a:schemeClr>
                </a:solidFill>
              </a:rPr>
              <a:t> to </a:t>
            </a:r>
            <a:r>
              <a:rPr lang="fr-FR" sz="900" dirty="0" err="1" smtClean="0">
                <a:solidFill>
                  <a:schemeClr val="tx1">
                    <a:lumMod val="75000"/>
                    <a:lumOff val="25000"/>
                  </a:schemeClr>
                </a:solidFill>
              </a:rPr>
              <a:t>prepare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or </a:t>
            </a:r>
            <a:r>
              <a:rPr lang="fr-FR" sz="900" dirty="0" err="1" smtClean="0">
                <a:solidFill>
                  <a:schemeClr val="tx1">
                    <a:lumMod val="75000"/>
                    <a:lumOff val="25000"/>
                  </a:schemeClr>
                </a:solidFill>
              </a:rPr>
              <a:t>create</a:t>
            </a:r>
            <a:r>
              <a:rPr lang="fr-FR" sz="900" dirty="0" smtClean="0">
                <a:solidFill>
                  <a:schemeClr val="tx1">
                    <a:lumMod val="75000"/>
                    <a:lumOff val="25000"/>
                  </a:schemeClr>
                </a:solidFill>
              </a:rPr>
              <a:t> interactive contents/albums post-</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and </a:t>
            </a:r>
            <a:r>
              <a:rPr lang="fr-FR" sz="900" dirty="0" err="1" smtClean="0">
                <a:solidFill>
                  <a:schemeClr val="tx1">
                    <a:lumMod val="75000"/>
                    <a:lumOff val="25000"/>
                  </a:schemeClr>
                </a:solidFill>
              </a:rPr>
              <a:t>share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it</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with</a:t>
            </a:r>
            <a:r>
              <a:rPr lang="fr-FR" sz="900" dirty="0" smtClean="0">
                <a:solidFill>
                  <a:schemeClr val="tx1">
                    <a:lumMod val="75000"/>
                    <a:lumOff val="25000"/>
                  </a:schemeClr>
                </a:solidFill>
              </a:rPr>
              <a:t> participants. You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extend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collaborative </a:t>
            </a:r>
            <a:r>
              <a:rPr lang="fr-FR" sz="900" dirty="0" err="1" smtClean="0">
                <a:solidFill>
                  <a:schemeClr val="tx1">
                    <a:lumMod val="75000"/>
                    <a:lumOff val="25000"/>
                  </a:schemeClr>
                </a:solidFill>
              </a:rPr>
              <a:t>period</a:t>
            </a:r>
            <a:r>
              <a:rPr lang="fr-FR" sz="900" dirty="0" smtClean="0">
                <a:solidFill>
                  <a:schemeClr val="tx1">
                    <a:lumMod val="75000"/>
                    <a:lumOff val="25000"/>
                  </a:schemeClr>
                </a:solidFill>
              </a:rPr>
              <a:t> to have </a:t>
            </a:r>
            <a:r>
              <a:rPr lang="fr-FR" sz="900" dirty="0" err="1" smtClean="0">
                <a:solidFill>
                  <a:schemeClr val="tx1">
                    <a:lumMod val="75000"/>
                    <a:lumOff val="25000"/>
                  </a:schemeClr>
                </a:solidFill>
              </a:rPr>
              <a:t>enough</a:t>
            </a:r>
            <a:r>
              <a:rPr lang="fr-FR" sz="900" dirty="0" smtClean="0">
                <a:solidFill>
                  <a:schemeClr val="tx1">
                    <a:lumMod val="75000"/>
                    <a:lumOff val="25000"/>
                  </a:schemeClr>
                </a:solidFill>
              </a:rPr>
              <a:t> time </a:t>
            </a:r>
            <a:r>
              <a:rPr lang="fr-FR" sz="900" dirty="0" err="1" smtClean="0">
                <a:solidFill>
                  <a:schemeClr val="tx1">
                    <a:lumMod val="75000"/>
                    <a:lumOff val="25000"/>
                  </a:schemeClr>
                </a:solidFill>
              </a:rPr>
              <a:t>before</a:t>
            </a:r>
            <a:r>
              <a:rPr lang="fr-FR" sz="900" dirty="0" smtClean="0">
                <a:solidFill>
                  <a:schemeClr val="tx1">
                    <a:lumMod val="75000"/>
                    <a:lumOff val="25000"/>
                  </a:schemeClr>
                </a:solidFill>
              </a:rPr>
              <a:t> and </a:t>
            </a:r>
            <a:r>
              <a:rPr lang="fr-FR" sz="900" dirty="0" err="1" smtClean="0">
                <a:solidFill>
                  <a:schemeClr val="tx1">
                    <a:lumMod val="75000"/>
                    <a:lumOff val="25000"/>
                  </a:schemeClr>
                </a:solidFill>
              </a:rPr>
              <a:t>after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The effective Event date </a:t>
            </a:r>
            <a:r>
              <a:rPr lang="fr-FR" sz="900" dirty="0" err="1" smtClean="0">
                <a:solidFill>
                  <a:schemeClr val="tx1">
                    <a:lumMod val="75000"/>
                    <a:lumOff val="25000"/>
                  </a:schemeClr>
                </a:solidFill>
              </a:rPr>
              <a:t>should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before</a:t>
            </a:r>
            <a:r>
              <a:rPr lang="fr-FR" sz="900" dirty="0" smtClean="0">
                <a:solidFill>
                  <a:schemeClr val="tx1">
                    <a:lumMod val="75000"/>
                    <a:lumOff val="25000"/>
                  </a:schemeClr>
                </a:solidFill>
              </a:rPr>
              <a:t> the end of the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collaborative </a:t>
            </a:r>
            <a:r>
              <a:rPr lang="fr-FR" sz="900" dirty="0" err="1" smtClean="0">
                <a:solidFill>
                  <a:schemeClr val="tx1">
                    <a:lumMod val="75000"/>
                    <a:lumOff val="25000"/>
                  </a:schemeClr>
                </a:solidFill>
              </a:rPr>
              <a:t>period</a:t>
            </a:r>
            <a:endParaRPr lang="fr-FR" sz="900" dirty="0">
              <a:solidFill>
                <a:schemeClr val="tx1">
                  <a:lumMod val="75000"/>
                  <a:lumOff val="25000"/>
                </a:schemeClr>
              </a:solidFill>
            </a:endParaRPr>
          </a:p>
        </p:txBody>
      </p:sp>
      <p:pic>
        <p:nvPicPr>
          <p:cNvPr id="72" name="Image 71"/>
          <p:cNvPicPr>
            <a:picLocks noChangeAspect="1"/>
          </p:cNvPicPr>
          <p:nvPr/>
        </p:nvPicPr>
        <p:blipFill>
          <a:blip r:embed="rId5"/>
          <a:stretch>
            <a:fillRect/>
          </a:stretch>
        </p:blipFill>
        <p:spPr>
          <a:xfrm>
            <a:off x="8810569" y="1821561"/>
            <a:ext cx="163819" cy="162795"/>
          </a:xfrm>
          <a:prstGeom prst="rect">
            <a:avLst/>
          </a:prstGeom>
        </p:spPr>
      </p:pic>
      <p:sp>
        <p:nvSpPr>
          <p:cNvPr id="73" name="ZoneTexte 72"/>
          <p:cNvSpPr txBox="1"/>
          <p:nvPr/>
        </p:nvSpPr>
        <p:spPr>
          <a:xfrm>
            <a:off x="2237395" y="2268194"/>
            <a:ext cx="2141805"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Event collaborative period:</a:t>
            </a:r>
            <a:endParaRPr lang="en-US" sz="1400" dirty="0">
              <a:solidFill>
                <a:schemeClr val="tx1">
                  <a:lumMod val="75000"/>
                  <a:lumOff val="25000"/>
                </a:schemeClr>
              </a:solidFill>
            </a:endParaRPr>
          </a:p>
        </p:txBody>
      </p:sp>
      <p:sp>
        <p:nvSpPr>
          <p:cNvPr id="75" name="ZoneTexte 74"/>
          <p:cNvSpPr txBox="1"/>
          <p:nvPr/>
        </p:nvSpPr>
        <p:spPr>
          <a:xfrm>
            <a:off x="4525301" y="2264614"/>
            <a:ext cx="1800504"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Today (No choice)</a:t>
            </a:r>
            <a:endParaRPr lang="en-US" sz="1400" dirty="0">
              <a:solidFill>
                <a:schemeClr val="bg2">
                  <a:lumMod val="90000"/>
                </a:schemeClr>
              </a:solidFill>
            </a:endParaRPr>
          </a:p>
        </p:txBody>
      </p:sp>
      <p:sp>
        <p:nvSpPr>
          <p:cNvPr id="77" name="ZoneTexte 76"/>
          <p:cNvSpPr txBox="1"/>
          <p:nvPr/>
        </p:nvSpPr>
        <p:spPr>
          <a:xfrm>
            <a:off x="6901807" y="2264329"/>
            <a:ext cx="1800716"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3 months later </a:t>
            </a:r>
            <a:r>
              <a:rPr lang="en-US" sz="1000" dirty="0" smtClean="0">
                <a:solidFill>
                  <a:schemeClr val="bg2">
                    <a:lumMod val="90000"/>
                  </a:schemeClr>
                </a:solidFill>
              </a:rPr>
              <a:t>(default)</a:t>
            </a:r>
            <a:endParaRPr lang="en-US" sz="1000" dirty="0">
              <a:solidFill>
                <a:schemeClr val="bg2">
                  <a:lumMod val="90000"/>
                </a:schemeClr>
              </a:solidFill>
            </a:endParaRPr>
          </a:p>
        </p:txBody>
      </p:sp>
      <p:pic>
        <p:nvPicPr>
          <p:cNvPr id="78" name="Image 77"/>
          <p:cNvPicPr>
            <a:picLocks noChangeAspect="1"/>
          </p:cNvPicPr>
          <p:nvPr/>
        </p:nvPicPr>
        <p:blipFill>
          <a:blip r:embed="rId5"/>
          <a:stretch>
            <a:fillRect/>
          </a:stretch>
        </p:blipFill>
        <p:spPr>
          <a:xfrm>
            <a:off x="8823073" y="2332815"/>
            <a:ext cx="163819" cy="162795"/>
          </a:xfrm>
          <a:prstGeom prst="rect">
            <a:avLst/>
          </a:prstGeom>
        </p:spPr>
      </p:pic>
      <p:pic>
        <p:nvPicPr>
          <p:cNvPr id="81" name="Image 80"/>
          <p:cNvPicPr>
            <a:picLocks noChangeAspect="1"/>
          </p:cNvPicPr>
          <p:nvPr/>
        </p:nvPicPr>
        <p:blipFill>
          <a:blip r:embed="rId5"/>
          <a:stretch>
            <a:fillRect/>
          </a:stretch>
        </p:blipFill>
        <p:spPr>
          <a:xfrm>
            <a:off x="10522456" y="2604017"/>
            <a:ext cx="163819" cy="162795"/>
          </a:xfrm>
          <a:prstGeom prst="rect">
            <a:avLst/>
          </a:prstGeom>
        </p:spPr>
      </p:pic>
      <p:sp>
        <p:nvSpPr>
          <p:cNvPr id="82" name="ZoneTexte 81"/>
          <p:cNvSpPr txBox="1"/>
          <p:nvPr/>
        </p:nvSpPr>
        <p:spPr>
          <a:xfrm>
            <a:off x="2208330" y="3634957"/>
            <a:ext cx="1754583"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Mobile event service:</a:t>
            </a:r>
            <a:endParaRPr lang="en-US" sz="1400" dirty="0">
              <a:solidFill>
                <a:schemeClr val="tx1">
                  <a:lumMod val="75000"/>
                  <a:lumOff val="25000"/>
                </a:schemeClr>
              </a:solidFill>
            </a:endParaRPr>
          </a:p>
        </p:txBody>
      </p:sp>
      <p:sp>
        <p:nvSpPr>
          <p:cNvPr id="83" name="ZoneTexte 82"/>
          <p:cNvSpPr txBox="1"/>
          <p:nvPr/>
        </p:nvSpPr>
        <p:spPr>
          <a:xfrm>
            <a:off x="4027657" y="3596377"/>
            <a:ext cx="1800504" cy="307777"/>
          </a:xfrm>
          <a:prstGeom prst="rect">
            <a:avLst/>
          </a:prstGeom>
          <a:noFill/>
          <a:ln>
            <a:solidFill>
              <a:schemeClr val="accent3"/>
            </a:solidFill>
          </a:ln>
        </p:spPr>
        <p:txBody>
          <a:bodyPr wrap="square" rtlCol="0">
            <a:spAutoFit/>
          </a:bodyPr>
          <a:lstStyle/>
          <a:p>
            <a:r>
              <a:rPr lang="en-US" sz="1400" dirty="0" smtClean="0">
                <a:solidFill>
                  <a:schemeClr val="bg2">
                    <a:lumMod val="90000"/>
                  </a:schemeClr>
                </a:solidFill>
              </a:rPr>
              <a:t>Select your service</a:t>
            </a:r>
            <a:endParaRPr lang="en-US" sz="1400" dirty="0">
              <a:solidFill>
                <a:schemeClr val="bg2">
                  <a:lumMod val="90000"/>
                </a:schemeClr>
              </a:solidFill>
            </a:endParaRPr>
          </a:p>
        </p:txBody>
      </p:sp>
      <p:pic>
        <p:nvPicPr>
          <p:cNvPr id="84" name="Image 83"/>
          <p:cNvPicPr>
            <a:picLocks noChangeAspect="1"/>
          </p:cNvPicPr>
          <p:nvPr/>
        </p:nvPicPr>
        <p:blipFill>
          <a:blip r:embed="rId5"/>
          <a:stretch>
            <a:fillRect/>
          </a:stretch>
        </p:blipFill>
        <p:spPr>
          <a:xfrm>
            <a:off x="6021778" y="3646217"/>
            <a:ext cx="163819" cy="162795"/>
          </a:xfrm>
          <a:prstGeom prst="rect">
            <a:avLst/>
          </a:prstGeom>
        </p:spPr>
      </p:pic>
      <p:sp>
        <p:nvSpPr>
          <p:cNvPr id="86" name="ZoneTexte 85"/>
          <p:cNvSpPr txBox="1"/>
          <p:nvPr/>
        </p:nvSpPr>
        <p:spPr>
          <a:xfrm>
            <a:off x="2237395" y="2873292"/>
            <a:ext cx="1684628"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Event storage:   4 GB</a:t>
            </a:r>
            <a:endParaRPr lang="en-US" sz="1400" dirty="0">
              <a:solidFill>
                <a:schemeClr val="tx1">
                  <a:lumMod val="75000"/>
                  <a:lumOff val="25000"/>
                </a:schemeClr>
              </a:solidFill>
            </a:endParaRPr>
          </a:p>
        </p:txBody>
      </p:sp>
      <p:cxnSp>
        <p:nvCxnSpPr>
          <p:cNvPr id="87" name="Connecteur droit avec flèche 86"/>
          <p:cNvCxnSpPr>
            <a:stCxn id="88" idx="3"/>
          </p:cNvCxnSpPr>
          <p:nvPr/>
        </p:nvCxnSpPr>
        <p:spPr>
          <a:xfrm flipV="1">
            <a:off x="1583579" y="3119180"/>
            <a:ext cx="2104692" cy="56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5318" y="3464447"/>
            <a:ext cx="1588897" cy="430887"/>
          </a:xfrm>
          <a:prstGeom prst="rect">
            <a:avLst/>
          </a:prstGeom>
          <a:noFill/>
          <a:ln>
            <a:noFill/>
          </a:ln>
        </p:spPr>
        <p:txBody>
          <a:bodyPr wrap="none" rtlCol="0">
            <a:spAutoFit/>
          </a:bodyPr>
          <a:lstStyle/>
          <a:p>
            <a:r>
              <a:rPr lang="en-US" sz="1100" dirty="0" smtClean="0">
                <a:solidFill>
                  <a:schemeClr val="tx1">
                    <a:lumMod val="75000"/>
                    <a:lumOff val="25000"/>
                  </a:schemeClr>
                </a:solidFill>
              </a:rPr>
              <a:t>Calculated automatically</a:t>
            </a:r>
          </a:p>
          <a:p>
            <a:r>
              <a:rPr lang="en-US" sz="1100" dirty="0" smtClean="0">
                <a:solidFill>
                  <a:schemeClr val="tx1">
                    <a:lumMod val="75000"/>
                    <a:lumOff val="25000"/>
                  </a:schemeClr>
                </a:solidFill>
              </a:rPr>
              <a:t>10GB if event extended</a:t>
            </a:r>
            <a:endParaRPr lang="en-US" sz="1100" dirty="0">
              <a:solidFill>
                <a:schemeClr val="tx1">
                  <a:lumMod val="75000"/>
                  <a:lumOff val="25000"/>
                </a:schemeClr>
              </a:solidFill>
            </a:endParaRPr>
          </a:p>
        </p:txBody>
      </p:sp>
      <p:cxnSp>
        <p:nvCxnSpPr>
          <p:cNvPr id="90" name="Connecteur droit avec flèche 89"/>
          <p:cNvCxnSpPr/>
          <p:nvPr/>
        </p:nvCxnSpPr>
        <p:spPr>
          <a:xfrm flipV="1">
            <a:off x="1229032" y="3939935"/>
            <a:ext cx="1413850" cy="30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ZoneTexte 90"/>
          <p:cNvSpPr txBox="1"/>
          <p:nvPr/>
        </p:nvSpPr>
        <p:spPr>
          <a:xfrm>
            <a:off x="582087" y="4199107"/>
            <a:ext cx="676788" cy="261610"/>
          </a:xfrm>
          <a:prstGeom prst="rect">
            <a:avLst/>
          </a:prstGeom>
          <a:noFill/>
          <a:ln>
            <a:noFill/>
          </a:ln>
        </p:spPr>
        <p:txBody>
          <a:bodyPr wrap="none" rtlCol="0">
            <a:spAutoFit/>
          </a:bodyPr>
          <a:lstStyle/>
          <a:p>
            <a:r>
              <a:rPr lang="en-US" sz="1100" dirty="0" smtClean="0">
                <a:solidFill>
                  <a:schemeClr val="tx1">
                    <a:lumMod val="75000"/>
                    <a:lumOff val="25000"/>
                  </a:schemeClr>
                </a:solidFill>
              </a:rPr>
              <a:t>Optional</a:t>
            </a:r>
            <a:endParaRPr lang="en-US" sz="1100" dirty="0">
              <a:solidFill>
                <a:schemeClr val="tx1">
                  <a:lumMod val="75000"/>
                  <a:lumOff val="25000"/>
                </a:schemeClr>
              </a:solidFill>
            </a:endParaRPr>
          </a:p>
        </p:txBody>
      </p:sp>
      <p:sp>
        <p:nvSpPr>
          <p:cNvPr id="93" name="ZoneTexte 92"/>
          <p:cNvSpPr txBox="1"/>
          <p:nvPr/>
        </p:nvSpPr>
        <p:spPr>
          <a:xfrm>
            <a:off x="56462" y="5526039"/>
            <a:ext cx="2404826" cy="600164"/>
          </a:xfrm>
          <a:prstGeom prst="rect">
            <a:avLst/>
          </a:prstGeom>
          <a:noFill/>
          <a:ln>
            <a:noFill/>
          </a:ln>
        </p:spPr>
        <p:txBody>
          <a:bodyPr wrap="none" rtlCol="0">
            <a:spAutoFit/>
          </a:bodyPr>
          <a:lstStyle/>
          <a:p>
            <a:r>
              <a:rPr lang="en-US" sz="1100" dirty="0" smtClean="0">
                <a:solidFill>
                  <a:schemeClr val="tx1">
                    <a:lumMod val="75000"/>
                    <a:lumOff val="25000"/>
                  </a:schemeClr>
                </a:solidFill>
              </a:rPr>
              <a:t>Calculated automatically depending</a:t>
            </a:r>
          </a:p>
          <a:p>
            <a:r>
              <a:rPr lang="en-US" sz="1100" dirty="0" smtClean="0">
                <a:solidFill>
                  <a:schemeClr val="tx1">
                    <a:lumMod val="75000"/>
                    <a:lumOff val="25000"/>
                  </a:schemeClr>
                </a:solidFill>
              </a:rPr>
              <a:t>Of user setups or depending of special </a:t>
            </a:r>
          </a:p>
          <a:p>
            <a:r>
              <a:rPr lang="en-US" sz="1100" dirty="0" smtClean="0">
                <a:solidFill>
                  <a:schemeClr val="tx1">
                    <a:lumMod val="75000"/>
                    <a:lumOff val="25000"/>
                  </a:schemeClr>
                </a:solidFill>
              </a:rPr>
              <a:t>Quote code</a:t>
            </a:r>
            <a:endParaRPr lang="en-US" sz="1100" dirty="0">
              <a:solidFill>
                <a:schemeClr val="tx1">
                  <a:lumMod val="75000"/>
                  <a:lumOff val="25000"/>
                </a:schemeClr>
              </a:solidFill>
            </a:endParaRPr>
          </a:p>
        </p:txBody>
      </p:sp>
      <p:sp>
        <p:nvSpPr>
          <p:cNvPr id="44" name="Rectangle 43"/>
          <p:cNvSpPr/>
          <p:nvPr/>
        </p:nvSpPr>
        <p:spPr>
          <a:xfrm>
            <a:off x="2212554" y="1644362"/>
            <a:ext cx="8612762" cy="1588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9868118" y="1793270"/>
            <a:ext cx="2127188" cy="525393"/>
          </a:xfrm>
          <a:prstGeom prst="wedgeRoundRectCallout">
            <a:avLst>
              <a:gd name="adj1" fmla="val -92489"/>
              <a:gd name="adj2" fmla="val -24001"/>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Enter </a:t>
            </a:r>
            <a:r>
              <a:rPr lang="fr-FR" sz="900" dirty="0" err="1" smtClean="0">
                <a:solidFill>
                  <a:schemeClr val="tx1">
                    <a:lumMod val="75000"/>
                    <a:lumOff val="25000"/>
                  </a:schemeClr>
                </a:solidFill>
              </a:rPr>
              <a:t>here</a:t>
            </a:r>
            <a:r>
              <a:rPr lang="fr-FR" sz="900" dirty="0" smtClean="0">
                <a:solidFill>
                  <a:schemeClr val="tx1">
                    <a:lumMod val="75000"/>
                    <a:lumOff val="25000"/>
                  </a:schemeClr>
                </a:solidFill>
              </a:rPr>
              <a:t> the effective date of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a:t>
            </a:r>
            <a:endParaRPr lang="fr-FR" sz="900" dirty="0">
              <a:solidFill>
                <a:schemeClr val="tx1">
                  <a:lumMod val="75000"/>
                  <a:lumOff val="25000"/>
                </a:schemeClr>
              </a:solidFill>
            </a:endParaRPr>
          </a:p>
        </p:txBody>
      </p:sp>
      <p:sp>
        <p:nvSpPr>
          <p:cNvPr id="47" name="ZoneTexte 46"/>
          <p:cNvSpPr txBox="1"/>
          <p:nvPr/>
        </p:nvSpPr>
        <p:spPr>
          <a:xfrm>
            <a:off x="4691791" y="4649777"/>
            <a:ext cx="1839478" cy="307777"/>
          </a:xfrm>
          <a:prstGeom prst="rect">
            <a:avLst/>
          </a:prstGeom>
          <a:noFill/>
          <a:ln>
            <a:solidFill>
              <a:schemeClr val="accent3"/>
            </a:solidFill>
          </a:ln>
        </p:spPr>
        <p:txBody>
          <a:bodyPr wrap="none" rtlCol="0">
            <a:spAutoFit/>
          </a:bodyPr>
          <a:lstStyle/>
          <a:p>
            <a:r>
              <a:rPr lang="en-US" sz="1400" dirty="0" smtClean="0">
                <a:solidFill>
                  <a:schemeClr val="bg2">
                    <a:lumMod val="90000"/>
                  </a:schemeClr>
                </a:solidFill>
              </a:rPr>
              <a:t>Enter your Quote code</a:t>
            </a:r>
            <a:endParaRPr lang="en-US" sz="1400" dirty="0">
              <a:solidFill>
                <a:schemeClr val="bg2">
                  <a:lumMod val="90000"/>
                </a:schemeClr>
              </a:solidFill>
            </a:endParaRPr>
          </a:p>
        </p:txBody>
      </p:sp>
      <p:sp>
        <p:nvSpPr>
          <p:cNvPr id="48" name="ZoneTexte 47"/>
          <p:cNvSpPr txBox="1"/>
          <p:nvPr/>
        </p:nvSpPr>
        <p:spPr>
          <a:xfrm>
            <a:off x="2658702" y="4617718"/>
            <a:ext cx="1609543"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Special quote code:</a:t>
            </a:r>
            <a:endParaRPr lang="en-US" sz="1400" dirty="0">
              <a:solidFill>
                <a:schemeClr val="tx1">
                  <a:lumMod val="75000"/>
                  <a:lumOff val="25000"/>
                </a:schemeClr>
              </a:solidFill>
            </a:endParaRPr>
          </a:p>
        </p:txBody>
      </p:sp>
      <p:sp>
        <p:nvSpPr>
          <p:cNvPr id="49" name="Rectangle à coins arrondis 48"/>
          <p:cNvSpPr/>
          <p:nvPr/>
        </p:nvSpPr>
        <p:spPr>
          <a:xfrm>
            <a:off x="6698019" y="4688218"/>
            <a:ext cx="1409568" cy="246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tx1"/>
                </a:solidFill>
              </a:rPr>
              <a:t>Recalculate</a:t>
            </a:r>
            <a:r>
              <a:rPr lang="fr-FR" sz="1200" dirty="0" smtClean="0">
                <a:solidFill>
                  <a:schemeClr val="tx1"/>
                </a:solidFill>
              </a:rPr>
              <a:t> </a:t>
            </a:r>
            <a:r>
              <a:rPr lang="fr-FR" sz="1200" dirty="0" err="1" smtClean="0">
                <a:solidFill>
                  <a:schemeClr val="tx1"/>
                </a:solidFill>
              </a:rPr>
              <a:t>price</a:t>
            </a:r>
            <a:endParaRPr lang="fr-FR" sz="1200" dirty="0">
              <a:solidFill>
                <a:schemeClr val="tx1"/>
              </a:solidFill>
            </a:endParaRPr>
          </a:p>
        </p:txBody>
      </p:sp>
      <p:cxnSp>
        <p:nvCxnSpPr>
          <p:cNvPr id="50" name="Connecteur droit avec flèche 49"/>
          <p:cNvCxnSpPr/>
          <p:nvPr/>
        </p:nvCxnSpPr>
        <p:spPr>
          <a:xfrm flipH="1" flipV="1">
            <a:off x="6543680" y="4930002"/>
            <a:ext cx="2998323" cy="27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9480935" y="5113829"/>
            <a:ext cx="2680507" cy="1446550"/>
          </a:xfrm>
          <a:prstGeom prst="rect">
            <a:avLst/>
          </a:prstGeom>
          <a:noFill/>
          <a:ln>
            <a:noFill/>
          </a:ln>
        </p:spPr>
        <p:txBody>
          <a:bodyPr wrap="square" rtlCol="0">
            <a:spAutoFit/>
          </a:bodyPr>
          <a:lstStyle/>
          <a:p>
            <a:r>
              <a:rPr lang="en-US" sz="1100" dirty="0" smtClean="0">
                <a:solidFill>
                  <a:schemeClr val="tx1">
                    <a:lumMod val="75000"/>
                    <a:lumOff val="25000"/>
                  </a:schemeClr>
                </a:solidFill>
              </a:rPr>
              <a:t>Special quote code only for enterprise (“I represent an Enterprise/organization” checked)</a:t>
            </a:r>
          </a:p>
          <a:p>
            <a:r>
              <a:rPr lang="en-US" sz="1100" dirty="0" smtClean="0">
                <a:solidFill>
                  <a:schemeClr val="tx1">
                    <a:lumMod val="75000"/>
                    <a:lumOff val="25000"/>
                  </a:schemeClr>
                </a:solidFill>
              </a:rPr>
              <a:t>Quote code include:</a:t>
            </a:r>
          </a:p>
          <a:p>
            <a:pPr marL="171450" indent="-171450">
              <a:buFontTx/>
              <a:buChar char="-"/>
            </a:pPr>
            <a:r>
              <a:rPr lang="en-US" sz="1100" dirty="0" smtClean="0">
                <a:solidFill>
                  <a:schemeClr val="tx1">
                    <a:lumMod val="75000"/>
                    <a:lumOff val="25000"/>
                  </a:schemeClr>
                </a:solidFill>
              </a:rPr>
              <a:t>Event date, Event collaborative period</a:t>
            </a:r>
          </a:p>
          <a:p>
            <a:pPr marL="171450" indent="-171450">
              <a:buFontTx/>
              <a:buChar char="-"/>
            </a:pPr>
            <a:r>
              <a:rPr lang="en-US" sz="1100" dirty="0" smtClean="0">
                <a:solidFill>
                  <a:schemeClr val="tx1">
                    <a:lumMod val="75000"/>
                    <a:lumOff val="25000"/>
                  </a:schemeClr>
                </a:solidFill>
              </a:rPr>
              <a:t>Special Storage capacity</a:t>
            </a:r>
          </a:p>
          <a:p>
            <a:pPr marL="171450" indent="-171450">
              <a:buFontTx/>
              <a:buChar char="-"/>
            </a:pPr>
            <a:r>
              <a:rPr lang="en-US" sz="1100" dirty="0" smtClean="0">
                <a:solidFill>
                  <a:schemeClr val="tx1">
                    <a:lumMod val="75000"/>
                    <a:lumOff val="25000"/>
                  </a:schemeClr>
                </a:solidFill>
              </a:rPr>
              <a:t>Mobile event service</a:t>
            </a:r>
          </a:p>
          <a:p>
            <a:pPr marL="171450" indent="-171450">
              <a:buFontTx/>
              <a:buChar char="-"/>
            </a:pPr>
            <a:r>
              <a:rPr lang="en-US" sz="1100" dirty="0" smtClean="0">
                <a:solidFill>
                  <a:schemeClr val="tx1">
                    <a:lumMod val="75000"/>
                    <a:lumOff val="25000"/>
                  </a:schemeClr>
                </a:solidFill>
              </a:rPr>
              <a:t>Price (will overwrite auto price)</a:t>
            </a:r>
            <a:endParaRPr lang="en-US" sz="1100" dirty="0">
              <a:solidFill>
                <a:schemeClr val="tx1">
                  <a:lumMod val="75000"/>
                  <a:lumOff val="25000"/>
                </a:schemeClr>
              </a:solidFill>
            </a:endParaRPr>
          </a:p>
        </p:txBody>
      </p:sp>
      <p:sp>
        <p:nvSpPr>
          <p:cNvPr id="52" name="ZoneTexte 51"/>
          <p:cNvSpPr txBox="1"/>
          <p:nvPr/>
        </p:nvSpPr>
        <p:spPr>
          <a:xfrm>
            <a:off x="2237395" y="4419769"/>
            <a:ext cx="370614" cy="307777"/>
          </a:xfrm>
          <a:prstGeom prst="rect">
            <a:avLst/>
          </a:prstGeom>
          <a:noFill/>
          <a:ln>
            <a:noFill/>
          </a:ln>
        </p:spPr>
        <p:txBody>
          <a:bodyPr wrap="none" rtlCol="0">
            <a:spAutoFit/>
          </a:bodyPr>
          <a:lstStyle/>
          <a:p>
            <a:r>
              <a:rPr lang="en-US" sz="1400" b="1" dirty="0" smtClean="0">
                <a:solidFill>
                  <a:schemeClr val="tx1">
                    <a:lumMod val="75000"/>
                    <a:lumOff val="25000"/>
                  </a:schemeClr>
                </a:solidFill>
              </a:rPr>
              <a:t>Or</a:t>
            </a:r>
            <a:endParaRPr lang="en-US" sz="1400" b="1" dirty="0">
              <a:solidFill>
                <a:schemeClr val="tx1">
                  <a:lumMod val="75000"/>
                  <a:lumOff val="25000"/>
                </a:schemeClr>
              </a:solidFill>
            </a:endParaRPr>
          </a:p>
        </p:txBody>
      </p:sp>
      <p:sp>
        <p:nvSpPr>
          <p:cNvPr id="58" name="Rectangle 57"/>
          <p:cNvSpPr/>
          <p:nvPr/>
        </p:nvSpPr>
        <p:spPr>
          <a:xfrm>
            <a:off x="2208122" y="3315268"/>
            <a:ext cx="8612762" cy="9168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ZoneTexte 58"/>
          <p:cNvSpPr txBox="1"/>
          <p:nvPr/>
        </p:nvSpPr>
        <p:spPr>
          <a:xfrm>
            <a:off x="5060233" y="5695316"/>
            <a:ext cx="1460656" cy="261610"/>
          </a:xfrm>
          <a:prstGeom prst="rect">
            <a:avLst/>
          </a:prstGeom>
          <a:noFill/>
          <a:ln>
            <a:noFill/>
          </a:ln>
        </p:spPr>
        <p:txBody>
          <a:bodyPr wrap="none" rtlCol="0">
            <a:spAutoFit/>
          </a:bodyPr>
          <a:lstStyle/>
          <a:p>
            <a:r>
              <a:rPr lang="en-US" sz="1100" dirty="0" smtClean="0">
                <a:solidFill>
                  <a:schemeClr val="tx1">
                    <a:lumMod val="75000"/>
                    <a:lumOff val="25000"/>
                  </a:schemeClr>
                </a:solidFill>
              </a:rPr>
              <a:t>PRICE (W/VAT): </a:t>
            </a:r>
            <a:r>
              <a:rPr lang="en-US" sz="1100" dirty="0" err="1" smtClean="0">
                <a:solidFill>
                  <a:schemeClr val="tx1">
                    <a:lumMod val="75000"/>
                    <a:lumOff val="25000"/>
                  </a:schemeClr>
                </a:solidFill>
              </a:rPr>
              <a:t>xxxx</a:t>
            </a:r>
            <a:r>
              <a:rPr lang="en-US" sz="1100" dirty="0" smtClean="0">
                <a:solidFill>
                  <a:schemeClr val="tx1">
                    <a:lumMod val="75000"/>
                    <a:lumOff val="25000"/>
                  </a:schemeClr>
                </a:solidFill>
              </a:rPr>
              <a:t> €</a:t>
            </a:r>
            <a:endParaRPr lang="en-US" sz="1100" dirty="0">
              <a:solidFill>
                <a:schemeClr val="tx1">
                  <a:lumMod val="75000"/>
                  <a:lumOff val="25000"/>
                </a:schemeClr>
              </a:solidFill>
            </a:endParaRPr>
          </a:p>
        </p:txBody>
      </p:sp>
      <p:cxnSp>
        <p:nvCxnSpPr>
          <p:cNvPr id="60" name="Connecteur droit avec flèche 59"/>
          <p:cNvCxnSpPr>
            <a:stCxn id="93" idx="3"/>
            <a:endCxn id="59" idx="1"/>
          </p:cNvCxnSpPr>
          <p:nvPr/>
        </p:nvCxnSpPr>
        <p:spPr>
          <a:xfrm>
            <a:off x="2461288" y="5826121"/>
            <a:ext cx="2598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à coins arrondis 55"/>
          <p:cNvSpPr/>
          <p:nvPr/>
        </p:nvSpPr>
        <p:spPr>
          <a:xfrm>
            <a:off x="9480935" y="3584021"/>
            <a:ext cx="2680507" cy="1428689"/>
          </a:xfrm>
          <a:prstGeom prst="wedgeRoundRectCallout">
            <a:avLst>
              <a:gd name="adj1" fmla="val -173607"/>
              <a:gd name="adj2" fmla="val -39042"/>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Mobile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allows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a:t>
            </a:r>
            <a:r>
              <a:rPr lang="fr-FR" sz="900" dirty="0" smtClean="0">
                <a:solidFill>
                  <a:schemeClr val="tx1">
                    <a:lumMod val="75000"/>
                    <a:lumOff val="25000"/>
                  </a:schemeClr>
                </a:solidFill>
              </a:rPr>
              <a:t> to </a:t>
            </a:r>
            <a:r>
              <a:rPr lang="fr-FR" sz="900" dirty="0" err="1" smtClean="0">
                <a:solidFill>
                  <a:schemeClr val="tx1">
                    <a:lumMod val="75000"/>
                    <a:lumOff val="25000"/>
                  </a:schemeClr>
                </a:solidFill>
              </a:rPr>
              <a:t>organize</a:t>
            </a:r>
            <a:r>
              <a:rPr lang="fr-FR" sz="900" dirty="0" smtClean="0">
                <a:solidFill>
                  <a:schemeClr val="tx1">
                    <a:lumMod val="75000"/>
                    <a:lumOff val="25000"/>
                  </a:schemeClr>
                </a:solidFill>
              </a:rPr>
              <a:t> interactive mobile animations </a:t>
            </a:r>
            <a:r>
              <a:rPr lang="fr-FR" sz="900" dirty="0" err="1" smtClean="0">
                <a:solidFill>
                  <a:schemeClr val="tx1">
                    <a:lumMod val="75000"/>
                    <a:lumOff val="25000"/>
                  </a:schemeClr>
                </a:solidFill>
              </a:rPr>
              <a:t>during</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date. </a:t>
            </a:r>
            <a:r>
              <a:rPr lang="fr-FR" sz="900" dirty="0" err="1" smtClean="0">
                <a:solidFill>
                  <a:schemeClr val="tx1">
                    <a:lumMod val="75000"/>
                    <a:lumOff val="25000"/>
                  </a:schemeClr>
                </a:solidFill>
              </a:rPr>
              <a:t>Pictures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from</a:t>
            </a:r>
            <a:r>
              <a:rPr lang="fr-FR" sz="900" dirty="0" smtClean="0">
                <a:solidFill>
                  <a:schemeClr val="tx1">
                    <a:lumMod val="75000"/>
                    <a:lumOff val="25000"/>
                  </a:schemeClr>
                </a:solidFill>
              </a:rPr>
              <a:t> the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participants </a:t>
            </a:r>
            <a:r>
              <a:rPr lang="fr-FR" sz="900" dirty="0" err="1" smtClean="0">
                <a:solidFill>
                  <a:schemeClr val="tx1">
                    <a:lumMod val="75000"/>
                    <a:lumOff val="25000"/>
                  </a:schemeClr>
                </a:solidFill>
              </a:rPr>
              <a:t>get</a:t>
            </a:r>
            <a:r>
              <a:rPr lang="fr-FR" sz="900" dirty="0" smtClean="0">
                <a:solidFill>
                  <a:schemeClr val="tx1">
                    <a:lumMod val="75000"/>
                    <a:lumOff val="25000"/>
                  </a:schemeClr>
                </a:solidFill>
              </a:rPr>
              <a:t> real-time </a:t>
            </a:r>
            <a:r>
              <a:rPr lang="fr-FR" sz="900" dirty="0" err="1" smtClean="0">
                <a:solidFill>
                  <a:schemeClr val="tx1">
                    <a:lumMod val="75000"/>
                    <a:lumOff val="25000"/>
                  </a:schemeClr>
                </a:solidFill>
              </a:rPr>
              <a:t>synchronized</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into</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You </a:t>
            </a:r>
            <a:r>
              <a:rPr lang="fr-FR" sz="900" dirty="0" err="1" smtClean="0">
                <a:solidFill>
                  <a:schemeClr val="tx1">
                    <a:lumMod val="75000"/>
                    <a:lumOff val="25000"/>
                  </a:schemeClr>
                </a:solidFill>
              </a:rPr>
              <a:t>can</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make</a:t>
            </a:r>
            <a:r>
              <a:rPr lang="fr-FR" sz="900" dirty="0" smtClean="0">
                <a:solidFill>
                  <a:schemeClr val="tx1">
                    <a:lumMod val="75000"/>
                    <a:lumOff val="25000"/>
                  </a:schemeClr>
                </a:solidFill>
              </a:rPr>
              <a:t> real-time </a:t>
            </a:r>
            <a:r>
              <a:rPr lang="fr-FR" sz="900" dirty="0" err="1" smtClean="0">
                <a:solidFill>
                  <a:schemeClr val="tx1">
                    <a:lumMod val="75000"/>
                    <a:lumOff val="25000"/>
                  </a:schemeClr>
                </a:solidFill>
              </a:rPr>
              <a:t>slideshow</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get</a:t>
            </a:r>
            <a:r>
              <a:rPr lang="fr-FR" sz="900" dirty="0" smtClean="0">
                <a:solidFill>
                  <a:schemeClr val="tx1">
                    <a:lumMod val="75000"/>
                    <a:lumOff val="25000"/>
                  </a:schemeClr>
                </a:solidFill>
              </a:rPr>
              <a:t> real-time participant </a:t>
            </a:r>
            <a:r>
              <a:rPr lang="fr-FR" sz="900" dirty="0" err="1" smtClean="0">
                <a:solidFill>
                  <a:schemeClr val="tx1">
                    <a:lumMod val="75000"/>
                    <a:lumOff val="25000"/>
                  </a:schemeClr>
                </a:solidFill>
              </a:rPr>
              <a:t>coments</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aside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your</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slideshow</a:t>
            </a:r>
            <a:r>
              <a:rPr lang="fr-FR" sz="900" dirty="0" smtClean="0">
                <a:solidFill>
                  <a:schemeClr val="tx1">
                    <a:lumMod val="75000"/>
                    <a:lumOff val="25000"/>
                  </a:schemeClr>
                </a:solidFill>
              </a:rPr>
              <a:t> etc.. </a:t>
            </a:r>
          </a:p>
          <a:p>
            <a:r>
              <a:rPr lang="fr-FR" sz="900" b="1" dirty="0" err="1" smtClean="0">
                <a:solidFill>
                  <a:schemeClr val="tx1">
                    <a:lumMod val="75000"/>
                    <a:lumOff val="25000"/>
                  </a:schemeClr>
                </a:solidFill>
              </a:rPr>
              <a:t>MobileEventB</a:t>
            </a:r>
            <a:r>
              <a:rPr lang="fr-FR" sz="900" dirty="0" smtClean="0">
                <a:solidFill>
                  <a:schemeClr val="tx1">
                    <a:lumMod val="75000"/>
                    <a:lumOff val="25000"/>
                  </a:schemeClr>
                </a:solidFill>
              </a:rPr>
              <a:t>  : Mobile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base service</a:t>
            </a:r>
          </a:p>
          <a:p>
            <a:endParaRPr lang="fr-FR" sz="900" b="1" dirty="0" smtClean="0">
              <a:solidFill>
                <a:schemeClr val="tx1">
                  <a:lumMod val="75000"/>
                  <a:lumOff val="25000"/>
                </a:schemeClr>
              </a:solidFill>
            </a:endParaRPr>
          </a:p>
          <a:p>
            <a:r>
              <a:rPr lang="fr-FR" sz="900" b="1" dirty="0" err="1" smtClean="0">
                <a:solidFill>
                  <a:schemeClr val="tx1">
                    <a:lumMod val="75000"/>
                    <a:lumOff val="25000"/>
                  </a:schemeClr>
                </a:solidFill>
              </a:rPr>
              <a:t>MobileEventIWSM</a:t>
            </a:r>
            <a:r>
              <a:rPr lang="fr-FR" sz="900" dirty="0" smtClean="0">
                <a:solidFill>
                  <a:schemeClr val="tx1">
                    <a:lumMod val="75000"/>
                    <a:lumOff val="25000"/>
                  </a:schemeClr>
                </a:solidFill>
              </a:rPr>
              <a:t>:  Base service + Interactive Wall </a:t>
            </a:r>
            <a:r>
              <a:rPr lang="fr-FR" sz="900" dirty="0" err="1">
                <a:solidFill>
                  <a:schemeClr val="tx1">
                    <a:lumMod val="75000"/>
                    <a:lumOff val="25000"/>
                  </a:schemeClr>
                </a:solidFill>
              </a:rPr>
              <a:t>C</a:t>
            </a:r>
            <a:r>
              <a:rPr lang="fr-FR" sz="900" dirty="0" err="1" smtClean="0">
                <a:solidFill>
                  <a:schemeClr val="tx1">
                    <a:lumMod val="75000"/>
                    <a:lumOff val="25000"/>
                  </a:schemeClr>
                </a:solidFill>
              </a:rPr>
              <a:t>omments</a:t>
            </a:r>
            <a:r>
              <a:rPr lang="fr-FR" sz="900" dirty="0" smtClean="0">
                <a:solidFill>
                  <a:schemeClr val="tx1">
                    <a:lumMod val="75000"/>
                    <a:lumOff val="25000"/>
                  </a:schemeClr>
                </a:solidFill>
              </a:rPr>
              <a:t> service</a:t>
            </a:r>
            <a:endParaRPr lang="fr-FR" sz="900" dirty="0">
              <a:solidFill>
                <a:schemeClr val="tx1">
                  <a:lumMod val="75000"/>
                  <a:lumOff val="25000"/>
                </a:schemeClr>
              </a:solidFill>
            </a:endParaRPr>
          </a:p>
        </p:txBody>
      </p:sp>
      <p:sp>
        <p:nvSpPr>
          <p:cNvPr id="57" name="ZoneTexte 56"/>
          <p:cNvSpPr txBox="1"/>
          <p:nvPr/>
        </p:nvSpPr>
        <p:spPr>
          <a:xfrm>
            <a:off x="2641549" y="4982954"/>
            <a:ext cx="6385081" cy="600164"/>
          </a:xfrm>
          <a:prstGeom prst="rect">
            <a:avLst/>
          </a:prstGeom>
          <a:noFill/>
          <a:ln>
            <a:noFill/>
          </a:ln>
        </p:spPr>
        <p:txBody>
          <a:bodyPr wrap="none" rtlCol="0">
            <a:spAutoFit/>
          </a:bodyPr>
          <a:lstStyle/>
          <a:p>
            <a:r>
              <a:rPr lang="en-US" sz="1100" dirty="0" smtClean="0">
                <a:solidFill>
                  <a:srgbClr val="FF0000"/>
                </a:solidFill>
              </a:rPr>
              <a:t>This Special quote code don’t match with any known Company/organization name or quote code number</a:t>
            </a:r>
          </a:p>
          <a:p>
            <a:r>
              <a:rPr lang="en-US" sz="1100" dirty="0" smtClean="0">
                <a:solidFill>
                  <a:srgbClr val="FF0000"/>
                </a:solidFill>
              </a:rPr>
              <a:t>in our system. Please enter again your special quote code received from LINKAVIE or click Back to review the</a:t>
            </a:r>
          </a:p>
          <a:p>
            <a:r>
              <a:rPr lang="en-US" sz="1100" dirty="0" smtClean="0">
                <a:solidFill>
                  <a:srgbClr val="FF0000"/>
                </a:solidFill>
              </a:rPr>
              <a:t>Company/Organization name you entered in previous step.</a:t>
            </a:r>
            <a:endParaRPr lang="en-US" sz="1100" dirty="0">
              <a:solidFill>
                <a:srgbClr val="FF0000"/>
              </a:solidFill>
            </a:endParaRPr>
          </a:p>
        </p:txBody>
      </p:sp>
      <p:sp>
        <p:nvSpPr>
          <p:cNvPr id="61" name="Rectangle à coins arrondis 60"/>
          <p:cNvSpPr/>
          <p:nvPr/>
        </p:nvSpPr>
        <p:spPr>
          <a:xfrm>
            <a:off x="10074583" y="2957509"/>
            <a:ext cx="2127188" cy="525393"/>
          </a:xfrm>
          <a:prstGeom prst="wedgeRoundRectCallout">
            <a:avLst>
              <a:gd name="adj1" fmla="val -25468"/>
              <a:gd name="adj2" fmla="val -91371"/>
              <a:gd name="adj3" fmla="val 16667"/>
            </a:avLst>
          </a:prstGeom>
          <a:solidFill>
            <a:srgbClr val="FDC0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lumMod val="75000"/>
                    <a:lumOff val="25000"/>
                  </a:schemeClr>
                </a:solidFill>
              </a:rPr>
              <a:t>Enter </a:t>
            </a:r>
            <a:r>
              <a:rPr lang="fr-FR" sz="900" dirty="0" err="1" smtClean="0">
                <a:solidFill>
                  <a:schemeClr val="tx1">
                    <a:lumMod val="75000"/>
                    <a:lumOff val="25000"/>
                  </a:schemeClr>
                </a:solidFill>
              </a:rPr>
              <a:t>number</a:t>
            </a:r>
            <a:r>
              <a:rPr lang="fr-FR" sz="900" dirty="0" smtClean="0">
                <a:solidFill>
                  <a:schemeClr val="tx1">
                    <a:lumMod val="75000"/>
                    <a:lumOff val="25000"/>
                  </a:schemeClr>
                </a:solidFill>
              </a:rPr>
              <a:t> of </a:t>
            </a:r>
            <a:r>
              <a:rPr lang="fr-FR" sz="900" dirty="0" err="1" smtClean="0">
                <a:solidFill>
                  <a:schemeClr val="tx1">
                    <a:lumMod val="75000"/>
                    <a:lumOff val="25000"/>
                  </a:schemeClr>
                </a:solidFill>
              </a:rPr>
              <a:t>additional</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months</a:t>
            </a:r>
            <a:r>
              <a:rPr lang="fr-FR" sz="900" dirty="0" smtClean="0">
                <a:solidFill>
                  <a:schemeClr val="tx1">
                    <a:lumMod val="75000"/>
                    <a:lumOff val="25000"/>
                  </a:schemeClr>
                </a:solidFill>
              </a:rPr>
              <a:t> (Max </a:t>
            </a:r>
            <a:r>
              <a:rPr lang="fr-FR" sz="900" dirty="0" err="1" smtClean="0">
                <a:solidFill>
                  <a:schemeClr val="tx1">
                    <a:lumMod val="75000"/>
                    <a:lumOff val="25000"/>
                  </a:schemeClr>
                </a:solidFill>
              </a:rPr>
              <a:t>is</a:t>
            </a:r>
            <a:r>
              <a:rPr lang="fr-FR" sz="900" dirty="0" smtClean="0">
                <a:solidFill>
                  <a:schemeClr val="tx1">
                    <a:lumMod val="75000"/>
                    <a:lumOff val="25000"/>
                  </a:schemeClr>
                </a:solidFill>
              </a:rPr>
              <a:t>  6 </a:t>
            </a:r>
            <a:r>
              <a:rPr lang="fr-FR" sz="900" dirty="0" err="1" smtClean="0">
                <a:solidFill>
                  <a:schemeClr val="tx1">
                    <a:lumMod val="75000"/>
                    <a:lumOff val="25000"/>
                  </a:schemeClr>
                </a:solidFill>
              </a:rPr>
              <a:t>months</a:t>
            </a:r>
            <a:r>
              <a:rPr lang="fr-FR" sz="900" dirty="0" smtClean="0">
                <a:solidFill>
                  <a:schemeClr val="tx1">
                    <a:lumMod val="75000"/>
                    <a:lumOff val="25000"/>
                  </a:schemeClr>
                </a:solidFill>
              </a:rPr>
              <a:t>). IT </a:t>
            </a:r>
            <a:r>
              <a:rPr lang="fr-FR" sz="900" dirty="0" err="1" smtClean="0">
                <a:solidFill>
                  <a:schemeClr val="tx1">
                    <a:lumMod val="75000"/>
                    <a:lumOff val="25000"/>
                  </a:schemeClr>
                </a:solidFill>
              </a:rPr>
              <a:t>will</a:t>
            </a:r>
            <a:r>
              <a:rPr lang="fr-FR" sz="900" dirty="0" smtClean="0">
                <a:solidFill>
                  <a:schemeClr val="tx1">
                    <a:lumMod val="75000"/>
                    <a:lumOff val="25000"/>
                  </a:schemeClr>
                </a:solidFill>
              </a:rPr>
              <a:t> upgrade the </a:t>
            </a:r>
            <a:r>
              <a:rPr lang="fr-FR" sz="900" dirty="0" err="1" smtClean="0">
                <a:solidFill>
                  <a:schemeClr val="tx1">
                    <a:lumMod val="75000"/>
                    <a:lumOff val="25000"/>
                  </a:schemeClr>
                </a:solidFill>
              </a:rPr>
              <a:t>event</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storage</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capacity</a:t>
            </a:r>
            <a:r>
              <a:rPr lang="fr-FR" sz="900" dirty="0" smtClean="0">
                <a:solidFill>
                  <a:schemeClr val="tx1">
                    <a:lumMod val="75000"/>
                    <a:lumOff val="25000"/>
                  </a:schemeClr>
                </a:solidFill>
              </a:rPr>
              <a:t> </a:t>
            </a:r>
            <a:r>
              <a:rPr lang="fr-FR" sz="900" dirty="0" err="1" smtClean="0">
                <a:solidFill>
                  <a:schemeClr val="tx1">
                    <a:lumMod val="75000"/>
                    <a:lumOff val="25000"/>
                  </a:schemeClr>
                </a:solidFill>
              </a:rPr>
              <a:t>from</a:t>
            </a:r>
            <a:r>
              <a:rPr lang="fr-FR" sz="900" dirty="0" smtClean="0">
                <a:solidFill>
                  <a:schemeClr val="tx1">
                    <a:lumMod val="75000"/>
                    <a:lumOff val="25000"/>
                  </a:schemeClr>
                </a:solidFill>
              </a:rPr>
              <a:t> 4GB to 10GB</a:t>
            </a:r>
            <a:endParaRPr lang="fr-FR" sz="900" dirty="0">
              <a:solidFill>
                <a:schemeClr val="tx1">
                  <a:lumMod val="75000"/>
                  <a:lumOff val="25000"/>
                </a:schemeClr>
              </a:solidFill>
            </a:endParaRPr>
          </a:p>
        </p:txBody>
      </p:sp>
      <p:sp>
        <p:nvSpPr>
          <p:cNvPr id="65" name="ZoneTexte 64"/>
          <p:cNvSpPr txBox="1"/>
          <p:nvPr/>
        </p:nvSpPr>
        <p:spPr>
          <a:xfrm>
            <a:off x="11115897" y="2436868"/>
            <a:ext cx="575799" cy="261610"/>
          </a:xfrm>
          <a:prstGeom prst="rect">
            <a:avLst/>
          </a:prstGeom>
          <a:noFill/>
          <a:ln>
            <a:noFill/>
          </a:ln>
        </p:spPr>
        <p:txBody>
          <a:bodyPr wrap="none" rtlCol="0">
            <a:spAutoFit/>
          </a:bodyPr>
          <a:lstStyle/>
          <a:p>
            <a:r>
              <a:rPr lang="en-US" sz="1100" dirty="0" smtClean="0">
                <a:solidFill>
                  <a:schemeClr val="tx1">
                    <a:lumMod val="75000"/>
                    <a:lumOff val="25000"/>
                  </a:schemeClr>
                </a:solidFill>
              </a:rPr>
              <a:t>Max=6</a:t>
            </a:r>
            <a:endParaRPr lang="en-US" sz="1100" dirty="0">
              <a:solidFill>
                <a:schemeClr val="tx1">
                  <a:lumMod val="75000"/>
                  <a:lumOff val="25000"/>
                </a:schemeClr>
              </a:solidFill>
            </a:endParaRPr>
          </a:p>
        </p:txBody>
      </p:sp>
      <p:cxnSp>
        <p:nvCxnSpPr>
          <p:cNvPr id="68" name="Connecteur droit avec flèche 67"/>
          <p:cNvCxnSpPr>
            <a:stCxn id="65" idx="1"/>
          </p:cNvCxnSpPr>
          <p:nvPr/>
        </p:nvCxnSpPr>
        <p:spPr>
          <a:xfrm flipH="1">
            <a:off x="10337936" y="2567673"/>
            <a:ext cx="777961" cy="12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728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5899443" y="5733437"/>
            <a:ext cx="1150312" cy="377919"/>
            <a:chOff x="8784969" y="4983119"/>
            <a:chExt cx="1819275" cy="438150"/>
          </a:xfrm>
        </p:grpSpPr>
        <p:pic>
          <p:nvPicPr>
            <p:cNvPr id="32" name="Image 31"/>
            <p:cNvPicPr>
              <a:picLocks noChangeAspect="1"/>
            </p:cNvPicPr>
            <p:nvPr/>
          </p:nvPicPr>
          <p:blipFill>
            <a:blip r:embed="rId2"/>
            <a:stretch>
              <a:fillRect/>
            </a:stretch>
          </p:blipFill>
          <p:spPr>
            <a:xfrm>
              <a:off x="8784969" y="4983119"/>
              <a:ext cx="1819275" cy="438150"/>
            </a:xfrm>
            <a:prstGeom prst="rect">
              <a:avLst/>
            </a:prstGeom>
          </p:spPr>
        </p:pic>
        <p:sp>
          <p:nvSpPr>
            <p:cNvPr id="34" name="ZoneTexte 33"/>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33" name="ZoneTexte 32"/>
          <p:cNvSpPr txBox="1"/>
          <p:nvPr/>
        </p:nvSpPr>
        <p:spPr>
          <a:xfrm>
            <a:off x="5080516" y="5772851"/>
            <a:ext cx="449162" cy="261610"/>
          </a:xfrm>
          <a:prstGeom prst="rect">
            <a:avLst/>
          </a:prstGeom>
          <a:noFill/>
          <a:ln>
            <a:noFill/>
          </a:ln>
        </p:spPr>
        <p:txBody>
          <a:bodyPr wrap="none" rtlCol="0">
            <a:spAutoFit/>
          </a:bodyPr>
          <a:lstStyle/>
          <a:p>
            <a:r>
              <a:rPr lang="en-US" sz="1100" dirty="0" smtClean="0">
                <a:solidFill>
                  <a:schemeClr val="tx1">
                    <a:lumMod val="50000"/>
                    <a:lumOff val="50000"/>
                  </a:schemeClr>
                </a:solidFill>
              </a:rPr>
              <a:t>back</a:t>
            </a:r>
            <a:endParaRPr lang="en-US" sz="1100" dirty="0">
              <a:solidFill>
                <a:schemeClr val="tx1">
                  <a:lumMod val="50000"/>
                  <a:lumOff val="50000"/>
                </a:schemeClr>
              </a:solidFill>
            </a:endParaRPr>
          </a:p>
        </p:txBody>
      </p:sp>
      <p:sp>
        <p:nvSpPr>
          <p:cNvPr id="46" name="ZoneTexte 45"/>
          <p:cNvSpPr txBox="1"/>
          <p:nvPr/>
        </p:nvSpPr>
        <p:spPr>
          <a:xfrm>
            <a:off x="4058931" y="197273"/>
            <a:ext cx="2664255"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Event! </a:t>
            </a:r>
            <a:r>
              <a:rPr lang="en-US" sz="1600" dirty="0" smtClean="0">
                <a:solidFill>
                  <a:schemeClr val="bg2">
                    <a:lumMod val="50000"/>
                  </a:schemeClr>
                </a:solidFill>
              </a:rPr>
              <a:t>– Payment</a:t>
            </a:r>
            <a:endParaRPr lang="en-US" sz="1600" dirty="0">
              <a:solidFill>
                <a:schemeClr val="bg2">
                  <a:lumMod val="50000"/>
                </a:schemeClr>
              </a:solidFill>
            </a:endParaRPr>
          </a:p>
        </p:txBody>
      </p:sp>
      <p:cxnSp>
        <p:nvCxnSpPr>
          <p:cNvPr id="13" name="Connecteur droit avec flèche 12"/>
          <p:cNvCxnSpPr>
            <a:stCxn id="34" idx="3"/>
          </p:cNvCxnSpPr>
          <p:nvPr/>
        </p:nvCxnSpPr>
        <p:spPr>
          <a:xfrm flipV="1">
            <a:off x="6972014" y="5928852"/>
            <a:ext cx="1169096" cy="1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2170182" y="1524403"/>
            <a:ext cx="1529393" cy="307777"/>
          </a:xfrm>
          <a:prstGeom prst="rect">
            <a:avLst/>
          </a:prstGeom>
          <a:noFill/>
          <a:ln>
            <a:noFill/>
          </a:ln>
        </p:spPr>
        <p:txBody>
          <a:bodyPr wrap="none" rtlCol="0">
            <a:spAutoFit/>
          </a:bodyPr>
          <a:lstStyle/>
          <a:p>
            <a:r>
              <a:rPr lang="en-US" sz="1400" dirty="0">
                <a:solidFill>
                  <a:schemeClr val="tx1">
                    <a:lumMod val="75000"/>
                    <a:lumOff val="25000"/>
                  </a:schemeClr>
                </a:solidFill>
              </a:rPr>
              <a:t>Payment method: </a:t>
            </a:r>
          </a:p>
        </p:txBody>
      </p:sp>
      <p:sp>
        <p:nvSpPr>
          <p:cNvPr id="47" name="Rectangle 46"/>
          <p:cNvSpPr/>
          <p:nvPr/>
        </p:nvSpPr>
        <p:spPr>
          <a:xfrm>
            <a:off x="2055633" y="1385080"/>
            <a:ext cx="7533213" cy="846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3824916" y="1553762"/>
            <a:ext cx="1005403" cy="307777"/>
          </a:xfrm>
          <a:prstGeom prst="rect">
            <a:avLst/>
          </a:prstGeom>
          <a:noFill/>
          <a:ln>
            <a:solidFill>
              <a:schemeClr val="accent3"/>
            </a:solidFill>
          </a:ln>
        </p:spPr>
        <p:txBody>
          <a:bodyPr wrap="none" rtlCol="0">
            <a:spAutoFit/>
          </a:bodyPr>
          <a:lstStyle/>
          <a:p>
            <a:r>
              <a:rPr lang="en-US" sz="1400" dirty="0" smtClean="0">
                <a:solidFill>
                  <a:schemeClr val="bg2">
                    <a:lumMod val="50000"/>
                  </a:schemeClr>
                </a:solidFill>
              </a:rPr>
              <a:t>Credit Card</a:t>
            </a:r>
            <a:endParaRPr lang="en-US" sz="1400" dirty="0">
              <a:solidFill>
                <a:schemeClr val="bg2">
                  <a:lumMod val="50000"/>
                </a:schemeClr>
              </a:solidFill>
            </a:endParaRPr>
          </a:p>
        </p:txBody>
      </p:sp>
      <p:cxnSp>
        <p:nvCxnSpPr>
          <p:cNvPr id="49" name="Connecteur droit avec flèche 48"/>
          <p:cNvCxnSpPr/>
          <p:nvPr/>
        </p:nvCxnSpPr>
        <p:spPr>
          <a:xfrm>
            <a:off x="2645756" y="1044071"/>
            <a:ext cx="1231468" cy="53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156617" y="578941"/>
            <a:ext cx="3542958" cy="430887"/>
          </a:xfrm>
          <a:prstGeom prst="rect">
            <a:avLst/>
          </a:prstGeom>
          <a:noFill/>
          <a:ln>
            <a:noFill/>
          </a:ln>
        </p:spPr>
        <p:txBody>
          <a:bodyPr wrap="none" rtlCol="0">
            <a:spAutoFit/>
          </a:bodyPr>
          <a:lstStyle/>
          <a:p>
            <a:pPr marL="171450" indent="-171450">
              <a:buFont typeface="Arial" panose="020B0604020202020204" pitchFamily="34" charset="0"/>
              <a:buChar char="•"/>
            </a:pPr>
            <a:r>
              <a:rPr lang="en-US" sz="1100" dirty="0" smtClean="0">
                <a:solidFill>
                  <a:schemeClr val="tx1">
                    <a:lumMod val="75000"/>
                    <a:lumOff val="25000"/>
                  </a:schemeClr>
                </a:solidFill>
              </a:rPr>
              <a:t>Credit card (default)</a:t>
            </a:r>
          </a:p>
          <a:p>
            <a:pPr marL="171450" indent="-171450">
              <a:buFont typeface="Arial" panose="020B0604020202020204" pitchFamily="34" charset="0"/>
              <a:buChar char="•"/>
            </a:pPr>
            <a:r>
              <a:rPr lang="en-US" sz="1100" dirty="0" smtClean="0">
                <a:solidFill>
                  <a:schemeClr val="tx1">
                    <a:lumMod val="75000"/>
                    <a:lumOff val="25000"/>
                  </a:schemeClr>
                </a:solidFill>
              </a:rPr>
              <a:t>Manual payment (available only for Special quote code)</a:t>
            </a:r>
            <a:endParaRPr lang="en-US" sz="1100" dirty="0">
              <a:solidFill>
                <a:schemeClr val="tx1">
                  <a:lumMod val="75000"/>
                  <a:lumOff val="25000"/>
                </a:schemeClr>
              </a:solidFill>
            </a:endParaRPr>
          </a:p>
        </p:txBody>
      </p:sp>
      <p:sp>
        <p:nvSpPr>
          <p:cNvPr id="51" name="Rectangle 50"/>
          <p:cNvSpPr/>
          <p:nvPr/>
        </p:nvSpPr>
        <p:spPr>
          <a:xfrm>
            <a:off x="2055632" y="2371246"/>
            <a:ext cx="7533213" cy="2680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2055632" y="2394941"/>
            <a:ext cx="4539384" cy="307777"/>
          </a:xfrm>
          <a:prstGeom prst="rect">
            <a:avLst/>
          </a:prstGeom>
          <a:noFill/>
          <a:ln>
            <a:noFill/>
          </a:ln>
        </p:spPr>
        <p:txBody>
          <a:bodyPr wrap="none" rtlCol="0">
            <a:spAutoFit/>
          </a:bodyPr>
          <a:lstStyle/>
          <a:p>
            <a:r>
              <a:rPr lang="en-US" sz="1400" dirty="0" smtClean="0">
                <a:solidFill>
                  <a:schemeClr val="tx1">
                    <a:lumMod val="75000"/>
                    <a:lumOff val="25000"/>
                  </a:schemeClr>
                </a:solidFill>
              </a:rPr>
              <a:t>Organization/Company information: </a:t>
            </a:r>
            <a:r>
              <a:rPr lang="en-US" sz="1400" i="1" dirty="0" smtClean="0">
                <a:solidFill>
                  <a:schemeClr val="tx1">
                    <a:lumMod val="75000"/>
                    <a:lumOff val="25000"/>
                  </a:schemeClr>
                </a:solidFill>
              </a:rPr>
              <a:t>ORGANIZATION_NAME</a:t>
            </a:r>
            <a:endParaRPr lang="en-US" sz="1400" i="1" dirty="0">
              <a:solidFill>
                <a:schemeClr val="tx1">
                  <a:lumMod val="75000"/>
                  <a:lumOff val="25000"/>
                </a:schemeClr>
              </a:solidFill>
            </a:endParaRPr>
          </a:p>
        </p:txBody>
      </p:sp>
      <p:sp>
        <p:nvSpPr>
          <p:cNvPr id="53" name="Rectangle à coins arrondis 52"/>
          <p:cNvSpPr/>
          <p:nvPr/>
        </p:nvSpPr>
        <p:spPr>
          <a:xfrm>
            <a:off x="2241516" y="3111281"/>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54" name="Rectangle à coins arrondis 53"/>
          <p:cNvSpPr/>
          <p:nvPr/>
        </p:nvSpPr>
        <p:spPr>
          <a:xfrm>
            <a:off x="2992130" y="3109283"/>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55" name="Rectangle à coins arrondis 54"/>
          <p:cNvSpPr/>
          <p:nvPr/>
        </p:nvSpPr>
        <p:spPr>
          <a:xfrm>
            <a:off x="5263380" y="3111281"/>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56" name="Rectangle à coins arrondis 55"/>
          <p:cNvSpPr/>
          <p:nvPr/>
        </p:nvSpPr>
        <p:spPr>
          <a:xfrm>
            <a:off x="6086178" y="3111281"/>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57" name="Rectangle à coins arrondis 56"/>
          <p:cNvSpPr/>
          <p:nvPr/>
        </p:nvSpPr>
        <p:spPr>
          <a:xfrm>
            <a:off x="6908976" y="3109283"/>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58" name="Rectangle à coins arrondis 57"/>
          <p:cNvSpPr/>
          <p:nvPr/>
        </p:nvSpPr>
        <p:spPr>
          <a:xfrm>
            <a:off x="2241516" y="3617640"/>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59" name="ZoneTexte 58"/>
          <p:cNvSpPr txBox="1"/>
          <p:nvPr/>
        </p:nvSpPr>
        <p:spPr>
          <a:xfrm>
            <a:off x="2172692" y="3369421"/>
            <a:ext cx="287129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Shipping address </a:t>
            </a:r>
            <a:r>
              <a:rPr lang="en-US" sz="1000" dirty="0" smtClean="0">
                <a:solidFill>
                  <a:schemeClr val="tx1">
                    <a:lumMod val="75000"/>
                    <a:lumOff val="25000"/>
                  </a:schemeClr>
                </a:solidFill>
              </a:rPr>
              <a:t>(if different than billing address):</a:t>
            </a:r>
            <a:endParaRPr lang="en-US" sz="1000" dirty="0">
              <a:solidFill>
                <a:schemeClr val="tx1">
                  <a:lumMod val="75000"/>
                  <a:lumOff val="25000"/>
                </a:schemeClr>
              </a:solidFill>
            </a:endParaRPr>
          </a:p>
        </p:txBody>
      </p:sp>
      <p:sp>
        <p:nvSpPr>
          <p:cNvPr id="60" name="Rectangle à coins arrondis 59"/>
          <p:cNvSpPr/>
          <p:nvPr/>
        </p:nvSpPr>
        <p:spPr>
          <a:xfrm>
            <a:off x="2992130" y="3615642"/>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61" name="Rectangle à coins arrondis 60"/>
          <p:cNvSpPr/>
          <p:nvPr/>
        </p:nvSpPr>
        <p:spPr>
          <a:xfrm>
            <a:off x="5263380" y="3617640"/>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62" name="Rectangle à coins arrondis 61"/>
          <p:cNvSpPr/>
          <p:nvPr/>
        </p:nvSpPr>
        <p:spPr>
          <a:xfrm>
            <a:off x="6086178" y="3617640"/>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63" name="Rectangle à coins arrondis 62"/>
          <p:cNvSpPr/>
          <p:nvPr/>
        </p:nvSpPr>
        <p:spPr>
          <a:xfrm>
            <a:off x="6908976" y="3615642"/>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64" name="Rectangle à coins arrondis 63"/>
          <p:cNvSpPr/>
          <p:nvPr/>
        </p:nvSpPr>
        <p:spPr>
          <a:xfrm>
            <a:off x="2241515" y="4088336"/>
            <a:ext cx="2215623" cy="189106"/>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xxxxxxxxxxxxxxxxxxxxxxxxxxxx</a:t>
            </a:r>
            <a:endParaRPr lang="fr-FR" sz="900" dirty="0">
              <a:solidFill>
                <a:schemeClr val="tx1"/>
              </a:solidFill>
            </a:endParaRPr>
          </a:p>
        </p:txBody>
      </p:sp>
      <p:sp>
        <p:nvSpPr>
          <p:cNvPr id="65" name="ZoneTexte 64"/>
          <p:cNvSpPr txBox="1"/>
          <p:nvPr/>
        </p:nvSpPr>
        <p:spPr>
          <a:xfrm>
            <a:off x="2172692" y="3840117"/>
            <a:ext cx="88517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VAT number:</a:t>
            </a:r>
            <a:endParaRPr lang="en-US" sz="1000" dirty="0">
              <a:solidFill>
                <a:schemeClr val="tx1">
                  <a:lumMod val="75000"/>
                  <a:lumOff val="25000"/>
                </a:schemeClr>
              </a:solidFill>
            </a:endParaRPr>
          </a:p>
        </p:txBody>
      </p:sp>
      <p:sp>
        <p:nvSpPr>
          <p:cNvPr id="66" name="ZoneTexte 65"/>
          <p:cNvSpPr txBox="1"/>
          <p:nvPr/>
        </p:nvSpPr>
        <p:spPr>
          <a:xfrm>
            <a:off x="2132943" y="2845660"/>
            <a:ext cx="923651" cy="246221"/>
          </a:xfrm>
          <a:prstGeom prst="rect">
            <a:avLst/>
          </a:prstGeom>
          <a:noFill/>
          <a:ln>
            <a:noFill/>
          </a:ln>
        </p:spPr>
        <p:txBody>
          <a:bodyPr wrap="none" rtlCol="0">
            <a:spAutoFit/>
          </a:bodyPr>
          <a:lstStyle/>
          <a:p>
            <a:r>
              <a:rPr lang="en-US" sz="1000" b="1" dirty="0" err="1" smtClean="0">
                <a:solidFill>
                  <a:schemeClr val="tx1">
                    <a:lumMod val="75000"/>
                    <a:lumOff val="25000"/>
                  </a:schemeClr>
                </a:solidFill>
              </a:rPr>
              <a:t>Billin</a:t>
            </a:r>
            <a:r>
              <a:rPr lang="en-US" sz="1000" b="1" dirty="0" smtClean="0">
                <a:solidFill>
                  <a:schemeClr val="tx1">
                    <a:lumMod val="75000"/>
                    <a:lumOff val="25000"/>
                  </a:schemeClr>
                </a:solidFill>
              </a:rPr>
              <a:t> address:</a:t>
            </a:r>
            <a:endParaRPr lang="en-US" sz="1000" dirty="0">
              <a:solidFill>
                <a:schemeClr val="tx1">
                  <a:lumMod val="75000"/>
                  <a:lumOff val="25000"/>
                </a:schemeClr>
              </a:solidFill>
            </a:endParaRPr>
          </a:p>
        </p:txBody>
      </p:sp>
      <p:sp>
        <p:nvSpPr>
          <p:cNvPr id="67" name="Rectangle 66">
            <a:hlinkClick r:id="rId3" action="ppaction://hlinksldjump"/>
          </p:cNvPr>
          <p:cNvSpPr/>
          <p:nvPr/>
        </p:nvSpPr>
        <p:spPr>
          <a:xfrm>
            <a:off x="5822238" y="5733436"/>
            <a:ext cx="1345732" cy="377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65383" y="5557407"/>
            <a:ext cx="2926747" cy="430887"/>
          </a:xfrm>
          <a:prstGeom prst="rect">
            <a:avLst/>
          </a:prstGeom>
          <a:noFill/>
          <a:ln>
            <a:noFill/>
          </a:ln>
        </p:spPr>
        <p:txBody>
          <a:bodyPr wrap="square" rtlCol="0">
            <a:spAutoFit/>
          </a:bodyPr>
          <a:lstStyle/>
          <a:p>
            <a:pPr marL="171450" indent="-171450">
              <a:buFont typeface="Arial" panose="020B0604020202020204" pitchFamily="34" charset="0"/>
              <a:buChar char="•"/>
            </a:pPr>
            <a:r>
              <a:rPr lang="en-US" sz="1100" dirty="0" smtClean="0">
                <a:solidFill>
                  <a:schemeClr val="tx1">
                    <a:lumMod val="75000"/>
                    <a:lumOff val="25000"/>
                  </a:schemeClr>
                </a:solidFill>
              </a:rPr>
              <a:t>If </a:t>
            </a:r>
            <a:r>
              <a:rPr lang="en-US" sz="1100" dirty="0" err="1" smtClean="0">
                <a:solidFill>
                  <a:schemeClr val="tx1">
                    <a:lumMod val="75000"/>
                    <a:lumOff val="25000"/>
                  </a:schemeClr>
                </a:solidFill>
              </a:rPr>
              <a:t>Organization_Name</a:t>
            </a:r>
            <a:r>
              <a:rPr lang="en-US" sz="1100" dirty="0" smtClean="0">
                <a:solidFill>
                  <a:schemeClr val="tx1">
                    <a:lumMod val="75000"/>
                    <a:lumOff val="25000"/>
                  </a:schemeClr>
                </a:solidFill>
              </a:rPr>
              <a:t> already exists, just show information,</a:t>
            </a:r>
            <a:r>
              <a:rPr lang="en-US" sz="1100" dirty="0">
                <a:solidFill>
                  <a:schemeClr val="tx1">
                    <a:lumMod val="75000"/>
                    <a:lumOff val="25000"/>
                  </a:schemeClr>
                </a:solidFill>
              </a:rPr>
              <a:t> </a:t>
            </a:r>
            <a:r>
              <a:rPr lang="en-US" sz="1100" dirty="0" smtClean="0">
                <a:solidFill>
                  <a:schemeClr val="tx1">
                    <a:lumMod val="75000"/>
                    <a:lumOff val="25000"/>
                  </a:schemeClr>
                </a:solidFill>
              </a:rPr>
              <a:t>no edit</a:t>
            </a:r>
          </a:p>
        </p:txBody>
      </p:sp>
      <p:cxnSp>
        <p:nvCxnSpPr>
          <p:cNvPr id="36" name="Connecteur droit avec flèche 35"/>
          <p:cNvCxnSpPr/>
          <p:nvPr/>
        </p:nvCxnSpPr>
        <p:spPr>
          <a:xfrm flipV="1">
            <a:off x="1730477" y="4807357"/>
            <a:ext cx="874724" cy="83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Accolade fermante 1"/>
          <p:cNvSpPr/>
          <p:nvPr/>
        </p:nvSpPr>
        <p:spPr>
          <a:xfrm>
            <a:off x="9694606" y="2394941"/>
            <a:ext cx="344129" cy="2656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7" name="ZoneTexte 36"/>
          <p:cNvSpPr txBox="1"/>
          <p:nvPr/>
        </p:nvSpPr>
        <p:spPr>
          <a:xfrm>
            <a:off x="10038735" y="3413448"/>
            <a:ext cx="1826141" cy="600164"/>
          </a:xfrm>
          <a:prstGeom prst="rect">
            <a:avLst/>
          </a:prstGeom>
          <a:noFill/>
          <a:ln>
            <a:noFill/>
          </a:ln>
        </p:spPr>
        <p:txBody>
          <a:bodyPr wrap="none" rtlCol="0">
            <a:spAutoFit/>
          </a:bodyPr>
          <a:lstStyle/>
          <a:p>
            <a:r>
              <a:rPr lang="en-US" sz="1100" dirty="0" smtClean="0">
                <a:solidFill>
                  <a:schemeClr val="tx1">
                    <a:lumMod val="75000"/>
                    <a:lumOff val="25000"/>
                  </a:schemeClr>
                </a:solidFill>
              </a:rPr>
              <a:t>Only if organization</a:t>
            </a:r>
          </a:p>
          <a:p>
            <a:r>
              <a:rPr lang="en-US" sz="1100" dirty="0" smtClean="0">
                <a:solidFill>
                  <a:schemeClr val="tx1">
                    <a:lumMod val="75000"/>
                    <a:lumOff val="25000"/>
                  </a:schemeClr>
                </a:solidFill>
              </a:rPr>
              <a:t>Else,</a:t>
            </a:r>
          </a:p>
          <a:p>
            <a:r>
              <a:rPr lang="en-US" sz="1100" dirty="0" smtClean="0">
                <a:solidFill>
                  <a:schemeClr val="tx1">
                    <a:lumMod val="75000"/>
                    <a:lumOff val="25000"/>
                  </a:schemeClr>
                </a:solidFill>
              </a:rPr>
              <a:t>Only Billing address required</a:t>
            </a:r>
            <a:endParaRPr lang="en-US" sz="1100" dirty="0">
              <a:solidFill>
                <a:schemeClr val="tx1">
                  <a:lumMod val="75000"/>
                  <a:lumOff val="25000"/>
                </a:schemeClr>
              </a:solidFill>
            </a:endParaRPr>
          </a:p>
        </p:txBody>
      </p:sp>
      <p:sp>
        <p:nvSpPr>
          <p:cNvPr id="38" name="Rectangle 37">
            <a:hlinkClick r:id="rId4" action="ppaction://hlinksldjump"/>
          </p:cNvPr>
          <p:cNvSpPr/>
          <p:nvPr/>
        </p:nvSpPr>
        <p:spPr>
          <a:xfrm>
            <a:off x="5640963" y="5595221"/>
            <a:ext cx="1608908" cy="683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8141110" y="5706952"/>
            <a:ext cx="4091185" cy="1107996"/>
          </a:xfrm>
          <a:prstGeom prst="rect">
            <a:avLst/>
          </a:prstGeom>
          <a:noFill/>
          <a:ln>
            <a:noFill/>
          </a:ln>
        </p:spPr>
        <p:txBody>
          <a:bodyPr wrap="none" rtlCol="0">
            <a:spAutoFit/>
          </a:bodyPr>
          <a:lstStyle/>
          <a:p>
            <a:r>
              <a:rPr lang="en-US" sz="1100" dirty="0" smtClean="0">
                <a:solidFill>
                  <a:schemeClr val="tx1">
                    <a:lumMod val="75000"/>
                    <a:lumOff val="25000"/>
                  </a:schemeClr>
                </a:solidFill>
              </a:rPr>
              <a:t>Go to Credit Card payment</a:t>
            </a:r>
          </a:p>
          <a:p>
            <a:r>
              <a:rPr lang="en-US" sz="1100" dirty="0" smtClean="0">
                <a:solidFill>
                  <a:schemeClr val="tx1">
                    <a:lumMod val="75000"/>
                    <a:lumOff val="25000"/>
                  </a:schemeClr>
                </a:solidFill>
              </a:rPr>
              <a:t>OR</a:t>
            </a:r>
          </a:p>
          <a:p>
            <a:r>
              <a:rPr lang="en-US" sz="1100" dirty="0" smtClean="0">
                <a:solidFill>
                  <a:schemeClr val="tx1">
                    <a:lumMod val="75000"/>
                    <a:lumOff val="25000"/>
                  </a:schemeClr>
                </a:solidFill>
              </a:rPr>
              <a:t>If Manual payment, show Bank transfer info where to send payment</a:t>
            </a:r>
          </a:p>
          <a:p>
            <a:r>
              <a:rPr lang="en-US" sz="1100" dirty="0" smtClean="0">
                <a:solidFill>
                  <a:schemeClr val="tx1">
                    <a:lumMod val="75000"/>
                    <a:lumOff val="25000"/>
                  </a:schemeClr>
                </a:solidFill>
              </a:rPr>
              <a:t>With Payment conditions (30 days) + CONFIRM ORDER</a:t>
            </a:r>
          </a:p>
          <a:p>
            <a:r>
              <a:rPr lang="en-US" sz="1100" dirty="0" smtClean="0">
                <a:solidFill>
                  <a:schemeClr val="tx1">
                    <a:lumMod val="75000"/>
                    <a:lumOff val="25000"/>
                  </a:schemeClr>
                </a:solidFill>
              </a:rPr>
              <a:t> then go to “Congratulations page”</a:t>
            </a:r>
          </a:p>
          <a:p>
            <a:endParaRPr lang="en-US" sz="1100" dirty="0">
              <a:solidFill>
                <a:schemeClr val="tx1">
                  <a:lumMod val="75000"/>
                  <a:lumOff val="25000"/>
                </a:schemeClr>
              </a:solidFill>
            </a:endParaRPr>
          </a:p>
        </p:txBody>
      </p:sp>
    </p:spTree>
    <p:extLst>
      <p:ext uri="{BB962C8B-B14F-4D97-AF65-F5344CB8AC3E}">
        <p14:creationId xmlns:p14="http://schemas.microsoft.com/office/powerpoint/2010/main" val="887512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865238" y="269962"/>
            <a:ext cx="10285925" cy="6228392"/>
          </a:xfrm>
          <a:prstGeom prst="rect">
            <a:avLst/>
          </a:prstGeom>
        </p:spPr>
      </p:pic>
      <p:pic>
        <p:nvPicPr>
          <p:cNvPr id="6" name="Image 5"/>
          <p:cNvPicPr>
            <a:picLocks noChangeAspect="1"/>
          </p:cNvPicPr>
          <p:nvPr/>
        </p:nvPicPr>
        <p:blipFill>
          <a:blip r:embed="rId3"/>
          <a:stretch>
            <a:fillRect/>
          </a:stretch>
        </p:blipFill>
        <p:spPr>
          <a:xfrm>
            <a:off x="3759764" y="1799097"/>
            <a:ext cx="6160984" cy="4664052"/>
          </a:xfrm>
          <a:prstGeom prst="rect">
            <a:avLst/>
          </a:prstGeom>
        </p:spPr>
      </p:pic>
      <p:pic>
        <p:nvPicPr>
          <p:cNvPr id="7" name="Image 6"/>
          <p:cNvPicPr>
            <a:picLocks noChangeAspect="1"/>
          </p:cNvPicPr>
          <p:nvPr/>
        </p:nvPicPr>
        <p:blipFill>
          <a:blip r:embed="rId4"/>
          <a:stretch>
            <a:fillRect/>
          </a:stretch>
        </p:blipFill>
        <p:spPr>
          <a:xfrm>
            <a:off x="957724" y="1797497"/>
            <a:ext cx="2802040" cy="4700857"/>
          </a:xfrm>
          <a:prstGeom prst="rect">
            <a:avLst/>
          </a:prstGeom>
        </p:spPr>
      </p:pic>
      <p:sp>
        <p:nvSpPr>
          <p:cNvPr id="9" name="Rectangle à coins arrondis 8"/>
          <p:cNvSpPr/>
          <p:nvPr/>
        </p:nvSpPr>
        <p:spPr>
          <a:xfrm>
            <a:off x="6561804" y="5535560"/>
            <a:ext cx="1628834" cy="79130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496172" y="5702508"/>
            <a:ext cx="1760097" cy="461665"/>
          </a:xfrm>
          <a:prstGeom prst="rect">
            <a:avLst/>
          </a:prstGeom>
          <a:noFill/>
        </p:spPr>
        <p:txBody>
          <a:bodyPr wrap="none" rtlCol="0">
            <a:spAutoFit/>
          </a:bodyPr>
          <a:lstStyle/>
          <a:p>
            <a:pPr algn="ctr"/>
            <a:r>
              <a:rPr lang="fr-FR" sz="1200" dirty="0" err="1" smtClean="0"/>
              <a:t>Current</a:t>
            </a:r>
            <a:r>
              <a:rPr lang="fr-FR" sz="1200" dirty="0" smtClean="0"/>
              <a:t> Mobile Event ID: </a:t>
            </a:r>
          </a:p>
          <a:p>
            <a:pPr algn="ctr"/>
            <a:r>
              <a:rPr lang="fr-FR" sz="1200" dirty="0" smtClean="0">
                <a:solidFill>
                  <a:schemeClr val="accent1">
                    <a:lumMod val="75000"/>
                  </a:schemeClr>
                </a:solidFill>
              </a:rPr>
              <a:t>9XPHDROSODF</a:t>
            </a:r>
            <a:endParaRPr lang="fr-FR" sz="1200" dirty="0">
              <a:solidFill>
                <a:schemeClr val="accent1">
                  <a:lumMod val="75000"/>
                </a:schemeClr>
              </a:solidFill>
            </a:endParaRPr>
          </a:p>
        </p:txBody>
      </p:sp>
      <p:sp>
        <p:nvSpPr>
          <p:cNvPr id="2" name="Rectangle à coins arrondis 1">
            <a:hlinkClick r:id="rId5" action="ppaction://hlinksldjump"/>
          </p:cNvPr>
          <p:cNvSpPr/>
          <p:nvPr/>
        </p:nvSpPr>
        <p:spPr>
          <a:xfrm>
            <a:off x="8696325" y="6034560"/>
            <a:ext cx="1019175" cy="366240"/>
          </a:xfrm>
          <a:prstGeom prst="round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SAVE</a:t>
            </a:r>
            <a:endParaRPr lang="fr-FR" dirty="0"/>
          </a:p>
        </p:txBody>
      </p:sp>
      <p:sp>
        <p:nvSpPr>
          <p:cNvPr id="3" name="Rectangle 2"/>
          <p:cNvSpPr/>
          <p:nvPr/>
        </p:nvSpPr>
        <p:spPr>
          <a:xfrm>
            <a:off x="4886325" y="5588156"/>
            <a:ext cx="1609847" cy="228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hlinkClick r:id="rId6" action="ppaction://hlinksldjump"/>
          </p:cNvPr>
          <p:cNvSpPr txBox="1"/>
          <p:nvPr/>
        </p:nvSpPr>
        <p:spPr>
          <a:xfrm>
            <a:off x="8313712" y="4017920"/>
            <a:ext cx="1481496" cy="261610"/>
          </a:xfrm>
          <a:prstGeom prst="rect">
            <a:avLst/>
          </a:prstGeom>
          <a:noFill/>
        </p:spPr>
        <p:txBody>
          <a:bodyPr wrap="none" rtlCol="0">
            <a:spAutoFit/>
          </a:bodyPr>
          <a:lstStyle/>
          <a:p>
            <a:r>
              <a:rPr lang="fr-FR" sz="1100" u="sng" dirty="0" err="1" smtClean="0"/>
              <a:t>Add</a:t>
            </a:r>
            <a:r>
              <a:rPr lang="fr-FR" sz="1100" u="sng" dirty="0" smtClean="0"/>
              <a:t> new Mobile Event</a:t>
            </a:r>
            <a:endParaRPr lang="fr-FR" sz="1100" u="sng" dirty="0"/>
          </a:p>
        </p:txBody>
      </p:sp>
      <p:sp>
        <p:nvSpPr>
          <p:cNvPr id="12" name="Rectangle 11"/>
          <p:cNvSpPr/>
          <p:nvPr/>
        </p:nvSpPr>
        <p:spPr>
          <a:xfrm>
            <a:off x="865238" y="876301"/>
            <a:ext cx="10285925" cy="8953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  </a:t>
            </a:r>
            <a:r>
              <a:rPr lang="en-US" sz="1600" dirty="0" smtClean="0">
                <a:solidFill>
                  <a:schemeClr val="tx1">
                    <a:lumMod val="65000"/>
                    <a:lumOff val="35000"/>
                  </a:schemeClr>
                </a:solidFill>
              </a:rPr>
              <a:t>Congratulations! Your event has been successfully created. Define your settings, invite contributors, and create albums with contributors. </a:t>
            </a:r>
            <a:endParaRPr lang="en-US" sz="1600" dirty="0">
              <a:solidFill>
                <a:schemeClr val="tx1">
                  <a:lumMod val="65000"/>
                  <a:lumOff val="35000"/>
                </a:schemeClr>
              </a:solidFill>
            </a:endParaRPr>
          </a:p>
        </p:txBody>
      </p:sp>
      <p:sp>
        <p:nvSpPr>
          <p:cNvPr id="13" name="Rectangle 12"/>
          <p:cNvSpPr/>
          <p:nvPr/>
        </p:nvSpPr>
        <p:spPr>
          <a:xfrm>
            <a:off x="3759764" y="4998617"/>
            <a:ext cx="6035444" cy="461665"/>
          </a:xfrm>
          <a:prstGeom prst="rect">
            <a:avLst/>
          </a:prstGeom>
        </p:spPr>
        <p:txBody>
          <a:bodyPr wrap="square">
            <a:spAutoFit/>
          </a:bodyPr>
          <a:lstStyle/>
          <a:p>
            <a:r>
              <a:rPr lang="en-US" sz="1200" dirty="0" smtClean="0">
                <a:solidFill>
                  <a:schemeClr val="accent1">
                    <a:lumMod val="75000"/>
                  </a:schemeClr>
                </a:solidFill>
              </a:rPr>
              <a:t>Share </a:t>
            </a:r>
            <a:r>
              <a:rPr lang="en-US" sz="1200" dirty="0">
                <a:solidFill>
                  <a:schemeClr val="accent1">
                    <a:lumMod val="75000"/>
                  </a:schemeClr>
                </a:solidFill>
              </a:rPr>
              <a:t>your mobile event ID (or create a QR code) with participants before or during your event. They will be able to upload their pictures from their LINKAVIE mobile App</a:t>
            </a:r>
          </a:p>
        </p:txBody>
      </p:sp>
      <p:pic>
        <p:nvPicPr>
          <p:cNvPr id="14" name="Image 13"/>
          <p:cNvPicPr>
            <a:picLocks noChangeAspect="1"/>
          </p:cNvPicPr>
          <p:nvPr/>
        </p:nvPicPr>
        <p:blipFill>
          <a:blip r:embed="rId7"/>
          <a:stretch>
            <a:fillRect/>
          </a:stretch>
        </p:blipFill>
        <p:spPr>
          <a:xfrm>
            <a:off x="7509339" y="3384158"/>
            <a:ext cx="163819" cy="162795"/>
          </a:xfrm>
          <a:prstGeom prst="rect">
            <a:avLst/>
          </a:prstGeom>
        </p:spPr>
      </p:pic>
      <p:sp>
        <p:nvSpPr>
          <p:cNvPr id="15" name="ZoneTexte 14"/>
          <p:cNvSpPr txBox="1"/>
          <p:nvPr/>
        </p:nvSpPr>
        <p:spPr>
          <a:xfrm>
            <a:off x="6838053" y="3505269"/>
            <a:ext cx="497252" cy="246221"/>
          </a:xfrm>
          <a:prstGeom prst="rect">
            <a:avLst/>
          </a:prstGeom>
          <a:noFill/>
          <a:ln>
            <a:noFill/>
          </a:ln>
        </p:spPr>
        <p:txBody>
          <a:bodyPr wrap="none" rtlCol="0">
            <a:spAutoFit/>
          </a:bodyPr>
          <a:lstStyle/>
          <a:p>
            <a:r>
              <a:rPr lang="en-US" sz="1000" dirty="0" smtClean="0">
                <a:solidFill>
                  <a:schemeClr val="tx1">
                    <a:lumMod val="50000"/>
                    <a:lumOff val="50000"/>
                  </a:schemeClr>
                </a:solidFill>
              </a:rPr>
              <a:t>Public</a:t>
            </a:r>
            <a:endParaRPr lang="en-US" sz="1000" dirty="0">
              <a:solidFill>
                <a:schemeClr val="tx1">
                  <a:lumMod val="50000"/>
                  <a:lumOff val="50000"/>
                </a:schemeClr>
              </a:solidFill>
            </a:endParaRPr>
          </a:p>
        </p:txBody>
      </p:sp>
      <p:sp>
        <p:nvSpPr>
          <p:cNvPr id="16" name="Rectangle 15"/>
          <p:cNvSpPr/>
          <p:nvPr/>
        </p:nvSpPr>
        <p:spPr>
          <a:xfrm>
            <a:off x="6716918" y="3376753"/>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7" name="Rectangle 16"/>
          <p:cNvSpPr/>
          <p:nvPr/>
        </p:nvSpPr>
        <p:spPr>
          <a:xfrm>
            <a:off x="6729075" y="3564803"/>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 name="ZoneTexte 17"/>
          <p:cNvSpPr txBox="1"/>
          <p:nvPr/>
        </p:nvSpPr>
        <p:spPr>
          <a:xfrm>
            <a:off x="4590218" y="3371630"/>
            <a:ext cx="740908"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Event type</a:t>
            </a:r>
            <a:endParaRPr lang="en-US" sz="1000" dirty="0">
              <a:solidFill>
                <a:schemeClr val="tx1">
                  <a:lumMod val="75000"/>
                  <a:lumOff val="25000"/>
                </a:schemeClr>
              </a:solidFill>
            </a:endParaRPr>
          </a:p>
        </p:txBody>
      </p:sp>
      <p:pic>
        <p:nvPicPr>
          <p:cNvPr id="19" name="Image 18"/>
          <p:cNvPicPr>
            <a:picLocks noChangeAspect="1"/>
          </p:cNvPicPr>
          <p:nvPr/>
        </p:nvPicPr>
        <p:blipFill>
          <a:blip r:embed="rId7"/>
          <a:stretch>
            <a:fillRect/>
          </a:stretch>
        </p:blipFill>
        <p:spPr>
          <a:xfrm>
            <a:off x="7492186" y="3546900"/>
            <a:ext cx="163819" cy="162795"/>
          </a:xfrm>
          <a:prstGeom prst="rect">
            <a:avLst/>
          </a:prstGeom>
        </p:spPr>
      </p:pic>
      <p:sp>
        <p:nvSpPr>
          <p:cNvPr id="20" name="ZoneTexte 19"/>
          <p:cNvSpPr txBox="1"/>
          <p:nvPr/>
        </p:nvSpPr>
        <p:spPr>
          <a:xfrm>
            <a:off x="6838053" y="3333708"/>
            <a:ext cx="550151" cy="246221"/>
          </a:xfrm>
          <a:prstGeom prst="rect">
            <a:avLst/>
          </a:prstGeom>
          <a:noFill/>
          <a:ln>
            <a:noFill/>
          </a:ln>
        </p:spPr>
        <p:txBody>
          <a:bodyPr wrap="none" rtlCol="0">
            <a:spAutoFit/>
          </a:bodyPr>
          <a:lstStyle/>
          <a:p>
            <a:r>
              <a:rPr lang="en-US" sz="1000" dirty="0" smtClean="0">
                <a:solidFill>
                  <a:schemeClr val="tx1">
                    <a:lumMod val="50000"/>
                    <a:lumOff val="50000"/>
                  </a:schemeClr>
                </a:solidFill>
              </a:rPr>
              <a:t>Private</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619913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865238" y="269962"/>
            <a:ext cx="10285925" cy="6228392"/>
          </a:xfrm>
          <a:prstGeom prst="rect">
            <a:avLst/>
          </a:prstGeom>
        </p:spPr>
      </p:pic>
      <p:pic>
        <p:nvPicPr>
          <p:cNvPr id="6" name="Image 5"/>
          <p:cNvPicPr>
            <a:picLocks noChangeAspect="1"/>
          </p:cNvPicPr>
          <p:nvPr/>
        </p:nvPicPr>
        <p:blipFill>
          <a:blip r:embed="rId3"/>
          <a:stretch>
            <a:fillRect/>
          </a:stretch>
        </p:blipFill>
        <p:spPr>
          <a:xfrm>
            <a:off x="3759764" y="1799097"/>
            <a:ext cx="6160984" cy="4664052"/>
          </a:xfrm>
          <a:prstGeom prst="rect">
            <a:avLst/>
          </a:prstGeom>
        </p:spPr>
      </p:pic>
      <p:pic>
        <p:nvPicPr>
          <p:cNvPr id="7" name="Image 6"/>
          <p:cNvPicPr>
            <a:picLocks noChangeAspect="1"/>
          </p:cNvPicPr>
          <p:nvPr/>
        </p:nvPicPr>
        <p:blipFill>
          <a:blip r:embed="rId4"/>
          <a:stretch>
            <a:fillRect/>
          </a:stretch>
        </p:blipFill>
        <p:spPr>
          <a:xfrm>
            <a:off x="957724" y="1797497"/>
            <a:ext cx="2802040" cy="4700857"/>
          </a:xfrm>
          <a:prstGeom prst="rect">
            <a:avLst/>
          </a:prstGeom>
        </p:spPr>
      </p:pic>
      <p:sp>
        <p:nvSpPr>
          <p:cNvPr id="2" name="Rectangle à coins arrondis 1">
            <a:hlinkClick r:id="rId5" action="ppaction://hlinksldjump"/>
          </p:cNvPr>
          <p:cNvSpPr/>
          <p:nvPr/>
        </p:nvSpPr>
        <p:spPr>
          <a:xfrm>
            <a:off x="8696325" y="6034560"/>
            <a:ext cx="1019175" cy="366240"/>
          </a:xfrm>
          <a:prstGeom prst="round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SAVE</a:t>
            </a:r>
            <a:endParaRPr lang="fr-FR" dirty="0"/>
          </a:p>
        </p:txBody>
      </p:sp>
      <p:sp>
        <p:nvSpPr>
          <p:cNvPr id="11" name="ZoneTexte 10"/>
          <p:cNvSpPr txBox="1"/>
          <p:nvPr/>
        </p:nvSpPr>
        <p:spPr>
          <a:xfrm>
            <a:off x="8313712" y="4017920"/>
            <a:ext cx="1481496" cy="261610"/>
          </a:xfrm>
          <a:prstGeom prst="rect">
            <a:avLst/>
          </a:prstGeom>
          <a:noFill/>
        </p:spPr>
        <p:txBody>
          <a:bodyPr wrap="none" rtlCol="0">
            <a:spAutoFit/>
          </a:bodyPr>
          <a:lstStyle/>
          <a:p>
            <a:r>
              <a:rPr lang="fr-FR" sz="1100" u="sng" dirty="0" err="1" smtClean="0"/>
              <a:t>Add</a:t>
            </a:r>
            <a:r>
              <a:rPr lang="fr-FR" sz="1100" u="sng" dirty="0" smtClean="0"/>
              <a:t> new Mobile Event</a:t>
            </a:r>
            <a:endParaRPr lang="fr-FR" sz="1100" u="sng" dirty="0"/>
          </a:p>
        </p:txBody>
      </p:sp>
      <p:pic>
        <p:nvPicPr>
          <p:cNvPr id="12" name="Image 11"/>
          <p:cNvPicPr>
            <a:picLocks noChangeAspect="1"/>
          </p:cNvPicPr>
          <p:nvPr/>
        </p:nvPicPr>
        <p:blipFill>
          <a:blip r:embed="rId6"/>
          <a:stretch>
            <a:fillRect/>
          </a:stretch>
        </p:blipFill>
        <p:spPr>
          <a:xfrm>
            <a:off x="7509339" y="3403208"/>
            <a:ext cx="163819" cy="162795"/>
          </a:xfrm>
          <a:prstGeom prst="rect">
            <a:avLst/>
          </a:prstGeom>
        </p:spPr>
      </p:pic>
      <p:sp>
        <p:nvSpPr>
          <p:cNvPr id="13" name="ZoneTexte 12"/>
          <p:cNvSpPr txBox="1"/>
          <p:nvPr/>
        </p:nvSpPr>
        <p:spPr>
          <a:xfrm>
            <a:off x="6838053" y="3524319"/>
            <a:ext cx="497252" cy="246221"/>
          </a:xfrm>
          <a:prstGeom prst="rect">
            <a:avLst/>
          </a:prstGeom>
          <a:noFill/>
          <a:ln>
            <a:noFill/>
          </a:ln>
        </p:spPr>
        <p:txBody>
          <a:bodyPr wrap="none" rtlCol="0">
            <a:spAutoFit/>
          </a:bodyPr>
          <a:lstStyle/>
          <a:p>
            <a:r>
              <a:rPr lang="en-US" sz="1000" dirty="0" smtClean="0">
                <a:solidFill>
                  <a:schemeClr val="tx1">
                    <a:lumMod val="50000"/>
                    <a:lumOff val="50000"/>
                  </a:schemeClr>
                </a:solidFill>
              </a:rPr>
              <a:t>Public</a:t>
            </a:r>
            <a:endParaRPr lang="en-US" sz="1000" dirty="0">
              <a:solidFill>
                <a:schemeClr val="tx1">
                  <a:lumMod val="50000"/>
                  <a:lumOff val="50000"/>
                </a:schemeClr>
              </a:solidFill>
            </a:endParaRPr>
          </a:p>
        </p:txBody>
      </p:sp>
      <p:sp>
        <p:nvSpPr>
          <p:cNvPr id="14" name="Rectangle 13"/>
          <p:cNvSpPr/>
          <p:nvPr/>
        </p:nvSpPr>
        <p:spPr>
          <a:xfrm>
            <a:off x="6716918" y="3395803"/>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p:nvSpPr>
        <p:spPr>
          <a:xfrm>
            <a:off x="6729075" y="3583853"/>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 name="ZoneTexte 15"/>
          <p:cNvSpPr txBox="1"/>
          <p:nvPr/>
        </p:nvSpPr>
        <p:spPr>
          <a:xfrm>
            <a:off x="4590218" y="3390680"/>
            <a:ext cx="740908"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Event type</a:t>
            </a:r>
            <a:endParaRPr lang="en-US" sz="1000" dirty="0">
              <a:solidFill>
                <a:schemeClr val="tx1">
                  <a:lumMod val="75000"/>
                  <a:lumOff val="25000"/>
                </a:schemeClr>
              </a:solidFill>
            </a:endParaRPr>
          </a:p>
        </p:txBody>
      </p:sp>
      <p:pic>
        <p:nvPicPr>
          <p:cNvPr id="17" name="Image 16"/>
          <p:cNvPicPr>
            <a:picLocks noChangeAspect="1"/>
          </p:cNvPicPr>
          <p:nvPr/>
        </p:nvPicPr>
        <p:blipFill>
          <a:blip r:embed="rId6"/>
          <a:stretch>
            <a:fillRect/>
          </a:stretch>
        </p:blipFill>
        <p:spPr>
          <a:xfrm>
            <a:off x="7492186" y="3565950"/>
            <a:ext cx="163819" cy="162795"/>
          </a:xfrm>
          <a:prstGeom prst="rect">
            <a:avLst/>
          </a:prstGeom>
        </p:spPr>
      </p:pic>
      <p:sp>
        <p:nvSpPr>
          <p:cNvPr id="18" name="ZoneTexte 17"/>
          <p:cNvSpPr txBox="1"/>
          <p:nvPr/>
        </p:nvSpPr>
        <p:spPr>
          <a:xfrm>
            <a:off x="6838053" y="3352758"/>
            <a:ext cx="550151" cy="246221"/>
          </a:xfrm>
          <a:prstGeom prst="rect">
            <a:avLst/>
          </a:prstGeom>
          <a:noFill/>
          <a:ln>
            <a:noFill/>
          </a:ln>
        </p:spPr>
        <p:txBody>
          <a:bodyPr wrap="none" rtlCol="0">
            <a:spAutoFit/>
          </a:bodyPr>
          <a:lstStyle/>
          <a:p>
            <a:r>
              <a:rPr lang="en-US" sz="1000" dirty="0" smtClean="0">
                <a:solidFill>
                  <a:schemeClr val="tx1">
                    <a:lumMod val="50000"/>
                    <a:lumOff val="50000"/>
                  </a:schemeClr>
                </a:solidFill>
              </a:rPr>
              <a:t>Private</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668142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865238" y="269962"/>
            <a:ext cx="10285925" cy="6228392"/>
          </a:xfrm>
          <a:prstGeom prst="rect">
            <a:avLst/>
          </a:prstGeom>
        </p:spPr>
      </p:pic>
      <p:sp>
        <p:nvSpPr>
          <p:cNvPr id="5" name="Rectangle 4"/>
          <p:cNvSpPr/>
          <p:nvPr/>
        </p:nvSpPr>
        <p:spPr>
          <a:xfrm>
            <a:off x="865238" y="1291331"/>
            <a:ext cx="10285925" cy="5077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  </a:t>
            </a:r>
            <a:r>
              <a:rPr lang="en-US" sz="1600" dirty="0" smtClean="0">
                <a:solidFill>
                  <a:schemeClr val="tx1">
                    <a:lumMod val="65000"/>
                    <a:lumOff val="35000"/>
                  </a:schemeClr>
                </a:solidFill>
              </a:rPr>
              <a:t>Congratulations! Your Mobile Event  id has been successfully created. </a:t>
            </a:r>
            <a:endParaRPr lang="en-US" sz="1600" dirty="0">
              <a:solidFill>
                <a:schemeClr val="tx1">
                  <a:lumMod val="65000"/>
                  <a:lumOff val="35000"/>
                </a:schemeClr>
              </a:solidFill>
            </a:endParaRPr>
          </a:p>
        </p:txBody>
      </p:sp>
      <p:pic>
        <p:nvPicPr>
          <p:cNvPr id="6" name="Image 5"/>
          <p:cNvPicPr>
            <a:picLocks noChangeAspect="1"/>
          </p:cNvPicPr>
          <p:nvPr/>
        </p:nvPicPr>
        <p:blipFill>
          <a:blip r:embed="rId3"/>
          <a:stretch>
            <a:fillRect/>
          </a:stretch>
        </p:blipFill>
        <p:spPr>
          <a:xfrm>
            <a:off x="3759764" y="1799097"/>
            <a:ext cx="6160984" cy="4664052"/>
          </a:xfrm>
          <a:prstGeom prst="rect">
            <a:avLst/>
          </a:prstGeom>
        </p:spPr>
      </p:pic>
      <p:pic>
        <p:nvPicPr>
          <p:cNvPr id="7" name="Image 6"/>
          <p:cNvPicPr>
            <a:picLocks noChangeAspect="1"/>
          </p:cNvPicPr>
          <p:nvPr/>
        </p:nvPicPr>
        <p:blipFill>
          <a:blip r:embed="rId4"/>
          <a:stretch>
            <a:fillRect/>
          </a:stretch>
        </p:blipFill>
        <p:spPr>
          <a:xfrm>
            <a:off x="957724" y="1797497"/>
            <a:ext cx="2802040" cy="4700857"/>
          </a:xfrm>
          <a:prstGeom prst="rect">
            <a:avLst/>
          </a:prstGeom>
        </p:spPr>
      </p:pic>
      <p:sp>
        <p:nvSpPr>
          <p:cNvPr id="9" name="Rectangle à coins arrondis 8"/>
          <p:cNvSpPr/>
          <p:nvPr/>
        </p:nvSpPr>
        <p:spPr>
          <a:xfrm>
            <a:off x="6561804" y="5535560"/>
            <a:ext cx="1628834" cy="791302"/>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496172" y="5702508"/>
            <a:ext cx="1760097" cy="461665"/>
          </a:xfrm>
          <a:prstGeom prst="rect">
            <a:avLst/>
          </a:prstGeom>
          <a:noFill/>
        </p:spPr>
        <p:txBody>
          <a:bodyPr wrap="none" rtlCol="0">
            <a:spAutoFit/>
          </a:bodyPr>
          <a:lstStyle/>
          <a:p>
            <a:pPr algn="ctr"/>
            <a:r>
              <a:rPr lang="fr-FR" sz="1200" dirty="0" err="1" smtClean="0"/>
              <a:t>Current</a:t>
            </a:r>
            <a:r>
              <a:rPr lang="fr-FR" sz="1200" dirty="0" smtClean="0"/>
              <a:t> Mobile Event ID: </a:t>
            </a:r>
          </a:p>
          <a:p>
            <a:pPr algn="ctr"/>
            <a:r>
              <a:rPr lang="fr-FR" sz="1200" dirty="0" smtClean="0">
                <a:solidFill>
                  <a:schemeClr val="accent1">
                    <a:lumMod val="75000"/>
                  </a:schemeClr>
                </a:solidFill>
              </a:rPr>
              <a:t>9XPHDROSODF</a:t>
            </a:r>
            <a:endParaRPr lang="fr-FR" sz="1200" dirty="0">
              <a:solidFill>
                <a:schemeClr val="accent1">
                  <a:lumMod val="75000"/>
                </a:schemeClr>
              </a:solidFill>
            </a:endParaRPr>
          </a:p>
        </p:txBody>
      </p:sp>
      <p:sp>
        <p:nvSpPr>
          <p:cNvPr id="2" name="Rectangle à coins arrondis 1">
            <a:hlinkClick r:id="rId5" action="ppaction://hlinksldjump"/>
          </p:cNvPr>
          <p:cNvSpPr/>
          <p:nvPr/>
        </p:nvSpPr>
        <p:spPr>
          <a:xfrm>
            <a:off x="8696325" y="6034560"/>
            <a:ext cx="1019175" cy="366240"/>
          </a:xfrm>
          <a:prstGeom prst="round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SAVE</a:t>
            </a:r>
            <a:endParaRPr lang="fr-FR" dirty="0"/>
          </a:p>
        </p:txBody>
      </p:sp>
      <p:sp>
        <p:nvSpPr>
          <p:cNvPr id="3" name="Rectangle 2"/>
          <p:cNvSpPr/>
          <p:nvPr/>
        </p:nvSpPr>
        <p:spPr>
          <a:xfrm>
            <a:off x="4886325" y="5588156"/>
            <a:ext cx="1609847" cy="228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hlinkClick r:id="rId6" action="ppaction://hlinksldjump"/>
          </p:cNvPr>
          <p:cNvSpPr txBox="1"/>
          <p:nvPr/>
        </p:nvSpPr>
        <p:spPr>
          <a:xfrm>
            <a:off x="8313712" y="4017920"/>
            <a:ext cx="1481496" cy="261610"/>
          </a:xfrm>
          <a:prstGeom prst="rect">
            <a:avLst/>
          </a:prstGeom>
          <a:noFill/>
        </p:spPr>
        <p:txBody>
          <a:bodyPr wrap="none" rtlCol="0">
            <a:spAutoFit/>
          </a:bodyPr>
          <a:lstStyle/>
          <a:p>
            <a:r>
              <a:rPr lang="fr-FR" sz="1100" u="sng" dirty="0" err="1" smtClean="0"/>
              <a:t>Add</a:t>
            </a:r>
            <a:r>
              <a:rPr lang="fr-FR" sz="1100" u="sng" dirty="0" smtClean="0"/>
              <a:t> new Mobile Event</a:t>
            </a:r>
            <a:endParaRPr lang="fr-FR" sz="1100" u="sng" dirty="0"/>
          </a:p>
        </p:txBody>
      </p:sp>
      <p:sp>
        <p:nvSpPr>
          <p:cNvPr id="12" name="Rectangle 11"/>
          <p:cNvSpPr/>
          <p:nvPr/>
        </p:nvSpPr>
        <p:spPr>
          <a:xfrm>
            <a:off x="3759764" y="4998617"/>
            <a:ext cx="6035444" cy="461665"/>
          </a:xfrm>
          <a:prstGeom prst="rect">
            <a:avLst/>
          </a:prstGeom>
        </p:spPr>
        <p:txBody>
          <a:bodyPr wrap="square">
            <a:spAutoFit/>
          </a:bodyPr>
          <a:lstStyle/>
          <a:p>
            <a:r>
              <a:rPr lang="en-US" sz="1200" dirty="0" smtClean="0">
                <a:solidFill>
                  <a:schemeClr val="accent1">
                    <a:lumMod val="75000"/>
                  </a:schemeClr>
                </a:solidFill>
              </a:rPr>
              <a:t>Share </a:t>
            </a:r>
            <a:r>
              <a:rPr lang="en-US" sz="1200" dirty="0">
                <a:solidFill>
                  <a:schemeClr val="accent1">
                    <a:lumMod val="75000"/>
                  </a:schemeClr>
                </a:solidFill>
              </a:rPr>
              <a:t>your mobile event ID (or create a QR code) with participants before or during your event. They will be able to upload their pictures from their LINKAVIE mobile App</a:t>
            </a:r>
          </a:p>
        </p:txBody>
      </p:sp>
      <p:pic>
        <p:nvPicPr>
          <p:cNvPr id="13" name="Image 12"/>
          <p:cNvPicPr>
            <a:picLocks noChangeAspect="1"/>
          </p:cNvPicPr>
          <p:nvPr/>
        </p:nvPicPr>
        <p:blipFill>
          <a:blip r:embed="rId7"/>
          <a:stretch>
            <a:fillRect/>
          </a:stretch>
        </p:blipFill>
        <p:spPr>
          <a:xfrm>
            <a:off x="7509339" y="3384158"/>
            <a:ext cx="163819" cy="162795"/>
          </a:xfrm>
          <a:prstGeom prst="rect">
            <a:avLst/>
          </a:prstGeom>
        </p:spPr>
      </p:pic>
      <p:sp>
        <p:nvSpPr>
          <p:cNvPr id="14" name="ZoneTexte 13"/>
          <p:cNvSpPr txBox="1"/>
          <p:nvPr/>
        </p:nvSpPr>
        <p:spPr>
          <a:xfrm>
            <a:off x="6838053" y="3505269"/>
            <a:ext cx="497252" cy="246221"/>
          </a:xfrm>
          <a:prstGeom prst="rect">
            <a:avLst/>
          </a:prstGeom>
          <a:noFill/>
          <a:ln>
            <a:noFill/>
          </a:ln>
        </p:spPr>
        <p:txBody>
          <a:bodyPr wrap="none" rtlCol="0">
            <a:spAutoFit/>
          </a:bodyPr>
          <a:lstStyle/>
          <a:p>
            <a:r>
              <a:rPr lang="en-US" sz="1000" dirty="0" smtClean="0">
                <a:solidFill>
                  <a:schemeClr val="tx1">
                    <a:lumMod val="50000"/>
                    <a:lumOff val="50000"/>
                  </a:schemeClr>
                </a:solidFill>
              </a:rPr>
              <a:t>Public</a:t>
            </a:r>
            <a:endParaRPr lang="en-US" sz="1000" dirty="0">
              <a:solidFill>
                <a:schemeClr val="tx1">
                  <a:lumMod val="50000"/>
                  <a:lumOff val="50000"/>
                </a:schemeClr>
              </a:solidFill>
            </a:endParaRPr>
          </a:p>
        </p:txBody>
      </p:sp>
      <p:sp>
        <p:nvSpPr>
          <p:cNvPr id="15" name="Rectangle 14"/>
          <p:cNvSpPr/>
          <p:nvPr/>
        </p:nvSpPr>
        <p:spPr>
          <a:xfrm>
            <a:off x="6716918" y="3376753"/>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 name="Rectangle 15"/>
          <p:cNvSpPr/>
          <p:nvPr/>
        </p:nvSpPr>
        <p:spPr>
          <a:xfrm>
            <a:off x="6729075" y="3564803"/>
            <a:ext cx="121135" cy="117987"/>
          </a:xfrm>
          <a:prstGeom prst="rect">
            <a:avLst/>
          </a:prstGeom>
          <a:solidFill>
            <a:schemeClr val="tx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7" name="ZoneTexte 16"/>
          <p:cNvSpPr txBox="1"/>
          <p:nvPr/>
        </p:nvSpPr>
        <p:spPr>
          <a:xfrm>
            <a:off x="4590218" y="3371630"/>
            <a:ext cx="740908"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Event type</a:t>
            </a:r>
            <a:endParaRPr lang="en-US" sz="1000" dirty="0">
              <a:solidFill>
                <a:schemeClr val="tx1">
                  <a:lumMod val="75000"/>
                  <a:lumOff val="25000"/>
                </a:schemeClr>
              </a:solidFill>
            </a:endParaRPr>
          </a:p>
        </p:txBody>
      </p:sp>
      <p:pic>
        <p:nvPicPr>
          <p:cNvPr id="18" name="Image 17"/>
          <p:cNvPicPr>
            <a:picLocks noChangeAspect="1"/>
          </p:cNvPicPr>
          <p:nvPr/>
        </p:nvPicPr>
        <p:blipFill>
          <a:blip r:embed="rId7"/>
          <a:stretch>
            <a:fillRect/>
          </a:stretch>
        </p:blipFill>
        <p:spPr>
          <a:xfrm>
            <a:off x="7492186" y="3546900"/>
            <a:ext cx="163819" cy="162795"/>
          </a:xfrm>
          <a:prstGeom prst="rect">
            <a:avLst/>
          </a:prstGeom>
        </p:spPr>
      </p:pic>
      <p:sp>
        <p:nvSpPr>
          <p:cNvPr id="19" name="ZoneTexte 18"/>
          <p:cNvSpPr txBox="1"/>
          <p:nvPr/>
        </p:nvSpPr>
        <p:spPr>
          <a:xfrm>
            <a:off x="6838053" y="3333708"/>
            <a:ext cx="550151" cy="246221"/>
          </a:xfrm>
          <a:prstGeom prst="rect">
            <a:avLst/>
          </a:prstGeom>
          <a:noFill/>
          <a:ln>
            <a:noFill/>
          </a:ln>
        </p:spPr>
        <p:txBody>
          <a:bodyPr wrap="none" rtlCol="0">
            <a:spAutoFit/>
          </a:bodyPr>
          <a:lstStyle/>
          <a:p>
            <a:r>
              <a:rPr lang="en-US" sz="1000" dirty="0" smtClean="0">
                <a:solidFill>
                  <a:schemeClr val="tx1">
                    <a:lumMod val="50000"/>
                    <a:lumOff val="50000"/>
                  </a:schemeClr>
                </a:solidFill>
              </a:rPr>
              <a:t>Private</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02776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75124" y="718078"/>
            <a:ext cx="9430826" cy="5920847"/>
            <a:chOff x="75124" y="718078"/>
            <a:chExt cx="7994905" cy="4964967"/>
          </a:xfrm>
        </p:grpSpPr>
        <p:pic>
          <p:nvPicPr>
            <p:cNvPr id="3" name="Image 2"/>
            <p:cNvPicPr>
              <a:picLocks noChangeAspect="1"/>
            </p:cNvPicPr>
            <p:nvPr/>
          </p:nvPicPr>
          <p:blipFill>
            <a:blip r:embed="rId2"/>
            <a:stretch>
              <a:fillRect/>
            </a:stretch>
          </p:blipFill>
          <p:spPr>
            <a:xfrm>
              <a:off x="75124" y="718078"/>
              <a:ext cx="7994905" cy="4964967"/>
            </a:xfrm>
            <a:prstGeom prst="rect">
              <a:avLst/>
            </a:prstGeom>
          </p:spPr>
        </p:pic>
        <p:pic>
          <p:nvPicPr>
            <p:cNvPr id="20" name="Image 19"/>
            <p:cNvPicPr>
              <a:picLocks noChangeAspect="1"/>
            </p:cNvPicPr>
            <p:nvPr/>
          </p:nvPicPr>
          <p:blipFill>
            <a:blip r:embed="rId3"/>
            <a:stretch>
              <a:fillRect/>
            </a:stretch>
          </p:blipFill>
          <p:spPr>
            <a:xfrm>
              <a:off x="4940088" y="773566"/>
              <a:ext cx="300505" cy="297391"/>
            </a:xfrm>
            <a:prstGeom prst="rect">
              <a:avLst/>
            </a:prstGeom>
          </p:spPr>
        </p:pic>
      </p:grpSp>
      <p:sp>
        <p:nvSpPr>
          <p:cNvPr id="2" name="Rectangle 1"/>
          <p:cNvSpPr/>
          <p:nvPr/>
        </p:nvSpPr>
        <p:spPr>
          <a:xfrm>
            <a:off x="540783" y="2424227"/>
            <a:ext cx="6902236" cy="800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p:nvSpPr>
        <p:spPr>
          <a:xfrm>
            <a:off x="435593" y="1961033"/>
            <a:ext cx="7418230" cy="1400383"/>
          </a:xfrm>
          <a:prstGeom prst="rect">
            <a:avLst/>
          </a:prstGeom>
          <a:solidFill>
            <a:schemeClr val="bg1"/>
          </a:solidFill>
          <a:ln>
            <a:noFill/>
          </a:ln>
        </p:spPr>
        <p:txBody>
          <a:bodyPr wrap="square" rtlCol="0">
            <a:spAutoFit/>
          </a:bodyPr>
          <a:lstStyle/>
          <a:p>
            <a:r>
              <a:rPr lang="en-US" sz="1400" b="1" dirty="0" smtClean="0">
                <a:solidFill>
                  <a:schemeClr val="tx1">
                    <a:lumMod val="75000"/>
                    <a:lumOff val="25000"/>
                  </a:schemeClr>
                </a:solidFill>
              </a:rPr>
              <a:t>I’m owner of an event! </a:t>
            </a:r>
            <a:r>
              <a:rPr lang="en-US" sz="1400" b="1" dirty="0" smtClean="0">
                <a:solidFill>
                  <a:schemeClr val="bg2">
                    <a:lumMod val="50000"/>
                  </a:schemeClr>
                </a:solidFill>
              </a:rPr>
              <a:t>– How to start ?                                                                                                              </a:t>
            </a:r>
          </a:p>
          <a:p>
            <a:pPr marL="171450" indent="-171450">
              <a:buFont typeface="Arial" panose="020B0604020202020204" pitchFamily="34" charset="0"/>
              <a:buChar char="•"/>
            </a:pPr>
            <a:r>
              <a:rPr lang="en-US" sz="1200" dirty="0" smtClean="0">
                <a:solidFill>
                  <a:schemeClr val="bg2">
                    <a:lumMod val="50000"/>
                  </a:schemeClr>
                </a:solidFill>
              </a:rPr>
              <a:t>On “My events” button, select your event and access the event space</a:t>
            </a:r>
          </a:p>
          <a:p>
            <a:pPr marL="171450" indent="-171450">
              <a:buFont typeface="Arial" panose="020B0604020202020204" pitchFamily="34" charset="0"/>
              <a:buChar char="•"/>
            </a:pPr>
            <a:r>
              <a:rPr lang="en-US" sz="1200" dirty="0" smtClean="0">
                <a:solidFill>
                  <a:schemeClr val="bg2">
                    <a:lumMod val="50000"/>
                  </a:schemeClr>
                </a:solidFill>
              </a:rPr>
              <a:t>Review the event settings to define event permissions </a:t>
            </a:r>
          </a:p>
          <a:p>
            <a:pPr marL="171450" indent="-171450">
              <a:buFont typeface="Arial" panose="020B0604020202020204" pitchFamily="34" charset="0"/>
              <a:buChar char="•"/>
            </a:pPr>
            <a:r>
              <a:rPr lang="en-US" sz="1200" dirty="0" smtClean="0">
                <a:solidFill>
                  <a:schemeClr val="bg2">
                    <a:lumMod val="50000"/>
                  </a:schemeClr>
                </a:solidFill>
              </a:rPr>
              <a:t>Upload multimedia contents to the event vault</a:t>
            </a:r>
          </a:p>
          <a:p>
            <a:pPr marL="171450" indent="-171450">
              <a:buFont typeface="Arial" panose="020B0604020202020204" pitchFamily="34" charset="0"/>
              <a:buChar char="•"/>
            </a:pPr>
            <a:r>
              <a:rPr lang="en-US" sz="1200" dirty="0" smtClean="0">
                <a:solidFill>
                  <a:schemeClr val="bg2">
                    <a:lumMod val="50000"/>
                  </a:schemeClr>
                </a:solidFill>
              </a:rPr>
              <a:t>Start to create new event album, chapters and pages within the event albums</a:t>
            </a:r>
          </a:p>
          <a:p>
            <a:pPr marL="171450" indent="-171450">
              <a:buFont typeface="Arial" panose="020B0604020202020204" pitchFamily="34" charset="0"/>
              <a:buChar char="•"/>
            </a:pPr>
            <a:r>
              <a:rPr lang="en-US" sz="1200" dirty="0" smtClean="0">
                <a:solidFill>
                  <a:schemeClr val="bg2">
                    <a:lumMod val="50000"/>
                  </a:schemeClr>
                </a:solidFill>
              </a:rPr>
              <a:t>Invite new contributors</a:t>
            </a:r>
          </a:p>
          <a:p>
            <a:pPr marL="171450" indent="-171450">
              <a:buFont typeface="Arial" panose="020B0604020202020204" pitchFamily="34" charset="0"/>
              <a:buChar char="•"/>
            </a:pPr>
            <a:endParaRPr lang="en-US" sz="1100" dirty="0">
              <a:solidFill>
                <a:schemeClr val="bg2">
                  <a:lumMod val="50000"/>
                </a:schemeClr>
              </a:solidFill>
            </a:endParaRPr>
          </a:p>
        </p:txBody>
      </p:sp>
    </p:spTree>
    <p:extLst>
      <p:ext uri="{BB962C8B-B14F-4D97-AF65-F5344CB8AC3E}">
        <p14:creationId xmlns:p14="http://schemas.microsoft.com/office/powerpoint/2010/main" val="883898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825625"/>
            <a:ext cx="10515600" cy="3129833"/>
          </a:xfrm>
        </p:spPr>
        <p:txBody>
          <a:bodyPr>
            <a:normAutofit/>
          </a:bodyPr>
          <a:lstStyle/>
          <a:p>
            <a:r>
              <a:rPr lang="fr-FR" sz="1600" dirty="0" smtClean="0"/>
              <a:t>TRIAL:</a:t>
            </a:r>
          </a:p>
          <a:p>
            <a:pPr lvl="1"/>
            <a:r>
              <a:rPr lang="fr-FR" sz="1200" dirty="0" smtClean="0"/>
              <a:t>New trial user </a:t>
            </a:r>
            <a:r>
              <a:rPr lang="fr-FR" sz="1200" dirty="0" err="1" smtClean="0"/>
              <a:t>created</a:t>
            </a:r>
            <a:r>
              <a:rPr lang="fr-FR" sz="1200" dirty="0" smtClean="0"/>
              <a:t> (LINKAFREE)</a:t>
            </a:r>
          </a:p>
          <a:p>
            <a:pPr lvl="1"/>
            <a:r>
              <a:rPr lang="fr-FR" sz="1200" dirty="0" err="1" smtClean="0"/>
              <a:t>Create</a:t>
            </a:r>
            <a:r>
              <a:rPr lang="fr-FR" sz="1200" dirty="0" smtClean="0"/>
              <a:t> a  new Event </a:t>
            </a:r>
            <a:r>
              <a:rPr lang="fr-FR" sz="1200" dirty="0" err="1" smtClean="0"/>
              <a:t>attached</a:t>
            </a:r>
            <a:r>
              <a:rPr lang="fr-FR" sz="1200" dirty="0" smtClean="0"/>
              <a:t> to the user + </a:t>
            </a:r>
            <a:r>
              <a:rPr lang="fr-FR" sz="1200" dirty="0" err="1" smtClean="0"/>
              <a:t>Generate</a:t>
            </a:r>
            <a:r>
              <a:rPr lang="fr-FR" sz="1200" dirty="0" smtClean="0"/>
              <a:t> Event ID + Mobile </a:t>
            </a:r>
            <a:r>
              <a:rPr lang="fr-FR" sz="1200" dirty="0" err="1" smtClean="0"/>
              <a:t>event</a:t>
            </a:r>
            <a:r>
              <a:rPr lang="fr-FR" sz="1200" dirty="0" smtClean="0"/>
              <a:t> ID + Trial </a:t>
            </a:r>
            <a:r>
              <a:rPr lang="fr-FR" sz="1200" dirty="0" err="1" smtClean="0"/>
              <a:t>order</a:t>
            </a:r>
            <a:r>
              <a:rPr lang="fr-FR" sz="1200" dirty="0" smtClean="0"/>
              <a:t> in Back-office for </a:t>
            </a:r>
            <a:r>
              <a:rPr lang="fr-FR" sz="1200" dirty="0" err="1" smtClean="0"/>
              <a:t>users</a:t>
            </a:r>
            <a:endParaRPr lang="fr-FR" sz="1200" dirty="0" smtClean="0"/>
          </a:p>
          <a:p>
            <a:pPr marL="457200" lvl="1" indent="0">
              <a:buNone/>
            </a:pPr>
            <a:r>
              <a:rPr lang="fr-FR" sz="1200" dirty="0">
                <a:solidFill>
                  <a:schemeClr val="accent1">
                    <a:lumMod val="75000"/>
                  </a:schemeClr>
                </a:solidFill>
              </a:rPr>
              <a:t>[First Name, Last </a:t>
            </a:r>
            <a:r>
              <a:rPr lang="fr-FR" sz="1200" dirty="0" err="1">
                <a:solidFill>
                  <a:schemeClr val="accent1">
                    <a:lumMod val="75000"/>
                  </a:schemeClr>
                </a:solidFill>
              </a:rPr>
              <a:t>name</a:t>
            </a:r>
            <a:r>
              <a:rPr lang="fr-FR" sz="1200" dirty="0">
                <a:solidFill>
                  <a:schemeClr val="accent1">
                    <a:lumMod val="75000"/>
                  </a:schemeClr>
                </a:solidFill>
              </a:rPr>
              <a:t>, email, Event </a:t>
            </a:r>
            <a:r>
              <a:rPr lang="fr-FR" sz="1200" dirty="0" err="1">
                <a:solidFill>
                  <a:schemeClr val="accent1">
                    <a:lumMod val="75000"/>
                  </a:schemeClr>
                </a:solidFill>
              </a:rPr>
              <a:t>name</a:t>
            </a:r>
            <a:r>
              <a:rPr lang="fr-FR" sz="1200" dirty="0">
                <a:solidFill>
                  <a:schemeClr val="accent1">
                    <a:lumMod val="75000"/>
                  </a:schemeClr>
                </a:solidFill>
              </a:rPr>
              <a:t>, </a:t>
            </a:r>
            <a:r>
              <a:rPr lang="fr-FR" sz="1200" dirty="0" err="1">
                <a:solidFill>
                  <a:schemeClr val="accent1">
                    <a:lumMod val="75000"/>
                  </a:schemeClr>
                </a:solidFill>
              </a:rPr>
              <a:t>event</a:t>
            </a:r>
            <a:r>
              <a:rPr lang="fr-FR" sz="1200" dirty="0">
                <a:solidFill>
                  <a:schemeClr val="accent1">
                    <a:lumMod val="75000"/>
                  </a:schemeClr>
                </a:solidFill>
              </a:rPr>
              <a:t> </a:t>
            </a:r>
            <a:r>
              <a:rPr lang="fr-FR" sz="1200" dirty="0" err="1">
                <a:solidFill>
                  <a:schemeClr val="accent1">
                    <a:lumMod val="75000"/>
                  </a:schemeClr>
                </a:solidFill>
              </a:rPr>
              <a:t>start</a:t>
            </a:r>
            <a:r>
              <a:rPr lang="fr-FR" sz="1200" dirty="0">
                <a:solidFill>
                  <a:schemeClr val="accent1">
                    <a:lumMod val="75000"/>
                  </a:schemeClr>
                </a:solidFill>
              </a:rPr>
              <a:t> date, </a:t>
            </a:r>
            <a:r>
              <a:rPr lang="fr-FR" sz="1200" dirty="0" err="1">
                <a:solidFill>
                  <a:schemeClr val="accent1">
                    <a:lumMod val="75000"/>
                  </a:schemeClr>
                </a:solidFill>
              </a:rPr>
              <a:t>event</a:t>
            </a:r>
            <a:r>
              <a:rPr lang="fr-FR" sz="1200" dirty="0">
                <a:solidFill>
                  <a:schemeClr val="accent1">
                    <a:lumMod val="75000"/>
                  </a:schemeClr>
                </a:solidFill>
              </a:rPr>
              <a:t> end date, collaborative </a:t>
            </a:r>
            <a:r>
              <a:rPr lang="fr-FR" sz="1200" dirty="0" err="1">
                <a:solidFill>
                  <a:schemeClr val="accent1">
                    <a:lumMod val="75000"/>
                  </a:schemeClr>
                </a:solidFill>
              </a:rPr>
              <a:t>period</a:t>
            </a:r>
            <a:r>
              <a:rPr lang="fr-FR" sz="1200" dirty="0">
                <a:solidFill>
                  <a:schemeClr val="accent1">
                    <a:lumMod val="75000"/>
                  </a:schemeClr>
                </a:solidFill>
              </a:rPr>
              <a:t>, </a:t>
            </a:r>
            <a:r>
              <a:rPr lang="fr-FR" sz="1200" dirty="0" err="1">
                <a:solidFill>
                  <a:schemeClr val="accent1">
                    <a:lumMod val="75000"/>
                  </a:schemeClr>
                </a:solidFill>
              </a:rPr>
              <a:t>event</a:t>
            </a:r>
            <a:r>
              <a:rPr lang="fr-FR" sz="1200" dirty="0">
                <a:solidFill>
                  <a:schemeClr val="accent1">
                    <a:lumMod val="75000"/>
                  </a:schemeClr>
                </a:solidFill>
              </a:rPr>
              <a:t> </a:t>
            </a:r>
            <a:r>
              <a:rPr lang="fr-FR" sz="1200" dirty="0" err="1">
                <a:solidFill>
                  <a:schemeClr val="accent1">
                    <a:lumMod val="75000"/>
                  </a:schemeClr>
                </a:solidFill>
              </a:rPr>
              <a:t>storage</a:t>
            </a:r>
            <a:r>
              <a:rPr lang="fr-FR" sz="1200" dirty="0">
                <a:solidFill>
                  <a:schemeClr val="accent1">
                    <a:lumMod val="75000"/>
                  </a:schemeClr>
                </a:solidFill>
              </a:rPr>
              <a:t> ]</a:t>
            </a:r>
          </a:p>
          <a:p>
            <a:pPr marL="457200" lvl="1" indent="0">
              <a:buNone/>
            </a:pPr>
            <a:endParaRPr lang="fr-FR" sz="1200" dirty="0" smtClean="0"/>
          </a:p>
          <a:p>
            <a:r>
              <a:rPr lang="fr-FR" sz="1600" dirty="0" smtClean="0"/>
              <a:t>ORDER</a:t>
            </a:r>
          </a:p>
          <a:p>
            <a:pPr lvl="1"/>
            <a:r>
              <a:rPr lang="fr-FR" sz="1200" dirty="0" smtClean="0"/>
              <a:t>New LINKASTART user </a:t>
            </a:r>
            <a:r>
              <a:rPr lang="fr-FR" sz="1200" dirty="0" err="1" smtClean="0"/>
              <a:t>created</a:t>
            </a:r>
            <a:r>
              <a:rPr lang="fr-FR" sz="1200" dirty="0" smtClean="0"/>
              <a:t> (but </a:t>
            </a:r>
            <a:r>
              <a:rPr lang="fr-FR" sz="1200" dirty="0" err="1" smtClean="0"/>
              <a:t>with</a:t>
            </a:r>
            <a:r>
              <a:rPr lang="fr-FR" sz="1200" dirty="0" smtClean="0"/>
              <a:t> no </a:t>
            </a:r>
            <a:r>
              <a:rPr lang="fr-FR" sz="1200" dirty="0" err="1" smtClean="0"/>
              <a:t>ads</a:t>
            </a:r>
            <a:r>
              <a:rPr lang="fr-FR" sz="1200" dirty="0" smtClean="0"/>
              <a:t>)</a:t>
            </a:r>
          </a:p>
          <a:p>
            <a:pPr lvl="1"/>
            <a:r>
              <a:rPr lang="fr-FR" sz="1200" dirty="0" err="1" smtClean="0"/>
              <a:t>Create</a:t>
            </a:r>
            <a:r>
              <a:rPr lang="fr-FR" sz="1200" dirty="0" smtClean="0"/>
              <a:t> </a:t>
            </a:r>
            <a:r>
              <a:rPr lang="fr-FR" sz="1200" dirty="0"/>
              <a:t>a  new Event </a:t>
            </a:r>
            <a:r>
              <a:rPr lang="fr-FR" sz="1200" dirty="0" err="1"/>
              <a:t>attached</a:t>
            </a:r>
            <a:r>
              <a:rPr lang="fr-FR" sz="1200" dirty="0"/>
              <a:t> to the user + </a:t>
            </a:r>
            <a:r>
              <a:rPr lang="fr-FR" sz="1200" dirty="0" err="1"/>
              <a:t>Generate</a:t>
            </a:r>
            <a:r>
              <a:rPr lang="fr-FR" sz="1200" dirty="0"/>
              <a:t> Event ID + Mobile </a:t>
            </a:r>
            <a:r>
              <a:rPr lang="fr-FR" sz="1200" dirty="0" err="1"/>
              <a:t>event</a:t>
            </a:r>
            <a:r>
              <a:rPr lang="fr-FR" sz="1200" dirty="0"/>
              <a:t> ID </a:t>
            </a:r>
            <a:r>
              <a:rPr lang="fr-FR" sz="1200" dirty="0" smtClean="0"/>
              <a:t>+ </a:t>
            </a:r>
            <a:r>
              <a:rPr lang="fr-FR" sz="1200" dirty="0"/>
              <a:t>Trial </a:t>
            </a:r>
            <a:r>
              <a:rPr lang="fr-FR" sz="1200" dirty="0" err="1"/>
              <a:t>order</a:t>
            </a:r>
            <a:r>
              <a:rPr lang="fr-FR" sz="1200" dirty="0"/>
              <a:t> in Back-office for </a:t>
            </a:r>
            <a:r>
              <a:rPr lang="fr-FR" sz="1200" dirty="0" err="1" smtClean="0"/>
              <a:t>users</a:t>
            </a:r>
            <a:endParaRPr lang="fr-FR" sz="1200" dirty="0" smtClean="0"/>
          </a:p>
          <a:p>
            <a:pPr marL="457200" lvl="1" indent="0">
              <a:buNone/>
            </a:pPr>
            <a:r>
              <a:rPr lang="fr-FR" sz="1200" dirty="0">
                <a:solidFill>
                  <a:schemeClr val="accent1">
                    <a:lumMod val="75000"/>
                  </a:schemeClr>
                </a:solidFill>
              </a:rPr>
              <a:t>[First Name, Last </a:t>
            </a:r>
            <a:r>
              <a:rPr lang="fr-FR" sz="1200" dirty="0" err="1">
                <a:solidFill>
                  <a:schemeClr val="accent1">
                    <a:lumMod val="75000"/>
                  </a:schemeClr>
                </a:solidFill>
              </a:rPr>
              <a:t>name</a:t>
            </a:r>
            <a:r>
              <a:rPr lang="fr-FR" sz="1200" dirty="0">
                <a:solidFill>
                  <a:schemeClr val="accent1">
                    <a:lumMod val="75000"/>
                  </a:schemeClr>
                </a:solidFill>
              </a:rPr>
              <a:t>, email, </a:t>
            </a:r>
            <a:r>
              <a:rPr lang="fr-FR" sz="1200" dirty="0" err="1">
                <a:solidFill>
                  <a:schemeClr val="accent1">
                    <a:lumMod val="75000"/>
                  </a:schemeClr>
                </a:solidFill>
              </a:rPr>
              <a:t>Billing</a:t>
            </a:r>
            <a:r>
              <a:rPr lang="fr-FR" sz="1200" dirty="0">
                <a:solidFill>
                  <a:schemeClr val="accent1">
                    <a:lumMod val="75000"/>
                  </a:schemeClr>
                </a:solidFill>
              </a:rPr>
              <a:t> </a:t>
            </a:r>
            <a:r>
              <a:rPr lang="fr-FR" sz="1200" dirty="0" err="1">
                <a:solidFill>
                  <a:schemeClr val="accent1">
                    <a:lumMod val="75000"/>
                  </a:schemeClr>
                </a:solidFill>
              </a:rPr>
              <a:t>address</a:t>
            </a:r>
            <a:r>
              <a:rPr lang="fr-FR" sz="1200" dirty="0">
                <a:solidFill>
                  <a:schemeClr val="accent1">
                    <a:lumMod val="75000"/>
                  </a:schemeClr>
                </a:solidFill>
              </a:rPr>
              <a:t>, Event </a:t>
            </a:r>
            <a:r>
              <a:rPr lang="fr-FR" sz="1200" dirty="0" err="1">
                <a:solidFill>
                  <a:schemeClr val="accent1">
                    <a:lumMod val="75000"/>
                  </a:schemeClr>
                </a:solidFill>
              </a:rPr>
              <a:t>name</a:t>
            </a:r>
            <a:r>
              <a:rPr lang="fr-FR" sz="1200" dirty="0">
                <a:solidFill>
                  <a:schemeClr val="accent1">
                    <a:lumMod val="75000"/>
                  </a:schemeClr>
                </a:solidFill>
              </a:rPr>
              <a:t>, </a:t>
            </a:r>
            <a:r>
              <a:rPr lang="fr-FR" sz="1200" dirty="0" err="1">
                <a:solidFill>
                  <a:schemeClr val="accent1">
                    <a:lumMod val="75000"/>
                  </a:schemeClr>
                </a:solidFill>
              </a:rPr>
              <a:t>event</a:t>
            </a:r>
            <a:r>
              <a:rPr lang="fr-FR" sz="1200" dirty="0">
                <a:solidFill>
                  <a:schemeClr val="accent1">
                    <a:lumMod val="75000"/>
                  </a:schemeClr>
                </a:solidFill>
              </a:rPr>
              <a:t> </a:t>
            </a:r>
            <a:r>
              <a:rPr lang="fr-FR" sz="1200" dirty="0" err="1">
                <a:solidFill>
                  <a:schemeClr val="accent1">
                    <a:lumMod val="75000"/>
                  </a:schemeClr>
                </a:solidFill>
              </a:rPr>
              <a:t>start</a:t>
            </a:r>
            <a:r>
              <a:rPr lang="fr-FR" sz="1200" dirty="0">
                <a:solidFill>
                  <a:schemeClr val="accent1">
                    <a:lumMod val="75000"/>
                  </a:schemeClr>
                </a:solidFill>
              </a:rPr>
              <a:t> date, </a:t>
            </a:r>
            <a:r>
              <a:rPr lang="fr-FR" sz="1200" dirty="0" err="1">
                <a:solidFill>
                  <a:schemeClr val="accent1">
                    <a:lumMod val="75000"/>
                  </a:schemeClr>
                </a:solidFill>
              </a:rPr>
              <a:t>event</a:t>
            </a:r>
            <a:r>
              <a:rPr lang="fr-FR" sz="1200" dirty="0">
                <a:solidFill>
                  <a:schemeClr val="accent1">
                    <a:lumMod val="75000"/>
                  </a:schemeClr>
                </a:solidFill>
              </a:rPr>
              <a:t> end date, collaborative </a:t>
            </a:r>
            <a:r>
              <a:rPr lang="fr-FR" sz="1200" dirty="0" err="1">
                <a:solidFill>
                  <a:schemeClr val="accent1">
                    <a:lumMod val="75000"/>
                  </a:schemeClr>
                </a:solidFill>
              </a:rPr>
              <a:t>period</a:t>
            </a:r>
            <a:r>
              <a:rPr lang="fr-FR" sz="1200" dirty="0">
                <a:solidFill>
                  <a:schemeClr val="accent1">
                    <a:lumMod val="75000"/>
                  </a:schemeClr>
                </a:solidFill>
              </a:rPr>
              <a:t>, </a:t>
            </a:r>
            <a:r>
              <a:rPr lang="fr-FR" sz="1200" dirty="0" err="1">
                <a:solidFill>
                  <a:schemeClr val="accent1">
                    <a:lumMod val="75000"/>
                  </a:schemeClr>
                </a:solidFill>
              </a:rPr>
              <a:t>event</a:t>
            </a:r>
            <a:r>
              <a:rPr lang="fr-FR" sz="1200" dirty="0">
                <a:solidFill>
                  <a:schemeClr val="accent1">
                    <a:lumMod val="75000"/>
                  </a:schemeClr>
                </a:solidFill>
              </a:rPr>
              <a:t> </a:t>
            </a:r>
            <a:r>
              <a:rPr lang="fr-FR" sz="1200" dirty="0" err="1">
                <a:solidFill>
                  <a:schemeClr val="accent1">
                    <a:lumMod val="75000"/>
                  </a:schemeClr>
                </a:solidFill>
              </a:rPr>
              <a:t>storage</a:t>
            </a:r>
            <a:r>
              <a:rPr lang="fr-FR" sz="1200" dirty="0">
                <a:solidFill>
                  <a:schemeClr val="accent1">
                    <a:lumMod val="75000"/>
                  </a:schemeClr>
                </a:solidFill>
              </a:rPr>
              <a:t> ]</a:t>
            </a:r>
          </a:p>
          <a:p>
            <a:pPr marL="457200" lvl="1" indent="0">
              <a:buNone/>
            </a:pPr>
            <a:endParaRPr lang="fr-FR" sz="1200" dirty="0"/>
          </a:p>
          <a:p>
            <a:pPr marL="457200" lvl="1" indent="0">
              <a:buNone/>
            </a:pPr>
            <a:endParaRPr lang="fr-FR" sz="1200" dirty="0"/>
          </a:p>
          <a:p>
            <a:pPr marL="457200" lvl="1" indent="0">
              <a:buNone/>
            </a:pPr>
            <a:endParaRPr lang="fr-FR" sz="1200" dirty="0" smtClean="0"/>
          </a:p>
          <a:p>
            <a:pPr lvl="1"/>
            <a:endParaRPr lang="fr-FR" sz="1200" dirty="0"/>
          </a:p>
        </p:txBody>
      </p:sp>
      <p:sp>
        <p:nvSpPr>
          <p:cNvPr id="4" name="Titre 3"/>
          <p:cNvSpPr>
            <a:spLocks noGrp="1"/>
          </p:cNvSpPr>
          <p:nvPr>
            <p:ph type="title"/>
          </p:nvPr>
        </p:nvSpPr>
        <p:spPr>
          <a:xfrm>
            <a:off x="130278" y="1"/>
            <a:ext cx="10515600" cy="609600"/>
          </a:xfrm>
        </p:spPr>
        <p:txBody>
          <a:bodyPr>
            <a:normAutofit/>
          </a:bodyPr>
          <a:lstStyle/>
          <a:p>
            <a:r>
              <a:rPr lang="fr-FR" sz="2400" dirty="0" smtClean="0"/>
              <a:t>Back-office </a:t>
            </a:r>
            <a:r>
              <a:rPr lang="fr-FR" sz="2400" dirty="0" err="1" smtClean="0"/>
              <a:t>processes</a:t>
            </a:r>
            <a:r>
              <a:rPr lang="fr-FR" sz="2400" dirty="0" smtClean="0"/>
              <a:t> </a:t>
            </a:r>
            <a:r>
              <a:rPr lang="fr-FR" sz="2400" dirty="0" err="1" smtClean="0"/>
              <a:t>after</a:t>
            </a:r>
            <a:r>
              <a:rPr lang="fr-FR" sz="2400" dirty="0" smtClean="0"/>
              <a:t> </a:t>
            </a:r>
            <a:r>
              <a:rPr lang="fr-FR" sz="2400" b="1" dirty="0" smtClean="0"/>
              <a:t>Event</a:t>
            </a:r>
            <a:r>
              <a:rPr lang="fr-FR" sz="2400" dirty="0" smtClean="0"/>
              <a:t> </a:t>
            </a:r>
            <a:r>
              <a:rPr lang="fr-FR" sz="2400" dirty="0" err="1" smtClean="0"/>
              <a:t>created</a:t>
            </a:r>
            <a:r>
              <a:rPr lang="fr-FR" sz="2400" dirty="0" smtClean="0"/>
              <a:t>/</a:t>
            </a:r>
            <a:r>
              <a:rPr lang="fr-FR" sz="2400" dirty="0" err="1" smtClean="0"/>
              <a:t>ordered</a:t>
            </a:r>
            <a:r>
              <a:rPr lang="fr-FR" sz="2400" dirty="0" smtClean="0"/>
              <a:t> : </a:t>
            </a:r>
            <a:r>
              <a:rPr lang="fr-FR" sz="2400" dirty="0" smtClean="0">
                <a:solidFill>
                  <a:srgbClr val="AA03F5"/>
                </a:solidFill>
              </a:rPr>
              <a:t>End-User</a:t>
            </a:r>
            <a:endParaRPr lang="fr-FR" sz="2400" dirty="0">
              <a:solidFill>
                <a:srgbClr val="AA03F5"/>
              </a:solidFill>
            </a:endParaRPr>
          </a:p>
        </p:txBody>
      </p:sp>
      <p:sp>
        <p:nvSpPr>
          <p:cNvPr id="5" name="ZoneTexte 4"/>
          <p:cNvSpPr txBox="1"/>
          <p:nvPr/>
        </p:nvSpPr>
        <p:spPr>
          <a:xfrm>
            <a:off x="747252" y="5427406"/>
            <a:ext cx="9106404" cy="369332"/>
          </a:xfrm>
          <a:prstGeom prst="rect">
            <a:avLst/>
          </a:prstGeom>
          <a:noFill/>
        </p:spPr>
        <p:txBody>
          <a:bodyPr wrap="none" rtlCol="0">
            <a:spAutoFit/>
          </a:bodyPr>
          <a:lstStyle/>
          <a:p>
            <a:r>
              <a:rPr lang="fr-FR" dirty="0" smtClean="0"/>
              <a:t>Note: A </a:t>
            </a:r>
            <a:r>
              <a:rPr lang="fr-FR" dirty="0" err="1" smtClean="0"/>
              <a:t>customer</a:t>
            </a:r>
            <a:r>
              <a:rPr lang="fr-FR" dirty="0" smtClean="0"/>
              <a:t> (End-user) </a:t>
            </a:r>
            <a:r>
              <a:rPr lang="fr-FR" dirty="0" err="1" smtClean="0"/>
              <a:t>can</a:t>
            </a:r>
            <a:r>
              <a:rPr lang="fr-FR" dirty="0" smtClean="0"/>
              <a:t> have </a:t>
            </a:r>
            <a:r>
              <a:rPr lang="fr-FR" dirty="0" err="1" smtClean="0"/>
              <a:t>several</a:t>
            </a:r>
            <a:r>
              <a:rPr lang="fr-FR" dirty="0" smtClean="0"/>
              <a:t> </a:t>
            </a:r>
            <a:r>
              <a:rPr lang="fr-FR" dirty="0" err="1" smtClean="0"/>
              <a:t>events</a:t>
            </a:r>
            <a:r>
              <a:rPr lang="fr-FR" dirty="0" smtClean="0"/>
              <a:t> (But </a:t>
            </a:r>
            <a:r>
              <a:rPr lang="fr-FR" dirty="0" err="1" smtClean="0"/>
              <a:t>only</a:t>
            </a:r>
            <a:r>
              <a:rPr lang="fr-FR" dirty="0" smtClean="0"/>
              <a:t> 1 mobile </a:t>
            </a:r>
            <a:r>
              <a:rPr lang="fr-FR" dirty="0" err="1" smtClean="0"/>
              <a:t>event</a:t>
            </a:r>
            <a:r>
              <a:rPr lang="fr-FR" dirty="0" smtClean="0"/>
              <a:t> active per </a:t>
            </a:r>
            <a:r>
              <a:rPr lang="fr-FR" dirty="0" err="1" smtClean="0"/>
              <a:t>event</a:t>
            </a:r>
            <a:r>
              <a:rPr lang="fr-FR" dirty="0" smtClean="0"/>
              <a:t>)</a:t>
            </a:r>
            <a:endParaRPr lang="fr-FR" dirty="0"/>
          </a:p>
        </p:txBody>
      </p:sp>
    </p:spTree>
    <p:extLst>
      <p:ext uri="{BB962C8B-B14F-4D97-AF65-F5344CB8AC3E}">
        <p14:creationId xmlns:p14="http://schemas.microsoft.com/office/powerpoint/2010/main" val="3178043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47252" y="1353677"/>
            <a:ext cx="10515600" cy="4351338"/>
          </a:xfrm>
        </p:spPr>
        <p:txBody>
          <a:bodyPr>
            <a:normAutofit/>
          </a:bodyPr>
          <a:lstStyle/>
          <a:p>
            <a:r>
              <a:rPr lang="fr-FR" sz="1600" dirty="0" smtClean="0"/>
              <a:t>TRIAL:</a:t>
            </a:r>
          </a:p>
          <a:p>
            <a:pPr lvl="1"/>
            <a:r>
              <a:rPr lang="fr-FR" sz="1200" dirty="0" smtClean="0"/>
              <a:t>New trial LINKASTART user </a:t>
            </a:r>
            <a:r>
              <a:rPr lang="fr-FR" sz="1200" dirty="0" err="1" smtClean="0"/>
              <a:t>created</a:t>
            </a:r>
            <a:endParaRPr lang="fr-FR" sz="1200" dirty="0" smtClean="0"/>
          </a:p>
          <a:p>
            <a:pPr lvl="1"/>
            <a:r>
              <a:rPr lang="fr-FR" sz="1200" dirty="0" smtClean="0"/>
              <a:t>All </a:t>
            </a:r>
            <a:r>
              <a:rPr lang="fr-FR" sz="1200" dirty="0" err="1" smtClean="0"/>
              <a:t>contributors</a:t>
            </a:r>
            <a:r>
              <a:rPr lang="fr-FR" sz="1200" dirty="0" smtClean="0"/>
              <a:t>/</a:t>
            </a:r>
            <a:r>
              <a:rPr lang="fr-FR" sz="1200" dirty="0" err="1" smtClean="0"/>
              <a:t>members</a:t>
            </a:r>
            <a:r>
              <a:rPr lang="fr-FR" sz="1200" dirty="0" smtClean="0"/>
              <a:t> </a:t>
            </a:r>
            <a:r>
              <a:rPr lang="fr-FR" sz="1200" dirty="0" err="1" smtClean="0"/>
              <a:t>will</a:t>
            </a:r>
            <a:r>
              <a:rPr lang="fr-FR" sz="1200" dirty="0" smtClean="0"/>
              <a:t> </a:t>
            </a:r>
            <a:r>
              <a:rPr lang="fr-FR" sz="1200" dirty="0" err="1" smtClean="0"/>
              <a:t>get</a:t>
            </a:r>
            <a:r>
              <a:rPr lang="fr-FR" sz="1200" dirty="0" smtClean="0"/>
              <a:t> a LINKASTART </a:t>
            </a:r>
            <a:r>
              <a:rPr lang="fr-FR" sz="1200" dirty="0" err="1" smtClean="0"/>
              <a:t>personal</a:t>
            </a:r>
            <a:r>
              <a:rPr lang="fr-FR" sz="1200" dirty="0" smtClean="0"/>
              <a:t> </a:t>
            </a:r>
            <a:r>
              <a:rPr lang="fr-FR" sz="1200" dirty="0" err="1" smtClean="0"/>
              <a:t>account</a:t>
            </a:r>
            <a:endParaRPr lang="fr-FR" sz="1200" dirty="0" smtClean="0"/>
          </a:p>
          <a:p>
            <a:pPr lvl="1"/>
            <a:r>
              <a:rPr lang="fr-FR" sz="1200" dirty="0" err="1" smtClean="0"/>
              <a:t>Create</a:t>
            </a:r>
            <a:r>
              <a:rPr lang="fr-FR" sz="1200" dirty="0" smtClean="0"/>
              <a:t> a new </a:t>
            </a:r>
            <a:r>
              <a:rPr lang="fr-FR" sz="1200" dirty="0" err="1" smtClean="0"/>
              <a:t>customer</a:t>
            </a:r>
            <a:r>
              <a:rPr lang="fr-FR" sz="1200" dirty="0" smtClean="0"/>
              <a:t> in back-office </a:t>
            </a:r>
            <a:r>
              <a:rPr lang="fr-FR" sz="1200" dirty="0" err="1" smtClean="0"/>
              <a:t>Where</a:t>
            </a:r>
            <a:r>
              <a:rPr lang="fr-FR" sz="1200" dirty="0" smtClean="0"/>
              <a:t> </a:t>
            </a:r>
            <a:r>
              <a:rPr lang="fr-FR" sz="1200" dirty="0" err="1" smtClean="0"/>
              <a:t>Company</a:t>
            </a:r>
            <a:r>
              <a:rPr lang="fr-FR" sz="1200" dirty="0" smtClean="0"/>
              <a:t> main contact </a:t>
            </a:r>
            <a:r>
              <a:rPr lang="fr-FR" sz="1200" dirty="0" err="1" smtClean="0"/>
              <a:t>is</a:t>
            </a:r>
            <a:r>
              <a:rPr lang="fr-FR" sz="1200" dirty="0" smtClean="0"/>
              <a:t> the </a:t>
            </a:r>
            <a:r>
              <a:rPr lang="fr-FR" sz="1200" dirty="0" err="1" smtClean="0"/>
              <a:t>registered</a:t>
            </a:r>
            <a:r>
              <a:rPr lang="fr-FR" sz="1200" dirty="0" smtClean="0"/>
              <a:t> user = Event Manager. </a:t>
            </a:r>
            <a:r>
              <a:rPr lang="fr-FR" sz="1200" dirty="0" err="1" smtClean="0"/>
              <a:t>Unknown</a:t>
            </a:r>
            <a:r>
              <a:rPr lang="fr-FR" sz="1200" dirty="0" smtClean="0"/>
              <a:t> </a:t>
            </a:r>
            <a:r>
              <a:rPr lang="fr-FR" sz="1200" dirty="0" err="1" smtClean="0"/>
              <a:t>fields</a:t>
            </a:r>
            <a:r>
              <a:rPr lang="fr-FR" sz="1200" dirty="0" smtClean="0"/>
              <a:t> </a:t>
            </a:r>
            <a:r>
              <a:rPr lang="fr-FR" sz="1200" dirty="0" err="1" smtClean="0"/>
              <a:t>remain</a:t>
            </a:r>
            <a:r>
              <a:rPr lang="fr-FR" sz="1200" dirty="0" smtClean="0"/>
              <a:t> </a:t>
            </a:r>
            <a:r>
              <a:rPr lang="fr-FR" sz="1200" dirty="0" err="1" smtClean="0"/>
              <a:t>empty</a:t>
            </a:r>
            <a:endParaRPr lang="fr-FR" sz="1200" dirty="0" smtClean="0"/>
          </a:p>
          <a:p>
            <a:pPr marL="457200" lvl="1" indent="0">
              <a:buNone/>
            </a:pPr>
            <a:r>
              <a:rPr lang="fr-FR" sz="1200" dirty="0" smtClean="0">
                <a:solidFill>
                  <a:schemeClr val="accent1">
                    <a:lumMod val="75000"/>
                  </a:schemeClr>
                </a:solidFill>
              </a:rPr>
              <a:t>[First Name, Last </a:t>
            </a:r>
            <a:r>
              <a:rPr lang="fr-FR" sz="1200" dirty="0" err="1" smtClean="0">
                <a:solidFill>
                  <a:schemeClr val="accent1">
                    <a:lumMod val="75000"/>
                  </a:schemeClr>
                </a:solidFill>
              </a:rPr>
              <a:t>name</a:t>
            </a:r>
            <a:r>
              <a:rPr lang="fr-FR" sz="1200" dirty="0" smtClean="0">
                <a:solidFill>
                  <a:schemeClr val="accent1">
                    <a:lumMod val="75000"/>
                  </a:schemeClr>
                </a:solidFill>
              </a:rPr>
              <a:t>, email, </a:t>
            </a:r>
            <a:r>
              <a:rPr lang="fr-FR" sz="1200" dirty="0" err="1" smtClean="0">
                <a:solidFill>
                  <a:schemeClr val="accent1">
                    <a:lumMod val="75000"/>
                  </a:schemeClr>
                </a:solidFill>
              </a:rPr>
              <a:t>organization</a:t>
            </a:r>
            <a:r>
              <a:rPr lang="fr-FR" sz="1200" dirty="0" smtClean="0">
                <a:solidFill>
                  <a:schemeClr val="accent1">
                    <a:lumMod val="75000"/>
                  </a:schemeClr>
                </a:solidFill>
              </a:rPr>
              <a:t> </a:t>
            </a:r>
            <a:r>
              <a:rPr lang="fr-FR" sz="1200" dirty="0" err="1">
                <a:solidFill>
                  <a:schemeClr val="accent1">
                    <a:lumMod val="75000"/>
                  </a:schemeClr>
                </a:solidFill>
              </a:rPr>
              <a:t>name</a:t>
            </a:r>
            <a:r>
              <a:rPr lang="fr-FR" sz="1200" dirty="0">
                <a:solidFill>
                  <a:schemeClr val="accent1">
                    <a:lumMod val="75000"/>
                  </a:schemeClr>
                </a:solidFill>
              </a:rPr>
              <a:t>, </a:t>
            </a:r>
            <a:r>
              <a:rPr lang="fr-FR" sz="1200" dirty="0" smtClean="0">
                <a:solidFill>
                  <a:schemeClr val="accent1">
                    <a:lumMod val="75000"/>
                  </a:schemeClr>
                </a:solidFill>
              </a:rPr>
              <a:t>Event </a:t>
            </a:r>
            <a:r>
              <a:rPr lang="fr-FR" sz="1200" dirty="0" err="1" smtClean="0">
                <a:solidFill>
                  <a:schemeClr val="accent1">
                    <a:lumMod val="75000"/>
                  </a:schemeClr>
                </a:solidFill>
              </a:rPr>
              <a:t>name</a:t>
            </a:r>
            <a:r>
              <a:rPr lang="fr-FR" sz="1200" dirty="0" smtClean="0">
                <a:solidFill>
                  <a:schemeClr val="accent1">
                    <a:lumMod val="75000"/>
                  </a:schemeClr>
                </a:solidFill>
              </a:rPr>
              <a:t>, </a:t>
            </a:r>
            <a:r>
              <a:rPr lang="fr-FR" sz="1200" dirty="0" err="1" smtClean="0">
                <a:solidFill>
                  <a:schemeClr val="accent1">
                    <a:lumMod val="75000"/>
                  </a:schemeClr>
                </a:solidFill>
              </a:rPr>
              <a:t>event</a:t>
            </a:r>
            <a:r>
              <a:rPr lang="fr-FR" sz="1200" dirty="0" smtClean="0">
                <a:solidFill>
                  <a:schemeClr val="accent1">
                    <a:lumMod val="75000"/>
                  </a:schemeClr>
                </a:solidFill>
              </a:rPr>
              <a:t> </a:t>
            </a:r>
            <a:r>
              <a:rPr lang="fr-FR" sz="1200" dirty="0" err="1" smtClean="0">
                <a:solidFill>
                  <a:schemeClr val="accent1">
                    <a:lumMod val="75000"/>
                  </a:schemeClr>
                </a:solidFill>
              </a:rPr>
              <a:t>start</a:t>
            </a:r>
            <a:r>
              <a:rPr lang="fr-FR" sz="1200" dirty="0" smtClean="0">
                <a:solidFill>
                  <a:schemeClr val="accent1">
                    <a:lumMod val="75000"/>
                  </a:schemeClr>
                </a:solidFill>
              </a:rPr>
              <a:t> date, </a:t>
            </a:r>
            <a:r>
              <a:rPr lang="fr-FR" sz="1200" dirty="0" err="1" smtClean="0">
                <a:solidFill>
                  <a:schemeClr val="accent1">
                    <a:lumMod val="75000"/>
                  </a:schemeClr>
                </a:solidFill>
              </a:rPr>
              <a:t>event</a:t>
            </a:r>
            <a:r>
              <a:rPr lang="fr-FR" sz="1200" dirty="0" smtClean="0">
                <a:solidFill>
                  <a:schemeClr val="accent1">
                    <a:lumMod val="75000"/>
                  </a:schemeClr>
                </a:solidFill>
              </a:rPr>
              <a:t> end date, collaborative </a:t>
            </a:r>
            <a:r>
              <a:rPr lang="fr-FR" sz="1200" dirty="0" err="1" smtClean="0">
                <a:solidFill>
                  <a:schemeClr val="accent1">
                    <a:lumMod val="75000"/>
                  </a:schemeClr>
                </a:solidFill>
              </a:rPr>
              <a:t>period</a:t>
            </a:r>
            <a:r>
              <a:rPr lang="fr-FR" sz="1200" dirty="0" smtClean="0">
                <a:solidFill>
                  <a:schemeClr val="accent1">
                    <a:lumMod val="75000"/>
                  </a:schemeClr>
                </a:solidFill>
              </a:rPr>
              <a:t>, </a:t>
            </a:r>
            <a:r>
              <a:rPr lang="fr-FR" sz="1200" dirty="0" err="1" smtClean="0">
                <a:solidFill>
                  <a:schemeClr val="accent1">
                    <a:lumMod val="75000"/>
                  </a:schemeClr>
                </a:solidFill>
              </a:rPr>
              <a:t>event</a:t>
            </a:r>
            <a:r>
              <a:rPr lang="fr-FR" sz="1200" dirty="0" smtClean="0">
                <a:solidFill>
                  <a:schemeClr val="accent1">
                    <a:lumMod val="75000"/>
                  </a:schemeClr>
                </a:solidFill>
              </a:rPr>
              <a:t> </a:t>
            </a:r>
            <a:r>
              <a:rPr lang="fr-FR" sz="1200" dirty="0" err="1" smtClean="0">
                <a:solidFill>
                  <a:schemeClr val="accent1">
                    <a:lumMod val="75000"/>
                  </a:schemeClr>
                </a:solidFill>
              </a:rPr>
              <a:t>storage</a:t>
            </a:r>
            <a:r>
              <a:rPr lang="fr-FR" sz="1200" dirty="0" smtClean="0">
                <a:solidFill>
                  <a:schemeClr val="accent1">
                    <a:lumMod val="75000"/>
                  </a:schemeClr>
                </a:solidFill>
              </a:rPr>
              <a:t>]</a:t>
            </a:r>
          </a:p>
          <a:p>
            <a:pPr lvl="1"/>
            <a:r>
              <a:rPr lang="fr-FR" sz="1200" dirty="0" err="1" smtClean="0"/>
              <a:t>Create</a:t>
            </a:r>
            <a:r>
              <a:rPr lang="fr-FR" sz="1200" dirty="0" smtClean="0"/>
              <a:t> a  new </a:t>
            </a:r>
            <a:r>
              <a:rPr lang="fr-FR" sz="1200" dirty="0" err="1" smtClean="0"/>
              <a:t>event</a:t>
            </a:r>
            <a:r>
              <a:rPr lang="fr-FR" sz="1200" dirty="0" smtClean="0"/>
              <a:t> + </a:t>
            </a:r>
            <a:r>
              <a:rPr lang="fr-FR" sz="1200" dirty="0" err="1" smtClean="0"/>
              <a:t>Generate</a:t>
            </a:r>
            <a:r>
              <a:rPr lang="fr-FR" sz="1200" dirty="0" smtClean="0"/>
              <a:t> Event ID and Mobile Event ID +  Trial </a:t>
            </a:r>
            <a:r>
              <a:rPr lang="fr-FR" sz="1200" dirty="0" err="1" smtClean="0"/>
              <a:t>order</a:t>
            </a:r>
            <a:endParaRPr lang="fr-FR" sz="1200" dirty="0" smtClean="0"/>
          </a:p>
          <a:p>
            <a:r>
              <a:rPr lang="fr-FR" sz="1600" dirty="0" smtClean="0"/>
              <a:t>CUSTOMER ORDER</a:t>
            </a:r>
          </a:p>
          <a:p>
            <a:pPr lvl="1"/>
            <a:r>
              <a:rPr lang="fr-FR" sz="1200" dirty="0" smtClean="0"/>
              <a:t>New LINKASTART user </a:t>
            </a:r>
            <a:r>
              <a:rPr lang="fr-FR" sz="1200" dirty="0" err="1" smtClean="0"/>
              <a:t>created</a:t>
            </a:r>
            <a:r>
              <a:rPr lang="fr-FR" sz="1200" dirty="0" smtClean="0"/>
              <a:t> (but </a:t>
            </a:r>
            <a:r>
              <a:rPr lang="fr-FR" sz="1200" dirty="0" err="1" smtClean="0"/>
              <a:t>without</a:t>
            </a:r>
            <a:r>
              <a:rPr lang="fr-FR" sz="1200" dirty="0" smtClean="0"/>
              <a:t> </a:t>
            </a:r>
            <a:r>
              <a:rPr lang="fr-FR" sz="1200" dirty="0" err="1" smtClean="0"/>
              <a:t>ads</a:t>
            </a:r>
            <a:r>
              <a:rPr lang="fr-FR" sz="1200" dirty="0" smtClean="0"/>
              <a:t>)</a:t>
            </a:r>
          </a:p>
          <a:p>
            <a:pPr lvl="1"/>
            <a:r>
              <a:rPr lang="fr-FR" sz="1200" dirty="0" smtClean="0"/>
              <a:t>All </a:t>
            </a:r>
            <a:r>
              <a:rPr lang="fr-FR" sz="1200" dirty="0" err="1" smtClean="0"/>
              <a:t>contributors</a:t>
            </a:r>
            <a:r>
              <a:rPr lang="fr-FR" sz="1200" dirty="0" smtClean="0"/>
              <a:t>/</a:t>
            </a:r>
            <a:r>
              <a:rPr lang="fr-FR" sz="1200" dirty="0" err="1" smtClean="0"/>
              <a:t>members</a:t>
            </a:r>
            <a:r>
              <a:rPr lang="fr-FR" sz="1200" dirty="0" smtClean="0"/>
              <a:t> </a:t>
            </a:r>
            <a:r>
              <a:rPr lang="fr-FR" sz="1200" dirty="0" err="1" smtClean="0"/>
              <a:t>will</a:t>
            </a:r>
            <a:r>
              <a:rPr lang="fr-FR" sz="1200" dirty="0" smtClean="0"/>
              <a:t> </a:t>
            </a:r>
            <a:r>
              <a:rPr lang="fr-FR" sz="1200" dirty="0" err="1" smtClean="0"/>
              <a:t>get</a:t>
            </a:r>
            <a:r>
              <a:rPr lang="fr-FR" sz="1200" dirty="0" smtClean="0"/>
              <a:t> a LINKASTART </a:t>
            </a:r>
            <a:r>
              <a:rPr lang="fr-FR" sz="1200" dirty="0" err="1" smtClean="0"/>
              <a:t>personal</a:t>
            </a:r>
            <a:r>
              <a:rPr lang="fr-FR" sz="1200" dirty="0" smtClean="0"/>
              <a:t> </a:t>
            </a:r>
            <a:r>
              <a:rPr lang="fr-FR" sz="1200" dirty="0" err="1" smtClean="0"/>
              <a:t>account</a:t>
            </a:r>
            <a:r>
              <a:rPr lang="fr-FR" sz="1200" dirty="0" smtClean="0"/>
              <a:t> (but </a:t>
            </a:r>
            <a:r>
              <a:rPr lang="fr-FR" sz="1200" dirty="0" err="1" smtClean="0"/>
              <a:t>with</a:t>
            </a:r>
            <a:r>
              <a:rPr lang="fr-FR" sz="1200" dirty="0" smtClean="0"/>
              <a:t> no </a:t>
            </a:r>
            <a:r>
              <a:rPr lang="fr-FR" sz="1200" dirty="0" err="1" smtClean="0"/>
              <a:t>ads</a:t>
            </a:r>
            <a:r>
              <a:rPr lang="fr-FR" sz="1200" dirty="0" smtClean="0"/>
              <a:t> / No </a:t>
            </a:r>
            <a:r>
              <a:rPr lang="fr-FR" sz="1200" dirty="0" err="1" smtClean="0"/>
              <a:t>requirements</a:t>
            </a:r>
            <a:r>
              <a:rPr lang="fr-FR" sz="1200" dirty="0" smtClean="0"/>
              <a:t>)</a:t>
            </a:r>
          </a:p>
          <a:p>
            <a:pPr lvl="1"/>
            <a:r>
              <a:rPr lang="fr-FR" sz="1200" dirty="0" smtClean="0"/>
              <a:t>IF </a:t>
            </a:r>
            <a:r>
              <a:rPr lang="fr-FR" sz="1200" dirty="0" err="1" smtClean="0"/>
              <a:t>customer</a:t>
            </a:r>
            <a:r>
              <a:rPr lang="fr-FR" sz="1200" dirty="0" smtClean="0"/>
              <a:t> </a:t>
            </a:r>
            <a:r>
              <a:rPr lang="fr-FR" sz="1200" dirty="0" err="1" smtClean="0"/>
              <a:t>is</a:t>
            </a:r>
            <a:r>
              <a:rPr lang="fr-FR" sz="1200" dirty="0" smtClean="0"/>
              <a:t> new </a:t>
            </a:r>
            <a:r>
              <a:rPr lang="fr-FR" sz="1200" dirty="0" err="1" smtClean="0"/>
              <a:t>customer</a:t>
            </a:r>
            <a:r>
              <a:rPr lang="fr-FR" sz="1200" dirty="0" smtClean="0"/>
              <a:t> (standard </a:t>
            </a:r>
            <a:r>
              <a:rPr lang="fr-FR" sz="1200" dirty="0" err="1" smtClean="0"/>
              <a:t>order</a:t>
            </a:r>
            <a:r>
              <a:rPr lang="fr-FR" sz="1200" dirty="0" smtClean="0"/>
              <a:t> </a:t>
            </a:r>
            <a:r>
              <a:rPr lang="fr-FR" sz="1200" dirty="0" err="1" smtClean="0"/>
              <a:t>only</a:t>
            </a:r>
            <a:r>
              <a:rPr lang="fr-FR" sz="1200" dirty="0" smtClean="0"/>
              <a:t>, no </a:t>
            </a:r>
            <a:r>
              <a:rPr lang="fr-FR" sz="1200" dirty="0" err="1" smtClean="0"/>
              <a:t>special</a:t>
            </a:r>
            <a:r>
              <a:rPr lang="fr-FR" sz="1200" dirty="0" smtClean="0"/>
              <a:t> </a:t>
            </a:r>
            <a:r>
              <a:rPr lang="fr-FR" sz="1200" dirty="0" err="1" smtClean="0"/>
              <a:t>quote</a:t>
            </a:r>
            <a:r>
              <a:rPr lang="fr-FR" sz="1200" dirty="0" smtClean="0"/>
              <a:t>), </a:t>
            </a:r>
            <a:r>
              <a:rPr lang="fr-FR" sz="1200" dirty="0" err="1" smtClean="0"/>
              <a:t>create</a:t>
            </a:r>
            <a:r>
              <a:rPr lang="fr-FR" sz="1200" dirty="0" smtClean="0"/>
              <a:t> new </a:t>
            </a:r>
            <a:r>
              <a:rPr lang="fr-FR" sz="1200" dirty="0" err="1" smtClean="0"/>
              <a:t>customer</a:t>
            </a:r>
            <a:r>
              <a:rPr lang="fr-FR" sz="1200" dirty="0" smtClean="0"/>
              <a:t> </a:t>
            </a:r>
            <a:r>
              <a:rPr lang="fr-FR" sz="1200" dirty="0" err="1" smtClean="0"/>
              <a:t>with</a:t>
            </a:r>
            <a:r>
              <a:rPr lang="fr-FR" sz="1200" dirty="0" smtClean="0"/>
              <a:t> all </a:t>
            </a:r>
            <a:r>
              <a:rPr lang="fr-FR" sz="1200" dirty="0" err="1" smtClean="0"/>
              <a:t>fields</a:t>
            </a:r>
            <a:r>
              <a:rPr lang="fr-FR" sz="1200" dirty="0" smtClean="0"/>
              <a:t> </a:t>
            </a:r>
            <a:r>
              <a:rPr lang="fr-FR" sz="1200" dirty="0" err="1" smtClean="0"/>
              <a:t>entered</a:t>
            </a:r>
            <a:r>
              <a:rPr lang="fr-FR" sz="1200" dirty="0" smtClean="0"/>
              <a:t> + New </a:t>
            </a:r>
            <a:r>
              <a:rPr lang="fr-FR" sz="1200" dirty="0" err="1" smtClean="0"/>
              <a:t>event</a:t>
            </a:r>
            <a:r>
              <a:rPr lang="fr-FR" sz="1200" dirty="0" smtClean="0"/>
              <a:t> ID + </a:t>
            </a:r>
            <a:r>
              <a:rPr lang="fr-FR" sz="1200" dirty="0" err="1" smtClean="0"/>
              <a:t>Generate</a:t>
            </a:r>
            <a:r>
              <a:rPr lang="fr-FR" sz="1200" dirty="0" smtClean="0"/>
              <a:t> Mobile </a:t>
            </a:r>
            <a:r>
              <a:rPr lang="fr-FR" sz="1200" dirty="0" err="1" smtClean="0"/>
              <a:t>event</a:t>
            </a:r>
            <a:r>
              <a:rPr lang="fr-FR" sz="1200" dirty="0" smtClean="0"/>
              <a:t> id + </a:t>
            </a:r>
            <a:r>
              <a:rPr lang="fr-FR" sz="1200" dirty="0" err="1" smtClean="0"/>
              <a:t>customer</a:t>
            </a:r>
            <a:r>
              <a:rPr lang="fr-FR" sz="1200" dirty="0" smtClean="0"/>
              <a:t> </a:t>
            </a:r>
            <a:r>
              <a:rPr lang="fr-FR" sz="1200" dirty="0" err="1" smtClean="0"/>
              <a:t>order</a:t>
            </a:r>
            <a:r>
              <a:rPr lang="fr-FR" sz="1200" dirty="0" smtClean="0"/>
              <a:t> + </a:t>
            </a:r>
            <a:r>
              <a:rPr lang="fr-FR" sz="1200" dirty="0" err="1" smtClean="0"/>
              <a:t>generate</a:t>
            </a:r>
            <a:r>
              <a:rPr lang="fr-FR" sz="1200" dirty="0" smtClean="0"/>
              <a:t> </a:t>
            </a:r>
            <a:r>
              <a:rPr lang="fr-FR" sz="1200" dirty="0" err="1" smtClean="0"/>
              <a:t>pdf</a:t>
            </a:r>
            <a:r>
              <a:rPr lang="fr-FR" sz="1200" dirty="0" smtClean="0"/>
              <a:t> </a:t>
            </a:r>
            <a:r>
              <a:rPr lang="fr-FR" sz="1200" dirty="0" err="1" smtClean="0"/>
              <a:t>invoice</a:t>
            </a:r>
            <a:r>
              <a:rPr lang="fr-FR" sz="1200" dirty="0" smtClean="0"/>
              <a:t> (sent to </a:t>
            </a:r>
            <a:r>
              <a:rPr lang="fr-FR" sz="1200" dirty="0" err="1" smtClean="0"/>
              <a:t>customer</a:t>
            </a:r>
            <a:r>
              <a:rPr lang="fr-FR" sz="1200" dirty="0" smtClean="0"/>
              <a:t> Main contact and </a:t>
            </a:r>
            <a:r>
              <a:rPr lang="fr-FR" sz="1200" dirty="0" err="1" smtClean="0"/>
              <a:t>attached</a:t>
            </a:r>
            <a:r>
              <a:rPr lang="fr-FR" sz="1200" dirty="0" smtClean="0"/>
              <a:t> in Back-office) + Update </a:t>
            </a:r>
            <a:r>
              <a:rPr lang="fr-FR" sz="1200" dirty="0" err="1" smtClean="0"/>
              <a:t>payment</a:t>
            </a:r>
            <a:r>
              <a:rPr lang="fr-FR" sz="1200" dirty="0" smtClean="0"/>
              <a:t> </a:t>
            </a:r>
            <a:r>
              <a:rPr lang="fr-FR" sz="1200" dirty="0" err="1" smtClean="0"/>
              <a:t>status</a:t>
            </a:r>
            <a:r>
              <a:rPr lang="fr-FR" sz="1200" dirty="0" smtClean="0"/>
              <a:t> (</a:t>
            </a:r>
            <a:r>
              <a:rPr lang="fr-FR" sz="1200" dirty="0" err="1" smtClean="0"/>
              <a:t>Paid</a:t>
            </a:r>
            <a:r>
              <a:rPr lang="fr-FR" sz="1200" dirty="0" smtClean="0"/>
              <a:t> if </a:t>
            </a:r>
            <a:r>
              <a:rPr lang="fr-FR" sz="1200" dirty="0" err="1" smtClean="0"/>
              <a:t>credit</a:t>
            </a:r>
            <a:r>
              <a:rPr lang="fr-FR" sz="1200" dirty="0" smtClean="0"/>
              <a:t> </a:t>
            </a:r>
            <a:r>
              <a:rPr lang="fr-FR" sz="1200" dirty="0" err="1" smtClean="0"/>
              <a:t>card</a:t>
            </a:r>
            <a:r>
              <a:rPr lang="fr-FR" sz="1200" dirty="0" smtClean="0"/>
              <a:t> </a:t>
            </a:r>
            <a:r>
              <a:rPr lang="fr-FR" sz="1200" dirty="0" err="1" smtClean="0"/>
              <a:t>payment</a:t>
            </a:r>
            <a:r>
              <a:rPr lang="fr-FR" sz="1200" dirty="0" smtClean="0"/>
              <a:t> </a:t>
            </a:r>
            <a:r>
              <a:rPr lang="fr-FR" sz="1200" dirty="0" err="1" smtClean="0"/>
              <a:t>accepted</a:t>
            </a:r>
            <a:r>
              <a:rPr lang="fr-FR" sz="1200" dirty="0" smtClean="0"/>
              <a:t>)</a:t>
            </a:r>
          </a:p>
          <a:p>
            <a:pPr marL="457200" lvl="1" indent="0">
              <a:buNone/>
            </a:pPr>
            <a:r>
              <a:rPr lang="fr-FR" sz="1200" dirty="0">
                <a:solidFill>
                  <a:schemeClr val="accent1">
                    <a:lumMod val="75000"/>
                  </a:schemeClr>
                </a:solidFill>
              </a:rPr>
              <a:t>[First Name, Last </a:t>
            </a:r>
            <a:r>
              <a:rPr lang="fr-FR" sz="1200" dirty="0" err="1">
                <a:solidFill>
                  <a:schemeClr val="accent1">
                    <a:lumMod val="75000"/>
                  </a:schemeClr>
                </a:solidFill>
              </a:rPr>
              <a:t>name</a:t>
            </a:r>
            <a:r>
              <a:rPr lang="fr-FR" sz="1200" dirty="0">
                <a:solidFill>
                  <a:schemeClr val="accent1">
                    <a:lumMod val="75000"/>
                  </a:schemeClr>
                </a:solidFill>
              </a:rPr>
              <a:t>, email, phone </a:t>
            </a:r>
            <a:r>
              <a:rPr lang="fr-FR" sz="1200" dirty="0" err="1">
                <a:solidFill>
                  <a:schemeClr val="accent1">
                    <a:lumMod val="75000"/>
                  </a:schemeClr>
                </a:solidFill>
              </a:rPr>
              <a:t>number</a:t>
            </a:r>
            <a:r>
              <a:rPr lang="fr-FR" sz="1200" dirty="0">
                <a:solidFill>
                  <a:schemeClr val="accent1">
                    <a:lumMod val="75000"/>
                  </a:schemeClr>
                </a:solidFill>
              </a:rPr>
              <a:t>, </a:t>
            </a:r>
            <a:r>
              <a:rPr lang="fr-FR" sz="1200" dirty="0" err="1">
                <a:solidFill>
                  <a:schemeClr val="accent1">
                    <a:lumMod val="75000"/>
                  </a:schemeClr>
                </a:solidFill>
              </a:rPr>
              <a:t>organization</a:t>
            </a:r>
            <a:r>
              <a:rPr lang="fr-FR" sz="1200" dirty="0">
                <a:solidFill>
                  <a:schemeClr val="accent1">
                    <a:lumMod val="75000"/>
                  </a:schemeClr>
                </a:solidFill>
              </a:rPr>
              <a:t> </a:t>
            </a:r>
            <a:r>
              <a:rPr lang="fr-FR" sz="1200" dirty="0" err="1">
                <a:solidFill>
                  <a:schemeClr val="accent1">
                    <a:lumMod val="75000"/>
                  </a:schemeClr>
                </a:solidFill>
              </a:rPr>
              <a:t>name</a:t>
            </a:r>
            <a:r>
              <a:rPr lang="fr-FR" sz="1200" dirty="0" smtClean="0">
                <a:solidFill>
                  <a:schemeClr val="accent1">
                    <a:lumMod val="75000"/>
                  </a:schemeClr>
                </a:solidFill>
              </a:rPr>
              <a:t>, VAT, </a:t>
            </a:r>
            <a:r>
              <a:rPr lang="fr-FR" sz="1200" dirty="0" err="1" smtClean="0">
                <a:solidFill>
                  <a:schemeClr val="accent1">
                    <a:lumMod val="75000"/>
                  </a:schemeClr>
                </a:solidFill>
              </a:rPr>
              <a:t>Billing</a:t>
            </a:r>
            <a:r>
              <a:rPr lang="fr-FR" sz="1200" dirty="0" smtClean="0">
                <a:solidFill>
                  <a:schemeClr val="accent1">
                    <a:lumMod val="75000"/>
                  </a:schemeClr>
                </a:solidFill>
              </a:rPr>
              <a:t>/shipping </a:t>
            </a:r>
            <a:r>
              <a:rPr lang="fr-FR" sz="1200" dirty="0" err="1" smtClean="0">
                <a:solidFill>
                  <a:schemeClr val="accent1">
                    <a:lumMod val="75000"/>
                  </a:schemeClr>
                </a:solidFill>
              </a:rPr>
              <a:t>address</a:t>
            </a:r>
            <a:r>
              <a:rPr lang="fr-FR" sz="1200" dirty="0" smtClean="0">
                <a:solidFill>
                  <a:schemeClr val="accent1">
                    <a:lumMod val="75000"/>
                  </a:schemeClr>
                </a:solidFill>
              </a:rPr>
              <a:t>, </a:t>
            </a:r>
            <a:r>
              <a:rPr lang="fr-FR" sz="1200" dirty="0">
                <a:solidFill>
                  <a:schemeClr val="accent1">
                    <a:lumMod val="75000"/>
                  </a:schemeClr>
                </a:solidFill>
              </a:rPr>
              <a:t>Event </a:t>
            </a:r>
            <a:r>
              <a:rPr lang="fr-FR" sz="1200" dirty="0" err="1">
                <a:solidFill>
                  <a:schemeClr val="accent1">
                    <a:lumMod val="75000"/>
                  </a:schemeClr>
                </a:solidFill>
              </a:rPr>
              <a:t>name</a:t>
            </a:r>
            <a:r>
              <a:rPr lang="fr-FR" sz="1200" dirty="0">
                <a:solidFill>
                  <a:schemeClr val="accent1">
                    <a:lumMod val="75000"/>
                  </a:schemeClr>
                </a:solidFill>
              </a:rPr>
              <a:t>, </a:t>
            </a:r>
            <a:r>
              <a:rPr lang="fr-FR" sz="1200" dirty="0" err="1">
                <a:solidFill>
                  <a:schemeClr val="accent1">
                    <a:lumMod val="75000"/>
                  </a:schemeClr>
                </a:solidFill>
              </a:rPr>
              <a:t>event</a:t>
            </a:r>
            <a:r>
              <a:rPr lang="fr-FR" sz="1200" dirty="0">
                <a:solidFill>
                  <a:schemeClr val="accent1">
                    <a:lumMod val="75000"/>
                  </a:schemeClr>
                </a:solidFill>
              </a:rPr>
              <a:t> </a:t>
            </a:r>
            <a:r>
              <a:rPr lang="fr-FR" sz="1200" dirty="0" err="1">
                <a:solidFill>
                  <a:schemeClr val="accent1">
                    <a:lumMod val="75000"/>
                  </a:schemeClr>
                </a:solidFill>
              </a:rPr>
              <a:t>start</a:t>
            </a:r>
            <a:r>
              <a:rPr lang="fr-FR" sz="1200" dirty="0">
                <a:solidFill>
                  <a:schemeClr val="accent1">
                    <a:lumMod val="75000"/>
                  </a:schemeClr>
                </a:solidFill>
              </a:rPr>
              <a:t> date, </a:t>
            </a:r>
            <a:r>
              <a:rPr lang="fr-FR" sz="1200" dirty="0" err="1">
                <a:solidFill>
                  <a:schemeClr val="accent1">
                    <a:lumMod val="75000"/>
                  </a:schemeClr>
                </a:solidFill>
              </a:rPr>
              <a:t>event</a:t>
            </a:r>
            <a:r>
              <a:rPr lang="fr-FR" sz="1200" dirty="0">
                <a:solidFill>
                  <a:schemeClr val="accent1">
                    <a:lumMod val="75000"/>
                  </a:schemeClr>
                </a:solidFill>
              </a:rPr>
              <a:t> end date, collaborative </a:t>
            </a:r>
            <a:r>
              <a:rPr lang="fr-FR" sz="1200" dirty="0" err="1">
                <a:solidFill>
                  <a:schemeClr val="accent1">
                    <a:lumMod val="75000"/>
                  </a:schemeClr>
                </a:solidFill>
              </a:rPr>
              <a:t>period</a:t>
            </a:r>
            <a:r>
              <a:rPr lang="fr-FR" sz="1200" dirty="0">
                <a:solidFill>
                  <a:schemeClr val="accent1">
                    <a:lumMod val="75000"/>
                  </a:schemeClr>
                </a:solidFill>
              </a:rPr>
              <a:t>, </a:t>
            </a:r>
            <a:r>
              <a:rPr lang="fr-FR" sz="1200" dirty="0" err="1">
                <a:solidFill>
                  <a:schemeClr val="accent1">
                    <a:lumMod val="75000"/>
                  </a:schemeClr>
                </a:solidFill>
              </a:rPr>
              <a:t>event</a:t>
            </a:r>
            <a:r>
              <a:rPr lang="fr-FR" sz="1200" dirty="0">
                <a:solidFill>
                  <a:schemeClr val="accent1">
                    <a:lumMod val="75000"/>
                  </a:schemeClr>
                </a:solidFill>
              </a:rPr>
              <a:t> </a:t>
            </a:r>
            <a:r>
              <a:rPr lang="fr-FR" sz="1200" dirty="0" err="1">
                <a:solidFill>
                  <a:schemeClr val="accent1">
                    <a:lumMod val="75000"/>
                  </a:schemeClr>
                </a:solidFill>
              </a:rPr>
              <a:t>storage</a:t>
            </a:r>
            <a:r>
              <a:rPr lang="fr-FR" sz="1200" dirty="0" smtClean="0">
                <a:solidFill>
                  <a:schemeClr val="accent1">
                    <a:lumMod val="75000"/>
                  </a:schemeClr>
                </a:solidFill>
              </a:rPr>
              <a:t>]</a:t>
            </a:r>
          </a:p>
          <a:p>
            <a:pPr lvl="1"/>
            <a:r>
              <a:rPr lang="fr-FR" sz="1200" dirty="0"/>
              <a:t>IF </a:t>
            </a:r>
            <a:r>
              <a:rPr lang="fr-FR" sz="1200" dirty="0" err="1"/>
              <a:t>customer</a:t>
            </a:r>
            <a:r>
              <a:rPr lang="fr-FR" sz="1200" dirty="0"/>
              <a:t> </a:t>
            </a:r>
            <a:r>
              <a:rPr lang="fr-FR" sz="1200" dirty="0" err="1"/>
              <a:t>is</a:t>
            </a:r>
            <a:r>
              <a:rPr lang="fr-FR" sz="1200" dirty="0"/>
              <a:t> </a:t>
            </a:r>
            <a:r>
              <a:rPr lang="fr-FR" sz="1200" dirty="0" err="1" smtClean="0"/>
              <a:t>existing</a:t>
            </a:r>
            <a:r>
              <a:rPr lang="fr-FR" sz="1200" dirty="0" smtClean="0"/>
              <a:t> </a:t>
            </a:r>
            <a:r>
              <a:rPr lang="fr-FR" sz="1200" dirty="0" err="1" smtClean="0"/>
              <a:t>customer</a:t>
            </a:r>
            <a:r>
              <a:rPr lang="fr-FR" sz="1200" dirty="0" smtClean="0"/>
              <a:t> </a:t>
            </a:r>
            <a:r>
              <a:rPr lang="fr-FR" sz="1200" dirty="0"/>
              <a:t>standard </a:t>
            </a:r>
            <a:r>
              <a:rPr lang="fr-FR" sz="1200" dirty="0" err="1"/>
              <a:t>order</a:t>
            </a:r>
            <a:r>
              <a:rPr lang="fr-FR" sz="1200" dirty="0"/>
              <a:t> </a:t>
            </a:r>
            <a:r>
              <a:rPr lang="fr-FR" sz="1200" dirty="0" smtClean="0"/>
              <a:t>or  </a:t>
            </a:r>
            <a:r>
              <a:rPr lang="fr-FR" sz="1200" dirty="0" err="1" smtClean="0"/>
              <a:t>special</a:t>
            </a:r>
            <a:r>
              <a:rPr lang="fr-FR" sz="1200" dirty="0" smtClean="0"/>
              <a:t> </a:t>
            </a:r>
            <a:r>
              <a:rPr lang="fr-FR" sz="1200" dirty="0" err="1" smtClean="0"/>
              <a:t>quote</a:t>
            </a:r>
            <a:r>
              <a:rPr lang="fr-FR" sz="1200" dirty="0" smtClean="0"/>
              <a:t>, </a:t>
            </a:r>
            <a:r>
              <a:rPr lang="fr-FR" sz="1200" dirty="0" err="1"/>
              <a:t>create</a:t>
            </a:r>
            <a:r>
              <a:rPr lang="fr-FR" sz="1200" dirty="0"/>
              <a:t> </a:t>
            </a:r>
            <a:r>
              <a:rPr lang="fr-FR" sz="1200" dirty="0" err="1" smtClean="0"/>
              <a:t>customer</a:t>
            </a:r>
            <a:r>
              <a:rPr lang="fr-FR" sz="1200" dirty="0" smtClean="0"/>
              <a:t> new </a:t>
            </a:r>
            <a:r>
              <a:rPr lang="fr-FR" sz="1200" dirty="0" err="1" smtClean="0"/>
              <a:t>event</a:t>
            </a:r>
            <a:r>
              <a:rPr lang="fr-FR" sz="1200" dirty="0" smtClean="0"/>
              <a:t> </a:t>
            </a:r>
            <a:r>
              <a:rPr lang="fr-FR" sz="1200" dirty="0"/>
              <a:t>+ </a:t>
            </a:r>
            <a:r>
              <a:rPr lang="fr-FR" sz="1200" dirty="0" err="1"/>
              <a:t>Generate</a:t>
            </a:r>
            <a:r>
              <a:rPr lang="fr-FR" sz="1200" dirty="0"/>
              <a:t> Mobile </a:t>
            </a:r>
            <a:r>
              <a:rPr lang="fr-FR" sz="1200" dirty="0" err="1"/>
              <a:t>event</a:t>
            </a:r>
            <a:r>
              <a:rPr lang="fr-FR" sz="1200" dirty="0"/>
              <a:t> id </a:t>
            </a:r>
            <a:r>
              <a:rPr lang="fr-FR" sz="1200" dirty="0" smtClean="0"/>
              <a:t>+ new </a:t>
            </a:r>
            <a:r>
              <a:rPr lang="fr-FR" sz="1200" dirty="0" err="1" smtClean="0"/>
              <a:t>order</a:t>
            </a:r>
            <a:r>
              <a:rPr lang="fr-FR" sz="1200" dirty="0" smtClean="0"/>
              <a:t> + </a:t>
            </a:r>
            <a:r>
              <a:rPr lang="fr-FR" sz="1200" dirty="0" err="1"/>
              <a:t>generate</a:t>
            </a:r>
            <a:r>
              <a:rPr lang="fr-FR" sz="1200" dirty="0"/>
              <a:t> </a:t>
            </a:r>
            <a:r>
              <a:rPr lang="fr-FR" sz="1200" dirty="0" err="1"/>
              <a:t>pdf</a:t>
            </a:r>
            <a:r>
              <a:rPr lang="fr-FR" sz="1200" dirty="0"/>
              <a:t> </a:t>
            </a:r>
            <a:r>
              <a:rPr lang="fr-FR" sz="1200" dirty="0" err="1"/>
              <a:t>invoice</a:t>
            </a:r>
            <a:r>
              <a:rPr lang="fr-FR" sz="1200" dirty="0"/>
              <a:t> (sent to </a:t>
            </a:r>
            <a:r>
              <a:rPr lang="fr-FR" sz="1200" dirty="0" err="1" smtClean="0"/>
              <a:t>customer</a:t>
            </a:r>
            <a:r>
              <a:rPr lang="fr-FR" sz="1200" dirty="0" smtClean="0"/>
              <a:t> Main contact </a:t>
            </a:r>
            <a:r>
              <a:rPr lang="fr-FR" sz="1200" dirty="0"/>
              <a:t>and </a:t>
            </a:r>
            <a:r>
              <a:rPr lang="fr-FR" sz="1200" dirty="0" err="1"/>
              <a:t>attached</a:t>
            </a:r>
            <a:r>
              <a:rPr lang="fr-FR" sz="1200" dirty="0"/>
              <a:t> in Back-office</a:t>
            </a:r>
            <a:r>
              <a:rPr lang="fr-FR" sz="1200" dirty="0" smtClean="0"/>
              <a:t>) </a:t>
            </a:r>
            <a:r>
              <a:rPr lang="fr-FR" sz="1200" dirty="0"/>
              <a:t>+ Update </a:t>
            </a:r>
            <a:r>
              <a:rPr lang="fr-FR" sz="1200" dirty="0" err="1"/>
              <a:t>payment</a:t>
            </a:r>
            <a:r>
              <a:rPr lang="fr-FR" sz="1200" dirty="0"/>
              <a:t> </a:t>
            </a:r>
            <a:r>
              <a:rPr lang="fr-FR" sz="1200" dirty="0" err="1"/>
              <a:t>status</a:t>
            </a:r>
            <a:r>
              <a:rPr lang="fr-FR" sz="1200" dirty="0"/>
              <a:t> (</a:t>
            </a:r>
            <a:r>
              <a:rPr lang="fr-FR" sz="1200" dirty="0" err="1"/>
              <a:t>Paid</a:t>
            </a:r>
            <a:r>
              <a:rPr lang="fr-FR" sz="1200" dirty="0"/>
              <a:t> if </a:t>
            </a:r>
            <a:r>
              <a:rPr lang="fr-FR" sz="1200" dirty="0" err="1"/>
              <a:t>credit</a:t>
            </a:r>
            <a:r>
              <a:rPr lang="fr-FR" sz="1200" dirty="0"/>
              <a:t> </a:t>
            </a:r>
            <a:r>
              <a:rPr lang="fr-FR" sz="1200" dirty="0" err="1"/>
              <a:t>card</a:t>
            </a:r>
            <a:r>
              <a:rPr lang="fr-FR" sz="1200" dirty="0"/>
              <a:t> </a:t>
            </a:r>
            <a:r>
              <a:rPr lang="fr-FR" sz="1200" dirty="0" err="1"/>
              <a:t>payment</a:t>
            </a:r>
            <a:r>
              <a:rPr lang="fr-FR" sz="1200" dirty="0"/>
              <a:t> </a:t>
            </a:r>
            <a:r>
              <a:rPr lang="fr-FR" sz="1200" dirty="0" err="1"/>
              <a:t>accepted</a:t>
            </a:r>
            <a:r>
              <a:rPr lang="fr-FR" sz="1200" dirty="0" smtClean="0"/>
              <a:t>)</a:t>
            </a:r>
            <a:endParaRPr lang="fr-FR" sz="1200" dirty="0"/>
          </a:p>
          <a:p>
            <a:pPr marL="457200" lvl="1" indent="0">
              <a:buNone/>
            </a:pPr>
            <a:r>
              <a:rPr lang="fr-FR" sz="1200" dirty="0">
                <a:solidFill>
                  <a:schemeClr val="accent1">
                    <a:lumMod val="75000"/>
                  </a:schemeClr>
                </a:solidFill>
              </a:rPr>
              <a:t>[First Name, Last </a:t>
            </a:r>
            <a:r>
              <a:rPr lang="fr-FR" sz="1200" dirty="0" err="1">
                <a:solidFill>
                  <a:schemeClr val="accent1">
                    <a:lumMod val="75000"/>
                  </a:schemeClr>
                </a:solidFill>
              </a:rPr>
              <a:t>name</a:t>
            </a:r>
            <a:r>
              <a:rPr lang="fr-FR" sz="1200" dirty="0">
                <a:solidFill>
                  <a:schemeClr val="accent1">
                    <a:lumMod val="75000"/>
                  </a:schemeClr>
                </a:solidFill>
              </a:rPr>
              <a:t>, email, phone </a:t>
            </a:r>
            <a:r>
              <a:rPr lang="fr-FR" sz="1200" dirty="0" err="1">
                <a:solidFill>
                  <a:schemeClr val="accent1">
                    <a:lumMod val="75000"/>
                  </a:schemeClr>
                </a:solidFill>
              </a:rPr>
              <a:t>number</a:t>
            </a:r>
            <a:r>
              <a:rPr lang="fr-FR" sz="1200" dirty="0">
                <a:solidFill>
                  <a:schemeClr val="accent1">
                    <a:lumMod val="75000"/>
                  </a:schemeClr>
                </a:solidFill>
              </a:rPr>
              <a:t>, </a:t>
            </a:r>
            <a:r>
              <a:rPr lang="fr-FR" sz="1200" dirty="0" err="1">
                <a:solidFill>
                  <a:schemeClr val="accent1">
                    <a:lumMod val="75000"/>
                  </a:schemeClr>
                </a:solidFill>
              </a:rPr>
              <a:t>organization</a:t>
            </a:r>
            <a:r>
              <a:rPr lang="fr-FR" sz="1200" dirty="0">
                <a:solidFill>
                  <a:schemeClr val="accent1">
                    <a:lumMod val="75000"/>
                  </a:schemeClr>
                </a:solidFill>
              </a:rPr>
              <a:t> </a:t>
            </a:r>
            <a:r>
              <a:rPr lang="fr-FR" sz="1200" dirty="0" err="1">
                <a:solidFill>
                  <a:schemeClr val="accent1">
                    <a:lumMod val="75000"/>
                  </a:schemeClr>
                </a:solidFill>
              </a:rPr>
              <a:t>name</a:t>
            </a:r>
            <a:r>
              <a:rPr lang="fr-FR" sz="1200" dirty="0">
                <a:solidFill>
                  <a:schemeClr val="accent1">
                    <a:lumMod val="75000"/>
                  </a:schemeClr>
                </a:solidFill>
              </a:rPr>
              <a:t>, VAT, </a:t>
            </a:r>
            <a:r>
              <a:rPr lang="fr-FR" sz="1200" dirty="0" err="1">
                <a:solidFill>
                  <a:schemeClr val="accent1">
                    <a:lumMod val="75000"/>
                  </a:schemeClr>
                </a:solidFill>
              </a:rPr>
              <a:t>Billing</a:t>
            </a:r>
            <a:r>
              <a:rPr lang="fr-FR" sz="1200" dirty="0">
                <a:solidFill>
                  <a:schemeClr val="accent1">
                    <a:lumMod val="75000"/>
                  </a:schemeClr>
                </a:solidFill>
              </a:rPr>
              <a:t>/shipping </a:t>
            </a:r>
            <a:r>
              <a:rPr lang="fr-FR" sz="1200" dirty="0" err="1">
                <a:solidFill>
                  <a:schemeClr val="accent1">
                    <a:lumMod val="75000"/>
                  </a:schemeClr>
                </a:solidFill>
              </a:rPr>
              <a:t>address</a:t>
            </a:r>
            <a:r>
              <a:rPr lang="fr-FR" sz="1200" dirty="0">
                <a:solidFill>
                  <a:schemeClr val="accent1">
                    <a:lumMod val="75000"/>
                  </a:schemeClr>
                </a:solidFill>
              </a:rPr>
              <a:t>, Event </a:t>
            </a:r>
            <a:r>
              <a:rPr lang="fr-FR" sz="1200" dirty="0" err="1">
                <a:solidFill>
                  <a:schemeClr val="accent1">
                    <a:lumMod val="75000"/>
                  </a:schemeClr>
                </a:solidFill>
              </a:rPr>
              <a:t>name</a:t>
            </a:r>
            <a:r>
              <a:rPr lang="fr-FR" sz="1200" dirty="0">
                <a:solidFill>
                  <a:schemeClr val="accent1">
                    <a:lumMod val="75000"/>
                  </a:schemeClr>
                </a:solidFill>
              </a:rPr>
              <a:t>, </a:t>
            </a:r>
            <a:r>
              <a:rPr lang="fr-FR" sz="1200" dirty="0" err="1">
                <a:solidFill>
                  <a:schemeClr val="accent1">
                    <a:lumMod val="75000"/>
                  </a:schemeClr>
                </a:solidFill>
              </a:rPr>
              <a:t>event</a:t>
            </a:r>
            <a:r>
              <a:rPr lang="fr-FR" sz="1200" dirty="0">
                <a:solidFill>
                  <a:schemeClr val="accent1">
                    <a:lumMod val="75000"/>
                  </a:schemeClr>
                </a:solidFill>
              </a:rPr>
              <a:t> </a:t>
            </a:r>
            <a:r>
              <a:rPr lang="fr-FR" sz="1200" dirty="0" err="1">
                <a:solidFill>
                  <a:schemeClr val="accent1">
                    <a:lumMod val="75000"/>
                  </a:schemeClr>
                </a:solidFill>
              </a:rPr>
              <a:t>start</a:t>
            </a:r>
            <a:r>
              <a:rPr lang="fr-FR" sz="1200" dirty="0">
                <a:solidFill>
                  <a:schemeClr val="accent1">
                    <a:lumMod val="75000"/>
                  </a:schemeClr>
                </a:solidFill>
              </a:rPr>
              <a:t> date, </a:t>
            </a:r>
            <a:r>
              <a:rPr lang="fr-FR" sz="1200" dirty="0" err="1">
                <a:solidFill>
                  <a:schemeClr val="accent1">
                    <a:lumMod val="75000"/>
                  </a:schemeClr>
                </a:solidFill>
              </a:rPr>
              <a:t>event</a:t>
            </a:r>
            <a:r>
              <a:rPr lang="fr-FR" sz="1200" dirty="0">
                <a:solidFill>
                  <a:schemeClr val="accent1">
                    <a:lumMod val="75000"/>
                  </a:schemeClr>
                </a:solidFill>
              </a:rPr>
              <a:t> end date, collaborative </a:t>
            </a:r>
            <a:r>
              <a:rPr lang="fr-FR" sz="1200" dirty="0" err="1">
                <a:solidFill>
                  <a:schemeClr val="accent1">
                    <a:lumMod val="75000"/>
                  </a:schemeClr>
                </a:solidFill>
              </a:rPr>
              <a:t>period</a:t>
            </a:r>
            <a:r>
              <a:rPr lang="fr-FR" sz="1200" dirty="0">
                <a:solidFill>
                  <a:schemeClr val="accent1">
                    <a:lumMod val="75000"/>
                  </a:schemeClr>
                </a:solidFill>
              </a:rPr>
              <a:t>, </a:t>
            </a:r>
            <a:r>
              <a:rPr lang="fr-FR" sz="1200" dirty="0" err="1">
                <a:solidFill>
                  <a:schemeClr val="accent1">
                    <a:lumMod val="75000"/>
                  </a:schemeClr>
                </a:solidFill>
              </a:rPr>
              <a:t>event</a:t>
            </a:r>
            <a:r>
              <a:rPr lang="fr-FR" sz="1200" dirty="0">
                <a:solidFill>
                  <a:schemeClr val="accent1">
                    <a:lumMod val="75000"/>
                  </a:schemeClr>
                </a:solidFill>
              </a:rPr>
              <a:t> </a:t>
            </a:r>
            <a:r>
              <a:rPr lang="fr-FR" sz="1200" dirty="0" err="1">
                <a:solidFill>
                  <a:schemeClr val="accent1">
                    <a:lumMod val="75000"/>
                  </a:schemeClr>
                </a:solidFill>
              </a:rPr>
              <a:t>storage</a:t>
            </a:r>
            <a:r>
              <a:rPr lang="fr-FR" sz="1200" dirty="0">
                <a:solidFill>
                  <a:schemeClr val="accent1">
                    <a:lumMod val="75000"/>
                  </a:schemeClr>
                </a:solidFill>
              </a:rPr>
              <a:t>]</a:t>
            </a:r>
          </a:p>
          <a:p>
            <a:pPr marL="457200" lvl="1" indent="0">
              <a:buNone/>
            </a:pPr>
            <a:endParaRPr lang="fr-FR" sz="1200" dirty="0"/>
          </a:p>
          <a:p>
            <a:pPr marL="457200" lvl="1" indent="0">
              <a:buNone/>
            </a:pPr>
            <a:endParaRPr lang="fr-FR" sz="1200" dirty="0" smtClean="0"/>
          </a:p>
          <a:p>
            <a:pPr lvl="1"/>
            <a:endParaRPr lang="fr-FR" sz="1200" dirty="0"/>
          </a:p>
        </p:txBody>
      </p:sp>
      <p:sp>
        <p:nvSpPr>
          <p:cNvPr id="4" name="Titre 3"/>
          <p:cNvSpPr>
            <a:spLocks noGrp="1"/>
          </p:cNvSpPr>
          <p:nvPr>
            <p:ph type="title"/>
          </p:nvPr>
        </p:nvSpPr>
        <p:spPr>
          <a:xfrm>
            <a:off x="130278" y="1"/>
            <a:ext cx="10515600" cy="609600"/>
          </a:xfrm>
        </p:spPr>
        <p:txBody>
          <a:bodyPr>
            <a:normAutofit/>
          </a:bodyPr>
          <a:lstStyle/>
          <a:p>
            <a:r>
              <a:rPr lang="fr-FR" sz="2400" dirty="0" smtClean="0"/>
              <a:t>Back-office </a:t>
            </a:r>
            <a:r>
              <a:rPr lang="fr-FR" sz="2400" dirty="0" err="1" smtClean="0"/>
              <a:t>processes</a:t>
            </a:r>
            <a:r>
              <a:rPr lang="fr-FR" sz="2400" dirty="0" smtClean="0"/>
              <a:t> </a:t>
            </a:r>
            <a:r>
              <a:rPr lang="fr-FR" sz="2400" dirty="0" err="1" smtClean="0"/>
              <a:t>after</a:t>
            </a:r>
            <a:r>
              <a:rPr lang="fr-FR" sz="2400" dirty="0" smtClean="0"/>
              <a:t> </a:t>
            </a:r>
            <a:r>
              <a:rPr lang="fr-FR" sz="2400" b="1" dirty="0" smtClean="0"/>
              <a:t>Event</a:t>
            </a:r>
            <a:r>
              <a:rPr lang="fr-FR" sz="2400" dirty="0" smtClean="0"/>
              <a:t> </a:t>
            </a:r>
            <a:r>
              <a:rPr lang="fr-FR" sz="2400" dirty="0" err="1" smtClean="0"/>
              <a:t>created</a:t>
            </a:r>
            <a:r>
              <a:rPr lang="fr-FR" sz="2400" dirty="0" smtClean="0"/>
              <a:t>/</a:t>
            </a:r>
            <a:r>
              <a:rPr lang="fr-FR" sz="2400" dirty="0" err="1" smtClean="0"/>
              <a:t>ordered</a:t>
            </a:r>
            <a:r>
              <a:rPr lang="fr-FR" sz="2400" dirty="0" smtClean="0"/>
              <a:t> : </a:t>
            </a:r>
            <a:r>
              <a:rPr lang="fr-FR" sz="2400" dirty="0" err="1" smtClean="0">
                <a:solidFill>
                  <a:srgbClr val="AA03F5"/>
                </a:solidFill>
              </a:rPr>
              <a:t>Company</a:t>
            </a:r>
            <a:r>
              <a:rPr lang="fr-FR" sz="2400" dirty="0" smtClean="0">
                <a:solidFill>
                  <a:srgbClr val="AA03F5"/>
                </a:solidFill>
              </a:rPr>
              <a:t>/</a:t>
            </a:r>
            <a:r>
              <a:rPr lang="fr-FR" sz="2400" dirty="0" err="1" smtClean="0">
                <a:solidFill>
                  <a:srgbClr val="AA03F5"/>
                </a:solidFill>
              </a:rPr>
              <a:t>Organization</a:t>
            </a:r>
            <a:endParaRPr lang="fr-FR" sz="2400" dirty="0">
              <a:solidFill>
                <a:srgbClr val="AA03F5"/>
              </a:solidFill>
            </a:endParaRPr>
          </a:p>
        </p:txBody>
      </p:sp>
      <p:sp>
        <p:nvSpPr>
          <p:cNvPr id="2" name="ZoneTexte 1"/>
          <p:cNvSpPr txBox="1"/>
          <p:nvPr/>
        </p:nvSpPr>
        <p:spPr>
          <a:xfrm>
            <a:off x="747252" y="5427406"/>
            <a:ext cx="6388416" cy="369332"/>
          </a:xfrm>
          <a:prstGeom prst="rect">
            <a:avLst/>
          </a:prstGeom>
          <a:noFill/>
        </p:spPr>
        <p:txBody>
          <a:bodyPr wrap="none" rtlCol="0">
            <a:spAutoFit/>
          </a:bodyPr>
          <a:lstStyle/>
          <a:p>
            <a:r>
              <a:rPr lang="fr-FR" dirty="0" smtClean="0"/>
              <a:t>Note: A </a:t>
            </a:r>
            <a:r>
              <a:rPr lang="fr-FR" dirty="0" err="1" smtClean="0"/>
              <a:t>customer</a:t>
            </a:r>
            <a:r>
              <a:rPr lang="fr-FR" dirty="0" smtClean="0"/>
              <a:t> (</a:t>
            </a:r>
            <a:r>
              <a:rPr lang="fr-FR" dirty="0" err="1" smtClean="0"/>
              <a:t>organization</a:t>
            </a:r>
            <a:r>
              <a:rPr lang="fr-FR" dirty="0" smtClean="0"/>
              <a:t>/</a:t>
            </a:r>
            <a:r>
              <a:rPr lang="fr-FR" dirty="0" err="1" smtClean="0"/>
              <a:t>company</a:t>
            </a:r>
            <a:r>
              <a:rPr lang="fr-FR" dirty="0" smtClean="0"/>
              <a:t>) </a:t>
            </a:r>
            <a:r>
              <a:rPr lang="fr-FR" dirty="0" err="1" smtClean="0"/>
              <a:t>can</a:t>
            </a:r>
            <a:r>
              <a:rPr lang="fr-FR" dirty="0" smtClean="0"/>
              <a:t> have </a:t>
            </a:r>
            <a:r>
              <a:rPr lang="fr-FR" dirty="0" err="1" smtClean="0"/>
              <a:t>several</a:t>
            </a:r>
            <a:r>
              <a:rPr lang="fr-FR" dirty="0" smtClean="0"/>
              <a:t> </a:t>
            </a:r>
            <a:r>
              <a:rPr lang="fr-FR" dirty="0" err="1" smtClean="0"/>
              <a:t>events</a:t>
            </a:r>
            <a:endParaRPr lang="fr-FR" dirty="0"/>
          </a:p>
        </p:txBody>
      </p:sp>
    </p:spTree>
    <p:extLst>
      <p:ext uri="{BB962C8B-B14F-4D97-AF65-F5344CB8AC3E}">
        <p14:creationId xmlns:p14="http://schemas.microsoft.com/office/powerpoint/2010/main" val="2719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222301" y="904482"/>
            <a:ext cx="9719338" cy="5393735"/>
          </a:xfrm>
          <a:prstGeom prst="rect">
            <a:avLst/>
          </a:prstGeom>
        </p:spPr>
      </p:pic>
      <p:pic>
        <p:nvPicPr>
          <p:cNvPr id="4" name="Image 3"/>
          <p:cNvPicPr>
            <a:picLocks noChangeAspect="1"/>
          </p:cNvPicPr>
          <p:nvPr/>
        </p:nvPicPr>
        <p:blipFill>
          <a:blip r:embed="rId3"/>
          <a:stretch>
            <a:fillRect/>
          </a:stretch>
        </p:blipFill>
        <p:spPr>
          <a:xfrm>
            <a:off x="6851375" y="4345188"/>
            <a:ext cx="2842958" cy="485775"/>
          </a:xfrm>
          <a:prstGeom prst="rect">
            <a:avLst/>
          </a:prstGeom>
        </p:spPr>
      </p:pic>
      <p:sp>
        <p:nvSpPr>
          <p:cNvPr id="5" name="Rectangle 4"/>
          <p:cNvSpPr/>
          <p:nvPr/>
        </p:nvSpPr>
        <p:spPr>
          <a:xfrm>
            <a:off x="7528232" y="4456865"/>
            <a:ext cx="1835901" cy="262419"/>
          </a:xfrm>
          <a:prstGeom prst="rect">
            <a:avLst/>
          </a:prstGeom>
          <a:solidFill>
            <a:srgbClr val="F7A43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 name="ZoneTexte 5"/>
          <p:cNvSpPr txBox="1"/>
          <p:nvPr/>
        </p:nvSpPr>
        <p:spPr>
          <a:xfrm>
            <a:off x="7528232" y="4403408"/>
            <a:ext cx="1858394" cy="369332"/>
          </a:xfrm>
          <a:prstGeom prst="rect">
            <a:avLst/>
          </a:prstGeom>
          <a:noFill/>
        </p:spPr>
        <p:txBody>
          <a:bodyPr wrap="none" rtlCol="0">
            <a:spAutoFit/>
          </a:bodyPr>
          <a:lstStyle/>
          <a:p>
            <a:r>
              <a:rPr lang="fr-FR" dirty="0" err="1" smtClean="0">
                <a:solidFill>
                  <a:schemeClr val="bg1"/>
                </a:solidFill>
              </a:rPr>
              <a:t>Create</a:t>
            </a:r>
            <a:r>
              <a:rPr lang="fr-FR" dirty="0" smtClean="0">
                <a:solidFill>
                  <a:schemeClr val="bg1"/>
                </a:solidFill>
              </a:rPr>
              <a:t> </a:t>
            </a:r>
            <a:r>
              <a:rPr lang="fr-FR" dirty="0" err="1" smtClean="0">
                <a:solidFill>
                  <a:schemeClr val="bg1"/>
                </a:solidFill>
              </a:rPr>
              <a:t>your</a:t>
            </a:r>
            <a:r>
              <a:rPr lang="fr-FR" dirty="0" smtClean="0">
                <a:solidFill>
                  <a:schemeClr val="bg1"/>
                </a:solidFill>
              </a:rPr>
              <a:t> </a:t>
            </a:r>
            <a:r>
              <a:rPr lang="fr-FR" dirty="0" err="1" smtClean="0">
                <a:solidFill>
                  <a:schemeClr val="bg1"/>
                </a:solidFill>
              </a:rPr>
              <a:t>event</a:t>
            </a:r>
            <a:endParaRPr lang="fr-FR" dirty="0">
              <a:solidFill>
                <a:schemeClr val="bg1"/>
              </a:solidFill>
            </a:endParaRPr>
          </a:p>
        </p:txBody>
      </p:sp>
      <p:sp>
        <p:nvSpPr>
          <p:cNvPr id="8" name="ZoneTexte 7"/>
          <p:cNvSpPr txBox="1"/>
          <p:nvPr/>
        </p:nvSpPr>
        <p:spPr>
          <a:xfrm>
            <a:off x="8272854" y="1006436"/>
            <a:ext cx="1319079" cy="276999"/>
          </a:xfrm>
          <a:prstGeom prst="rect">
            <a:avLst/>
          </a:prstGeom>
          <a:noFill/>
        </p:spPr>
        <p:txBody>
          <a:bodyPr wrap="none" rtlCol="0">
            <a:spAutoFit/>
          </a:bodyPr>
          <a:lstStyle/>
          <a:p>
            <a:r>
              <a:rPr lang="fr-FR" sz="1200" dirty="0" err="1" smtClean="0">
                <a:solidFill>
                  <a:schemeClr val="accent4"/>
                </a:solidFill>
              </a:rPr>
              <a:t>Discover</a:t>
            </a:r>
            <a:r>
              <a:rPr lang="fr-FR" sz="1200" dirty="0" smtClean="0">
                <a:solidFill>
                  <a:schemeClr val="accent4"/>
                </a:solidFill>
              </a:rPr>
              <a:t> LINKAVIE</a:t>
            </a:r>
            <a:endParaRPr lang="fr-FR" sz="1200" dirty="0">
              <a:solidFill>
                <a:schemeClr val="accent4"/>
              </a:solidFill>
            </a:endParaRPr>
          </a:p>
        </p:txBody>
      </p:sp>
    </p:spTree>
    <p:extLst>
      <p:ext uri="{BB962C8B-B14F-4D97-AF65-F5344CB8AC3E}">
        <p14:creationId xmlns:p14="http://schemas.microsoft.com/office/powerpoint/2010/main" val="804651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Beta Back-office</a:t>
            </a:r>
            <a:endParaRPr lang="fr-FR" dirty="0"/>
          </a:p>
        </p:txBody>
      </p:sp>
    </p:spTree>
    <p:extLst>
      <p:ext uri="{BB962C8B-B14F-4D97-AF65-F5344CB8AC3E}">
        <p14:creationId xmlns:p14="http://schemas.microsoft.com/office/powerpoint/2010/main" val="97037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nvPr>
        </p:nvGraphicFramePr>
        <p:xfrm>
          <a:off x="321734" y="1066800"/>
          <a:ext cx="8127996" cy="2844165"/>
        </p:xfrm>
        <a:graphic>
          <a:graphicData uri="http://schemas.openxmlformats.org/drawingml/2006/table">
            <a:tbl>
              <a:tblPr firstRow="1" bandRow="1">
                <a:tableStyleId>{5C22544A-7EE6-4342-B048-85BDC9FD1C3A}</a:tableStyleId>
              </a:tblPr>
              <a:tblGrid>
                <a:gridCol w="677333"/>
                <a:gridCol w="677333"/>
                <a:gridCol w="677333"/>
                <a:gridCol w="677333"/>
                <a:gridCol w="853016"/>
                <a:gridCol w="501650"/>
                <a:gridCol w="677333"/>
                <a:gridCol w="677333"/>
                <a:gridCol w="766939"/>
                <a:gridCol w="587727"/>
                <a:gridCol w="677333"/>
                <a:gridCol w="677333"/>
              </a:tblGrid>
              <a:tr h="370840">
                <a:tc>
                  <a:txBody>
                    <a:bodyPr/>
                    <a:lstStyle/>
                    <a:p>
                      <a:pPr algn="ctr"/>
                      <a:r>
                        <a:rPr lang="fr-FR" sz="1000" dirty="0" smtClean="0"/>
                        <a:t>id</a:t>
                      </a:r>
                      <a:endParaRPr lang="fr-FR" sz="1000" dirty="0"/>
                    </a:p>
                  </a:txBody>
                  <a:tcPr anchor="ctr"/>
                </a:tc>
                <a:tc>
                  <a:txBody>
                    <a:bodyPr/>
                    <a:lstStyle/>
                    <a:p>
                      <a:pPr algn="ctr"/>
                      <a:r>
                        <a:rPr lang="fr-FR" sz="1000" dirty="0" smtClean="0"/>
                        <a:t>email</a:t>
                      </a:r>
                      <a:endParaRPr lang="fr-FR" sz="1000" dirty="0"/>
                    </a:p>
                  </a:txBody>
                  <a:tcPr anchor="ctr"/>
                </a:tc>
                <a:tc>
                  <a:txBody>
                    <a:bodyPr/>
                    <a:lstStyle/>
                    <a:p>
                      <a:pPr algn="ctr"/>
                      <a:r>
                        <a:rPr lang="fr-FR" sz="1000" dirty="0" smtClean="0"/>
                        <a:t>First </a:t>
                      </a:r>
                      <a:r>
                        <a:rPr lang="fr-FR" sz="1000" dirty="0" err="1" smtClean="0"/>
                        <a:t>name</a:t>
                      </a:r>
                      <a:endParaRPr lang="fr-FR" sz="1000" dirty="0"/>
                    </a:p>
                  </a:txBody>
                  <a:tcPr anchor="ctr"/>
                </a:tc>
                <a:tc>
                  <a:txBody>
                    <a:bodyPr/>
                    <a:lstStyle/>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err="1">
                          <a:solidFill>
                            <a:schemeClr val="lt1"/>
                          </a:solidFill>
                          <a:latin typeface="+mn-lt"/>
                          <a:ea typeface="+mn-ea"/>
                          <a:cs typeface="+mn-cs"/>
                        </a:rPr>
                        <a:t>creation</a:t>
                      </a:r>
                      <a:r>
                        <a:rPr lang="fr-FR" sz="1000" b="1" kern="1200" dirty="0">
                          <a:solidFill>
                            <a:schemeClr val="lt1"/>
                          </a:solidFill>
                          <a:latin typeface="+mn-lt"/>
                          <a:ea typeface="+mn-ea"/>
                          <a:cs typeface="+mn-cs"/>
                        </a:rPr>
                        <a:t> date</a:t>
                      </a:r>
                    </a:p>
                  </a:txBody>
                  <a:tcPr marL="9525" marR="9525" marT="9525" marB="0" anchor="ctr"/>
                </a:tc>
                <a:tc>
                  <a:txBody>
                    <a:bodyPr/>
                    <a:lstStyle/>
                    <a:p>
                      <a:pPr algn="ctr" fontAlgn="b"/>
                      <a:r>
                        <a:rPr lang="fr-FR" sz="1000" b="1" kern="1200" dirty="0" err="1">
                          <a:solidFill>
                            <a:schemeClr val="lt1"/>
                          </a:solidFill>
                          <a:latin typeface="+mn-lt"/>
                          <a:ea typeface="+mn-ea"/>
                          <a:cs typeface="+mn-cs"/>
                        </a:rPr>
                        <a:t>role</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a:solidFill>
                            <a:schemeClr val="lt1"/>
                          </a:solidFill>
                          <a:latin typeface="+mn-lt"/>
                          <a:ea typeface="+mn-ea"/>
                          <a:cs typeface="+mn-cs"/>
                        </a:rPr>
                        <a:t>Storage </a:t>
                      </a:r>
                      <a:r>
                        <a:rPr lang="fr-FR" sz="1000" b="1" kern="1200" dirty="0" err="1" smtClean="0">
                          <a:solidFill>
                            <a:schemeClr val="lt1"/>
                          </a:solidFill>
                          <a:latin typeface="+mn-lt"/>
                          <a:ea typeface="+mn-ea"/>
                          <a:cs typeface="+mn-cs"/>
                        </a:rPr>
                        <a:t>consumed</a:t>
                      </a:r>
                      <a:r>
                        <a:rPr lang="fr-FR" sz="1000" b="1" kern="1200" dirty="0" smtClean="0">
                          <a:solidFill>
                            <a:schemeClr val="lt1"/>
                          </a:solidFill>
                          <a:latin typeface="+mn-lt"/>
                          <a:ea typeface="+mn-ea"/>
                          <a:cs typeface="+mn-cs"/>
                        </a:rPr>
                        <a:t> (GB)</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a:solidFill>
                            <a:schemeClr val="lt1"/>
                          </a:solidFill>
                          <a:latin typeface="+mn-lt"/>
                          <a:ea typeface="+mn-ea"/>
                          <a:cs typeface="+mn-cs"/>
                        </a:rPr>
                        <a:t>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a:solidFill>
                            <a:schemeClr val="lt1"/>
                          </a:solidFill>
                          <a:latin typeface="+mn-lt"/>
                          <a:ea typeface="+mn-ea"/>
                          <a:cs typeface="+mn-cs"/>
                        </a:rPr>
                        <a:t>expiration date</a:t>
                      </a:r>
                    </a:p>
                  </a:txBody>
                  <a:tcPr marL="9525" marR="9525" marT="9525" marB="0" anchor="ctr"/>
                </a:tc>
                <a:tc>
                  <a:txBody>
                    <a:bodyPr/>
                    <a:lstStyle/>
                    <a:p>
                      <a:pPr algn="ctr" fontAlgn="b"/>
                      <a:r>
                        <a:rPr lang="fr-FR" sz="1000" b="1" kern="1200" dirty="0">
                          <a:solidFill>
                            <a:schemeClr val="lt1"/>
                          </a:solidFill>
                          <a:latin typeface="+mn-lt"/>
                          <a:ea typeface="+mn-ea"/>
                          <a:cs typeface="+mn-cs"/>
                        </a:rPr>
                        <a:t>Active </a:t>
                      </a:r>
                      <a:r>
                        <a:rPr lang="fr-FR" sz="1000" b="1" kern="1200" dirty="0" err="1">
                          <a:solidFill>
                            <a:schemeClr val="lt1"/>
                          </a:solidFill>
                          <a:latin typeface="+mn-lt"/>
                          <a:ea typeface="+mn-ea"/>
                          <a:cs typeface="+mn-cs"/>
                        </a:rPr>
                        <a:t>events</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Community</a:t>
                      </a:r>
                      <a:r>
                        <a:rPr lang="fr-FR" sz="1000" b="1" kern="1200" dirty="0" smtClean="0">
                          <a:solidFill>
                            <a:schemeClr val="lt1"/>
                          </a:solidFill>
                          <a:latin typeface="+mn-lt"/>
                          <a:ea typeface="+mn-ea"/>
                          <a:cs typeface="+mn-cs"/>
                        </a:rPr>
                        <a:t> </a:t>
                      </a:r>
                      <a:r>
                        <a:rPr lang="fr-FR" sz="1000" b="1" kern="1200" dirty="0" err="1" smtClean="0">
                          <a:solidFill>
                            <a:schemeClr val="lt1"/>
                          </a:solidFill>
                          <a:latin typeface="+mn-lt"/>
                          <a:ea typeface="+mn-ea"/>
                          <a:cs typeface="+mn-cs"/>
                        </a:rPr>
                        <a:t>owner</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smtClean="0">
                          <a:solidFill>
                            <a:schemeClr val="lt1"/>
                          </a:solidFill>
                          <a:latin typeface="+mn-lt"/>
                          <a:ea typeface="+mn-ea"/>
                          <a:cs typeface="+mn-cs"/>
                        </a:rPr>
                        <a:t>B2C</a:t>
                      </a:r>
                    </a:p>
                    <a:p>
                      <a:pPr algn="ctr" fontAlgn="b"/>
                      <a:r>
                        <a:rPr lang="fr-FR" sz="1000" b="1" kern="1200" dirty="0" err="1" smtClean="0">
                          <a:solidFill>
                            <a:schemeClr val="lt1"/>
                          </a:solidFill>
                          <a:latin typeface="+mn-lt"/>
                          <a:ea typeface="+mn-ea"/>
                          <a:cs typeface="+mn-cs"/>
                        </a:rPr>
                        <a:t>Orders</a:t>
                      </a:r>
                      <a:endParaRPr lang="fr-FR" sz="1000" b="1" kern="1200" dirty="0">
                        <a:solidFill>
                          <a:schemeClr val="lt1"/>
                        </a:solidFill>
                        <a:latin typeface="+mn-lt"/>
                        <a:ea typeface="+mn-ea"/>
                        <a:cs typeface="+mn-cs"/>
                      </a:endParaRPr>
                    </a:p>
                  </a:txBody>
                  <a:tcPr marL="9525" marR="9525" marT="9525" marB="0" anchor="ctr"/>
                </a:tc>
              </a:tr>
              <a:tr h="370840">
                <a:tc>
                  <a:txBody>
                    <a:bodyPr/>
                    <a:lstStyle/>
                    <a:p>
                      <a:pPr algn="ctr"/>
                      <a:r>
                        <a:rPr lang="fr-FR" sz="1000" dirty="0" smtClean="0"/>
                        <a:t>0125</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smtClean="0"/>
                        <a:t>Thomas</a:t>
                      </a:r>
                      <a:endParaRPr lang="fr-FR" sz="1000" dirty="0"/>
                    </a:p>
                  </a:txBody>
                  <a:tcPr/>
                </a:tc>
                <a:tc>
                  <a:txBody>
                    <a:bodyPr/>
                    <a:lstStyle/>
                    <a:p>
                      <a:pPr algn="ctr"/>
                      <a:r>
                        <a:rPr lang="fr-FR" sz="1000" dirty="0" smtClean="0"/>
                        <a:t>LUQUET</a:t>
                      </a:r>
                      <a:endParaRPr lang="fr-FR" sz="1000" dirty="0"/>
                    </a:p>
                  </a:txBody>
                  <a:tcPr/>
                </a:tc>
                <a:tc>
                  <a:txBody>
                    <a:bodyPr/>
                    <a:lstStyle/>
                    <a:p>
                      <a:pPr algn="ctr"/>
                      <a:r>
                        <a:rPr lang="fr-FR" sz="1000" dirty="0" smtClean="0"/>
                        <a:t>23/03/2014</a:t>
                      </a:r>
                      <a:endParaRPr lang="fr-FR" sz="1000" dirty="0"/>
                    </a:p>
                  </a:txBody>
                  <a:tcPr/>
                </a:tc>
                <a:tc>
                  <a:txBody>
                    <a:bodyPr/>
                    <a:lstStyle/>
                    <a:p>
                      <a:pPr algn="ctr"/>
                      <a:r>
                        <a:rPr lang="fr-FR" sz="1000" dirty="0" smtClean="0"/>
                        <a:t>user</a:t>
                      </a:r>
                      <a:endParaRPr lang="fr-FR" sz="1000" dirty="0"/>
                    </a:p>
                  </a:txBody>
                  <a:tcPr/>
                </a:tc>
                <a:tc>
                  <a:txBody>
                    <a:bodyPr/>
                    <a:lstStyle/>
                    <a:p>
                      <a:pPr algn="ctr"/>
                      <a:r>
                        <a:rPr lang="fr-FR" sz="1000" dirty="0" smtClean="0"/>
                        <a:t>0,250</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22/03/2015</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3</a:t>
                      </a:r>
                      <a:endParaRPr lang="fr-FR" sz="1000" dirty="0"/>
                    </a:p>
                  </a:txBody>
                  <a:tcPr/>
                </a:tc>
                <a:tc>
                  <a:txBody>
                    <a:bodyPr/>
                    <a:lstStyle/>
                    <a:p>
                      <a:pPr algn="ctr"/>
                      <a:r>
                        <a:rPr lang="fr-FR" sz="1000" dirty="0" smtClean="0"/>
                        <a:t>1</a:t>
                      </a:r>
                      <a:endParaRPr lang="fr-FR" sz="1000" dirty="0"/>
                    </a:p>
                  </a:txBody>
                  <a:tcPr/>
                </a:tc>
              </a:tr>
              <a:tr h="370840">
                <a:tc>
                  <a:txBody>
                    <a:bodyPr/>
                    <a:lstStyle/>
                    <a:p>
                      <a:pPr algn="ctr"/>
                      <a:r>
                        <a:rPr lang="fr-FR" sz="1000" dirty="0" smtClean="0"/>
                        <a:t>0126</a:t>
                      </a:r>
                      <a:endParaRPr lang="fr-FR" sz="1000" dirty="0"/>
                    </a:p>
                  </a:txBody>
                  <a:tcPr/>
                </a:tc>
                <a:tc>
                  <a:txBody>
                    <a:bodyPr/>
                    <a:lstStyle/>
                    <a:p>
                      <a:pPr algn="ctr"/>
                      <a:r>
                        <a:rPr lang="fr-FR" sz="1000" dirty="0" smtClean="0"/>
                        <a:t>x@yv.com</a:t>
                      </a:r>
                      <a:endParaRPr lang="fr-FR" sz="1000" dirty="0"/>
                    </a:p>
                  </a:txBody>
                  <a:tcPr/>
                </a:tc>
                <a:tc>
                  <a:txBody>
                    <a:bodyPr/>
                    <a:lstStyle/>
                    <a:p>
                      <a:pPr algn="ctr"/>
                      <a:r>
                        <a:rPr lang="fr-FR" sz="1000" dirty="0" smtClean="0"/>
                        <a:t>Pierre</a:t>
                      </a:r>
                      <a:endParaRPr lang="fr-FR" sz="1000" dirty="0"/>
                    </a:p>
                  </a:txBody>
                  <a:tcPr/>
                </a:tc>
                <a:tc>
                  <a:txBody>
                    <a:bodyPr/>
                    <a:lstStyle/>
                    <a:p>
                      <a:pPr algn="ctr"/>
                      <a:r>
                        <a:rPr lang="fr-FR" sz="1000" dirty="0" err="1" smtClean="0"/>
                        <a:t>Damol</a:t>
                      </a:r>
                      <a:endParaRPr lang="fr-FR" sz="1000" dirty="0"/>
                    </a:p>
                  </a:txBody>
                  <a:tcPr/>
                </a:tc>
                <a:tc>
                  <a:txBody>
                    <a:bodyPr/>
                    <a:lstStyle/>
                    <a:p>
                      <a:pPr algn="ctr"/>
                      <a:r>
                        <a:rPr lang="fr-FR" sz="1000" dirty="0" smtClean="0"/>
                        <a:t>21/04/2014</a:t>
                      </a:r>
                      <a:endParaRPr lang="fr-FR" sz="1000" dirty="0"/>
                    </a:p>
                  </a:txBody>
                  <a:tcPr/>
                </a:tc>
                <a:tc>
                  <a:txBody>
                    <a:bodyPr/>
                    <a:lstStyle/>
                    <a:p>
                      <a:pPr algn="ctr"/>
                      <a:r>
                        <a:rPr lang="fr-FR" sz="1000" dirty="0" smtClean="0"/>
                        <a:t>user</a:t>
                      </a:r>
                      <a:endParaRPr lang="fr-FR" sz="1000" dirty="0"/>
                    </a:p>
                  </a:txBody>
                  <a:tcPr/>
                </a:tc>
                <a:tc>
                  <a:txBody>
                    <a:bodyPr/>
                    <a:lstStyle/>
                    <a:p>
                      <a:pPr algn="ctr"/>
                      <a:r>
                        <a:rPr lang="fr-FR" sz="1000" dirty="0" smtClean="0"/>
                        <a:t>0,250</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20/04/2015</a:t>
                      </a:r>
                      <a:endParaRPr lang="fr-FR" sz="1000" dirty="0"/>
                    </a:p>
                  </a:txBody>
                  <a:tcPr/>
                </a:tc>
                <a:tc>
                  <a:txBody>
                    <a:bodyPr/>
                    <a:lstStyle/>
                    <a:p>
                      <a:pPr algn="ctr"/>
                      <a:r>
                        <a:rPr lang="fr-FR" sz="1000" dirty="0" smtClean="0"/>
                        <a:t>0</a:t>
                      </a:r>
                      <a:endParaRPr lang="fr-FR" sz="1000" dirty="0"/>
                    </a:p>
                  </a:txBody>
                  <a:tcPr/>
                </a:tc>
                <a:tc>
                  <a:txBody>
                    <a:bodyPr/>
                    <a:lstStyle/>
                    <a:p>
                      <a:pPr algn="ctr"/>
                      <a:r>
                        <a:rPr lang="fr-FR" sz="1000" dirty="0" smtClean="0"/>
                        <a:t>0</a:t>
                      </a:r>
                      <a:endParaRPr lang="fr-FR" sz="1000" dirty="0"/>
                    </a:p>
                  </a:txBody>
                  <a:tcPr/>
                </a:tc>
                <a:tc>
                  <a:txBody>
                    <a:bodyPr/>
                    <a:lstStyle/>
                    <a:p>
                      <a:pPr algn="ctr"/>
                      <a:r>
                        <a:rPr lang="fr-FR" sz="1000" dirty="0" smtClean="0"/>
                        <a:t>0</a:t>
                      </a:r>
                      <a:endParaRPr lang="fr-FR" sz="1000" dirty="0"/>
                    </a:p>
                  </a:txBody>
                  <a:tcPr/>
                </a:tc>
              </a:tr>
              <a:tr h="370840">
                <a:tc>
                  <a:txBody>
                    <a:bodyPr/>
                    <a:lstStyle/>
                    <a:p>
                      <a:pPr algn="ctr"/>
                      <a:r>
                        <a:rPr lang="fr-FR" sz="1000" dirty="0" smtClean="0"/>
                        <a:t>0127</a:t>
                      </a:r>
                      <a:endParaRPr lang="fr-FR" sz="1000" dirty="0"/>
                    </a:p>
                  </a:txBody>
                  <a:tcPr/>
                </a:tc>
                <a:tc>
                  <a:txBody>
                    <a:bodyPr/>
                    <a:lstStyle/>
                    <a:p>
                      <a:pPr algn="ctr"/>
                      <a:r>
                        <a:rPr lang="fr-FR" sz="1000" dirty="0" smtClean="0"/>
                        <a:t>a@u.com</a:t>
                      </a:r>
                      <a:endParaRPr lang="fr-FR" sz="1000" dirty="0"/>
                    </a:p>
                  </a:txBody>
                  <a:tcPr/>
                </a:tc>
                <a:tc>
                  <a:txBody>
                    <a:bodyPr/>
                    <a:lstStyle/>
                    <a:p>
                      <a:pPr algn="ctr"/>
                      <a:r>
                        <a:rPr lang="fr-FR" sz="1000" dirty="0" err="1" smtClean="0"/>
                        <a:t>Evan</a:t>
                      </a:r>
                      <a:endParaRPr lang="fr-FR" sz="1000" dirty="0"/>
                    </a:p>
                  </a:txBody>
                  <a:tcPr/>
                </a:tc>
                <a:tc>
                  <a:txBody>
                    <a:bodyPr/>
                    <a:lstStyle/>
                    <a:p>
                      <a:pPr algn="ctr"/>
                      <a:r>
                        <a:rPr lang="fr-FR" sz="1000" dirty="0" smtClean="0"/>
                        <a:t>PICUS</a:t>
                      </a:r>
                      <a:endParaRPr lang="fr-FR" sz="1000" dirty="0"/>
                    </a:p>
                  </a:txBody>
                  <a:tcPr/>
                </a:tc>
                <a:tc>
                  <a:txBody>
                    <a:bodyPr/>
                    <a:lstStyle/>
                    <a:p>
                      <a:pPr algn="ctr"/>
                      <a:r>
                        <a:rPr lang="fr-FR" sz="1000" dirty="0" smtClean="0"/>
                        <a:t>18/03/2014</a:t>
                      </a:r>
                      <a:endParaRPr lang="fr-FR" sz="1000" dirty="0"/>
                    </a:p>
                  </a:txBody>
                  <a:tcPr/>
                </a:tc>
                <a:tc>
                  <a:txBody>
                    <a:bodyPr/>
                    <a:lstStyle/>
                    <a:p>
                      <a:pPr algn="ctr"/>
                      <a:r>
                        <a:rPr lang="fr-FR" sz="1000" dirty="0" smtClean="0"/>
                        <a:t>user</a:t>
                      </a:r>
                      <a:endParaRPr lang="fr-FR" sz="1000" dirty="0"/>
                    </a:p>
                  </a:txBody>
                  <a:tcPr/>
                </a:tc>
                <a:tc>
                  <a:txBody>
                    <a:bodyPr/>
                    <a:lstStyle/>
                    <a:p>
                      <a:pPr algn="ctr"/>
                      <a:r>
                        <a:rPr lang="fr-FR" sz="1000" dirty="0" smtClean="0"/>
                        <a:t>0,250</a:t>
                      </a:r>
                      <a:endParaRPr lang="fr-FR" sz="1000" dirty="0"/>
                    </a:p>
                  </a:txBody>
                  <a:tcPr/>
                </a:tc>
                <a:tc>
                  <a:txBody>
                    <a:bodyPr/>
                    <a:lstStyle/>
                    <a:p>
                      <a:pPr algn="ctr"/>
                      <a:r>
                        <a:rPr lang="fr-FR" sz="1000" dirty="0" smtClean="0"/>
                        <a:t>50</a:t>
                      </a:r>
                      <a:endParaRPr lang="fr-FR" sz="1000" dirty="0"/>
                    </a:p>
                  </a:txBody>
                  <a:tcPr/>
                </a:tc>
                <a:tc>
                  <a:txBody>
                    <a:bodyPr/>
                    <a:lstStyle/>
                    <a:p>
                      <a:pPr algn="ctr"/>
                      <a:r>
                        <a:rPr lang="fr-FR" sz="1000" dirty="0" smtClean="0"/>
                        <a:t>17/03/2015</a:t>
                      </a:r>
                      <a:endParaRPr lang="fr-FR" sz="1000" dirty="0"/>
                    </a:p>
                  </a:txBody>
                  <a:tcPr/>
                </a:tc>
                <a:tc>
                  <a:txBody>
                    <a:bodyPr/>
                    <a:lstStyle/>
                    <a:p>
                      <a:pPr algn="ctr"/>
                      <a:r>
                        <a:rPr lang="fr-FR" sz="1000" dirty="0" smtClean="0"/>
                        <a:t>1</a:t>
                      </a:r>
                      <a:endParaRPr lang="fr-FR" sz="1000" dirty="0"/>
                    </a:p>
                  </a:txBody>
                  <a:tcPr/>
                </a:tc>
                <a:tc>
                  <a:txBody>
                    <a:bodyPr/>
                    <a:lstStyle/>
                    <a:p>
                      <a:pPr algn="ctr"/>
                      <a:r>
                        <a:rPr lang="fr-FR" sz="1000" dirty="0" smtClean="0"/>
                        <a:t>0</a:t>
                      </a:r>
                      <a:endParaRPr lang="fr-FR" sz="1000" dirty="0"/>
                    </a:p>
                  </a:txBody>
                  <a:tcPr/>
                </a:tc>
                <a:tc>
                  <a:txBody>
                    <a:bodyPr/>
                    <a:lstStyle/>
                    <a:p>
                      <a:pPr algn="ctr"/>
                      <a:r>
                        <a:rPr lang="fr-FR" sz="1000" dirty="0" smtClean="0"/>
                        <a:t>0</a:t>
                      </a:r>
                      <a:endParaRPr lang="fr-FR" sz="1000" dirty="0"/>
                    </a:p>
                  </a:txBody>
                  <a:tcPr/>
                </a:tc>
              </a:tr>
              <a:tr h="370840">
                <a:tc>
                  <a:txBody>
                    <a:bodyPr/>
                    <a:lstStyle/>
                    <a:p>
                      <a:pPr algn="ctr"/>
                      <a:r>
                        <a:rPr lang="fr-FR" sz="1000" dirty="0" smtClean="0"/>
                        <a:t>0128</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smtClean="0"/>
                        <a:t>Robert</a:t>
                      </a:r>
                      <a:endParaRPr lang="fr-FR" sz="1000" dirty="0"/>
                    </a:p>
                  </a:txBody>
                  <a:tcPr/>
                </a:tc>
                <a:tc>
                  <a:txBody>
                    <a:bodyPr/>
                    <a:lstStyle/>
                    <a:p>
                      <a:pPr algn="ctr"/>
                      <a:r>
                        <a:rPr lang="fr-FR" sz="1000" dirty="0" smtClean="0"/>
                        <a:t>PIERRE</a:t>
                      </a:r>
                      <a:endParaRPr lang="fr-FR" sz="1000" dirty="0"/>
                    </a:p>
                  </a:txBody>
                  <a:tcPr/>
                </a:tc>
                <a:tc>
                  <a:txBody>
                    <a:bodyPr/>
                    <a:lstStyle/>
                    <a:p>
                      <a:pPr algn="ctr"/>
                      <a:r>
                        <a:rPr lang="fr-FR" sz="1000" dirty="0" smtClean="0"/>
                        <a:t>15/03/2014</a:t>
                      </a:r>
                      <a:endParaRPr lang="fr-FR" sz="1000" dirty="0"/>
                    </a:p>
                  </a:txBody>
                  <a:tcPr/>
                </a:tc>
                <a:tc>
                  <a:txBody>
                    <a:bodyPr/>
                    <a:lstStyle/>
                    <a:p>
                      <a:pPr algn="ctr"/>
                      <a:r>
                        <a:rPr lang="fr-FR" sz="1000" dirty="0" smtClean="0"/>
                        <a:t>user</a:t>
                      </a:r>
                      <a:endParaRPr lang="fr-FR" sz="1000" dirty="0"/>
                    </a:p>
                  </a:txBody>
                  <a:tcPr/>
                </a:tc>
                <a:tc>
                  <a:txBody>
                    <a:bodyPr/>
                    <a:lstStyle/>
                    <a:p>
                      <a:pPr algn="ctr"/>
                      <a:r>
                        <a:rPr lang="fr-FR" sz="1000" dirty="0" smtClean="0"/>
                        <a:t>0,250</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14/03/2015</a:t>
                      </a:r>
                      <a:endParaRPr lang="fr-FR" sz="1000" dirty="0"/>
                    </a:p>
                  </a:txBody>
                  <a:tcPr/>
                </a:tc>
                <a:tc>
                  <a:txBody>
                    <a:bodyPr/>
                    <a:lstStyle/>
                    <a:p>
                      <a:pPr algn="ctr"/>
                      <a:r>
                        <a:rPr lang="fr-FR" sz="1000" dirty="0" smtClean="0"/>
                        <a:t>0</a:t>
                      </a:r>
                      <a:endParaRPr lang="fr-FR" sz="1000" dirty="0"/>
                    </a:p>
                  </a:txBody>
                  <a:tcPr/>
                </a:tc>
                <a:tc>
                  <a:txBody>
                    <a:bodyPr/>
                    <a:lstStyle/>
                    <a:p>
                      <a:pPr algn="ctr"/>
                      <a:r>
                        <a:rPr lang="fr-FR" sz="1000" dirty="0" smtClean="0"/>
                        <a:t>1</a:t>
                      </a:r>
                      <a:endParaRPr lang="fr-FR" sz="1000" dirty="0"/>
                    </a:p>
                  </a:txBody>
                  <a:tcPr/>
                </a:tc>
                <a:tc>
                  <a:txBody>
                    <a:bodyPr/>
                    <a:lstStyle/>
                    <a:p>
                      <a:pPr algn="ctr"/>
                      <a:r>
                        <a:rPr lang="fr-FR" sz="1000" dirty="0" smtClean="0"/>
                        <a:t>2</a:t>
                      </a:r>
                      <a:endParaRPr lang="fr-FR" sz="1000" dirty="0"/>
                    </a:p>
                  </a:txBody>
                  <a:tcPr/>
                </a:tc>
              </a:tr>
              <a:tr h="370840">
                <a:tc>
                  <a:txBody>
                    <a:bodyPr/>
                    <a:lstStyle/>
                    <a:p>
                      <a:pPr algn="ctr"/>
                      <a:r>
                        <a:rPr lang="fr-FR" sz="1000" dirty="0" smtClean="0"/>
                        <a:t>0129</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err="1" smtClean="0"/>
                        <a:t>Cecile</a:t>
                      </a:r>
                      <a:endParaRPr lang="fr-FR" sz="1000" dirty="0"/>
                    </a:p>
                  </a:txBody>
                  <a:tcPr/>
                </a:tc>
                <a:tc>
                  <a:txBody>
                    <a:bodyPr/>
                    <a:lstStyle/>
                    <a:p>
                      <a:pPr algn="ctr"/>
                      <a:r>
                        <a:rPr lang="fr-FR" sz="1000" dirty="0" smtClean="0"/>
                        <a:t>ROB</a:t>
                      </a:r>
                      <a:endParaRPr lang="fr-FR" sz="1000" dirty="0"/>
                    </a:p>
                  </a:txBody>
                  <a:tcPr/>
                </a:tc>
                <a:tc>
                  <a:txBody>
                    <a:bodyPr/>
                    <a:lstStyle/>
                    <a:p>
                      <a:pPr algn="ctr"/>
                      <a:r>
                        <a:rPr lang="fr-FR" sz="1000" dirty="0" smtClean="0"/>
                        <a:t>13/03/2014</a:t>
                      </a:r>
                      <a:endParaRPr lang="fr-FR" sz="1000" dirty="0"/>
                    </a:p>
                  </a:txBody>
                  <a:tcPr/>
                </a:tc>
                <a:tc>
                  <a:txBody>
                    <a:bodyPr/>
                    <a:lstStyle/>
                    <a:p>
                      <a:pPr algn="ctr"/>
                      <a:r>
                        <a:rPr lang="fr-FR" sz="1000" dirty="0" smtClean="0"/>
                        <a:t>user</a:t>
                      </a:r>
                      <a:endParaRPr lang="fr-FR" sz="1000" dirty="0"/>
                    </a:p>
                  </a:txBody>
                  <a:tcPr/>
                </a:tc>
                <a:tc>
                  <a:txBody>
                    <a:bodyPr/>
                    <a:lstStyle/>
                    <a:p>
                      <a:pPr algn="ctr"/>
                      <a:r>
                        <a:rPr lang="fr-FR" sz="1000" dirty="0" smtClean="0"/>
                        <a:t>0,250</a:t>
                      </a:r>
                      <a:endParaRPr lang="fr-FR" sz="1000" dirty="0"/>
                    </a:p>
                  </a:txBody>
                  <a:tcPr/>
                </a:tc>
                <a:tc>
                  <a:txBody>
                    <a:bodyPr/>
                    <a:lstStyle/>
                    <a:p>
                      <a:pPr algn="ctr"/>
                      <a:r>
                        <a:rPr lang="fr-FR" sz="1000" dirty="0" smtClean="0"/>
                        <a:t>50</a:t>
                      </a:r>
                      <a:endParaRPr lang="fr-FR" sz="1000" dirty="0"/>
                    </a:p>
                  </a:txBody>
                  <a:tcPr/>
                </a:tc>
                <a:tc>
                  <a:txBody>
                    <a:bodyPr/>
                    <a:lstStyle/>
                    <a:p>
                      <a:pPr algn="ctr"/>
                      <a:r>
                        <a:rPr lang="fr-FR" sz="1000" dirty="0" smtClean="0"/>
                        <a:t>12/03/2015</a:t>
                      </a:r>
                      <a:endParaRPr lang="fr-FR" sz="1000" dirty="0"/>
                    </a:p>
                  </a:txBody>
                  <a:tcPr/>
                </a:tc>
                <a:tc>
                  <a:txBody>
                    <a:bodyPr/>
                    <a:lstStyle/>
                    <a:p>
                      <a:pPr algn="ctr"/>
                      <a:r>
                        <a:rPr lang="fr-FR" sz="1000" dirty="0" smtClean="0"/>
                        <a:t>0</a:t>
                      </a:r>
                      <a:endParaRPr lang="fr-FR" sz="1000" dirty="0"/>
                    </a:p>
                  </a:txBody>
                  <a:tcPr/>
                </a:tc>
                <a:tc>
                  <a:txBody>
                    <a:bodyPr/>
                    <a:lstStyle/>
                    <a:p>
                      <a:pPr algn="ctr"/>
                      <a:r>
                        <a:rPr lang="fr-FR" sz="1000" dirty="0" smtClean="0"/>
                        <a:t>0</a:t>
                      </a:r>
                      <a:endParaRPr lang="fr-FR" sz="1000" dirty="0"/>
                    </a:p>
                  </a:txBody>
                  <a:tcPr/>
                </a:tc>
                <a:tc>
                  <a:txBody>
                    <a:bodyPr/>
                    <a:lstStyle/>
                    <a:p>
                      <a:pPr algn="ctr"/>
                      <a:r>
                        <a:rPr lang="fr-FR" sz="1000" dirty="0" smtClean="0"/>
                        <a:t>2</a:t>
                      </a:r>
                      <a:endParaRPr lang="fr-FR" sz="1000" dirty="0"/>
                    </a:p>
                  </a:txBody>
                  <a:tcPr/>
                </a:tc>
              </a:tr>
              <a:tr h="370840">
                <a:tc>
                  <a:txBody>
                    <a:bodyPr/>
                    <a:lstStyle/>
                    <a:p>
                      <a:pPr algn="ctr"/>
                      <a:r>
                        <a:rPr lang="fr-FR" sz="1000" dirty="0" smtClean="0"/>
                        <a:t>0130</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smtClean="0"/>
                        <a:t>Peter</a:t>
                      </a:r>
                      <a:endParaRPr lang="fr-FR" sz="1000" dirty="0"/>
                    </a:p>
                  </a:txBody>
                  <a:tcPr/>
                </a:tc>
                <a:tc>
                  <a:txBody>
                    <a:bodyPr/>
                    <a:lstStyle/>
                    <a:p>
                      <a:pPr algn="ctr"/>
                      <a:r>
                        <a:rPr lang="fr-FR" sz="1000" dirty="0" smtClean="0"/>
                        <a:t>PUTIR</a:t>
                      </a:r>
                      <a:endParaRPr lang="fr-FR" sz="1000" dirty="0"/>
                    </a:p>
                  </a:txBody>
                  <a:tcPr/>
                </a:tc>
                <a:tc>
                  <a:txBody>
                    <a:bodyPr/>
                    <a:lstStyle/>
                    <a:p>
                      <a:pPr algn="ctr"/>
                      <a:r>
                        <a:rPr lang="fr-FR" sz="1000" dirty="0" smtClean="0"/>
                        <a:t>09/02/2014</a:t>
                      </a:r>
                      <a:endParaRPr lang="fr-FR" sz="1000" dirty="0"/>
                    </a:p>
                  </a:txBody>
                  <a:tcPr/>
                </a:tc>
                <a:tc>
                  <a:txBody>
                    <a:bodyPr/>
                    <a:lstStyle/>
                    <a:p>
                      <a:pPr algn="ctr"/>
                      <a:r>
                        <a:rPr lang="fr-FR" sz="1000" dirty="0" smtClean="0"/>
                        <a:t>user</a:t>
                      </a:r>
                      <a:endParaRPr lang="fr-FR" sz="1000" dirty="0"/>
                    </a:p>
                  </a:txBody>
                  <a:tcPr/>
                </a:tc>
                <a:tc>
                  <a:txBody>
                    <a:bodyPr/>
                    <a:lstStyle/>
                    <a:p>
                      <a:pPr algn="ctr"/>
                      <a:r>
                        <a:rPr lang="fr-FR" sz="1000" dirty="0" smtClean="0"/>
                        <a:t>0,250</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08/02/2015</a:t>
                      </a:r>
                      <a:endParaRPr lang="fr-FR" sz="1000" dirty="0"/>
                    </a:p>
                  </a:txBody>
                  <a:tcPr/>
                </a:tc>
                <a:tc>
                  <a:txBody>
                    <a:bodyPr/>
                    <a:lstStyle/>
                    <a:p>
                      <a:pPr algn="ctr"/>
                      <a:r>
                        <a:rPr lang="fr-FR" sz="1000" dirty="0" smtClean="0"/>
                        <a:t>0</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3</a:t>
                      </a:r>
                      <a:endParaRPr lang="fr-FR" sz="1000" dirty="0"/>
                    </a:p>
                  </a:txBody>
                  <a:tcPr/>
                </a:tc>
              </a:tr>
            </a:tbl>
          </a:graphicData>
        </a:graphic>
      </p:graphicFrame>
      <p:sp>
        <p:nvSpPr>
          <p:cNvPr id="5" name="Titre 1"/>
          <p:cNvSpPr>
            <a:spLocks noGrp="1"/>
          </p:cNvSpPr>
          <p:nvPr>
            <p:ph type="title"/>
          </p:nvPr>
        </p:nvSpPr>
        <p:spPr>
          <a:xfrm>
            <a:off x="186266" y="128060"/>
            <a:ext cx="10515600" cy="659342"/>
          </a:xfrm>
        </p:spPr>
        <p:txBody>
          <a:bodyPr>
            <a:normAutofit/>
          </a:bodyPr>
          <a:lstStyle/>
          <a:p>
            <a:r>
              <a:rPr lang="fr-FR" sz="2400" dirty="0" smtClean="0"/>
              <a:t>Beta Back-office</a:t>
            </a:r>
            <a:endParaRPr lang="fr-FR" sz="2400" dirty="0"/>
          </a:p>
        </p:txBody>
      </p:sp>
      <p:pic>
        <p:nvPicPr>
          <p:cNvPr id="7" name="Image 6"/>
          <p:cNvPicPr>
            <a:picLocks noChangeAspect="1"/>
          </p:cNvPicPr>
          <p:nvPr/>
        </p:nvPicPr>
        <p:blipFill>
          <a:blip r:embed="rId2"/>
          <a:stretch>
            <a:fillRect/>
          </a:stretch>
        </p:blipFill>
        <p:spPr>
          <a:xfrm>
            <a:off x="8502139" y="1519582"/>
            <a:ext cx="314325" cy="333375"/>
          </a:xfrm>
          <a:prstGeom prst="rect">
            <a:avLst/>
          </a:prstGeom>
        </p:spPr>
      </p:pic>
      <p:pic>
        <p:nvPicPr>
          <p:cNvPr id="8" name="Image 7"/>
          <p:cNvPicPr>
            <a:picLocks noChangeAspect="1"/>
          </p:cNvPicPr>
          <p:nvPr/>
        </p:nvPicPr>
        <p:blipFill>
          <a:blip r:embed="rId3"/>
          <a:stretch>
            <a:fillRect/>
          </a:stretch>
        </p:blipFill>
        <p:spPr>
          <a:xfrm>
            <a:off x="8848416" y="1519582"/>
            <a:ext cx="390525" cy="333375"/>
          </a:xfrm>
          <a:prstGeom prst="rect">
            <a:avLst/>
          </a:prstGeom>
        </p:spPr>
      </p:pic>
      <p:pic>
        <p:nvPicPr>
          <p:cNvPr id="10" name="Image 9"/>
          <p:cNvPicPr>
            <a:picLocks noChangeAspect="1"/>
          </p:cNvPicPr>
          <p:nvPr/>
        </p:nvPicPr>
        <p:blipFill>
          <a:blip r:embed="rId4"/>
          <a:stretch>
            <a:fillRect/>
          </a:stretch>
        </p:blipFill>
        <p:spPr>
          <a:xfrm>
            <a:off x="9538450" y="2905102"/>
            <a:ext cx="2326831" cy="3062287"/>
          </a:xfrm>
          <a:prstGeom prst="rect">
            <a:avLst/>
          </a:prstGeom>
        </p:spPr>
      </p:pic>
      <p:sp>
        <p:nvSpPr>
          <p:cNvPr id="11" name="Rectangle à coins arrondis 10"/>
          <p:cNvSpPr/>
          <p:nvPr/>
        </p:nvSpPr>
        <p:spPr>
          <a:xfrm>
            <a:off x="9766298" y="6026655"/>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bg2">
                    <a:lumMod val="90000"/>
                  </a:schemeClr>
                </a:solidFill>
              </a:rPr>
              <a:t>Enter new </a:t>
            </a:r>
            <a:r>
              <a:rPr lang="fr-FR" sz="900" dirty="0" err="1" smtClean="0">
                <a:solidFill>
                  <a:schemeClr val="bg2">
                    <a:lumMod val="90000"/>
                  </a:schemeClr>
                </a:solidFill>
              </a:rPr>
              <a:t>entitled</a:t>
            </a:r>
            <a:r>
              <a:rPr lang="fr-FR" sz="900" dirty="0" smtClean="0">
                <a:solidFill>
                  <a:schemeClr val="bg2">
                    <a:lumMod val="90000"/>
                  </a:schemeClr>
                </a:solidFill>
              </a:rPr>
              <a:t> </a:t>
            </a:r>
            <a:r>
              <a:rPr lang="fr-FR" sz="900" dirty="0" err="1" smtClean="0">
                <a:solidFill>
                  <a:schemeClr val="bg2">
                    <a:lumMod val="90000"/>
                  </a:schemeClr>
                </a:solidFill>
              </a:rPr>
              <a:t>storage</a:t>
            </a:r>
            <a:endParaRPr lang="fr-FR" sz="900" dirty="0">
              <a:solidFill>
                <a:schemeClr val="bg2">
                  <a:lumMod val="90000"/>
                </a:schemeClr>
              </a:solidFill>
            </a:endParaRPr>
          </a:p>
        </p:txBody>
      </p:sp>
      <p:sp>
        <p:nvSpPr>
          <p:cNvPr id="12" name="Rectangle à coins arrondis 11"/>
          <p:cNvSpPr/>
          <p:nvPr/>
        </p:nvSpPr>
        <p:spPr>
          <a:xfrm>
            <a:off x="9766297" y="6255254"/>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bg2">
                    <a:lumMod val="90000"/>
                  </a:schemeClr>
                </a:solidFill>
              </a:rPr>
              <a:t>Change expiration date</a:t>
            </a:r>
            <a:endParaRPr lang="fr-FR" sz="900" dirty="0">
              <a:solidFill>
                <a:schemeClr val="bg2">
                  <a:lumMod val="90000"/>
                </a:schemeClr>
              </a:solidFill>
            </a:endParaRPr>
          </a:p>
        </p:txBody>
      </p:sp>
      <p:sp>
        <p:nvSpPr>
          <p:cNvPr id="13" name="ZoneTexte 12"/>
          <p:cNvSpPr txBox="1"/>
          <p:nvPr/>
        </p:nvSpPr>
        <p:spPr>
          <a:xfrm>
            <a:off x="6623938" y="383392"/>
            <a:ext cx="2324675"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Click here to enter customer events page</a:t>
            </a:r>
            <a:endParaRPr lang="en-US" sz="1000" dirty="0">
              <a:solidFill>
                <a:schemeClr val="tx1">
                  <a:lumMod val="75000"/>
                  <a:lumOff val="25000"/>
                </a:schemeClr>
              </a:solidFill>
            </a:endParaRPr>
          </a:p>
        </p:txBody>
      </p:sp>
      <p:cxnSp>
        <p:nvCxnSpPr>
          <p:cNvPr id="15" name="Connecteur droit avec flèche 14"/>
          <p:cNvCxnSpPr/>
          <p:nvPr/>
        </p:nvCxnSpPr>
        <p:spPr>
          <a:xfrm flipH="1">
            <a:off x="6853085" y="686784"/>
            <a:ext cx="404379" cy="939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7868079" y="650477"/>
            <a:ext cx="2654894"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Click here to enter customer communities page</a:t>
            </a:r>
            <a:endParaRPr lang="en-US" sz="1000" dirty="0">
              <a:solidFill>
                <a:schemeClr val="tx1">
                  <a:lumMod val="75000"/>
                  <a:lumOff val="25000"/>
                </a:schemeClr>
              </a:solidFill>
            </a:endParaRPr>
          </a:p>
        </p:txBody>
      </p:sp>
      <p:sp>
        <p:nvSpPr>
          <p:cNvPr id="21" name="ZoneTexte 20"/>
          <p:cNvSpPr txBox="1"/>
          <p:nvPr/>
        </p:nvSpPr>
        <p:spPr>
          <a:xfrm>
            <a:off x="8388164" y="941258"/>
            <a:ext cx="2550698"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Click here to enter customer B2C orders page</a:t>
            </a:r>
            <a:endParaRPr lang="en-US" sz="1000" dirty="0">
              <a:solidFill>
                <a:schemeClr val="tx1">
                  <a:lumMod val="75000"/>
                  <a:lumOff val="25000"/>
                </a:schemeClr>
              </a:solidFill>
            </a:endParaRPr>
          </a:p>
        </p:txBody>
      </p:sp>
      <p:cxnSp>
        <p:nvCxnSpPr>
          <p:cNvPr id="22" name="Connecteur droit avec flèche 21"/>
          <p:cNvCxnSpPr/>
          <p:nvPr/>
        </p:nvCxnSpPr>
        <p:spPr>
          <a:xfrm flipH="1">
            <a:off x="8209271" y="1139223"/>
            <a:ext cx="585737" cy="461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H="1">
            <a:off x="7529945" y="848442"/>
            <a:ext cx="744979" cy="778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2"/>
          <a:stretch>
            <a:fillRect/>
          </a:stretch>
        </p:blipFill>
        <p:spPr>
          <a:xfrm>
            <a:off x="8482475" y="1509750"/>
            <a:ext cx="314325" cy="333375"/>
          </a:xfrm>
          <a:prstGeom prst="rect">
            <a:avLst/>
          </a:prstGeom>
        </p:spPr>
      </p:pic>
      <p:pic>
        <p:nvPicPr>
          <p:cNvPr id="26" name="Image 25"/>
          <p:cNvPicPr>
            <a:picLocks noChangeAspect="1"/>
          </p:cNvPicPr>
          <p:nvPr/>
        </p:nvPicPr>
        <p:blipFill>
          <a:blip r:embed="rId3"/>
          <a:stretch>
            <a:fillRect/>
          </a:stretch>
        </p:blipFill>
        <p:spPr>
          <a:xfrm>
            <a:off x="8828752" y="1509750"/>
            <a:ext cx="390525" cy="333375"/>
          </a:xfrm>
          <a:prstGeom prst="rect">
            <a:avLst/>
          </a:prstGeom>
        </p:spPr>
      </p:pic>
      <p:pic>
        <p:nvPicPr>
          <p:cNvPr id="27" name="Image 26"/>
          <p:cNvPicPr>
            <a:picLocks noChangeAspect="1"/>
          </p:cNvPicPr>
          <p:nvPr/>
        </p:nvPicPr>
        <p:blipFill>
          <a:blip r:embed="rId2"/>
          <a:stretch>
            <a:fillRect/>
          </a:stretch>
        </p:blipFill>
        <p:spPr>
          <a:xfrm>
            <a:off x="8487394" y="1917788"/>
            <a:ext cx="314325" cy="333375"/>
          </a:xfrm>
          <a:prstGeom prst="rect">
            <a:avLst/>
          </a:prstGeom>
        </p:spPr>
      </p:pic>
      <p:pic>
        <p:nvPicPr>
          <p:cNvPr id="28" name="Image 27"/>
          <p:cNvPicPr>
            <a:picLocks noChangeAspect="1"/>
          </p:cNvPicPr>
          <p:nvPr/>
        </p:nvPicPr>
        <p:blipFill>
          <a:blip r:embed="rId3"/>
          <a:stretch>
            <a:fillRect/>
          </a:stretch>
        </p:blipFill>
        <p:spPr>
          <a:xfrm>
            <a:off x="8833671" y="1917788"/>
            <a:ext cx="390525" cy="333375"/>
          </a:xfrm>
          <a:prstGeom prst="rect">
            <a:avLst/>
          </a:prstGeom>
        </p:spPr>
      </p:pic>
      <p:pic>
        <p:nvPicPr>
          <p:cNvPr id="29" name="Image 28"/>
          <p:cNvPicPr>
            <a:picLocks noChangeAspect="1"/>
          </p:cNvPicPr>
          <p:nvPr/>
        </p:nvPicPr>
        <p:blipFill>
          <a:blip r:embed="rId2"/>
          <a:stretch>
            <a:fillRect/>
          </a:stretch>
        </p:blipFill>
        <p:spPr>
          <a:xfrm>
            <a:off x="8470187" y="2325826"/>
            <a:ext cx="314325" cy="333375"/>
          </a:xfrm>
          <a:prstGeom prst="rect">
            <a:avLst/>
          </a:prstGeom>
        </p:spPr>
      </p:pic>
      <p:pic>
        <p:nvPicPr>
          <p:cNvPr id="30" name="Image 29"/>
          <p:cNvPicPr>
            <a:picLocks noChangeAspect="1"/>
          </p:cNvPicPr>
          <p:nvPr/>
        </p:nvPicPr>
        <p:blipFill>
          <a:blip r:embed="rId3"/>
          <a:stretch>
            <a:fillRect/>
          </a:stretch>
        </p:blipFill>
        <p:spPr>
          <a:xfrm>
            <a:off x="8816464" y="2325826"/>
            <a:ext cx="390525" cy="333375"/>
          </a:xfrm>
          <a:prstGeom prst="rect">
            <a:avLst/>
          </a:prstGeom>
        </p:spPr>
      </p:pic>
      <p:pic>
        <p:nvPicPr>
          <p:cNvPr id="31" name="Image 30"/>
          <p:cNvPicPr>
            <a:picLocks noChangeAspect="1"/>
          </p:cNvPicPr>
          <p:nvPr/>
        </p:nvPicPr>
        <p:blipFill>
          <a:blip r:embed="rId2"/>
          <a:stretch>
            <a:fillRect/>
          </a:stretch>
        </p:blipFill>
        <p:spPr>
          <a:xfrm>
            <a:off x="8534091" y="2743696"/>
            <a:ext cx="314325" cy="333375"/>
          </a:xfrm>
          <a:prstGeom prst="rect">
            <a:avLst/>
          </a:prstGeom>
        </p:spPr>
      </p:pic>
      <p:pic>
        <p:nvPicPr>
          <p:cNvPr id="32" name="Image 31"/>
          <p:cNvPicPr>
            <a:picLocks noChangeAspect="1"/>
          </p:cNvPicPr>
          <p:nvPr/>
        </p:nvPicPr>
        <p:blipFill>
          <a:blip r:embed="rId3"/>
          <a:stretch>
            <a:fillRect/>
          </a:stretch>
        </p:blipFill>
        <p:spPr>
          <a:xfrm>
            <a:off x="8880368" y="2743696"/>
            <a:ext cx="390525" cy="333375"/>
          </a:xfrm>
          <a:prstGeom prst="rect">
            <a:avLst/>
          </a:prstGeom>
        </p:spPr>
      </p:pic>
      <p:pic>
        <p:nvPicPr>
          <p:cNvPr id="33" name="Image 32"/>
          <p:cNvPicPr>
            <a:picLocks noChangeAspect="1"/>
          </p:cNvPicPr>
          <p:nvPr/>
        </p:nvPicPr>
        <p:blipFill>
          <a:blip r:embed="rId2"/>
          <a:stretch>
            <a:fillRect/>
          </a:stretch>
        </p:blipFill>
        <p:spPr>
          <a:xfrm>
            <a:off x="8514427" y="2733864"/>
            <a:ext cx="314325" cy="333375"/>
          </a:xfrm>
          <a:prstGeom prst="rect">
            <a:avLst/>
          </a:prstGeom>
        </p:spPr>
      </p:pic>
      <p:pic>
        <p:nvPicPr>
          <p:cNvPr id="34" name="Image 33"/>
          <p:cNvPicPr>
            <a:picLocks noChangeAspect="1"/>
          </p:cNvPicPr>
          <p:nvPr/>
        </p:nvPicPr>
        <p:blipFill>
          <a:blip r:embed="rId3"/>
          <a:stretch>
            <a:fillRect/>
          </a:stretch>
        </p:blipFill>
        <p:spPr>
          <a:xfrm>
            <a:off x="8860704" y="2733864"/>
            <a:ext cx="390525" cy="333375"/>
          </a:xfrm>
          <a:prstGeom prst="rect">
            <a:avLst/>
          </a:prstGeom>
        </p:spPr>
      </p:pic>
      <p:pic>
        <p:nvPicPr>
          <p:cNvPr id="35" name="Image 34"/>
          <p:cNvPicPr>
            <a:picLocks noChangeAspect="1"/>
          </p:cNvPicPr>
          <p:nvPr/>
        </p:nvPicPr>
        <p:blipFill>
          <a:blip r:embed="rId2"/>
          <a:stretch>
            <a:fillRect/>
          </a:stretch>
        </p:blipFill>
        <p:spPr>
          <a:xfrm>
            <a:off x="8519346" y="3141902"/>
            <a:ext cx="314325" cy="333375"/>
          </a:xfrm>
          <a:prstGeom prst="rect">
            <a:avLst/>
          </a:prstGeom>
        </p:spPr>
      </p:pic>
      <p:pic>
        <p:nvPicPr>
          <p:cNvPr id="36" name="Image 35"/>
          <p:cNvPicPr>
            <a:picLocks noChangeAspect="1"/>
          </p:cNvPicPr>
          <p:nvPr/>
        </p:nvPicPr>
        <p:blipFill>
          <a:blip r:embed="rId3"/>
          <a:stretch>
            <a:fillRect/>
          </a:stretch>
        </p:blipFill>
        <p:spPr>
          <a:xfrm>
            <a:off x="8865623" y="3141902"/>
            <a:ext cx="390525" cy="333375"/>
          </a:xfrm>
          <a:prstGeom prst="rect">
            <a:avLst/>
          </a:prstGeom>
        </p:spPr>
      </p:pic>
      <p:pic>
        <p:nvPicPr>
          <p:cNvPr id="37" name="Image 36"/>
          <p:cNvPicPr>
            <a:picLocks noChangeAspect="1"/>
          </p:cNvPicPr>
          <p:nvPr/>
        </p:nvPicPr>
        <p:blipFill>
          <a:blip r:embed="rId2"/>
          <a:stretch>
            <a:fillRect/>
          </a:stretch>
        </p:blipFill>
        <p:spPr>
          <a:xfrm>
            <a:off x="8502139" y="3549940"/>
            <a:ext cx="314325" cy="333375"/>
          </a:xfrm>
          <a:prstGeom prst="rect">
            <a:avLst/>
          </a:prstGeom>
        </p:spPr>
      </p:pic>
      <p:pic>
        <p:nvPicPr>
          <p:cNvPr id="38" name="Image 37"/>
          <p:cNvPicPr>
            <a:picLocks noChangeAspect="1"/>
          </p:cNvPicPr>
          <p:nvPr/>
        </p:nvPicPr>
        <p:blipFill>
          <a:blip r:embed="rId3"/>
          <a:stretch>
            <a:fillRect/>
          </a:stretch>
        </p:blipFill>
        <p:spPr>
          <a:xfrm>
            <a:off x="8848416" y="3549940"/>
            <a:ext cx="390525" cy="333375"/>
          </a:xfrm>
          <a:prstGeom prst="rect">
            <a:avLst/>
          </a:prstGeom>
        </p:spPr>
      </p:pic>
      <p:pic>
        <p:nvPicPr>
          <p:cNvPr id="39" name="Image 38"/>
          <p:cNvPicPr>
            <a:picLocks noChangeAspect="1"/>
          </p:cNvPicPr>
          <p:nvPr/>
        </p:nvPicPr>
        <p:blipFill>
          <a:blip r:embed="rId2"/>
          <a:stretch>
            <a:fillRect/>
          </a:stretch>
        </p:blipFill>
        <p:spPr>
          <a:xfrm>
            <a:off x="10522973" y="2659201"/>
            <a:ext cx="314325" cy="333375"/>
          </a:xfrm>
          <a:prstGeom prst="rect">
            <a:avLst/>
          </a:prstGeom>
        </p:spPr>
      </p:pic>
    </p:spTree>
    <p:extLst>
      <p:ext uri="{BB962C8B-B14F-4D97-AF65-F5344CB8AC3E}">
        <p14:creationId xmlns:p14="http://schemas.microsoft.com/office/powerpoint/2010/main" val="1904321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nvPr>
        </p:nvGraphicFramePr>
        <p:xfrm>
          <a:off x="59267" y="1066800"/>
          <a:ext cx="8390463" cy="2397125"/>
        </p:xfrm>
        <a:graphic>
          <a:graphicData uri="http://schemas.openxmlformats.org/drawingml/2006/table">
            <a:tbl>
              <a:tblPr firstRow="1" bandRow="1">
                <a:tableStyleId>{5C22544A-7EE6-4342-B048-85BDC9FD1C3A}</a:tableStyleId>
              </a:tblPr>
              <a:tblGrid>
                <a:gridCol w="699205"/>
                <a:gridCol w="699205"/>
                <a:gridCol w="888104"/>
                <a:gridCol w="751082"/>
                <a:gridCol w="814737"/>
                <a:gridCol w="677278"/>
                <a:gridCol w="711255"/>
                <a:gridCol w="465667"/>
                <a:gridCol w="863600"/>
                <a:gridCol w="421920"/>
                <a:gridCol w="699205"/>
                <a:gridCol w="699205"/>
              </a:tblGrid>
              <a:tr h="370840">
                <a:tc>
                  <a:txBody>
                    <a:bodyPr/>
                    <a:lstStyle/>
                    <a:p>
                      <a:pPr algn="ctr"/>
                      <a:r>
                        <a:rPr lang="fr-FR" sz="1000" dirty="0" smtClean="0"/>
                        <a:t>id</a:t>
                      </a:r>
                      <a:endParaRPr lang="fr-FR" sz="1000" dirty="0"/>
                    </a:p>
                  </a:txBody>
                  <a:tcPr anchor="ctr"/>
                </a:tc>
                <a:tc>
                  <a:txBody>
                    <a:bodyPr/>
                    <a:lstStyle/>
                    <a:p>
                      <a:pPr algn="ctr"/>
                      <a:r>
                        <a:rPr lang="fr-FR" sz="1000" dirty="0" smtClean="0"/>
                        <a:t>email</a:t>
                      </a:r>
                      <a:endParaRPr lang="fr-FR" sz="1000" dirty="0"/>
                    </a:p>
                  </a:txBody>
                  <a:tcPr anchor="ctr"/>
                </a:tc>
                <a:tc>
                  <a:txBody>
                    <a:bodyPr/>
                    <a:lstStyle/>
                    <a:p>
                      <a:pPr algn="ctr"/>
                      <a:r>
                        <a:rPr lang="fr-FR" sz="1000" dirty="0" smtClean="0"/>
                        <a:t>First </a:t>
                      </a:r>
                      <a:r>
                        <a:rPr lang="fr-FR" sz="1000" dirty="0" err="1" smtClean="0"/>
                        <a:t>name</a:t>
                      </a:r>
                      <a:endParaRPr lang="fr-FR" sz="1000" dirty="0"/>
                    </a:p>
                  </a:txBody>
                  <a:tcPr anchor="ctr"/>
                </a:tc>
                <a:tc>
                  <a:txBody>
                    <a:bodyPr/>
                    <a:lstStyle/>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err="1">
                          <a:solidFill>
                            <a:schemeClr val="lt1"/>
                          </a:solidFill>
                          <a:latin typeface="+mn-lt"/>
                          <a:ea typeface="+mn-ea"/>
                          <a:cs typeface="+mn-cs"/>
                        </a:rPr>
                        <a:t>creation</a:t>
                      </a:r>
                      <a:r>
                        <a:rPr lang="fr-FR" sz="1000" b="1" kern="1200" dirty="0">
                          <a:solidFill>
                            <a:schemeClr val="lt1"/>
                          </a:solidFill>
                          <a:latin typeface="+mn-lt"/>
                          <a:ea typeface="+mn-ea"/>
                          <a:cs typeface="+mn-cs"/>
                        </a:rPr>
                        <a:t> date</a:t>
                      </a:r>
                    </a:p>
                  </a:txBody>
                  <a:tcPr marL="9525" marR="9525" marT="9525" marB="0" anchor="ctr"/>
                </a:tc>
                <a:tc>
                  <a:txBody>
                    <a:bodyPr/>
                    <a:lstStyle/>
                    <a:p>
                      <a:pPr algn="ctr" fontAlgn="b"/>
                      <a:r>
                        <a:rPr lang="fr-FR" sz="1000" b="1" kern="1200" dirty="0" err="1">
                          <a:solidFill>
                            <a:schemeClr val="lt1"/>
                          </a:solidFill>
                          <a:latin typeface="+mn-lt"/>
                          <a:ea typeface="+mn-ea"/>
                          <a:cs typeface="+mn-cs"/>
                        </a:rPr>
                        <a:t>role</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a:solidFill>
                            <a:schemeClr val="lt1"/>
                          </a:solidFill>
                          <a:latin typeface="+mn-lt"/>
                          <a:ea typeface="+mn-ea"/>
                          <a:cs typeface="+mn-cs"/>
                        </a:rPr>
                        <a:t>Storage </a:t>
                      </a:r>
                      <a:r>
                        <a:rPr lang="fr-FR" sz="1000" b="1" kern="1200" dirty="0" err="1" smtClean="0">
                          <a:solidFill>
                            <a:schemeClr val="lt1"/>
                          </a:solidFill>
                          <a:latin typeface="+mn-lt"/>
                          <a:ea typeface="+mn-ea"/>
                          <a:cs typeface="+mn-cs"/>
                        </a:rPr>
                        <a:t>consumed</a:t>
                      </a:r>
                      <a:r>
                        <a:rPr lang="fr-FR" sz="1000" b="1" kern="1200" dirty="0" smtClean="0">
                          <a:solidFill>
                            <a:schemeClr val="lt1"/>
                          </a:solidFill>
                          <a:latin typeface="+mn-lt"/>
                          <a:ea typeface="+mn-ea"/>
                          <a:cs typeface="+mn-cs"/>
                        </a:rPr>
                        <a:t> (GB)</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a:solidFill>
                            <a:schemeClr val="lt1"/>
                          </a:solidFill>
                          <a:latin typeface="+mn-lt"/>
                          <a:ea typeface="+mn-ea"/>
                          <a:cs typeface="+mn-cs"/>
                        </a:rPr>
                        <a:t>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a:solidFill>
                            <a:schemeClr val="lt1"/>
                          </a:solidFill>
                          <a:latin typeface="+mn-lt"/>
                          <a:ea typeface="+mn-ea"/>
                          <a:cs typeface="+mn-cs"/>
                        </a:rPr>
                        <a:t>expiration date</a:t>
                      </a:r>
                    </a:p>
                  </a:txBody>
                  <a:tcPr marL="9525" marR="9525" marT="9525" marB="0" anchor="ctr"/>
                </a:tc>
                <a:tc>
                  <a:txBody>
                    <a:bodyPr/>
                    <a:lstStyle/>
                    <a:p>
                      <a:pPr algn="ctr" fontAlgn="b"/>
                      <a:r>
                        <a:rPr lang="fr-FR" sz="1000" b="1" kern="1200" dirty="0">
                          <a:solidFill>
                            <a:schemeClr val="lt1"/>
                          </a:solidFill>
                          <a:latin typeface="+mn-lt"/>
                          <a:ea typeface="+mn-ea"/>
                          <a:cs typeface="+mn-cs"/>
                        </a:rPr>
                        <a:t>Active </a:t>
                      </a:r>
                      <a:r>
                        <a:rPr lang="fr-FR" sz="1000" b="1" kern="1200" dirty="0" err="1">
                          <a:solidFill>
                            <a:schemeClr val="lt1"/>
                          </a:solidFill>
                          <a:latin typeface="+mn-lt"/>
                          <a:ea typeface="+mn-ea"/>
                          <a:cs typeface="+mn-cs"/>
                        </a:rPr>
                        <a:t>events</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Community</a:t>
                      </a:r>
                      <a:r>
                        <a:rPr lang="fr-FR" sz="1000" b="1" kern="1200" dirty="0" smtClean="0">
                          <a:solidFill>
                            <a:schemeClr val="lt1"/>
                          </a:solidFill>
                          <a:latin typeface="+mn-lt"/>
                          <a:ea typeface="+mn-ea"/>
                          <a:cs typeface="+mn-cs"/>
                        </a:rPr>
                        <a:t> </a:t>
                      </a:r>
                      <a:r>
                        <a:rPr lang="fr-FR" sz="1000" b="1" kern="1200" dirty="0" err="1" smtClean="0">
                          <a:solidFill>
                            <a:schemeClr val="lt1"/>
                          </a:solidFill>
                          <a:latin typeface="+mn-lt"/>
                          <a:ea typeface="+mn-ea"/>
                          <a:cs typeface="+mn-cs"/>
                        </a:rPr>
                        <a:t>owner</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smtClean="0">
                          <a:solidFill>
                            <a:schemeClr val="lt1"/>
                          </a:solidFill>
                          <a:latin typeface="+mn-lt"/>
                          <a:ea typeface="+mn-ea"/>
                          <a:cs typeface="+mn-cs"/>
                        </a:rPr>
                        <a:t>B2C</a:t>
                      </a:r>
                    </a:p>
                    <a:p>
                      <a:pPr algn="ctr" fontAlgn="b"/>
                      <a:r>
                        <a:rPr lang="fr-FR" sz="1000" b="1" kern="1200" dirty="0" err="1" smtClean="0">
                          <a:solidFill>
                            <a:schemeClr val="lt1"/>
                          </a:solidFill>
                          <a:latin typeface="+mn-lt"/>
                          <a:ea typeface="+mn-ea"/>
                          <a:cs typeface="+mn-cs"/>
                        </a:rPr>
                        <a:t>Orders</a:t>
                      </a:r>
                      <a:endParaRPr lang="fr-FR" sz="1000" b="1" kern="1200" dirty="0">
                        <a:solidFill>
                          <a:schemeClr val="lt1"/>
                        </a:solidFill>
                        <a:latin typeface="+mn-lt"/>
                        <a:ea typeface="+mn-ea"/>
                        <a:cs typeface="+mn-cs"/>
                      </a:endParaRPr>
                    </a:p>
                  </a:txBody>
                  <a:tcPr marL="9525" marR="9525" marT="9525" marB="0" anchor="ctr"/>
                </a:tc>
              </a:tr>
              <a:tr h="370840">
                <a:tc>
                  <a:txBody>
                    <a:bodyPr/>
                    <a:lstStyle/>
                    <a:p>
                      <a:pPr algn="ctr"/>
                      <a:r>
                        <a:rPr lang="fr-FR" sz="1000" dirty="0" smtClean="0"/>
                        <a:t>0125</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smtClean="0"/>
                        <a:t>Thomas</a:t>
                      </a:r>
                      <a:endParaRPr lang="fr-FR" sz="1000" dirty="0"/>
                    </a:p>
                  </a:txBody>
                  <a:tcPr/>
                </a:tc>
                <a:tc>
                  <a:txBody>
                    <a:bodyPr/>
                    <a:lstStyle/>
                    <a:p>
                      <a:pPr algn="ctr"/>
                      <a:r>
                        <a:rPr lang="fr-FR" sz="1000" dirty="0" smtClean="0"/>
                        <a:t>LUQUET</a:t>
                      </a:r>
                      <a:endParaRPr lang="fr-FR" sz="1000" dirty="0"/>
                    </a:p>
                  </a:txBody>
                  <a:tcPr/>
                </a:tc>
                <a:tc>
                  <a:txBody>
                    <a:bodyPr/>
                    <a:lstStyle/>
                    <a:p>
                      <a:pPr algn="ctr"/>
                      <a:r>
                        <a:rPr lang="fr-FR" sz="1000" dirty="0" smtClean="0"/>
                        <a:t>23/03/2010</a:t>
                      </a:r>
                      <a:endParaRPr lang="fr-FR" sz="1000" dirty="0"/>
                    </a:p>
                  </a:txBody>
                  <a:tcPr/>
                </a:tc>
                <a:tc>
                  <a:txBody>
                    <a:bodyPr/>
                    <a:lstStyle/>
                    <a:p>
                      <a:pPr algn="ctr"/>
                      <a:r>
                        <a:rPr lang="fr-FR" sz="1000" dirty="0" smtClean="0"/>
                        <a:t>user</a:t>
                      </a:r>
                      <a:endParaRPr lang="fr-FR" sz="1000" dirty="0"/>
                    </a:p>
                  </a:txBody>
                  <a:tcPr/>
                </a:tc>
                <a:tc>
                  <a:txBody>
                    <a:bodyPr/>
                    <a:lstStyle/>
                    <a:p>
                      <a:pPr algn="ctr"/>
                      <a:r>
                        <a:rPr lang="fr-FR" sz="1000" dirty="0" smtClean="0"/>
                        <a:t>0,250</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err="1" smtClean="0"/>
                        <a:t>monthly</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3</a:t>
                      </a:r>
                      <a:endParaRPr lang="fr-FR" sz="1000" dirty="0"/>
                    </a:p>
                  </a:txBody>
                  <a:tcPr/>
                </a:tc>
                <a:tc>
                  <a:txBody>
                    <a:bodyPr/>
                    <a:lstStyle/>
                    <a:p>
                      <a:pPr algn="ctr"/>
                      <a:r>
                        <a:rPr lang="fr-FR" sz="1000" dirty="0" smtClean="0"/>
                        <a:t>1</a:t>
                      </a:r>
                      <a:endParaRPr lang="fr-FR" sz="1000" dirty="0"/>
                    </a:p>
                  </a:txBody>
                  <a:tcPr/>
                </a:tc>
              </a:tr>
              <a:tr h="370840">
                <a:tc>
                  <a:txBody>
                    <a:bodyPr/>
                    <a:lstStyle/>
                    <a:p>
                      <a:pPr algn="ctr"/>
                      <a:endParaRPr lang="fr-FR" sz="1000" b="1" dirty="0"/>
                    </a:p>
                  </a:txBody>
                  <a:tcPr>
                    <a:solidFill>
                      <a:schemeClr val="bg1"/>
                    </a:solidFill>
                  </a:tcPr>
                </a:tc>
                <a:tc>
                  <a:txBody>
                    <a:bodyPr/>
                    <a:lstStyle/>
                    <a:p>
                      <a:pPr algn="ctr"/>
                      <a:endParaRPr lang="fr-FR" sz="1000" b="1" dirty="0"/>
                    </a:p>
                  </a:txBody>
                  <a:tcPr>
                    <a:solidFill>
                      <a:schemeClr val="bg1"/>
                    </a:solidFill>
                  </a:tcPr>
                </a:tc>
                <a:tc>
                  <a:txBody>
                    <a:bodyPr/>
                    <a:lstStyle/>
                    <a:p>
                      <a:pPr algn="ctr"/>
                      <a:endParaRPr lang="fr-FR" sz="1000" b="1" dirty="0"/>
                    </a:p>
                  </a:txBody>
                  <a:tcPr>
                    <a:solidFill>
                      <a:schemeClr val="bg1"/>
                    </a:solidFill>
                  </a:tcPr>
                </a:tc>
                <a:tc>
                  <a:txBody>
                    <a:bodyPr/>
                    <a:lstStyle/>
                    <a:p>
                      <a:pPr algn="ctr"/>
                      <a:endParaRPr lang="fr-FR" sz="1000" b="1" dirty="0" smtClean="0"/>
                    </a:p>
                  </a:txBody>
                  <a:tcPr>
                    <a:solidFill>
                      <a:schemeClr val="bg1"/>
                    </a:solidFill>
                  </a:tcPr>
                </a:tc>
                <a:tc>
                  <a:txBody>
                    <a:bodyPr/>
                    <a:lstStyle/>
                    <a:p>
                      <a:pPr algn="ctr"/>
                      <a:endParaRPr lang="fr-FR" sz="1000" b="1" dirty="0"/>
                    </a:p>
                  </a:txBody>
                  <a:tcPr>
                    <a:solidFill>
                      <a:schemeClr val="bg1"/>
                    </a:solidFill>
                  </a:tcPr>
                </a:tc>
                <a:tc>
                  <a:txBody>
                    <a:bodyPr/>
                    <a:lstStyle/>
                    <a:p>
                      <a:pPr algn="ctr"/>
                      <a:endParaRPr lang="fr-FR" sz="1000" b="0" dirty="0"/>
                    </a:p>
                  </a:txBody>
                  <a:tcPr>
                    <a:solidFill>
                      <a:schemeClr val="bg1"/>
                    </a:solidFill>
                  </a:tcPr>
                </a:tc>
                <a:tc>
                  <a:txBody>
                    <a:bodyPr/>
                    <a:lstStyle/>
                    <a:p>
                      <a:pPr algn="ctr"/>
                      <a:endParaRPr lang="fr-FR" sz="1000" b="1" dirty="0"/>
                    </a:p>
                  </a:txBody>
                  <a:tcPr>
                    <a:solidFill>
                      <a:schemeClr val="bg1"/>
                    </a:solidFill>
                  </a:tcPr>
                </a:tc>
                <a:tc>
                  <a:txBody>
                    <a:bodyPr/>
                    <a:lstStyle/>
                    <a:p>
                      <a:pPr algn="ctr"/>
                      <a:endParaRPr lang="fr-FR" sz="1000" b="1" kern="1200" dirty="0" smtClean="0">
                        <a:solidFill>
                          <a:schemeClr val="dk1"/>
                        </a:solidFill>
                        <a:latin typeface="+mn-lt"/>
                        <a:ea typeface="+mn-ea"/>
                        <a:cs typeface="+mn-cs"/>
                      </a:endParaRPr>
                    </a:p>
                  </a:txBody>
                  <a:tcPr>
                    <a:solidFill>
                      <a:schemeClr val="bg1"/>
                    </a:solidFill>
                  </a:tcPr>
                </a:tc>
                <a:tc>
                  <a:txBody>
                    <a:bodyPr/>
                    <a:lstStyle/>
                    <a:p>
                      <a:pPr algn="ctr"/>
                      <a:endParaRPr lang="fr-FR" sz="1000" b="1" kern="1200" dirty="0" smtClean="0">
                        <a:solidFill>
                          <a:schemeClr val="dk1"/>
                        </a:solidFill>
                        <a:latin typeface="+mn-lt"/>
                        <a:ea typeface="+mn-ea"/>
                        <a:cs typeface="+mn-cs"/>
                      </a:endParaRPr>
                    </a:p>
                  </a:txBody>
                  <a:tcPr>
                    <a:solidFill>
                      <a:schemeClr val="bg1"/>
                    </a:solidFill>
                  </a:tcPr>
                </a:tc>
                <a:tc>
                  <a:txBody>
                    <a:bodyPr/>
                    <a:lstStyle/>
                    <a:p>
                      <a:pPr algn="ctr"/>
                      <a:endParaRPr lang="fr-FR" sz="1000" b="1" kern="1200" dirty="0">
                        <a:solidFill>
                          <a:schemeClr val="dk1"/>
                        </a:solidFill>
                        <a:latin typeface="+mn-lt"/>
                        <a:ea typeface="+mn-ea"/>
                        <a:cs typeface="+mn-cs"/>
                      </a:endParaRPr>
                    </a:p>
                  </a:txBody>
                  <a:tcPr>
                    <a:solidFill>
                      <a:schemeClr val="bg1"/>
                    </a:solidFill>
                  </a:tcPr>
                </a:tc>
                <a:tc>
                  <a:txBody>
                    <a:bodyPr/>
                    <a:lstStyle/>
                    <a:p>
                      <a:pPr algn="ctr"/>
                      <a:endParaRPr lang="fr-FR" sz="1000" b="1" kern="1200" dirty="0">
                        <a:solidFill>
                          <a:schemeClr val="dk1"/>
                        </a:solidFill>
                        <a:latin typeface="+mn-lt"/>
                        <a:ea typeface="+mn-ea"/>
                        <a:cs typeface="+mn-cs"/>
                      </a:endParaRPr>
                    </a:p>
                  </a:txBody>
                  <a:tcPr>
                    <a:solidFill>
                      <a:schemeClr val="bg1"/>
                    </a:solidFill>
                  </a:tcPr>
                </a:tc>
                <a:tc>
                  <a:txBody>
                    <a:bodyPr/>
                    <a:lstStyle/>
                    <a:p>
                      <a:endParaRPr lang="fr-FR" sz="1000" b="1" kern="1200" dirty="0">
                        <a:solidFill>
                          <a:schemeClr val="dk1"/>
                        </a:solidFill>
                        <a:latin typeface="+mn-lt"/>
                        <a:ea typeface="+mn-ea"/>
                        <a:cs typeface="+mn-cs"/>
                      </a:endParaRPr>
                    </a:p>
                  </a:txBody>
                  <a:tcPr>
                    <a:solidFill>
                      <a:schemeClr val="bg1"/>
                    </a:solidFill>
                  </a:tcPr>
                </a:tc>
              </a:tr>
              <a:tr h="370840">
                <a:tc>
                  <a:txBody>
                    <a:bodyPr/>
                    <a:lstStyle/>
                    <a:p>
                      <a:pPr algn="ctr"/>
                      <a:r>
                        <a:rPr lang="fr-FR" sz="1000" b="1" dirty="0" smtClean="0"/>
                        <a:t>Service</a:t>
                      </a:r>
                      <a:endParaRPr lang="fr-FR" sz="1000" b="1" dirty="0"/>
                    </a:p>
                  </a:txBody>
                  <a:tcPr>
                    <a:solidFill>
                      <a:schemeClr val="accent4">
                        <a:lumMod val="60000"/>
                        <a:lumOff val="40000"/>
                      </a:schemeClr>
                    </a:solidFill>
                  </a:tcPr>
                </a:tc>
                <a:tc>
                  <a:txBody>
                    <a:bodyPr/>
                    <a:lstStyle/>
                    <a:p>
                      <a:pPr algn="ctr"/>
                      <a:r>
                        <a:rPr lang="fr-FR" sz="1000" b="1" dirty="0" err="1" smtClean="0"/>
                        <a:t>Invoice</a:t>
                      </a:r>
                      <a:r>
                        <a:rPr lang="fr-FR" sz="1000" b="1" dirty="0" smtClean="0"/>
                        <a:t> </a:t>
                      </a:r>
                      <a:r>
                        <a:rPr lang="fr-FR" sz="1000" b="1" baseline="0" dirty="0" err="1" smtClean="0"/>
                        <a:t>number</a:t>
                      </a:r>
                      <a:endParaRPr lang="fr-FR" sz="1000" b="1" dirty="0"/>
                    </a:p>
                  </a:txBody>
                  <a:tcPr>
                    <a:solidFill>
                      <a:schemeClr val="accent4">
                        <a:lumMod val="60000"/>
                        <a:lumOff val="40000"/>
                      </a:schemeClr>
                    </a:solidFill>
                  </a:tcPr>
                </a:tc>
                <a:tc>
                  <a:txBody>
                    <a:bodyPr/>
                    <a:lstStyle/>
                    <a:p>
                      <a:pPr algn="ctr"/>
                      <a:r>
                        <a:rPr lang="fr-FR" sz="1000" b="1" dirty="0" err="1" smtClean="0"/>
                        <a:t>Order</a:t>
                      </a:r>
                      <a:r>
                        <a:rPr lang="fr-FR" sz="1000" b="1" dirty="0" smtClean="0"/>
                        <a:t> date</a:t>
                      </a:r>
                      <a:endParaRPr lang="fr-FR" sz="1000" b="1" dirty="0"/>
                    </a:p>
                  </a:txBody>
                  <a:tcPr>
                    <a:solidFill>
                      <a:schemeClr val="accent4">
                        <a:lumMod val="60000"/>
                        <a:lumOff val="40000"/>
                      </a:schemeClr>
                    </a:solidFill>
                  </a:tcPr>
                </a:tc>
                <a:tc>
                  <a:txBody>
                    <a:bodyPr/>
                    <a:lstStyle/>
                    <a:p>
                      <a:pPr algn="ctr"/>
                      <a:r>
                        <a:rPr lang="fr-FR" sz="1000" b="1" dirty="0" smtClean="0"/>
                        <a:t>Duration</a:t>
                      </a:r>
                    </a:p>
                  </a:txBody>
                  <a:tcPr>
                    <a:solidFill>
                      <a:schemeClr val="accent4">
                        <a:lumMod val="60000"/>
                        <a:lumOff val="40000"/>
                      </a:schemeClr>
                    </a:solidFill>
                  </a:tcPr>
                </a:tc>
                <a:tc>
                  <a:txBody>
                    <a:bodyPr/>
                    <a:lstStyle/>
                    <a:p>
                      <a:pPr algn="ctr"/>
                      <a:r>
                        <a:rPr lang="fr-FR" sz="1000" b="1" dirty="0" smtClean="0"/>
                        <a:t>Start-date</a:t>
                      </a:r>
                      <a:endParaRPr lang="fr-FR" sz="1000" b="1" dirty="0"/>
                    </a:p>
                  </a:txBody>
                  <a:tcPr>
                    <a:solidFill>
                      <a:schemeClr val="accent4">
                        <a:lumMod val="60000"/>
                        <a:lumOff val="40000"/>
                      </a:schemeClr>
                    </a:solidFill>
                  </a:tcPr>
                </a:tc>
                <a:tc>
                  <a:txBody>
                    <a:bodyPr/>
                    <a:lstStyle/>
                    <a:p>
                      <a:pPr algn="ctr"/>
                      <a:r>
                        <a:rPr lang="fr-FR" sz="1000" b="1" dirty="0" smtClean="0"/>
                        <a:t>Duration</a:t>
                      </a:r>
                    </a:p>
                    <a:p>
                      <a:pPr algn="ctr"/>
                      <a:r>
                        <a:rPr lang="fr-FR" sz="1000" b="0" dirty="0" smtClean="0"/>
                        <a:t>(</a:t>
                      </a:r>
                      <a:r>
                        <a:rPr lang="fr-FR" sz="1000" b="0" dirty="0" err="1" smtClean="0"/>
                        <a:t>months</a:t>
                      </a:r>
                      <a:r>
                        <a:rPr lang="fr-FR" sz="1000" b="0" dirty="0" smtClean="0"/>
                        <a:t>)</a:t>
                      </a:r>
                      <a:endParaRPr lang="fr-FR" sz="1000" b="0" dirty="0"/>
                    </a:p>
                  </a:txBody>
                  <a:tcPr>
                    <a:solidFill>
                      <a:schemeClr val="accent4">
                        <a:lumMod val="60000"/>
                        <a:lumOff val="40000"/>
                      </a:schemeClr>
                    </a:solidFill>
                  </a:tcPr>
                </a:tc>
                <a:tc>
                  <a:txBody>
                    <a:bodyPr/>
                    <a:lstStyle/>
                    <a:p>
                      <a:pPr algn="ctr"/>
                      <a:r>
                        <a:rPr lang="fr-FR" sz="1000" b="1" dirty="0" smtClean="0"/>
                        <a:t>Promo-code</a:t>
                      </a:r>
                      <a:endParaRPr lang="fr-FR" sz="1000" b="1" dirty="0"/>
                    </a:p>
                  </a:txBody>
                  <a:tcPr>
                    <a:solidFill>
                      <a:schemeClr val="accent4">
                        <a:lumMod val="60000"/>
                        <a:lumOff val="40000"/>
                      </a:schemeClr>
                    </a:solidFill>
                  </a:tcPr>
                </a:tc>
                <a:tc>
                  <a:txBody>
                    <a:bodyPr/>
                    <a:lstStyle/>
                    <a:p>
                      <a:pPr algn="ctr"/>
                      <a:r>
                        <a:rPr lang="fr-FR" sz="1000" b="1" kern="1200" dirty="0" smtClean="0">
                          <a:solidFill>
                            <a:schemeClr val="dk1"/>
                          </a:solidFill>
                          <a:latin typeface="+mn-lt"/>
                          <a:ea typeface="+mn-ea"/>
                          <a:cs typeface="+mn-cs"/>
                        </a:rPr>
                        <a:t>Price</a:t>
                      </a:r>
                    </a:p>
                  </a:txBody>
                  <a:tcPr>
                    <a:solidFill>
                      <a:schemeClr val="accent4">
                        <a:lumMod val="60000"/>
                        <a:lumOff val="40000"/>
                      </a:schemeClr>
                    </a:solidFill>
                  </a:tcPr>
                </a:tc>
                <a:tc>
                  <a:txBody>
                    <a:bodyPr/>
                    <a:lstStyle/>
                    <a:p>
                      <a:pPr algn="ctr"/>
                      <a:r>
                        <a:rPr lang="fr-FR" sz="1000" b="1" kern="1200" dirty="0" smtClean="0">
                          <a:solidFill>
                            <a:schemeClr val="dk1"/>
                          </a:solidFill>
                          <a:latin typeface="+mn-lt"/>
                          <a:ea typeface="+mn-ea"/>
                          <a:cs typeface="+mn-cs"/>
                        </a:rPr>
                        <a:t>Expiration date</a:t>
                      </a:r>
                    </a:p>
                  </a:txBody>
                  <a:tcPr>
                    <a:solidFill>
                      <a:schemeClr val="accent4">
                        <a:lumMod val="60000"/>
                        <a:lumOff val="40000"/>
                      </a:schemeClr>
                    </a:solidFill>
                  </a:tcPr>
                </a:tc>
                <a:tc>
                  <a:txBody>
                    <a:bodyPr/>
                    <a:lstStyle/>
                    <a:p>
                      <a:pPr algn="ctr"/>
                      <a:endParaRPr lang="fr-FR" sz="1000" b="1" kern="1200" dirty="0">
                        <a:solidFill>
                          <a:schemeClr val="dk1"/>
                        </a:solidFill>
                        <a:latin typeface="+mn-lt"/>
                        <a:ea typeface="+mn-ea"/>
                        <a:cs typeface="+mn-cs"/>
                      </a:endParaRPr>
                    </a:p>
                  </a:txBody>
                  <a:tcPr>
                    <a:solidFill>
                      <a:schemeClr val="accent4">
                        <a:lumMod val="60000"/>
                        <a:lumOff val="40000"/>
                      </a:schemeClr>
                    </a:solidFill>
                  </a:tcPr>
                </a:tc>
                <a:tc>
                  <a:txBody>
                    <a:bodyPr/>
                    <a:lstStyle/>
                    <a:p>
                      <a:pPr algn="ctr"/>
                      <a:endParaRPr lang="fr-FR" sz="1000" b="1" kern="1200" dirty="0">
                        <a:solidFill>
                          <a:schemeClr val="dk1"/>
                        </a:solidFill>
                        <a:latin typeface="+mn-lt"/>
                        <a:ea typeface="+mn-ea"/>
                        <a:cs typeface="+mn-cs"/>
                      </a:endParaRPr>
                    </a:p>
                  </a:txBody>
                  <a:tcPr>
                    <a:solidFill>
                      <a:schemeClr val="accent4">
                        <a:lumMod val="60000"/>
                        <a:lumOff val="40000"/>
                      </a:schemeClr>
                    </a:solidFill>
                  </a:tcPr>
                </a:tc>
                <a:tc>
                  <a:txBody>
                    <a:bodyPr/>
                    <a:lstStyle/>
                    <a:p>
                      <a:r>
                        <a:rPr lang="fr-FR" sz="1000" b="1" kern="1200" dirty="0" err="1" smtClean="0">
                          <a:solidFill>
                            <a:schemeClr val="dk1"/>
                          </a:solidFill>
                          <a:latin typeface="+mn-lt"/>
                          <a:ea typeface="+mn-ea"/>
                          <a:cs typeface="+mn-cs"/>
                        </a:rPr>
                        <a:t>Invoice</a:t>
                      </a:r>
                      <a:endParaRPr lang="fr-FR" sz="1000" b="1" kern="1200" dirty="0">
                        <a:solidFill>
                          <a:schemeClr val="dk1"/>
                        </a:solidFill>
                        <a:latin typeface="+mn-lt"/>
                        <a:ea typeface="+mn-ea"/>
                        <a:cs typeface="+mn-cs"/>
                      </a:endParaRPr>
                    </a:p>
                  </a:txBody>
                  <a:tcPr>
                    <a:solidFill>
                      <a:schemeClr val="accent4">
                        <a:lumMod val="60000"/>
                        <a:lumOff val="40000"/>
                      </a:schemeClr>
                    </a:solidFill>
                  </a:tcPr>
                </a:tc>
              </a:tr>
              <a:tr h="370840">
                <a:tc>
                  <a:txBody>
                    <a:bodyPr/>
                    <a:lstStyle/>
                    <a:p>
                      <a:pPr algn="ctr"/>
                      <a:r>
                        <a:rPr lang="fr-FR" sz="1000" dirty="0" smtClean="0"/>
                        <a:t>LINKA50</a:t>
                      </a:r>
                    </a:p>
                  </a:txBody>
                  <a:tcPr>
                    <a:solidFill>
                      <a:schemeClr val="accent4">
                        <a:lumMod val="40000"/>
                        <a:lumOff val="60000"/>
                      </a:schemeClr>
                    </a:solidFill>
                  </a:tcPr>
                </a:tc>
                <a:tc>
                  <a:txBody>
                    <a:bodyPr/>
                    <a:lstStyle/>
                    <a:p>
                      <a:pPr algn="ctr"/>
                      <a:r>
                        <a:rPr lang="fr-FR" sz="1000" dirty="0" smtClean="0"/>
                        <a:t>INV_501</a:t>
                      </a:r>
                      <a:endParaRPr lang="fr-FR" sz="1000" dirty="0"/>
                    </a:p>
                  </a:txBody>
                  <a:tcPr>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23/03/2010</a:t>
                      </a:r>
                    </a:p>
                    <a:p>
                      <a:pPr algn="ctr"/>
                      <a:endParaRPr lang="fr-FR" sz="1000" dirty="0"/>
                    </a:p>
                  </a:txBody>
                  <a:tcPr>
                    <a:solidFill>
                      <a:schemeClr val="accent4">
                        <a:lumMod val="40000"/>
                        <a:lumOff val="60000"/>
                      </a:schemeClr>
                    </a:solidFill>
                  </a:tcPr>
                </a:tc>
                <a:tc>
                  <a:txBody>
                    <a:bodyPr/>
                    <a:lstStyle/>
                    <a:p>
                      <a:pPr algn="ctr"/>
                      <a:r>
                        <a:rPr lang="fr-FR" sz="1000" dirty="0" smtClean="0"/>
                        <a:t>1</a:t>
                      </a:r>
                      <a:endParaRPr lang="fr-FR" sz="1000" dirty="0"/>
                    </a:p>
                  </a:txBody>
                  <a:tcPr>
                    <a:solidFill>
                      <a:schemeClr val="accent4">
                        <a:lumMod val="40000"/>
                        <a:lumOff val="60000"/>
                      </a:schemeClr>
                    </a:solidFill>
                  </a:tcPr>
                </a:tc>
                <a:tc>
                  <a:txBody>
                    <a:bodyPr/>
                    <a:lstStyle/>
                    <a:p>
                      <a:pPr algn="ctr"/>
                      <a:r>
                        <a:rPr lang="fr-FR" sz="1000" dirty="0" smtClean="0"/>
                        <a:t>23/03/2014</a:t>
                      </a:r>
                      <a:endParaRPr lang="fr-FR" sz="1000" dirty="0"/>
                    </a:p>
                  </a:txBody>
                  <a:tcPr>
                    <a:solidFill>
                      <a:schemeClr val="accent4">
                        <a:lumMod val="40000"/>
                        <a:lumOff val="60000"/>
                      </a:schemeClr>
                    </a:solidFill>
                  </a:tcPr>
                </a:tc>
                <a:tc>
                  <a:txBody>
                    <a:bodyPr/>
                    <a:lstStyle/>
                    <a:p>
                      <a:pPr algn="ctr"/>
                      <a:r>
                        <a:rPr lang="fr-FR" sz="1000" dirty="0" err="1" smtClean="0"/>
                        <a:t>monthly</a:t>
                      </a:r>
                      <a:endParaRPr lang="fr-FR" sz="1000" dirty="0"/>
                    </a:p>
                  </a:txBody>
                  <a:tcPr>
                    <a:solidFill>
                      <a:schemeClr val="accent4">
                        <a:lumMod val="40000"/>
                        <a:lumOff val="60000"/>
                      </a:schemeClr>
                    </a:solidFill>
                  </a:tcPr>
                </a:tc>
                <a:tc>
                  <a:txBody>
                    <a:bodyPr/>
                    <a:lstStyle/>
                    <a:p>
                      <a:pPr algn="ctr"/>
                      <a:r>
                        <a:rPr lang="fr-FR" sz="1000" dirty="0" smtClean="0"/>
                        <a:t>NA</a:t>
                      </a:r>
                      <a:endParaRPr lang="fr-FR" sz="1000" dirty="0"/>
                    </a:p>
                  </a:txBody>
                  <a:tcPr>
                    <a:solidFill>
                      <a:schemeClr val="accent4">
                        <a:lumMod val="40000"/>
                        <a:lumOff val="60000"/>
                      </a:schemeClr>
                    </a:solidFill>
                  </a:tcPr>
                </a:tc>
                <a:tc>
                  <a:txBody>
                    <a:bodyPr/>
                    <a:lstStyle/>
                    <a:p>
                      <a:pPr algn="ctr"/>
                      <a:r>
                        <a:rPr lang="fr-FR" sz="1000" dirty="0" smtClean="0"/>
                        <a:t>4,50€</a:t>
                      </a:r>
                      <a:endParaRPr lang="fr-FR" sz="1000" dirty="0"/>
                    </a:p>
                  </a:txBody>
                  <a:tcPr>
                    <a:solidFill>
                      <a:schemeClr val="accent4">
                        <a:lumMod val="40000"/>
                        <a:lumOff val="60000"/>
                      </a:schemeClr>
                    </a:solidFill>
                  </a:tcPr>
                </a:tc>
                <a:tc>
                  <a:txBody>
                    <a:bodyPr/>
                    <a:lstStyle/>
                    <a:p>
                      <a:r>
                        <a:rPr lang="fr-FR" sz="1000" kern="1200" dirty="0" err="1" smtClean="0">
                          <a:solidFill>
                            <a:schemeClr val="dk1"/>
                          </a:solidFill>
                          <a:latin typeface="+mn-lt"/>
                          <a:ea typeface="+mn-ea"/>
                          <a:cs typeface="+mn-cs"/>
                        </a:rPr>
                        <a:t>monthly</a:t>
                      </a:r>
                      <a:endParaRPr lang="fr-FR" sz="1000" kern="1200" dirty="0">
                        <a:solidFill>
                          <a:schemeClr val="dk1"/>
                        </a:solidFill>
                        <a:latin typeface="+mn-lt"/>
                        <a:ea typeface="+mn-ea"/>
                        <a:cs typeface="+mn-cs"/>
                      </a:endParaRPr>
                    </a:p>
                  </a:txBody>
                  <a:tcPr>
                    <a:solidFill>
                      <a:schemeClr val="accent4">
                        <a:lumMod val="40000"/>
                        <a:lumOff val="60000"/>
                      </a:schemeClr>
                    </a:solidFill>
                  </a:tcPr>
                </a:tc>
                <a:tc>
                  <a:txBody>
                    <a:bodyPr/>
                    <a:lstStyle/>
                    <a:p>
                      <a:pPr algn="ctr"/>
                      <a:endParaRPr lang="fr-FR" dirty="0"/>
                    </a:p>
                  </a:txBody>
                  <a:tcPr>
                    <a:solidFill>
                      <a:schemeClr val="accent4">
                        <a:lumMod val="40000"/>
                        <a:lumOff val="60000"/>
                      </a:schemeClr>
                    </a:solidFill>
                  </a:tcPr>
                </a:tc>
                <a:tc>
                  <a:txBody>
                    <a:bodyPr/>
                    <a:lstStyle/>
                    <a:p>
                      <a:pPr algn="ctr"/>
                      <a:endParaRPr lang="fr-FR" dirty="0"/>
                    </a:p>
                  </a:txBody>
                  <a:tcPr>
                    <a:solidFill>
                      <a:schemeClr val="accent4">
                        <a:lumMod val="40000"/>
                        <a:lumOff val="60000"/>
                      </a:schemeClr>
                    </a:solidFill>
                  </a:tcPr>
                </a:tc>
                <a:tc>
                  <a:txBody>
                    <a:bodyPr/>
                    <a:lstStyle/>
                    <a:p>
                      <a:endParaRPr lang="fr-FR" dirty="0"/>
                    </a:p>
                  </a:txBody>
                  <a:tcPr>
                    <a:solidFill>
                      <a:schemeClr val="accent4">
                        <a:lumMod val="40000"/>
                        <a:lumOff val="60000"/>
                      </a:schemeClr>
                    </a:solidFill>
                  </a:tcPr>
                </a:tc>
              </a:tr>
              <a:tr h="370840">
                <a:tc>
                  <a:txBody>
                    <a:bodyPr/>
                    <a:lstStyle/>
                    <a:p>
                      <a:pPr algn="ctr"/>
                      <a:r>
                        <a:rPr lang="fr-FR" sz="1000" dirty="0" smtClean="0"/>
                        <a:t>LINKA50</a:t>
                      </a:r>
                    </a:p>
                  </a:txBody>
                  <a:tcPr>
                    <a:solidFill>
                      <a:schemeClr val="accent4">
                        <a:lumMod val="40000"/>
                        <a:lumOff val="60000"/>
                      </a:schemeClr>
                    </a:solidFill>
                  </a:tcPr>
                </a:tc>
                <a:tc>
                  <a:txBody>
                    <a:bodyPr/>
                    <a:lstStyle/>
                    <a:p>
                      <a:pPr algn="ctr"/>
                      <a:r>
                        <a:rPr lang="fr-FR" sz="1000" dirty="0" smtClean="0"/>
                        <a:t>INV_502</a:t>
                      </a:r>
                      <a:endParaRPr lang="fr-FR" sz="1000" dirty="0"/>
                    </a:p>
                  </a:txBody>
                  <a:tcPr>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23/03/2010</a:t>
                      </a:r>
                    </a:p>
                  </a:txBody>
                  <a:tcPr>
                    <a:solidFill>
                      <a:schemeClr val="accent4">
                        <a:lumMod val="40000"/>
                        <a:lumOff val="60000"/>
                      </a:schemeClr>
                    </a:solidFill>
                  </a:tcPr>
                </a:tc>
                <a:tc>
                  <a:txBody>
                    <a:bodyPr/>
                    <a:lstStyle/>
                    <a:p>
                      <a:pPr algn="ctr"/>
                      <a:r>
                        <a:rPr lang="fr-FR" sz="1000" dirty="0" smtClean="0"/>
                        <a:t>1</a:t>
                      </a:r>
                      <a:endParaRPr lang="fr-FR" sz="1000" dirty="0"/>
                    </a:p>
                  </a:txBody>
                  <a:tcPr>
                    <a:solidFill>
                      <a:schemeClr val="accent4">
                        <a:lumMod val="40000"/>
                        <a:lumOff val="60000"/>
                      </a:schemeClr>
                    </a:solidFill>
                  </a:tcPr>
                </a:tc>
                <a:tc>
                  <a:txBody>
                    <a:bodyPr/>
                    <a:lstStyle/>
                    <a:p>
                      <a:pPr algn="ctr"/>
                      <a:r>
                        <a:rPr lang="fr-FR" sz="1000" dirty="0" smtClean="0"/>
                        <a:t>23/03/2012</a:t>
                      </a:r>
                      <a:endParaRPr lang="fr-FR" sz="1000" dirty="0"/>
                    </a:p>
                  </a:txBody>
                  <a:tcPr>
                    <a:solidFill>
                      <a:schemeClr val="accent4">
                        <a:lumMod val="40000"/>
                        <a:lumOff val="60000"/>
                      </a:schemeClr>
                    </a:solidFill>
                  </a:tcPr>
                </a:tc>
                <a:tc>
                  <a:txBody>
                    <a:bodyPr/>
                    <a:lstStyle/>
                    <a:p>
                      <a:pPr algn="ctr"/>
                      <a:r>
                        <a:rPr lang="fr-FR" sz="1000" dirty="0" smtClean="0"/>
                        <a:t>24</a:t>
                      </a:r>
                      <a:endParaRPr lang="fr-FR" sz="1000" dirty="0"/>
                    </a:p>
                  </a:txBody>
                  <a:tcPr>
                    <a:solidFill>
                      <a:schemeClr val="accent4">
                        <a:lumMod val="40000"/>
                        <a:lumOff val="60000"/>
                      </a:schemeClr>
                    </a:solidFill>
                  </a:tcPr>
                </a:tc>
                <a:tc>
                  <a:txBody>
                    <a:bodyPr/>
                    <a:lstStyle/>
                    <a:p>
                      <a:pPr algn="ctr"/>
                      <a:r>
                        <a:rPr lang="fr-FR" sz="1000" dirty="0" smtClean="0"/>
                        <a:t>xxxyyy24</a:t>
                      </a:r>
                      <a:endParaRPr lang="fr-FR" sz="1000" dirty="0"/>
                    </a:p>
                  </a:txBody>
                  <a:tcPr>
                    <a:solidFill>
                      <a:schemeClr val="accent4">
                        <a:lumMod val="40000"/>
                        <a:lumOff val="60000"/>
                      </a:schemeClr>
                    </a:solidFill>
                  </a:tcPr>
                </a:tc>
                <a:tc>
                  <a:txBody>
                    <a:bodyPr/>
                    <a:lstStyle/>
                    <a:p>
                      <a:pPr algn="ctr"/>
                      <a:r>
                        <a:rPr lang="fr-FR" sz="1000" dirty="0" smtClean="0"/>
                        <a:t>45€</a:t>
                      </a:r>
                      <a:endParaRPr lang="fr-FR" sz="1000" dirty="0"/>
                    </a:p>
                  </a:txBody>
                  <a:tcPr>
                    <a:solidFill>
                      <a:schemeClr val="accent4">
                        <a:lumMod val="40000"/>
                        <a:lumOff val="60000"/>
                      </a:schemeClr>
                    </a:solidFill>
                  </a:tcPr>
                </a:tc>
                <a:tc>
                  <a:txBody>
                    <a:bodyPr/>
                    <a:lstStyle/>
                    <a:p>
                      <a:r>
                        <a:rPr lang="fr-FR" sz="1000" kern="1200" dirty="0" smtClean="0">
                          <a:solidFill>
                            <a:schemeClr val="dk1"/>
                          </a:solidFill>
                          <a:latin typeface="+mn-lt"/>
                          <a:ea typeface="+mn-ea"/>
                          <a:cs typeface="+mn-cs"/>
                        </a:rPr>
                        <a:t>22/03/2014</a:t>
                      </a:r>
                      <a:endParaRPr lang="fr-FR" sz="1000" kern="1200" dirty="0">
                        <a:solidFill>
                          <a:schemeClr val="dk1"/>
                        </a:solidFill>
                        <a:latin typeface="+mn-lt"/>
                        <a:ea typeface="+mn-ea"/>
                        <a:cs typeface="+mn-cs"/>
                      </a:endParaRPr>
                    </a:p>
                  </a:txBody>
                  <a:tcPr>
                    <a:solidFill>
                      <a:schemeClr val="accent4">
                        <a:lumMod val="40000"/>
                        <a:lumOff val="60000"/>
                      </a:schemeClr>
                    </a:solidFill>
                  </a:tcPr>
                </a:tc>
                <a:tc>
                  <a:txBody>
                    <a:bodyPr/>
                    <a:lstStyle/>
                    <a:p>
                      <a:pPr algn="ctr"/>
                      <a:endParaRPr lang="fr-FR" dirty="0"/>
                    </a:p>
                  </a:txBody>
                  <a:tcPr>
                    <a:solidFill>
                      <a:schemeClr val="accent4">
                        <a:lumMod val="40000"/>
                        <a:lumOff val="60000"/>
                      </a:schemeClr>
                    </a:solidFill>
                  </a:tcPr>
                </a:tc>
                <a:tc>
                  <a:txBody>
                    <a:bodyPr/>
                    <a:lstStyle/>
                    <a:p>
                      <a:pPr algn="ctr"/>
                      <a:endParaRPr lang="fr-FR" dirty="0"/>
                    </a:p>
                  </a:txBody>
                  <a:tcPr>
                    <a:solidFill>
                      <a:schemeClr val="accent4">
                        <a:lumMod val="40000"/>
                        <a:lumOff val="60000"/>
                      </a:schemeClr>
                    </a:solidFill>
                  </a:tcPr>
                </a:tc>
                <a:tc>
                  <a:txBody>
                    <a:bodyPr/>
                    <a:lstStyle/>
                    <a:p>
                      <a:pPr algn="ctr"/>
                      <a:endParaRPr lang="fr-FR" sz="1000" dirty="0"/>
                    </a:p>
                  </a:txBody>
                  <a:tcPr>
                    <a:solidFill>
                      <a:schemeClr val="accent4">
                        <a:lumMod val="40000"/>
                        <a:lumOff val="60000"/>
                      </a:schemeClr>
                    </a:solidFill>
                  </a:tcPr>
                </a:tc>
              </a:tr>
            </a:tbl>
          </a:graphicData>
        </a:graphic>
      </p:graphicFrame>
      <p:sp>
        <p:nvSpPr>
          <p:cNvPr id="5" name="Titre 1"/>
          <p:cNvSpPr>
            <a:spLocks noGrp="1"/>
          </p:cNvSpPr>
          <p:nvPr>
            <p:ph type="title"/>
          </p:nvPr>
        </p:nvSpPr>
        <p:spPr>
          <a:xfrm>
            <a:off x="186266" y="128060"/>
            <a:ext cx="10515600" cy="659342"/>
          </a:xfrm>
        </p:spPr>
        <p:txBody>
          <a:bodyPr>
            <a:normAutofit/>
          </a:bodyPr>
          <a:lstStyle/>
          <a:p>
            <a:r>
              <a:rPr lang="fr-FR" sz="2400" dirty="0" smtClean="0"/>
              <a:t>B2C Back-office </a:t>
            </a:r>
            <a:r>
              <a:rPr lang="fr-FR" sz="2400" dirty="0" err="1" smtClean="0"/>
              <a:t>orders</a:t>
            </a:r>
            <a:r>
              <a:rPr lang="fr-FR" sz="2400" dirty="0" smtClean="0"/>
              <a:t> (Beta 3)</a:t>
            </a:r>
            <a:endParaRPr lang="fr-FR" sz="2400" dirty="0"/>
          </a:p>
        </p:txBody>
      </p:sp>
      <p:pic>
        <p:nvPicPr>
          <p:cNvPr id="7" name="Image 6"/>
          <p:cNvPicPr>
            <a:picLocks noChangeAspect="1"/>
          </p:cNvPicPr>
          <p:nvPr/>
        </p:nvPicPr>
        <p:blipFill>
          <a:blip r:embed="rId2"/>
          <a:stretch>
            <a:fillRect/>
          </a:stretch>
        </p:blipFill>
        <p:spPr>
          <a:xfrm>
            <a:off x="8502139" y="1519582"/>
            <a:ext cx="314325" cy="333375"/>
          </a:xfrm>
          <a:prstGeom prst="rect">
            <a:avLst/>
          </a:prstGeom>
        </p:spPr>
      </p:pic>
      <p:pic>
        <p:nvPicPr>
          <p:cNvPr id="8" name="Image 7"/>
          <p:cNvPicPr>
            <a:picLocks noChangeAspect="1"/>
          </p:cNvPicPr>
          <p:nvPr/>
        </p:nvPicPr>
        <p:blipFill>
          <a:blip r:embed="rId3"/>
          <a:stretch>
            <a:fillRect/>
          </a:stretch>
        </p:blipFill>
        <p:spPr>
          <a:xfrm>
            <a:off x="8848416" y="1519582"/>
            <a:ext cx="390525" cy="333375"/>
          </a:xfrm>
          <a:prstGeom prst="rect">
            <a:avLst/>
          </a:prstGeom>
        </p:spPr>
      </p:pic>
      <p:pic>
        <p:nvPicPr>
          <p:cNvPr id="10" name="Image 9"/>
          <p:cNvPicPr>
            <a:picLocks noChangeAspect="1"/>
          </p:cNvPicPr>
          <p:nvPr/>
        </p:nvPicPr>
        <p:blipFill>
          <a:blip r:embed="rId4"/>
          <a:stretch>
            <a:fillRect/>
          </a:stretch>
        </p:blipFill>
        <p:spPr>
          <a:xfrm>
            <a:off x="9538450" y="2905102"/>
            <a:ext cx="2326831" cy="3062287"/>
          </a:xfrm>
          <a:prstGeom prst="rect">
            <a:avLst/>
          </a:prstGeom>
        </p:spPr>
      </p:pic>
      <p:sp>
        <p:nvSpPr>
          <p:cNvPr id="11" name="Rectangle à coins arrondis 10"/>
          <p:cNvSpPr/>
          <p:nvPr/>
        </p:nvSpPr>
        <p:spPr>
          <a:xfrm>
            <a:off x="9766298" y="6026655"/>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bg2">
                    <a:lumMod val="90000"/>
                  </a:schemeClr>
                </a:solidFill>
              </a:rPr>
              <a:t>Enter new </a:t>
            </a:r>
            <a:r>
              <a:rPr lang="fr-FR" sz="900" dirty="0" err="1" smtClean="0">
                <a:solidFill>
                  <a:schemeClr val="bg2">
                    <a:lumMod val="90000"/>
                  </a:schemeClr>
                </a:solidFill>
              </a:rPr>
              <a:t>entitled</a:t>
            </a:r>
            <a:r>
              <a:rPr lang="fr-FR" sz="900" dirty="0" smtClean="0">
                <a:solidFill>
                  <a:schemeClr val="bg2">
                    <a:lumMod val="90000"/>
                  </a:schemeClr>
                </a:solidFill>
              </a:rPr>
              <a:t> </a:t>
            </a:r>
            <a:r>
              <a:rPr lang="fr-FR" sz="900" dirty="0" err="1" smtClean="0">
                <a:solidFill>
                  <a:schemeClr val="bg2">
                    <a:lumMod val="90000"/>
                  </a:schemeClr>
                </a:solidFill>
              </a:rPr>
              <a:t>storage</a:t>
            </a:r>
            <a:endParaRPr lang="fr-FR" sz="900" dirty="0">
              <a:solidFill>
                <a:schemeClr val="bg2">
                  <a:lumMod val="90000"/>
                </a:schemeClr>
              </a:solidFill>
            </a:endParaRPr>
          </a:p>
        </p:txBody>
      </p:sp>
      <p:sp>
        <p:nvSpPr>
          <p:cNvPr id="12" name="Rectangle à coins arrondis 11"/>
          <p:cNvSpPr/>
          <p:nvPr/>
        </p:nvSpPr>
        <p:spPr>
          <a:xfrm>
            <a:off x="9766297" y="6255254"/>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bg2">
                    <a:lumMod val="90000"/>
                  </a:schemeClr>
                </a:solidFill>
              </a:rPr>
              <a:t>Change expiration date</a:t>
            </a:r>
            <a:endParaRPr lang="fr-FR" sz="900" dirty="0">
              <a:solidFill>
                <a:schemeClr val="bg2">
                  <a:lumMod val="90000"/>
                </a:schemeClr>
              </a:solidFill>
            </a:endParaRPr>
          </a:p>
        </p:txBody>
      </p:sp>
      <p:pic>
        <p:nvPicPr>
          <p:cNvPr id="25" name="Image 24"/>
          <p:cNvPicPr>
            <a:picLocks noChangeAspect="1"/>
          </p:cNvPicPr>
          <p:nvPr/>
        </p:nvPicPr>
        <p:blipFill>
          <a:blip r:embed="rId2"/>
          <a:stretch>
            <a:fillRect/>
          </a:stretch>
        </p:blipFill>
        <p:spPr>
          <a:xfrm>
            <a:off x="8482475" y="1509750"/>
            <a:ext cx="314325" cy="333375"/>
          </a:xfrm>
          <a:prstGeom prst="rect">
            <a:avLst/>
          </a:prstGeom>
        </p:spPr>
      </p:pic>
      <p:pic>
        <p:nvPicPr>
          <p:cNvPr id="26" name="Image 25"/>
          <p:cNvPicPr>
            <a:picLocks noChangeAspect="1"/>
          </p:cNvPicPr>
          <p:nvPr/>
        </p:nvPicPr>
        <p:blipFill>
          <a:blip r:embed="rId3"/>
          <a:stretch>
            <a:fillRect/>
          </a:stretch>
        </p:blipFill>
        <p:spPr>
          <a:xfrm>
            <a:off x="8828752" y="1509750"/>
            <a:ext cx="390525" cy="333375"/>
          </a:xfrm>
          <a:prstGeom prst="rect">
            <a:avLst/>
          </a:prstGeom>
        </p:spPr>
      </p:pic>
      <p:pic>
        <p:nvPicPr>
          <p:cNvPr id="39" name="Image 38"/>
          <p:cNvPicPr>
            <a:picLocks noChangeAspect="1"/>
          </p:cNvPicPr>
          <p:nvPr/>
        </p:nvPicPr>
        <p:blipFill>
          <a:blip r:embed="rId2"/>
          <a:stretch>
            <a:fillRect/>
          </a:stretch>
        </p:blipFill>
        <p:spPr>
          <a:xfrm>
            <a:off x="10522973" y="2659201"/>
            <a:ext cx="314325" cy="333375"/>
          </a:xfrm>
          <a:prstGeom prst="rect">
            <a:avLst/>
          </a:prstGeom>
        </p:spPr>
      </p:pic>
      <p:pic>
        <p:nvPicPr>
          <p:cNvPr id="40" name="Image 39"/>
          <p:cNvPicPr>
            <a:picLocks noChangeAspect="1"/>
          </p:cNvPicPr>
          <p:nvPr/>
        </p:nvPicPr>
        <p:blipFill>
          <a:blip r:embed="rId5"/>
          <a:stretch>
            <a:fillRect/>
          </a:stretch>
        </p:blipFill>
        <p:spPr>
          <a:xfrm>
            <a:off x="8003166" y="2766066"/>
            <a:ext cx="225105" cy="219809"/>
          </a:xfrm>
          <a:prstGeom prst="rect">
            <a:avLst/>
          </a:prstGeom>
        </p:spPr>
      </p:pic>
      <p:pic>
        <p:nvPicPr>
          <p:cNvPr id="41" name="Image 40"/>
          <p:cNvPicPr>
            <a:picLocks noChangeAspect="1"/>
          </p:cNvPicPr>
          <p:nvPr/>
        </p:nvPicPr>
        <p:blipFill>
          <a:blip r:embed="rId5"/>
          <a:stretch>
            <a:fillRect/>
          </a:stretch>
        </p:blipFill>
        <p:spPr>
          <a:xfrm>
            <a:off x="8009559" y="3183936"/>
            <a:ext cx="225105" cy="219809"/>
          </a:xfrm>
          <a:prstGeom prst="rect">
            <a:avLst/>
          </a:prstGeom>
        </p:spPr>
      </p:pic>
      <p:sp>
        <p:nvSpPr>
          <p:cNvPr id="44" name="ZoneTexte 43"/>
          <p:cNvSpPr txBox="1"/>
          <p:nvPr/>
        </p:nvSpPr>
        <p:spPr>
          <a:xfrm>
            <a:off x="9376369" y="2491462"/>
            <a:ext cx="1569660"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1 invoice for a fixed period</a:t>
            </a:r>
            <a:endParaRPr lang="en-US" sz="1000" dirty="0">
              <a:solidFill>
                <a:schemeClr val="tx1">
                  <a:lumMod val="75000"/>
                  <a:lumOff val="25000"/>
                </a:schemeClr>
              </a:solidFill>
            </a:endParaRPr>
          </a:p>
        </p:txBody>
      </p:sp>
      <p:cxnSp>
        <p:nvCxnSpPr>
          <p:cNvPr id="45" name="Connecteur droit avec flèche 44"/>
          <p:cNvCxnSpPr/>
          <p:nvPr/>
        </p:nvCxnSpPr>
        <p:spPr>
          <a:xfrm flipH="1">
            <a:off x="8290057" y="2689427"/>
            <a:ext cx="1493157" cy="65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235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nvPr>
        </p:nvGraphicFramePr>
        <p:xfrm>
          <a:off x="293983" y="554156"/>
          <a:ext cx="8127999" cy="837565"/>
        </p:xfrm>
        <a:graphic>
          <a:graphicData uri="http://schemas.openxmlformats.org/drawingml/2006/table">
            <a:tbl>
              <a:tblPr firstRow="1" bandRow="1">
                <a:tableStyleId>{5C22544A-7EE6-4342-B048-85BDC9FD1C3A}</a:tableStyleId>
              </a:tblPr>
              <a:tblGrid>
                <a:gridCol w="738909"/>
                <a:gridCol w="738909"/>
                <a:gridCol w="738909"/>
                <a:gridCol w="738909"/>
                <a:gridCol w="930563"/>
                <a:gridCol w="547255"/>
                <a:gridCol w="738909"/>
                <a:gridCol w="738909"/>
                <a:gridCol w="836661"/>
                <a:gridCol w="641157"/>
                <a:gridCol w="738909"/>
              </a:tblGrid>
              <a:tr h="370840">
                <a:tc>
                  <a:txBody>
                    <a:bodyPr/>
                    <a:lstStyle/>
                    <a:p>
                      <a:pPr algn="ctr"/>
                      <a:r>
                        <a:rPr lang="fr-FR" sz="1000" dirty="0" smtClean="0"/>
                        <a:t>id</a:t>
                      </a:r>
                      <a:endParaRPr lang="fr-FR" sz="1000" dirty="0"/>
                    </a:p>
                  </a:txBody>
                  <a:tcPr anchor="ctr"/>
                </a:tc>
                <a:tc>
                  <a:txBody>
                    <a:bodyPr/>
                    <a:lstStyle/>
                    <a:p>
                      <a:pPr algn="ctr"/>
                      <a:r>
                        <a:rPr lang="fr-FR" sz="1000" dirty="0" smtClean="0"/>
                        <a:t>email</a:t>
                      </a:r>
                      <a:endParaRPr lang="fr-FR" sz="1000" dirty="0"/>
                    </a:p>
                  </a:txBody>
                  <a:tcPr anchor="ctr"/>
                </a:tc>
                <a:tc>
                  <a:txBody>
                    <a:bodyPr/>
                    <a:lstStyle/>
                    <a:p>
                      <a:pPr algn="ctr"/>
                      <a:r>
                        <a:rPr lang="fr-FR" sz="1000" dirty="0" smtClean="0"/>
                        <a:t>First </a:t>
                      </a:r>
                      <a:r>
                        <a:rPr lang="fr-FR" sz="1000" dirty="0" err="1" smtClean="0"/>
                        <a:t>name</a:t>
                      </a:r>
                      <a:endParaRPr lang="fr-FR" sz="1000" dirty="0"/>
                    </a:p>
                  </a:txBody>
                  <a:tcPr anchor="ctr"/>
                </a:tc>
                <a:tc>
                  <a:txBody>
                    <a:bodyPr/>
                    <a:lstStyle/>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err="1">
                          <a:solidFill>
                            <a:schemeClr val="lt1"/>
                          </a:solidFill>
                          <a:latin typeface="+mn-lt"/>
                          <a:ea typeface="+mn-ea"/>
                          <a:cs typeface="+mn-cs"/>
                        </a:rPr>
                        <a:t>creation</a:t>
                      </a:r>
                      <a:r>
                        <a:rPr lang="fr-FR" sz="1000" b="1" kern="1200" dirty="0">
                          <a:solidFill>
                            <a:schemeClr val="lt1"/>
                          </a:solidFill>
                          <a:latin typeface="+mn-lt"/>
                          <a:ea typeface="+mn-ea"/>
                          <a:cs typeface="+mn-cs"/>
                        </a:rPr>
                        <a:t> date</a:t>
                      </a:r>
                    </a:p>
                  </a:txBody>
                  <a:tcPr marL="9525" marR="9525" marT="9525" marB="0" anchor="ctr"/>
                </a:tc>
                <a:tc>
                  <a:txBody>
                    <a:bodyPr/>
                    <a:lstStyle/>
                    <a:p>
                      <a:pPr algn="ctr" fontAlgn="b"/>
                      <a:r>
                        <a:rPr lang="fr-FR" sz="1000" b="1" kern="1200" dirty="0" err="1">
                          <a:solidFill>
                            <a:schemeClr val="lt1"/>
                          </a:solidFill>
                          <a:latin typeface="+mn-lt"/>
                          <a:ea typeface="+mn-ea"/>
                          <a:cs typeface="+mn-cs"/>
                        </a:rPr>
                        <a:t>role</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a:solidFill>
                            <a:schemeClr val="lt1"/>
                          </a:solidFill>
                          <a:latin typeface="+mn-lt"/>
                          <a:ea typeface="+mn-ea"/>
                          <a:cs typeface="+mn-cs"/>
                        </a:rPr>
                        <a:t>Storage </a:t>
                      </a:r>
                      <a:r>
                        <a:rPr lang="fr-FR" sz="1000" b="1" kern="1200" dirty="0" err="1" smtClean="0">
                          <a:solidFill>
                            <a:schemeClr val="lt1"/>
                          </a:solidFill>
                          <a:latin typeface="+mn-lt"/>
                          <a:ea typeface="+mn-ea"/>
                          <a:cs typeface="+mn-cs"/>
                        </a:rPr>
                        <a:t>consumed</a:t>
                      </a:r>
                      <a:r>
                        <a:rPr lang="fr-FR" sz="1000" b="1" kern="1200" dirty="0" smtClean="0">
                          <a:solidFill>
                            <a:schemeClr val="lt1"/>
                          </a:solidFill>
                          <a:latin typeface="+mn-lt"/>
                          <a:ea typeface="+mn-ea"/>
                          <a:cs typeface="+mn-cs"/>
                        </a:rPr>
                        <a:t> (GB)</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a:solidFill>
                            <a:schemeClr val="lt1"/>
                          </a:solidFill>
                          <a:latin typeface="+mn-lt"/>
                          <a:ea typeface="+mn-ea"/>
                          <a:cs typeface="+mn-cs"/>
                        </a:rPr>
                        <a:t>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a:solidFill>
                            <a:schemeClr val="lt1"/>
                          </a:solidFill>
                          <a:latin typeface="+mn-lt"/>
                          <a:ea typeface="+mn-ea"/>
                          <a:cs typeface="+mn-cs"/>
                        </a:rPr>
                        <a:t>expiration date</a:t>
                      </a:r>
                    </a:p>
                  </a:txBody>
                  <a:tcPr marL="9525" marR="9525" marT="9525" marB="0" anchor="ctr"/>
                </a:tc>
                <a:tc>
                  <a:txBody>
                    <a:bodyPr/>
                    <a:lstStyle/>
                    <a:p>
                      <a:pPr algn="ctr" fontAlgn="b"/>
                      <a:r>
                        <a:rPr lang="fr-FR" sz="1000" b="1" kern="1200" dirty="0">
                          <a:solidFill>
                            <a:schemeClr val="lt1"/>
                          </a:solidFill>
                          <a:latin typeface="+mn-lt"/>
                          <a:ea typeface="+mn-ea"/>
                          <a:cs typeface="+mn-cs"/>
                        </a:rPr>
                        <a:t>Active </a:t>
                      </a:r>
                      <a:r>
                        <a:rPr lang="fr-FR" sz="1000" b="1" kern="1200" dirty="0" err="1">
                          <a:solidFill>
                            <a:schemeClr val="lt1"/>
                          </a:solidFill>
                          <a:latin typeface="+mn-lt"/>
                          <a:ea typeface="+mn-ea"/>
                          <a:cs typeface="+mn-cs"/>
                        </a:rPr>
                        <a:t>events</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Community</a:t>
                      </a:r>
                      <a:r>
                        <a:rPr lang="fr-FR" sz="1000" b="1" kern="1200" dirty="0" smtClean="0">
                          <a:solidFill>
                            <a:schemeClr val="lt1"/>
                          </a:solidFill>
                          <a:latin typeface="+mn-lt"/>
                          <a:ea typeface="+mn-ea"/>
                          <a:cs typeface="+mn-cs"/>
                        </a:rPr>
                        <a:t> </a:t>
                      </a:r>
                      <a:r>
                        <a:rPr lang="fr-FR" sz="1000" b="1" kern="1200" dirty="0" err="1" smtClean="0">
                          <a:solidFill>
                            <a:schemeClr val="lt1"/>
                          </a:solidFill>
                          <a:latin typeface="+mn-lt"/>
                          <a:ea typeface="+mn-ea"/>
                          <a:cs typeface="+mn-cs"/>
                        </a:rPr>
                        <a:t>owner</a:t>
                      </a:r>
                      <a:endParaRPr lang="fr-FR" sz="1000" b="1" kern="1200" dirty="0">
                        <a:solidFill>
                          <a:schemeClr val="lt1"/>
                        </a:solidFill>
                        <a:latin typeface="+mn-lt"/>
                        <a:ea typeface="+mn-ea"/>
                        <a:cs typeface="+mn-cs"/>
                      </a:endParaRPr>
                    </a:p>
                  </a:txBody>
                  <a:tcPr marL="9525" marR="9525" marT="9525" marB="0" anchor="ctr"/>
                </a:tc>
              </a:tr>
              <a:tr h="370840">
                <a:tc>
                  <a:txBody>
                    <a:bodyPr/>
                    <a:lstStyle/>
                    <a:p>
                      <a:pPr algn="ctr"/>
                      <a:r>
                        <a:rPr lang="fr-FR" sz="1000" dirty="0" smtClean="0"/>
                        <a:t>0125</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smtClean="0"/>
                        <a:t>Thomas</a:t>
                      </a:r>
                      <a:endParaRPr lang="fr-FR" sz="1000" dirty="0"/>
                    </a:p>
                  </a:txBody>
                  <a:tcPr/>
                </a:tc>
                <a:tc>
                  <a:txBody>
                    <a:bodyPr/>
                    <a:lstStyle/>
                    <a:p>
                      <a:pPr algn="ctr"/>
                      <a:r>
                        <a:rPr lang="fr-FR" sz="1000" dirty="0" smtClean="0"/>
                        <a:t>LUQUET</a:t>
                      </a:r>
                      <a:endParaRPr lang="fr-FR" sz="1000" dirty="0"/>
                    </a:p>
                  </a:txBody>
                  <a:tcPr/>
                </a:tc>
                <a:tc>
                  <a:txBody>
                    <a:bodyPr/>
                    <a:lstStyle/>
                    <a:p>
                      <a:pPr algn="ctr"/>
                      <a:r>
                        <a:rPr lang="fr-FR" sz="1000" dirty="0" smtClean="0"/>
                        <a:t>23/03/2014</a:t>
                      </a:r>
                      <a:endParaRPr lang="fr-FR" sz="1000" dirty="0"/>
                    </a:p>
                  </a:txBody>
                  <a:tcPr/>
                </a:tc>
                <a:tc>
                  <a:txBody>
                    <a:bodyPr/>
                    <a:lstStyle/>
                    <a:p>
                      <a:pPr algn="ctr"/>
                      <a:r>
                        <a:rPr lang="fr-FR" sz="1000" dirty="0" smtClean="0"/>
                        <a:t>user</a:t>
                      </a:r>
                      <a:endParaRPr lang="fr-FR" sz="1000" dirty="0"/>
                    </a:p>
                  </a:txBody>
                  <a:tcPr/>
                </a:tc>
                <a:tc>
                  <a:txBody>
                    <a:bodyPr/>
                    <a:lstStyle/>
                    <a:p>
                      <a:pPr algn="ctr"/>
                      <a:r>
                        <a:rPr lang="fr-FR" sz="1000" dirty="0" smtClean="0"/>
                        <a:t>0,250</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22/03/2015</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3</a:t>
                      </a:r>
                      <a:endParaRPr lang="fr-FR" sz="1000" dirty="0"/>
                    </a:p>
                  </a:txBody>
                  <a:tcPr/>
                </a:tc>
              </a:tr>
            </a:tbl>
          </a:graphicData>
        </a:graphic>
      </p:graphicFrame>
      <p:pic>
        <p:nvPicPr>
          <p:cNvPr id="2" name="Image 1"/>
          <p:cNvPicPr>
            <a:picLocks noChangeAspect="1"/>
          </p:cNvPicPr>
          <p:nvPr/>
        </p:nvPicPr>
        <p:blipFill>
          <a:blip r:embed="rId2"/>
          <a:stretch>
            <a:fillRect/>
          </a:stretch>
        </p:blipFill>
        <p:spPr>
          <a:xfrm>
            <a:off x="9391813" y="3308754"/>
            <a:ext cx="242887" cy="242887"/>
          </a:xfrm>
          <a:prstGeom prst="rect">
            <a:avLst/>
          </a:prstGeom>
        </p:spPr>
      </p:pic>
      <p:sp>
        <p:nvSpPr>
          <p:cNvPr id="25" name="ZoneTexte 24"/>
          <p:cNvSpPr txBox="1"/>
          <p:nvPr/>
        </p:nvSpPr>
        <p:spPr>
          <a:xfrm>
            <a:off x="9911617" y="3026066"/>
            <a:ext cx="1532792"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Create Mobile event code</a:t>
            </a:r>
            <a:endParaRPr lang="en-US" sz="1000" dirty="0">
              <a:solidFill>
                <a:schemeClr val="tx1">
                  <a:lumMod val="75000"/>
                  <a:lumOff val="25000"/>
                </a:schemeClr>
              </a:solidFill>
            </a:endParaRPr>
          </a:p>
        </p:txBody>
      </p:sp>
      <p:cxnSp>
        <p:nvCxnSpPr>
          <p:cNvPr id="26" name="Connecteur droit avec flèche 25"/>
          <p:cNvCxnSpPr/>
          <p:nvPr/>
        </p:nvCxnSpPr>
        <p:spPr>
          <a:xfrm flipH="1">
            <a:off x="9610468" y="3209464"/>
            <a:ext cx="301149" cy="15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332678" y="1625242"/>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Company_Name</a:t>
            </a:r>
            <a:endParaRPr lang="fr-FR" sz="900" dirty="0">
              <a:solidFill>
                <a:schemeClr val="tx1"/>
              </a:solidFill>
            </a:endParaRPr>
          </a:p>
        </p:txBody>
      </p:sp>
      <p:sp>
        <p:nvSpPr>
          <p:cNvPr id="31" name="Rectangle à coins arrondis 30"/>
          <p:cNvSpPr/>
          <p:nvPr/>
        </p:nvSpPr>
        <p:spPr>
          <a:xfrm>
            <a:off x="2466048" y="1665405"/>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32" name="ZoneTexte 31"/>
          <p:cNvSpPr txBox="1"/>
          <p:nvPr/>
        </p:nvSpPr>
        <p:spPr>
          <a:xfrm>
            <a:off x="265690" y="1379021"/>
            <a:ext cx="1095172"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Company Name :</a:t>
            </a:r>
            <a:endParaRPr lang="en-US" sz="1000" b="1" dirty="0">
              <a:solidFill>
                <a:schemeClr val="tx1">
                  <a:lumMod val="75000"/>
                  <a:lumOff val="25000"/>
                </a:schemeClr>
              </a:solidFill>
            </a:endParaRPr>
          </a:p>
        </p:txBody>
      </p:sp>
      <p:sp>
        <p:nvSpPr>
          <p:cNvPr id="33" name="ZoneTexte 32"/>
          <p:cNvSpPr txBox="1"/>
          <p:nvPr/>
        </p:nvSpPr>
        <p:spPr>
          <a:xfrm>
            <a:off x="2397224" y="1417186"/>
            <a:ext cx="990977"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Billing address:</a:t>
            </a:r>
            <a:endParaRPr lang="en-US" sz="1000" b="1" dirty="0">
              <a:solidFill>
                <a:schemeClr val="tx1">
                  <a:lumMod val="75000"/>
                  <a:lumOff val="25000"/>
                </a:schemeClr>
              </a:solidFill>
            </a:endParaRPr>
          </a:p>
        </p:txBody>
      </p:sp>
      <p:sp>
        <p:nvSpPr>
          <p:cNvPr id="34" name="Rectangle à coins arrondis 33"/>
          <p:cNvSpPr/>
          <p:nvPr/>
        </p:nvSpPr>
        <p:spPr>
          <a:xfrm>
            <a:off x="3216662" y="1663407"/>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35" name="Rectangle à coins arrondis 34"/>
          <p:cNvSpPr/>
          <p:nvPr/>
        </p:nvSpPr>
        <p:spPr>
          <a:xfrm>
            <a:off x="5487912" y="1665405"/>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36" name="Rectangle à coins arrondis 35"/>
          <p:cNvSpPr/>
          <p:nvPr/>
        </p:nvSpPr>
        <p:spPr>
          <a:xfrm>
            <a:off x="6310710" y="1665405"/>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37" name="Rectangle à coins arrondis 36"/>
          <p:cNvSpPr/>
          <p:nvPr/>
        </p:nvSpPr>
        <p:spPr>
          <a:xfrm>
            <a:off x="7133508" y="1663407"/>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38" name="Rectangle à coins arrondis 37"/>
          <p:cNvSpPr/>
          <p:nvPr/>
        </p:nvSpPr>
        <p:spPr>
          <a:xfrm>
            <a:off x="2466048" y="2171764"/>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39" name="ZoneTexte 38"/>
          <p:cNvSpPr txBox="1"/>
          <p:nvPr/>
        </p:nvSpPr>
        <p:spPr>
          <a:xfrm>
            <a:off x="2397224" y="1923545"/>
            <a:ext cx="287129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Shipping address </a:t>
            </a:r>
            <a:r>
              <a:rPr lang="en-US" sz="1000" dirty="0" smtClean="0">
                <a:solidFill>
                  <a:schemeClr val="tx1">
                    <a:lumMod val="75000"/>
                    <a:lumOff val="25000"/>
                  </a:schemeClr>
                </a:solidFill>
              </a:rPr>
              <a:t>(if different than billing address):</a:t>
            </a:r>
            <a:endParaRPr lang="en-US" sz="1000" dirty="0">
              <a:solidFill>
                <a:schemeClr val="tx1">
                  <a:lumMod val="75000"/>
                  <a:lumOff val="25000"/>
                </a:schemeClr>
              </a:solidFill>
            </a:endParaRPr>
          </a:p>
        </p:txBody>
      </p:sp>
      <p:sp>
        <p:nvSpPr>
          <p:cNvPr id="40" name="Rectangle à coins arrondis 39"/>
          <p:cNvSpPr/>
          <p:nvPr/>
        </p:nvSpPr>
        <p:spPr>
          <a:xfrm>
            <a:off x="3216662" y="2169766"/>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41" name="Rectangle à coins arrondis 40"/>
          <p:cNvSpPr/>
          <p:nvPr/>
        </p:nvSpPr>
        <p:spPr>
          <a:xfrm>
            <a:off x="5487912" y="2171764"/>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42" name="Rectangle à coins arrondis 41"/>
          <p:cNvSpPr/>
          <p:nvPr/>
        </p:nvSpPr>
        <p:spPr>
          <a:xfrm>
            <a:off x="6310710" y="2171764"/>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43" name="Rectangle à coins arrondis 42"/>
          <p:cNvSpPr/>
          <p:nvPr/>
        </p:nvSpPr>
        <p:spPr>
          <a:xfrm>
            <a:off x="7133508" y="2169766"/>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44" name="Rectangle à coins arrondis 43"/>
          <p:cNvSpPr/>
          <p:nvPr/>
        </p:nvSpPr>
        <p:spPr>
          <a:xfrm>
            <a:off x="338624" y="2167335"/>
            <a:ext cx="1861822" cy="204705"/>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xxxxxxxxxxxxxxxxxxxxxxxxxxxx</a:t>
            </a:r>
            <a:endParaRPr lang="fr-FR" sz="900" dirty="0">
              <a:solidFill>
                <a:schemeClr val="tx1"/>
              </a:solidFill>
            </a:endParaRPr>
          </a:p>
        </p:txBody>
      </p:sp>
      <p:sp>
        <p:nvSpPr>
          <p:cNvPr id="45" name="ZoneTexte 44"/>
          <p:cNvSpPr txBox="1"/>
          <p:nvPr/>
        </p:nvSpPr>
        <p:spPr>
          <a:xfrm>
            <a:off x="269800" y="1919117"/>
            <a:ext cx="88517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VAT number:</a:t>
            </a:r>
            <a:endParaRPr lang="en-US" sz="1000" dirty="0">
              <a:solidFill>
                <a:schemeClr val="tx1">
                  <a:lumMod val="75000"/>
                  <a:lumOff val="25000"/>
                </a:schemeClr>
              </a:solidFill>
            </a:endParaRPr>
          </a:p>
        </p:txBody>
      </p:sp>
      <p:pic>
        <p:nvPicPr>
          <p:cNvPr id="46" name="Image 45"/>
          <p:cNvPicPr>
            <a:picLocks noChangeAspect="1"/>
          </p:cNvPicPr>
          <p:nvPr/>
        </p:nvPicPr>
        <p:blipFill>
          <a:blip r:embed="rId3"/>
          <a:stretch>
            <a:fillRect/>
          </a:stretch>
        </p:blipFill>
        <p:spPr>
          <a:xfrm>
            <a:off x="8168017" y="1415704"/>
            <a:ext cx="233549" cy="247703"/>
          </a:xfrm>
          <a:prstGeom prst="rect">
            <a:avLst/>
          </a:prstGeom>
        </p:spPr>
      </p:pic>
      <p:sp>
        <p:nvSpPr>
          <p:cNvPr id="52" name="ZoneTexte 51"/>
          <p:cNvSpPr txBox="1"/>
          <p:nvPr/>
        </p:nvSpPr>
        <p:spPr>
          <a:xfrm>
            <a:off x="11382788" y="3820654"/>
            <a:ext cx="845103"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Delete order</a:t>
            </a:r>
            <a:endParaRPr lang="en-US" sz="1000" dirty="0">
              <a:solidFill>
                <a:schemeClr val="tx1">
                  <a:lumMod val="75000"/>
                  <a:lumOff val="25000"/>
                </a:schemeClr>
              </a:solidFill>
            </a:endParaRPr>
          </a:p>
        </p:txBody>
      </p:sp>
      <p:cxnSp>
        <p:nvCxnSpPr>
          <p:cNvPr id="53" name="Connecteur droit avec flèche 52"/>
          <p:cNvCxnSpPr/>
          <p:nvPr/>
        </p:nvCxnSpPr>
        <p:spPr>
          <a:xfrm flipH="1">
            <a:off x="11805340" y="4075917"/>
            <a:ext cx="5976" cy="350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8796554" y="2733842"/>
            <a:ext cx="1433406"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Edit current event fields</a:t>
            </a:r>
            <a:endParaRPr lang="en-US" sz="1000" dirty="0">
              <a:solidFill>
                <a:schemeClr val="tx1">
                  <a:lumMod val="75000"/>
                  <a:lumOff val="25000"/>
                </a:schemeClr>
              </a:solidFill>
            </a:endParaRPr>
          </a:p>
        </p:txBody>
      </p:sp>
      <p:cxnSp>
        <p:nvCxnSpPr>
          <p:cNvPr id="55" name="Connecteur droit avec flèche 54"/>
          <p:cNvCxnSpPr>
            <a:endCxn id="73" idx="0"/>
          </p:cNvCxnSpPr>
          <p:nvPr/>
        </p:nvCxnSpPr>
        <p:spPr>
          <a:xfrm flipH="1">
            <a:off x="8845451" y="3002858"/>
            <a:ext cx="180199" cy="305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8594849" y="1227071"/>
            <a:ext cx="1189749"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Edit customer </a:t>
            </a:r>
            <a:r>
              <a:rPr lang="en-US" sz="1000" dirty="0" err="1" smtClean="0">
                <a:solidFill>
                  <a:schemeClr val="tx1">
                    <a:lumMod val="75000"/>
                    <a:lumOff val="25000"/>
                  </a:schemeClr>
                </a:solidFill>
              </a:rPr>
              <a:t>infos</a:t>
            </a:r>
            <a:endParaRPr lang="en-US" sz="1000" dirty="0">
              <a:solidFill>
                <a:schemeClr val="tx1">
                  <a:lumMod val="75000"/>
                  <a:lumOff val="25000"/>
                </a:schemeClr>
              </a:solidFill>
            </a:endParaRPr>
          </a:p>
        </p:txBody>
      </p:sp>
      <p:cxnSp>
        <p:nvCxnSpPr>
          <p:cNvPr id="61" name="Connecteur droit avec flèche 60"/>
          <p:cNvCxnSpPr/>
          <p:nvPr/>
        </p:nvCxnSpPr>
        <p:spPr>
          <a:xfrm flipH="1">
            <a:off x="8394804" y="1389834"/>
            <a:ext cx="234188" cy="16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40559" y="2452566"/>
            <a:ext cx="981359" cy="261610"/>
          </a:xfrm>
          <a:prstGeom prst="rect">
            <a:avLst/>
          </a:prstGeom>
          <a:noFill/>
          <a:ln>
            <a:noFill/>
          </a:ln>
        </p:spPr>
        <p:txBody>
          <a:bodyPr wrap="none" rtlCol="0">
            <a:spAutoFit/>
          </a:bodyPr>
          <a:lstStyle/>
          <a:p>
            <a:r>
              <a:rPr lang="en-US" sz="1100" b="1" dirty="0" smtClean="0">
                <a:solidFill>
                  <a:schemeClr val="tx1">
                    <a:lumMod val="75000"/>
                    <a:lumOff val="25000"/>
                  </a:schemeClr>
                </a:solidFill>
              </a:rPr>
              <a:t>Events orders</a:t>
            </a:r>
            <a:endParaRPr lang="en-US" sz="1100" b="1" dirty="0">
              <a:solidFill>
                <a:schemeClr val="tx1">
                  <a:lumMod val="75000"/>
                  <a:lumOff val="25000"/>
                </a:schemeClr>
              </a:solidFill>
            </a:endParaRPr>
          </a:p>
        </p:txBody>
      </p:sp>
      <p:pic>
        <p:nvPicPr>
          <p:cNvPr id="57" name="Image 56"/>
          <p:cNvPicPr>
            <a:picLocks noChangeAspect="1"/>
          </p:cNvPicPr>
          <p:nvPr/>
        </p:nvPicPr>
        <p:blipFill>
          <a:blip r:embed="rId3"/>
          <a:stretch>
            <a:fillRect/>
          </a:stretch>
        </p:blipFill>
        <p:spPr>
          <a:xfrm>
            <a:off x="11465643" y="4385387"/>
            <a:ext cx="233549" cy="247703"/>
          </a:xfrm>
          <a:prstGeom prst="rect">
            <a:avLst/>
          </a:prstGeom>
        </p:spPr>
      </p:pic>
      <p:pic>
        <p:nvPicPr>
          <p:cNvPr id="63" name="Image 62"/>
          <p:cNvPicPr>
            <a:picLocks noChangeAspect="1"/>
          </p:cNvPicPr>
          <p:nvPr/>
        </p:nvPicPr>
        <p:blipFill>
          <a:blip r:embed="rId4"/>
          <a:stretch>
            <a:fillRect/>
          </a:stretch>
        </p:blipFill>
        <p:spPr>
          <a:xfrm>
            <a:off x="11714549" y="4395679"/>
            <a:ext cx="283298" cy="241840"/>
          </a:xfrm>
          <a:prstGeom prst="rect">
            <a:avLst/>
          </a:prstGeom>
        </p:spPr>
      </p:pic>
      <p:graphicFrame>
        <p:nvGraphicFramePr>
          <p:cNvPr id="65" name="Tableau 64"/>
          <p:cNvGraphicFramePr>
            <a:graphicFrameLocks noGrp="1"/>
          </p:cNvGraphicFramePr>
          <p:nvPr>
            <p:extLst/>
          </p:nvPr>
        </p:nvGraphicFramePr>
        <p:xfrm>
          <a:off x="155177" y="3736566"/>
          <a:ext cx="11221974" cy="1097280"/>
        </p:xfrm>
        <a:graphic>
          <a:graphicData uri="http://schemas.openxmlformats.org/drawingml/2006/table">
            <a:tbl>
              <a:tblPr firstRow="1" bandRow="1">
                <a:tableStyleId>{5C22544A-7EE6-4342-B048-85BDC9FD1C3A}</a:tableStyleId>
              </a:tblPr>
              <a:tblGrid>
                <a:gridCol w="815506"/>
                <a:gridCol w="780753"/>
                <a:gridCol w="780753"/>
                <a:gridCol w="780753"/>
                <a:gridCol w="760107"/>
                <a:gridCol w="761086"/>
                <a:gridCol w="759916"/>
                <a:gridCol w="760745"/>
                <a:gridCol w="723742"/>
                <a:gridCol w="883621"/>
                <a:gridCol w="815460"/>
                <a:gridCol w="585391"/>
                <a:gridCol w="748327"/>
                <a:gridCol w="743661"/>
                <a:gridCol w="522153"/>
              </a:tblGrid>
              <a:tr h="479205">
                <a:tc>
                  <a:txBody>
                    <a:bodyPr/>
                    <a:lstStyle/>
                    <a:p>
                      <a:pPr algn="ctr"/>
                      <a:r>
                        <a:rPr lang="fr-FR" sz="1000" b="1" dirty="0" err="1" smtClean="0"/>
                        <a:t>Quote</a:t>
                      </a:r>
                      <a:r>
                        <a:rPr lang="fr-FR" sz="1000" b="1" baseline="0" dirty="0" smtClean="0"/>
                        <a:t> </a:t>
                      </a:r>
                      <a:r>
                        <a:rPr lang="fr-FR" sz="1000" b="1" baseline="0" dirty="0" err="1" smtClean="0"/>
                        <a:t>number</a:t>
                      </a:r>
                      <a:endParaRPr lang="fr-FR" sz="1000" b="1" dirty="0"/>
                    </a:p>
                  </a:txBody>
                  <a:tcPr>
                    <a:solidFill>
                      <a:schemeClr val="accent6"/>
                    </a:solidFill>
                  </a:tcPr>
                </a:tc>
                <a:tc>
                  <a:txBody>
                    <a:bodyPr/>
                    <a:lstStyle/>
                    <a:p>
                      <a:pPr algn="ctr"/>
                      <a:r>
                        <a:rPr lang="fr-FR" sz="1000" b="1" dirty="0" err="1" smtClean="0"/>
                        <a:t>Quote</a:t>
                      </a:r>
                      <a:r>
                        <a:rPr lang="fr-FR" sz="1000" b="1" dirty="0" smtClean="0"/>
                        <a:t> date</a:t>
                      </a:r>
                      <a:endParaRPr lang="fr-FR" sz="1000" b="1" dirty="0"/>
                    </a:p>
                  </a:txBody>
                  <a:tcPr>
                    <a:solidFill>
                      <a:schemeClr val="accent6"/>
                    </a:solidFill>
                  </a:tcPr>
                </a:tc>
                <a:tc>
                  <a:txBody>
                    <a:bodyPr/>
                    <a:lstStyle/>
                    <a:p>
                      <a:pPr algn="ctr"/>
                      <a:r>
                        <a:rPr lang="fr-FR" sz="1000" b="1" dirty="0" smtClean="0"/>
                        <a:t>Service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StartDate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EndDate</a:t>
                      </a:r>
                      <a:endParaRPr lang="fr-FR" sz="1000" b="1" dirty="0" smtClean="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Start</a:t>
                      </a:r>
                      <a:endParaRPr lang="fr-FR" sz="1000" b="1" dirty="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End</a:t>
                      </a:r>
                    </a:p>
                  </a:txBody>
                  <a:tcPr>
                    <a:solidFill>
                      <a:schemeClr val="accent6"/>
                    </a:solidFill>
                  </a:tcPr>
                </a:tc>
                <a:tc>
                  <a:txBody>
                    <a:bodyPr/>
                    <a:lstStyle/>
                    <a:p>
                      <a:pPr algn="ctr"/>
                      <a:r>
                        <a:rPr lang="fr-FR" sz="1000" b="1" dirty="0" smtClean="0"/>
                        <a:t>Storage </a:t>
                      </a:r>
                      <a:r>
                        <a:rPr lang="fr-FR" sz="1000" b="1" dirty="0" err="1" smtClean="0"/>
                        <a:t>capacity</a:t>
                      </a:r>
                      <a:r>
                        <a:rPr lang="fr-FR" sz="1000" b="1" dirty="0" smtClean="0"/>
                        <a:t> (GB)</a:t>
                      </a:r>
                      <a:endParaRPr lang="fr-FR" sz="1000" b="1" dirty="0"/>
                    </a:p>
                  </a:txBody>
                  <a:tcPr>
                    <a:solidFill>
                      <a:schemeClr val="accent6"/>
                    </a:solidFill>
                  </a:tcPr>
                </a:tc>
                <a:tc>
                  <a:txBody>
                    <a:bodyPr/>
                    <a:lstStyle/>
                    <a:p>
                      <a:pPr algn="ctr"/>
                      <a:r>
                        <a:rPr lang="fr-FR" sz="1000" b="1" dirty="0" smtClean="0"/>
                        <a:t>Mobile</a:t>
                      </a:r>
                      <a:r>
                        <a:rPr lang="fr-FR" sz="1000" b="1" baseline="0" dirty="0" smtClean="0"/>
                        <a:t> </a:t>
                      </a:r>
                      <a:r>
                        <a:rPr lang="fr-FR" sz="1000" b="1" baseline="0" dirty="0" err="1" smtClean="0"/>
                        <a:t>event</a:t>
                      </a:r>
                      <a:r>
                        <a:rPr lang="fr-FR" sz="1000" b="1" baseline="0" dirty="0" smtClean="0"/>
                        <a:t> service</a:t>
                      </a:r>
                      <a:endParaRPr lang="fr-FR" sz="1000" b="1" dirty="0"/>
                    </a:p>
                  </a:txBody>
                  <a:tcPr>
                    <a:solidFill>
                      <a:schemeClr val="accent6"/>
                    </a:solidFill>
                  </a:tcPr>
                </a:tc>
                <a:tc>
                  <a:txBody>
                    <a:bodyPr/>
                    <a:lstStyle/>
                    <a:p>
                      <a:pPr algn="ctr"/>
                      <a:r>
                        <a:rPr lang="fr-FR" sz="1000" b="1" dirty="0" smtClean="0"/>
                        <a:t>Mobile</a:t>
                      </a:r>
                      <a:r>
                        <a:rPr lang="fr-FR" sz="1000" b="1" baseline="0" dirty="0" smtClean="0"/>
                        <a:t> </a:t>
                      </a:r>
                      <a:r>
                        <a:rPr lang="fr-FR" sz="1000" b="1" baseline="0" dirty="0" err="1" smtClean="0"/>
                        <a:t>event</a:t>
                      </a:r>
                      <a:r>
                        <a:rPr lang="fr-FR" sz="1000" b="1" baseline="0" dirty="0" smtClean="0"/>
                        <a:t> code</a:t>
                      </a:r>
                      <a:endParaRPr lang="fr-FR" sz="1000" b="1" dirty="0"/>
                    </a:p>
                  </a:txBody>
                  <a:tcPr>
                    <a:solidFill>
                      <a:schemeClr val="accent6"/>
                    </a:solidFill>
                  </a:tcPr>
                </a:tc>
                <a:tc>
                  <a:txBody>
                    <a:bodyPr/>
                    <a:lstStyle/>
                    <a:p>
                      <a:pPr algn="ctr"/>
                      <a:r>
                        <a:rPr lang="fr-FR" sz="1000" b="1" dirty="0" smtClean="0"/>
                        <a:t>Mobile </a:t>
                      </a:r>
                      <a:r>
                        <a:rPr lang="fr-FR" sz="1000" b="1" dirty="0" err="1" smtClean="0"/>
                        <a:t>evt</a:t>
                      </a:r>
                      <a:r>
                        <a:rPr lang="fr-FR" sz="1000" b="1" dirty="0" smtClean="0"/>
                        <a:t> ID</a:t>
                      </a:r>
                      <a:endParaRPr lang="fr-FR" sz="1000" b="1" dirty="0"/>
                    </a:p>
                  </a:txBody>
                  <a:tcPr>
                    <a:solidFill>
                      <a:schemeClr val="accent6"/>
                    </a:solidFill>
                  </a:tcPr>
                </a:tc>
                <a:tc>
                  <a:txBody>
                    <a:bodyPr/>
                    <a:lstStyle/>
                    <a:p>
                      <a:pPr algn="ctr"/>
                      <a:r>
                        <a:rPr lang="fr-FR" sz="1000" b="1" dirty="0" smtClean="0"/>
                        <a:t>Price (€)</a:t>
                      </a:r>
                    </a:p>
                  </a:txBody>
                  <a:tcPr>
                    <a:solidFill>
                      <a:schemeClr val="accent6"/>
                    </a:solidFill>
                  </a:tcPr>
                </a:tc>
                <a:tc>
                  <a:txBody>
                    <a:bodyPr/>
                    <a:lstStyle/>
                    <a:p>
                      <a:pPr algn="ctr"/>
                      <a:r>
                        <a:rPr lang="fr-FR" sz="1000" b="1" dirty="0" err="1" smtClean="0"/>
                        <a:t>Comments</a:t>
                      </a:r>
                      <a:endParaRPr lang="fr-FR" sz="1000" b="1" dirty="0"/>
                    </a:p>
                  </a:txBody>
                  <a:tcPr>
                    <a:solidFill>
                      <a:schemeClr val="accent6"/>
                    </a:solidFill>
                  </a:tcPr>
                </a:tc>
                <a:tc>
                  <a:txBody>
                    <a:bodyPr/>
                    <a:lstStyle/>
                    <a:p>
                      <a:pPr algn="ctr"/>
                      <a:r>
                        <a:rPr lang="fr-FR" sz="1000" b="1" dirty="0" err="1" smtClean="0"/>
                        <a:t>Payment</a:t>
                      </a:r>
                      <a:endParaRPr lang="fr-FR" sz="1000" b="1" dirty="0" smtClean="0"/>
                    </a:p>
                    <a:p>
                      <a:pPr algn="ctr"/>
                      <a:r>
                        <a:rPr lang="fr-FR" sz="1000" b="1" dirty="0" err="1" smtClean="0"/>
                        <a:t>status</a:t>
                      </a:r>
                      <a:endParaRPr lang="fr-FR" sz="1000" b="1" dirty="0"/>
                    </a:p>
                  </a:txBody>
                  <a:tcPr>
                    <a:solidFill>
                      <a:schemeClr val="accent6"/>
                    </a:solidFill>
                  </a:tcPr>
                </a:tc>
                <a:tc>
                  <a:txBody>
                    <a:bodyPr/>
                    <a:lstStyle/>
                    <a:p>
                      <a:pPr algn="ctr"/>
                      <a:r>
                        <a:rPr lang="fr-FR" sz="1000" b="1" dirty="0" err="1" smtClean="0"/>
                        <a:t>Invoice</a:t>
                      </a:r>
                      <a:endParaRPr lang="fr-FR" sz="1000" b="1" dirty="0"/>
                    </a:p>
                  </a:txBody>
                  <a:tcPr>
                    <a:solidFill>
                      <a:schemeClr val="accent6"/>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SQ_247543</a:t>
                      </a:r>
                    </a:p>
                    <a:p>
                      <a:pPr algn="ctr"/>
                      <a:endParaRPr lang="fr-FR" sz="1000"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01/07/2014</a:t>
                      </a:r>
                    </a:p>
                    <a:p>
                      <a:pPr algn="ctr"/>
                      <a:endParaRPr lang="fr-FR" sz="1000" dirty="0"/>
                    </a:p>
                  </a:txBody>
                  <a:tcPr>
                    <a:solidFill>
                      <a:schemeClr val="accent6">
                        <a:lumMod val="20000"/>
                        <a:lumOff val="80000"/>
                      </a:schemeClr>
                    </a:solidFill>
                  </a:tcPr>
                </a:tc>
                <a:tc>
                  <a:txBody>
                    <a:bodyPr/>
                    <a:lstStyle/>
                    <a:p>
                      <a:pPr algn="ctr"/>
                      <a:r>
                        <a:rPr lang="fr-FR" sz="1000" dirty="0" err="1" smtClean="0"/>
                        <a:t>EventB</a:t>
                      </a:r>
                      <a:endParaRPr lang="fr-FR" sz="1000" dirty="0"/>
                    </a:p>
                  </a:txBody>
                  <a:tcPr>
                    <a:solidFill>
                      <a:schemeClr val="accent6">
                        <a:lumMod val="20000"/>
                        <a:lumOff val="80000"/>
                      </a:schemeClr>
                    </a:solidFill>
                  </a:tcPr>
                </a:tc>
                <a:tc>
                  <a:txBody>
                    <a:bodyPr/>
                    <a:lstStyle/>
                    <a:p>
                      <a:pPr algn="ctr"/>
                      <a:r>
                        <a:rPr lang="fr-FR" sz="1000" dirty="0" smtClean="0"/>
                        <a:t>01/07/2014</a:t>
                      </a:r>
                      <a:endParaRPr lang="fr-FR" sz="1000" dirty="0"/>
                    </a:p>
                  </a:txBody>
                  <a:tcPr>
                    <a:solidFill>
                      <a:schemeClr val="accent6">
                        <a:lumMod val="20000"/>
                        <a:lumOff val="80000"/>
                      </a:schemeClr>
                    </a:solidFill>
                  </a:tcPr>
                </a:tc>
                <a:tc>
                  <a:txBody>
                    <a:bodyPr/>
                    <a:lstStyle/>
                    <a:p>
                      <a:pPr algn="ctr"/>
                      <a:r>
                        <a:rPr lang="fr-FR" sz="1000" dirty="0" smtClean="0"/>
                        <a:t>02/07/2014</a:t>
                      </a:r>
                      <a:endParaRPr lang="fr-FR" sz="1000" dirty="0"/>
                    </a:p>
                  </a:txBody>
                  <a:tcPr>
                    <a:solidFill>
                      <a:schemeClr val="accent6">
                        <a:lumMod val="20000"/>
                        <a:lumOff val="80000"/>
                      </a:schemeClr>
                    </a:solidFill>
                  </a:tcPr>
                </a:tc>
                <a:tc>
                  <a:txBody>
                    <a:bodyPr/>
                    <a:lstStyle/>
                    <a:p>
                      <a:pPr algn="ctr"/>
                      <a:r>
                        <a:rPr lang="fr-FR" sz="1000" dirty="0" smtClean="0"/>
                        <a:t>04/06/2014</a:t>
                      </a:r>
                      <a:endParaRPr lang="fr-FR" sz="1000" dirty="0"/>
                    </a:p>
                  </a:txBody>
                  <a:tcPr>
                    <a:solidFill>
                      <a:schemeClr val="accent6">
                        <a:lumMod val="20000"/>
                        <a:lumOff val="80000"/>
                      </a:schemeClr>
                    </a:solidFill>
                  </a:tcPr>
                </a:tc>
                <a:tc>
                  <a:txBody>
                    <a:bodyPr/>
                    <a:lstStyle/>
                    <a:p>
                      <a:pPr algn="ctr"/>
                      <a:r>
                        <a:rPr lang="fr-FR" sz="1000" dirty="0" smtClean="0"/>
                        <a:t>31/07/2014</a:t>
                      </a:r>
                      <a:endParaRPr lang="fr-FR" sz="1000" dirty="0"/>
                    </a:p>
                  </a:txBody>
                  <a:tcPr>
                    <a:solidFill>
                      <a:schemeClr val="accent6">
                        <a:lumMod val="20000"/>
                        <a:lumOff val="80000"/>
                      </a:schemeClr>
                    </a:solidFill>
                  </a:tcPr>
                </a:tc>
                <a:tc>
                  <a:txBody>
                    <a:bodyPr/>
                    <a:lstStyle/>
                    <a:p>
                      <a:pPr algn="ctr"/>
                      <a:r>
                        <a:rPr lang="fr-FR" sz="1000" dirty="0" smtClean="0"/>
                        <a:t>10</a:t>
                      </a:r>
                      <a:endParaRPr lang="fr-FR" sz="1000" dirty="0"/>
                    </a:p>
                  </a:txBody>
                  <a:tcPr>
                    <a:solidFill>
                      <a:schemeClr val="accent6">
                        <a:lumMod val="20000"/>
                        <a:lumOff val="80000"/>
                      </a:schemeClr>
                    </a:solidFill>
                  </a:tcPr>
                </a:tc>
                <a:tc>
                  <a:txBody>
                    <a:bodyPr/>
                    <a:lstStyle/>
                    <a:p>
                      <a:pPr algn="ctr"/>
                      <a:r>
                        <a:rPr lang="fr-FR" sz="1000" dirty="0" err="1" smtClean="0"/>
                        <a:t>MobEventB</a:t>
                      </a:r>
                      <a:endParaRPr lang="fr-FR" sz="1000" dirty="0"/>
                    </a:p>
                  </a:txBody>
                  <a:tcPr>
                    <a:solidFill>
                      <a:schemeClr val="accent6">
                        <a:lumMod val="20000"/>
                        <a:lumOff val="80000"/>
                      </a:schemeClr>
                    </a:solidFill>
                  </a:tcPr>
                </a:tc>
                <a:tc>
                  <a:txBody>
                    <a:bodyPr/>
                    <a:lstStyle/>
                    <a:p>
                      <a:pPr algn="ctr"/>
                      <a:r>
                        <a:rPr lang="fr-FR" sz="1000" dirty="0" smtClean="0"/>
                        <a:t>CERF78890</a:t>
                      </a:r>
                      <a:endParaRPr lang="fr-FR" sz="1000"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M23940yh</a:t>
                      </a:r>
                    </a:p>
                  </a:txBody>
                  <a:tcPr>
                    <a:solidFill>
                      <a:schemeClr val="accent6">
                        <a:lumMod val="20000"/>
                        <a:lumOff val="80000"/>
                      </a:schemeClr>
                    </a:solidFill>
                  </a:tcPr>
                </a:tc>
                <a:tc>
                  <a:txBody>
                    <a:bodyPr/>
                    <a:lstStyle/>
                    <a:p>
                      <a:pPr algn="ctr"/>
                      <a:r>
                        <a:rPr lang="fr-FR" sz="1000" dirty="0" smtClean="0"/>
                        <a:t>xxx</a:t>
                      </a:r>
                      <a:endParaRPr lang="fr-FR" sz="1000" dirty="0"/>
                    </a:p>
                  </a:txBody>
                  <a:tcPr>
                    <a:solidFill>
                      <a:schemeClr val="accent6">
                        <a:lumMod val="20000"/>
                        <a:lumOff val="80000"/>
                      </a:schemeClr>
                    </a:solidFill>
                  </a:tcPr>
                </a:tc>
                <a:tc>
                  <a:txBody>
                    <a:bodyPr/>
                    <a:lstStyle/>
                    <a:p>
                      <a:pPr algn="ctr"/>
                      <a:r>
                        <a:rPr lang="fr-FR" sz="1000" dirty="0" err="1" smtClean="0"/>
                        <a:t>blablablabla</a:t>
                      </a:r>
                      <a:endParaRPr lang="fr-FR" sz="1000" dirty="0"/>
                    </a:p>
                  </a:txBody>
                  <a:tcPr>
                    <a:solidFill>
                      <a:schemeClr val="accent6">
                        <a:lumMod val="20000"/>
                        <a:lumOff val="80000"/>
                      </a:schemeClr>
                    </a:solidFill>
                  </a:tcPr>
                </a:tc>
                <a:tc>
                  <a:txBody>
                    <a:bodyPr/>
                    <a:lstStyle/>
                    <a:p>
                      <a:pPr algn="ctr"/>
                      <a:r>
                        <a:rPr lang="fr-FR" sz="1000" dirty="0" err="1" smtClean="0"/>
                        <a:t>Waiting</a:t>
                      </a:r>
                      <a:r>
                        <a:rPr lang="fr-FR" sz="1000" dirty="0" smtClean="0"/>
                        <a:t> for </a:t>
                      </a:r>
                      <a:r>
                        <a:rPr lang="fr-FR" sz="1000" dirty="0" err="1" smtClean="0"/>
                        <a:t>payment</a:t>
                      </a:r>
                      <a:endParaRPr lang="fr-FR" sz="1000" dirty="0"/>
                    </a:p>
                  </a:txBody>
                  <a:tcPr>
                    <a:solidFill>
                      <a:srgbClr val="FFC000"/>
                    </a:solidFill>
                  </a:tcPr>
                </a:tc>
                <a:tc>
                  <a:txBody>
                    <a:bodyPr/>
                    <a:lstStyle/>
                    <a:p>
                      <a:pPr algn="ctr"/>
                      <a:endParaRPr lang="fr-FR" sz="1000" dirty="0"/>
                    </a:p>
                  </a:txBody>
                  <a:tcPr>
                    <a:solidFill>
                      <a:schemeClr val="accent6">
                        <a:lumMod val="20000"/>
                        <a:lumOff val="80000"/>
                      </a:schemeClr>
                    </a:solidFill>
                  </a:tcPr>
                </a:tc>
              </a:tr>
            </a:tbl>
          </a:graphicData>
        </a:graphic>
      </p:graphicFrame>
      <p:graphicFrame>
        <p:nvGraphicFramePr>
          <p:cNvPr id="67" name="Tableau 66"/>
          <p:cNvGraphicFramePr>
            <a:graphicFrameLocks noGrp="1"/>
          </p:cNvGraphicFramePr>
          <p:nvPr>
            <p:extLst/>
          </p:nvPr>
        </p:nvGraphicFramePr>
        <p:xfrm>
          <a:off x="145348" y="2717722"/>
          <a:ext cx="8493477" cy="1013147"/>
        </p:xfrm>
        <a:graphic>
          <a:graphicData uri="http://schemas.openxmlformats.org/drawingml/2006/table">
            <a:tbl>
              <a:tblPr firstRow="1" bandRow="1">
                <a:tableStyleId>{5C22544A-7EE6-4342-B048-85BDC9FD1C3A}</a:tableStyleId>
              </a:tblPr>
              <a:tblGrid>
                <a:gridCol w="820975"/>
                <a:gridCol w="940133"/>
                <a:gridCol w="785798"/>
                <a:gridCol w="736993"/>
                <a:gridCol w="1033915"/>
                <a:gridCol w="891764"/>
                <a:gridCol w="820975"/>
                <a:gridCol w="929583"/>
                <a:gridCol w="820459"/>
                <a:gridCol w="712882"/>
              </a:tblGrid>
              <a:tr h="370840">
                <a:tc>
                  <a:txBody>
                    <a:bodyPr/>
                    <a:lstStyle/>
                    <a:p>
                      <a:pPr algn="ctr"/>
                      <a:r>
                        <a:rPr lang="fr-FR" sz="1000" dirty="0" smtClean="0"/>
                        <a:t>Event id</a:t>
                      </a:r>
                      <a:endParaRPr lang="fr-FR" sz="1000" dirty="0"/>
                    </a:p>
                  </a:txBody>
                  <a:tcPr anchor="ctr"/>
                </a:tc>
                <a:tc>
                  <a:txBody>
                    <a:bodyPr/>
                    <a:lstStyle/>
                    <a:p>
                      <a:pPr algn="ctr"/>
                      <a:r>
                        <a:rPr lang="fr-FR" sz="1000" dirty="0" smtClean="0"/>
                        <a:t>Event </a:t>
                      </a:r>
                      <a:r>
                        <a:rPr lang="fr-FR" sz="1000" dirty="0" err="1" smtClean="0"/>
                        <a:t>name</a:t>
                      </a:r>
                      <a:endParaRPr lang="fr-FR" sz="1000" dirty="0"/>
                    </a:p>
                  </a:txBody>
                  <a:tcPr anchor="ctr"/>
                </a:tc>
                <a:tc>
                  <a:txBody>
                    <a:bodyPr/>
                    <a:lstStyle/>
                    <a:p>
                      <a:pPr algn="ctr"/>
                      <a:r>
                        <a:rPr lang="fr-FR" sz="1000" dirty="0" err="1" smtClean="0"/>
                        <a:t>Owner</a:t>
                      </a:r>
                      <a:r>
                        <a:rPr lang="fr-FR" sz="1000" baseline="0" dirty="0" smtClean="0"/>
                        <a:t> email</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First </a:t>
                      </a:r>
                      <a:r>
                        <a:rPr lang="fr-FR" sz="1000" dirty="0" err="1" smtClean="0"/>
                        <a:t>name</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smtClean="0">
                          <a:solidFill>
                            <a:schemeClr val="lt1"/>
                          </a:solidFill>
                          <a:latin typeface="+mn-lt"/>
                          <a:ea typeface="+mn-ea"/>
                          <a:cs typeface="+mn-cs"/>
                        </a:rPr>
                        <a:t>Event </a:t>
                      </a:r>
                    </a:p>
                    <a:p>
                      <a:pPr algn="ctr" fontAlgn="b"/>
                      <a:r>
                        <a:rPr lang="fr-FR" sz="1000" b="1" kern="1200" dirty="0" err="1" smtClean="0">
                          <a:solidFill>
                            <a:schemeClr val="lt1"/>
                          </a:solidFill>
                          <a:latin typeface="+mn-lt"/>
                          <a:ea typeface="+mn-ea"/>
                          <a:cs typeface="+mn-cs"/>
                        </a:rPr>
                        <a:t>creation</a:t>
                      </a:r>
                      <a:r>
                        <a:rPr lang="fr-FR" sz="1000" b="1" kern="1200" dirty="0" smtClean="0">
                          <a:solidFill>
                            <a:schemeClr val="lt1"/>
                          </a:solidFill>
                          <a:latin typeface="+mn-lt"/>
                          <a:ea typeface="+mn-ea"/>
                          <a:cs typeface="+mn-cs"/>
                        </a:rPr>
                        <a:t> </a:t>
                      </a:r>
                      <a:r>
                        <a:rPr lang="fr-FR" sz="1000" b="1" kern="1200" dirty="0">
                          <a:solidFill>
                            <a:schemeClr val="lt1"/>
                          </a:solidFill>
                          <a:latin typeface="+mn-lt"/>
                          <a:ea typeface="+mn-ea"/>
                          <a:cs typeface="+mn-cs"/>
                        </a:rPr>
                        <a:t>date</a:t>
                      </a:r>
                    </a:p>
                  </a:txBody>
                  <a:tcPr marL="9525" marR="9525" marT="9525" marB="0" anchor="ctr"/>
                </a:tc>
                <a:tc>
                  <a:txBody>
                    <a:bodyPr/>
                    <a:lstStyle/>
                    <a:p>
                      <a:pPr algn="ctr"/>
                      <a:r>
                        <a:rPr lang="fr-FR" sz="1000" b="1" dirty="0" smtClean="0"/>
                        <a:t>Mobile </a:t>
                      </a:r>
                      <a:r>
                        <a:rPr lang="fr-FR" sz="1000" b="1" dirty="0" err="1" smtClean="0"/>
                        <a:t>evt</a:t>
                      </a:r>
                      <a:r>
                        <a:rPr lang="fr-FR" sz="1000" b="1" dirty="0" smtClean="0"/>
                        <a:t> ID</a:t>
                      </a:r>
                      <a:endParaRPr lang="fr-FR" sz="1000" b="1" dirty="0"/>
                    </a:p>
                  </a:txBody>
                  <a:tcPr/>
                </a:tc>
                <a:tc>
                  <a:txBody>
                    <a:bodyPr/>
                    <a:lstStyle/>
                    <a:p>
                      <a:pPr algn="ctr" fontAlgn="b"/>
                      <a:r>
                        <a:rPr lang="fr-FR" sz="1000" b="1" kern="1200" dirty="0" err="1" smtClean="0">
                          <a:solidFill>
                            <a:schemeClr val="lt1"/>
                          </a:solidFill>
                          <a:latin typeface="+mn-lt"/>
                          <a:ea typeface="+mn-ea"/>
                          <a:cs typeface="+mn-cs"/>
                        </a:rPr>
                        <a:t>Evt</a:t>
                      </a:r>
                      <a:r>
                        <a:rPr lang="fr-FR" sz="1000" b="1" kern="1200" dirty="0" smtClean="0">
                          <a:solidFill>
                            <a:schemeClr val="lt1"/>
                          </a:solidFill>
                          <a:latin typeface="+mn-lt"/>
                          <a:ea typeface="+mn-ea"/>
                          <a:cs typeface="+mn-cs"/>
                        </a:rPr>
                        <a:t> 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smtClean="0">
                          <a:solidFill>
                            <a:schemeClr val="lt1"/>
                          </a:solidFill>
                          <a:latin typeface="+mn-lt"/>
                          <a:ea typeface="+mn-ea"/>
                          <a:cs typeface="+mn-cs"/>
                        </a:rPr>
                        <a:t>Event expiration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smtClean="0">
                          <a:solidFill>
                            <a:schemeClr val="lt1"/>
                          </a:solidFill>
                          <a:latin typeface="+mn-lt"/>
                          <a:ea typeface="+mn-ea"/>
                          <a:cs typeface="+mn-cs"/>
                        </a:rPr>
                        <a:t>Event </a:t>
                      </a:r>
                      <a:r>
                        <a:rPr lang="fr-FR" sz="1000" b="1" kern="1200" dirty="0" err="1" smtClean="0">
                          <a:solidFill>
                            <a:schemeClr val="lt1"/>
                          </a:solidFill>
                          <a:latin typeface="+mn-lt"/>
                          <a:ea typeface="+mn-ea"/>
                          <a:cs typeface="+mn-cs"/>
                        </a:rPr>
                        <a:t>status</a:t>
                      </a:r>
                      <a:endParaRPr lang="fr-FR" sz="1000" b="1" kern="1200" dirty="0">
                        <a:solidFill>
                          <a:schemeClr val="lt1"/>
                        </a:solidFill>
                        <a:latin typeface="+mn-lt"/>
                        <a:ea typeface="+mn-ea"/>
                        <a:cs typeface="+mn-cs"/>
                      </a:endParaRPr>
                    </a:p>
                  </a:txBody>
                  <a:tcPr marL="9525" marR="9525" marT="9525" marB="0" anchor="ctr"/>
                </a:tc>
              </a:tr>
              <a:tr h="464507">
                <a:tc>
                  <a:txBody>
                    <a:bodyPr/>
                    <a:lstStyle/>
                    <a:p>
                      <a:pPr algn="ctr"/>
                      <a:r>
                        <a:rPr lang="fr-FR" sz="1000" dirty="0" smtClean="0"/>
                        <a:t>E0125</a:t>
                      </a:r>
                      <a:endParaRPr lang="fr-FR" sz="1000" dirty="0"/>
                    </a:p>
                  </a:txBody>
                  <a:tcPr/>
                </a:tc>
                <a:tc>
                  <a:txBody>
                    <a:bodyPr/>
                    <a:lstStyle/>
                    <a:p>
                      <a:pPr algn="ctr"/>
                      <a:r>
                        <a:rPr lang="fr-FR" sz="1000" dirty="0" smtClean="0"/>
                        <a:t>Team Building 2014</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smtClean="0"/>
                        <a:t>Thomas</a:t>
                      </a:r>
                      <a:endParaRPr lang="fr-FR" sz="1000" dirty="0"/>
                    </a:p>
                  </a:txBody>
                  <a:tcPr/>
                </a:tc>
                <a:tc>
                  <a:txBody>
                    <a:bodyPr/>
                    <a:lstStyle/>
                    <a:p>
                      <a:pPr algn="ctr"/>
                      <a:r>
                        <a:rPr lang="fr-FR" sz="1000" dirty="0" smtClean="0"/>
                        <a:t>LUQUET</a:t>
                      </a:r>
                      <a:endParaRPr lang="fr-FR" sz="1000" dirty="0"/>
                    </a:p>
                  </a:txBody>
                  <a:tcPr/>
                </a:tc>
                <a:tc>
                  <a:txBody>
                    <a:bodyPr/>
                    <a:lstStyle/>
                    <a:p>
                      <a:pPr algn="ctr"/>
                      <a:r>
                        <a:rPr lang="fr-FR" sz="1000" dirty="0" smtClean="0"/>
                        <a:t>27/03/2014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tc>
                <a:tc>
                  <a:txBody>
                    <a:bodyPr/>
                    <a:lstStyle/>
                    <a:p>
                      <a:pPr algn="ctr"/>
                      <a:r>
                        <a:rPr lang="fr-FR" sz="1000" dirty="0" smtClean="0"/>
                        <a:t>4</a:t>
                      </a:r>
                      <a:endParaRPr lang="fr-FR" sz="1000" dirty="0"/>
                    </a:p>
                  </a:txBody>
                  <a:tcPr/>
                </a:tc>
                <a:tc>
                  <a:txBody>
                    <a:bodyPr/>
                    <a:lstStyle/>
                    <a:p>
                      <a:pPr algn="ctr"/>
                      <a:r>
                        <a:rPr lang="fr-FR" sz="1000" dirty="0" smtClean="0"/>
                        <a:t>26/06/2014</a:t>
                      </a:r>
                      <a:endParaRPr lang="fr-FR" sz="1000" dirty="0"/>
                    </a:p>
                  </a:txBody>
                  <a:tcPr/>
                </a:tc>
                <a:tc>
                  <a:txBody>
                    <a:bodyPr/>
                    <a:lstStyle/>
                    <a:p>
                      <a:pPr algn="ctr"/>
                      <a:r>
                        <a:rPr lang="fr-FR" sz="1000" dirty="0" smtClean="0"/>
                        <a:t>Active</a:t>
                      </a:r>
                      <a:endParaRPr lang="fr-FR" sz="1000" dirty="0"/>
                    </a:p>
                  </a:txBody>
                  <a:tcPr/>
                </a:tc>
              </a:tr>
            </a:tbl>
          </a:graphicData>
        </a:graphic>
      </p:graphicFrame>
      <p:graphicFrame>
        <p:nvGraphicFramePr>
          <p:cNvPr id="68" name="Tableau 67"/>
          <p:cNvGraphicFramePr>
            <a:graphicFrameLocks noGrp="1"/>
          </p:cNvGraphicFramePr>
          <p:nvPr>
            <p:extLst/>
          </p:nvPr>
        </p:nvGraphicFramePr>
        <p:xfrm>
          <a:off x="138579" y="4845917"/>
          <a:ext cx="8493477" cy="1013147"/>
        </p:xfrm>
        <a:graphic>
          <a:graphicData uri="http://schemas.openxmlformats.org/drawingml/2006/table">
            <a:tbl>
              <a:tblPr firstRow="1" bandRow="1">
                <a:tableStyleId>{5C22544A-7EE6-4342-B048-85BDC9FD1C3A}</a:tableStyleId>
              </a:tblPr>
              <a:tblGrid>
                <a:gridCol w="820975"/>
                <a:gridCol w="940133"/>
                <a:gridCol w="785798"/>
                <a:gridCol w="736993"/>
                <a:gridCol w="1033915"/>
                <a:gridCol w="891764"/>
                <a:gridCol w="820975"/>
                <a:gridCol w="929583"/>
                <a:gridCol w="820459"/>
                <a:gridCol w="712882"/>
              </a:tblGrid>
              <a:tr h="0">
                <a:tc>
                  <a:txBody>
                    <a:bodyPr/>
                    <a:lstStyle/>
                    <a:p>
                      <a:pPr algn="ctr"/>
                      <a:r>
                        <a:rPr lang="fr-FR" sz="1000" dirty="0" smtClean="0"/>
                        <a:t>Event id</a:t>
                      </a:r>
                      <a:endParaRPr lang="fr-FR" sz="1000" dirty="0"/>
                    </a:p>
                  </a:txBody>
                  <a:tcPr anchor="ctr"/>
                </a:tc>
                <a:tc>
                  <a:txBody>
                    <a:bodyPr/>
                    <a:lstStyle/>
                    <a:p>
                      <a:pPr algn="ctr"/>
                      <a:r>
                        <a:rPr lang="fr-FR" sz="1000" dirty="0" smtClean="0"/>
                        <a:t>Event </a:t>
                      </a:r>
                      <a:r>
                        <a:rPr lang="fr-FR" sz="1000" dirty="0" err="1" smtClean="0"/>
                        <a:t>name</a:t>
                      </a:r>
                      <a:endParaRPr lang="fr-FR" sz="1000" dirty="0"/>
                    </a:p>
                  </a:txBody>
                  <a:tcPr anchor="ctr"/>
                </a:tc>
                <a:tc>
                  <a:txBody>
                    <a:bodyPr/>
                    <a:lstStyle/>
                    <a:p>
                      <a:pPr algn="ctr"/>
                      <a:r>
                        <a:rPr lang="fr-FR" sz="1000" dirty="0" err="1" smtClean="0"/>
                        <a:t>Owner</a:t>
                      </a:r>
                      <a:r>
                        <a:rPr lang="fr-FR" sz="1000" baseline="0" dirty="0" smtClean="0"/>
                        <a:t> email</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First </a:t>
                      </a:r>
                      <a:r>
                        <a:rPr lang="fr-FR" sz="1000" dirty="0" err="1" smtClean="0"/>
                        <a:t>name</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smtClean="0">
                          <a:solidFill>
                            <a:schemeClr val="lt1"/>
                          </a:solidFill>
                          <a:latin typeface="+mn-lt"/>
                          <a:ea typeface="+mn-ea"/>
                          <a:cs typeface="+mn-cs"/>
                        </a:rPr>
                        <a:t>Event </a:t>
                      </a:r>
                    </a:p>
                    <a:p>
                      <a:pPr algn="ctr" fontAlgn="b"/>
                      <a:r>
                        <a:rPr lang="fr-FR" sz="1000" b="1" kern="1200" dirty="0" err="1" smtClean="0">
                          <a:solidFill>
                            <a:schemeClr val="lt1"/>
                          </a:solidFill>
                          <a:latin typeface="+mn-lt"/>
                          <a:ea typeface="+mn-ea"/>
                          <a:cs typeface="+mn-cs"/>
                        </a:rPr>
                        <a:t>creation</a:t>
                      </a:r>
                      <a:r>
                        <a:rPr lang="fr-FR" sz="1000" b="1" kern="1200" dirty="0" smtClean="0">
                          <a:solidFill>
                            <a:schemeClr val="lt1"/>
                          </a:solidFill>
                          <a:latin typeface="+mn-lt"/>
                          <a:ea typeface="+mn-ea"/>
                          <a:cs typeface="+mn-cs"/>
                        </a:rPr>
                        <a:t> </a:t>
                      </a:r>
                      <a:r>
                        <a:rPr lang="fr-FR" sz="1000" b="1" kern="1200" dirty="0">
                          <a:solidFill>
                            <a:schemeClr val="lt1"/>
                          </a:solidFill>
                          <a:latin typeface="+mn-lt"/>
                          <a:ea typeface="+mn-ea"/>
                          <a:cs typeface="+mn-cs"/>
                        </a:rPr>
                        <a:t>date</a:t>
                      </a:r>
                    </a:p>
                  </a:txBody>
                  <a:tcPr marL="9525" marR="9525" marT="9525" marB="0" anchor="ctr"/>
                </a:tc>
                <a:tc>
                  <a:txBody>
                    <a:bodyPr/>
                    <a:lstStyle/>
                    <a:p>
                      <a:pPr algn="ctr"/>
                      <a:r>
                        <a:rPr lang="fr-FR" sz="1000" b="1" dirty="0" smtClean="0"/>
                        <a:t>Mobile </a:t>
                      </a:r>
                      <a:r>
                        <a:rPr lang="fr-FR" sz="1000" b="1" dirty="0" err="1" smtClean="0"/>
                        <a:t>evt</a:t>
                      </a:r>
                      <a:r>
                        <a:rPr lang="fr-FR" sz="1000" b="1" dirty="0" smtClean="0"/>
                        <a:t> ID</a:t>
                      </a:r>
                      <a:endParaRPr lang="fr-FR" sz="1000" b="1" dirty="0"/>
                    </a:p>
                  </a:txBody>
                  <a:tcPr/>
                </a:tc>
                <a:tc>
                  <a:txBody>
                    <a:bodyPr/>
                    <a:lstStyle/>
                    <a:p>
                      <a:pPr algn="ctr" fontAlgn="b"/>
                      <a:r>
                        <a:rPr lang="fr-FR" sz="1000" b="1" kern="1200" dirty="0" err="1" smtClean="0">
                          <a:solidFill>
                            <a:schemeClr val="lt1"/>
                          </a:solidFill>
                          <a:latin typeface="+mn-lt"/>
                          <a:ea typeface="+mn-ea"/>
                          <a:cs typeface="+mn-cs"/>
                        </a:rPr>
                        <a:t>Evt</a:t>
                      </a:r>
                      <a:r>
                        <a:rPr lang="fr-FR" sz="1000" b="1" kern="1200" dirty="0" smtClean="0">
                          <a:solidFill>
                            <a:schemeClr val="lt1"/>
                          </a:solidFill>
                          <a:latin typeface="+mn-lt"/>
                          <a:ea typeface="+mn-ea"/>
                          <a:cs typeface="+mn-cs"/>
                        </a:rPr>
                        <a:t> 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smtClean="0">
                          <a:solidFill>
                            <a:schemeClr val="lt1"/>
                          </a:solidFill>
                          <a:latin typeface="+mn-lt"/>
                          <a:ea typeface="+mn-ea"/>
                          <a:cs typeface="+mn-cs"/>
                        </a:rPr>
                        <a:t>Event expiration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smtClean="0">
                          <a:solidFill>
                            <a:schemeClr val="lt1"/>
                          </a:solidFill>
                          <a:latin typeface="+mn-lt"/>
                          <a:ea typeface="+mn-ea"/>
                          <a:cs typeface="+mn-cs"/>
                        </a:rPr>
                        <a:t>Event </a:t>
                      </a:r>
                      <a:r>
                        <a:rPr lang="fr-FR" sz="1000" b="1" kern="1200" dirty="0" err="1" smtClean="0">
                          <a:solidFill>
                            <a:schemeClr val="lt1"/>
                          </a:solidFill>
                          <a:latin typeface="+mn-lt"/>
                          <a:ea typeface="+mn-ea"/>
                          <a:cs typeface="+mn-cs"/>
                        </a:rPr>
                        <a:t>status</a:t>
                      </a:r>
                      <a:endParaRPr lang="fr-FR" sz="1000" b="1" kern="1200" dirty="0">
                        <a:solidFill>
                          <a:schemeClr val="lt1"/>
                        </a:solidFill>
                        <a:latin typeface="+mn-lt"/>
                        <a:ea typeface="+mn-ea"/>
                        <a:cs typeface="+mn-cs"/>
                      </a:endParaRPr>
                    </a:p>
                  </a:txBody>
                  <a:tcPr marL="9525" marR="9525" marT="9525" marB="0" anchor="ctr"/>
                </a:tc>
              </a:tr>
              <a:tr h="464507">
                <a:tc>
                  <a:txBody>
                    <a:bodyPr/>
                    <a:lstStyle/>
                    <a:p>
                      <a:pPr algn="ctr"/>
                      <a:r>
                        <a:rPr lang="fr-FR" sz="1000" dirty="0" smtClean="0"/>
                        <a:t>E0124</a:t>
                      </a:r>
                      <a:endParaRPr lang="fr-FR" sz="1000" dirty="0"/>
                    </a:p>
                  </a:txBody>
                  <a:tcPr/>
                </a:tc>
                <a:tc>
                  <a:txBody>
                    <a:bodyPr/>
                    <a:lstStyle/>
                    <a:p>
                      <a:pPr algn="ctr"/>
                      <a:r>
                        <a:rPr lang="fr-FR" sz="1000" dirty="0" smtClean="0"/>
                        <a:t>Diner 2013</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smtClean="0"/>
                        <a:t>Thomas</a:t>
                      </a:r>
                      <a:endParaRPr lang="fr-FR" sz="1000" dirty="0"/>
                    </a:p>
                  </a:txBody>
                  <a:tcPr/>
                </a:tc>
                <a:tc>
                  <a:txBody>
                    <a:bodyPr/>
                    <a:lstStyle/>
                    <a:p>
                      <a:pPr algn="ctr"/>
                      <a:r>
                        <a:rPr lang="fr-FR" sz="1000" dirty="0" smtClean="0"/>
                        <a:t>LUQUET</a:t>
                      </a:r>
                      <a:endParaRPr lang="fr-FR" sz="1000" dirty="0"/>
                    </a:p>
                  </a:txBody>
                  <a:tcPr/>
                </a:tc>
                <a:tc>
                  <a:txBody>
                    <a:bodyPr/>
                    <a:lstStyle/>
                    <a:p>
                      <a:pPr algn="ctr"/>
                      <a:r>
                        <a:rPr lang="fr-FR" sz="1000" dirty="0" smtClean="0"/>
                        <a:t>27/03/2013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tc>
                <a:tc>
                  <a:txBody>
                    <a:bodyPr/>
                    <a:lstStyle/>
                    <a:p>
                      <a:pPr algn="ctr"/>
                      <a:r>
                        <a:rPr lang="fr-FR" sz="1000" dirty="0" smtClean="0"/>
                        <a:t>4</a:t>
                      </a:r>
                      <a:endParaRPr lang="fr-FR" sz="1000" dirty="0"/>
                    </a:p>
                  </a:txBody>
                  <a:tcPr/>
                </a:tc>
                <a:tc>
                  <a:txBody>
                    <a:bodyPr/>
                    <a:lstStyle/>
                    <a:p>
                      <a:pPr algn="ctr"/>
                      <a:r>
                        <a:rPr lang="fr-FR" sz="1000" dirty="0" smtClean="0"/>
                        <a:t>26/06/2013</a:t>
                      </a:r>
                      <a:endParaRPr lang="fr-FR" sz="1000" dirty="0"/>
                    </a:p>
                  </a:txBody>
                  <a:tcPr/>
                </a:tc>
                <a:tc>
                  <a:txBody>
                    <a:bodyPr/>
                    <a:lstStyle/>
                    <a:p>
                      <a:pPr algn="ctr"/>
                      <a:r>
                        <a:rPr lang="fr-FR" sz="1000" dirty="0" err="1" smtClean="0"/>
                        <a:t>Closed</a:t>
                      </a:r>
                      <a:endParaRPr lang="fr-FR" sz="1000" dirty="0"/>
                    </a:p>
                  </a:txBody>
                  <a:tcPr/>
                </a:tc>
              </a:tr>
            </a:tbl>
          </a:graphicData>
        </a:graphic>
      </p:graphicFrame>
      <p:pic>
        <p:nvPicPr>
          <p:cNvPr id="69" name="Image 68"/>
          <p:cNvPicPr>
            <a:picLocks noChangeAspect="1"/>
          </p:cNvPicPr>
          <p:nvPr/>
        </p:nvPicPr>
        <p:blipFill>
          <a:blip r:embed="rId3"/>
          <a:stretch>
            <a:fillRect/>
          </a:stretch>
        </p:blipFill>
        <p:spPr>
          <a:xfrm>
            <a:off x="11455810" y="6494407"/>
            <a:ext cx="233549" cy="247703"/>
          </a:xfrm>
          <a:prstGeom prst="rect">
            <a:avLst/>
          </a:prstGeom>
        </p:spPr>
      </p:pic>
      <p:pic>
        <p:nvPicPr>
          <p:cNvPr id="70" name="Image 69"/>
          <p:cNvPicPr>
            <a:picLocks noChangeAspect="1"/>
          </p:cNvPicPr>
          <p:nvPr/>
        </p:nvPicPr>
        <p:blipFill>
          <a:blip r:embed="rId4"/>
          <a:stretch>
            <a:fillRect/>
          </a:stretch>
        </p:blipFill>
        <p:spPr>
          <a:xfrm>
            <a:off x="11704716" y="6504699"/>
            <a:ext cx="283298" cy="241840"/>
          </a:xfrm>
          <a:prstGeom prst="rect">
            <a:avLst/>
          </a:prstGeom>
        </p:spPr>
      </p:pic>
      <p:graphicFrame>
        <p:nvGraphicFramePr>
          <p:cNvPr id="71" name="Tableau 70"/>
          <p:cNvGraphicFramePr>
            <a:graphicFrameLocks noGrp="1"/>
          </p:cNvGraphicFramePr>
          <p:nvPr>
            <p:extLst/>
          </p:nvPr>
        </p:nvGraphicFramePr>
        <p:xfrm>
          <a:off x="145344" y="5845586"/>
          <a:ext cx="11221974" cy="944880"/>
        </p:xfrm>
        <a:graphic>
          <a:graphicData uri="http://schemas.openxmlformats.org/drawingml/2006/table">
            <a:tbl>
              <a:tblPr firstRow="1" bandRow="1">
                <a:tableStyleId>{5C22544A-7EE6-4342-B048-85BDC9FD1C3A}</a:tableStyleId>
              </a:tblPr>
              <a:tblGrid>
                <a:gridCol w="815506"/>
                <a:gridCol w="780753"/>
                <a:gridCol w="780753"/>
                <a:gridCol w="780753"/>
                <a:gridCol w="760107"/>
                <a:gridCol w="761086"/>
                <a:gridCol w="759916"/>
                <a:gridCol w="760745"/>
                <a:gridCol w="723742"/>
                <a:gridCol w="883621"/>
                <a:gridCol w="815460"/>
                <a:gridCol w="585391"/>
                <a:gridCol w="748327"/>
                <a:gridCol w="743661"/>
                <a:gridCol w="522153"/>
              </a:tblGrid>
              <a:tr h="479205">
                <a:tc>
                  <a:txBody>
                    <a:bodyPr/>
                    <a:lstStyle/>
                    <a:p>
                      <a:pPr algn="ctr"/>
                      <a:r>
                        <a:rPr lang="fr-FR" sz="1000" b="1" dirty="0" err="1" smtClean="0"/>
                        <a:t>Quote</a:t>
                      </a:r>
                      <a:r>
                        <a:rPr lang="fr-FR" sz="1000" b="1" baseline="0" dirty="0" smtClean="0"/>
                        <a:t> </a:t>
                      </a:r>
                      <a:r>
                        <a:rPr lang="fr-FR" sz="1000" b="1" baseline="0" dirty="0" err="1" smtClean="0"/>
                        <a:t>number</a:t>
                      </a:r>
                      <a:endParaRPr lang="fr-FR" sz="1000" b="1" dirty="0"/>
                    </a:p>
                  </a:txBody>
                  <a:tcPr>
                    <a:solidFill>
                      <a:schemeClr val="accent6"/>
                    </a:solidFill>
                  </a:tcPr>
                </a:tc>
                <a:tc>
                  <a:txBody>
                    <a:bodyPr/>
                    <a:lstStyle/>
                    <a:p>
                      <a:pPr algn="ctr"/>
                      <a:r>
                        <a:rPr lang="fr-FR" sz="1000" b="1" dirty="0" err="1" smtClean="0"/>
                        <a:t>Quote</a:t>
                      </a:r>
                      <a:r>
                        <a:rPr lang="fr-FR" sz="1000" b="1" dirty="0" smtClean="0"/>
                        <a:t> date</a:t>
                      </a:r>
                      <a:endParaRPr lang="fr-FR" sz="1000" b="1" dirty="0"/>
                    </a:p>
                  </a:txBody>
                  <a:tcPr>
                    <a:solidFill>
                      <a:schemeClr val="accent6"/>
                    </a:solidFill>
                  </a:tcPr>
                </a:tc>
                <a:tc>
                  <a:txBody>
                    <a:bodyPr/>
                    <a:lstStyle/>
                    <a:p>
                      <a:pPr algn="ctr"/>
                      <a:r>
                        <a:rPr lang="fr-FR" sz="1000" b="1" dirty="0" smtClean="0"/>
                        <a:t>Service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StartDate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EndDate</a:t>
                      </a:r>
                      <a:endParaRPr lang="fr-FR" sz="1000" b="1" dirty="0" smtClean="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Start</a:t>
                      </a:r>
                      <a:endParaRPr lang="fr-FR" sz="1000" b="1" dirty="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End</a:t>
                      </a:r>
                    </a:p>
                  </a:txBody>
                  <a:tcPr>
                    <a:solidFill>
                      <a:schemeClr val="accent6"/>
                    </a:solidFill>
                  </a:tcPr>
                </a:tc>
                <a:tc>
                  <a:txBody>
                    <a:bodyPr/>
                    <a:lstStyle/>
                    <a:p>
                      <a:pPr algn="ctr"/>
                      <a:r>
                        <a:rPr lang="fr-FR" sz="1000" b="1" dirty="0" smtClean="0"/>
                        <a:t>Storage </a:t>
                      </a:r>
                      <a:r>
                        <a:rPr lang="fr-FR" sz="1000" b="1" dirty="0" err="1" smtClean="0"/>
                        <a:t>capacity</a:t>
                      </a:r>
                      <a:r>
                        <a:rPr lang="fr-FR" sz="1000" b="1" dirty="0" smtClean="0"/>
                        <a:t> (GB)</a:t>
                      </a:r>
                      <a:endParaRPr lang="fr-FR" sz="1000" b="1" dirty="0"/>
                    </a:p>
                  </a:txBody>
                  <a:tcPr>
                    <a:solidFill>
                      <a:schemeClr val="accent6"/>
                    </a:solidFill>
                  </a:tcPr>
                </a:tc>
                <a:tc>
                  <a:txBody>
                    <a:bodyPr/>
                    <a:lstStyle/>
                    <a:p>
                      <a:pPr algn="ctr"/>
                      <a:r>
                        <a:rPr lang="fr-FR" sz="1000" b="1" dirty="0" smtClean="0"/>
                        <a:t>Mobile</a:t>
                      </a:r>
                      <a:r>
                        <a:rPr lang="fr-FR" sz="1000" b="1" baseline="0" dirty="0" smtClean="0"/>
                        <a:t> </a:t>
                      </a:r>
                      <a:r>
                        <a:rPr lang="fr-FR" sz="1000" b="1" baseline="0" dirty="0" err="1" smtClean="0"/>
                        <a:t>event</a:t>
                      </a:r>
                      <a:r>
                        <a:rPr lang="fr-FR" sz="1000" b="1" baseline="0" dirty="0" smtClean="0"/>
                        <a:t> service</a:t>
                      </a:r>
                      <a:endParaRPr lang="fr-FR" sz="1000" b="1" dirty="0"/>
                    </a:p>
                  </a:txBody>
                  <a:tcPr>
                    <a:solidFill>
                      <a:schemeClr val="accent6"/>
                    </a:solidFill>
                  </a:tcPr>
                </a:tc>
                <a:tc>
                  <a:txBody>
                    <a:bodyPr/>
                    <a:lstStyle/>
                    <a:p>
                      <a:pPr algn="ctr"/>
                      <a:r>
                        <a:rPr lang="fr-FR" sz="1000" b="1" dirty="0" smtClean="0"/>
                        <a:t>Mobile</a:t>
                      </a:r>
                      <a:r>
                        <a:rPr lang="fr-FR" sz="1000" b="1" baseline="0" dirty="0" smtClean="0"/>
                        <a:t> </a:t>
                      </a:r>
                      <a:r>
                        <a:rPr lang="fr-FR" sz="1000" b="1" baseline="0" dirty="0" err="1" smtClean="0"/>
                        <a:t>event</a:t>
                      </a:r>
                      <a:r>
                        <a:rPr lang="fr-FR" sz="1000" b="1" baseline="0" dirty="0" smtClean="0"/>
                        <a:t> code</a:t>
                      </a:r>
                      <a:endParaRPr lang="fr-FR" sz="1000" b="1" dirty="0"/>
                    </a:p>
                  </a:txBody>
                  <a:tcPr>
                    <a:solidFill>
                      <a:schemeClr val="accent6"/>
                    </a:solidFill>
                  </a:tcPr>
                </a:tc>
                <a:tc>
                  <a:txBody>
                    <a:bodyPr/>
                    <a:lstStyle/>
                    <a:p>
                      <a:pPr algn="ctr"/>
                      <a:r>
                        <a:rPr lang="fr-FR" sz="1000" b="1" dirty="0" smtClean="0"/>
                        <a:t>Mobile </a:t>
                      </a:r>
                      <a:r>
                        <a:rPr lang="fr-FR" sz="1000" b="1" dirty="0" err="1" smtClean="0"/>
                        <a:t>evt</a:t>
                      </a:r>
                      <a:r>
                        <a:rPr lang="fr-FR" sz="1000" b="1" dirty="0" smtClean="0"/>
                        <a:t> ID</a:t>
                      </a:r>
                      <a:endParaRPr lang="fr-FR" sz="1000" b="1" dirty="0"/>
                    </a:p>
                  </a:txBody>
                  <a:tcPr>
                    <a:solidFill>
                      <a:schemeClr val="accent6"/>
                    </a:solidFill>
                  </a:tcPr>
                </a:tc>
                <a:tc>
                  <a:txBody>
                    <a:bodyPr/>
                    <a:lstStyle/>
                    <a:p>
                      <a:pPr algn="ctr"/>
                      <a:r>
                        <a:rPr lang="fr-FR" sz="1000" b="1" dirty="0" smtClean="0"/>
                        <a:t>Price (€)</a:t>
                      </a:r>
                    </a:p>
                  </a:txBody>
                  <a:tcPr>
                    <a:solidFill>
                      <a:schemeClr val="accent6"/>
                    </a:solidFill>
                  </a:tcPr>
                </a:tc>
                <a:tc>
                  <a:txBody>
                    <a:bodyPr/>
                    <a:lstStyle/>
                    <a:p>
                      <a:pPr algn="ctr"/>
                      <a:r>
                        <a:rPr lang="fr-FR" sz="1000" b="1" dirty="0" err="1" smtClean="0"/>
                        <a:t>Comments</a:t>
                      </a:r>
                      <a:endParaRPr lang="fr-FR" sz="1000" b="1" dirty="0"/>
                    </a:p>
                  </a:txBody>
                  <a:tcPr>
                    <a:solidFill>
                      <a:schemeClr val="accent6"/>
                    </a:solidFill>
                  </a:tcPr>
                </a:tc>
                <a:tc>
                  <a:txBody>
                    <a:bodyPr/>
                    <a:lstStyle/>
                    <a:p>
                      <a:pPr algn="ctr"/>
                      <a:r>
                        <a:rPr lang="fr-FR" sz="1000" b="1" dirty="0" err="1" smtClean="0"/>
                        <a:t>Payment</a:t>
                      </a:r>
                      <a:endParaRPr lang="fr-FR" sz="1000" b="1" dirty="0" smtClean="0"/>
                    </a:p>
                    <a:p>
                      <a:pPr algn="ctr"/>
                      <a:r>
                        <a:rPr lang="fr-FR" sz="1000" b="1" dirty="0" err="1" smtClean="0"/>
                        <a:t>status</a:t>
                      </a:r>
                      <a:endParaRPr lang="fr-FR" sz="1000" b="1" dirty="0"/>
                    </a:p>
                  </a:txBody>
                  <a:tcPr>
                    <a:solidFill>
                      <a:schemeClr val="accent6"/>
                    </a:solidFill>
                  </a:tcPr>
                </a:tc>
                <a:tc>
                  <a:txBody>
                    <a:bodyPr/>
                    <a:lstStyle/>
                    <a:p>
                      <a:pPr algn="ctr"/>
                      <a:r>
                        <a:rPr lang="fr-FR" sz="1000" b="1" dirty="0" err="1" smtClean="0"/>
                        <a:t>Invoice</a:t>
                      </a:r>
                      <a:endParaRPr lang="fr-FR" sz="1000" b="1" dirty="0"/>
                    </a:p>
                  </a:txBody>
                  <a:tcPr>
                    <a:solidFill>
                      <a:schemeClr val="accent6"/>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p>
                      <a:pPr algn="ctr"/>
                      <a:endParaRPr lang="fr-FR" sz="1000"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solidFill>
                      <a:schemeClr val="accent6">
                        <a:lumMod val="20000"/>
                        <a:lumOff val="80000"/>
                      </a:schemeClr>
                    </a:solidFill>
                  </a:tcPr>
                </a:tc>
                <a:tc>
                  <a:txBody>
                    <a:bodyPr/>
                    <a:lstStyle/>
                    <a:p>
                      <a:pPr algn="ctr"/>
                      <a:r>
                        <a:rPr lang="fr-FR" sz="1000" dirty="0" err="1" smtClean="0"/>
                        <a:t>EventB</a:t>
                      </a:r>
                      <a:endParaRPr lang="fr-FR" sz="1000" dirty="0"/>
                    </a:p>
                  </a:txBody>
                  <a:tcPr>
                    <a:solidFill>
                      <a:schemeClr val="accent6">
                        <a:lumMod val="20000"/>
                        <a:lumOff val="80000"/>
                      </a:schemeClr>
                    </a:solidFill>
                  </a:tcPr>
                </a:tc>
                <a:tc>
                  <a:txBody>
                    <a:bodyPr/>
                    <a:lstStyle/>
                    <a:p>
                      <a:pPr algn="ctr"/>
                      <a:r>
                        <a:rPr lang="fr-FR" sz="1000" dirty="0" smtClean="0"/>
                        <a:t>01/07/2014</a:t>
                      </a:r>
                      <a:endParaRPr lang="fr-FR" sz="1000" dirty="0"/>
                    </a:p>
                  </a:txBody>
                  <a:tcPr>
                    <a:solidFill>
                      <a:schemeClr val="accent6">
                        <a:lumMod val="20000"/>
                        <a:lumOff val="80000"/>
                      </a:schemeClr>
                    </a:solidFill>
                  </a:tcPr>
                </a:tc>
                <a:tc>
                  <a:txBody>
                    <a:bodyPr/>
                    <a:lstStyle/>
                    <a:p>
                      <a:pPr algn="ctr"/>
                      <a:r>
                        <a:rPr lang="fr-FR" sz="1000" dirty="0" smtClean="0"/>
                        <a:t>02/07/2014</a:t>
                      </a:r>
                      <a:endParaRPr lang="fr-FR" sz="1000" dirty="0"/>
                    </a:p>
                  </a:txBody>
                  <a:tcPr>
                    <a:solidFill>
                      <a:schemeClr val="accent6">
                        <a:lumMod val="20000"/>
                        <a:lumOff val="80000"/>
                      </a:schemeClr>
                    </a:solidFill>
                  </a:tcPr>
                </a:tc>
                <a:tc>
                  <a:txBody>
                    <a:bodyPr/>
                    <a:lstStyle/>
                    <a:p>
                      <a:pPr algn="ctr"/>
                      <a:r>
                        <a:rPr lang="fr-FR" sz="1000" dirty="0" smtClean="0"/>
                        <a:t>04/06/2014</a:t>
                      </a:r>
                      <a:endParaRPr lang="fr-FR" sz="1000" dirty="0"/>
                    </a:p>
                  </a:txBody>
                  <a:tcPr>
                    <a:solidFill>
                      <a:schemeClr val="accent6">
                        <a:lumMod val="20000"/>
                        <a:lumOff val="80000"/>
                      </a:schemeClr>
                    </a:solidFill>
                  </a:tcPr>
                </a:tc>
                <a:tc>
                  <a:txBody>
                    <a:bodyPr/>
                    <a:lstStyle/>
                    <a:p>
                      <a:pPr algn="ctr"/>
                      <a:r>
                        <a:rPr lang="fr-FR" sz="1000" dirty="0" smtClean="0"/>
                        <a:t>31/07/2014</a:t>
                      </a:r>
                      <a:endParaRPr lang="fr-FR" sz="1000" dirty="0"/>
                    </a:p>
                  </a:txBody>
                  <a:tcPr>
                    <a:solidFill>
                      <a:schemeClr val="accent6">
                        <a:lumMod val="20000"/>
                        <a:lumOff val="80000"/>
                      </a:schemeClr>
                    </a:solidFill>
                  </a:tcPr>
                </a:tc>
                <a:tc>
                  <a:txBody>
                    <a:bodyPr/>
                    <a:lstStyle/>
                    <a:p>
                      <a:pPr algn="ctr"/>
                      <a:r>
                        <a:rPr lang="fr-FR" sz="1000" dirty="0" smtClean="0"/>
                        <a:t>10</a:t>
                      </a:r>
                      <a:endParaRPr lang="fr-FR" sz="1000" dirty="0"/>
                    </a:p>
                  </a:txBody>
                  <a:tcPr>
                    <a:solidFill>
                      <a:schemeClr val="accent6">
                        <a:lumMod val="20000"/>
                        <a:lumOff val="80000"/>
                      </a:schemeClr>
                    </a:solidFill>
                  </a:tcPr>
                </a:tc>
                <a:tc>
                  <a:txBody>
                    <a:bodyPr/>
                    <a:lstStyle/>
                    <a:p>
                      <a:pPr algn="ctr"/>
                      <a:r>
                        <a:rPr lang="fr-FR" sz="1000" dirty="0" smtClean="0"/>
                        <a:t>No</a:t>
                      </a:r>
                      <a:endParaRPr lang="fr-FR" sz="1000" dirty="0"/>
                    </a:p>
                  </a:txBody>
                  <a:tcPr>
                    <a:solidFill>
                      <a:schemeClr val="accent6">
                        <a:lumMod val="20000"/>
                        <a:lumOff val="80000"/>
                      </a:schemeClr>
                    </a:solidFill>
                  </a:tcPr>
                </a:tc>
                <a:tc>
                  <a:txBody>
                    <a:bodyPr/>
                    <a:lstStyle/>
                    <a:p>
                      <a:pPr algn="ctr"/>
                      <a:r>
                        <a:rPr lang="fr-FR" sz="1000" dirty="0" smtClean="0"/>
                        <a:t>NA</a:t>
                      </a:r>
                      <a:endParaRPr lang="fr-FR" sz="1000"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solidFill>
                      <a:schemeClr val="accent6">
                        <a:lumMod val="20000"/>
                        <a:lumOff val="80000"/>
                      </a:schemeClr>
                    </a:solidFill>
                  </a:tcPr>
                </a:tc>
                <a:tc>
                  <a:txBody>
                    <a:bodyPr/>
                    <a:lstStyle/>
                    <a:p>
                      <a:pPr algn="ctr"/>
                      <a:r>
                        <a:rPr lang="fr-FR" sz="1000" dirty="0" smtClean="0"/>
                        <a:t>xxx</a:t>
                      </a:r>
                      <a:endParaRPr lang="fr-FR" sz="1000" dirty="0"/>
                    </a:p>
                  </a:txBody>
                  <a:tcPr>
                    <a:solidFill>
                      <a:schemeClr val="accent6">
                        <a:lumMod val="20000"/>
                        <a:lumOff val="80000"/>
                      </a:schemeClr>
                    </a:solidFill>
                  </a:tcPr>
                </a:tc>
                <a:tc>
                  <a:txBody>
                    <a:bodyPr/>
                    <a:lstStyle/>
                    <a:p>
                      <a:pPr algn="ctr"/>
                      <a:r>
                        <a:rPr lang="fr-FR" sz="1000" dirty="0" err="1" smtClean="0"/>
                        <a:t>blablablabla</a:t>
                      </a:r>
                      <a:endParaRPr lang="fr-FR" sz="1000" dirty="0"/>
                    </a:p>
                  </a:txBody>
                  <a:tcPr>
                    <a:solidFill>
                      <a:schemeClr val="accent6">
                        <a:lumMod val="20000"/>
                        <a:lumOff val="80000"/>
                      </a:schemeClr>
                    </a:solidFill>
                  </a:tcPr>
                </a:tc>
                <a:tc>
                  <a:txBody>
                    <a:bodyPr/>
                    <a:lstStyle/>
                    <a:p>
                      <a:pPr algn="ctr"/>
                      <a:r>
                        <a:rPr lang="fr-FR" sz="1000" dirty="0" err="1" smtClean="0"/>
                        <a:t>Paid</a:t>
                      </a:r>
                      <a:endParaRPr lang="fr-FR" sz="1000" dirty="0"/>
                    </a:p>
                  </a:txBody>
                  <a:tcPr>
                    <a:solidFill>
                      <a:srgbClr val="92D050"/>
                    </a:solidFill>
                  </a:tcPr>
                </a:tc>
                <a:tc>
                  <a:txBody>
                    <a:bodyPr/>
                    <a:lstStyle/>
                    <a:p>
                      <a:pPr algn="ctr"/>
                      <a:endParaRPr lang="fr-FR" sz="1000" dirty="0"/>
                    </a:p>
                  </a:txBody>
                  <a:tcPr>
                    <a:solidFill>
                      <a:schemeClr val="accent6">
                        <a:lumMod val="20000"/>
                        <a:lumOff val="80000"/>
                      </a:schemeClr>
                    </a:solidFill>
                  </a:tcPr>
                </a:tc>
              </a:tr>
            </a:tbl>
          </a:graphicData>
        </a:graphic>
      </p:graphicFrame>
      <p:pic>
        <p:nvPicPr>
          <p:cNvPr id="72" name="Image 71"/>
          <p:cNvPicPr>
            <a:picLocks noChangeAspect="1"/>
          </p:cNvPicPr>
          <p:nvPr/>
        </p:nvPicPr>
        <p:blipFill>
          <a:blip r:embed="rId5"/>
          <a:stretch>
            <a:fillRect/>
          </a:stretch>
        </p:blipFill>
        <p:spPr>
          <a:xfrm>
            <a:off x="10929216" y="6508355"/>
            <a:ext cx="225105" cy="219809"/>
          </a:xfrm>
          <a:prstGeom prst="rect">
            <a:avLst/>
          </a:prstGeom>
        </p:spPr>
      </p:pic>
      <p:pic>
        <p:nvPicPr>
          <p:cNvPr id="73" name="Image 72"/>
          <p:cNvPicPr>
            <a:picLocks noChangeAspect="1"/>
          </p:cNvPicPr>
          <p:nvPr/>
        </p:nvPicPr>
        <p:blipFill>
          <a:blip r:embed="rId3"/>
          <a:stretch>
            <a:fillRect/>
          </a:stretch>
        </p:blipFill>
        <p:spPr>
          <a:xfrm>
            <a:off x="8728676" y="3308754"/>
            <a:ext cx="233549" cy="247703"/>
          </a:xfrm>
          <a:prstGeom prst="rect">
            <a:avLst/>
          </a:prstGeom>
        </p:spPr>
      </p:pic>
      <p:pic>
        <p:nvPicPr>
          <p:cNvPr id="74" name="Image 73"/>
          <p:cNvPicPr>
            <a:picLocks noChangeAspect="1"/>
          </p:cNvPicPr>
          <p:nvPr/>
        </p:nvPicPr>
        <p:blipFill>
          <a:blip r:embed="rId4"/>
          <a:stretch>
            <a:fillRect/>
          </a:stretch>
        </p:blipFill>
        <p:spPr>
          <a:xfrm>
            <a:off x="8977582" y="3319046"/>
            <a:ext cx="283298" cy="241840"/>
          </a:xfrm>
          <a:prstGeom prst="rect">
            <a:avLst/>
          </a:prstGeom>
        </p:spPr>
      </p:pic>
      <p:pic>
        <p:nvPicPr>
          <p:cNvPr id="75" name="Image 74"/>
          <p:cNvPicPr>
            <a:picLocks noChangeAspect="1"/>
          </p:cNvPicPr>
          <p:nvPr/>
        </p:nvPicPr>
        <p:blipFill>
          <a:blip r:embed="rId3"/>
          <a:stretch>
            <a:fillRect/>
          </a:stretch>
        </p:blipFill>
        <p:spPr>
          <a:xfrm>
            <a:off x="8669947" y="5437438"/>
            <a:ext cx="233549" cy="247703"/>
          </a:xfrm>
          <a:prstGeom prst="rect">
            <a:avLst/>
          </a:prstGeom>
        </p:spPr>
      </p:pic>
      <p:pic>
        <p:nvPicPr>
          <p:cNvPr id="76" name="Image 75"/>
          <p:cNvPicPr>
            <a:picLocks noChangeAspect="1"/>
          </p:cNvPicPr>
          <p:nvPr/>
        </p:nvPicPr>
        <p:blipFill>
          <a:blip r:embed="rId4"/>
          <a:stretch>
            <a:fillRect/>
          </a:stretch>
        </p:blipFill>
        <p:spPr>
          <a:xfrm>
            <a:off x="8918853" y="5447730"/>
            <a:ext cx="283298" cy="241840"/>
          </a:xfrm>
          <a:prstGeom prst="rect">
            <a:avLst/>
          </a:prstGeom>
        </p:spPr>
      </p:pic>
      <p:pic>
        <p:nvPicPr>
          <p:cNvPr id="49" name="Image 48"/>
          <p:cNvPicPr>
            <a:picLocks noChangeAspect="1"/>
          </p:cNvPicPr>
          <p:nvPr/>
        </p:nvPicPr>
        <p:blipFill>
          <a:blip r:embed="rId5"/>
          <a:stretch>
            <a:fillRect/>
          </a:stretch>
        </p:blipFill>
        <p:spPr>
          <a:xfrm>
            <a:off x="10992501" y="4438121"/>
            <a:ext cx="225105" cy="219809"/>
          </a:xfrm>
          <a:prstGeom prst="rect">
            <a:avLst/>
          </a:prstGeom>
        </p:spPr>
      </p:pic>
      <p:sp>
        <p:nvSpPr>
          <p:cNvPr id="51" name="Titre 1"/>
          <p:cNvSpPr txBox="1">
            <a:spLocks/>
          </p:cNvSpPr>
          <p:nvPr/>
        </p:nvSpPr>
        <p:spPr>
          <a:xfrm>
            <a:off x="40559" y="-53609"/>
            <a:ext cx="10515600" cy="659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smtClean="0"/>
              <a:t>B2C Back-office Events </a:t>
            </a:r>
            <a:r>
              <a:rPr lang="fr-FR" sz="2400" dirty="0" err="1" smtClean="0"/>
              <a:t>orders</a:t>
            </a:r>
            <a:r>
              <a:rPr lang="fr-FR" sz="2400" dirty="0" smtClean="0"/>
              <a:t> (Beta 2)</a:t>
            </a:r>
            <a:endParaRPr lang="fr-FR" sz="2400" dirty="0"/>
          </a:p>
        </p:txBody>
      </p:sp>
    </p:spTree>
    <p:extLst>
      <p:ext uri="{BB962C8B-B14F-4D97-AF65-F5344CB8AC3E}">
        <p14:creationId xmlns:p14="http://schemas.microsoft.com/office/powerpoint/2010/main" val="1853140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p:cNvSpPr txBox="1">
            <a:spLocks/>
          </p:cNvSpPr>
          <p:nvPr/>
        </p:nvSpPr>
        <p:spPr>
          <a:xfrm>
            <a:off x="237524" y="83137"/>
            <a:ext cx="10515600" cy="8047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smtClean="0"/>
              <a:t>Generating Event codes manually</a:t>
            </a:r>
          </a:p>
          <a:p>
            <a:endParaRPr lang="en-US" sz="1600" b="1" dirty="0"/>
          </a:p>
        </p:txBody>
      </p:sp>
      <p:sp>
        <p:nvSpPr>
          <p:cNvPr id="3" name="Rectangle à coins arrondis 2"/>
          <p:cNvSpPr/>
          <p:nvPr/>
        </p:nvSpPr>
        <p:spPr>
          <a:xfrm>
            <a:off x="449005" y="2364156"/>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a:solidFill>
                  <a:schemeClr val="bg2">
                    <a:lumMod val="90000"/>
                  </a:schemeClr>
                </a:solidFill>
              </a:rPr>
              <a:t>E0125</a:t>
            </a:r>
          </a:p>
        </p:txBody>
      </p:sp>
      <p:sp>
        <p:nvSpPr>
          <p:cNvPr id="5" name="ZoneTexte 4"/>
          <p:cNvSpPr txBox="1"/>
          <p:nvPr/>
        </p:nvSpPr>
        <p:spPr>
          <a:xfrm>
            <a:off x="382017" y="2117935"/>
            <a:ext cx="651140"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Event id:</a:t>
            </a:r>
            <a:endParaRPr lang="en-US" sz="1000" b="1" dirty="0">
              <a:solidFill>
                <a:schemeClr val="tx1">
                  <a:lumMod val="75000"/>
                  <a:lumOff val="25000"/>
                </a:schemeClr>
              </a:solidFill>
            </a:endParaRPr>
          </a:p>
        </p:txBody>
      </p:sp>
      <p:sp>
        <p:nvSpPr>
          <p:cNvPr id="6" name="ZoneTexte 5"/>
          <p:cNvSpPr txBox="1"/>
          <p:nvPr/>
        </p:nvSpPr>
        <p:spPr>
          <a:xfrm>
            <a:off x="380181" y="2624294"/>
            <a:ext cx="1406154"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Special Quote number:</a:t>
            </a:r>
            <a:endParaRPr lang="en-US" sz="1000" b="1" dirty="0">
              <a:solidFill>
                <a:schemeClr val="tx1">
                  <a:lumMod val="75000"/>
                  <a:lumOff val="25000"/>
                </a:schemeClr>
              </a:solidFill>
            </a:endParaRPr>
          </a:p>
        </p:txBody>
      </p:sp>
      <p:sp>
        <p:nvSpPr>
          <p:cNvPr id="20" name="Rectangle à coins arrondis 19"/>
          <p:cNvSpPr/>
          <p:nvPr/>
        </p:nvSpPr>
        <p:spPr>
          <a:xfrm>
            <a:off x="449004" y="2877851"/>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bg2">
                    <a:lumMod val="90000"/>
                  </a:schemeClr>
                </a:solidFill>
              </a:rPr>
              <a:t>SQ_20140505-10000</a:t>
            </a:r>
            <a:r>
              <a:rPr lang="fr-FR" sz="900" dirty="0" smtClean="0"/>
              <a:t>1</a:t>
            </a:r>
            <a:endParaRPr lang="fr-FR" sz="900" dirty="0"/>
          </a:p>
        </p:txBody>
      </p:sp>
      <p:sp>
        <p:nvSpPr>
          <p:cNvPr id="21" name="ZoneTexte 20"/>
          <p:cNvSpPr txBox="1"/>
          <p:nvPr/>
        </p:nvSpPr>
        <p:spPr>
          <a:xfrm>
            <a:off x="386926" y="3194644"/>
            <a:ext cx="1505540"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Mobile Event Start-Date:</a:t>
            </a:r>
            <a:endParaRPr lang="en-US" sz="1000" b="1" dirty="0">
              <a:solidFill>
                <a:schemeClr val="tx1">
                  <a:lumMod val="75000"/>
                  <a:lumOff val="25000"/>
                </a:schemeClr>
              </a:solidFill>
            </a:endParaRPr>
          </a:p>
        </p:txBody>
      </p:sp>
      <p:sp>
        <p:nvSpPr>
          <p:cNvPr id="22" name="Rectangle à coins arrondis 21"/>
          <p:cNvSpPr/>
          <p:nvPr/>
        </p:nvSpPr>
        <p:spPr>
          <a:xfrm>
            <a:off x="455749" y="3448201"/>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bg2">
                    <a:lumMod val="75000"/>
                  </a:schemeClr>
                </a:solidFill>
              </a:rPr>
              <a:t>Enter Start-date</a:t>
            </a:r>
            <a:endParaRPr lang="fr-FR" sz="900" dirty="0">
              <a:solidFill>
                <a:schemeClr val="bg2">
                  <a:lumMod val="75000"/>
                </a:schemeClr>
              </a:solidFill>
            </a:endParaRPr>
          </a:p>
        </p:txBody>
      </p:sp>
      <p:sp>
        <p:nvSpPr>
          <p:cNvPr id="23" name="ZoneTexte 22"/>
          <p:cNvSpPr txBox="1"/>
          <p:nvPr/>
        </p:nvSpPr>
        <p:spPr>
          <a:xfrm>
            <a:off x="2466479" y="3199888"/>
            <a:ext cx="1447832"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Mobile Event End-Date:</a:t>
            </a:r>
            <a:endParaRPr lang="en-US" sz="1000" b="1" dirty="0">
              <a:solidFill>
                <a:schemeClr val="tx1">
                  <a:lumMod val="75000"/>
                  <a:lumOff val="25000"/>
                </a:schemeClr>
              </a:solidFill>
            </a:endParaRPr>
          </a:p>
        </p:txBody>
      </p:sp>
      <p:sp>
        <p:nvSpPr>
          <p:cNvPr id="24" name="Rectangle à coins arrondis 23"/>
          <p:cNvSpPr/>
          <p:nvPr/>
        </p:nvSpPr>
        <p:spPr>
          <a:xfrm>
            <a:off x="2535302" y="3453445"/>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bg2">
                    <a:lumMod val="75000"/>
                  </a:schemeClr>
                </a:solidFill>
              </a:rPr>
              <a:t>Enter End-date</a:t>
            </a:r>
            <a:endParaRPr lang="fr-FR" sz="900" dirty="0">
              <a:solidFill>
                <a:schemeClr val="bg2">
                  <a:lumMod val="75000"/>
                </a:schemeClr>
              </a:solidFill>
            </a:endParaRPr>
          </a:p>
        </p:txBody>
      </p:sp>
      <p:sp>
        <p:nvSpPr>
          <p:cNvPr id="25" name="Rectangle à coins arrondis 24"/>
          <p:cNvSpPr/>
          <p:nvPr/>
        </p:nvSpPr>
        <p:spPr>
          <a:xfrm>
            <a:off x="2705454" y="3952695"/>
            <a:ext cx="1700981" cy="285136"/>
          </a:xfrm>
          <a:prstGeom prst="roundRect">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100" dirty="0" err="1" smtClean="0"/>
              <a:t>Generate</a:t>
            </a:r>
            <a:r>
              <a:rPr lang="fr-FR" sz="1100" dirty="0" smtClean="0"/>
              <a:t> </a:t>
            </a:r>
            <a:r>
              <a:rPr lang="fr-FR" sz="1100" dirty="0" err="1" smtClean="0"/>
              <a:t>event</a:t>
            </a:r>
            <a:r>
              <a:rPr lang="fr-FR" sz="1100" dirty="0" smtClean="0"/>
              <a:t> code</a:t>
            </a:r>
            <a:endParaRPr lang="fr-FR" sz="1100" dirty="0"/>
          </a:p>
        </p:txBody>
      </p:sp>
      <p:sp>
        <p:nvSpPr>
          <p:cNvPr id="26" name="ZoneTexte 25"/>
          <p:cNvSpPr txBox="1"/>
          <p:nvPr/>
        </p:nvSpPr>
        <p:spPr>
          <a:xfrm>
            <a:off x="4500153" y="2117935"/>
            <a:ext cx="2182008"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Retrieved from event </a:t>
            </a:r>
            <a:r>
              <a:rPr lang="en-US" sz="1000" dirty="0" err="1" smtClean="0">
                <a:solidFill>
                  <a:schemeClr val="tx1">
                    <a:lumMod val="75000"/>
                    <a:lumOff val="25000"/>
                  </a:schemeClr>
                </a:solidFill>
              </a:rPr>
              <a:t>crerated</a:t>
            </a:r>
            <a:r>
              <a:rPr lang="en-US" sz="1000" dirty="0" smtClean="0">
                <a:solidFill>
                  <a:schemeClr val="tx1">
                    <a:lumMod val="75000"/>
                    <a:lumOff val="25000"/>
                  </a:schemeClr>
                </a:solidFill>
              </a:rPr>
              <a:t> already</a:t>
            </a:r>
            <a:endParaRPr lang="en-US" sz="1000" dirty="0">
              <a:solidFill>
                <a:schemeClr val="tx1">
                  <a:lumMod val="75000"/>
                  <a:lumOff val="25000"/>
                </a:schemeClr>
              </a:solidFill>
            </a:endParaRPr>
          </a:p>
        </p:txBody>
      </p:sp>
      <p:cxnSp>
        <p:nvCxnSpPr>
          <p:cNvPr id="27" name="Connecteur droit avec flèche 26"/>
          <p:cNvCxnSpPr>
            <a:endCxn id="3" idx="3"/>
          </p:cNvCxnSpPr>
          <p:nvPr/>
        </p:nvCxnSpPr>
        <p:spPr>
          <a:xfrm flipH="1">
            <a:off x="2320138" y="2280698"/>
            <a:ext cx="2214158" cy="16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endCxn id="20" idx="3"/>
          </p:cNvCxnSpPr>
          <p:nvPr/>
        </p:nvCxnSpPr>
        <p:spPr>
          <a:xfrm flipH="1">
            <a:off x="2320137" y="2754740"/>
            <a:ext cx="1385088" cy="20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4406435" y="2948284"/>
            <a:ext cx="2214159" cy="599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6613849" y="2754740"/>
            <a:ext cx="4139275" cy="553998"/>
          </a:xfrm>
          <a:prstGeom prst="rect">
            <a:avLst/>
          </a:prstGeom>
          <a:noFill/>
          <a:ln>
            <a:noFill/>
          </a:ln>
        </p:spPr>
        <p:txBody>
          <a:bodyPr wrap="none" rtlCol="0">
            <a:spAutoFit/>
          </a:bodyPr>
          <a:lstStyle/>
          <a:p>
            <a:r>
              <a:rPr lang="en-US" sz="1000" dirty="0" smtClean="0">
                <a:solidFill>
                  <a:schemeClr val="tx1">
                    <a:lumMod val="75000"/>
                    <a:lumOff val="25000"/>
                  </a:schemeClr>
                </a:solidFill>
              </a:rPr>
              <a:t>Check that the Mobile event period is inside the Event collaborative period</a:t>
            </a:r>
          </a:p>
          <a:p>
            <a:r>
              <a:rPr lang="en-US" sz="1000" dirty="0" smtClean="0">
                <a:solidFill>
                  <a:schemeClr val="tx1">
                    <a:lumMod val="75000"/>
                    <a:lumOff val="25000"/>
                  </a:schemeClr>
                </a:solidFill>
              </a:rPr>
              <a:t>(Between Event creation date and the Event expiration date)</a:t>
            </a:r>
          </a:p>
          <a:p>
            <a:r>
              <a:rPr lang="en-US" sz="1000" dirty="0" smtClean="0">
                <a:solidFill>
                  <a:schemeClr val="tx1">
                    <a:lumMod val="75000"/>
                    <a:lumOff val="25000"/>
                  </a:schemeClr>
                </a:solidFill>
              </a:rPr>
              <a:t>Else, Event code cannot be generated</a:t>
            </a:r>
            <a:endParaRPr lang="en-US" sz="1000" dirty="0">
              <a:solidFill>
                <a:schemeClr val="tx1">
                  <a:lumMod val="75000"/>
                  <a:lumOff val="25000"/>
                </a:schemeClr>
              </a:solidFill>
            </a:endParaRPr>
          </a:p>
        </p:txBody>
      </p:sp>
      <p:sp>
        <p:nvSpPr>
          <p:cNvPr id="2" name="Flèche droite 1"/>
          <p:cNvSpPr/>
          <p:nvPr/>
        </p:nvSpPr>
        <p:spPr>
          <a:xfrm>
            <a:off x="4791075" y="3952695"/>
            <a:ext cx="400050" cy="285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5224871" y="3953321"/>
            <a:ext cx="4062331" cy="400110"/>
          </a:xfrm>
          <a:prstGeom prst="rect">
            <a:avLst/>
          </a:prstGeom>
          <a:noFill/>
          <a:ln>
            <a:noFill/>
          </a:ln>
        </p:spPr>
        <p:txBody>
          <a:bodyPr wrap="none" rtlCol="0">
            <a:spAutoFit/>
          </a:bodyPr>
          <a:lstStyle/>
          <a:p>
            <a:r>
              <a:rPr lang="en-US" sz="1000" dirty="0" smtClean="0">
                <a:solidFill>
                  <a:schemeClr val="tx1">
                    <a:lumMod val="75000"/>
                    <a:lumOff val="25000"/>
                  </a:schemeClr>
                </a:solidFill>
              </a:rPr>
              <a:t>Send it manually to customer who can generate a new </a:t>
            </a:r>
            <a:r>
              <a:rPr lang="en-US" sz="1000" dirty="0" err="1" smtClean="0">
                <a:solidFill>
                  <a:schemeClr val="tx1">
                    <a:lumMod val="75000"/>
                    <a:lumOff val="25000"/>
                  </a:schemeClr>
                </a:solidFill>
              </a:rPr>
              <a:t>eventID</a:t>
            </a:r>
            <a:endParaRPr lang="en-US" sz="1000" dirty="0" smtClean="0">
              <a:solidFill>
                <a:schemeClr val="tx1">
                  <a:lumMod val="75000"/>
                  <a:lumOff val="25000"/>
                </a:schemeClr>
              </a:solidFill>
            </a:endParaRPr>
          </a:p>
          <a:p>
            <a:r>
              <a:rPr lang="en-US" sz="1000" dirty="0" smtClean="0">
                <a:solidFill>
                  <a:schemeClr val="tx1">
                    <a:lumMod val="75000"/>
                    <a:lumOff val="25000"/>
                  </a:schemeClr>
                </a:solidFill>
              </a:rPr>
              <a:t>=&gt; Generates a new order where we can upload a manual invoice </a:t>
            </a:r>
            <a:r>
              <a:rPr lang="en-US" sz="1000" dirty="0" err="1" smtClean="0">
                <a:solidFill>
                  <a:schemeClr val="tx1">
                    <a:lumMod val="75000"/>
                    <a:lumOff val="25000"/>
                  </a:schemeClr>
                </a:solidFill>
              </a:rPr>
              <a:t>manualy</a:t>
            </a:r>
            <a:endParaRPr lang="en-US" sz="1000" dirty="0">
              <a:solidFill>
                <a:schemeClr val="tx1">
                  <a:lumMod val="75000"/>
                  <a:lumOff val="25000"/>
                </a:schemeClr>
              </a:solidFill>
            </a:endParaRPr>
          </a:p>
        </p:txBody>
      </p:sp>
      <p:sp>
        <p:nvSpPr>
          <p:cNvPr id="31" name="ZoneTexte 30"/>
          <p:cNvSpPr txBox="1"/>
          <p:nvPr/>
        </p:nvSpPr>
        <p:spPr>
          <a:xfrm>
            <a:off x="3700071" y="2623750"/>
            <a:ext cx="1475084"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Generated automatically</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1917238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Enterprise Backoffice</a:t>
            </a:r>
            <a:endParaRPr lang="fr-FR" dirty="0"/>
          </a:p>
        </p:txBody>
      </p:sp>
      <p:sp>
        <p:nvSpPr>
          <p:cNvPr id="3" name="Espace réservé du contenu 2"/>
          <p:cNvSpPr>
            <a:spLocks noGrp="1"/>
          </p:cNvSpPr>
          <p:nvPr>
            <p:ph idx="1"/>
          </p:nvPr>
        </p:nvSpPr>
        <p:spPr/>
        <p:txBody>
          <a:bodyPr>
            <a:normAutofit/>
          </a:bodyPr>
          <a:lstStyle/>
          <a:p>
            <a:r>
              <a:rPr lang="fr-FR" sz="1600" dirty="0" err="1" smtClean="0"/>
              <a:t>View</a:t>
            </a:r>
            <a:r>
              <a:rPr lang="fr-FR" sz="1600" dirty="0" smtClean="0"/>
              <a:t> </a:t>
            </a:r>
            <a:r>
              <a:rPr lang="fr-FR" sz="1600" dirty="0" err="1" smtClean="0"/>
              <a:t>customers</a:t>
            </a:r>
            <a:r>
              <a:rPr lang="fr-FR" sz="1600" dirty="0" smtClean="0"/>
              <a:t> (</a:t>
            </a:r>
            <a:r>
              <a:rPr lang="fr-FR" sz="1600" dirty="0" err="1" smtClean="0"/>
              <a:t>Companies</a:t>
            </a:r>
            <a:r>
              <a:rPr lang="fr-FR" sz="1600" dirty="0" smtClean="0"/>
              <a:t>/</a:t>
            </a:r>
            <a:r>
              <a:rPr lang="fr-FR" sz="1600" dirty="0" err="1" smtClean="0"/>
              <a:t>organizations</a:t>
            </a:r>
            <a:r>
              <a:rPr lang="fr-FR" sz="1600" dirty="0" smtClean="0"/>
              <a:t>) / </a:t>
            </a:r>
            <a:r>
              <a:rPr lang="fr-FR" sz="1600" dirty="0" err="1" smtClean="0"/>
              <a:t>Create</a:t>
            </a:r>
            <a:r>
              <a:rPr lang="fr-FR" sz="1600" dirty="0" smtClean="0"/>
              <a:t> a new </a:t>
            </a:r>
            <a:r>
              <a:rPr lang="fr-FR" sz="1600" dirty="0" err="1" smtClean="0"/>
              <a:t>customer</a:t>
            </a:r>
            <a:r>
              <a:rPr lang="fr-FR" sz="1600" dirty="0" smtClean="0"/>
              <a:t> </a:t>
            </a:r>
          </a:p>
          <a:p>
            <a:r>
              <a:rPr lang="fr-FR" sz="1600" dirty="0" err="1" smtClean="0"/>
              <a:t>Generate</a:t>
            </a:r>
            <a:r>
              <a:rPr lang="fr-FR" sz="1600" dirty="0" smtClean="0"/>
              <a:t> a </a:t>
            </a:r>
            <a:r>
              <a:rPr lang="fr-FR" sz="1600" dirty="0" err="1" smtClean="0"/>
              <a:t>special</a:t>
            </a:r>
            <a:r>
              <a:rPr lang="fr-FR" sz="1600" dirty="0" smtClean="0"/>
              <a:t> </a:t>
            </a:r>
            <a:r>
              <a:rPr lang="fr-FR" sz="1600" dirty="0" err="1" smtClean="0"/>
              <a:t>quote</a:t>
            </a:r>
            <a:r>
              <a:rPr lang="fr-FR" sz="1600" dirty="0" smtClean="0"/>
              <a:t> for an </a:t>
            </a:r>
            <a:r>
              <a:rPr lang="fr-FR" sz="1600" dirty="0" err="1" smtClean="0"/>
              <a:t>existing</a:t>
            </a:r>
            <a:r>
              <a:rPr lang="fr-FR" sz="1600" dirty="0" smtClean="0"/>
              <a:t> </a:t>
            </a:r>
            <a:r>
              <a:rPr lang="fr-FR" sz="1600" dirty="0" err="1" smtClean="0"/>
              <a:t>customer</a:t>
            </a:r>
            <a:r>
              <a:rPr lang="fr-FR" sz="1600" dirty="0" smtClean="0"/>
              <a:t> / Manage </a:t>
            </a:r>
            <a:r>
              <a:rPr lang="fr-FR" sz="1600" dirty="0" err="1" smtClean="0"/>
              <a:t>quotes</a:t>
            </a:r>
            <a:endParaRPr lang="fr-FR" sz="1600" dirty="0" smtClean="0"/>
          </a:p>
          <a:p>
            <a:r>
              <a:rPr lang="fr-FR" sz="1600" dirty="0" err="1" smtClean="0"/>
              <a:t>View</a:t>
            </a:r>
            <a:r>
              <a:rPr lang="fr-FR" sz="1600" dirty="0" smtClean="0"/>
              <a:t> and Manage </a:t>
            </a:r>
            <a:r>
              <a:rPr lang="fr-FR" sz="1600" dirty="0" err="1" smtClean="0"/>
              <a:t>orders</a:t>
            </a:r>
            <a:r>
              <a:rPr lang="fr-FR" sz="1600" dirty="0" smtClean="0"/>
              <a:t> of </a:t>
            </a:r>
            <a:r>
              <a:rPr lang="fr-FR" sz="1600" dirty="0" err="1" smtClean="0"/>
              <a:t>customres</a:t>
            </a:r>
            <a:endParaRPr lang="fr-FR" sz="1600" dirty="0" smtClean="0"/>
          </a:p>
          <a:p>
            <a:r>
              <a:rPr lang="fr-FR" sz="1600" dirty="0" err="1" smtClean="0"/>
              <a:t>View</a:t>
            </a:r>
            <a:r>
              <a:rPr lang="fr-FR" sz="1600" dirty="0" smtClean="0"/>
              <a:t> of </a:t>
            </a:r>
            <a:r>
              <a:rPr lang="fr-FR" sz="1600" dirty="0" err="1" smtClean="0"/>
              <a:t>communities</a:t>
            </a:r>
            <a:endParaRPr lang="fr-FR" sz="1600" dirty="0" smtClean="0"/>
          </a:p>
          <a:p>
            <a:endParaRPr lang="fr-FR" sz="1600" dirty="0" smtClean="0"/>
          </a:p>
          <a:p>
            <a:endParaRPr lang="fr-FR" sz="1600" dirty="0" smtClean="0"/>
          </a:p>
        </p:txBody>
      </p:sp>
    </p:spTree>
    <p:extLst>
      <p:ext uri="{BB962C8B-B14F-4D97-AF65-F5344CB8AC3E}">
        <p14:creationId xmlns:p14="http://schemas.microsoft.com/office/powerpoint/2010/main" val="3004498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nvPr>
        </p:nvGraphicFramePr>
        <p:xfrm>
          <a:off x="350621" y="1429925"/>
          <a:ext cx="7331207" cy="2773680"/>
        </p:xfrm>
        <a:graphic>
          <a:graphicData uri="http://schemas.openxmlformats.org/drawingml/2006/table">
            <a:tbl>
              <a:tblPr firstRow="1" bandRow="1">
                <a:tableStyleId>{5C22544A-7EE6-4342-B048-85BDC9FD1C3A}</a:tableStyleId>
              </a:tblPr>
              <a:tblGrid>
                <a:gridCol w="935706"/>
                <a:gridCol w="1740513"/>
                <a:gridCol w="664083"/>
                <a:gridCol w="808580"/>
                <a:gridCol w="770405"/>
                <a:gridCol w="915354"/>
                <a:gridCol w="748283"/>
                <a:gridCol w="748283"/>
              </a:tblGrid>
              <a:tr h="370840">
                <a:tc>
                  <a:txBody>
                    <a:bodyPr/>
                    <a:lstStyle/>
                    <a:p>
                      <a:pPr algn="ctr"/>
                      <a:r>
                        <a:rPr lang="fr-FR" sz="1000" dirty="0" err="1" smtClean="0"/>
                        <a:t>Company</a:t>
                      </a:r>
                      <a:r>
                        <a:rPr lang="fr-FR" sz="1000" dirty="0" smtClean="0"/>
                        <a:t> </a:t>
                      </a:r>
                      <a:r>
                        <a:rPr lang="fr-FR" sz="1000" dirty="0" err="1" smtClean="0"/>
                        <a:t>name</a:t>
                      </a:r>
                      <a:endParaRPr lang="fr-FR" sz="1000" dirty="0"/>
                    </a:p>
                  </a:txBody>
                  <a:tcPr anchor="ctr"/>
                </a:tc>
                <a:tc>
                  <a:txBody>
                    <a:bodyPr/>
                    <a:lstStyle/>
                    <a:p>
                      <a:pPr algn="ctr"/>
                      <a:r>
                        <a:rPr lang="fr-FR" sz="1000" dirty="0" smtClean="0"/>
                        <a:t>Contact </a:t>
                      </a:r>
                      <a:r>
                        <a:rPr lang="fr-FR" sz="1000" baseline="0" dirty="0" smtClean="0"/>
                        <a:t>email</a:t>
                      </a:r>
                      <a:endParaRPr lang="fr-FR" sz="1000" dirty="0"/>
                    </a:p>
                  </a:txBody>
                  <a:tcPr anchor="ctr"/>
                </a:tc>
                <a:tc>
                  <a:txBody>
                    <a:bodyPr/>
                    <a:lstStyle/>
                    <a:p>
                      <a:pPr algn="ctr"/>
                      <a:r>
                        <a:rPr lang="fr-FR" sz="1000" dirty="0" smtClean="0"/>
                        <a:t>First </a:t>
                      </a:r>
                      <a:r>
                        <a:rPr lang="fr-FR" sz="1000" dirty="0" err="1" smtClean="0"/>
                        <a:t>name</a:t>
                      </a:r>
                      <a:endParaRPr lang="fr-FR" sz="1000" dirty="0"/>
                    </a:p>
                  </a:txBody>
                  <a:tcPr anchor="ctr"/>
                </a:tc>
                <a:tc>
                  <a:txBody>
                    <a:bodyPr/>
                    <a:lstStyle/>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err="1" smtClean="0">
                          <a:solidFill>
                            <a:schemeClr val="lt1"/>
                          </a:solidFill>
                          <a:latin typeface="+mn-lt"/>
                          <a:ea typeface="+mn-ea"/>
                          <a:cs typeface="+mn-cs"/>
                        </a:rPr>
                        <a:t>Company</a:t>
                      </a:r>
                      <a:endParaRPr lang="fr-FR" sz="1000" b="1" kern="1200" dirty="0" smtClean="0">
                        <a:solidFill>
                          <a:schemeClr val="lt1"/>
                        </a:solidFill>
                        <a:latin typeface="+mn-lt"/>
                        <a:ea typeface="+mn-ea"/>
                        <a:cs typeface="+mn-cs"/>
                      </a:endParaRPr>
                    </a:p>
                    <a:p>
                      <a:pPr algn="ctr" fontAlgn="b"/>
                      <a:r>
                        <a:rPr lang="fr-FR" sz="1000" b="1" kern="1200" dirty="0" err="1" smtClean="0">
                          <a:solidFill>
                            <a:schemeClr val="lt1"/>
                          </a:solidFill>
                          <a:latin typeface="+mn-lt"/>
                          <a:ea typeface="+mn-ea"/>
                          <a:cs typeface="+mn-cs"/>
                        </a:rPr>
                        <a:t>creation</a:t>
                      </a:r>
                      <a:r>
                        <a:rPr lang="fr-FR" sz="1000" b="1" kern="1200" dirty="0" smtClean="0">
                          <a:solidFill>
                            <a:schemeClr val="lt1"/>
                          </a:solidFill>
                          <a:latin typeface="+mn-lt"/>
                          <a:ea typeface="+mn-ea"/>
                          <a:cs typeface="+mn-cs"/>
                        </a:rPr>
                        <a:t>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Current</a:t>
                      </a:r>
                      <a:r>
                        <a:rPr lang="fr-FR" sz="1000" b="1" kern="1200" dirty="0" smtClean="0">
                          <a:solidFill>
                            <a:schemeClr val="lt1"/>
                          </a:solidFill>
                          <a:latin typeface="+mn-lt"/>
                          <a:ea typeface="+mn-ea"/>
                          <a:cs typeface="+mn-cs"/>
                        </a:rPr>
                        <a:t> services</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orders</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Payment</a:t>
                      </a:r>
                      <a:r>
                        <a:rPr lang="fr-FR" sz="1000" b="1" kern="1200" dirty="0" smtClean="0">
                          <a:solidFill>
                            <a:schemeClr val="lt1"/>
                          </a:solidFill>
                          <a:latin typeface="+mn-lt"/>
                          <a:ea typeface="+mn-ea"/>
                          <a:cs typeface="+mn-cs"/>
                        </a:rPr>
                        <a:t> </a:t>
                      </a:r>
                      <a:r>
                        <a:rPr lang="fr-FR" sz="1000" b="1" kern="1200" dirty="0" err="1" smtClean="0">
                          <a:solidFill>
                            <a:schemeClr val="lt1"/>
                          </a:solidFill>
                          <a:latin typeface="+mn-lt"/>
                          <a:ea typeface="+mn-ea"/>
                          <a:cs typeface="+mn-cs"/>
                        </a:rPr>
                        <a:t>status</a:t>
                      </a:r>
                      <a:endParaRPr lang="fr-FR" sz="1000" b="1" kern="1200" dirty="0">
                        <a:solidFill>
                          <a:schemeClr val="lt1"/>
                        </a:solidFill>
                        <a:latin typeface="+mn-lt"/>
                        <a:ea typeface="+mn-ea"/>
                        <a:cs typeface="+mn-cs"/>
                      </a:endParaRPr>
                    </a:p>
                  </a:txBody>
                  <a:tcPr marL="9525" marR="9525" marT="9525" marB="0" anchor="ctr"/>
                </a:tc>
              </a:tr>
              <a:tr h="370840">
                <a:tc>
                  <a:txBody>
                    <a:bodyPr/>
                    <a:lstStyle/>
                    <a:p>
                      <a:pPr algn="ctr"/>
                      <a:r>
                        <a:rPr lang="fr-FR" sz="1000" dirty="0" smtClean="0"/>
                        <a:t>LINKAVIE SAS</a:t>
                      </a:r>
                      <a:endParaRPr lang="fr-FR" sz="1000" dirty="0"/>
                    </a:p>
                  </a:txBody>
                  <a:tcPr/>
                </a:tc>
                <a:tc>
                  <a:txBody>
                    <a:bodyPr/>
                    <a:lstStyle/>
                    <a:p>
                      <a:pPr algn="ctr"/>
                      <a:r>
                        <a:rPr lang="fr-FR" sz="1000" dirty="0" smtClean="0"/>
                        <a:t>tom@linkavie.com</a:t>
                      </a:r>
                      <a:endParaRPr lang="fr-FR" sz="1000" dirty="0"/>
                    </a:p>
                  </a:txBody>
                  <a:tcPr/>
                </a:tc>
                <a:tc>
                  <a:txBody>
                    <a:bodyPr/>
                    <a:lstStyle/>
                    <a:p>
                      <a:pPr algn="ctr"/>
                      <a:r>
                        <a:rPr lang="fr-FR" sz="1000" dirty="0" smtClean="0"/>
                        <a:t>Thomas</a:t>
                      </a:r>
                      <a:endParaRPr lang="fr-FR" sz="1000" dirty="0"/>
                    </a:p>
                  </a:txBody>
                  <a:tcPr/>
                </a:tc>
                <a:tc>
                  <a:txBody>
                    <a:bodyPr/>
                    <a:lstStyle/>
                    <a:p>
                      <a:pPr algn="ctr"/>
                      <a:r>
                        <a:rPr lang="fr-FR" sz="1000" dirty="0" smtClean="0"/>
                        <a:t>LUQUET</a:t>
                      </a:r>
                      <a:endParaRPr lang="fr-FR" sz="1000" dirty="0"/>
                    </a:p>
                  </a:txBody>
                  <a:tcPr/>
                </a:tc>
                <a:tc>
                  <a:txBody>
                    <a:bodyPr/>
                    <a:lstStyle/>
                    <a:p>
                      <a:pPr algn="ctr"/>
                      <a:r>
                        <a:rPr lang="fr-FR" sz="1000" dirty="0" smtClean="0"/>
                        <a:t>27/03/2010</a:t>
                      </a:r>
                      <a:endParaRPr lang="fr-FR" sz="1000" dirty="0"/>
                    </a:p>
                  </a:txBody>
                  <a:tcPr/>
                </a:tc>
                <a:tc>
                  <a:txBody>
                    <a:bodyPr/>
                    <a:lstStyle/>
                    <a:p>
                      <a:pPr algn="ctr"/>
                      <a:r>
                        <a:rPr lang="fr-FR" sz="1000" dirty="0" err="1" smtClean="0"/>
                        <a:t>EntB</a:t>
                      </a:r>
                      <a:r>
                        <a:rPr lang="fr-FR" sz="1000" baseline="0" dirty="0" smtClean="0"/>
                        <a:t> +</a:t>
                      </a:r>
                      <a:endParaRPr lang="fr-FR" sz="1000" dirty="0" smtClean="0"/>
                    </a:p>
                    <a:p>
                      <a:pPr algn="ctr"/>
                      <a:r>
                        <a:rPr lang="fr-FR" sz="1000" dirty="0" smtClean="0"/>
                        <a:t>Event</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All </a:t>
                      </a:r>
                      <a:r>
                        <a:rPr lang="fr-FR" sz="1000" dirty="0" err="1" smtClean="0"/>
                        <a:t>orders</a:t>
                      </a:r>
                      <a:r>
                        <a:rPr lang="fr-FR" sz="1000" dirty="0" smtClean="0"/>
                        <a:t> </a:t>
                      </a:r>
                      <a:r>
                        <a:rPr lang="fr-FR" sz="1000" dirty="0" err="1" smtClean="0"/>
                        <a:t>paid</a:t>
                      </a:r>
                      <a:endParaRPr lang="fr-FR" sz="1000" dirty="0"/>
                    </a:p>
                  </a:txBody>
                  <a:tcPr>
                    <a:solidFill>
                      <a:srgbClr val="00B050"/>
                    </a:solidFill>
                  </a:tcPr>
                </a:tc>
              </a:tr>
              <a:tr h="370840">
                <a:tc>
                  <a:txBody>
                    <a:bodyPr/>
                    <a:lstStyle/>
                    <a:p>
                      <a:pPr algn="ctr"/>
                      <a:r>
                        <a:rPr lang="fr-FR" sz="1000" dirty="0" smtClean="0"/>
                        <a:t>EDF</a:t>
                      </a:r>
                      <a:endParaRPr lang="fr-FR" sz="1000" dirty="0"/>
                    </a:p>
                  </a:txBody>
                  <a:tcPr/>
                </a:tc>
                <a:tc>
                  <a:txBody>
                    <a:bodyPr/>
                    <a:lstStyle/>
                    <a:p>
                      <a:pPr algn="ctr"/>
                      <a:r>
                        <a:rPr lang="fr-FR" sz="1000" dirty="0" smtClean="0"/>
                        <a:t>robert@edf.com</a:t>
                      </a:r>
                      <a:endParaRPr lang="fr-FR" sz="1000" dirty="0"/>
                    </a:p>
                  </a:txBody>
                  <a:tcPr/>
                </a:tc>
                <a:tc>
                  <a:txBody>
                    <a:bodyPr/>
                    <a:lstStyle/>
                    <a:p>
                      <a:pPr algn="ctr"/>
                      <a:r>
                        <a:rPr lang="fr-FR" sz="1000" dirty="0" smtClean="0"/>
                        <a:t>Robert</a:t>
                      </a:r>
                      <a:endParaRPr lang="fr-FR" sz="1000" dirty="0"/>
                    </a:p>
                  </a:txBody>
                  <a:tcPr/>
                </a:tc>
                <a:tc>
                  <a:txBody>
                    <a:bodyPr/>
                    <a:lstStyle/>
                    <a:p>
                      <a:pPr algn="ctr"/>
                      <a:r>
                        <a:rPr lang="fr-FR" sz="1000" dirty="0" err="1" smtClean="0"/>
                        <a:t>Damol</a:t>
                      </a:r>
                      <a:endParaRPr lang="fr-FR" sz="1000" dirty="0"/>
                    </a:p>
                  </a:txBody>
                  <a:tcPr/>
                </a:tc>
                <a:tc>
                  <a:txBody>
                    <a:bodyPr/>
                    <a:lstStyle/>
                    <a:p>
                      <a:pPr algn="ctr"/>
                      <a:r>
                        <a:rPr lang="fr-FR" sz="1000" dirty="0" smtClean="0"/>
                        <a:t>28/05/2013</a:t>
                      </a:r>
                      <a:endParaRPr lang="fr-FR" sz="1000" dirty="0"/>
                    </a:p>
                  </a:txBody>
                  <a:tcPr/>
                </a:tc>
                <a:tc>
                  <a:txBody>
                    <a:bodyPr/>
                    <a:lstStyle/>
                    <a:p>
                      <a:pPr algn="ctr"/>
                      <a:r>
                        <a:rPr lang="fr-FR" sz="1000" dirty="0" smtClean="0"/>
                        <a:t>Event</a:t>
                      </a:r>
                      <a:endParaRPr lang="fr-FR" sz="1000" dirty="0"/>
                    </a:p>
                  </a:txBody>
                  <a:tcPr/>
                </a:tc>
                <a:tc>
                  <a:txBody>
                    <a:bodyPr/>
                    <a:lstStyle/>
                    <a:p>
                      <a:pPr algn="ctr"/>
                      <a:r>
                        <a:rPr lang="fr-FR" sz="1000" dirty="0" smtClean="0"/>
                        <a:t>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err="1" smtClean="0"/>
                        <a:t>Waiting</a:t>
                      </a:r>
                      <a:r>
                        <a:rPr lang="fr-FR" sz="1000" baseline="0" dirty="0" smtClean="0"/>
                        <a:t> </a:t>
                      </a:r>
                      <a:r>
                        <a:rPr lang="fr-FR" sz="1000" baseline="0" dirty="0" err="1" smtClean="0"/>
                        <a:t>payment</a:t>
                      </a:r>
                      <a:endParaRPr lang="fr-FR" sz="1000" dirty="0"/>
                    </a:p>
                  </a:txBody>
                  <a:tcPr>
                    <a:solidFill>
                      <a:srgbClr val="FFC000"/>
                    </a:solidFill>
                  </a:tcPr>
                </a:tc>
              </a:tr>
              <a:tr h="370840">
                <a:tc>
                  <a:txBody>
                    <a:bodyPr/>
                    <a:lstStyle/>
                    <a:p>
                      <a:pPr algn="ctr"/>
                      <a:r>
                        <a:rPr lang="fr-FR" sz="1000" dirty="0" smtClean="0">
                          <a:hlinkClick r:id="" action="ppaction://noaction"/>
                        </a:rPr>
                        <a:t>AIRBUS </a:t>
                      </a:r>
                      <a:r>
                        <a:rPr lang="fr-FR" sz="1000" dirty="0" err="1" smtClean="0">
                          <a:hlinkClick r:id="" action="ppaction://noaction"/>
                        </a:rPr>
                        <a:t>inc</a:t>
                      </a:r>
                      <a:endParaRPr lang="fr-FR" sz="1000" dirty="0"/>
                    </a:p>
                  </a:txBody>
                  <a:tcPr/>
                </a:tc>
                <a:tc>
                  <a:txBody>
                    <a:bodyPr/>
                    <a:lstStyle/>
                    <a:p>
                      <a:pPr algn="ctr"/>
                      <a:r>
                        <a:rPr lang="fr-FR" sz="1000" dirty="0" smtClean="0"/>
                        <a:t>Yves@airbus.com</a:t>
                      </a:r>
                      <a:endParaRPr lang="fr-FR" sz="1000" dirty="0"/>
                    </a:p>
                  </a:txBody>
                  <a:tcPr/>
                </a:tc>
                <a:tc>
                  <a:txBody>
                    <a:bodyPr/>
                    <a:lstStyle/>
                    <a:p>
                      <a:pPr algn="ctr"/>
                      <a:r>
                        <a:rPr lang="fr-FR" sz="1000" dirty="0" smtClean="0"/>
                        <a:t>Yves</a:t>
                      </a:r>
                      <a:endParaRPr lang="fr-FR" sz="1000" dirty="0"/>
                    </a:p>
                  </a:txBody>
                  <a:tcPr/>
                </a:tc>
                <a:tc>
                  <a:txBody>
                    <a:bodyPr/>
                    <a:lstStyle/>
                    <a:p>
                      <a:pPr algn="ctr"/>
                      <a:r>
                        <a:rPr lang="fr-FR" sz="1000" dirty="0" smtClean="0"/>
                        <a:t>Blanc</a:t>
                      </a:r>
                      <a:endParaRPr lang="fr-FR" sz="1000" dirty="0"/>
                    </a:p>
                  </a:txBody>
                  <a:tcPr/>
                </a:tc>
                <a:tc>
                  <a:txBody>
                    <a:bodyPr/>
                    <a:lstStyle/>
                    <a:p>
                      <a:pPr algn="ctr"/>
                      <a:r>
                        <a:rPr lang="fr-FR" sz="1000" dirty="0" smtClean="0"/>
                        <a:t>29/04/2014</a:t>
                      </a:r>
                      <a:endParaRPr lang="fr-FR" sz="1000" dirty="0"/>
                    </a:p>
                  </a:txBody>
                  <a:tcPr/>
                </a:tc>
                <a:tc>
                  <a:txBody>
                    <a:bodyPr/>
                    <a:lstStyle/>
                    <a:p>
                      <a:pPr algn="ctr"/>
                      <a:r>
                        <a:rPr lang="fr-FR" sz="1000" dirty="0" smtClean="0"/>
                        <a:t>Event</a:t>
                      </a:r>
                      <a:endParaRPr lang="fr-FR" sz="1000" dirty="0"/>
                    </a:p>
                  </a:txBody>
                  <a:tcPr/>
                </a:tc>
                <a:tc>
                  <a:txBody>
                    <a:bodyPr/>
                    <a:lstStyle/>
                    <a:p>
                      <a:pPr algn="ctr"/>
                      <a:r>
                        <a:rPr lang="fr-FR" sz="1000" dirty="0" smtClean="0">
                          <a:hlinkClick r:id="" action="ppaction://noaction"/>
                        </a:rPr>
                        <a:t>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All </a:t>
                      </a:r>
                      <a:r>
                        <a:rPr lang="fr-FR" sz="1000" dirty="0" err="1" smtClean="0"/>
                        <a:t>orders</a:t>
                      </a:r>
                      <a:r>
                        <a:rPr lang="fr-FR" sz="1000" dirty="0" smtClean="0"/>
                        <a:t> </a:t>
                      </a:r>
                      <a:r>
                        <a:rPr lang="fr-FR" sz="1000" dirty="0" err="1" smtClean="0"/>
                        <a:t>paid</a:t>
                      </a:r>
                      <a:endParaRPr lang="fr-FR" sz="1000" dirty="0" smtClean="0"/>
                    </a:p>
                  </a:txBody>
                  <a:tcPr>
                    <a:solidFill>
                      <a:srgbClr val="00B050"/>
                    </a:solidFill>
                  </a:tcPr>
                </a:tc>
              </a:tr>
              <a:tr h="370840">
                <a:tc>
                  <a:txBody>
                    <a:bodyPr/>
                    <a:lstStyle/>
                    <a:p>
                      <a:pPr algn="ctr"/>
                      <a:r>
                        <a:rPr lang="fr-FR" sz="1000" dirty="0" smtClean="0"/>
                        <a:t>BNP</a:t>
                      </a:r>
                      <a:r>
                        <a:rPr lang="fr-FR" sz="1000" baseline="0" dirty="0" smtClean="0"/>
                        <a:t> Paribas</a:t>
                      </a:r>
                      <a:endParaRPr lang="fr-FR" sz="1000" dirty="0"/>
                    </a:p>
                  </a:txBody>
                  <a:tcPr/>
                </a:tc>
                <a:tc>
                  <a:txBody>
                    <a:bodyPr/>
                    <a:lstStyle/>
                    <a:p>
                      <a:pPr algn="ctr"/>
                      <a:r>
                        <a:rPr lang="fr-FR" sz="1000" dirty="0" smtClean="0"/>
                        <a:t>Anne@bnp.com</a:t>
                      </a:r>
                      <a:endParaRPr lang="fr-FR" sz="1000" dirty="0"/>
                    </a:p>
                  </a:txBody>
                  <a:tcPr/>
                </a:tc>
                <a:tc>
                  <a:txBody>
                    <a:bodyPr/>
                    <a:lstStyle/>
                    <a:p>
                      <a:pPr algn="ctr"/>
                      <a:r>
                        <a:rPr lang="fr-FR" sz="1000" dirty="0" smtClean="0"/>
                        <a:t>Anne</a:t>
                      </a:r>
                      <a:endParaRPr lang="fr-FR" sz="1000" dirty="0"/>
                    </a:p>
                  </a:txBody>
                  <a:tcPr/>
                </a:tc>
                <a:tc>
                  <a:txBody>
                    <a:bodyPr/>
                    <a:lstStyle/>
                    <a:p>
                      <a:pPr algn="ctr"/>
                      <a:r>
                        <a:rPr lang="fr-FR" sz="1000" dirty="0" smtClean="0"/>
                        <a:t>Boule</a:t>
                      </a:r>
                      <a:endParaRPr lang="fr-FR" sz="1000" dirty="0"/>
                    </a:p>
                  </a:txBody>
                  <a:tcPr/>
                </a:tc>
                <a:tc>
                  <a:txBody>
                    <a:bodyPr/>
                    <a:lstStyle/>
                    <a:p>
                      <a:pPr algn="ctr"/>
                      <a:r>
                        <a:rPr lang="fr-FR" sz="1000" dirty="0" smtClean="0"/>
                        <a:t>10/05/2012</a:t>
                      </a:r>
                      <a:endParaRPr lang="fr-FR" sz="1000" dirty="0"/>
                    </a:p>
                  </a:txBody>
                  <a:tcPr/>
                </a:tc>
                <a:tc>
                  <a:txBody>
                    <a:bodyPr/>
                    <a:lstStyle/>
                    <a:p>
                      <a:pPr algn="ctr"/>
                      <a:r>
                        <a:rPr lang="fr-FR" sz="1000" dirty="0" err="1" smtClean="0"/>
                        <a:t>EntB</a:t>
                      </a:r>
                      <a:endParaRPr lang="fr-FR" sz="1000" dirty="0"/>
                    </a:p>
                  </a:txBody>
                  <a:tcPr/>
                </a:tc>
                <a:tc>
                  <a:txBody>
                    <a:bodyPr/>
                    <a:lstStyle/>
                    <a:p>
                      <a:pPr algn="ctr"/>
                      <a:r>
                        <a:rPr lang="fr-FR" sz="1000" dirty="0" smtClean="0"/>
                        <a:t>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All </a:t>
                      </a:r>
                      <a:r>
                        <a:rPr lang="fr-FR" sz="1000" dirty="0" err="1" smtClean="0"/>
                        <a:t>orders</a:t>
                      </a:r>
                      <a:r>
                        <a:rPr lang="fr-FR" sz="1000" dirty="0" smtClean="0"/>
                        <a:t> </a:t>
                      </a:r>
                      <a:r>
                        <a:rPr lang="fr-FR" sz="1000" dirty="0" err="1" smtClean="0"/>
                        <a:t>paid</a:t>
                      </a:r>
                      <a:endParaRPr lang="fr-FR" sz="1000" dirty="0" smtClean="0"/>
                    </a:p>
                  </a:txBody>
                  <a:tcPr>
                    <a:solidFill>
                      <a:srgbClr val="00B050"/>
                    </a:solidFill>
                  </a:tcPr>
                </a:tc>
              </a:tr>
              <a:tr h="370840">
                <a:tc>
                  <a:txBody>
                    <a:bodyPr/>
                    <a:lstStyle/>
                    <a:p>
                      <a:pPr algn="ctr"/>
                      <a:r>
                        <a:rPr lang="fr-FR" sz="1000" dirty="0" smtClean="0"/>
                        <a:t>CFDT IDF</a:t>
                      </a:r>
                      <a:endParaRPr lang="fr-FR" sz="1000" dirty="0"/>
                    </a:p>
                  </a:txBody>
                  <a:tcPr/>
                </a:tc>
                <a:tc>
                  <a:txBody>
                    <a:bodyPr/>
                    <a:lstStyle/>
                    <a:p>
                      <a:pPr algn="ctr"/>
                      <a:r>
                        <a:rPr lang="fr-FR" sz="1000" dirty="0" smtClean="0"/>
                        <a:t>Andre@cfdt.com</a:t>
                      </a:r>
                      <a:endParaRPr lang="fr-FR" sz="1000" dirty="0"/>
                    </a:p>
                  </a:txBody>
                  <a:tcPr/>
                </a:tc>
                <a:tc>
                  <a:txBody>
                    <a:bodyPr/>
                    <a:lstStyle/>
                    <a:p>
                      <a:pPr algn="ctr"/>
                      <a:r>
                        <a:rPr lang="fr-FR" sz="1000" dirty="0" smtClean="0"/>
                        <a:t>André</a:t>
                      </a:r>
                      <a:endParaRPr lang="fr-FR" sz="1000" dirty="0"/>
                    </a:p>
                  </a:txBody>
                  <a:tcPr/>
                </a:tc>
                <a:tc>
                  <a:txBody>
                    <a:bodyPr/>
                    <a:lstStyle/>
                    <a:p>
                      <a:pPr algn="ctr"/>
                      <a:r>
                        <a:rPr lang="fr-FR" sz="1000" dirty="0" smtClean="0"/>
                        <a:t>Bale</a:t>
                      </a:r>
                      <a:endParaRPr lang="fr-FR" sz="1000" dirty="0"/>
                    </a:p>
                  </a:txBody>
                  <a:tcPr/>
                </a:tc>
                <a:tc>
                  <a:txBody>
                    <a:bodyPr/>
                    <a:lstStyle/>
                    <a:p>
                      <a:pPr algn="ctr"/>
                      <a:r>
                        <a:rPr lang="fr-FR" sz="1000" dirty="0" smtClean="0"/>
                        <a:t>27/03/2010</a:t>
                      </a:r>
                      <a:endParaRPr lang="fr-FR" sz="1000" dirty="0"/>
                    </a:p>
                  </a:txBody>
                  <a:tcPr/>
                </a:tc>
                <a:tc>
                  <a:txBody>
                    <a:bodyPr/>
                    <a:lstStyle/>
                    <a:p>
                      <a:pPr algn="ctr"/>
                      <a:r>
                        <a:rPr lang="fr-FR" sz="1000" dirty="0" err="1" smtClean="0"/>
                        <a:t>EntB</a:t>
                      </a:r>
                      <a:endParaRPr lang="fr-FR" sz="1000" dirty="0"/>
                    </a:p>
                  </a:txBody>
                  <a:tcPr/>
                </a:tc>
                <a:tc>
                  <a:txBody>
                    <a:bodyPr/>
                    <a:lstStyle/>
                    <a:p>
                      <a:pPr algn="ctr"/>
                      <a:r>
                        <a:rPr lang="fr-FR" sz="1000" dirty="0" smtClean="0"/>
                        <a:t>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All </a:t>
                      </a:r>
                      <a:r>
                        <a:rPr lang="fr-FR" sz="1000" dirty="0" err="1" smtClean="0"/>
                        <a:t>orders</a:t>
                      </a:r>
                      <a:r>
                        <a:rPr lang="fr-FR" sz="1000" dirty="0" smtClean="0"/>
                        <a:t> </a:t>
                      </a:r>
                      <a:r>
                        <a:rPr lang="fr-FR" sz="1000" dirty="0" err="1" smtClean="0"/>
                        <a:t>paid</a:t>
                      </a:r>
                      <a:endParaRPr lang="fr-FR" sz="1000" dirty="0" smtClean="0"/>
                    </a:p>
                  </a:txBody>
                  <a:tcPr>
                    <a:solidFill>
                      <a:srgbClr val="00B050"/>
                    </a:solidFill>
                  </a:tcPr>
                </a:tc>
              </a:tr>
              <a:tr h="370840">
                <a:tc>
                  <a:txBody>
                    <a:bodyPr/>
                    <a:lstStyle/>
                    <a:p>
                      <a:pPr algn="ctr"/>
                      <a:r>
                        <a:rPr lang="fr-FR" sz="1000" dirty="0" smtClean="0"/>
                        <a:t>GDF</a:t>
                      </a:r>
                      <a:endParaRPr lang="fr-FR" sz="1000" dirty="0"/>
                    </a:p>
                  </a:txBody>
                  <a:tcPr/>
                </a:tc>
                <a:tc>
                  <a:txBody>
                    <a:bodyPr/>
                    <a:lstStyle/>
                    <a:p>
                      <a:pPr algn="ctr"/>
                      <a:r>
                        <a:rPr lang="fr-FR" sz="1000" dirty="0" smtClean="0"/>
                        <a:t>Remy@gdf.com</a:t>
                      </a:r>
                      <a:endParaRPr lang="fr-FR" sz="1000" dirty="0"/>
                    </a:p>
                  </a:txBody>
                  <a:tcPr/>
                </a:tc>
                <a:tc>
                  <a:txBody>
                    <a:bodyPr/>
                    <a:lstStyle/>
                    <a:p>
                      <a:pPr algn="ctr"/>
                      <a:r>
                        <a:rPr lang="fr-FR" sz="1000" dirty="0" smtClean="0"/>
                        <a:t>Rémy</a:t>
                      </a:r>
                      <a:endParaRPr lang="fr-FR" sz="1000" dirty="0"/>
                    </a:p>
                  </a:txBody>
                  <a:tcPr/>
                </a:tc>
                <a:tc>
                  <a:txBody>
                    <a:bodyPr/>
                    <a:lstStyle/>
                    <a:p>
                      <a:pPr algn="ctr"/>
                      <a:r>
                        <a:rPr lang="fr-FR" sz="1000" dirty="0" err="1" smtClean="0"/>
                        <a:t>Heusse</a:t>
                      </a:r>
                      <a:endParaRPr lang="fr-FR" sz="1000" dirty="0"/>
                    </a:p>
                  </a:txBody>
                  <a:tcPr/>
                </a:tc>
                <a:tc>
                  <a:txBody>
                    <a:bodyPr/>
                    <a:lstStyle/>
                    <a:p>
                      <a:pPr algn="ctr"/>
                      <a:r>
                        <a:rPr lang="fr-FR" sz="1000" dirty="0" smtClean="0"/>
                        <a:t>27/03/2010</a:t>
                      </a:r>
                      <a:endParaRPr lang="fr-FR" sz="1000" dirty="0"/>
                    </a:p>
                  </a:txBody>
                  <a:tcPr/>
                </a:tc>
                <a:tc>
                  <a:txBody>
                    <a:bodyPr/>
                    <a:lstStyle/>
                    <a:p>
                      <a:pPr algn="ctr"/>
                      <a:r>
                        <a:rPr lang="fr-FR" sz="1000" dirty="0" smtClean="0"/>
                        <a:t>Event</a:t>
                      </a:r>
                      <a:endParaRPr lang="fr-FR" sz="1000" dirty="0"/>
                    </a:p>
                  </a:txBody>
                  <a:tcPr/>
                </a:tc>
                <a:tc>
                  <a:txBody>
                    <a:bodyPr/>
                    <a:lstStyle/>
                    <a:p>
                      <a:pPr algn="ctr"/>
                      <a:r>
                        <a:rPr lang="fr-FR" sz="1000" dirty="0" smtClean="0"/>
                        <a:t>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solidFill>
                      <a:srgbClr val="C74DFD"/>
                    </a:solidFill>
                  </a:tcPr>
                </a:tc>
              </a:tr>
            </a:tbl>
          </a:graphicData>
        </a:graphic>
      </p:graphicFrame>
      <p:sp>
        <p:nvSpPr>
          <p:cNvPr id="5" name="Titre 1"/>
          <p:cNvSpPr>
            <a:spLocks noGrp="1"/>
          </p:cNvSpPr>
          <p:nvPr>
            <p:ph type="title"/>
          </p:nvPr>
        </p:nvSpPr>
        <p:spPr>
          <a:xfrm>
            <a:off x="186266" y="128060"/>
            <a:ext cx="10515600" cy="659342"/>
          </a:xfrm>
        </p:spPr>
        <p:txBody>
          <a:bodyPr>
            <a:normAutofit/>
          </a:bodyPr>
          <a:lstStyle/>
          <a:p>
            <a:r>
              <a:rPr lang="fr-FR" sz="2400" dirty="0" err="1" smtClean="0"/>
              <a:t>Companies</a:t>
            </a:r>
            <a:r>
              <a:rPr lang="fr-FR" sz="2400" dirty="0"/>
              <a:t> </a:t>
            </a:r>
            <a:r>
              <a:rPr lang="fr-FR" sz="2400" dirty="0" smtClean="0"/>
              <a:t>&amp; </a:t>
            </a:r>
            <a:r>
              <a:rPr lang="fr-FR" sz="2400" dirty="0" err="1" smtClean="0"/>
              <a:t>Organizations</a:t>
            </a:r>
            <a:r>
              <a:rPr lang="fr-FR" sz="2400" dirty="0" smtClean="0"/>
              <a:t> </a:t>
            </a:r>
            <a:r>
              <a:rPr lang="fr-FR" sz="2400" dirty="0" err="1" smtClean="0"/>
              <a:t>View</a:t>
            </a:r>
            <a:r>
              <a:rPr lang="fr-FR" sz="2400" dirty="0" smtClean="0"/>
              <a:t> Back-office page</a:t>
            </a:r>
            <a:endParaRPr lang="fr-FR" sz="2400" dirty="0"/>
          </a:p>
        </p:txBody>
      </p:sp>
      <p:sp>
        <p:nvSpPr>
          <p:cNvPr id="3" name="Rectangle à coins arrondis 2"/>
          <p:cNvSpPr/>
          <p:nvPr/>
        </p:nvSpPr>
        <p:spPr>
          <a:xfrm>
            <a:off x="338667" y="1058333"/>
            <a:ext cx="2184400" cy="2624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2">
                    <a:lumMod val="75000"/>
                  </a:schemeClr>
                </a:solidFill>
              </a:rPr>
              <a:t>Search</a:t>
            </a:r>
            <a:endParaRPr lang="fr-FR" dirty="0">
              <a:solidFill>
                <a:schemeClr val="bg2">
                  <a:lumMod val="75000"/>
                </a:schemeClr>
              </a:solidFill>
            </a:endParaRPr>
          </a:p>
        </p:txBody>
      </p:sp>
      <p:sp>
        <p:nvSpPr>
          <p:cNvPr id="49" name="ZoneTexte 48"/>
          <p:cNvSpPr txBox="1"/>
          <p:nvPr/>
        </p:nvSpPr>
        <p:spPr>
          <a:xfrm>
            <a:off x="2523067" y="4609568"/>
            <a:ext cx="3282610" cy="400110"/>
          </a:xfrm>
          <a:prstGeom prst="rect">
            <a:avLst/>
          </a:prstGeom>
          <a:noFill/>
          <a:ln>
            <a:noFill/>
          </a:ln>
        </p:spPr>
        <p:txBody>
          <a:bodyPr wrap="square" rtlCol="0">
            <a:spAutoFit/>
          </a:bodyPr>
          <a:lstStyle/>
          <a:p>
            <a:r>
              <a:rPr lang="en-US" sz="1000" dirty="0" smtClean="0">
                <a:solidFill>
                  <a:schemeClr val="tx1">
                    <a:lumMod val="75000"/>
                    <a:lumOff val="25000"/>
                  </a:schemeClr>
                </a:solidFill>
              </a:rPr>
              <a:t>When clicks on orders, access to orders management for this customer</a:t>
            </a:r>
            <a:endParaRPr lang="en-US" sz="1000" dirty="0">
              <a:solidFill>
                <a:schemeClr val="tx1">
                  <a:lumMod val="75000"/>
                  <a:lumOff val="25000"/>
                </a:schemeClr>
              </a:solidFill>
            </a:endParaRPr>
          </a:p>
        </p:txBody>
      </p:sp>
      <p:cxnSp>
        <p:nvCxnSpPr>
          <p:cNvPr id="9" name="Connecteur droit avec flèche 8"/>
          <p:cNvCxnSpPr/>
          <p:nvPr/>
        </p:nvCxnSpPr>
        <p:spPr>
          <a:xfrm flipH="1" flipV="1">
            <a:off x="1017529" y="2851354"/>
            <a:ext cx="2364768" cy="165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596862" y="1130705"/>
            <a:ext cx="1305165" cy="246221"/>
          </a:xfrm>
          <a:prstGeom prst="rect">
            <a:avLst/>
          </a:prstGeom>
          <a:noFill/>
          <a:ln>
            <a:noFill/>
          </a:ln>
        </p:spPr>
        <p:txBody>
          <a:bodyPr wrap="none" rtlCol="0">
            <a:spAutoFit/>
          </a:bodyPr>
          <a:lstStyle/>
          <a:p>
            <a:r>
              <a:rPr lang="en-US" sz="1000" u="sng" dirty="0" smtClean="0">
                <a:solidFill>
                  <a:schemeClr val="accent1"/>
                </a:solidFill>
              </a:rPr>
              <a:t>Create new customer</a:t>
            </a:r>
            <a:endParaRPr lang="en-US" sz="1000" u="sng" dirty="0">
              <a:solidFill>
                <a:schemeClr val="accent1"/>
              </a:solidFill>
            </a:endParaRPr>
          </a:p>
        </p:txBody>
      </p:sp>
      <p:cxnSp>
        <p:nvCxnSpPr>
          <p:cNvPr id="12" name="Connecteur droit avec flèche 11"/>
          <p:cNvCxnSpPr/>
          <p:nvPr/>
        </p:nvCxnSpPr>
        <p:spPr>
          <a:xfrm flipV="1">
            <a:off x="3785419" y="2772698"/>
            <a:ext cx="2625213" cy="1730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3975822" y="1130705"/>
            <a:ext cx="1146468" cy="246221"/>
          </a:xfrm>
          <a:prstGeom prst="rect">
            <a:avLst/>
          </a:prstGeom>
          <a:noFill/>
          <a:ln>
            <a:noFill/>
          </a:ln>
        </p:spPr>
        <p:txBody>
          <a:bodyPr wrap="none" rtlCol="0">
            <a:spAutoFit/>
          </a:bodyPr>
          <a:lstStyle/>
          <a:p>
            <a:r>
              <a:rPr lang="en-US" sz="1000" u="sng" dirty="0" smtClean="0">
                <a:solidFill>
                  <a:schemeClr val="accent1"/>
                </a:solidFill>
                <a:hlinkClick r:id="" action="ppaction://noaction"/>
              </a:rPr>
              <a:t>View communities</a:t>
            </a:r>
            <a:endParaRPr lang="en-US" sz="1000" u="sng" dirty="0">
              <a:solidFill>
                <a:schemeClr val="accent1"/>
              </a:solidFill>
            </a:endParaRPr>
          </a:p>
        </p:txBody>
      </p:sp>
    </p:spTree>
    <p:extLst>
      <p:ext uri="{BB962C8B-B14F-4D97-AF65-F5344CB8AC3E}">
        <p14:creationId xmlns:p14="http://schemas.microsoft.com/office/powerpoint/2010/main" val="42090115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nvPr>
        </p:nvGraphicFramePr>
        <p:xfrm>
          <a:off x="340766" y="1620976"/>
          <a:ext cx="9127242" cy="1015365"/>
        </p:xfrm>
        <a:graphic>
          <a:graphicData uri="http://schemas.openxmlformats.org/drawingml/2006/table">
            <a:tbl>
              <a:tblPr firstRow="1" bandRow="1">
                <a:tableStyleId>{5C22544A-7EE6-4342-B048-85BDC9FD1C3A}</a:tableStyleId>
              </a:tblPr>
              <a:tblGrid>
                <a:gridCol w="596476"/>
                <a:gridCol w="820409"/>
                <a:gridCol w="792734"/>
                <a:gridCol w="694264"/>
                <a:gridCol w="1199535"/>
                <a:gridCol w="735512"/>
                <a:gridCol w="586214"/>
                <a:gridCol w="755940"/>
                <a:gridCol w="736539"/>
                <a:gridCol w="736539"/>
                <a:gridCol w="833978"/>
                <a:gridCol w="639102"/>
              </a:tblGrid>
              <a:tr h="370840">
                <a:tc>
                  <a:txBody>
                    <a:bodyPr/>
                    <a:lstStyle/>
                    <a:p>
                      <a:pPr algn="ctr"/>
                      <a:r>
                        <a:rPr lang="fr-FR" sz="1000" dirty="0" smtClean="0"/>
                        <a:t>Com_ id</a:t>
                      </a:r>
                      <a:endParaRPr lang="fr-FR" sz="1000" dirty="0"/>
                    </a:p>
                  </a:txBody>
                  <a:tcPr anchor="ctr"/>
                </a:tc>
                <a:tc>
                  <a:txBody>
                    <a:bodyPr/>
                    <a:lstStyle/>
                    <a:p>
                      <a:pPr algn="ctr"/>
                      <a:r>
                        <a:rPr lang="fr-FR" sz="1000" dirty="0" err="1" smtClean="0"/>
                        <a:t>Com_name</a:t>
                      </a:r>
                      <a:endParaRPr lang="fr-FR" sz="1000" dirty="0"/>
                    </a:p>
                  </a:txBody>
                  <a:tcPr anchor="ctr"/>
                </a:tc>
                <a:tc>
                  <a:txBody>
                    <a:bodyPr/>
                    <a:lstStyle/>
                    <a:p>
                      <a:pPr algn="ctr"/>
                      <a:r>
                        <a:rPr lang="fr-FR" sz="1000" dirty="0" err="1" smtClean="0"/>
                        <a:t>Com_type</a:t>
                      </a:r>
                      <a:endParaRPr lang="fr-FR" sz="1000" dirty="0"/>
                    </a:p>
                  </a:txBody>
                  <a:tcPr anchor="ctr"/>
                </a:tc>
                <a:tc>
                  <a:txBody>
                    <a:bodyPr/>
                    <a:lstStyle/>
                    <a:p>
                      <a:pPr algn="ctr"/>
                      <a:r>
                        <a:rPr lang="fr-FR" sz="1000" dirty="0" err="1" smtClean="0"/>
                        <a:t>Number</a:t>
                      </a:r>
                      <a:r>
                        <a:rPr lang="fr-FR" sz="1000" dirty="0" smtClean="0"/>
                        <a:t> of </a:t>
                      </a:r>
                      <a:r>
                        <a:rPr lang="fr-FR" sz="1000" dirty="0" err="1" smtClean="0"/>
                        <a:t>users</a:t>
                      </a:r>
                      <a:endParaRPr lang="fr-FR" sz="1000" dirty="0"/>
                    </a:p>
                  </a:txBody>
                  <a:tcPr anchor="ctr"/>
                </a:tc>
                <a:tc>
                  <a:txBody>
                    <a:bodyPr/>
                    <a:lstStyle/>
                    <a:p>
                      <a:pPr algn="ctr"/>
                      <a:r>
                        <a:rPr lang="fr-FR" sz="1000" dirty="0" err="1" smtClean="0"/>
                        <a:t>Owner</a:t>
                      </a:r>
                      <a:r>
                        <a:rPr lang="fr-FR" sz="1000" baseline="0" dirty="0" smtClean="0"/>
                        <a:t> email</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First </a:t>
                      </a:r>
                      <a:r>
                        <a:rPr lang="fr-FR" sz="1000" dirty="0" err="1" smtClean="0"/>
                        <a:t>name</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err="1" smtClean="0">
                          <a:solidFill>
                            <a:schemeClr val="lt1"/>
                          </a:solidFill>
                          <a:latin typeface="+mn-lt"/>
                          <a:ea typeface="+mn-ea"/>
                          <a:cs typeface="+mn-cs"/>
                        </a:rPr>
                        <a:t>Community</a:t>
                      </a:r>
                      <a:endParaRPr lang="fr-FR" sz="1000" b="1" kern="1200" dirty="0" smtClean="0">
                        <a:solidFill>
                          <a:schemeClr val="lt1"/>
                        </a:solidFill>
                        <a:latin typeface="+mn-lt"/>
                        <a:ea typeface="+mn-ea"/>
                        <a:cs typeface="+mn-cs"/>
                      </a:endParaRPr>
                    </a:p>
                    <a:p>
                      <a:pPr algn="ctr" fontAlgn="b"/>
                      <a:r>
                        <a:rPr lang="fr-FR" sz="1000" b="1" kern="1200" dirty="0" err="1" smtClean="0">
                          <a:solidFill>
                            <a:schemeClr val="lt1"/>
                          </a:solidFill>
                          <a:latin typeface="+mn-lt"/>
                          <a:ea typeface="+mn-ea"/>
                          <a:cs typeface="+mn-cs"/>
                        </a:rPr>
                        <a:t>creation</a:t>
                      </a:r>
                      <a:r>
                        <a:rPr lang="fr-FR" sz="1000" b="1" kern="1200" dirty="0" smtClean="0">
                          <a:solidFill>
                            <a:schemeClr val="lt1"/>
                          </a:solidFill>
                          <a:latin typeface="+mn-lt"/>
                          <a:ea typeface="+mn-ea"/>
                          <a:cs typeface="+mn-cs"/>
                        </a:rPr>
                        <a:t>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Comunity</a:t>
                      </a:r>
                      <a:r>
                        <a:rPr lang="fr-FR" sz="1000" b="1" kern="1200" baseline="0" dirty="0" smtClean="0">
                          <a:solidFill>
                            <a:schemeClr val="lt1"/>
                          </a:solidFill>
                          <a:latin typeface="+mn-lt"/>
                          <a:ea typeface="+mn-ea"/>
                          <a:cs typeface="+mn-cs"/>
                        </a:rPr>
                        <a:t> </a:t>
                      </a:r>
                      <a:r>
                        <a:rPr lang="fr-FR" sz="1000" b="1" kern="1200" dirty="0" smtClean="0">
                          <a:solidFill>
                            <a:schemeClr val="lt1"/>
                          </a:solidFill>
                          <a:latin typeface="+mn-lt"/>
                          <a:ea typeface="+mn-ea"/>
                          <a:cs typeface="+mn-cs"/>
                        </a:rPr>
                        <a:t>Storage </a:t>
                      </a:r>
                      <a:r>
                        <a:rPr lang="fr-FR" sz="1000" b="1" kern="1200" dirty="0" err="1" smtClean="0">
                          <a:solidFill>
                            <a:schemeClr val="lt1"/>
                          </a:solidFill>
                          <a:latin typeface="+mn-lt"/>
                          <a:ea typeface="+mn-ea"/>
                          <a:cs typeface="+mn-cs"/>
                        </a:rPr>
                        <a:t>consumed</a:t>
                      </a:r>
                      <a:r>
                        <a:rPr lang="fr-FR" sz="1000" b="1" kern="1200" dirty="0" smtClean="0">
                          <a:solidFill>
                            <a:schemeClr val="lt1"/>
                          </a:solidFill>
                          <a:latin typeface="+mn-lt"/>
                          <a:ea typeface="+mn-ea"/>
                          <a:cs typeface="+mn-cs"/>
                        </a:rPr>
                        <a:t> (GB)</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Community</a:t>
                      </a:r>
                      <a:r>
                        <a:rPr lang="fr-FR" sz="1000" b="1" kern="1200" dirty="0" smtClean="0">
                          <a:solidFill>
                            <a:schemeClr val="lt1"/>
                          </a:solidFill>
                          <a:latin typeface="+mn-lt"/>
                          <a:ea typeface="+mn-ea"/>
                          <a:cs typeface="+mn-cs"/>
                        </a:rPr>
                        <a:t> 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smtClean="0">
                          <a:solidFill>
                            <a:schemeClr val="lt1"/>
                          </a:solidFill>
                          <a:latin typeface="+mn-lt"/>
                          <a:ea typeface="+mn-ea"/>
                          <a:cs typeface="+mn-cs"/>
                        </a:rPr>
                        <a:t>Service</a:t>
                      </a:r>
                    </a:p>
                    <a:p>
                      <a:pPr algn="ctr" fontAlgn="b"/>
                      <a:r>
                        <a:rPr lang="fr-FR" sz="1000" b="1" kern="1200" dirty="0" smtClean="0">
                          <a:solidFill>
                            <a:schemeClr val="lt1"/>
                          </a:solidFill>
                          <a:latin typeface="+mn-lt"/>
                          <a:ea typeface="+mn-ea"/>
                          <a:cs typeface="+mn-cs"/>
                        </a:rPr>
                        <a:t>expiration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orders</a:t>
                      </a:r>
                      <a:endParaRPr lang="fr-FR" sz="1000" b="1" kern="1200" dirty="0">
                        <a:solidFill>
                          <a:schemeClr val="lt1"/>
                        </a:solidFill>
                        <a:latin typeface="+mn-lt"/>
                        <a:ea typeface="+mn-ea"/>
                        <a:cs typeface="+mn-cs"/>
                      </a:endParaRPr>
                    </a:p>
                  </a:txBody>
                  <a:tcPr marL="9525" marR="9525" marT="9525" marB="0" anchor="ctr"/>
                </a:tc>
              </a:tr>
              <a:tr h="370840">
                <a:tc>
                  <a:txBody>
                    <a:bodyPr/>
                    <a:lstStyle/>
                    <a:p>
                      <a:pPr algn="ctr"/>
                      <a:r>
                        <a:rPr lang="fr-FR" sz="1000" dirty="0" smtClean="0"/>
                        <a:t>C126</a:t>
                      </a:r>
                      <a:endParaRPr lang="fr-FR" sz="1000" dirty="0"/>
                    </a:p>
                  </a:txBody>
                  <a:tcPr/>
                </a:tc>
                <a:tc>
                  <a:txBody>
                    <a:bodyPr/>
                    <a:lstStyle/>
                    <a:p>
                      <a:pPr algn="ctr"/>
                      <a:r>
                        <a:rPr lang="fr-FR" sz="1000" dirty="0" smtClean="0"/>
                        <a:t>LINKAVIE</a:t>
                      </a:r>
                      <a:endParaRPr lang="fr-FR" sz="1000" dirty="0"/>
                    </a:p>
                  </a:txBody>
                  <a:tcPr/>
                </a:tc>
                <a:tc>
                  <a:txBody>
                    <a:bodyPr/>
                    <a:lstStyle/>
                    <a:p>
                      <a:pPr algn="ctr"/>
                      <a:r>
                        <a:rPr lang="fr-FR" sz="1000" dirty="0" err="1" smtClean="0"/>
                        <a:t>Private</a:t>
                      </a:r>
                      <a:endParaRPr lang="fr-FR" sz="1000" dirty="0"/>
                    </a:p>
                  </a:txBody>
                  <a:tcPr/>
                </a:tc>
                <a:tc>
                  <a:txBody>
                    <a:bodyPr/>
                    <a:lstStyle/>
                    <a:p>
                      <a:pPr algn="ctr"/>
                      <a:r>
                        <a:rPr lang="fr-FR" sz="1000" dirty="0" smtClean="0"/>
                        <a:t>10</a:t>
                      </a:r>
                      <a:endParaRPr lang="fr-FR" sz="1000" dirty="0"/>
                    </a:p>
                  </a:txBody>
                  <a:tcPr/>
                </a:tc>
                <a:tc>
                  <a:txBody>
                    <a:bodyPr/>
                    <a:lstStyle/>
                    <a:p>
                      <a:pPr algn="ctr"/>
                      <a:r>
                        <a:rPr lang="fr-FR" sz="1000" dirty="0" smtClean="0"/>
                        <a:t>Rob@linkavie.com</a:t>
                      </a:r>
                      <a:endParaRPr lang="fr-FR" sz="1000" dirty="0"/>
                    </a:p>
                  </a:txBody>
                  <a:tcPr/>
                </a:tc>
                <a:tc>
                  <a:txBody>
                    <a:bodyPr/>
                    <a:lstStyle/>
                    <a:p>
                      <a:pPr algn="ctr"/>
                      <a:r>
                        <a:rPr lang="fr-FR" sz="1000" dirty="0" smtClean="0"/>
                        <a:t>Robert</a:t>
                      </a:r>
                      <a:endParaRPr lang="fr-FR" sz="1000" dirty="0"/>
                    </a:p>
                  </a:txBody>
                  <a:tcPr/>
                </a:tc>
                <a:tc>
                  <a:txBody>
                    <a:bodyPr/>
                    <a:lstStyle/>
                    <a:p>
                      <a:pPr algn="ctr"/>
                      <a:r>
                        <a:rPr lang="fr-FR" sz="1000" dirty="0" err="1" smtClean="0"/>
                        <a:t>Damol</a:t>
                      </a:r>
                      <a:endParaRPr lang="fr-FR" sz="1000" dirty="0"/>
                    </a:p>
                  </a:txBody>
                  <a:tcPr/>
                </a:tc>
                <a:tc>
                  <a:txBody>
                    <a:bodyPr/>
                    <a:lstStyle/>
                    <a:p>
                      <a:pPr algn="ctr"/>
                      <a:r>
                        <a:rPr lang="fr-FR" sz="1000" dirty="0" smtClean="0"/>
                        <a:t>25/04/2014</a:t>
                      </a:r>
                      <a:endParaRPr lang="fr-FR" sz="1000" dirty="0"/>
                    </a:p>
                  </a:txBody>
                  <a:tcPr/>
                </a:tc>
                <a:tc>
                  <a:txBody>
                    <a:bodyPr/>
                    <a:lstStyle/>
                    <a:p>
                      <a:pPr algn="ctr"/>
                      <a:r>
                        <a:rPr lang="fr-FR" sz="1000" dirty="0" smtClean="0"/>
                        <a:t>14,200</a:t>
                      </a:r>
                      <a:endParaRPr lang="fr-FR" sz="1000" dirty="0"/>
                    </a:p>
                  </a:txBody>
                  <a:tcPr/>
                </a:tc>
                <a:tc>
                  <a:txBody>
                    <a:bodyPr/>
                    <a:lstStyle/>
                    <a:p>
                      <a:pPr algn="ctr"/>
                      <a:r>
                        <a:rPr lang="fr-FR" sz="1000" dirty="0" smtClean="0"/>
                        <a:t>50</a:t>
                      </a:r>
                      <a:endParaRPr lang="fr-FR" sz="1000" dirty="0"/>
                    </a:p>
                  </a:txBody>
                  <a:tcPr/>
                </a:tc>
                <a:tc>
                  <a:txBody>
                    <a:bodyPr/>
                    <a:lstStyle/>
                    <a:p>
                      <a:pPr algn="ctr"/>
                      <a:r>
                        <a:rPr lang="fr-FR" sz="1000" dirty="0" smtClean="0"/>
                        <a:t>26/07/2014</a:t>
                      </a:r>
                      <a:endParaRPr lang="fr-FR" sz="1000" dirty="0"/>
                    </a:p>
                  </a:txBody>
                  <a:tcPr/>
                </a:tc>
                <a:tc>
                  <a:txBody>
                    <a:bodyPr/>
                    <a:lstStyle/>
                    <a:p>
                      <a:pPr algn="ctr"/>
                      <a:r>
                        <a:rPr lang="fr-FR" sz="1000" dirty="0" smtClean="0"/>
                        <a:t>2</a:t>
                      </a:r>
                      <a:endParaRPr lang="fr-FR" sz="1000" dirty="0"/>
                    </a:p>
                  </a:txBody>
                  <a:tcPr/>
                </a:tc>
              </a:tr>
            </a:tbl>
          </a:graphicData>
        </a:graphic>
      </p:graphicFrame>
      <p:sp>
        <p:nvSpPr>
          <p:cNvPr id="5" name="Titre 1"/>
          <p:cNvSpPr>
            <a:spLocks noGrp="1"/>
          </p:cNvSpPr>
          <p:nvPr>
            <p:ph type="title"/>
          </p:nvPr>
        </p:nvSpPr>
        <p:spPr>
          <a:xfrm>
            <a:off x="186266" y="128060"/>
            <a:ext cx="10515600" cy="659342"/>
          </a:xfrm>
        </p:spPr>
        <p:txBody>
          <a:bodyPr>
            <a:normAutofit/>
          </a:bodyPr>
          <a:lstStyle/>
          <a:p>
            <a:r>
              <a:rPr lang="en-US" sz="2400" dirty="0" smtClean="0"/>
              <a:t>Customer orders Back-office page</a:t>
            </a:r>
            <a:endParaRPr lang="en-US" sz="2400" dirty="0"/>
          </a:p>
        </p:txBody>
      </p:sp>
      <p:pic>
        <p:nvPicPr>
          <p:cNvPr id="7" name="Image 6"/>
          <p:cNvPicPr>
            <a:picLocks noChangeAspect="1"/>
          </p:cNvPicPr>
          <p:nvPr/>
        </p:nvPicPr>
        <p:blipFill>
          <a:blip r:embed="rId2"/>
          <a:stretch>
            <a:fillRect/>
          </a:stretch>
        </p:blipFill>
        <p:spPr>
          <a:xfrm>
            <a:off x="9512582" y="2275624"/>
            <a:ext cx="233549" cy="247703"/>
          </a:xfrm>
          <a:prstGeom prst="rect">
            <a:avLst/>
          </a:prstGeom>
        </p:spPr>
      </p:pic>
      <p:pic>
        <p:nvPicPr>
          <p:cNvPr id="8" name="Image 7"/>
          <p:cNvPicPr>
            <a:picLocks noChangeAspect="1"/>
          </p:cNvPicPr>
          <p:nvPr/>
        </p:nvPicPr>
        <p:blipFill>
          <a:blip r:embed="rId3"/>
          <a:stretch>
            <a:fillRect/>
          </a:stretch>
        </p:blipFill>
        <p:spPr>
          <a:xfrm>
            <a:off x="9761488" y="2285916"/>
            <a:ext cx="283298" cy="241840"/>
          </a:xfrm>
          <a:prstGeom prst="rect">
            <a:avLst/>
          </a:prstGeom>
        </p:spPr>
      </p:pic>
      <p:sp>
        <p:nvSpPr>
          <p:cNvPr id="18" name="ZoneTexte 17"/>
          <p:cNvSpPr txBox="1"/>
          <p:nvPr/>
        </p:nvSpPr>
        <p:spPr>
          <a:xfrm>
            <a:off x="9097091" y="1083474"/>
            <a:ext cx="3012836" cy="400110"/>
          </a:xfrm>
          <a:prstGeom prst="rect">
            <a:avLst/>
          </a:prstGeom>
          <a:noFill/>
          <a:ln>
            <a:noFill/>
          </a:ln>
        </p:spPr>
        <p:txBody>
          <a:bodyPr wrap="square" rtlCol="0">
            <a:spAutoFit/>
          </a:bodyPr>
          <a:lstStyle/>
          <a:p>
            <a:r>
              <a:rPr lang="en-US" sz="1000" dirty="0" smtClean="0">
                <a:solidFill>
                  <a:schemeClr val="tx1">
                    <a:lumMod val="75000"/>
                    <a:lumOff val="25000"/>
                  </a:schemeClr>
                </a:solidFill>
              </a:rPr>
              <a:t>Edit current community fields: number of </a:t>
            </a:r>
            <a:r>
              <a:rPr lang="en-US" sz="1000" dirty="0">
                <a:solidFill>
                  <a:schemeClr val="tx1">
                    <a:lumMod val="75000"/>
                    <a:lumOff val="25000"/>
                  </a:schemeClr>
                </a:solidFill>
              </a:rPr>
              <a:t>users,, storage capacity, Expiration date</a:t>
            </a:r>
          </a:p>
        </p:txBody>
      </p:sp>
      <p:cxnSp>
        <p:nvCxnSpPr>
          <p:cNvPr id="19" name="Connecteur droit avec flèche 18"/>
          <p:cNvCxnSpPr/>
          <p:nvPr/>
        </p:nvCxnSpPr>
        <p:spPr>
          <a:xfrm>
            <a:off x="9571456" y="1483584"/>
            <a:ext cx="31281" cy="861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au 19"/>
          <p:cNvGraphicFramePr>
            <a:graphicFrameLocks noGrp="1"/>
          </p:cNvGraphicFramePr>
          <p:nvPr>
            <p:extLst/>
          </p:nvPr>
        </p:nvGraphicFramePr>
        <p:xfrm>
          <a:off x="333850" y="2653922"/>
          <a:ext cx="7668259" cy="1188720"/>
        </p:xfrm>
        <a:graphic>
          <a:graphicData uri="http://schemas.openxmlformats.org/drawingml/2006/table">
            <a:tbl>
              <a:tblPr firstRow="1" bandRow="1">
                <a:tableStyleId>{5C22544A-7EE6-4342-B048-85BDC9FD1C3A}</a:tableStyleId>
              </a:tblPr>
              <a:tblGrid>
                <a:gridCol w="893384"/>
                <a:gridCol w="855315"/>
                <a:gridCol w="969804"/>
                <a:gridCol w="803513"/>
                <a:gridCol w="885481"/>
                <a:gridCol w="815191"/>
                <a:gridCol w="923034"/>
                <a:gridCol w="814678"/>
                <a:gridCol w="707859"/>
              </a:tblGrid>
              <a:tr h="370840">
                <a:tc>
                  <a:txBody>
                    <a:bodyPr/>
                    <a:lstStyle/>
                    <a:p>
                      <a:pPr algn="ctr"/>
                      <a:r>
                        <a:rPr lang="fr-FR" sz="1000" b="1" dirty="0" err="1" smtClean="0"/>
                        <a:t>Quote</a:t>
                      </a:r>
                      <a:r>
                        <a:rPr lang="fr-FR" sz="1000" b="1" baseline="0" dirty="0" smtClean="0"/>
                        <a:t> </a:t>
                      </a:r>
                      <a:r>
                        <a:rPr lang="fr-FR" sz="1000" b="1" baseline="0" dirty="0" err="1" smtClean="0"/>
                        <a:t>number</a:t>
                      </a:r>
                      <a:endParaRPr lang="fr-FR" sz="1000" b="1" dirty="0"/>
                    </a:p>
                  </a:txBody>
                  <a:tcPr>
                    <a:solidFill>
                      <a:srgbClr val="C74DFD"/>
                    </a:solidFill>
                  </a:tcPr>
                </a:tc>
                <a:tc>
                  <a:txBody>
                    <a:bodyPr/>
                    <a:lstStyle/>
                    <a:p>
                      <a:pPr algn="ctr"/>
                      <a:r>
                        <a:rPr lang="fr-FR" sz="1000" b="1" dirty="0" smtClean="0"/>
                        <a:t>Service</a:t>
                      </a:r>
                      <a:endParaRPr lang="fr-FR" sz="1000" b="1" dirty="0"/>
                    </a:p>
                  </a:txBody>
                  <a:tcPr>
                    <a:solidFill>
                      <a:srgbClr val="C74DFD"/>
                    </a:solidFill>
                  </a:tcPr>
                </a:tc>
                <a:tc>
                  <a:txBody>
                    <a:bodyPr/>
                    <a:lstStyle/>
                    <a:p>
                      <a:pPr algn="ctr"/>
                      <a:r>
                        <a:rPr lang="fr-FR" sz="1000" b="1" dirty="0" smtClean="0"/>
                        <a:t>License</a:t>
                      </a:r>
                    </a:p>
                    <a:p>
                      <a:pPr algn="ctr"/>
                      <a:r>
                        <a:rPr lang="fr-FR" sz="1000" b="1" dirty="0" smtClean="0"/>
                        <a:t>code</a:t>
                      </a:r>
                      <a:endParaRPr lang="fr-FR" sz="1000" b="1" dirty="0"/>
                    </a:p>
                  </a:txBody>
                  <a:tcPr>
                    <a:solidFill>
                      <a:srgbClr val="C74DFD"/>
                    </a:solidFill>
                  </a:tcPr>
                </a:tc>
                <a:tc>
                  <a:txBody>
                    <a:bodyPr/>
                    <a:lstStyle/>
                    <a:p>
                      <a:pPr algn="ctr"/>
                      <a:r>
                        <a:rPr lang="fr-FR" sz="1000" b="1" dirty="0" err="1" smtClean="0"/>
                        <a:t>Invoice</a:t>
                      </a:r>
                      <a:r>
                        <a:rPr lang="fr-FR" sz="1000" b="1" dirty="0" smtClean="0"/>
                        <a:t> </a:t>
                      </a:r>
                      <a:r>
                        <a:rPr lang="fr-FR" sz="1000" b="1" dirty="0" err="1" smtClean="0"/>
                        <a:t>number</a:t>
                      </a:r>
                      <a:endParaRPr lang="fr-FR" sz="1000" b="1" dirty="0"/>
                    </a:p>
                  </a:txBody>
                  <a:tcPr>
                    <a:solidFill>
                      <a:srgbClr val="C74DFD"/>
                    </a:solidFill>
                  </a:tcPr>
                </a:tc>
                <a:tc>
                  <a:txBody>
                    <a:bodyPr/>
                    <a:lstStyle/>
                    <a:p>
                      <a:pPr algn="ctr"/>
                      <a:r>
                        <a:rPr lang="fr-FR" sz="1000" b="1" dirty="0" smtClean="0"/>
                        <a:t>Start-date</a:t>
                      </a:r>
                    </a:p>
                  </a:txBody>
                  <a:tcPr>
                    <a:solidFill>
                      <a:srgbClr val="C74DFD"/>
                    </a:solidFill>
                  </a:tcPr>
                </a:tc>
                <a:tc>
                  <a:txBody>
                    <a:bodyPr/>
                    <a:lstStyle/>
                    <a:p>
                      <a:pPr algn="ctr"/>
                      <a:r>
                        <a:rPr lang="fr-FR" sz="1000" b="1" dirty="0" smtClean="0"/>
                        <a:t>End-date</a:t>
                      </a:r>
                      <a:endParaRPr lang="fr-FR" sz="1000" b="1" dirty="0"/>
                    </a:p>
                  </a:txBody>
                  <a:tcPr>
                    <a:solidFill>
                      <a:srgbClr val="C74DFD"/>
                    </a:solidFill>
                  </a:tcPr>
                </a:tc>
                <a:tc>
                  <a:txBody>
                    <a:bodyPr/>
                    <a:lstStyle/>
                    <a:p>
                      <a:pPr algn="ctr"/>
                      <a:r>
                        <a:rPr lang="fr-FR" sz="1000" b="1" dirty="0" err="1" smtClean="0"/>
                        <a:t>Comments</a:t>
                      </a:r>
                      <a:endParaRPr lang="fr-FR" sz="1000" b="1" dirty="0"/>
                    </a:p>
                  </a:txBody>
                  <a:tcPr>
                    <a:solidFill>
                      <a:srgbClr val="C74DFD"/>
                    </a:solidFill>
                  </a:tcPr>
                </a:tc>
                <a:tc>
                  <a:txBody>
                    <a:bodyPr/>
                    <a:lstStyle/>
                    <a:p>
                      <a:pPr algn="ctr"/>
                      <a:r>
                        <a:rPr lang="fr-FR" sz="1000" b="1" dirty="0" err="1" smtClean="0"/>
                        <a:t>Payment</a:t>
                      </a:r>
                      <a:r>
                        <a:rPr lang="fr-FR" sz="1000" b="1" dirty="0" smtClean="0"/>
                        <a:t> </a:t>
                      </a:r>
                      <a:r>
                        <a:rPr lang="fr-FR" sz="1000" b="1" dirty="0" err="1" smtClean="0"/>
                        <a:t>status</a:t>
                      </a:r>
                      <a:endParaRPr lang="fr-FR" sz="1000" b="1" dirty="0"/>
                    </a:p>
                  </a:txBody>
                  <a:tcPr>
                    <a:solidFill>
                      <a:srgbClr val="C74DFD"/>
                    </a:solidFill>
                  </a:tcPr>
                </a:tc>
                <a:tc>
                  <a:txBody>
                    <a:bodyPr/>
                    <a:lstStyle/>
                    <a:p>
                      <a:pPr algn="ctr"/>
                      <a:r>
                        <a:rPr lang="fr-FR" sz="1000" b="1" dirty="0" err="1" smtClean="0"/>
                        <a:t>Invoice</a:t>
                      </a:r>
                      <a:endParaRPr lang="fr-FR" sz="1000" b="1" dirty="0"/>
                    </a:p>
                  </a:txBody>
                  <a:tcPr>
                    <a:solidFill>
                      <a:srgbClr val="C74DFD"/>
                    </a:solidFill>
                  </a:tcPr>
                </a:tc>
              </a:tr>
              <a:tr h="370840">
                <a:tc>
                  <a:txBody>
                    <a:bodyPr/>
                    <a:lstStyle/>
                    <a:p>
                      <a:pPr algn="ctr"/>
                      <a:r>
                        <a:rPr lang="fr-FR" sz="1000" dirty="0" smtClean="0">
                          <a:hlinkClick r:id="" action="ppaction://noaction"/>
                        </a:rPr>
                        <a:t>SQ_C012501</a:t>
                      </a:r>
                      <a:endParaRPr lang="fr-FR" sz="1000" dirty="0"/>
                    </a:p>
                  </a:txBody>
                  <a:tcPr>
                    <a:solidFill>
                      <a:srgbClr val="EAD7F3"/>
                    </a:solidFill>
                  </a:tcPr>
                </a:tc>
                <a:tc>
                  <a:txBody>
                    <a:bodyPr/>
                    <a:lstStyle/>
                    <a:p>
                      <a:pPr algn="ctr"/>
                      <a:r>
                        <a:rPr lang="fr-FR" sz="1000" dirty="0" err="1" smtClean="0"/>
                        <a:t>EntB</a:t>
                      </a:r>
                      <a:endParaRPr lang="fr-FR" sz="1000" dirty="0"/>
                    </a:p>
                  </a:txBody>
                  <a:tcPr>
                    <a:solidFill>
                      <a:srgbClr val="EAD7F3"/>
                    </a:solidFill>
                  </a:tcPr>
                </a:tc>
                <a:tc>
                  <a:txBody>
                    <a:bodyPr/>
                    <a:lstStyle/>
                    <a:p>
                      <a:pPr algn="ctr"/>
                      <a:r>
                        <a:rPr lang="fr-FR" sz="1000" dirty="0" err="1" smtClean="0"/>
                        <a:t>EntSRVLicCode</a:t>
                      </a:r>
                      <a:endParaRPr lang="fr-FR" sz="1000" dirty="0"/>
                    </a:p>
                  </a:txBody>
                  <a:tcPr>
                    <a:solidFill>
                      <a:srgbClr val="EAD7F3"/>
                    </a:solidFill>
                  </a:tcPr>
                </a:tc>
                <a:tc>
                  <a:txBody>
                    <a:bodyPr/>
                    <a:lstStyle/>
                    <a:p>
                      <a:pPr algn="ctr"/>
                      <a:r>
                        <a:rPr lang="fr-FR" sz="1000" dirty="0" smtClean="0"/>
                        <a:t>I_E012501</a:t>
                      </a:r>
                      <a:endParaRPr lang="fr-FR" sz="1000" dirty="0"/>
                    </a:p>
                  </a:txBody>
                  <a:tcPr>
                    <a:solidFill>
                      <a:srgbClr val="EAD7F3"/>
                    </a:solidFill>
                  </a:tcPr>
                </a:tc>
                <a:tc>
                  <a:txBody>
                    <a:bodyPr/>
                    <a:lstStyle/>
                    <a:p>
                      <a:pPr algn="ctr"/>
                      <a:r>
                        <a:rPr lang="fr-FR" sz="1000" dirty="0" smtClean="0"/>
                        <a:t>03/04/2014</a:t>
                      </a:r>
                      <a:endParaRPr lang="fr-FR" sz="1000" dirty="0"/>
                    </a:p>
                  </a:txBody>
                  <a:tcPr>
                    <a:solidFill>
                      <a:srgbClr val="EAD7F3"/>
                    </a:solidFill>
                  </a:tcPr>
                </a:tc>
                <a:tc>
                  <a:txBody>
                    <a:bodyPr/>
                    <a:lstStyle/>
                    <a:p>
                      <a:pPr algn="ctr"/>
                      <a:r>
                        <a:rPr lang="fr-FR" sz="1000" dirty="0" smtClean="0"/>
                        <a:t>02/04/2015</a:t>
                      </a:r>
                      <a:endParaRPr lang="fr-FR" sz="1000" dirty="0"/>
                    </a:p>
                  </a:txBody>
                  <a:tcPr>
                    <a:solidFill>
                      <a:srgbClr val="EAD7F3"/>
                    </a:solidFill>
                  </a:tcPr>
                </a:tc>
                <a:tc>
                  <a:txBody>
                    <a:bodyPr/>
                    <a:lstStyle/>
                    <a:p>
                      <a:pPr algn="ctr"/>
                      <a:r>
                        <a:rPr lang="fr-FR" sz="1000" dirty="0" err="1" smtClean="0"/>
                        <a:t>blablablabla</a:t>
                      </a:r>
                      <a:endParaRPr lang="fr-FR" sz="1000" dirty="0"/>
                    </a:p>
                  </a:txBody>
                  <a:tcPr>
                    <a:solidFill>
                      <a:srgbClr val="EAD7F3"/>
                    </a:solidFill>
                  </a:tcPr>
                </a:tc>
                <a:tc>
                  <a:txBody>
                    <a:bodyPr/>
                    <a:lstStyle/>
                    <a:p>
                      <a:pPr algn="ctr"/>
                      <a:r>
                        <a:rPr lang="fr-FR" sz="1000" dirty="0" err="1" smtClean="0"/>
                        <a:t>Waiting</a:t>
                      </a:r>
                      <a:r>
                        <a:rPr lang="fr-FR" sz="1000" dirty="0" smtClean="0"/>
                        <a:t> for </a:t>
                      </a:r>
                      <a:r>
                        <a:rPr lang="fr-FR" sz="1000" dirty="0" err="1" smtClean="0"/>
                        <a:t>payment</a:t>
                      </a:r>
                      <a:endParaRPr lang="fr-FR" sz="1000" dirty="0" smtClean="0"/>
                    </a:p>
                  </a:txBody>
                  <a:tcPr>
                    <a:solidFill>
                      <a:srgbClr val="FFC000"/>
                    </a:solidFill>
                  </a:tcPr>
                </a:tc>
                <a:tc>
                  <a:txBody>
                    <a:bodyPr/>
                    <a:lstStyle/>
                    <a:p>
                      <a:pPr algn="ctr"/>
                      <a:endParaRPr lang="fr-FR" sz="1000" dirty="0"/>
                    </a:p>
                  </a:txBody>
                  <a:tcPr>
                    <a:solidFill>
                      <a:srgbClr val="EAD7F3"/>
                    </a:solidFill>
                  </a:tcPr>
                </a:tc>
              </a:tr>
              <a:tr h="370840">
                <a:tc>
                  <a:txBody>
                    <a:bodyPr/>
                    <a:lstStyle/>
                    <a:p>
                      <a:pPr algn="ctr"/>
                      <a:r>
                        <a:rPr lang="fr-FR" sz="1000" dirty="0" smtClean="0"/>
                        <a:t>NA</a:t>
                      </a:r>
                      <a:endParaRPr lang="fr-FR" sz="1000" dirty="0"/>
                    </a:p>
                  </a:txBody>
                  <a:tcPr>
                    <a:solidFill>
                      <a:srgbClr val="EAD7F3"/>
                    </a:solidFill>
                  </a:tcPr>
                </a:tc>
                <a:tc>
                  <a:txBody>
                    <a:bodyPr/>
                    <a:lstStyle/>
                    <a:p>
                      <a:pPr algn="ctr"/>
                      <a:r>
                        <a:rPr lang="fr-FR" sz="1000" dirty="0" err="1" smtClean="0"/>
                        <a:t>EntTrial</a:t>
                      </a:r>
                      <a:endParaRPr lang="fr-FR" sz="1000" dirty="0"/>
                    </a:p>
                  </a:txBody>
                  <a:tcPr>
                    <a:solidFill>
                      <a:srgbClr val="EAD7F3"/>
                    </a:solidFill>
                  </a:tcPr>
                </a:tc>
                <a:tc>
                  <a:txBody>
                    <a:bodyPr/>
                    <a:lstStyle/>
                    <a:p>
                      <a:pPr algn="ctr"/>
                      <a:r>
                        <a:rPr lang="fr-FR" sz="1000" dirty="0" err="1" smtClean="0"/>
                        <a:t>TriallicenseCode</a:t>
                      </a:r>
                      <a:endParaRPr lang="fr-FR" sz="1000" dirty="0"/>
                    </a:p>
                  </a:txBody>
                  <a:tcPr>
                    <a:solidFill>
                      <a:srgbClr val="EAD7F3"/>
                    </a:solidFill>
                  </a:tcPr>
                </a:tc>
                <a:tc>
                  <a:txBody>
                    <a:bodyPr/>
                    <a:lstStyle/>
                    <a:p>
                      <a:pPr algn="ctr"/>
                      <a:r>
                        <a:rPr lang="fr-FR" sz="1000" dirty="0" smtClean="0"/>
                        <a:t>NA</a:t>
                      </a:r>
                      <a:endParaRPr lang="fr-FR" sz="1000" dirty="0"/>
                    </a:p>
                  </a:txBody>
                  <a:tcPr>
                    <a:solidFill>
                      <a:srgbClr val="EAD7F3"/>
                    </a:solidFill>
                  </a:tcPr>
                </a:tc>
                <a:tc>
                  <a:txBody>
                    <a:bodyPr/>
                    <a:lstStyle/>
                    <a:p>
                      <a:pPr algn="ctr"/>
                      <a:r>
                        <a:rPr lang="fr-FR" sz="1000" dirty="0" smtClean="0"/>
                        <a:t>02/03/2014</a:t>
                      </a:r>
                      <a:endParaRPr lang="fr-FR" sz="1000" dirty="0"/>
                    </a:p>
                  </a:txBody>
                  <a:tcPr>
                    <a:solidFill>
                      <a:srgbClr val="EAD7F3"/>
                    </a:solidFill>
                  </a:tcPr>
                </a:tc>
                <a:tc>
                  <a:txBody>
                    <a:bodyPr/>
                    <a:lstStyle/>
                    <a:p>
                      <a:pPr algn="ctr"/>
                      <a:r>
                        <a:rPr lang="fr-FR" sz="1000" dirty="0" smtClean="0"/>
                        <a:t>16/03/2014</a:t>
                      </a:r>
                      <a:endParaRPr lang="fr-FR" sz="1000" dirty="0"/>
                    </a:p>
                  </a:txBody>
                  <a:tcPr>
                    <a:solidFill>
                      <a:srgbClr val="EAD7F3"/>
                    </a:solidFill>
                  </a:tcPr>
                </a:tc>
                <a:tc>
                  <a:txBody>
                    <a:bodyPr/>
                    <a:lstStyle/>
                    <a:p>
                      <a:pPr algn="ctr"/>
                      <a:r>
                        <a:rPr lang="fr-FR" sz="1000" dirty="0" err="1" smtClean="0"/>
                        <a:t>blablablabla</a:t>
                      </a:r>
                      <a:endParaRPr lang="fr-FR" sz="1000" dirty="0"/>
                    </a:p>
                  </a:txBody>
                  <a:tcPr>
                    <a:solidFill>
                      <a:srgbClr val="EAD7F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Free</a:t>
                      </a:r>
                    </a:p>
                    <a:p>
                      <a:pPr algn="ctr"/>
                      <a:endParaRPr lang="fr-FR" sz="1000" dirty="0" smtClean="0"/>
                    </a:p>
                  </a:txBody>
                  <a:tcPr>
                    <a:solidFill>
                      <a:srgbClr val="92D050"/>
                    </a:solidFill>
                  </a:tcPr>
                </a:tc>
                <a:tc>
                  <a:txBody>
                    <a:bodyPr/>
                    <a:lstStyle/>
                    <a:p>
                      <a:pPr algn="ctr"/>
                      <a:endParaRPr lang="fr-FR" sz="1000" dirty="0"/>
                    </a:p>
                  </a:txBody>
                  <a:tcPr>
                    <a:solidFill>
                      <a:srgbClr val="EAD7F3"/>
                    </a:solidFill>
                  </a:tcPr>
                </a:tc>
              </a:tr>
            </a:tbl>
          </a:graphicData>
        </a:graphic>
      </p:graphicFrame>
      <p:sp>
        <p:nvSpPr>
          <p:cNvPr id="28" name="ZoneTexte 27"/>
          <p:cNvSpPr txBox="1"/>
          <p:nvPr/>
        </p:nvSpPr>
        <p:spPr>
          <a:xfrm>
            <a:off x="10190643" y="1948256"/>
            <a:ext cx="2151551" cy="400110"/>
          </a:xfrm>
          <a:prstGeom prst="rect">
            <a:avLst/>
          </a:prstGeom>
          <a:noFill/>
          <a:ln>
            <a:noFill/>
          </a:ln>
        </p:spPr>
        <p:txBody>
          <a:bodyPr wrap="none" rtlCol="0">
            <a:spAutoFit/>
          </a:bodyPr>
          <a:lstStyle/>
          <a:p>
            <a:r>
              <a:rPr lang="en-US" sz="1000" dirty="0" smtClean="0">
                <a:solidFill>
                  <a:schemeClr val="tx1">
                    <a:lumMod val="75000"/>
                    <a:lumOff val="25000"/>
                  </a:schemeClr>
                </a:solidFill>
              </a:rPr>
              <a:t> Delete a Community </a:t>
            </a:r>
          </a:p>
          <a:p>
            <a:r>
              <a:rPr lang="en-US" sz="1000" dirty="0" smtClean="0">
                <a:solidFill>
                  <a:schemeClr val="tx1">
                    <a:lumMod val="75000"/>
                    <a:lumOff val="25000"/>
                  </a:schemeClr>
                </a:solidFill>
              </a:rPr>
              <a:t>(Should not be an easy access button)</a:t>
            </a:r>
            <a:endParaRPr lang="en-US" sz="1000" dirty="0">
              <a:solidFill>
                <a:schemeClr val="tx1">
                  <a:lumMod val="75000"/>
                  <a:lumOff val="25000"/>
                </a:schemeClr>
              </a:solidFill>
            </a:endParaRPr>
          </a:p>
        </p:txBody>
      </p:sp>
      <p:cxnSp>
        <p:nvCxnSpPr>
          <p:cNvPr id="29" name="Connecteur droit avec flèche 28"/>
          <p:cNvCxnSpPr/>
          <p:nvPr/>
        </p:nvCxnSpPr>
        <p:spPr>
          <a:xfrm flipH="1">
            <a:off x="9944643" y="2090800"/>
            <a:ext cx="364062" cy="21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2127002" y="869412"/>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AIRBUS</a:t>
            </a:r>
            <a:endParaRPr lang="en-US" sz="900" dirty="0">
              <a:solidFill>
                <a:schemeClr val="tx1"/>
              </a:solidFill>
            </a:endParaRPr>
          </a:p>
        </p:txBody>
      </p:sp>
      <p:sp>
        <p:nvSpPr>
          <p:cNvPr id="32" name="ZoneTexte 31"/>
          <p:cNvSpPr txBox="1"/>
          <p:nvPr/>
        </p:nvSpPr>
        <p:spPr>
          <a:xfrm>
            <a:off x="340766" y="825594"/>
            <a:ext cx="1845377"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Company/organization  Name :</a:t>
            </a:r>
            <a:endParaRPr lang="en-US" sz="1000" b="1" dirty="0">
              <a:solidFill>
                <a:schemeClr val="tx1">
                  <a:lumMod val="75000"/>
                  <a:lumOff val="25000"/>
                </a:schemeClr>
              </a:solidFill>
            </a:endParaRPr>
          </a:p>
        </p:txBody>
      </p:sp>
      <p:pic>
        <p:nvPicPr>
          <p:cNvPr id="46" name="Image 45"/>
          <p:cNvPicPr>
            <a:picLocks noChangeAspect="1"/>
          </p:cNvPicPr>
          <p:nvPr/>
        </p:nvPicPr>
        <p:blipFill>
          <a:blip r:embed="rId2"/>
          <a:stretch>
            <a:fillRect/>
          </a:stretch>
        </p:blipFill>
        <p:spPr>
          <a:xfrm>
            <a:off x="8431197" y="824112"/>
            <a:ext cx="233549" cy="247703"/>
          </a:xfrm>
          <a:prstGeom prst="rect">
            <a:avLst/>
          </a:prstGeom>
        </p:spPr>
      </p:pic>
      <p:sp>
        <p:nvSpPr>
          <p:cNvPr id="60" name="ZoneTexte 59"/>
          <p:cNvSpPr txBox="1"/>
          <p:nvPr/>
        </p:nvSpPr>
        <p:spPr>
          <a:xfrm>
            <a:off x="8911833" y="618510"/>
            <a:ext cx="1189749"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Edit customer </a:t>
            </a:r>
            <a:r>
              <a:rPr lang="en-US" sz="1000" dirty="0" err="1" smtClean="0">
                <a:solidFill>
                  <a:schemeClr val="tx1">
                    <a:lumMod val="75000"/>
                    <a:lumOff val="25000"/>
                  </a:schemeClr>
                </a:solidFill>
              </a:rPr>
              <a:t>infos</a:t>
            </a:r>
            <a:endParaRPr lang="en-US" sz="1000" dirty="0">
              <a:solidFill>
                <a:schemeClr val="tx1">
                  <a:lumMod val="75000"/>
                  <a:lumOff val="25000"/>
                </a:schemeClr>
              </a:solidFill>
            </a:endParaRPr>
          </a:p>
        </p:txBody>
      </p:sp>
      <p:cxnSp>
        <p:nvCxnSpPr>
          <p:cNvPr id="61" name="Connecteur droit avec flèche 60"/>
          <p:cNvCxnSpPr/>
          <p:nvPr/>
        </p:nvCxnSpPr>
        <p:spPr>
          <a:xfrm flipH="1">
            <a:off x="8659385" y="800419"/>
            <a:ext cx="234188" cy="16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60427" y="723779"/>
            <a:ext cx="8398737" cy="533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Image 49"/>
          <p:cNvPicPr>
            <a:picLocks noChangeAspect="1"/>
          </p:cNvPicPr>
          <p:nvPr/>
        </p:nvPicPr>
        <p:blipFill>
          <a:blip r:embed="rId4"/>
          <a:stretch>
            <a:fillRect/>
          </a:stretch>
        </p:blipFill>
        <p:spPr>
          <a:xfrm>
            <a:off x="7571394" y="3161001"/>
            <a:ext cx="225105" cy="219809"/>
          </a:xfrm>
          <a:prstGeom prst="rect">
            <a:avLst/>
          </a:prstGeom>
        </p:spPr>
      </p:pic>
      <p:pic>
        <p:nvPicPr>
          <p:cNvPr id="54" name="Image 53"/>
          <p:cNvPicPr>
            <a:picLocks noChangeAspect="1"/>
          </p:cNvPicPr>
          <p:nvPr/>
        </p:nvPicPr>
        <p:blipFill>
          <a:blip r:embed="rId2"/>
          <a:stretch>
            <a:fillRect/>
          </a:stretch>
        </p:blipFill>
        <p:spPr>
          <a:xfrm>
            <a:off x="8105341" y="3142500"/>
            <a:ext cx="233549" cy="247703"/>
          </a:xfrm>
          <a:prstGeom prst="rect">
            <a:avLst/>
          </a:prstGeom>
        </p:spPr>
      </p:pic>
      <p:pic>
        <p:nvPicPr>
          <p:cNvPr id="55" name="Image 54"/>
          <p:cNvPicPr>
            <a:picLocks noChangeAspect="1"/>
          </p:cNvPicPr>
          <p:nvPr/>
        </p:nvPicPr>
        <p:blipFill>
          <a:blip r:embed="rId3"/>
          <a:stretch>
            <a:fillRect/>
          </a:stretch>
        </p:blipFill>
        <p:spPr>
          <a:xfrm>
            <a:off x="8417833" y="3148363"/>
            <a:ext cx="283298" cy="241840"/>
          </a:xfrm>
          <a:prstGeom prst="rect">
            <a:avLst/>
          </a:prstGeom>
        </p:spPr>
      </p:pic>
      <p:sp>
        <p:nvSpPr>
          <p:cNvPr id="58" name="ZoneTexte 57"/>
          <p:cNvSpPr txBox="1"/>
          <p:nvPr/>
        </p:nvSpPr>
        <p:spPr>
          <a:xfrm>
            <a:off x="8863767" y="2979737"/>
            <a:ext cx="845103"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Delete order</a:t>
            </a:r>
            <a:endParaRPr lang="en-US" sz="1000" dirty="0">
              <a:solidFill>
                <a:schemeClr val="tx1">
                  <a:lumMod val="75000"/>
                  <a:lumOff val="25000"/>
                </a:schemeClr>
              </a:solidFill>
            </a:endParaRPr>
          </a:p>
        </p:txBody>
      </p:sp>
      <p:cxnSp>
        <p:nvCxnSpPr>
          <p:cNvPr id="59" name="Connecteur droit avec flèche 58"/>
          <p:cNvCxnSpPr/>
          <p:nvPr/>
        </p:nvCxnSpPr>
        <p:spPr>
          <a:xfrm flipH="1">
            <a:off x="8663722" y="3142500"/>
            <a:ext cx="234188" cy="16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8478888" y="2736248"/>
            <a:ext cx="2534668"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Edit order fields (comments, payment status)</a:t>
            </a:r>
            <a:endParaRPr lang="en-US" sz="1000" dirty="0">
              <a:solidFill>
                <a:schemeClr val="tx1">
                  <a:lumMod val="75000"/>
                  <a:lumOff val="25000"/>
                </a:schemeClr>
              </a:solidFill>
            </a:endParaRPr>
          </a:p>
        </p:txBody>
      </p:sp>
      <p:cxnSp>
        <p:nvCxnSpPr>
          <p:cNvPr id="67" name="Connecteur droit avec flèche 66"/>
          <p:cNvCxnSpPr/>
          <p:nvPr/>
        </p:nvCxnSpPr>
        <p:spPr>
          <a:xfrm flipH="1">
            <a:off x="8288652" y="2917604"/>
            <a:ext cx="279918" cy="249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 name="Image 70"/>
          <p:cNvPicPr>
            <a:picLocks noChangeAspect="1"/>
          </p:cNvPicPr>
          <p:nvPr/>
        </p:nvPicPr>
        <p:blipFill>
          <a:blip r:embed="rId2"/>
          <a:stretch>
            <a:fillRect/>
          </a:stretch>
        </p:blipFill>
        <p:spPr>
          <a:xfrm>
            <a:off x="8130394" y="3541127"/>
            <a:ext cx="233549" cy="247703"/>
          </a:xfrm>
          <a:prstGeom prst="rect">
            <a:avLst/>
          </a:prstGeom>
        </p:spPr>
      </p:pic>
      <p:pic>
        <p:nvPicPr>
          <p:cNvPr id="72" name="Image 71"/>
          <p:cNvPicPr>
            <a:picLocks noChangeAspect="1"/>
          </p:cNvPicPr>
          <p:nvPr/>
        </p:nvPicPr>
        <p:blipFill>
          <a:blip r:embed="rId3"/>
          <a:stretch>
            <a:fillRect/>
          </a:stretch>
        </p:blipFill>
        <p:spPr>
          <a:xfrm>
            <a:off x="8442886" y="3546990"/>
            <a:ext cx="283298" cy="241840"/>
          </a:xfrm>
          <a:prstGeom prst="rect">
            <a:avLst/>
          </a:prstGeom>
        </p:spPr>
      </p:pic>
      <p:sp>
        <p:nvSpPr>
          <p:cNvPr id="49" name="ZoneTexte 48"/>
          <p:cNvSpPr txBox="1"/>
          <p:nvPr/>
        </p:nvSpPr>
        <p:spPr>
          <a:xfrm>
            <a:off x="370256" y="1040743"/>
            <a:ext cx="963725" cy="400110"/>
          </a:xfrm>
          <a:prstGeom prst="rect">
            <a:avLst/>
          </a:prstGeom>
          <a:noFill/>
          <a:ln>
            <a:noFill/>
          </a:ln>
        </p:spPr>
        <p:txBody>
          <a:bodyPr wrap="none" rtlCol="0">
            <a:spAutoFit/>
          </a:bodyPr>
          <a:lstStyle/>
          <a:p>
            <a:r>
              <a:rPr lang="en-US" sz="1000" b="1" dirty="0" smtClean="0">
                <a:solidFill>
                  <a:schemeClr val="tx1">
                    <a:lumMod val="75000"/>
                    <a:lumOff val="25000"/>
                  </a:schemeClr>
                </a:solidFill>
              </a:rPr>
              <a:t>Main Contact: </a:t>
            </a:r>
          </a:p>
          <a:p>
            <a:endParaRPr lang="en-US" sz="1000" b="1" dirty="0">
              <a:solidFill>
                <a:schemeClr val="tx1">
                  <a:lumMod val="75000"/>
                  <a:lumOff val="25000"/>
                </a:schemeClr>
              </a:solidFill>
            </a:endParaRPr>
          </a:p>
        </p:txBody>
      </p:sp>
      <p:sp>
        <p:nvSpPr>
          <p:cNvPr id="77" name="ZoneTexte 76"/>
          <p:cNvSpPr txBox="1"/>
          <p:nvPr/>
        </p:nvSpPr>
        <p:spPr>
          <a:xfrm>
            <a:off x="7050875" y="841257"/>
            <a:ext cx="1212191" cy="246221"/>
          </a:xfrm>
          <a:prstGeom prst="rect">
            <a:avLst/>
          </a:prstGeom>
          <a:noFill/>
          <a:ln>
            <a:noFill/>
          </a:ln>
        </p:spPr>
        <p:txBody>
          <a:bodyPr wrap="none" rtlCol="0">
            <a:spAutoFit/>
          </a:bodyPr>
          <a:lstStyle/>
          <a:p>
            <a:r>
              <a:rPr lang="en-US" sz="1000" u="sng" dirty="0" smtClean="0">
                <a:solidFill>
                  <a:schemeClr val="accent1"/>
                </a:solidFill>
                <a:hlinkClick r:id="" action="ppaction://noaction"/>
              </a:rPr>
              <a:t>View special quotes</a:t>
            </a:r>
            <a:endParaRPr lang="en-US" sz="1000" u="sng" dirty="0">
              <a:solidFill>
                <a:schemeClr val="accent1"/>
              </a:solidFill>
            </a:endParaRPr>
          </a:p>
        </p:txBody>
      </p:sp>
      <p:pic>
        <p:nvPicPr>
          <p:cNvPr id="78" name="Image 77"/>
          <p:cNvPicPr>
            <a:picLocks noChangeAspect="1"/>
          </p:cNvPicPr>
          <p:nvPr/>
        </p:nvPicPr>
        <p:blipFill>
          <a:blip r:embed="rId4"/>
          <a:stretch>
            <a:fillRect/>
          </a:stretch>
        </p:blipFill>
        <p:spPr>
          <a:xfrm>
            <a:off x="7584258" y="3563785"/>
            <a:ext cx="225105" cy="219809"/>
          </a:xfrm>
          <a:prstGeom prst="rect">
            <a:avLst/>
          </a:prstGeom>
        </p:spPr>
      </p:pic>
      <p:sp>
        <p:nvSpPr>
          <p:cNvPr id="79" name="ZoneTexte 78"/>
          <p:cNvSpPr txBox="1"/>
          <p:nvPr/>
        </p:nvSpPr>
        <p:spPr>
          <a:xfrm>
            <a:off x="271944" y="1367001"/>
            <a:ext cx="1771639" cy="261610"/>
          </a:xfrm>
          <a:prstGeom prst="rect">
            <a:avLst/>
          </a:prstGeom>
          <a:noFill/>
          <a:ln>
            <a:noFill/>
          </a:ln>
        </p:spPr>
        <p:txBody>
          <a:bodyPr wrap="none" rtlCol="0">
            <a:spAutoFit/>
          </a:bodyPr>
          <a:lstStyle/>
          <a:p>
            <a:r>
              <a:rPr lang="en-US" sz="1100" b="1" dirty="0" smtClean="0">
                <a:solidFill>
                  <a:schemeClr val="tx1">
                    <a:lumMod val="75000"/>
                    <a:lumOff val="25000"/>
                  </a:schemeClr>
                </a:solidFill>
              </a:rPr>
              <a:t>Current community service</a:t>
            </a:r>
            <a:endParaRPr lang="en-US" sz="1100" b="1" dirty="0">
              <a:solidFill>
                <a:schemeClr val="tx1">
                  <a:lumMod val="75000"/>
                  <a:lumOff val="25000"/>
                </a:schemeClr>
              </a:solidFill>
            </a:endParaRPr>
          </a:p>
        </p:txBody>
      </p:sp>
      <p:sp>
        <p:nvSpPr>
          <p:cNvPr id="14" name="Triangle isocèle 13"/>
          <p:cNvSpPr/>
          <p:nvPr/>
        </p:nvSpPr>
        <p:spPr>
          <a:xfrm rot="10800000">
            <a:off x="8437292" y="1191327"/>
            <a:ext cx="265471" cy="2056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85" name="Tableau 84"/>
          <p:cNvGraphicFramePr>
            <a:graphicFrameLocks noGrp="1"/>
          </p:cNvGraphicFramePr>
          <p:nvPr>
            <p:extLst/>
          </p:nvPr>
        </p:nvGraphicFramePr>
        <p:xfrm>
          <a:off x="317889" y="3887312"/>
          <a:ext cx="9127242" cy="1015365"/>
        </p:xfrm>
        <a:graphic>
          <a:graphicData uri="http://schemas.openxmlformats.org/drawingml/2006/table">
            <a:tbl>
              <a:tblPr firstRow="1" bandRow="1">
                <a:tableStyleId>{5C22544A-7EE6-4342-B048-85BDC9FD1C3A}</a:tableStyleId>
              </a:tblPr>
              <a:tblGrid>
                <a:gridCol w="596476"/>
                <a:gridCol w="820409"/>
                <a:gridCol w="792734"/>
                <a:gridCol w="694264"/>
                <a:gridCol w="1199535"/>
                <a:gridCol w="735512"/>
                <a:gridCol w="586214"/>
                <a:gridCol w="755940"/>
                <a:gridCol w="736539"/>
                <a:gridCol w="736539"/>
                <a:gridCol w="833978"/>
                <a:gridCol w="639102"/>
              </a:tblGrid>
              <a:tr h="370840">
                <a:tc>
                  <a:txBody>
                    <a:bodyPr/>
                    <a:lstStyle/>
                    <a:p>
                      <a:pPr algn="ctr"/>
                      <a:r>
                        <a:rPr lang="fr-FR" sz="1000" dirty="0" smtClean="0"/>
                        <a:t>Com_ id</a:t>
                      </a:r>
                      <a:endParaRPr lang="fr-FR" sz="1000" dirty="0"/>
                    </a:p>
                  </a:txBody>
                  <a:tcPr anchor="ctr"/>
                </a:tc>
                <a:tc>
                  <a:txBody>
                    <a:bodyPr/>
                    <a:lstStyle/>
                    <a:p>
                      <a:pPr algn="ctr"/>
                      <a:r>
                        <a:rPr lang="fr-FR" sz="1000" dirty="0" err="1" smtClean="0"/>
                        <a:t>Com_name</a:t>
                      </a:r>
                      <a:endParaRPr lang="fr-FR" sz="1000" dirty="0"/>
                    </a:p>
                  </a:txBody>
                  <a:tcPr anchor="ctr"/>
                </a:tc>
                <a:tc>
                  <a:txBody>
                    <a:bodyPr/>
                    <a:lstStyle/>
                    <a:p>
                      <a:pPr algn="ctr"/>
                      <a:r>
                        <a:rPr lang="fr-FR" sz="1000" dirty="0" err="1" smtClean="0"/>
                        <a:t>Com_type</a:t>
                      </a:r>
                      <a:endParaRPr lang="fr-FR" sz="1000" dirty="0"/>
                    </a:p>
                  </a:txBody>
                  <a:tcPr anchor="ctr"/>
                </a:tc>
                <a:tc>
                  <a:txBody>
                    <a:bodyPr/>
                    <a:lstStyle/>
                    <a:p>
                      <a:pPr algn="ctr"/>
                      <a:r>
                        <a:rPr lang="fr-FR" sz="1000" dirty="0" err="1" smtClean="0"/>
                        <a:t>Number</a:t>
                      </a:r>
                      <a:r>
                        <a:rPr lang="fr-FR" sz="1000" dirty="0" smtClean="0"/>
                        <a:t> of </a:t>
                      </a:r>
                      <a:r>
                        <a:rPr lang="fr-FR" sz="1000" dirty="0" err="1" smtClean="0"/>
                        <a:t>users</a:t>
                      </a:r>
                      <a:endParaRPr lang="fr-FR" sz="1000" dirty="0"/>
                    </a:p>
                  </a:txBody>
                  <a:tcPr anchor="ctr"/>
                </a:tc>
                <a:tc>
                  <a:txBody>
                    <a:bodyPr/>
                    <a:lstStyle/>
                    <a:p>
                      <a:pPr algn="ctr"/>
                      <a:r>
                        <a:rPr lang="fr-FR" sz="1000" dirty="0" err="1" smtClean="0"/>
                        <a:t>Owner</a:t>
                      </a:r>
                      <a:r>
                        <a:rPr lang="fr-FR" sz="1000" baseline="0" dirty="0" smtClean="0"/>
                        <a:t> email</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First </a:t>
                      </a:r>
                      <a:r>
                        <a:rPr lang="fr-FR" sz="1000" dirty="0" err="1" smtClean="0"/>
                        <a:t>name</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err="1" smtClean="0">
                          <a:solidFill>
                            <a:schemeClr val="lt1"/>
                          </a:solidFill>
                          <a:latin typeface="+mn-lt"/>
                          <a:ea typeface="+mn-ea"/>
                          <a:cs typeface="+mn-cs"/>
                        </a:rPr>
                        <a:t>Community</a:t>
                      </a:r>
                      <a:endParaRPr lang="fr-FR" sz="1000" b="1" kern="1200" dirty="0" smtClean="0">
                        <a:solidFill>
                          <a:schemeClr val="lt1"/>
                        </a:solidFill>
                        <a:latin typeface="+mn-lt"/>
                        <a:ea typeface="+mn-ea"/>
                        <a:cs typeface="+mn-cs"/>
                      </a:endParaRPr>
                    </a:p>
                    <a:p>
                      <a:pPr algn="ctr" fontAlgn="b"/>
                      <a:r>
                        <a:rPr lang="fr-FR" sz="1000" b="1" kern="1200" dirty="0" err="1" smtClean="0">
                          <a:solidFill>
                            <a:schemeClr val="lt1"/>
                          </a:solidFill>
                          <a:latin typeface="+mn-lt"/>
                          <a:ea typeface="+mn-ea"/>
                          <a:cs typeface="+mn-cs"/>
                        </a:rPr>
                        <a:t>creation</a:t>
                      </a:r>
                      <a:r>
                        <a:rPr lang="fr-FR" sz="1000" b="1" kern="1200" dirty="0" smtClean="0">
                          <a:solidFill>
                            <a:schemeClr val="lt1"/>
                          </a:solidFill>
                          <a:latin typeface="+mn-lt"/>
                          <a:ea typeface="+mn-ea"/>
                          <a:cs typeface="+mn-cs"/>
                        </a:rPr>
                        <a:t>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Comunity</a:t>
                      </a:r>
                      <a:r>
                        <a:rPr lang="fr-FR" sz="1000" b="1" kern="1200" baseline="0" dirty="0" smtClean="0">
                          <a:solidFill>
                            <a:schemeClr val="lt1"/>
                          </a:solidFill>
                          <a:latin typeface="+mn-lt"/>
                          <a:ea typeface="+mn-ea"/>
                          <a:cs typeface="+mn-cs"/>
                        </a:rPr>
                        <a:t> </a:t>
                      </a:r>
                      <a:r>
                        <a:rPr lang="fr-FR" sz="1000" b="1" kern="1200" dirty="0" smtClean="0">
                          <a:solidFill>
                            <a:schemeClr val="lt1"/>
                          </a:solidFill>
                          <a:latin typeface="+mn-lt"/>
                          <a:ea typeface="+mn-ea"/>
                          <a:cs typeface="+mn-cs"/>
                        </a:rPr>
                        <a:t>Storage </a:t>
                      </a:r>
                      <a:r>
                        <a:rPr lang="fr-FR" sz="1000" b="1" kern="1200" dirty="0" err="1" smtClean="0">
                          <a:solidFill>
                            <a:schemeClr val="lt1"/>
                          </a:solidFill>
                          <a:latin typeface="+mn-lt"/>
                          <a:ea typeface="+mn-ea"/>
                          <a:cs typeface="+mn-cs"/>
                        </a:rPr>
                        <a:t>consumed</a:t>
                      </a:r>
                      <a:r>
                        <a:rPr lang="fr-FR" sz="1000" b="1" kern="1200" dirty="0" smtClean="0">
                          <a:solidFill>
                            <a:schemeClr val="lt1"/>
                          </a:solidFill>
                          <a:latin typeface="+mn-lt"/>
                          <a:ea typeface="+mn-ea"/>
                          <a:cs typeface="+mn-cs"/>
                        </a:rPr>
                        <a:t> (GB)</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Community</a:t>
                      </a:r>
                      <a:r>
                        <a:rPr lang="fr-FR" sz="1000" b="1" kern="1200" dirty="0" smtClean="0">
                          <a:solidFill>
                            <a:schemeClr val="lt1"/>
                          </a:solidFill>
                          <a:latin typeface="+mn-lt"/>
                          <a:ea typeface="+mn-ea"/>
                          <a:cs typeface="+mn-cs"/>
                        </a:rPr>
                        <a:t> 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smtClean="0">
                          <a:solidFill>
                            <a:schemeClr val="lt1"/>
                          </a:solidFill>
                          <a:latin typeface="+mn-lt"/>
                          <a:ea typeface="+mn-ea"/>
                          <a:cs typeface="+mn-cs"/>
                        </a:rPr>
                        <a:t>Service</a:t>
                      </a:r>
                    </a:p>
                    <a:p>
                      <a:pPr algn="ctr" fontAlgn="b"/>
                      <a:r>
                        <a:rPr lang="fr-FR" sz="1000" b="1" kern="1200" dirty="0" smtClean="0">
                          <a:solidFill>
                            <a:schemeClr val="lt1"/>
                          </a:solidFill>
                          <a:latin typeface="+mn-lt"/>
                          <a:ea typeface="+mn-ea"/>
                          <a:cs typeface="+mn-cs"/>
                        </a:rPr>
                        <a:t>expiration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orders</a:t>
                      </a:r>
                      <a:endParaRPr lang="fr-FR" sz="1000" b="1" kern="1200" dirty="0">
                        <a:solidFill>
                          <a:schemeClr val="lt1"/>
                        </a:solidFill>
                        <a:latin typeface="+mn-lt"/>
                        <a:ea typeface="+mn-ea"/>
                        <a:cs typeface="+mn-cs"/>
                      </a:endParaRPr>
                    </a:p>
                  </a:txBody>
                  <a:tcPr marL="9525" marR="9525" marT="9525" marB="0" anchor="ctr"/>
                </a:tc>
              </a:tr>
              <a:tr h="370840">
                <a:tc>
                  <a:txBody>
                    <a:bodyPr/>
                    <a:lstStyle/>
                    <a:p>
                      <a:pPr algn="ctr"/>
                      <a:r>
                        <a:rPr lang="fr-FR" sz="1000" dirty="0" smtClean="0"/>
                        <a:t>C125</a:t>
                      </a:r>
                      <a:endParaRPr lang="fr-FR" sz="1000" dirty="0"/>
                    </a:p>
                  </a:txBody>
                  <a:tcPr/>
                </a:tc>
                <a:tc>
                  <a:txBody>
                    <a:bodyPr/>
                    <a:lstStyle/>
                    <a:p>
                      <a:pPr algn="ctr"/>
                      <a:r>
                        <a:rPr lang="fr-FR" sz="1000" dirty="0" smtClean="0"/>
                        <a:t>LINKAVIE</a:t>
                      </a:r>
                      <a:endParaRPr lang="fr-FR" sz="1000" dirty="0"/>
                    </a:p>
                  </a:txBody>
                  <a:tcPr/>
                </a:tc>
                <a:tc>
                  <a:txBody>
                    <a:bodyPr/>
                    <a:lstStyle/>
                    <a:p>
                      <a:pPr algn="ctr"/>
                      <a:r>
                        <a:rPr lang="fr-FR" sz="1000" dirty="0" err="1" smtClean="0"/>
                        <a:t>Private</a:t>
                      </a:r>
                      <a:endParaRPr lang="fr-FR" sz="1000" dirty="0"/>
                    </a:p>
                  </a:txBody>
                  <a:tcPr/>
                </a:tc>
                <a:tc>
                  <a:txBody>
                    <a:bodyPr/>
                    <a:lstStyle/>
                    <a:p>
                      <a:pPr algn="ctr"/>
                      <a:r>
                        <a:rPr lang="fr-FR" sz="1000" dirty="0" smtClean="0"/>
                        <a:t>12</a:t>
                      </a:r>
                      <a:endParaRPr lang="fr-FR" sz="1000" dirty="0"/>
                    </a:p>
                  </a:txBody>
                  <a:tcPr/>
                </a:tc>
                <a:tc>
                  <a:txBody>
                    <a:bodyPr/>
                    <a:lstStyle/>
                    <a:p>
                      <a:pPr algn="ctr"/>
                      <a:r>
                        <a:rPr lang="fr-FR" sz="1000" dirty="0" smtClean="0"/>
                        <a:t>tom@linkavie.com</a:t>
                      </a:r>
                      <a:endParaRPr lang="fr-FR" sz="1000" dirty="0"/>
                    </a:p>
                  </a:txBody>
                  <a:tcPr/>
                </a:tc>
                <a:tc>
                  <a:txBody>
                    <a:bodyPr/>
                    <a:lstStyle/>
                    <a:p>
                      <a:pPr algn="ctr"/>
                      <a:r>
                        <a:rPr lang="fr-FR" sz="1000" dirty="0" smtClean="0"/>
                        <a:t>Thomas</a:t>
                      </a:r>
                      <a:endParaRPr lang="fr-FR" sz="1000" dirty="0"/>
                    </a:p>
                  </a:txBody>
                  <a:tcPr/>
                </a:tc>
                <a:tc>
                  <a:txBody>
                    <a:bodyPr/>
                    <a:lstStyle/>
                    <a:p>
                      <a:pPr algn="ctr"/>
                      <a:r>
                        <a:rPr lang="fr-FR" sz="1000" dirty="0" smtClean="0"/>
                        <a:t>LUQUET</a:t>
                      </a:r>
                      <a:endParaRPr lang="fr-FR" sz="1000" dirty="0"/>
                    </a:p>
                  </a:txBody>
                  <a:tcPr/>
                </a:tc>
                <a:tc>
                  <a:txBody>
                    <a:bodyPr/>
                    <a:lstStyle/>
                    <a:p>
                      <a:pPr algn="ctr"/>
                      <a:r>
                        <a:rPr lang="fr-FR" sz="1000" dirty="0" smtClean="0"/>
                        <a:t>27/03/2010</a:t>
                      </a:r>
                      <a:endParaRPr lang="fr-FR" sz="1000" dirty="0"/>
                    </a:p>
                  </a:txBody>
                  <a:tcPr/>
                </a:tc>
                <a:tc>
                  <a:txBody>
                    <a:bodyPr/>
                    <a:lstStyle/>
                    <a:p>
                      <a:pPr algn="ctr"/>
                      <a:r>
                        <a:rPr lang="fr-FR" sz="1000" dirty="0" smtClean="0"/>
                        <a:t>12,256</a:t>
                      </a:r>
                      <a:endParaRPr lang="fr-FR" sz="1000" dirty="0"/>
                    </a:p>
                  </a:txBody>
                  <a:tcPr/>
                </a:tc>
                <a:tc>
                  <a:txBody>
                    <a:bodyPr/>
                    <a:lstStyle/>
                    <a:p>
                      <a:pPr algn="ctr"/>
                      <a:r>
                        <a:rPr lang="fr-FR" sz="1000" dirty="0" smtClean="0"/>
                        <a:t>150</a:t>
                      </a:r>
                      <a:endParaRPr lang="fr-FR" sz="1000" dirty="0"/>
                    </a:p>
                  </a:txBody>
                  <a:tcPr/>
                </a:tc>
                <a:tc>
                  <a:txBody>
                    <a:bodyPr/>
                    <a:lstStyle/>
                    <a:p>
                      <a:pPr algn="ctr"/>
                      <a:r>
                        <a:rPr lang="fr-FR" sz="1000" dirty="0" smtClean="0"/>
                        <a:t>23/06/2014</a:t>
                      </a:r>
                      <a:endParaRPr lang="fr-FR" sz="1000" dirty="0"/>
                    </a:p>
                  </a:txBody>
                  <a:tcPr/>
                </a:tc>
                <a:tc>
                  <a:txBody>
                    <a:bodyPr/>
                    <a:lstStyle/>
                    <a:p>
                      <a:pPr algn="ctr"/>
                      <a:r>
                        <a:rPr lang="fr-FR" sz="1000" dirty="0" smtClean="0"/>
                        <a:t>2</a:t>
                      </a:r>
                      <a:endParaRPr lang="fr-FR" sz="1000" dirty="0"/>
                    </a:p>
                  </a:txBody>
                  <a:tcPr/>
                </a:tc>
              </a:tr>
            </a:tbl>
          </a:graphicData>
        </a:graphic>
      </p:graphicFrame>
      <p:pic>
        <p:nvPicPr>
          <p:cNvPr id="86" name="Image 85"/>
          <p:cNvPicPr>
            <a:picLocks noChangeAspect="1"/>
          </p:cNvPicPr>
          <p:nvPr/>
        </p:nvPicPr>
        <p:blipFill>
          <a:blip r:embed="rId2"/>
          <a:stretch>
            <a:fillRect/>
          </a:stretch>
        </p:blipFill>
        <p:spPr>
          <a:xfrm>
            <a:off x="9489705" y="4541960"/>
            <a:ext cx="233549" cy="247703"/>
          </a:xfrm>
          <a:prstGeom prst="rect">
            <a:avLst/>
          </a:prstGeom>
        </p:spPr>
      </p:pic>
      <p:pic>
        <p:nvPicPr>
          <p:cNvPr id="87" name="Image 86"/>
          <p:cNvPicPr>
            <a:picLocks noChangeAspect="1"/>
          </p:cNvPicPr>
          <p:nvPr/>
        </p:nvPicPr>
        <p:blipFill>
          <a:blip r:embed="rId3"/>
          <a:stretch>
            <a:fillRect/>
          </a:stretch>
        </p:blipFill>
        <p:spPr>
          <a:xfrm>
            <a:off x="9738611" y="4552252"/>
            <a:ext cx="283298" cy="241840"/>
          </a:xfrm>
          <a:prstGeom prst="rect">
            <a:avLst/>
          </a:prstGeom>
        </p:spPr>
      </p:pic>
      <p:graphicFrame>
        <p:nvGraphicFramePr>
          <p:cNvPr id="88" name="Tableau 87"/>
          <p:cNvGraphicFramePr>
            <a:graphicFrameLocks noGrp="1"/>
          </p:cNvGraphicFramePr>
          <p:nvPr>
            <p:extLst/>
          </p:nvPr>
        </p:nvGraphicFramePr>
        <p:xfrm>
          <a:off x="310973" y="4920258"/>
          <a:ext cx="7668259" cy="1188720"/>
        </p:xfrm>
        <a:graphic>
          <a:graphicData uri="http://schemas.openxmlformats.org/drawingml/2006/table">
            <a:tbl>
              <a:tblPr firstRow="1" bandRow="1">
                <a:tableStyleId>{5C22544A-7EE6-4342-B048-85BDC9FD1C3A}</a:tableStyleId>
              </a:tblPr>
              <a:tblGrid>
                <a:gridCol w="893384"/>
                <a:gridCol w="855315"/>
                <a:gridCol w="969804"/>
                <a:gridCol w="803513"/>
                <a:gridCol w="885481"/>
                <a:gridCol w="815191"/>
                <a:gridCol w="923034"/>
                <a:gridCol w="814678"/>
                <a:gridCol w="707859"/>
              </a:tblGrid>
              <a:tr h="370840">
                <a:tc>
                  <a:txBody>
                    <a:bodyPr/>
                    <a:lstStyle/>
                    <a:p>
                      <a:pPr algn="ctr"/>
                      <a:r>
                        <a:rPr lang="fr-FR" sz="1000" b="1" dirty="0" err="1" smtClean="0"/>
                        <a:t>Quote</a:t>
                      </a:r>
                      <a:r>
                        <a:rPr lang="fr-FR" sz="1000" b="1" baseline="0" dirty="0" smtClean="0"/>
                        <a:t> </a:t>
                      </a:r>
                      <a:r>
                        <a:rPr lang="fr-FR" sz="1000" b="1" baseline="0" dirty="0" err="1" smtClean="0"/>
                        <a:t>number</a:t>
                      </a:r>
                      <a:endParaRPr lang="fr-FR" sz="1000" b="1" dirty="0"/>
                    </a:p>
                  </a:txBody>
                  <a:tcPr>
                    <a:solidFill>
                      <a:srgbClr val="C74DFD"/>
                    </a:solidFill>
                  </a:tcPr>
                </a:tc>
                <a:tc>
                  <a:txBody>
                    <a:bodyPr/>
                    <a:lstStyle/>
                    <a:p>
                      <a:pPr algn="ctr"/>
                      <a:r>
                        <a:rPr lang="fr-FR" sz="1000" b="1" dirty="0" smtClean="0"/>
                        <a:t>Service</a:t>
                      </a:r>
                      <a:endParaRPr lang="fr-FR" sz="1000" b="1" dirty="0"/>
                    </a:p>
                  </a:txBody>
                  <a:tcPr>
                    <a:solidFill>
                      <a:srgbClr val="C74DFD"/>
                    </a:solidFill>
                  </a:tcPr>
                </a:tc>
                <a:tc>
                  <a:txBody>
                    <a:bodyPr/>
                    <a:lstStyle/>
                    <a:p>
                      <a:pPr algn="ctr"/>
                      <a:r>
                        <a:rPr lang="fr-FR" sz="1000" b="1" dirty="0" smtClean="0"/>
                        <a:t>License</a:t>
                      </a:r>
                    </a:p>
                    <a:p>
                      <a:pPr algn="ctr"/>
                      <a:r>
                        <a:rPr lang="fr-FR" sz="1000" b="1" dirty="0" smtClean="0"/>
                        <a:t>code</a:t>
                      </a:r>
                      <a:endParaRPr lang="fr-FR" sz="1000" b="1" dirty="0"/>
                    </a:p>
                  </a:txBody>
                  <a:tcPr>
                    <a:solidFill>
                      <a:srgbClr val="C74DFD"/>
                    </a:solidFill>
                  </a:tcPr>
                </a:tc>
                <a:tc>
                  <a:txBody>
                    <a:bodyPr/>
                    <a:lstStyle/>
                    <a:p>
                      <a:pPr algn="ctr"/>
                      <a:r>
                        <a:rPr lang="fr-FR" sz="1000" b="1" dirty="0" err="1" smtClean="0"/>
                        <a:t>Invoice</a:t>
                      </a:r>
                      <a:r>
                        <a:rPr lang="fr-FR" sz="1000" b="1" dirty="0" smtClean="0"/>
                        <a:t> </a:t>
                      </a:r>
                      <a:r>
                        <a:rPr lang="fr-FR" sz="1000" b="1" dirty="0" err="1" smtClean="0"/>
                        <a:t>number</a:t>
                      </a:r>
                      <a:endParaRPr lang="fr-FR" sz="1000" b="1" dirty="0"/>
                    </a:p>
                  </a:txBody>
                  <a:tcPr>
                    <a:solidFill>
                      <a:srgbClr val="C74DFD"/>
                    </a:solidFill>
                  </a:tcPr>
                </a:tc>
                <a:tc>
                  <a:txBody>
                    <a:bodyPr/>
                    <a:lstStyle/>
                    <a:p>
                      <a:pPr algn="ctr"/>
                      <a:r>
                        <a:rPr lang="fr-FR" sz="1000" b="1" dirty="0" smtClean="0"/>
                        <a:t>Start-date</a:t>
                      </a:r>
                    </a:p>
                  </a:txBody>
                  <a:tcPr>
                    <a:solidFill>
                      <a:srgbClr val="C74DFD"/>
                    </a:solidFill>
                  </a:tcPr>
                </a:tc>
                <a:tc>
                  <a:txBody>
                    <a:bodyPr/>
                    <a:lstStyle/>
                    <a:p>
                      <a:pPr algn="ctr"/>
                      <a:r>
                        <a:rPr lang="fr-FR" sz="1000" b="1" dirty="0" smtClean="0"/>
                        <a:t>End-date</a:t>
                      </a:r>
                      <a:endParaRPr lang="fr-FR" sz="1000" b="1" dirty="0"/>
                    </a:p>
                  </a:txBody>
                  <a:tcPr>
                    <a:solidFill>
                      <a:srgbClr val="C74DFD"/>
                    </a:solidFill>
                  </a:tcPr>
                </a:tc>
                <a:tc>
                  <a:txBody>
                    <a:bodyPr/>
                    <a:lstStyle/>
                    <a:p>
                      <a:pPr algn="ctr"/>
                      <a:r>
                        <a:rPr lang="fr-FR" sz="1000" b="1" dirty="0" err="1" smtClean="0"/>
                        <a:t>Comments</a:t>
                      </a:r>
                      <a:endParaRPr lang="fr-FR" sz="1000" b="1" dirty="0"/>
                    </a:p>
                  </a:txBody>
                  <a:tcPr>
                    <a:solidFill>
                      <a:srgbClr val="C74DFD"/>
                    </a:solidFill>
                  </a:tcPr>
                </a:tc>
                <a:tc>
                  <a:txBody>
                    <a:bodyPr/>
                    <a:lstStyle/>
                    <a:p>
                      <a:pPr algn="ctr"/>
                      <a:r>
                        <a:rPr lang="fr-FR" sz="1000" b="1" dirty="0" err="1" smtClean="0"/>
                        <a:t>Payment</a:t>
                      </a:r>
                      <a:r>
                        <a:rPr lang="fr-FR" sz="1000" b="1" dirty="0" smtClean="0"/>
                        <a:t> </a:t>
                      </a:r>
                      <a:r>
                        <a:rPr lang="fr-FR" sz="1000" b="1" dirty="0" err="1" smtClean="0"/>
                        <a:t>status</a:t>
                      </a:r>
                      <a:endParaRPr lang="fr-FR" sz="1000" b="1" dirty="0"/>
                    </a:p>
                  </a:txBody>
                  <a:tcPr>
                    <a:solidFill>
                      <a:srgbClr val="C74DFD"/>
                    </a:solidFill>
                  </a:tcPr>
                </a:tc>
                <a:tc>
                  <a:txBody>
                    <a:bodyPr/>
                    <a:lstStyle/>
                    <a:p>
                      <a:pPr algn="ctr"/>
                      <a:r>
                        <a:rPr lang="fr-FR" sz="1000" b="1" dirty="0" err="1" smtClean="0"/>
                        <a:t>Invoice</a:t>
                      </a:r>
                      <a:endParaRPr lang="fr-FR" sz="1000" b="1" dirty="0"/>
                    </a:p>
                  </a:txBody>
                  <a:tcPr>
                    <a:solidFill>
                      <a:srgbClr val="C74DFD"/>
                    </a:solidFill>
                  </a:tcPr>
                </a:tc>
              </a:tr>
              <a:tr h="370840">
                <a:tc>
                  <a:txBody>
                    <a:bodyPr/>
                    <a:lstStyle/>
                    <a:p>
                      <a:pPr algn="ctr"/>
                      <a:r>
                        <a:rPr lang="fr-FR" sz="1000" dirty="0" smtClean="0">
                          <a:hlinkClick r:id="" action="ppaction://noaction"/>
                        </a:rPr>
                        <a:t>SQ_C012501</a:t>
                      </a:r>
                      <a:endParaRPr lang="fr-FR" sz="1000" dirty="0"/>
                    </a:p>
                  </a:txBody>
                  <a:tcPr>
                    <a:solidFill>
                      <a:srgbClr val="EAD7F3"/>
                    </a:solidFill>
                  </a:tcPr>
                </a:tc>
                <a:tc>
                  <a:txBody>
                    <a:bodyPr/>
                    <a:lstStyle/>
                    <a:p>
                      <a:pPr algn="ctr"/>
                      <a:r>
                        <a:rPr lang="fr-FR" sz="1000" dirty="0" err="1" smtClean="0"/>
                        <a:t>EntB</a:t>
                      </a:r>
                      <a:endParaRPr lang="fr-FR" sz="1000" dirty="0"/>
                    </a:p>
                  </a:txBody>
                  <a:tcPr>
                    <a:solidFill>
                      <a:srgbClr val="EAD7F3"/>
                    </a:solidFill>
                  </a:tcPr>
                </a:tc>
                <a:tc>
                  <a:txBody>
                    <a:bodyPr/>
                    <a:lstStyle/>
                    <a:p>
                      <a:pPr algn="ctr"/>
                      <a:r>
                        <a:rPr lang="fr-FR" sz="1000" dirty="0" err="1" smtClean="0"/>
                        <a:t>EntSRVLicCode</a:t>
                      </a:r>
                      <a:endParaRPr lang="fr-FR" sz="1000" dirty="0"/>
                    </a:p>
                  </a:txBody>
                  <a:tcPr>
                    <a:solidFill>
                      <a:srgbClr val="EAD7F3"/>
                    </a:solidFill>
                  </a:tcPr>
                </a:tc>
                <a:tc>
                  <a:txBody>
                    <a:bodyPr/>
                    <a:lstStyle/>
                    <a:p>
                      <a:pPr algn="ctr"/>
                      <a:r>
                        <a:rPr lang="fr-FR" sz="1000" dirty="0" smtClean="0"/>
                        <a:t>I_E012501</a:t>
                      </a:r>
                      <a:endParaRPr lang="fr-FR" sz="1000" dirty="0"/>
                    </a:p>
                  </a:txBody>
                  <a:tcPr>
                    <a:solidFill>
                      <a:srgbClr val="EAD7F3"/>
                    </a:solidFill>
                  </a:tcPr>
                </a:tc>
                <a:tc>
                  <a:txBody>
                    <a:bodyPr/>
                    <a:lstStyle/>
                    <a:p>
                      <a:pPr algn="ctr"/>
                      <a:r>
                        <a:rPr lang="fr-FR" sz="1000" dirty="0" smtClean="0"/>
                        <a:t>03/04/2014</a:t>
                      </a:r>
                      <a:endParaRPr lang="fr-FR" sz="1000" dirty="0"/>
                    </a:p>
                  </a:txBody>
                  <a:tcPr>
                    <a:solidFill>
                      <a:srgbClr val="EAD7F3"/>
                    </a:solidFill>
                  </a:tcPr>
                </a:tc>
                <a:tc>
                  <a:txBody>
                    <a:bodyPr/>
                    <a:lstStyle/>
                    <a:p>
                      <a:pPr algn="ctr"/>
                      <a:r>
                        <a:rPr lang="fr-FR" sz="1000" dirty="0" smtClean="0"/>
                        <a:t>02/04/2015</a:t>
                      </a:r>
                      <a:endParaRPr lang="fr-FR" sz="1000" dirty="0"/>
                    </a:p>
                  </a:txBody>
                  <a:tcPr>
                    <a:solidFill>
                      <a:srgbClr val="EAD7F3"/>
                    </a:solidFill>
                  </a:tcPr>
                </a:tc>
                <a:tc>
                  <a:txBody>
                    <a:bodyPr/>
                    <a:lstStyle/>
                    <a:p>
                      <a:pPr algn="ctr"/>
                      <a:r>
                        <a:rPr lang="fr-FR" sz="1000" dirty="0" err="1" smtClean="0"/>
                        <a:t>blablablabla</a:t>
                      </a:r>
                      <a:endParaRPr lang="fr-FR" sz="1000" dirty="0"/>
                    </a:p>
                  </a:txBody>
                  <a:tcPr>
                    <a:solidFill>
                      <a:srgbClr val="EAD7F3"/>
                    </a:solidFill>
                  </a:tcPr>
                </a:tc>
                <a:tc>
                  <a:txBody>
                    <a:bodyPr/>
                    <a:lstStyle/>
                    <a:p>
                      <a:pPr algn="ctr"/>
                      <a:r>
                        <a:rPr lang="fr-FR" sz="1000" dirty="0" err="1" smtClean="0"/>
                        <a:t>Waiting</a:t>
                      </a:r>
                      <a:r>
                        <a:rPr lang="fr-FR" sz="1000" dirty="0" smtClean="0"/>
                        <a:t> for </a:t>
                      </a:r>
                      <a:r>
                        <a:rPr lang="fr-FR" sz="1000" dirty="0" err="1" smtClean="0"/>
                        <a:t>payment</a:t>
                      </a:r>
                      <a:endParaRPr lang="fr-FR" sz="1000" dirty="0" smtClean="0"/>
                    </a:p>
                  </a:txBody>
                  <a:tcPr>
                    <a:solidFill>
                      <a:srgbClr val="FFC000"/>
                    </a:solidFill>
                  </a:tcPr>
                </a:tc>
                <a:tc>
                  <a:txBody>
                    <a:bodyPr/>
                    <a:lstStyle/>
                    <a:p>
                      <a:pPr algn="ctr"/>
                      <a:endParaRPr lang="fr-FR" sz="1000" dirty="0"/>
                    </a:p>
                  </a:txBody>
                  <a:tcPr>
                    <a:solidFill>
                      <a:srgbClr val="EAD7F3"/>
                    </a:solidFill>
                  </a:tcPr>
                </a:tc>
              </a:tr>
              <a:tr h="370840">
                <a:tc>
                  <a:txBody>
                    <a:bodyPr/>
                    <a:lstStyle/>
                    <a:p>
                      <a:pPr algn="ctr"/>
                      <a:r>
                        <a:rPr lang="fr-FR" sz="1000" dirty="0" smtClean="0"/>
                        <a:t>NA</a:t>
                      </a:r>
                      <a:endParaRPr lang="fr-FR" sz="1000" dirty="0"/>
                    </a:p>
                  </a:txBody>
                  <a:tcPr>
                    <a:solidFill>
                      <a:srgbClr val="EAD7F3"/>
                    </a:solidFill>
                  </a:tcPr>
                </a:tc>
                <a:tc>
                  <a:txBody>
                    <a:bodyPr/>
                    <a:lstStyle/>
                    <a:p>
                      <a:pPr algn="ctr"/>
                      <a:r>
                        <a:rPr lang="fr-FR" sz="1000" dirty="0" smtClean="0"/>
                        <a:t>Enterprise - Trial</a:t>
                      </a:r>
                      <a:endParaRPr lang="fr-FR" sz="1000" dirty="0"/>
                    </a:p>
                  </a:txBody>
                  <a:tcPr>
                    <a:solidFill>
                      <a:srgbClr val="EAD7F3"/>
                    </a:solidFill>
                  </a:tcPr>
                </a:tc>
                <a:tc>
                  <a:txBody>
                    <a:bodyPr/>
                    <a:lstStyle/>
                    <a:p>
                      <a:pPr algn="ctr"/>
                      <a:r>
                        <a:rPr lang="fr-FR" sz="1000" dirty="0" err="1" smtClean="0"/>
                        <a:t>TriallicenseCode</a:t>
                      </a:r>
                      <a:endParaRPr lang="fr-FR" sz="1000" dirty="0"/>
                    </a:p>
                  </a:txBody>
                  <a:tcPr>
                    <a:solidFill>
                      <a:srgbClr val="EAD7F3"/>
                    </a:solidFill>
                  </a:tcPr>
                </a:tc>
                <a:tc>
                  <a:txBody>
                    <a:bodyPr/>
                    <a:lstStyle/>
                    <a:p>
                      <a:pPr algn="ctr"/>
                      <a:r>
                        <a:rPr lang="fr-FR" sz="1000" dirty="0" smtClean="0"/>
                        <a:t>NA</a:t>
                      </a:r>
                      <a:endParaRPr lang="fr-FR" sz="1000" dirty="0"/>
                    </a:p>
                  </a:txBody>
                  <a:tcPr>
                    <a:solidFill>
                      <a:srgbClr val="EAD7F3"/>
                    </a:solidFill>
                  </a:tcPr>
                </a:tc>
                <a:tc>
                  <a:txBody>
                    <a:bodyPr/>
                    <a:lstStyle/>
                    <a:p>
                      <a:pPr algn="ctr"/>
                      <a:r>
                        <a:rPr lang="fr-FR" sz="1000" dirty="0" smtClean="0"/>
                        <a:t>02/03/2014</a:t>
                      </a:r>
                      <a:endParaRPr lang="fr-FR" sz="1000" dirty="0"/>
                    </a:p>
                  </a:txBody>
                  <a:tcPr>
                    <a:solidFill>
                      <a:srgbClr val="EAD7F3"/>
                    </a:solidFill>
                  </a:tcPr>
                </a:tc>
                <a:tc>
                  <a:txBody>
                    <a:bodyPr/>
                    <a:lstStyle/>
                    <a:p>
                      <a:pPr algn="ctr"/>
                      <a:r>
                        <a:rPr lang="fr-FR" sz="1000" dirty="0" smtClean="0"/>
                        <a:t>16/03/2014</a:t>
                      </a:r>
                      <a:endParaRPr lang="fr-FR" sz="1000" dirty="0"/>
                    </a:p>
                  </a:txBody>
                  <a:tcPr>
                    <a:solidFill>
                      <a:srgbClr val="EAD7F3"/>
                    </a:solidFill>
                  </a:tcPr>
                </a:tc>
                <a:tc>
                  <a:txBody>
                    <a:bodyPr/>
                    <a:lstStyle/>
                    <a:p>
                      <a:pPr algn="ctr"/>
                      <a:r>
                        <a:rPr lang="fr-FR" sz="1000" dirty="0" err="1" smtClean="0"/>
                        <a:t>blablablabla</a:t>
                      </a:r>
                      <a:endParaRPr lang="fr-FR" sz="1000" dirty="0"/>
                    </a:p>
                  </a:txBody>
                  <a:tcPr>
                    <a:solidFill>
                      <a:srgbClr val="EAD7F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Free</a:t>
                      </a:r>
                    </a:p>
                    <a:p>
                      <a:pPr algn="ctr"/>
                      <a:endParaRPr lang="fr-FR" sz="1000" dirty="0" smtClean="0"/>
                    </a:p>
                  </a:txBody>
                  <a:tcPr>
                    <a:solidFill>
                      <a:srgbClr val="92D050"/>
                    </a:solidFill>
                  </a:tcPr>
                </a:tc>
                <a:tc>
                  <a:txBody>
                    <a:bodyPr/>
                    <a:lstStyle/>
                    <a:p>
                      <a:pPr algn="ctr"/>
                      <a:endParaRPr lang="fr-FR" sz="1000" dirty="0"/>
                    </a:p>
                  </a:txBody>
                  <a:tcPr>
                    <a:solidFill>
                      <a:srgbClr val="EAD7F3"/>
                    </a:solidFill>
                  </a:tcPr>
                </a:tc>
              </a:tr>
            </a:tbl>
          </a:graphicData>
        </a:graphic>
      </p:graphicFrame>
      <p:pic>
        <p:nvPicPr>
          <p:cNvPr id="89" name="Image 88"/>
          <p:cNvPicPr>
            <a:picLocks noChangeAspect="1"/>
          </p:cNvPicPr>
          <p:nvPr/>
        </p:nvPicPr>
        <p:blipFill>
          <a:blip r:embed="rId4"/>
          <a:stretch>
            <a:fillRect/>
          </a:stretch>
        </p:blipFill>
        <p:spPr>
          <a:xfrm>
            <a:off x="7543032" y="5406417"/>
            <a:ext cx="225105" cy="219809"/>
          </a:xfrm>
          <a:prstGeom prst="rect">
            <a:avLst/>
          </a:prstGeom>
        </p:spPr>
      </p:pic>
      <p:pic>
        <p:nvPicPr>
          <p:cNvPr id="90" name="Image 89"/>
          <p:cNvPicPr>
            <a:picLocks noChangeAspect="1"/>
          </p:cNvPicPr>
          <p:nvPr/>
        </p:nvPicPr>
        <p:blipFill>
          <a:blip r:embed="rId2"/>
          <a:stretch>
            <a:fillRect/>
          </a:stretch>
        </p:blipFill>
        <p:spPr>
          <a:xfrm>
            <a:off x="8076979" y="5387916"/>
            <a:ext cx="233549" cy="247703"/>
          </a:xfrm>
          <a:prstGeom prst="rect">
            <a:avLst/>
          </a:prstGeom>
        </p:spPr>
      </p:pic>
      <p:pic>
        <p:nvPicPr>
          <p:cNvPr id="91" name="Image 90"/>
          <p:cNvPicPr>
            <a:picLocks noChangeAspect="1"/>
          </p:cNvPicPr>
          <p:nvPr/>
        </p:nvPicPr>
        <p:blipFill>
          <a:blip r:embed="rId3"/>
          <a:stretch>
            <a:fillRect/>
          </a:stretch>
        </p:blipFill>
        <p:spPr>
          <a:xfrm>
            <a:off x="8389471" y="5393779"/>
            <a:ext cx="283298" cy="241840"/>
          </a:xfrm>
          <a:prstGeom prst="rect">
            <a:avLst/>
          </a:prstGeom>
        </p:spPr>
      </p:pic>
      <p:pic>
        <p:nvPicPr>
          <p:cNvPr id="95" name="Image 94"/>
          <p:cNvPicPr>
            <a:picLocks noChangeAspect="1"/>
          </p:cNvPicPr>
          <p:nvPr/>
        </p:nvPicPr>
        <p:blipFill>
          <a:blip r:embed="rId2"/>
          <a:stretch>
            <a:fillRect/>
          </a:stretch>
        </p:blipFill>
        <p:spPr>
          <a:xfrm>
            <a:off x="8102032" y="5786543"/>
            <a:ext cx="233549" cy="247703"/>
          </a:xfrm>
          <a:prstGeom prst="rect">
            <a:avLst/>
          </a:prstGeom>
        </p:spPr>
      </p:pic>
      <p:pic>
        <p:nvPicPr>
          <p:cNvPr id="96" name="Image 95"/>
          <p:cNvPicPr>
            <a:picLocks noChangeAspect="1"/>
          </p:cNvPicPr>
          <p:nvPr/>
        </p:nvPicPr>
        <p:blipFill>
          <a:blip r:embed="rId3"/>
          <a:stretch>
            <a:fillRect/>
          </a:stretch>
        </p:blipFill>
        <p:spPr>
          <a:xfrm>
            <a:off x="8414524" y="5792406"/>
            <a:ext cx="283298" cy="241840"/>
          </a:xfrm>
          <a:prstGeom prst="rect">
            <a:avLst/>
          </a:prstGeom>
        </p:spPr>
      </p:pic>
      <p:pic>
        <p:nvPicPr>
          <p:cNvPr id="97" name="Image 96"/>
          <p:cNvPicPr>
            <a:picLocks noChangeAspect="1"/>
          </p:cNvPicPr>
          <p:nvPr/>
        </p:nvPicPr>
        <p:blipFill>
          <a:blip r:embed="rId4"/>
          <a:stretch>
            <a:fillRect/>
          </a:stretch>
        </p:blipFill>
        <p:spPr>
          <a:xfrm>
            <a:off x="7555896" y="5809201"/>
            <a:ext cx="225105" cy="219809"/>
          </a:xfrm>
          <a:prstGeom prst="rect">
            <a:avLst/>
          </a:prstGeom>
        </p:spPr>
      </p:pic>
      <p:sp>
        <p:nvSpPr>
          <p:cNvPr id="16" name="ZoneTexte 15"/>
          <p:cNvSpPr txBox="1"/>
          <p:nvPr/>
        </p:nvSpPr>
        <p:spPr>
          <a:xfrm>
            <a:off x="4325000" y="6407250"/>
            <a:ext cx="6663940" cy="369332"/>
          </a:xfrm>
          <a:prstGeom prst="rect">
            <a:avLst/>
          </a:prstGeom>
          <a:noFill/>
        </p:spPr>
        <p:txBody>
          <a:bodyPr wrap="none" rtlCol="0">
            <a:spAutoFit/>
          </a:bodyPr>
          <a:lstStyle/>
          <a:p>
            <a:r>
              <a:rPr lang="fr-FR" dirty="0" smtClean="0"/>
              <a:t>Note: </a:t>
            </a:r>
            <a:r>
              <a:rPr lang="fr-FR" dirty="0" err="1" smtClean="0"/>
              <a:t>Several</a:t>
            </a:r>
            <a:r>
              <a:rPr lang="fr-FR" dirty="0" smtClean="0"/>
              <a:t> </a:t>
            </a:r>
            <a:r>
              <a:rPr lang="fr-FR" dirty="0" err="1" smtClean="0"/>
              <a:t>communities</a:t>
            </a:r>
            <a:r>
              <a:rPr lang="fr-FR" dirty="0" smtClean="0"/>
              <a:t> in </a:t>
            </a:r>
            <a:r>
              <a:rPr lang="fr-FR" dirty="0" err="1" smtClean="0"/>
              <a:t>same</a:t>
            </a:r>
            <a:r>
              <a:rPr lang="fr-FR" dirty="0" smtClean="0"/>
              <a:t> </a:t>
            </a:r>
            <a:r>
              <a:rPr lang="fr-FR" dirty="0" err="1" smtClean="0"/>
              <a:t>customer</a:t>
            </a:r>
            <a:r>
              <a:rPr lang="fr-FR" dirty="0" smtClean="0"/>
              <a:t> – show </a:t>
            </a:r>
            <a:r>
              <a:rPr lang="fr-FR" dirty="0" err="1" smtClean="0"/>
              <a:t>different</a:t>
            </a:r>
            <a:r>
              <a:rPr lang="fr-FR" dirty="0" smtClean="0"/>
              <a:t> </a:t>
            </a:r>
            <a:r>
              <a:rPr lang="fr-FR" dirty="0" err="1" smtClean="0"/>
              <a:t>orders</a:t>
            </a:r>
            <a:endParaRPr lang="fr-FR" dirty="0"/>
          </a:p>
        </p:txBody>
      </p:sp>
      <p:sp>
        <p:nvSpPr>
          <p:cNvPr id="17" name="Flèche vers le bas 16">
            <a:hlinkClick r:id="" action="ppaction://noaction"/>
          </p:cNvPr>
          <p:cNvSpPr/>
          <p:nvPr/>
        </p:nvSpPr>
        <p:spPr>
          <a:xfrm>
            <a:off x="11169445" y="6272981"/>
            <a:ext cx="491613" cy="503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ZoneTexte 97"/>
          <p:cNvSpPr txBox="1"/>
          <p:nvPr/>
        </p:nvSpPr>
        <p:spPr>
          <a:xfrm>
            <a:off x="5555391" y="825594"/>
            <a:ext cx="428322" cy="246221"/>
          </a:xfrm>
          <a:prstGeom prst="rect">
            <a:avLst/>
          </a:prstGeom>
          <a:noFill/>
          <a:ln>
            <a:noFill/>
          </a:ln>
        </p:spPr>
        <p:txBody>
          <a:bodyPr wrap="none" rtlCol="0">
            <a:spAutoFit/>
          </a:bodyPr>
          <a:lstStyle/>
          <a:p>
            <a:r>
              <a:rPr lang="en-US" sz="1000" dirty="0" smtClean="0">
                <a:solidFill>
                  <a:schemeClr val="tx1">
                    <a:lumMod val="75000"/>
                    <a:lumOff val="25000"/>
                  </a:schemeClr>
                </a:solidFill>
                <a:hlinkClick r:id="" action="ppaction://noaction"/>
              </a:rPr>
              <a:t>Back</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8402286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86266" y="128060"/>
            <a:ext cx="10515600" cy="659342"/>
          </a:xfrm>
        </p:spPr>
        <p:txBody>
          <a:bodyPr>
            <a:normAutofit/>
          </a:bodyPr>
          <a:lstStyle/>
          <a:p>
            <a:r>
              <a:rPr lang="en-US" sz="2400" dirty="0" smtClean="0"/>
              <a:t>Customer orders Back-office page</a:t>
            </a:r>
            <a:endParaRPr lang="en-US" sz="2400" dirty="0"/>
          </a:p>
        </p:txBody>
      </p:sp>
      <p:sp>
        <p:nvSpPr>
          <p:cNvPr id="30" name="Rectangle à coins arrondis 29"/>
          <p:cNvSpPr/>
          <p:nvPr/>
        </p:nvSpPr>
        <p:spPr>
          <a:xfrm>
            <a:off x="2127002" y="869412"/>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AIRBUS</a:t>
            </a:r>
            <a:endParaRPr lang="en-US" sz="900" dirty="0">
              <a:solidFill>
                <a:schemeClr val="tx1"/>
              </a:solidFill>
            </a:endParaRPr>
          </a:p>
        </p:txBody>
      </p:sp>
      <p:sp>
        <p:nvSpPr>
          <p:cNvPr id="32" name="ZoneTexte 31"/>
          <p:cNvSpPr txBox="1"/>
          <p:nvPr/>
        </p:nvSpPr>
        <p:spPr>
          <a:xfrm>
            <a:off x="340766" y="825594"/>
            <a:ext cx="1845377"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Company/organization  Name :</a:t>
            </a:r>
            <a:endParaRPr lang="en-US" sz="1000" b="1" dirty="0">
              <a:solidFill>
                <a:schemeClr val="tx1">
                  <a:lumMod val="75000"/>
                  <a:lumOff val="25000"/>
                </a:schemeClr>
              </a:solidFill>
            </a:endParaRPr>
          </a:p>
        </p:txBody>
      </p:sp>
      <p:pic>
        <p:nvPicPr>
          <p:cNvPr id="46" name="Image 45"/>
          <p:cNvPicPr>
            <a:picLocks noChangeAspect="1"/>
          </p:cNvPicPr>
          <p:nvPr/>
        </p:nvPicPr>
        <p:blipFill>
          <a:blip r:embed="rId2"/>
          <a:stretch>
            <a:fillRect/>
          </a:stretch>
        </p:blipFill>
        <p:spPr>
          <a:xfrm>
            <a:off x="8431197" y="824112"/>
            <a:ext cx="233549" cy="247703"/>
          </a:xfrm>
          <a:prstGeom prst="rect">
            <a:avLst/>
          </a:prstGeom>
        </p:spPr>
      </p:pic>
      <p:sp>
        <p:nvSpPr>
          <p:cNvPr id="60" name="ZoneTexte 59"/>
          <p:cNvSpPr txBox="1"/>
          <p:nvPr/>
        </p:nvSpPr>
        <p:spPr>
          <a:xfrm>
            <a:off x="8911833" y="618510"/>
            <a:ext cx="1189749"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Edit customer </a:t>
            </a:r>
            <a:r>
              <a:rPr lang="en-US" sz="1000" dirty="0" err="1" smtClean="0">
                <a:solidFill>
                  <a:schemeClr val="tx1">
                    <a:lumMod val="75000"/>
                    <a:lumOff val="25000"/>
                  </a:schemeClr>
                </a:solidFill>
              </a:rPr>
              <a:t>infos</a:t>
            </a:r>
            <a:endParaRPr lang="en-US" sz="1000" dirty="0">
              <a:solidFill>
                <a:schemeClr val="tx1">
                  <a:lumMod val="75000"/>
                  <a:lumOff val="25000"/>
                </a:schemeClr>
              </a:solidFill>
            </a:endParaRPr>
          </a:p>
        </p:txBody>
      </p:sp>
      <p:cxnSp>
        <p:nvCxnSpPr>
          <p:cNvPr id="61" name="Connecteur droit avec flèche 60"/>
          <p:cNvCxnSpPr/>
          <p:nvPr/>
        </p:nvCxnSpPr>
        <p:spPr>
          <a:xfrm flipH="1">
            <a:off x="8659385" y="800419"/>
            <a:ext cx="234188" cy="16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60427" y="723779"/>
            <a:ext cx="8398737" cy="533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ZoneTexte 48"/>
          <p:cNvSpPr txBox="1"/>
          <p:nvPr/>
        </p:nvSpPr>
        <p:spPr>
          <a:xfrm>
            <a:off x="370256" y="1040743"/>
            <a:ext cx="963725" cy="400110"/>
          </a:xfrm>
          <a:prstGeom prst="rect">
            <a:avLst/>
          </a:prstGeom>
          <a:noFill/>
          <a:ln>
            <a:noFill/>
          </a:ln>
        </p:spPr>
        <p:txBody>
          <a:bodyPr wrap="none" rtlCol="0">
            <a:spAutoFit/>
          </a:bodyPr>
          <a:lstStyle/>
          <a:p>
            <a:r>
              <a:rPr lang="en-US" sz="1000" b="1" dirty="0" smtClean="0">
                <a:solidFill>
                  <a:schemeClr val="tx1">
                    <a:lumMod val="75000"/>
                    <a:lumOff val="25000"/>
                  </a:schemeClr>
                </a:solidFill>
              </a:rPr>
              <a:t>Main Contact: </a:t>
            </a:r>
          </a:p>
          <a:p>
            <a:endParaRPr lang="en-US" sz="1000" b="1" dirty="0">
              <a:solidFill>
                <a:schemeClr val="tx1">
                  <a:lumMod val="75000"/>
                  <a:lumOff val="25000"/>
                </a:schemeClr>
              </a:solidFill>
            </a:endParaRPr>
          </a:p>
        </p:txBody>
      </p:sp>
      <p:sp>
        <p:nvSpPr>
          <p:cNvPr id="77" name="ZoneTexte 76"/>
          <p:cNvSpPr txBox="1"/>
          <p:nvPr/>
        </p:nvSpPr>
        <p:spPr>
          <a:xfrm>
            <a:off x="7050875" y="841257"/>
            <a:ext cx="1212191" cy="246221"/>
          </a:xfrm>
          <a:prstGeom prst="rect">
            <a:avLst/>
          </a:prstGeom>
          <a:noFill/>
          <a:ln>
            <a:noFill/>
          </a:ln>
        </p:spPr>
        <p:txBody>
          <a:bodyPr wrap="none" rtlCol="0">
            <a:spAutoFit/>
          </a:bodyPr>
          <a:lstStyle/>
          <a:p>
            <a:r>
              <a:rPr lang="en-US" sz="1000" u="sng" dirty="0" smtClean="0">
                <a:solidFill>
                  <a:schemeClr val="accent1"/>
                </a:solidFill>
                <a:hlinkClick r:id="" action="ppaction://noaction"/>
              </a:rPr>
              <a:t>View special quotes</a:t>
            </a:r>
            <a:endParaRPr lang="en-US" sz="1000" u="sng" dirty="0">
              <a:solidFill>
                <a:schemeClr val="accent1"/>
              </a:solidFill>
            </a:endParaRPr>
          </a:p>
        </p:txBody>
      </p:sp>
      <p:sp>
        <p:nvSpPr>
          <p:cNvPr id="79" name="ZoneTexte 78"/>
          <p:cNvSpPr txBox="1"/>
          <p:nvPr/>
        </p:nvSpPr>
        <p:spPr>
          <a:xfrm>
            <a:off x="0" y="1383121"/>
            <a:ext cx="981359" cy="261610"/>
          </a:xfrm>
          <a:prstGeom prst="rect">
            <a:avLst/>
          </a:prstGeom>
          <a:noFill/>
          <a:ln>
            <a:noFill/>
          </a:ln>
        </p:spPr>
        <p:txBody>
          <a:bodyPr wrap="none" rtlCol="0">
            <a:spAutoFit/>
          </a:bodyPr>
          <a:lstStyle/>
          <a:p>
            <a:r>
              <a:rPr lang="en-US" sz="1100" b="1" dirty="0" smtClean="0">
                <a:solidFill>
                  <a:schemeClr val="tx1">
                    <a:lumMod val="75000"/>
                    <a:lumOff val="25000"/>
                  </a:schemeClr>
                </a:solidFill>
              </a:rPr>
              <a:t>Events orders</a:t>
            </a:r>
            <a:endParaRPr lang="en-US" sz="1100" b="1" dirty="0">
              <a:solidFill>
                <a:schemeClr val="tx1">
                  <a:lumMod val="75000"/>
                  <a:lumOff val="25000"/>
                </a:schemeClr>
              </a:solidFill>
            </a:endParaRPr>
          </a:p>
        </p:txBody>
      </p:sp>
      <p:sp>
        <p:nvSpPr>
          <p:cNvPr id="14" name="Triangle isocèle 13"/>
          <p:cNvSpPr/>
          <p:nvPr/>
        </p:nvSpPr>
        <p:spPr>
          <a:xfrm rot="10800000">
            <a:off x="8437292" y="1191327"/>
            <a:ext cx="265471" cy="2056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6" name="Image 85"/>
          <p:cNvPicPr>
            <a:picLocks noChangeAspect="1"/>
          </p:cNvPicPr>
          <p:nvPr/>
        </p:nvPicPr>
        <p:blipFill>
          <a:blip r:embed="rId2"/>
          <a:stretch>
            <a:fillRect/>
          </a:stretch>
        </p:blipFill>
        <p:spPr>
          <a:xfrm>
            <a:off x="11648800" y="3277901"/>
            <a:ext cx="233549" cy="247703"/>
          </a:xfrm>
          <a:prstGeom prst="rect">
            <a:avLst/>
          </a:prstGeom>
        </p:spPr>
      </p:pic>
      <p:pic>
        <p:nvPicPr>
          <p:cNvPr id="87" name="Image 86"/>
          <p:cNvPicPr>
            <a:picLocks noChangeAspect="1"/>
          </p:cNvPicPr>
          <p:nvPr/>
        </p:nvPicPr>
        <p:blipFill>
          <a:blip r:embed="rId3"/>
          <a:stretch>
            <a:fillRect/>
          </a:stretch>
        </p:blipFill>
        <p:spPr>
          <a:xfrm>
            <a:off x="11897706" y="3288193"/>
            <a:ext cx="283298" cy="241840"/>
          </a:xfrm>
          <a:prstGeom prst="rect">
            <a:avLst/>
          </a:prstGeom>
        </p:spPr>
      </p:pic>
      <p:graphicFrame>
        <p:nvGraphicFramePr>
          <p:cNvPr id="42" name="Tableau 41"/>
          <p:cNvGraphicFramePr>
            <a:graphicFrameLocks noGrp="1"/>
          </p:cNvGraphicFramePr>
          <p:nvPr>
            <p:extLst/>
          </p:nvPr>
        </p:nvGraphicFramePr>
        <p:xfrm>
          <a:off x="104785" y="2647455"/>
          <a:ext cx="11544014" cy="944880"/>
        </p:xfrm>
        <a:graphic>
          <a:graphicData uri="http://schemas.openxmlformats.org/drawingml/2006/table">
            <a:tbl>
              <a:tblPr firstRow="1" bandRow="1">
                <a:tableStyleId>{5C22544A-7EE6-4342-B048-85BDC9FD1C3A}</a:tableStyleId>
              </a:tblPr>
              <a:tblGrid>
                <a:gridCol w="836322"/>
                <a:gridCol w="800682"/>
                <a:gridCol w="800682"/>
                <a:gridCol w="779510"/>
                <a:gridCol w="780512"/>
                <a:gridCol w="779313"/>
                <a:gridCol w="780163"/>
                <a:gridCol w="742217"/>
                <a:gridCol w="906176"/>
                <a:gridCol w="836275"/>
                <a:gridCol w="836275"/>
                <a:gridCol w="600333"/>
                <a:gridCol w="767429"/>
                <a:gridCol w="762643"/>
                <a:gridCol w="535482"/>
              </a:tblGrid>
              <a:tr h="479205">
                <a:tc>
                  <a:txBody>
                    <a:bodyPr/>
                    <a:lstStyle/>
                    <a:p>
                      <a:pPr algn="ctr"/>
                      <a:r>
                        <a:rPr lang="fr-FR" sz="1000" b="1" dirty="0" err="1" smtClean="0"/>
                        <a:t>Quote</a:t>
                      </a:r>
                      <a:r>
                        <a:rPr lang="fr-FR" sz="1000" b="1" baseline="0" dirty="0" smtClean="0"/>
                        <a:t> </a:t>
                      </a:r>
                      <a:r>
                        <a:rPr lang="fr-FR" sz="1000" b="1" baseline="0" dirty="0" err="1" smtClean="0"/>
                        <a:t>number</a:t>
                      </a:r>
                      <a:endParaRPr lang="fr-FR" sz="1000" b="1" dirty="0"/>
                    </a:p>
                  </a:txBody>
                  <a:tcP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dirty="0" err="1" smtClean="0"/>
                        <a:t>Quote</a:t>
                      </a:r>
                      <a:r>
                        <a:rPr lang="fr-FR" sz="1000" b="1" baseline="0" dirty="0" smtClean="0"/>
                        <a:t> date</a:t>
                      </a:r>
                      <a:endParaRPr lang="fr-FR" sz="1000" b="1" dirty="0" smtClean="0"/>
                    </a:p>
                    <a:p>
                      <a:pPr algn="ctr"/>
                      <a:endParaRPr lang="fr-FR" sz="1000" b="1" dirty="0"/>
                    </a:p>
                  </a:txBody>
                  <a:tcPr>
                    <a:solidFill>
                      <a:schemeClr val="accent6"/>
                    </a:solidFill>
                  </a:tcPr>
                </a:tc>
                <a:tc>
                  <a:txBody>
                    <a:bodyPr/>
                    <a:lstStyle/>
                    <a:p>
                      <a:pPr algn="ctr"/>
                      <a:r>
                        <a:rPr lang="fr-FR" sz="1000" b="1" dirty="0" smtClean="0"/>
                        <a:t>Service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StartDate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EndDate</a:t>
                      </a:r>
                      <a:endParaRPr lang="fr-FR" sz="1000" b="1" dirty="0" smtClean="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Start</a:t>
                      </a:r>
                      <a:endParaRPr lang="fr-FR" sz="1000" b="1" dirty="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End</a:t>
                      </a:r>
                    </a:p>
                    <a:p>
                      <a:pPr algn="ctr"/>
                      <a:endParaRPr lang="fr-FR" sz="1000" b="1" dirty="0"/>
                    </a:p>
                  </a:txBody>
                  <a:tcPr>
                    <a:solidFill>
                      <a:schemeClr val="accent6"/>
                    </a:solidFill>
                  </a:tcPr>
                </a:tc>
                <a:tc>
                  <a:txBody>
                    <a:bodyPr/>
                    <a:lstStyle/>
                    <a:p>
                      <a:pPr algn="ctr"/>
                      <a:r>
                        <a:rPr lang="fr-FR" sz="1000" b="1" dirty="0" smtClean="0"/>
                        <a:t>Storage </a:t>
                      </a:r>
                      <a:r>
                        <a:rPr lang="fr-FR" sz="1000" b="1" dirty="0" err="1" smtClean="0"/>
                        <a:t>capacity</a:t>
                      </a:r>
                      <a:r>
                        <a:rPr lang="fr-FR" sz="1000" b="1" dirty="0" smtClean="0"/>
                        <a:t> (GB)</a:t>
                      </a:r>
                      <a:endParaRPr lang="fr-FR" sz="1000" b="1" dirty="0"/>
                    </a:p>
                  </a:txBody>
                  <a:tcPr>
                    <a:solidFill>
                      <a:schemeClr val="accent6"/>
                    </a:solidFill>
                  </a:tcPr>
                </a:tc>
                <a:tc>
                  <a:txBody>
                    <a:bodyPr/>
                    <a:lstStyle/>
                    <a:p>
                      <a:pPr algn="ctr"/>
                      <a:r>
                        <a:rPr lang="fr-FR" sz="1000" b="1" dirty="0" smtClean="0"/>
                        <a:t>Mobile</a:t>
                      </a:r>
                      <a:r>
                        <a:rPr lang="fr-FR" sz="1000" b="1" baseline="0" dirty="0" smtClean="0"/>
                        <a:t> </a:t>
                      </a:r>
                      <a:r>
                        <a:rPr lang="fr-FR" sz="1000" b="1" baseline="0" dirty="0" err="1" smtClean="0"/>
                        <a:t>event</a:t>
                      </a:r>
                      <a:r>
                        <a:rPr lang="fr-FR" sz="1000" b="1" baseline="0" dirty="0" smtClean="0"/>
                        <a:t> service</a:t>
                      </a:r>
                      <a:endParaRPr lang="fr-FR" sz="1000" b="1" dirty="0"/>
                    </a:p>
                  </a:txBody>
                  <a:tcPr>
                    <a:solidFill>
                      <a:schemeClr val="accent6"/>
                    </a:solidFill>
                  </a:tcPr>
                </a:tc>
                <a:tc>
                  <a:txBody>
                    <a:bodyPr/>
                    <a:lstStyle/>
                    <a:p>
                      <a:pPr algn="ctr"/>
                      <a:r>
                        <a:rPr lang="fr-FR" sz="1000" b="1" dirty="0" smtClean="0"/>
                        <a:t>Mobile </a:t>
                      </a:r>
                      <a:r>
                        <a:rPr lang="fr-FR" sz="1000" b="1" dirty="0" err="1" smtClean="0"/>
                        <a:t>evt</a:t>
                      </a:r>
                      <a:r>
                        <a:rPr lang="fr-FR" sz="1000" b="1" dirty="0" smtClean="0"/>
                        <a:t> code</a:t>
                      </a:r>
                      <a:endParaRPr lang="fr-FR" sz="1000" b="1" dirty="0"/>
                    </a:p>
                  </a:txBody>
                  <a:tcPr>
                    <a:solidFill>
                      <a:schemeClr val="accent6"/>
                    </a:solidFill>
                  </a:tcPr>
                </a:tc>
                <a:tc>
                  <a:txBody>
                    <a:bodyPr/>
                    <a:lstStyle/>
                    <a:p>
                      <a:pPr algn="ctr"/>
                      <a:r>
                        <a:rPr lang="fr-FR" sz="1000" b="1" dirty="0" smtClean="0"/>
                        <a:t>Mobile </a:t>
                      </a:r>
                      <a:r>
                        <a:rPr lang="fr-FR" sz="1000" b="1" dirty="0" err="1" smtClean="0"/>
                        <a:t>evt</a:t>
                      </a:r>
                      <a:r>
                        <a:rPr lang="fr-FR" sz="1000" b="1" dirty="0" smtClean="0"/>
                        <a:t> ID</a:t>
                      </a:r>
                      <a:endParaRPr lang="fr-FR" sz="1000" b="1" dirty="0"/>
                    </a:p>
                  </a:txBody>
                  <a:tcPr>
                    <a:solidFill>
                      <a:schemeClr val="accent6"/>
                    </a:solidFill>
                  </a:tcPr>
                </a:tc>
                <a:tc>
                  <a:txBody>
                    <a:bodyPr/>
                    <a:lstStyle/>
                    <a:p>
                      <a:pPr algn="ctr"/>
                      <a:r>
                        <a:rPr lang="fr-FR" sz="1000" b="1" dirty="0" smtClean="0"/>
                        <a:t>Price (€)</a:t>
                      </a:r>
                    </a:p>
                  </a:txBody>
                  <a:tcPr>
                    <a:solidFill>
                      <a:schemeClr val="accent6"/>
                    </a:solidFill>
                  </a:tcPr>
                </a:tc>
                <a:tc>
                  <a:txBody>
                    <a:bodyPr/>
                    <a:lstStyle/>
                    <a:p>
                      <a:pPr algn="ctr"/>
                      <a:r>
                        <a:rPr lang="fr-FR" sz="1000" b="1" dirty="0" err="1" smtClean="0"/>
                        <a:t>Comments</a:t>
                      </a:r>
                      <a:endParaRPr lang="fr-FR" sz="1000" b="1" dirty="0"/>
                    </a:p>
                  </a:txBody>
                  <a:tcPr>
                    <a:solidFill>
                      <a:schemeClr val="accent6"/>
                    </a:solidFill>
                  </a:tcPr>
                </a:tc>
                <a:tc>
                  <a:txBody>
                    <a:bodyPr/>
                    <a:lstStyle/>
                    <a:p>
                      <a:pPr algn="ctr"/>
                      <a:r>
                        <a:rPr lang="fr-FR" sz="1000" b="1" dirty="0" err="1" smtClean="0"/>
                        <a:t>Payment</a:t>
                      </a:r>
                      <a:endParaRPr lang="fr-FR" sz="1000" b="1" dirty="0" smtClean="0"/>
                    </a:p>
                    <a:p>
                      <a:pPr algn="ctr"/>
                      <a:r>
                        <a:rPr lang="fr-FR" sz="1000" b="1" dirty="0" err="1" smtClean="0"/>
                        <a:t>status</a:t>
                      </a:r>
                      <a:endParaRPr lang="fr-FR" sz="1000" b="1" dirty="0"/>
                    </a:p>
                  </a:txBody>
                  <a:tcPr>
                    <a:solidFill>
                      <a:schemeClr val="accent6"/>
                    </a:solidFill>
                  </a:tcPr>
                </a:tc>
                <a:tc>
                  <a:txBody>
                    <a:bodyPr/>
                    <a:lstStyle/>
                    <a:p>
                      <a:pPr algn="ctr"/>
                      <a:r>
                        <a:rPr lang="fr-FR" sz="1000" b="1" dirty="0" err="1" smtClean="0"/>
                        <a:t>Invoice</a:t>
                      </a:r>
                      <a:endParaRPr lang="fr-FR" sz="1000" b="1" dirty="0"/>
                    </a:p>
                  </a:txBody>
                  <a:tcPr>
                    <a:solidFill>
                      <a:schemeClr val="accent6"/>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p>
                      <a:pPr algn="ctr"/>
                      <a:endParaRPr lang="fr-FR" sz="1000" dirty="0"/>
                    </a:p>
                  </a:txBody>
                  <a:tcPr>
                    <a:solidFill>
                      <a:schemeClr val="accent6">
                        <a:lumMod val="20000"/>
                        <a:lumOff val="80000"/>
                      </a:schemeClr>
                    </a:solidFill>
                  </a:tcPr>
                </a:tc>
                <a:tc>
                  <a:txBody>
                    <a:bodyPr/>
                    <a:lstStyle/>
                    <a:p>
                      <a:pPr algn="ctr"/>
                      <a:r>
                        <a:rPr lang="fr-FR" sz="1000" dirty="0" smtClean="0"/>
                        <a:t>NA</a:t>
                      </a:r>
                      <a:endParaRPr lang="fr-FR" sz="1000" dirty="0"/>
                    </a:p>
                  </a:txBody>
                  <a:tcPr>
                    <a:solidFill>
                      <a:schemeClr val="accent6">
                        <a:lumMod val="20000"/>
                        <a:lumOff val="80000"/>
                      </a:schemeClr>
                    </a:solidFill>
                  </a:tcPr>
                </a:tc>
                <a:tc>
                  <a:txBody>
                    <a:bodyPr/>
                    <a:lstStyle/>
                    <a:p>
                      <a:pPr algn="ctr"/>
                      <a:r>
                        <a:rPr lang="fr-FR" sz="1000" dirty="0" err="1" smtClean="0"/>
                        <a:t>EventB</a:t>
                      </a:r>
                      <a:endParaRPr lang="fr-FR" sz="1000" dirty="0"/>
                    </a:p>
                  </a:txBody>
                  <a:tcPr>
                    <a:solidFill>
                      <a:schemeClr val="accent6">
                        <a:lumMod val="20000"/>
                        <a:lumOff val="80000"/>
                      </a:schemeClr>
                    </a:solidFill>
                  </a:tcPr>
                </a:tc>
                <a:tc>
                  <a:txBody>
                    <a:bodyPr/>
                    <a:lstStyle/>
                    <a:p>
                      <a:pPr algn="ctr"/>
                      <a:r>
                        <a:rPr lang="fr-FR" sz="1000" dirty="0" smtClean="0"/>
                        <a:t>01/07/2014</a:t>
                      </a:r>
                      <a:endParaRPr lang="fr-FR" sz="1000" dirty="0"/>
                    </a:p>
                  </a:txBody>
                  <a:tcPr>
                    <a:solidFill>
                      <a:schemeClr val="accent6">
                        <a:lumMod val="20000"/>
                        <a:lumOff val="80000"/>
                      </a:schemeClr>
                    </a:solidFill>
                  </a:tcPr>
                </a:tc>
                <a:tc>
                  <a:txBody>
                    <a:bodyPr/>
                    <a:lstStyle/>
                    <a:p>
                      <a:pPr algn="ctr"/>
                      <a:r>
                        <a:rPr lang="fr-FR" sz="1000" dirty="0" smtClean="0"/>
                        <a:t>02/07/2014</a:t>
                      </a:r>
                      <a:endParaRPr lang="fr-FR" sz="1000" dirty="0"/>
                    </a:p>
                  </a:txBody>
                  <a:tcPr>
                    <a:solidFill>
                      <a:schemeClr val="accent6">
                        <a:lumMod val="20000"/>
                        <a:lumOff val="80000"/>
                      </a:schemeClr>
                    </a:solidFill>
                  </a:tcPr>
                </a:tc>
                <a:tc>
                  <a:txBody>
                    <a:bodyPr/>
                    <a:lstStyle/>
                    <a:p>
                      <a:pPr algn="ctr"/>
                      <a:r>
                        <a:rPr lang="fr-FR" sz="1000" dirty="0" smtClean="0"/>
                        <a:t>04/06/2014</a:t>
                      </a:r>
                      <a:endParaRPr lang="fr-FR" sz="1000" dirty="0"/>
                    </a:p>
                  </a:txBody>
                  <a:tcPr>
                    <a:solidFill>
                      <a:schemeClr val="accent6">
                        <a:lumMod val="20000"/>
                        <a:lumOff val="80000"/>
                      </a:schemeClr>
                    </a:solidFill>
                  </a:tcPr>
                </a:tc>
                <a:tc>
                  <a:txBody>
                    <a:bodyPr/>
                    <a:lstStyle/>
                    <a:p>
                      <a:pPr algn="ctr"/>
                      <a:r>
                        <a:rPr lang="fr-FR" sz="1000" dirty="0" smtClean="0"/>
                        <a:t>31/07/2014</a:t>
                      </a:r>
                      <a:endParaRPr lang="fr-FR" sz="1000" dirty="0"/>
                    </a:p>
                  </a:txBody>
                  <a:tcPr>
                    <a:solidFill>
                      <a:schemeClr val="accent6">
                        <a:lumMod val="20000"/>
                        <a:lumOff val="80000"/>
                      </a:schemeClr>
                    </a:solidFill>
                  </a:tcPr>
                </a:tc>
                <a:tc>
                  <a:txBody>
                    <a:bodyPr/>
                    <a:lstStyle/>
                    <a:p>
                      <a:pPr algn="ctr"/>
                      <a:r>
                        <a:rPr lang="fr-FR" sz="1000" dirty="0" smtClean="0"/>
                        <a:t>10</a:t>
                      </a:r>
                      <a:endParaRPr lang="fr-FR" sz="1000" dirty="0"/>
                    </a:p>
                  </a:txBody>
                  <a:tcPr>
                    <a:solidFill>
                      <a:schemeClr val="accent6">
                        <a:lumMod val="20000"/>
                        <a:lumOff val="80000"/>
                      </a:schemeClr>
                    </a:solidFill>
                  </a:tcPr>
                </a:tc>
                <a:tc>
                  <a:txBody>
                    <a:bodyPr/>
                    <a:lstStyle/>
                    <a:p>
                      <a:pPr algn="ctr"/>
                      <a:r>
                        <a:rPr lang="fr-FR" sz="1000" dirty="0" smtClean="0"/>
                        <a:t>No</a:t>
                      </a:r>
                      <a:endParaRPr lang="fr-FR" sz="1000"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solidFill>
                      <a:schemeClr val="accent6">
                        <a:lumMod val="20000"/>
                        <a:lumOff val="80000"/>
                      </a:schemeClr>
                    </a:solidFill>
                  </a:tcPr>
                </a:tc>
                <a:tc>
                  <a:txBody>
                    <a:bodyPr/>
                    <a:lstStyle/>
                    <a:p>
                      <a:pPr algn="ctr"/>
                      <a:r>
                        <a:rPr lang="fr-FR" sz="1000" dirty="0" smtClean="0"/>
                        <a:t>xxx</a:t>
                      </a:r>
                      <a:endParaRPr lang="fr-FR" sz="1000" dirty="0"/>
                    </a:p>
                  </a:txBody>
                  <a:tcPr>
                    <a:solidFill>
                      <a:schemeClr val="accent6">
                        <a:lumMod val="20000"/>
                        <a:lumOff val="80000"/>
                      </a:schemeClr>
                    </a:solidFill>
                  </a:tcPr>
                </a:tc>
                <a:tc>
                  <a:txBody>
                    <a:bodyPr/>
                    <a:lstStyle/>
                    <a:p>
                      <a:pPr algn="ctr"/>
                      <a:r>
                        <a:rPr lang="fr-FR" sz="1000" dirty="0" err="1" smtClean="0"/>
                        <a:t>blablablabla</a:t>
                      </a:r>
                      <a:endParaRPr lang="fr-FR" sz="1000" dirty="0"/>
                    </a:p>
                  </a:txBody>
                  <a:tcPr>
                    <a:solidFill>
                      <a:schemeClr val="accent6">
                        <a:lumMod val="20000"/>
                        <a:lumOff val="80000"/>
                      </a:schemeClr>
                    </a:solidFill>
                  </a:tcPr>
                </a:tc>
                <a:tc>
                  <a:txBody>
                    <a:bodyPr/>
                    <a:lstStyle/>
                    <a:p>
                      <a:pPr algn="ctr"/>
                      <a:r>
                        <a:rPr lang="fr-FR" sz="1000" dirty="0" err="1" smtClean="0"/>
                        <a:t>Waiting</a:t>
                      </a:r>
                      <a:r>
                        <a:rPr lang="fr-FR" sz="1000" dirty="0" smtClean="0"/>
                        <a:t> for </a:t>
                      </a:r>
                      <a:r>
                        <a:rPr lang="fr-FR" sz="1000" dirty="0" err="1" smtClean="0"/>
                        <a:t>payment</a:t>
                      </a:r>
                      <a:endParaRPr lang="fr-FR" sz="1000" dirty="0"/>
                    </a:p>
                  </a:txBody>
                  <a:tcPr>
                    <a:solidFill>
                      <a:srgbClr val="FFC000"/>
                    </a:solidFill>
                  </a:tcPr>
                </a:tc>
                <a:tc>
                  <a:txBody>
                    <a:bodyPr/>
                    <a:lstStyle/>
                    <a:p>
                      <a:pPr algn="ctr"/>
                      <a:endParaRPr lang="fr-FR" sz="1000" dirty="0"/>
                    </a:p>
                  </a:txBody>
                  <a:tcPr>
                    <a:solidFill>
                      <a:schemeClr val="accent6">
                        <a:lumMod val="20000"/>
                        <a:lumOff val="80000"/>
                      </a:schemeClr>
                    </a:solidFill>
                  </a:tcPr>
                </a:tc>
              </a:tr>
            </a:tbl>
          </a:graphicData>
        </a:graphic>
      </p:graphicFrame>
      <p:pic>
        <p:nvPicPr>
          <p:cNvPr id="44" name="Image 43"/>
          <p:cNvPicPr>
            <a:picLocks noChangeAspect="1"/>
          </p:cNvPicPr>
          <p:nvPr/>
        </p:nvPicPr>
        <p:blipFill>
          <a:blip r:embed="rId4"/>
          <a:stretch>
            <a:fillRect/>
          </a:stretch>
        </p:blipFill>
        <p:spPr>
          <a:xfrm>
            <a:off x="11302698" y="3277901"/>
            <a:ext cx="225105" cy="219809"/>
          </a:xfrm>
          <a:prstGeom prst="rect">
            <a:avLst/>
          </a:prstGeom>
        </p:spPr>
      </p:pic>
      <p:sp>
        <p:nvSpPr>
          <p:cNvPr id="56" name="ZoneTexte 55"/>
          <p:cNvSpPr txBox="1"/>
          <p:nvPr/>
        </p:nvSpPr>
        <p:spPr>
          <a:xfrm>
            <a:off x="5555391" y="825594"/>
            <a:ext cx="428322" cy="246221"/>
          </a:xfrm>
          <a:prstGeom prst="rect">
            <a:avLst/>
          </a:prstGeom>
          <a:noFill/>
          <a:ln>
            <a:noFill/>
          </a:ln>
        </p:spPr>
        <p:txBody>
          <a:bodyPr wrap="none" rtlCol="0">
            <a:spAutoFit/>
          </a:bodyPr>
          <a:lstStyle/>
          <a:p>
            <a:r>
              <a:rPr lang="en-US" sz="1000" dirty="0" smtClean="0">
                <a:solidFill>
                  <a:schemeClr val="tx1">
                    <a:lumMod val="75000"/>
                    <a:lumOff val="25000"/>
                  </a:schemeClr>
                </a:solidFill>
                <a:hlinkClick r:id="" action="ppaction://noaction"/>
              </a:rPr>
              <a:t>Back</a:t>
            </a:r>
            <a:endParaRPr lang="en-US" sz="1000" dirty="0">
              <a:solidFill>
                <a:schemeClr val="tx1">
                  <a:lumMod val="75000"/>
                  <a:lumOff val="25000"/>
                </a:schemeClr>
              </a:solidFill>
            </a:endParaRPr>
          </a:p>
        </p:txBody>
      </p:sp>
      <p:sp>
        <p:nvSpPr>
          <p:cNvPr id="57" name="Flèche vers le bas 56">
            <a:hlinkClick r:id="" action="ppaction://noaction"/>
          </p:cNvPr>
          <p:cNvSpPr/>
          <p:nvPr/>
        </p:nvSpPr>
        <p:spPr>
          <a:xfrm rot="10800000">
            <a:off x="11169445" y="6272981"/>
            <a:ext cx="491613" cy="503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2" name="Tableau 61"/>
          <p:cNvGraphicFramePr>
            <a:graphicFrameLocks noGrp="1"/>
          </p:cNvGraphicFramePr>
          <p:nvPr>
            <p:extLst/>
          </p:nvPr>
        </p:nvGraphicFramePr>
        <p:xfrm>
          <a:off x="94956" y="1628611"/>
          <a:ext cx="8493477" cy="1013147"/>
        </p:xfrm>
        <a:graphic>
          <a:graphicData uri="http://schemas.openxmlformats.org/drawingml/2006/table">
            <a:tbl>
              <a:tblPr firstRow="1" bandRow="1">
                <a:tableStyleId>{5C22544A-7EE6-4342-B048-85BDC9FD1C3A}</a:tableStyleId>
              </a:tblPr>
              <a:tblGrid>
                <a:gridCol w="820975"/>
                <a:gridCol w="940133"/>
                <a:gridCol w="785798"/>
                <a:gridCol w="736993"/>
                <a:gridCol w="1033915"/>
                <a:gridCol w="891764"/>
                <a:gridCol w="820975"/>
                <a:gridCol w="929583"/>
                <a:gridCol w="820459"/>
                <a:gridCol w="712882"/>
              </a:tblGrid>
              <a:tr h="370840">
                <a:tc>
                  <a:txBody>
                    <a:bodyPr/>
                    <a:lstStyle/>
                    <a:p>
                      <a:pPr algn="ctr"/>
                      <a:r>
                        <a:rPr lang="fr-FR" sz="1000" dirty="0" smtClean="0"/>
                        <a:t>Event id</a:t>
                      </a:r>
                      <a:endParaRPr lang="fr-FR" sz="1000" dirty="0"/>
                    </a:p>
                  </a:txBody>
                  <a:tcPr anchor="ctr"/>
                </a:tc>
                <a:tc>
                  <a:txBody>
                    <a:bodyPr/>
                    <a:lstStyle/>
                    <a:p>
                      <a:pPr algn="ctr"/>
                      <a:r>
                        <a:rPr lang="fr-FR" sz="1000" dirty="0" smtClean="0"/>
                        <a:t>Event </a:t>
                      </a:r>
                      <a:r>
                        <a:rPr lang="fr-FR" sz="1000" dirty="0" err="1" smtClean="0"/>
                        <a:t>name</a:t>
                      </a:r>
                      <a:endParaRPr lang="fr-FR" sz="1000" dirty="0"/>
                    </a:p>
                  </a:txBody>
                  <a:tcPr anchor="ctr"/>
                </a:tc>
                <a:tc>
                  <a:txBody>
                    <a:bodyPr/>
                    <a:lstStyle/>
                    <a:p>
                      <a:pPr algn="ctr"/>
                      <a:r>
                        <a:rPr lang="fr-FR" sz="1000" dirty="0" err="1" smtClean="0"/>
                        <a:t>Owner</a:t>
                      </a:r>
                      <a:r>
                        <a:rPr lang="fr-FR" sz="1000" baseline="0" dirty="0" smtClean="0"/>
                        <a:t> email</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First </a:t>
                      </a:r>
                      <a:r>
                        <a:rPr lang="fr-FR" sz="1000" dirty="0" err="1" smtClean="0"/>
                        <a:t>name</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smtClean="0">
                          <a:solidFill>
                            <a:schemeClr val="lt1"/>
                          </a:solidFill>
                          <a:latin typeface="+mn-lt"/>
                          <a:ea typeface="+mn-ea"/>
                          <a:cs typeface="+mn-cs"/>
                        </a:rPr>
                        <a:t>Event </a:t>
                      </a:r>
                    </a:p>
                    <a:p>
                      <a:pPr algn="ctr" fontAlgn="b"/>
                      <a:r>
                        <a:rPr lang="fr-FR" sz="1000" b="1" kern="1200" dirty="0" err="1" smtClean="0">
                          <a:solidFill>
                            <a:schemeClr val="lt1"/>
                          </a:solidFill>
                          <a:latin typeface="+mn-lt"/>
                          <a:ea typeface="+mn-ea"/>
                          <a:cs typeface="+mn-cs"/>
                        </a:rPr>
                        <a:t>creation</a:t>
                      </a:r>
                      <a:r>
                        <a:rPr lang="fr-FR" sz="1000" b="1" kern="1200" dirty="0" smtClean="0">
                          <a:solidFill>
                            <a:schemeClr val="lt1"/>
                          </a:solidFill>
                          <a:latin typeface="+mn-lt"/>
                          <a:ea typeface="+mn-ea"/>
                          <a:cs typeface="+mn-cs"/>
                        </a:rPr>
                        <a:t> </a:t>
                      </a:r>
                      <a:r>
                        <a:rPr lang="fr-FR" sz="1000" b="1" kern="1200" dirty="0">
                          <a:solidFill>
                            <a:schemeClr val="lt1"/>
                          </a:solidFill>
                          <a:latin typeface="+mn-lt"/>
                          <a:ea typeface="+mn-ea"/>
                          <a:cs typeface="+mn-cs"/>
                        </a:rPr>
                        <a:t>date</a:t>
                      </a:r>
                    </a:p>
                  </a:txBody>
                  <a:tcPr marL="9525" marR="9525" marT="9525" marB="0" anchor="ctr"/>
                </a:tc>
                <a:tc>
                  <a:txBody>
                    <a:bodyPr/>
                    <a:lstStyle/>
                    <a:p>
                      <a:pPr algn="ctr"/>
                      <a:r>
                        <a:rPr lang="fr-FR" sz="1000" b="1" dirty="0" smtClean="0"/>
                        <a:t>Mobile </a:t>
                      </a:r>
                      <a:r>
                        <a:rPr lang="fr-FR" sz="1000" b="1" dirty="0" err="1" smtClean="0"/>
                        <a:t>evt</a:t>
                      </a:r>
                      <a:r>
                        <a:rPr lang="fr-FR" sz="1000" b="1" dirty="0" smtClean="0"/>
                        <a:t> ID</a:t>
                      </a:r>
                      <a:endParaRPr lang="fr-FR" sz="1000" b="1" dirty="0"/>
                    </a:p>
                  </a:txBody>
                  <a:tcPr/>
                </a:tc>
                <a:tc>
                  <a:txBody>
                    <a:bodyPr/>
                    <a:lstStyle/>
                    <a:p>
                      <a:pPr algn="ctr" fontAlgn="b"/>
                      <a:r>
                        <a:rPr lang="fr-FR" sz="1000" b="1" kern="1200" dirty="0" err="1" smtClean="0">
                          <a:solidFill>
                            <a:schemeClr val="lt1"/>
                          </a:solidFill>
                          <a:latin typeface="+mn-lt"/>
                          <a:ea typeface="+mn-ea"/>
                          <a:cs typeface="+mn-cs"/>
                        </a:rPr>
                        <a:t>Evt</a:t>
                      </a:r>
                      <a:r>
                        <a:rPr lang="fr-FR" sz="1000" b="1" kern="1200" dirty="0" smtClean="0">
                          <a:solidFill>
                            <a:schemeClr val="lt1"/>
                          </a:solidFill>
                          <a:latin typeface="+mn-lt"/>
                          <a:ea typeface="+mn-ea"/>
                          <a:cs typeface="+mn-cs"/>
                        </a:rPr>
                        <a:t> 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smtClean="0">
                          <a:solidFill>
                            <a:schemeClr val="lt1"/>
                          </a:solidFill>
                          <a:latin typeface="+mn-lt"/>
                          <a:ea typeface="+mn-ea"/>
                          <a:cs typeface="+mn-cs"/>
                        </a:rPr>
                        <a:t>Event expiration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smtClean="0">
                          <a:solidFill>
                            <a:schemeClr val="lt1"/>
                          </a:solidFill>
                          <a:latin typeface="+mn-lt"/>
                          <a:ea typeface="+mn-ea"/>
                          <a:cs typeface="+mn-cs"/>
                        </a:rPr>
                        <a:t>Event </a:t>
                      </a:r>
                      <a:r>
                        <a:rPr lang="fr-FR" sz="1000" b="1" kern="1200" dirty="0" err="1" smtClean="0">
                          <a:solidFill>
                            <a:schemeClr val="lt1"/>
                          </a:solidFill>
                          <a:latin typeface="+mn-lt"/>
                          <a:ea typeface="+mn-ea"/>
                          <a:cs typeface="+mn-cs"/>
                        </a:rPr>
                        <a:t>status</a:t>
                      </a:r>
                      <a:endParaRPr lang="fr-FR" sz="1000" b="1" kern="1200" dirty="0">
                        <a:solidFill>
                          <a:schemeClr val="lt1"/>
                        </a:solidFill>
                        <a:latin typeface="+mn-lt"/>
                        <a:ea typeface="+mn-ea"/>
                        <a:cs typeface="+mn-cs"/>
                      </a:endParaRPr>
                    </a:p>
                  </a:txBody>
                  <a:tcPr marL="9525" marR="9525" marT="9525" marB="0" anchor="ctr"/>
                </a:tc>
              </a:tr>
              <a:tr h="464507">
                <a:tc>
                  <a:txBody>
                    <a:bodyPr/>
                    <a:lstStyle/>
                    <a:p>
                      <a:pPr algn="ctr"/>
                      <a:r>
                        <a:rPr lang="fr-FR" sz="1000" dirty="0" smtClean="0"/>
                        <a:t>E0125</a:t>
                      </a:r>
                      <a:endParaRPr lang="fr-FR" sz="1000" dirty="0"/>
                    </a:p>
                  </a:txBody>
                  <a:tcPr/>
                </a:tc>
                <a:tc>
                  <a:txBody>
                    <a:bodyPr/>
                    <a:lstStyle/>
                    <a:p>
                      <a:pPr algn="ctr"/>
                      <a:r>
                        <a:rPr lang="fr-FR" sz="1000" dirty="0" smtClean="0"/>
                        <a:t>Team Building 2013</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smtClean="0"/>
                        <a:t>Thomas</a:t>
                      </a:r>
                      <a:endParaRPr lang="fr-FR" sz="1000" dirty="0"/>
                    </a:p>
                  </a:txBody>
                  <a:tcPr/>
                </a:tc>
                <a:tc>
                  <a:txBody>
                    <a:bodyPr/>
                    <a:lstStyle/>
                    <a:p>
                      <a:pPr algn="ctr"/>
                      <a:r>
                        <a:rPr lang="fr-FR" sz="1000" dirty="0" smtClean="0"/>
                        <a:t>LUQUET</a:t>
                      </a:r>
                      <a:endParaRPr lang="fr-FR" sz="1000" dirty="0"/>
                    </a:p>
                  </a:txBody>
                  <a:tcPr/>
                </a:tc>
                <a:tc>
                  <a:txBody>
                    <a:bodyPr/>
                    <a:lstStyle/>
                    <a:p>
                      <a:pPr algn="ctr"/>
                      <a:r>
                        <a:rPr lang="fr-FR" sz="1000" dirty="0" smtClean="0"/>
                        <a:t>27/03/2014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tc>
                <a:tc>
                  <a:txBody>
                    <a:bodyPr/>
                    <a:lstStyle/>
                    <a:p>
                      <a:pPr algn="ctr"/>
                      <a:r>
                        <a:rPr lang="fr-FR" sz="1000" dirty="0" smtClean="0"/>
                        <a:t>4</a:t>
                      </a:r>
                      <a:endParaRPr lang="fr-FR" sz="1000" dirty="0"/>
                    </a:p>
                  </a:txBody>
                  <a:tcPr/>
                </a:tc>
                <a:tc>
                  <a:txBody>
                    <a:bodyPr/>
                    <a:lstStyle/>
                    <a:p>
                      <a:pPr algn="ctr"/>
                      <a:r>
                        <a:rPr lang="fr-FR" sz="1000" dirty="0" smtClean="0"/>
                        <a:t>26/06/2014</a:t>
                      </a:r>
                      <a:endParaRPr lang="fr-FR" sz="1000" dirty="0"/>
                    </a:p>
                  </a:txBody>
                  <a:tcPr/>
                </a:tc>
                <a:tc>
                  <a:txBody>
                    <a:bodyPr/>
                    <a:lstStyle/>
                    <a:p>
                      <a:pPr algn="ctr"/>
                      <a:r>
                        <a:rPr lang="fr-FR" sz="1000" dirty="0" smtClean="0"/>
                        <a:t>Active</a:t>
                      </a:r>
                      <a:endParaRPr lang="fr-FR" sz="1000" dirty="0"/>
                    </a:p>
                  </a:txBody>
                  <a:tcPr/>
                </a:tc>
              </a:tr>
            </a:tbl>
          </a:graphicData>
        </a:graphic>
      </p:graphicFrame>
      <p:graphicFrame>
        <p:nvGraphicFramePr>
          <p:cNvPr id="66" name="Tableau 65"/>
          <p:cNvGraphicFramePr>
            <a:graphicFrameLocks noGrp="1"/>
          </p:cNvGraphicFramePr>
          <p:nvPr>
            <p:extLst/>
          </p:nvPr>
        </p:nvGraphicFramePr>
        <p:xfrm>
          <a:off x="98020" y="3569993"/>
          <a:ext cx="8493477" cy="1013147"/>
        </p:xfrm>
        <a:graphic>
          <a:graphicData uri="http://schemas.openxmlformats.org/drawingml/2006/table">
            <a:tbl>
              <a:tblPr firstRow="1" bandRow="1">
                <a:tableStyleId>{5C22544A-7EE6-4342-B048-85BDC9FD1C3A}</a:tableStyleId>
              </a:tblPr>
              <a:tblGrid>
                <a:gridCol w="820975"/>
                <a:gridCol w="940133"/>
                <a:gridCol w="785798"/>
                <a:gridCol w="736993"/>
                <a:gridCol w="1033915"/>
                <a:gridCol w="891764"/>
                <a:gridCol w="820975"/>
                <a:gridCol w="929583"/>
                <a:gridCol w="820459"/>
                <a:gridCol w="712882"/>
              </a:tblGrid>
              <a:tr h="0">
                <a:tc>
                  <a:txBody>
                    <a:bodyPr/>
                    <a:lstStyle/>
                    <a:p>
                      <a:pPr algn="ctr"/>
                      <a:r>
                        <a:rPr lang="fr-FR" sz="1000" dirty="0" smtClean="0"/>
                        <a:t>Event id</a:t>
                      </a:r>
                      <a:endParaRPr lang="fr-FR" sz="1000" dirty="0"/>
                    </a:p>
                  </a:txBody>
                  <a:tcPr anchor="ctr"/>
                </a:tc>
                <a:tc>
                  <a:txBody>
                    <a:bodyPr/>
                    <a:lstStyle/>
                    <a:p>
                      <a:pPr algn="ctr"/>
                      <a:r>
                        <a:rPr lang="fr-FR" sz="1000" dirty="0" smtClean="0"/>
                        <a:t>Event </a:t>
                      </a:r>
                      <a:r>
                        <a:rPr lang="fr-FR" sz="1000" dirty="0" err="1" smtClean="0"/>
                        <a:t>name</a:t>
                      </a:r>
                      <a:endParaRPr lang="fr-FR" sz="1000" dirty="0"/>
                    </a:p>
                  </a:txBody>
                  <a:tcPr anchor="ctr"/>
                </a:tc>
                <a:tc>
                  <a:txBody>
                    <a:bodyPr/>
                    <a:lstStyle/>
                    <a:p>
                      <a:pPr algn="ctr"/>
                      <a:r>
                        <a:rPr lang="fr-FR" sz="1000" dirty="0" err="1" smtClean="0"/>
                        <a:t>Owner</a:t>
                      </a:r>
                      <a:r>
                        <a:rPr lang="fr-FR" sz="1000" baseline="0" dirty="0" smtClean="0"/>
                        <a:t> email</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First </a:t>
                      </a:r>
                      <a:r>
                        <a:rPr lang="fr-FR" sz="1000" dirty="0" err="1" smtClean="0"/>
                        <a:t>name</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smtClean="0">
                          <a:solidFill>
                            <a:schemeClr val="lt1"/>
                          </a:solidFill>
                          <a:latin typeface="+mn-lt"/>
                          <a:ea typeface="+mn-ea"/>
                          <a:cs typeface="+mn-cs"/>
                        </a:rPr>
                        <a:t>Event </a:t>
                      </a:r>
                    </a:p>
                    <a:p>
                      <a:pPr algn="ctr" fontAlgn="b"/>
                      <a:r>
                        <a:rPr lang="fr-FR" sz="1000" b="1" kern="1200" dirty="0" err="1" smtClean="0">
                          <a:solidFill>
                            <a:schemeClr val="lt1"/>
                          </a:solidFill>
                          <a:latin typeface="+mn-lt"/>
                          <a:ea typeface="+mn-ea"/>
                          <a:cs typeface="+mn-cs"/>
                        </a:rPr>
                        <a:t>creation</a:t>
                      </a:r>
                      <a:r>
                        <a:rPr lang="fr-FR" sz="1000" b="1" kern="1200" dirty="0" smtClean="0">
                          <a:solidFill>
                            <a:schemeClr val="lt1"/>
                          </a:solidFill>
                          <a:latin typeface="+mn-lt"/>
                          <a:ea typeface="+mn-ea"/>
                          <a:cs typeface="+mn-cs"/>
                        </a:rPr>
                        <a:t> </a:t>
                      </a:r>
                      <a:r>
                        <a:rPr lang="fr-FR" sz="1000" b="1" kern="1200" dirty="0">
                          <a:solidFill>
                            <a:schemeClr val="lt1"/>
                          </a:solidFill>
                          <a:latin typeface="+mn-lt"/>
                          <a:ea typeface="+mn-ea"/>
                          <a:cs typeface="+mn-cs"/>
                        </a:rPr>
                        <a:t>date</a:t>
                      </a:r>
                    </a:p>
                  </a:txBody>
                  <a:tcPr marL="9525" marR="9525" marT="9525" marB="0" anchor="ctr"/>
                </a:tc>
                <a:tc>
                  <a:txBody>
                    <a:bodyPr/>
                    <a:lstStyle/>
                    <a:p>
                      <a:pPr algn="ctr"/>
                      <a:r>
                        <a:rPr lang="fr-FR" sz="1000" b="1" dirty="0" smtClean="0"/>
                        <a:t>Mobile </a:t>
                      </a:r>
                      <a:r>
                        <a:rPr lang="fr-FR" sz="1000" b="1" dirty="0" err="1" smtClean="0"/>
                        <a:t>evt</a:t>
                      </a:r>
                      <a:r>
                        <a:rPr lang="fr-FR" sz="1000" b="1" dirty="0" smtClean="0"/>
                        <a:t> ID</a:t>
                      </a:r>
                      <a:endParaRPr lang="fr-FR" sz="1000" b="1" dirty="0"/>
                    </a:p>
                  </a:txBody>
                  <a:tcPr/>
                </a:tc>
                <a:tc>
                  <a:txBody>
                    <a:bodyPr/>
                    <a:lstStyle/>
                    <a:p>
                      <a:pPr algn="ctr" fontAlgn="b"/>
                      <a:r>
                        <a:rPr lang="fr-FR" sz="1000" b="1" kern="1200" dirty="0" err="1" smtClean="0">
                          <a:solidFill>
                            <a:schemeClr val="lt1"/>
                          </a:solidFill>
                          <a:latin typeface="+mn-lt"/>
                          <a:ea typeface="+mn-ea"/>
                          <a:cs typeface="+mn-cs"/>
                        </a:rPr>
                        <a:t>Evt</a:t>
                      </a:r>
                      <a:r>
                        <a:rPr lang="fr-FR" sz="1000" b="1" kern="1200" dirty="0" smtClean="0">
                          <a:solidFill>
                            <a:schemeClr val="lt1"/>
                          </a:solidFill>
                          <a:latin typeface="+mn-lt"/>
                          <a:ea typeface="+mn-ea"/>
                          <a:cs typeface="+mn-cs"/>
                        </a:rPr>
                        <a:t> 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smtClean="0">
                          <a:solidFill>
                            <a:schemeClr val="lt1"/>
                          </a:solidFill>
                          <a:latin typeface="+mn-lt"/>
                          <a:ea typeface="+mn-ea"/>
                          <a:cs typeface="+mn-cs"/>
                        </a:rPr>
                        <a:t>Event expiration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smtClean="0">
                          <a:solidFill>
                            <a:schemeClr val="lt1"/>
                          </a:solidFill>
                          <a:latin typeface="+mn-lt"/>
                          <a:ea typeface="+mn-ea"/>
                          <a:cs typeface="+mn-cs"/>
                        </a:rPr>
                        <a:t>Event </a:t>
                      </a:r>
                      <a:r>
                        <a:rPr lang="fr-FR" sz="1000" b="1" kern="1200" dirty="0" err="1" smtClean="0">
                          <a:solidFill>
                            <a:schemeClr val="lt1"/>
                          </a:solidFill>
                          <a:latin typeface="+mn-lt"/>
                          <a:ea typeface="+mn-ea"/>
                          <a:cs typeface="+mn-cs"/>
                        </a:rPr>
                        <a:t>status</a:t>
                      </a:r>
                      <a:endParaRPr lang="fr-FR" sz="1000" b="1" kern="1200" dirty="0">
                        <a:solidFill>
                          <a:schemeClr val="lt1"/>
                        </a:solidFill>
                        <a:latin typeface="+mn-lt"/>
                        <a:ea typeface="+mn-ea"/>
                        <a:cs typeface="+mn-cs"/>
                      </a:endParaRPr>
                    </a:p>
                  </a:txBody>
                  <a:tcPr marL="9525" marR="9525" marT="9525" marB="0" anchor="ctr"/>
                </a:tc>
              </a:tr>
              <a:tr h="464507">
                <a:tc>
                  <a:txBody>
                    <a:bodyPr/>
                    <a:lstStyle/>
                    <a:p>
                      <a:pPr algn="ctr"/>
                      <a:r>
                        <a:rPr lang="fr-FR" sz="1000" dirty="0" smtClean="0"/>
                        <a:t>E0124</a:t>
                      </a:r>
                      <a:endParaRPr lang="fr-FR" sz="1000" dirty="0"/>
                    </a:p>
                  </a:txBody>
                  <a:tcPr/>
                </a:tc>
                <a:tc>
                  <a:txBody>
                    <a:bodyPr/>
                    <a:lstStyle/>
                    <a:p>
                      <a:pPr algn="ctr"/>
                      <a:r>
                        <a:rPr lang="fr-FR" sz="1000" dirty="0" smtClean="0"/>
                        <a:t>Team Building 2013</a:t>
                      </a:r>
                      <a:endParaRPr lang="fr-FR" sz="1000" dirty="0"/>
                    </a:p>
                  </a:txBody>
                  <a:tcPr/>
                </a:tc>
                <a:tc>
                  <a:txBody>
                    <a:bodyPr/>
                    <a:lstStyle/>
                    <a:p>
                      <a:pPr algn="ctr"/>
                      <a:r>
                        <a:rPr lang="fr-FR" sz="1000" dirty="0" smtClean="0"/>
                        <a:t>x@yu.com</a:t>
                      </a:r>
                      <a:endParaRPr lang="fr-FR" sz="1000" dirty="0"/>
                    </a:p>
                  </a:txBody>
                  <a:tcPr/>
                </a:tc>
                <a:tc>
                  <a:txBody>
                    <a:bodyPr/>
                    <a:lstStyle/>
                    <a:p>
                      <a:pPr algn="ctr"/>
                      <a:r>
                        <a:rPr lang="fr-FR" sz="1000" dirty="0" smtClean="0"/>
                        <a:t>Robert</a:t>
                      </a:r>
                      <a:endParaRPr lang="fr-FR" sz="1000" dirty="0"/>
                    </a:p>
                  </a:txBody>
                  <a:tcPr/>
                </a:tc>
                <a:tc>
                  <a:txBody>
                    <a:bodyPr/>
                    <a:lstStyle/>
                    <a:p>
                      <a:pPr algn="ctr"/>
                      <a:r>
                        <a:rPr lang="fr-FR" sz="1000" dirty="0" err="1" smtClean="0"/>
                        <a:t>Damol</a:t>
                      </a:r>
                      <a:endParaRPr lang="fr-FR" sz="1000" dirty="0"/>
                    </a:p>
                  </a:txBody>
                  <a:tcPr/>
                </a:tc>
                <a:tc>
                  <a:txBody>
                    <a:bodyPr/>
                    <a:lstStyle/>
                    <a:p>
                      <a:pPr algn="ctr"/>
                      <a:r>
                        <a:rPr lang="fr-FR" sz="1000" dirty="0" smtClean="0"/>
                        <a:t>27/03/2013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tc>
                <a:tc>
                  <a:txBody>
                    <a:bodyPr/>
                    <a:lstStyle/>
                    <a:p>
                      <a:pPr algn="ctr"/>
                      <a:r>
                        <a:rPr lang="fr-FR" sz="1000" dirty="0" smtClean="0"/>
                        <a:t>4</a:t>
                      </a:r>
                      <a:endParaRPr lang="fr-FR" sz="1000" dirty="0"/>
                    </a:p>
                  </a:txBody>
                  <a:tcPr/>
                </a:tc>
                <a:tc>
                  <a:txBody>
                    <a:bodyPr/>
                    <a:lstStyle/>
                    <a:p>
                      <a:pPr algn="ctr"/>
                      <a:r>
                        <a:rPr lang="fr-FR" sz="1000" dirty="0" smtClean="0"/>
                        <a:t>26/06/2013</a:t>
                      </a:r>
                      <a:endParaRPr lang="fr-FR" sz="1000" dirty="0"/>
                    </a:p>
                  </a:txBody>
                  <a:tcPr/>
                </a:tc>
                <a:tc>
                  <a:txBody>
                    <a:bodyPr/>
                    <a:lstStyle/>
                    <a:p>
                      <a:pPr algn="ctr"/>
                      <a:r>
                        <a:rPr lang="fr-FR" sz="1000" dirty="0" smtClean="0"/>
                        <a:t>Active</a:t>
                      </a:r>
                      <a:endParaRPr lang="fr-FR" sz="1000" dirty="0"/>
                    </a:p>
                  </a:txBody>
                  <a:tcPr/>
                </a:tc>
              </a:tr>
            </a:tbl>
          </a:graphicData>
        </a:graphic>
      </p:graphicFrame>
      <p:pic>
        <p:nvPicPr>
          <p:cNvPr id="68" name="Image 67"/>
          <p:cNvPicPr>
            <a:picLocks noChangeAspect="1"/>
          </p:cNvPicPr>
          <p:nvPr/>
        </p:nvPicPr>
        <p:blipFill>
          <a:blip r:embed="rId2"/>
          <a:stretch>
            <a:fillRect/>
          </a:stretch>
        </p:blipFill>
        <p:spPr>
          <a:xfrm>
            <a:off x="11659796" y="5208650"/>
            <a:ext cx="233549" cy="247703"/>
          </a:xfrm>
          <a:prstGeom prst="rect">
            <a:avLst/>
          </a:prstGeom>
        </p:spPr>
      </p:pic>
      <p:pic>
        <p:nvPicPr>
          <p:cNvPr id="69" name="Image 68"/>
          <p:cNvPicPr>
            <a:picLocks noChangeAspect="1"/>
          </p:cNvPicPr>
          <p:nvPr/>
        </p:nvPicPr>
        <p:blipFill>
          <a:blip r:embed="rId3"/>
          <a:stretch>
            <a:fillRect/>
          </a:stretch>
        </p:blipFill>
        <p:spPr>
          <a:xfrm>
            <a:off x="11908702" y="5218942"/>
            <a:ext cx="283298" cy="241840"/>
          </a:xfrm>
          <a:prstGeom prst="rect">
            <a:avLst/>
          </a:prstGeom>
        </p:spPr>
      </p:pic>
      <p:graphicFrame>
        <p:nvGraphicFramePr>
          <p:cNvPr id="70" name="Tableau 69"/>
          <p:cNvGraphicFramePr>
            <a:graphicFrameLocks noGrp="1"/>
          </p:cNvGraphicFramePr>
          <p:nvPr>
            <p:extLst/>
          </p:nvPr>
        </p:nvGraphicFramePr>
        <p:xfrm>
          <a:off x="104785" y="4569662"/>
          <a:ext cx="11539654" cy="944880"/>
        </p:xfrm>
        <a:graphic>
          <a:graphicData uri="http://schemas.openxmlformats.org/drawingml/2006/table">
            <a:tbl>
              <a:tblPr firstRow="1" bandRow="1">
                <a:tableStyleId>{5C22544A-7EE6-4342-B048-85BDC9FD1C3A}</a:tableStyleId>
              </a:tblPr>
              <a:tblGrid>
                <a:gridCol w="836006"/>
                <a:gridCol w="800380"/>
                <a:gridCol w="800380"/>
                <a:gridCol w="779215"/>
                <a:gridCol w="780218"/>
                <a:gridCol w="779019"/>
                <a:gridCol w="779868"/>
                <a:gridCol w="741936"/>
                <a:gridCol w="905834"/>
                <a:gridCol w="835959"/>
                <a:gridCol w="835959"/>
                <a:gridCol w="600106"/>
                <a:gridCol w="767139"/>
                <a:gridCol w="762355"/>
                <a:gridCol w="535280"/>
              </a:tblGrid>
              <a:tr h="479205">
                <a:tc>
                  <a:txBody>
                    <a:bodyPr/>
                    <a:lstStyle/>
                    <a:p>
                      <a:pPr algn="ctr"/>
                      <a:r>
                        <a:rPr lang="fr-FR" sz="1000" b="1" dirty="0" err="1" smtClean="0"/>
                        <a:t>Quote</a:t>
                      </a:r>
                      <a:r>
                        <a:rPr lang="fr-FR" sz="1000" b="1" baseline="0" dirty="0" smtClean="0"/>
                        <a:t> </a:t>
                      </a:r>
                      <a:r>
                        <a:rPr lang="fr-FR" sz="1000" b="1" baseline="0" dirty="0" err="1" smtClean="0"/>
                        <a:t>number</a:t>
                      </a:r>
                      <a:endParaRPr lang="fr-FR" sz="1000" b="1" dirty="0"/>
                    </a:p>
                  </a:txBody>
                  <a:tcP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dirty="0" err="1" smtClean="0"/>
                        <a:t>Quote</a:t>
                      </a:r>
                      <a:r>
                        <a:rPr lang="fr-FR" sz="1000" b="1" baseline="0" dirty="0" smtClean="0"/>
                        <a:t> date</a:t>
                      </a:r>
                      <a:endParaRPr lang="fr-FR" sz="1000" b="1" dirty="0" smtClean="0"/>
                    </a:p>
                    <a:p>
                      <a:pPr algn="ctr"/>
                      <a:endParaRPr lang="fr-FR" sz="1000" b="1" dirty="0"/>
                    </a:p>
                  </a:txBody>
                  <a:tcPr>
                    <a:solidFill>
                      <a:schemeClr val="accent6"/>
                    </a:solidFill>
                  </a:tcPr>
                </a:tc>
                <a:tc>
                  <a:txBody>
                    <a:bodyPr/>
                    <a:lstStyle/>
                    <a:p>
                      <a:pPr algn="ctr"/>
                      <a:r>
                        <a:rPr lang="fr-FR" sz="1000" b="1" dirty="0" smtClean="0"/>
                        <a:t>Service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StartDate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EndDate</a:t>
                      </a:r>
                      <a:endParaRPr lang="fr-FR" sz="1000" b="1" dirty="0" smtClean="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Start</a:t>
                      </a:r>
                      <a:endParaRPr lang="fr-FR" sz="1000" b="1" dirty="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End</a:t>
                      </a:r>
                    </a:p>
                    <a:p>
                      <a:pPr algn="ctr"/>
                      <a:endParaRPr lang="fr-FR" sz="1000" b="1" dirty="0"/>
                    </a:p>
                  </a:txBody>
                  <a:tcPr>
                    <a:solidFill>
                      <a:schemeClr val="accent6"/>
                    </a:solidFill>
                  </a:tcPr>
                </a:tc>
                <a:tc>
                  <a:txBody>
                    <a:bodyPr/>
                    <a:lstStyle/>
                    <a:p>
                      <a:pPr algn="ctr"/>
                      <a:r>
                        <a:rPr lang="fr-FR" sz="1000" b="1" dirty="0" smtClean="0"/>
                        <a:t>Storage </a:t>
                      </a:r>
                      <a:r>
                        <a:rPr lang="fr-FR" sz="1000" b="1" dirty="0" err="1" smtClean="0"/>
                        <a:t>capacity</a:t>
                      </a:r>
                      <a:r>
                        <a:rPr lang="fr-FR" sz="1000" b="1" dirty="0" smtClean="0"/>
                        <a:t> (GB)</a:t>
                      </a:r>
                      <a:endParaRPr lang="fr-FR" sz="1000" b="1" dirty="0"/>
                    </a:p>
                  </a:txBody>
                  <a:tcPr>
                    <a:solidFill>
                      <a:schemeClr val="accent6"/>
                    </a:solidFill>
                  </a:tcPr>
                </a:tc>
                <a:tc>
                  <a:txBody>
                    <a:bodyPr/>
                    <a:lstStyle/>
                    <a:p>
                      <a:pPr algn="ctr"/>
                      <a:r>
                        <a:rPr lang="fr-FR" sz="1000" b="1" dirty="0" smtClean="0"/>
                        <a:t>Mobile</a:t>
                      </a:r>
                      <a:r>
                        <a:rPr lang="fr-FR" sz="1000" b="1" baseline="0" dirty="0" smtClean="0"/>
                        <a:t> </a:t>
                      </a:r>
                      <a:r>
                        <a:rPr lang="fr-FR" sz="1000" b="1" baseline="0" dirty="0" err="1" smtClean="0"/>
                        <a:t>event</a:t>
                      </a:r>
                      <a:r>
                        <a:rPr lang="fr-FR" sz="1000" b="1" baseline="0" dirty="0" smtClean="0"/>
                        <a:t> service</a:t>
                      </a:r>
                      <a:endParaRPr lang="fr-FR" sz="1000" b="1" dirty="0"/>
                    </a:p>
                  </a:txBody>
                  <a:tcPr>
                    <a:solidFill>
                      <a:schemeClr val="accent6"/>
                    </a:solidFill>
                  </a:tcPr>
                </a:tc>
                <a:tc>
                  <a:txBody>
                    <a:bodyPr/>
                    <a:lstStyle/>
                    <a:p>
                      <a:pPr algn="ctr"/>
                      <a:r>
                        <a:rPr lang="fr-FR" sz="1000" b="1" dirty="0" smtClean="0"/>
                        <a:t>Mobile </a:t>
                      </a:r>
                      <a:r>
                        <a:rPr lang="fr-FR" sz="1000" b="1" dirty="0" err="1" smtClean="0"/>
                        <a:t>evt</a:t>
                      </a:r>
                      <a:r>
                        <a:rPr lang="fr-FR" sz="1000" b="1" dirty="0" smtClean="0"/>
                        <a:t> code</a:t>
                      </a:r>
                      <a:endParaRPr lang="fr-FR" sz="1000" b="1" dirty="0"/>
                    </a:p>
                  </a:txBody>
                  <a:tcPr>
                    <a:solidFill>
                      <a:schemeClr val="accent6"/>
                    </a:solidFill>
                  </a:tcPr>
                </a:tc>
                <a:tc>
                  <a:txBody>
                    <a:bodyPr/>
                    <a:lstStyle/>
                    <a:p>
                      <a:pPr algn="ctr"/>
                      <a:r>
                        <a:rPr lang="fr-FR" sz="1000" b="1" dirty="0" smtClean="0"/>
                        <a:t>Mobile </a:t>
                      </a:r>
                      <a:r>
                        <a:rPr lang="fr-FR" sz="1000" b="1" dirty="0" err="1" smtClean="0"/>
                        <a:t>evt</a:t>
                      </a:r>
                      <a:r>
                        <a:rPr lang="fr-FR" sz="1000" b="1" dirty="0" smtClean="0"/>
                        <a:t> ID</a:t>
                      </a:r>
                      <a:endParaRPr lang="fr-FR" sz="1000" b="1" dirty="0"/>
                    </a:p>
                  </a:txBody>
                  <a:tcPr>
                    <a:solidFill>
                      <a:schemeClr val="accent6"/>
                    </a:solidFill>
                  </a:tcPr>
                </a:tc>
                <a:tc>
                  <a:txBody>
                    <a:bodyPr/>
                    <a:lstStyle/>
                    <a:p>
                      <a:pPr algn="ctr"/>
                      <a:r>
                        <a:rPr lang="fr-FR" sz="1000" b="1" dirty="0" smtClean="0"/>
                        <a:t>Price (€)</a:t>
                      </a:r>
                    </a:p>
                  </a:txBody>
                  <a:tcPr>
                    <a:solidFill>
                      <a:schemeClr val="accent6"/>
                    </a:solidFill>
                  </a:tcPr>
                </a:tc>
                <a:tc>
                  <a:txBody>
                    <a:bodyPr/>
                    <a:lstStyle/>
                    <a:p>
                      <a:pPr algn="ctr"/>
                      <a:r>
                        <a:rPr lang="fr-FR" sz="1000" b="1" dirty="0" err="1" smtClean="0"/>
                        <a:t>Comments</a:t>
                      </a:r>
                      <a:endParaRPr lang="fr-FR" sz="1000" b="1" dirty="0"/>
                    </a:p>
                  </a:txBody>
                  <a:tcPr>
                    <a:solidFill>
                      <a:schemeClr val="accent6"/>
                    </a:solidFill>
                  </a:tcPr>
                </a:tc>
                <a:tc>
                  <a:txBody>
                    <a:bodyPr/>
                    <a:lstStyle/>
                    <a:p>
                      <a:pPr algn="ctr"/>
                      <a:r>
                        <a:rPr lang="fr-FR" sz="1000" b="1" dirty="0" err="1" smtClean="0"/>
                        <a:t>Payment</a:t>
                      </a:r>
                      <a:endParaRPr lang="fr-FR" sz="1000" b="1" dirty="0" smtClean="0"/>
                    </a:p>
                    <a:p>
                      <a:pPr algn="ctr"/>
                      <a:r>
                        <a:rPr lang="fr-FR" sz="1000" b="1" dirty="0" err="1" smtClean="0"/>
                        <a:t>status</a:t>
                      </a:r>
                      <a:endParaRPr lang="fr-FR" sz="1000" b="1" dirty="0"/>
                    </a:p>
                  </a:txBody>
                  <a:tcPr>
                    <a:solidFill>
                      <a:schemeClr val="accent6"/>
                    </a:solidFill>
                  </a:tcPr>
                </a:tc>
                <a:tc>
                  <a:txBody>
                    <a:bodyPr/>
                    <a:lstStyle/>
                    <a:p>
                      <a:pPr algn="ctr"/>
                      <a:r>
                        <a:rPr lang="fr-FR" sz="1000" b="1" dirty="0" err="1" smtClean="0"/>
                        <a:t>Invoice</a:t>
                      </a:r>
                      <a:endParaRPr lang="fr-FR" sz="1000" b="1" dirty="0"/>
                    </a:p>
                  </a:txBody>
                  <a:tcPr>
                    <a:solidFill>
                      <a:schemeClr val="accent6"/>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p>
                      <a:pPr algn="ctr"/>
                      <a:endParaRPr lang="fr-FR" sz="1000" dirty="0"/>
                    </a:p>
                  </a:txBody>
                  <a:tcPr>
                    <a:solidFill>
                      <a:schemeClr val="accent6">
                        <a:lumMod val="20000"/>
                        <a:lumOff val="80000"/>
                      </a:schemeClr>
                    </a:solidFill>
                  </a:tcPr>
                </a:tc>
                <a:tc>
                  <a:txBody>
                    <a:bodyPr/>
                    <a:lstStyle/>
                    <a:p>
                      <a:pPr algn="ctr"/>
                      <a:r>
                        <a:rPr lang="fr-FR" sz="1000" dirty="0" smtClean="0"/>
                        <a:t>NA</a:t>
                      </a:r>
                      <a:endParaRPr lang="fr-FR" sz="1000" dirty="0"/>
                    </a:p>
                  </a:txBody>
                  <a:tcPr>
                    <a:solidFill>
                      <a:schemeClr val="accent6">
                        <a:lumMod val="20000"/>
                        <a:lumOff val="80000"/>
                      </a:schemeClr>
                    </a:solidFill>
                  </a:tcPr>
                </a:tc>
                <a:tc>
                  <a:txBody>
                    <a:bodyPr/>
                    <a:lstStyle/>
                    <a:p>
                      <a:pPr algn="ctr"/>
                      <a:r>
                        <a:rPr lang="fr-FR" sz="1000" dirty="0" err="1" smtClean="0"/>
                        <a:t>EventB</a:t>
                      </a:r>
                      <a:endParaRPr lang="fr-FR" sz="1000" dirty="0"/>
                    </a:p>
                  </a:txBody>
                  <a:tcPr>
                    <a:solidFill>
                      <a:schemeClr val="accent6">
                        <a:lumMod val="20000"/>
                        <a:lumOff val="80000"/>
                      </a:schemeClr>
                    </a:solidFill>
                  </a:tcPr>
                </a:tc>
                <a:tc>
                  <a:txBody>
                    <a:bodyPr/>
                    <a:lstStyle/>
                    <a:p>
                      <a:pPr algn="ctr"/>
                      <a:r>
                        <a:rPr lang="fr-FR" sz="1000" dirty="0" smtClean="0"/>
                        <a:t>01/07/2014</a:t>
                      </a:r>
                      <a:endParaRPr lang="fr-FR" sz="1000" dirty="0"/>
                    </a:p>
                  </a:txBody>
                  <a:tcPr>
                    <a:solidFill>
                      <a:schemeClr val="accent6">
                        <a:lumMod val="20000"/>
                        <a:lumOff val="80000"/>
                      </a:schemeClr>
                    </a:solidFill>
                  </a:tcPr>
                </a:tc>
                <a:tc>
                  <a:txBody>
                    <a:bodyPr/>
                    <a:lstStyle/>
                    <a:p>
                      <a:pPr algn="ctr"/>
                      <a:r>
                        <a:rPr lang="fr-FR" sz="1000" dirty="0" smtClean="0"/>
                        <a:t>02/07/2014</a:t>
                      </a:r>
                      <a:endParaRPr lang="fr-FR" sz="1000" dirty="0"/>
                    </a:p>
                  </a:txBody>
                  <a:tcPr>
                    <a:solidFill>
                      <a:schemeClr val="accent6">
                        <a:lumMod val="20000"/>
                        <a:lumOff val="80000"/>
                      </a:schemeClr>
                    </a:solidFill>
                  </a:tcPr>
                </a:tc>
                <a:tc>
                  <a:txBody>
                    <a:bodyPr/>
                    <a:lstStyle/>
                    <a:p>
                      <a:pPr algn="ctr"/>
                      <a:r>
                        <a:rPr lang="fr-FR" sz="1000" dirty="0" smtClean="0"/>
                        <a:t>04/06/2014</a:t>
                      </a:r>
                      <a:endParaRPr lang="fr-FR" sz="1000" dirty="0"/>
                    </a:p>
                  </a:txBody>
                  <a:tcPr>
                    <a:solidFill>
                      <a:schemeClr val="accent6">
                        <a:lumMod val="20000"/>
                        <a:lumOff val="80000"/>
                      </a:schemeClr>
                    </a:solidFill>
                  </a:tcPr>
                </a:tc>
                <a:tc>
                  <a:txBody>
                    <a:bodyPr/>
                    <a:lstStyle/>
                    <a:p>
                      <a:pPr algn="ctr"/>
                      <a:r>
                        <a:rPr lang="fr-FR" sz="1000" dirty="0" smtClean="0"/>
                        <a:t>31/07/2014</a:t>
                      </a:r>
                      <a:endParaRPr lang="fr-FR" sz="1000" dirty="0"/>
                    </a:p>
                  </a:txBody>
                  <a:tcPr>
                    <a:solidFill>
                      <a:schemeClr val="accent6">
                        <a:lumMod val="20000"/>
                        <a:lumOff val="80000"/>
                      </a:schemeClr>
                    </a:solidFill>
                  </a:tcPr>
                </a:tc>
                <a:tc>
                  <a:txBody>
                    <a:bodyPr/>
                    <a:lstStyle/>
                    <a:p>
                      <a:pPr algn="ctr"/>
                      <a:r>
                        <a:rPr lang="fr-FR" sz="1000" dirty="0" smtClean="0"/>
                        <a:t>10</a:t>
                      </a:r>
                      <a:endParaRPr lang="fr-FR" sz="1000" dirty="0"/>
                    </a:p>
                  </a:txBody>
                  <a:tcPr>
                    <a:solidFill>
                      <a:schemeClr val="accent6">
                        <a:lumMod val="20000"/>
                        <a:lumOff val="80000"/>
                      </a:schemeClr>
                    </a:solidFill>
                  </a:tcPr>
                </a:tc>
                <a:tc>
                  <a:txBody>
                    <a:bodyPr/>
                    <a:lstStyle/>
                    <a:p>
                      <a:pPr algn="ctr"/>
                      <a:r>
                        <a:rPr lang="fr-FR" sz="1000" dirty="0" err="1" smtClean="0"/>
                        <a:t>MobEventIW</a:t>
                      </a:r>
                      <a:endParaRPr lang="fr-FR" sz="1000"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NA</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M23940yh</a:t>
                      </a:r>
                    </a:p>
                  </a:txBody>
                  <a:tcPr>
                    <a:solidFill>
                      <a:schemeClr val="accent6">
                        <a:lumMod val="20000"/>
                        <a:lumOff val="80000"/>
                      </a:schemeClr>
                    </a:solidFill>
                  </a:tcPr>
                </a:tc>
                <a:tc>
                  <a:txBody>
                    <a:bodyPr/>
                    <a:lstStyle/>
                    <a:p>
                      <a:pPr algn="ctr"/>
                      <a:r>
                        <a:rPr lang="fr-FR" sz="1000" dirty="0" smtClean="0"/>
                        <a:t>xxx</a:t>
                      </a:r>
                      <a:endParaRPr lang="fr-FR" sz="1000" dirty="0"/>
                    </a:p>
                  </a:txBody>
                  <a:tcPr>
                    <a:solidFill>
                      <a:schemeClr val="accent6">
                        <a:lumMod val="20000"/>
                        <a:lumOff val="80000"/>
                      </a:schemeClr>
                    </a:solidFill>
                  </a:tcPr>
                </a:tc>
                <a:tc>
                  <a:txBody>
                    <a:bodyPr/>
                    <a:lstStyle/>
                    <a:p>
                      <a:pPr algn="ctr"/>
                      <a:r>
                        <a:rPr lang="fr-FR" sz="1000" dirty="0" err="1" smtClean="0"/>
                        <a:t>blablablabla</a:t>
                      </a:r>
                      <a:endParaRPr lang="fr-FR" sz="1000" dirty="0"/>
                    </a:p>
                  </a:txBody>
                  <a:tcPr>
                    <a:solidFill>
                      <a:schemeClr val="accent6">
                        <a:lumMod val="20000"/>
                        <a:lumOff val="80000"/>
                      </a:schemeClr>
                    </a:solidFill>
                  </a:tcPr>
                </a:tc>
                <a:tc>
                  <a:txBody>
                    <a:bodyPr/>
                    <a:lstStyle/>
                    <a:p>
                      <a:pPr algn="ctr"/>
                      <a:r>
                        <a:rPr lang="fr-FR" sz="1000" dirty="0" err="1" smtClean="0"/>
                        <a:t>Paid</a:t>
                      </a:r>
                      <a:endParaRPr lang="fr-FR" sz="1000" dirty="0"/>
                    </a:p>
                  </a:txBody>
                  <a:tcPr>
                    <a:solidFill>
                      <a:srgbClr val="92D050"/>
                    </a:solidFill>
                  </a:tcPr>
                </a:tc>
                <a:tc>
                  <a:txBody>
                    <a:bodyPr/>
                    <a:lstStyle/>
                    <a:p>
                      <a:pPr algn="ctr"/>
                      <a:endParaRPr lang="fr-FR" sz="1000" dirty="0"/>
                    </a:p>
                  </a:txBody>
                  <a:tcPr>
                    <a:solidFill>
                      <a:schemeClr val="accent6">
                        <a:lumMod val="20000"/>
                        <a:lumOff val="80000"/>
                      </a:schemeClr>
                    </a:solidFill>
                  </a:tcPr>
                </a:tc>
              </a:tr>
            </a:tbl>
          </a:graphicData>
        </a:graphic>
      </p:graphicFrame>
      <p:pic>
        <p:nvPicPr>
          <p:cNvPr id="73" name="Image 72"/>
          <p:cNvPicPr>
            <a:picLocks noChangeAspect="1"/>
          </p:cNvPicPr>
          <p:nvPr/>
        </p:nvPicPr>
        <p:blipFill>
          <a:blip r:embed="rId4"/>
          <a:stretch>
            <a:fillRect/>
          </a:stretch>
        </p:blipFill>
        <p:spPr>
          <a:xfrm>
            <a:off x="11329726" y="5208650"/>
            <a:ext cx="225105" cy="219809"/>
          </a:xfrm>
          <a:prstGeom prst="rect">
            <a:avLst/>
          </a:prstGeom>
        </p:spPr>
      </p:pic>
      <p:pic>
        <p:nvPicPr>
          <p:cNvPr id="74" name="Image 73"/>
          <p:cNvPicPr>
            <a:picLocks noChangeAspect="1"/>
          </p:cNvPicPr>
          <p:nvPr/>
        </p:nvPicPr>
        <p:blipFill>
          <a:blip r:embed="rId2"/>
          <a:stretch>
            <a:fillRect/>
          </a:stretch>
        </p:blipFill>
        <p:spPr>
          <a:xfrm>
            <a:off x="8678284" y="2219643"/>
            <a:ext cx="233549" cy="247703"/>
          </a:xfrm>
          <a:prstGeom prst="rect">
            <a:avLst/>
          </a:prstGeom>
        </p:spPr>
      </p:pic>
      <p:pic>
        <p:nvPicPr>
          <p:cNvPr id="75" name="Image 74"/>
          <p:cNvPicPr>
            <a:picLocks noChangeAspect="1"/>
          </p:cNvPicPr>
          <p:nvPr/>
        </p:nvPicPr>
        <p:blipFill>
          <a:blip r:embed="rId3"/>
          <a:stretch>
            <a:fillRect/>
          </a:stretch>
        </p:blipFill>
        <p:spPr>
          <a:xfrm>
            <a:off x="8927190" y="2229935"/>
            <a:ext cx="283298" cy="241840"/>
          </a:xfrm>
          <a:prstGeom prst="rect">
            <a:avLst/>
          </a:prstGeom>
        </p:spPr>
      </p:pic>
      <p:pic>
        <p:nvPicPr>
          <p:cNvPr id="76" name="Image 75"/>
          <p:cNvPicPr>
            <a:picLocks noChangeAspect="1"/>
          </p:cNvPicPr>
          <p:nvPr/>
        </p:nvPicPr>
        <p:blipFill>
          <a:blip r:embed="rId2"/>
          <a:stretch>
            <a:fillRect/>
          </a:stretch>
        </p:blipFill>
        <p:spPr>
          <a:xfrm>
            <a:off x="8629388" y="4161514"/>
            <a:ext cx="233549" cy="247703"/>
          </a:xfrm>
          <a:prstGeom prst="rect">
            <a:avLst/>
          </a:prstGeom>
        </p:spPr>
      </p:pic>
      <p:pic>
        <p:nvPicPr>
          <p:cNvPr id="80" name="Image 79"/>
          <p:cNvPicPr>
            <a:picLocks noChangeAspect="1"/>
          </p:cNvPicPr>
          <p:nvPr/>
        </p:nvPicPr>
        <p:blipFill>
          <a:blip r:embed="rId3"/>
          <a:stretch>
            <a:fillRect/>
          </a:stretch>
        </p:blipFill>
        <p:spPr>
          <a:xfrm>
            <a:off x="8878294" y="4171806"/>
            <a:ext cx="283298" cy="241840"/>
          </a:xfrm>
          <a:prstGeom prst="rect">
            <a:avLst/>
          </a:prstGeom>
        </p:spPr>
      </p:pic>
    </p:spTree>
    <p:extLst>
      <p:ext uri="{BB962C8B-B14F-4D97-AF65-F5344CB8AC3E}">
        <p14:creationId xmlns:p14="http://schemas.microsoft.com/office/powerpoint/2010/main" val="882158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86266" y="39570"/>
            <a:ext cx="10515600" cy="659342"/>
          </a:xfrm>
        </p:spPr>
        <p:txBody>
          <a:bodyPr>
            <a:normAutofit/>
          </a:bodyPr>
          <a:lstStyle/>
          <a:p>
            <a:r>
              <a:rPr lang="fr-FR" sz="2400" dirty="0" smtClean="0"/>
              <a:t>Customer </a:t>
            </a:r>
            <a:r>
              <a:rPr lang="fr-FR" sz="2400" dirty="0" err="1" smtClean="0"/>
              <a:t>quotes</a:t>
            </a:r>
            <a:r>
              <a:rPr lang="fr-FR" sz="2400" dirty="0" smtClean="0"/>
              <a:t> Back-office page</a:t>
            </a:r>
            <a:endParaRPr lang="fr-FR" sz="2400" dirty="0"/>
          </a:p>
        </p:txBody>
      </p:sp>
      <p:pic>
        <p:nvPicPr>
          <p:cNvPr id="8" name="Image 7"/>
          <p:cNvPicPr>
            <a:picLocks noChangeAspect="1"/>
          </p:cNvPicPr>
          <p:nvPr/>
        </p:nvPicPr>
        <p:blipFill>
          <a:blip r:embed="rId2"/>
          <a:stretch>
            <a:fillRect/>
          </a:stretch>
        </p:blipFill>
        <p:spPr>
          <a:xfrm>
            <a:off x="9358311" y="4082433"/>
            <a:ext cx="283298" cy="186356"/>
          </a:xfrm>
          <a:prstGeom prst="rect">
            <a:avLst/>
          </a:prstGeom>
        </p:spPr>
      </p:pic>
      <p:graphicFrame>
        <p:nvGraphicFramePr>
          <p:cNvPr id="20" name="Tableau 19"/>
          <p:cNvGraphicFramePr>
            <a:graphicFrameLocks noGrp="1"/>
          </p:cNvGraphicFramePr>
          <p:nvPr>
            <p:extLst/>
          </p:nvPr>
        </p:nvGraphicFramePr>
        <p:xfrm>
          <a:off x="340764" y="3590859"/>
          <a:ext cx="8942453" cy="1341120"/>
        </p:xfrm>
        <a:graphic>
          <a:graphicData uri="http://schemas.openxmlformats.org/drawingml/2006/table">
            <a:tbl>
              <a:tblPr firstRow="1" bandRow="1">
                <a:tableStyleId>{5C22544A-7EE6-4342-B048-85BDC9FD1C3A}</a:tableStyleId>
              </a:tblPr>
              <a:tblGrid>
                <a:gridCol w="870114"/>
                <a:gridCol w="833036"/>
                <a:gridCol w="833036"/>
                <a:gridCol w="811008"/>
                <a:gridCol w="709642"/>
                <a:gridCol w="809721"/>
                <a:gridCol w="791525"/>
                <a:gridCol w="1112073"/>
                <a:gridCol w="793457"/>
                <a:gridCol w="557119"/>
                <a:gridCol w="821722"/>
              </a:tblGrid>
              <a:tr h="370840">
                <a:tc>
                  <a:txBody>
                    <a:bodyPr/>
                    <a:lstStyle/>
                    <a:p>
                      <a:pPr algn="ctr"/>
                      <a:r>
                        <a:rPr lang="fr-FR" sz="1000" b="1" dirty="0" err="1" smtClean="0"/>
                        <a:t>Quote</a:t>
                      </a:r>
                      <a:r>
                        <a:rPr lang="fr-FR" sz="1000" b="1" baseline="0" dirty="0" smtClean="0"/>
                        <a:t> </a:t>
                      </a:r>
                      <a:r>
                        <a:rPr lang="fr-FR" sz="1000" b="1" baseline="0" dirty="0" err="1" smtClean="0"/>
                        <a:t>number</a:t>
                      </a:r>
                      <a:endParaRPr lang="fr-FR" sz="1000" b="1" dirty="0"/>
                    </a:p>
                  </a:txBody>
                  <a:tcPr>
                    <a:solidFill>
                      <a:srgbClr val="C74DFD"/>
                    </a:solidFill>
                  </a:tcPr>
                </a:tc>
                <a:tc>
                  <a:txBody>
                    <a:bodyPr/>
                    <a:lstStyle/>
                    <a:p>
                      <a:pPr algn="ctr"/>
                      <a:r>
                        <a:rPr lang="fr-FR" sz="1000" b="1" dirty="0" err="1" smtClean="0"/>
                        <a:t>Quote</a:t>
                      </a:r>
                      <a:r>
                        <a:rPr lang="fr-FR" sz="1000" b="1" baseline="0" dirty="0" smtClean="0"/>
                        <a:t> date</a:t>
                      </a:r>
                      <a:endParaRPr lang="fr-FR" sz="1000" b="1" dirty="0"/>
                    </a:p>
                  </a:txBody>
                  <a:tcPr>
                    <a:solidFill>
                      <a:srgbClr val="C74DFD"/>
                    </a:solidFill>
                  </a:tcPr>
                </a:tc>
                <a:tc>
                  <a:txBody>
                    <a:bodyPr/>
                    <a:lstStyle/>
                    <a:p>
                      <a:pPr algn="ctr"/>
                      <a:r>
                        <a:rPr lang="fr-FR" sz="1000" b="1" dirty="0" smtClean="0"/>
                        <a:t>Service</a:t>
                      </a:r>
                      <a:endParaRPr lang="fr-FR" sz="1000" b="1" dirty="0"/>
                    </a:p>
                  </a:txBody>
                  <a:tcPr>
                    <a:solidFill>
                      <a:srgbClr val="C74DFD"/>
                    </a:solidFill>
                  </a:tcPr>
                </a:tc>
                <a:tc>
                  <a:txBody>
                    <a:bodyPr/>
                    <a:lstStyle/>
                    <a:p>
                      <a:pPr algn="ctr"/>
                      <a:r>
                        <a:rPr lang="fr-FR" sz="1000" b="1" dirty="0" smtClean="0"/>
                        <a:t>Duration</a:t>
                      </a:r>
                    </a:p>
                    <a:p>
                      <a:pPr algn="ctr"/>
                      <a:r>
                        <a:rPr lang="fr-FR" sz="1000" b="1" dirty="0" smtClean="0"/>
                        <a:t>(</a:t>
                      </a:r>
                      <a:r>
                        <a:rPr lang="fr-FR" sz="1000" b="1" dirty="0" err="1" smtClean="0"/>
                        <a:t>months</a:t>
                      </a:r>
                      <a:r>
                        <a:rPr lang="fr-FR" sz="1000" b="1" dirty="0" smtClean="0"/>
                        <a:t>)</a:t>
                      </a:r>
                      <a:endParaRPr lang="fr-FR" sz="1000" b="1" dirty="0"/>
                    </a:p>
                  </a:txBody>
                  <a:tcPr>
                    <a:solidFill>
                      <a:srgbClr val="C74DFD"/>
                    </a:solidFill>
                  </a:tcPr>
                </a:tc>
                <a:tc>
                  <a:txBody>
                    <a:bodyPr/>
                    <a:lstStyle/>
                    <a:p>
                      <a:pPr algn="ctr"/>
                      <a:r>
                        <a:rPr lang="fr-FR" sz="1000" b="1" dirty="0" err="1" smtClean="0"/>
                        <a:t>Number</a:t>
                      </a:r>
                      <a:r>
                        <a:rPr lang="fr-FR" sz="1000" b="1" dirty="0" smtClean="0"/>
                        <a:t> of </a:t>
                      </a:r>
                      <a:r>
                        <a:rPr lang="fr-FR" sz="1000" b="1" dirty="0" err="1" smtClean="0"/>
                        <a:t>users</a:t>
                      </a:r>
                      <a:endParaRPr lang="fr-FR" sz="1000" b="1" dirty="0" smtClean="0"/>
                    </a:p>
                  </a:txBody>
                  <a:tcPr>
                    <a:solidFill>
                      <a:srgbClr val="C74DFD"/>
                    </a:solidFill>
                  </a:tcPr>
                </a:tc>
                <a:tc>
                  <a:txBody>
                    <a:bodyPr/>
                    <a:lstStyle/>
                    <a:p>
                      <a:pPr algn="ctr"/>
                      <a:r>
                        <a:rPr lang="fr-FR" sz="1000" b="1" dirty="0" smtClean="0"/>
                        <a:t>Storage </a:t>
                      </a:r>
                      <a:r>
                        <a:rPr lang="fr-FR" sz="1000" b="1" dirty="0" err="1" smtClean="0"/>
                        <a:t>capacity</a:t>
                      </a:r>
                      <a:r>
                        <a:rPr lang="fr-FR" sz="1000" b="1" dirty="0" smtClean="0"/>
                        <a:t> (GB)</a:t>
                      </a:r>
                      <a:endParaRPr lang="fr-FR" sz="1000" b="1" dirty="0"/>
                    </a:p>
                  </a:txBody>
                  <a:tcPr>
                    <a:solidFill>
                      <a:srgbClr val="C74DFD"/>
                    </a:solidFill>
                  </a:tcPr>
                </a:tc>
                <a:tc>
                  <a:txBody>
                    <a:bodyPr/>
                    <a:lstStyle/>
                    <a:p>
                      <a:pPr algn="ctr"/>
                      <a:r>
                        <a:rPr lang="fr-FR" sz="1000" b="1" dirty="0" smtClean="0"/>
                        <a:t>Price (€)</a:t>
                      </a:r>
                    </a:p>
                  </a:txBody>
                  <a:tcPr>
                    <a:solidFill>
                      <a:srgbClr val="C74DFD"/>
                    </a:solidFill>
                  </a:tcPr>
                </a:tc>
                <a:tc>
                  <a:txBody>
                    <a:bodyPr/>
                    <a:lstStyle/>
                    <a:p>
                      <a:pPr algn="ctr"/>
                      <a:r>
                        <a:rPr lang="fr-FR" sz="1000" b="1" dirty="0" err="1" smtClean="0"/>
                        <a:t>Comments</a:t>
                      </a:r>
                      <a:endParaRPr lang="fr-FR" sz="1000" b="1" dirty="0"/>
                    </a:p>
                  </a:txBody>
                  <a:tcPr>
                    <a:solidFill>
                      <a:srgbClr val="C74DFD"/>
                    </a:solidFill>
                  </a:tcPr>
                </a:tc>
                <a:tc>
                  <a:txBody>
                    <a:bodyPr/>
                    <a:lstStyle/>
                    <a:p>
                      <a:pPr algn="ctr"/>
                      <a:r>
                        <a:rPr lang="fr-FR" sz="1000" b="1" dirty="0" err="1" smtClean="0"/>
                        <a:t>Quote</a:t>
                      </a:r>
                      <a:r>
                        <a:rPr lang="fr-FR" sz="1000" b="1" dirty="0" smtClean="0"/>
                        <a:t> </a:t>
                      </a:r>
                      <a:r>
                        <a:rPr lang="fr-FR" sz="1000" b="1" dirty="0" err="1" smtClean="0"/>
                        <a:t>status</a:t>
                      </a:r>
                      <a:endParaRPr lang="fr-FR" sz="1000" b="1" dirty="0"/>
                    </a:p>
                  </a:txBody>
                  <a:tcPr>
                    <a:solidFill>
                      <a:srgbClr val="C74DFD"/>
                    </a:solidFill>
                  </a:tcPr>
                </a:tc>
                <a:tc>
                  <a:txBody>
                    <a:bodyPr/>
                    <a:lstStyle/>
                    <a:p>
                      <a:pPr algn="ctr"/>
                      <a:r>
                        <a:rPr lang="fr-FR" sz="1000" b="1" dirty="0" err="1" smtClean="0"/>
                        <a:t>Quote</a:t>
                      </a:r>
                      <a:endParaRPr lang="fr-FR" sz="1000" b="1" dirty="0"/>
                    </a:p>
                  </a:txBody>
                  <a:tcPr>
                    <a:solidFill>
                      <a:srgbClr val="C74DFD"/>
                    </a:solidFill>
                  </a:tcPr>
                </a:tc>
                <a:tc>
                  <a:txBody>
                    <a:bodyPr/>
                    <a:lstStyle/>
                    <a:p>
                      <a:pPr algn="ctr"/>
                      <a:r>
                        <a:rPr lang="fr-FR" sz="1000" b="1" dirty="0" err="1" smtClean="0"/>
                        <a:t>Special</a:t>
                      </a:r>
                      <a:r>
                        <a:rPr lang="fr-FR" sz="1000" b="1" dirty="0" smtClean="0"/>
                        <a:t> </a:t>
                      </a:r>
                      <a:r>
                        <a:rPr lang="fr-FR" sz="1000" b="1" dirty="0" err="1" smtClean="0"/>
                        <a:t>quote</a:t>
                      </a:r>
                      <a:r>
                        <a:rPr lang="fr-FR" sz="1000" b="1" dirty="0" smtClean="0"/>
                        <a:t> code</a:t>
                      </a:r>
                      <a:endParaRPr lang="fr-FR" sz="1000" b="1" dirty="0"/>
                    </a:p>
                  </a:txBody>
                  <a:tcPr>
                    <a:solidFill>
                      <a:srgbClr val="C74DFD"/>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SQ_C012503</a:t>
                      </a:r>
                    </a:p>
                    <a:p>
                      <a:pPr algn="ctr"/>
                      <a:endParaRPr lang="fr-FR" sz="1000" dirty="0"/>
                    </a:p>
                  </a:txBody>
                  <a:tcPr>
                    <a:solidFill>
                      <a:srgbClr val="EAD7F3"/>
                    </a:solidFill>
                  </a:tcPr>
                </a:tc>
                <a:tc>
                  <a:txBody>
                    <a:bodyPr/>
                    <a:lstStyle/>
                    <a:p>
                      <a:pPr algn="ctr"/>
                      <a:r>
                        <a:rPr lang="fr-FR" sz="1000" dirty="0" smtClean="0"/>
                        <a:t>01/05/2014</a:t>
                      </a:r>
                      <a:endParaRPr lang="fr-FR" sz="1000" dirty="0"/>
                    </a:p>
                  </a:txBody>
                  <a:tcPr>
                    <a:solidFill>
                      <a:srgbClr val="EAD7F3"/>
                    </a:solidFill>
                  </a:tcPr>
                </a:tc>
                <a:tc>
                  <a:txBody>
                    <a:bodyPr/>
                    <a:lstStyle/>
                    <a:p>
                      <a:pPr algn="ctr"/>
                      <a:r>
                        <a:rPr lang="fr-FR" sz="1000" dirty="0" err="1" smtClean="0"/>
                        <a:t>EntNC</a:t>
                      </a:r>
                      <a:endParaRPr lang="fr-FR" sz="1000" dirty="0"/>
                    </a:p>
                  </a:txBody>
                  <a:tcPr>
                    <a:solidFill>
                      <a:srgbClr val="EAD7F3"/>
                    </a:solidFill>
                  </a:tcPr>
                </a:tc>
                <a:tc>
                  <a:txBody>
                    <a:bodyPr/>
                    <a:lstStyle/>
                    <a:p>
                      <a:pPr algn="ctr"/>
                      <a:r>
                        <a:rPr lang="fr-FR" sz="1000" dirty="0" smtClean="0"/>
                        <a:t>36</a:t>
                      </a:r>
                      <a:endParaRPr lang="fr-FR" sz="1000" dirty="0"/>
                    </a:p>
                  </a:txBody>
                  <a:tcPr>
                    <a:solidFill>
                      <a:srgbClr val="EAD7F3"/>
                    </a:solidFill>
                  </a:tcPr>
                </a:tc>
                <a:tc>
                  <a:txBody>
                    <a:bodyPr/>
                    <a:lstStyle/>
                    <a:p>
                      <a:pPr algn="ctr"/>
                      <a:r>
                        <a:rPr lang="fr-FR" sz="1000" dirty="0" smtClean="0"/>
                        <a:t>50</a:t>
                      </a:r>
                      <a:endParaRPr lang="fr-FR" sz="1000" dirty="0"/>
                    </a:p>
                  </a:txBody>
                  <a:tcPr>
                    <a:solidFill>
                      <a:srgbClr val="EAD7F3"/>
                    </a:solidFill>
                  </a:tcPr>
                </a:tc>
                <a:tc>
                  <a:txBody>
                    <a:bodyPr/>
                    <a:lstStyle/>
                    <a:p>
                      <a:pPr algn="ctr"/>
                      <a:r>
                        <a:rPr lang="fr-FR" sz="1000" dirty="0" smtClean="0"/>
                        <a:t>60</a:t>
                      </a:r>
                      <a:endParaRPr lang="fr-FR" sz="1000" dirty="0"/>
                    </a:p>
                  </a:txBody>
                  <a:tcPr>
                    <a:solidFill>
                      <a:srgbClr val="EAD7F3"/>
                    </a:solidFill>
                  </a:tcPr>
                </a:tc>
                <a:tc>
                  <a:txBody>
                    <a:bodyPr/>
                    <a:lstStyle/>
                    <a:p>
                      <a:pPr algn="ctr"/>
                      <a:r>
                        <a:rPr lang="fr-FR" sz="1000" dirty="0" smtClean="0"/>
                        <a:t>xxx</a:t>
                      </a:r>
                      <a:endParaRPr lang="fr-FR" sz="1000" dirty="0"/>
                    </a:p>
                  </a:txBody>
                  <a:tcPr>
                    <a:solidFill>
                      <a:srgbClr val="EAD7F3"/>
                    </a:solidFill>
                  </a:tcPr>
                </a:tc>
                <a:tc>
                  <a:txBody>
                    <a:bodyPr/>
                    <a:lstStyle/>
                    <a:p>
                      <a:pPr algn="ctr"/>
                      <a:r>
                        <a:rPr lang="fr-FR" sz="1000" dirty="0" err="1" smtClean="0"/>
                        <a:t>blablablabla</a:t>
                      </a:r>
                      <a:endParaRPr lang="fr-FR" sz="1000" dirty="0"/>
                    </a:p>
                  </a:txBody>
                  <a:tcPr>
                    <a:solidFill>
                      <a:srgbClr val="EAD7F3"/>
                    </a:solidFill>
                  </a:tcPr>
                </a:tc>
                <a:tc>
                  <a:txBody>
                    <a:bodyPr/>
                    <a:lstStyle/>
                    <a:p>
                      <a:pPr algn="ctr"/>
                      <a:r>
                        <a:rPr lang="fr-FR" sz="1000" dirty="0" err="1" smtClean="0"/>
                        <a:t>Pending</a:t>
                      </a:r>
                      <a:endParaRPr lang="fr-FR" sz="1000" dirty="0"/>
                    </a:p>
                  </a:txBody>
                  <a:tcPr>
                    <a:solidFill>
                      <a:srgbClr val="FFC000"/>
                    </a:solidFill>
                  </a:tcPr>
                </a:tc>
                <a:tc>
                  <a:txBody>
                    <a:bodyPr/>
                    <a:lstStyle/>
                    <a:p>
                      <a:pPr algn="ctr"/>
                      <a:endParaRPr lang="fr-FR" sz="1000" dirty="0"/>
                    </a:p>
                  </a:txBody>
                  <a:tcPr>
                    <a:solidFill>
                      <a:srgbClr val="EAD7F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SQ12yi85o5</a:t>
                      </a:r>
                    </a:p>
                    <a:p>
                      <a:pPr algn="ctr"/>
                      <a:endParaRPr lang="fr-FR" sz="1000" dirty="0"/>
                    </a:p>
                  </a:txBody>
                  <a:tcPr>
                    <a:solidFill>
                      <a:srgbClr val="EAD7F3"/>
                    </a:solidFill>
                  </a:tcPr>
                </a:tc>
              </a:tr>
              <a:tr h="370840">
                <a:tc>
                  <a:txBody>
                    <a:bodyPr/>
                    <a:lstStyle/>
                    <a:p>
                      <a:pPr algn="ctr"/>
                      <a:r>
                        <a:rPr lang="fr-FR" sz="1000" dirty="0" smtClean="0"/>
                        <a:t>SQ_C012501</a:t>
                      </a:r>
                      <a:endParaRPr lang="fr-FR" sz="1000" dirty="0"/>
                    </a:p>
                  </a:txBody>
                  <a:tcPr>
                    <a:solidFill>
                      <a:srgbClr val="EAD7F3"/>
                    </a:solidFill>
                  </a:tcPr>
                </a:tc>
                <a:tc>
                  <a:txBody>
                    <a:bodyPr/>
                    <a:lstStyle/>
                    <a:p>
                      <a:pPr algn="ctr"/>
                      <a:r>
                        <a:rPr lang="fr-FR" sz="1000" dirty="0" smtClean="0"/>
                        <a:t>02/02/2013</a:t>
                      </a:r>
                      <a:endParaRPr lang="fr-FR" sz="1000" dirty="0"/>
                    </a:p>
                  </a:txBody>
                  <a:tcPr>
                    <a:solidFill>
                      <a:srgbClr val="EAD7F3"/>
                    </a:solidFill>
                  </a:tcPr>
                </a:tc>
                <a:tc>
                  <a:txBody>
                    <a:bodyPr/>
                    <a:lstStyle/>
                    <a:p>
                      <a:pPr algn="ctr"/>
                      <a:r>
                        <a:rPr lang="fr-FR" sz="1000" dirty="0" err="1" smtClean="0"/>
                        <a:t>EntB</a:t>
                      </a:r>
                      <a:endParaRPr lang="fr-FR" sz="1000" dirty="0"/>
                    </a:p>
                  </a:txBody>
                  <a:tcPr>
                    <a:solidFill>
                      <a:srgbClr val="EAD7F3"/>
                    </a:solidFill>
                  </a:tcPr>
                </a:tc>
                <a:tc>
                  <a:txBody>
                    <a:bodyPr/>
                    <a:lstStyle/>
                    <a:p>
                      <a:pPr algn="ctr"/>
                      <a:r>
                        <a:rPr lang="fr-FR" sz="1000" dirty="0" smtClean="0"/>
                        <a:t>12</a:t>
                      </a:r>
                      <a:endParaRPr lang="fr-FR" sz="1000" dirty="0"/>
                    </a:p>
                  </a:txBody>
                  <a:tcPr>
                    <a:solidFill>
                      <a:srgbClr val="EAD7F3"/>
                    </a:solidFill>
                  </a:tcPr>
                </a:tc>
                <a:tc>
                  <a:txBody>
                    <a:bodyPr/>
                    <a:lstStyle/>
                    <a:p>
                      <a:pPr algn="ctr"/>
                      <a:r>
                        <a:rPr lang="fr-FR" sz="1000" dirty="0" smtClean="0"/>
                        <a:t>50</a:t>
                      </a:r>
                      <a:endParaRPr lang="fr-FR" sz="1000" dirty="0"/>
                    </a:p>
                  </a:txBody>
                  <a:tcPr>
                    <a:solidFill>
                      <a:srgbClr val="EAD7F3"/>
                    </a:solidFill>
                  </a:tcPr>
                </a:tc>
                <a:tc>
                  <a:txBody>
                    <a:bodyPr/>
                    <a:lstStyle/>
                    <a:p>
                      <a:pPr algn="ctr"/>
                      <a:r>
                        <a:rPr lang="fr-FR" sz="1000" dirty="0" smtClean="0"/>
                        <a:t>60</a:t>
                      </a:r>
                      <a:endParaRPr lang="fr-FR" sz="1000" dirty="0"/>
                    </a:p>
                  </a:txBody>
                  <a:tcPr>
                    <a:solidFill>
                      <a:srgbClr val="EAD7F3"/>
                    </a:solidFill>
                  </a:tcPr>
                </a:tc>
                <a:tc>
                  <a:txBody>
                    <a:bodyPr/>
                    <a:lstStyle/>
                    <a:p>
                      <a:pPr algn="ctr"/>
                      <a:r>
                        <a:rPr lang="fr-FR" sz="1000" dirty="0" err="1" smtClean="0"/>
                        <a:t>vvv</a:t>
                      </a:r>
                      <a:endParaRPr lang="fr-FR" sz="1000" dirty="0"/>
                    </a:p>
                  </a:txBody>
                  <a:tcPr>
                    <a:solidFill>
                      <a:srgbClr val="EAD7F3"/>
                    </a:solidFill>
                  </a:tcPr>
                </a:tc>
                <a:tc>
                  <a:txBody>
                    <a:bodyPr/>
                    <a:lstStyle/>
                    <a:p>
                      <a:pPr algn="ctr"/>
                      <a:r>
                        <a:rPr lang="fr-FR" sz="1000" dirty="0" err="1" smtClean="0"/>
                        <a:t>blablablabla</a:t>
                      </a:r>
                      <a:endParaRPr lang="fr-FR" sz="1000" dirty="0"/>
                    </a:p>
                  </a:txBody>
                  <a:tcPr>
                    <a:solidFill>
                      <a:srgbClr val="EAD7F3"/>
                    </a:solidFill>
                  </a:tcPr>
                </a:tc>
                <a:tc>
                  <a:txBody>
                    <a:bodyPr/>
                    <a:lstStyle/>
                    <a:p>
                      <a:pPr algn="ctr"/>
                      <a:r>
                        <a:rPr lang="fr-FR" sz="1000" dirty="0" err="1" smtClean="0"/>
                        <a:t>Ordered</a:t>
                      </a:r>
                      <a:endParaRPr lang="fr-FR" sz="1000" dirty="0" smtClean="0"/>
                    </a:p>
                  </a:txBody>
                  <a:tcPr>
                    <a:solidFill>
                      <a:srgbClr val="92D050"/>
                    </a:solidFill>
                  </a:tcPr>
                </a:tc>
                <a:tc>
                  <a:txBody>
                    <a:bodyPr/>
                    <a:lstStyle/>
                    <a:p>
                      <a:pPr algn="ctr"/>
                      <a:endParaRPr lang="fr-FR" sz="1000" dirty="0"/>
                    </a:p>
                  </a:txBody>
                  <a:tcPr>
                    <a:solidFill>
                      <a:srgbClr val="EAD7F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SQ12yi358o</a:t>
                      </a:r>
                    </a:p>
                    <a:p>
                      <a:pPr algn="ctr"/>
                      <a:endParaRPr lang="fr-FR" sz="1000" dirty="0"/>
                    </a:p>
                  </a:txBody>
                  <a:tcPr>
                    <a:solidFill>
                      <a:srgbClr val="EAD7F3"/>
                    </a:solidFill>
                  </a:tcPr>
                </a:tc>
              </a:tr>
            </a:tbl>
          </a:graphicData>
        </a:graphic>
      </p:graphicFrame>
      <p:sp>
        <p:nvSpPr>
          <p:cNvPr id="28" name="ZoneTexte 27"/>
          <p:cNvSpPr txBox="1"/>
          <p:nvPr/>
        </p:nvSpPr>
        <p:spPr>
          <a:xfrm>
            <a:off x="9769346" y="3600043"/>
            <a:ext cx="986167"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 Cancel a quote</a:t>
            </a:r>
            <a:endParaRPr lang="en-US" sz="1000" dirty="0">
              <a:solidFill>
                <a:schemeClr val="tx1">
                  <a:lumMod val="75000"/>
                  <a:lumOff val="25000"/>
                </a:schemeClr>
              </a:solidFill>
            </a:endParaRPr>
          </a:p>
        </p:txBody>
      </p:sp>
      <p:cxnSp>
        <p:nvCxnSpPr>
          <p:cNvPr id="29" name="Connecteur droit avec flèche 28"/>
          <p:cNvCxnSpPr>
            <a:endCxn id="8" idx="0"/>
          </p:cNvCxnSpPr>
          <p:nvPr/>
        </p:nvCxnSpPr>
        <p:spPr>
          <a:xfrm flipH="1">
            <a:off x="9499960" y="3806612"/>
            <a:ext cx="364062" cy="27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2127002" y="721931"/>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AIRBUS</a:t>
            </a:r>
            <a:endParaRPr lang="fr-FR" sz="900" dirty="0">
              <a:solidFill>
                <a:schemeClr val="tx1"/>
              </a:solidFill>
            </a:endParaRPr>
          </a:p>
        </p:txBody>
      </p:sp>
      <p:sp>
        <p:nvSpPr>
          <p:cNvPr id="31" name="Rectangle à coins arrondis 30"/>
          <p:cNvSpPr/>
          <p:nvPr/>
        </p:nvSpPr>
        <p:spPr>
          <a:xfrm>
            <a:off x="360429" y="2110107"/>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32" name="ZoneTexte 31"/>
          <p:cNvSpPr txBox="1"/>
          <p:nvPr/>
        </p:nvSpPr>
        <p:spPr>
          <a:xfrm>
            <a:off x="340766" y="678113"/>
            <a:ext cx="1845377"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Company/organization  Name :</a:t>
            </a:r>
            <a:endParaRPr lang="en-US" sz="1000" b="1" dirty="0">
              <a:solidFill>
                <a:schemeClr val="tx1">
                  <a:lumMod val="75000"/>
                  <a:lumOff val="25000"/>
                </a:schemeClr>
              </a:solidFill>
            </a:endParaRPr>
          </a:p>
        </p:txBody>
      </p:sp>
      <p:sp>
        <p:nvSpPr>
          <p:cNvPr id="33" name="ZoneTexte 32"/>
          <p:cNvSpPr txBox="1"/>
          <p:nvPr/>
        </p:nvSpPr>
        <p:spPr>
          <a:xfrm>
            <a:off x="291605" y="1861888"/>
            <a:ext cx="990977"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Billing address:</a:t>
            </a:r>
            <a:endParaRPr lang="en-US" sz="1000" b="1" dirty="0">
              <a:solidFill>
                <a:schemeClr val="tx1">
                  <a:lumMod val="75000"/>
                  <a:lumOff val="25000"/>
                </a:schemeClr>
              </a:solidFill>
            </a:endParaRPr>
          </a:p>
        </p:txBody>
      </p:sp>
      <p:sp>
        <p:nvSpPr>
          <p:cNvPr id="34" name="Rectangle à coins arrondis 33"/>
          <p:cNvSpPr/>
          <p:nvPr/>
        </p:nvSpPr>
        <p:spPr>
          <a:xfrm>
            <a:off x="1111043" y="2108109"/>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35" name="Rectangle à coins arrondis 34"/>
          <p:cNvSpPr/>
          <p:nvPr/>
        </p:nvSpPr>
        <p:spPr>
          <a:xfrm>
            <a:off x="3382293" y="2110107"/>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36" name="Rectangle à coins arrondis 35"/>
          <p:cNvSpPr/>
          <p:nvPr/>
        </p:nvSpPr>
        <p:spPr>
          <a:xfrm>
            <a:off x="4205091" y="2110107"/>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37" name="Rectangle à coins arrondis 36"/>
          <p:cNvSpPr/>
          <p:nvPr/>
        </p:nvSpPr>
        <p:spPr>
          <a:xfrm>
            <a:off x="5027889" y="2108109"/>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38" name="Rectangle à coins arrondis 37"/>
          <p:cNvSpPr/>
          <p:nvPr/>
        </p:nvSpPr>
        <p:spPr>
          <a:xfrm>
            <a:off x="360429" y="2616466"/>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39" name="ZoneTexte 38"/>
          <p:cNvSpPr txBox="1"/>
          <p:nvPr/>
        </p:nvSpPr>
        <p:spPr>
          <a:xfrm>
            <a:off x="291605" y="2368247"/>
            <a:ext cx="287129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Shipping address </a:t>
            </a:r>
            <a:r>
              <a:rPr lang="en-US" sz="1000" dirty="0" smtClean="0">
                <a:solidFill>
                  <a:schemeClr val="tx1">
                    <a:lumMod val="75000"/>
                    <a:lumOff val="25000"/>
                  </a:schemeClr>
                </a:solidFill>
              </a:rPr>
              <a:t>(if different than billing address):</a:t>
            </a:r>
            <a:endParaRPr lang="en-US" sz="1000" dirty="0">
              <a:solidFill>
                <a:schemeClr val="tx1">
                  <a:lumMod val="75000"/>
                  <a:lumOff val="25000"/>
                </a:schemeClr>
              </a:solidFill>
            </a:endParaRPr>
          </a:p>
        </p:txBody>
      </p:sp>
      <p:sp>
        <p:nvSpPr>
          <p:cNvPr id="40" name="Rectangle à coins arrondis 39"/>
          <p:cNvSpPr/>
          <p:nvPr/>
        </p:nvSpPr>
        <p:spPr>
          <a:xfrm>
            <a:off x="1111043" y="2614468"/>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41" name="Rectangle à coins arrondis 40"/>
          <p:cNvSpPr/>
          <p:nvPr/>
        </p:nvSpPr>
        <p:spPr>
          <a:xfrm>
            <a:off x="3382293" y="2616466"/>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42" name="Rectangle à coins arrondis 41"/>
          <p:cNvSpPr/>
          <p:nvPr/>
        </p:nvSpPr>
        <p:spPr>
          <a:xfrm>
            <a:off x="4205091" y="2616466"/>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43" name="Rectangle à coins arrondis 42"/>
          <p:cNvSpPr/>
          <p:nvPr/>
        </p:nvSpPr>
        <p:spPr>
          <a:xfrm>
            <a:off x="5027889" y="2614468"/>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44" name="Rectangle à coins arrondis 43"/>
          <p:cNvSpPr/>
          <p:nvPr/>
        </p:nvSpPr>
        <p:spPr>
          <a:xfrm>
            <a:off x="360428" y="3087162"/>
            <a:ext cx="2215623" cy="189106"/>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xxxxxxxxxxxxxxxxxxxxxxxxxxxx</a:t>
            </a:r>
            <a:endParaRPr lang="fr-FR" sz="900" dirty="0">
              <a:solidFill>
                <a:schemeClr val="tx1"/>
              </a:solidFill>
            </a:endParaRPr>
          </a:p>
        </p:txBody>
      </p:sp>
      <p:sp>
        <p:nvSpPr>
          <p:cNvPr id="45" name="ZoneTexte 44"/>
          <p:cNvSpPr txBox="1"/>
          <p:nvPr/>
        </p:nvSpPr>
        <p:spPr>
          <a:xfrm>
            <a:off x="291605" y="2838943"/>
            <a:ext cx="88517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VAT number:</a:t>
            </a:r>
            <a:endParaRPr lang="en-US" sz="1000" dirty="0">
              <a:solidFill>
                <a:schemeClr val="tx1">
                  <a:lumMod val="75000"/>
                  <a:lumOff val="25000"/>
                </a:schemeClr>
              </a:solidFill>
            </a:endParaRPr>
          </a:p>
        </p:txBody>
      </p:sp>
      <p:sp>
        <p:nvSpPr>
          <p:cNvPr id="57" name="ZoneTexte 56"/>
          <p:cNvSpPr txBox="1"/>
          <p:nvPr/>
        </p:nvSpPr>
        <p:spPr>
          <a:xfrm>
            <a:off x="7166985" y="626218"/>
            <a:ext cx="1503938" cy="246221"/>
          </a:xfrm>
          <a:prstGeom prst="rect">
            <a:avLst/>
          </a:prstGeom>
          <a:noFill/>
          <a:ln>
            <a:noFill/>
          </a:ln>
        </p:spPr>
        <p:txBody>
          <a:bodyPr wrap="none" rtlCol="0">
            <a:spAutoFit/>
          </a:bodyPr>
          <a:lstStyle/>
          <a:p>
            <a:r>
              <a:rPr lang="en-US" sz="1000" u="sng" dirty="0" smtClean="0">
                <a:solidFill>
                  <a:schemeClr val="accent1"/>
                </a:solidFill>
                <a:hlinkClick r:id="" action="ppaction://noaction"/>
              </a:rPr>
              <a:t>Create new special quote</a:t>
            </a:r>
            <a:endParaRPr lang="en-US" sz="1000" u="sng" dirty="0">
              <a:solidFill>
                <a:schemeClr val="accent1"/>
              </a:solidFill>
            </a:endParaRPr>
          </a:p>
        </p:txBody>
      </p:sp>
      <p:pic>
        <p:nvPicPr>
          <p:cNvPr id="65" name="Image 64"/>
          <p:cNvPicPr>
            <a:picLocks noChangeAspect="1"/>
          </p:cNvPicPr>
          <p:nvPr/>
        </p:nvPicPr>
        <p:blipFill>
          <a:blip r:embed="rId3"/>
          <a:stretch>
            <a:fillRect/>
          </a:stretch>
        </p:blipFill>
        <p:spPr>
          <a:xfrm>
            <a:off x="8003753" y="4612519"/>
            <a:ext cx="225105" cy="219809"/>
          </a:xfrm>
          <a:prstGeom prst="rect">
            <a:avLst/>
          </a:prstGeom>
        </p:spPr>
      </p:pic>
      <p:sp>
        <p:nvSpPr>
          <p:cNvPr id="3" name="Rectangle 2"/>
          <p:cNvSpPr/>
          <p:nvPr/>
        </p:nvSpPr>
        <p:spPr>
          <a:xfrm>
            <a:off x="330931" y="576297"/>
            <a:ext cx="8398737" cy="281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0" name="Image 49"/>
          <p:cNvPicPr>
            <a:picLocks noChangeAspect="1"/>
          </p:cNvPicPr>
          <p:nvPr/>
        </p:nvPicPr>
        <p:blipFill>
          <a:blip r:embed="rId3"/>
          <a:stretch>
            <a:fillRect/>
          </a:stretch>
        </p:blipFill>
        <p:spPr>
          <a:xfrm>
            <a:off x="8003753" y="4231623"/>
            <a:ext cx="225105" cy="219809"/>
          </a:xfrm>
          <a:prstGeom prst="rect">
            <a:avLst/>
          </a:prstGeom>
        </p:spPr>
      </p:pic>
      <p:sp>
        <p:nvSpPr>
          <p:cNvPr id="49" name="ZoneTexte 48"/>
          <p:cNvSpPr txBox="1"/>
          <p:nvPr/>
        </p:nvSpPr>
        <p:spPr>
          <a:xfrm>
            <a:off x="373067" y="1069366"/>
            <a:ext cx="963725" cy="400110"/>
          </a:xfrm>
          <a:prstGeom prst="rect">
            <a:avLst/>
          </a:prstGeom>
          <a:noFill/>
          <a:ln>
            <a:noFill/>
          </a:ln>
        </p:spPr>
        <p:txBody>
          <a:bodyPr wrap="none" rtlCol="0">
            <a:spAutoFit/>
          </a:bodyPr>
          <a:lstStyle/>
          <a:p>
            <a:r>
              <a:rPr lang="en-US" sz="1000" b="1" dirty="0" smtClean="0">
                <a:solidFill>
                  <a:schemeClr val="tx1">
                    <a:lumMod val="75000"/>
                    <a:lumOff val="25000"/>
                  </a:schemeClr>
                </a:solidFill>
              </a:rPr>
              <a:t>Main Contact: </a:t>
            </a:r>
          </a:p>
          <a:p>
            <a:endParaRPr lang="en-US" sz="1000" b="1" dirty="0">
              <a:solidFill>
                <a:schemeClr val="tx1">
                  <a:lumMod val="75000"/>
                  <a:lumOff val="25000"/>
                </a:schemeClr>
              </a:solidFill>
            </a:endParaRPr>
          </a:p>
        </p:txBody>
      </p:sp>
      <p:sp>
        <p:nvSpPr>
          <p:cNvPr id="52" name="ZoneTexte 51"/>
          <p:cNvSpPr txBox="1"/>
          <p:nvPr/>
        </p:nvSpPr>
        <p:spPr>
          <a:xfrm>
            <a:off x="373067" y="1310579"/>
            <a:ext cx="780983"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First name:</a:t>
            </a:r>
            <a:endParaRPr lang="en-US" sz="1000" b="1" dirty="0">
              <a:solidFill>
                <a:schemeClr val="tx1">
                  <a:lumMod val="75000"/>
                  <a:lumOff val="25000"/>
                </a:schemeClr>
              </a:solidFill>
            </a:endParaRPr>
          </a:p>
        </p:txBody>
      </p:sp>
      <p:sp>
        <p:nvSpPr>
          <p:cNvPr id="53" name="ZoneTexte 52"/>
          <p:cNvSpPr txBox="1"/>
          <p:nvPr/>
        </p:nvSpPr>
        <p:spPr>
          <a:xfrm>
            <a:off x="2691534" y="1310579"/>
            <a:ext cx="776175"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Last name:</a:t>
            </a:r>
            <a:endParaRPr lang="en-US" sz="1000" b="1" dirty="0">
              <a:solidFill>
                <a:schemeClr val="tx1">
                  <a:lumMod val="75000"/>
                  <a:lumOff val="25000"/>
                </a:schemeClr>
              </a:solidFill>
            </a:endParaRPr>
          </a:p>
        </p:txBody>
      </p:sp>
      <p:sp>
        <p:nvSpPr>
          <p:cNvPr id="56" name="ZoneTexte 55"/>
          <p:cNvSpPr txBox="1"/>
          <p:nvPr/>
        </p:nvSpPr>
        <p:spPr>
          <a:xfrm>
            <a:off x="5337261" y="1310579"/>
            <a:ext cx="486030"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Role :</a:t>
            </a:r>
            <a:endParaRPr lang="en-US" sz="1000" b="1" dirty="0">
              <a:solidFill>
                <a:schemeClr val="tx1">
                  <a:lumMod val="75000"/>
                  <a:lumOff val="25000"/>
                </a:schemeClr>
              </a:solidFill>
            </a:endParaRPr>
          </a:p>
        </p:txBody>
      </p:sp>
      <p:sp>
        <p:nvSpPr>
          <p:cNvPr id="62" name="ZoneTexte 61"/>
          <p:cNvSpPr txBox="1"/>
          <p:nvPr/>
        </p:nvSpPr>
        <p:spPr>
          <a:xfrm>
            <a:off x="379547" y="1561753"/>
            <a:ext cx="514885"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email:</a:t>
            </a:r>
            <a:endParaRPr lang="en-US" sz="1000" b="1" dirty="0">
              <a:solidFill>
                <a:schemeClr val="tx1">
                  <a:lumMod val="75000"/>
                  <a:lumOff val="25000"/>
                </a:schemeClr>
              </a:solidFill>
            </a:endParaRPr>
          </a:p>
        </p:txBody>
      </p:sp>
      <p:sp>
        <p:nvSpPr>
          <p:cNvPr id="64" name="ZoneTexte 63"/>
          <p:cNvSpPr txBox="1"/>
          <p:nvPr/>
        </p:nvSpPr>
        <p:spPr>
          <a:xfrm>
            <a:off x="2883019" y="1613059"/>
            <a:ext cx="55976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Phone:</a:t>
            </a:r>
            <a:endParaRPr lang="en-US" sz="1000" b="1" dirty="0">
              <a:solidFill>
                <a:schemeClr val="tx1">
                  <a:lumMod val="75000"/>
                  <a:lumOff val="25000"/>
                </a:schemeClr>
              </a:solidFill>
            </a:endParaRPr>
          </a:p>
        </p:txBody>
      </p:sp>
      <p:sp>
        <p:nvSpPr>
          <p:cNvPr id="66" name="Rectangle à coins arrondis 65"/>
          <p:cNvSpPr/>
          <p:nvPr/>
        </p:nvSpPr>
        <p:spPr>
          <a:xfrm>
            <a:off x="1152884" y="1286067"/>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sp>
        <p:nvSpPr>
          <p:cNvPr id="73" name="Rectangle à coins arrondis 72"/>
          <p:cNvSpPr/>
          <p:nvPr/>
        </p:nvSpPr>
        <p:spPr>
          <a:xfrm>
            <a:off x="3487370" y="1277045"/>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sp>
        <p:nvSpPr>
          <p:cNvPr id="74" name="Rectangle à coins arrondis 73"/>
          <p:cNvSpPr/>
          <p:nvPr/>
        </p:nvSpPr>
        <p:spPr>
          <a:xfrm>
            <a:off x="5910221" y="1272151"/>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sp>
        <p:nvSpPr>
          <p:cNvPr id="75" name="Rectangle à coins arrondis 74"/>
          <p:cNvSpPr/>
          <p:nvPr/>
        </p:nvSpPr>
        <p:spPr>
          <a:xfrm>
            <a:off x="1127709" y="1576721"/>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sp>
        <p:nvSpPr>
          <p:cNvPr id="76" name="Rectangle à coins arrondis 75"/>
          <p:cNvSpPr/>
          <p:nvPr/>
        </p:nvSpPr>
        <p:spPr>
          <a:xfrm>
            <a:off x="3487370" y="1607947"/>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pic>
        <p:nvPicPr>
          <p:cNvPr id="78" name="Image 77"/>
          <p:cNvPicPr>
            <a:picLocks noChangeAspect="1"/>
          </p:cNvPicPr>
          <p:nvPr/>
        </p:nvPicPr>
        <p:blipFill>
          <a:blip r:embed="rId2"/>
          <a:stretch>
            <a:fillRect/>
          </a:stretch>
        </p:blipFill>
        <p:spPr>
          <a:xfrm>
            <a:off x="9358311" y="4451432"/>
            <a:ext cx="283298" cy="186356"/>
          </a:xfrm>
          <a:prstGeom prst="rect">
            <a:avLst/>
          </a:prstGeom>
        </p:spPr>
      </p:pic>
      <p:pic>
        <p:nvPicPr>
          <p:cNvPr id="80" name="Image 79"/>
          <p:cNvPicPr>
            <a:picLocks noChangeAspect="1"/>
          </p:cNvPicPr>
          <p:nvPr/>
        </p:nvPicPr>
        <p:blipFill>
          <a:blip r:embed="rId4"/>
          <a:stretch>
            <a:fillRect/>
          </a:stretch>
        </p:blipFill>
        <p:spPr>
          <a:xfrm>
            <a:off x="9769346" y="4021911"/>
            <a:ext cx="233549" cy="247703"/>
          </a:xfrm>
          <a:prstGeom prst="rect">
            <a:avLst/>
          </a:prstGeom>
        </p:spPr>
      </p:pic>
      <p:sp>
        <p:nvSpPr>
          <p:cNvPr id="81" name="ZoneTexte 80"/>
          <p:cNvSpPr txBox="1"/>
          <p:nvPr/>
        </p:nvSpPr>
        <p:spPr>
          <a:xfrm>
            <a:off x="9991759" y="4035635"/>
            <a:ext cx="966931" cy="246221"/>
          </a:xfrm>
          <a:prstGeom prst="rect">
            <a:avLst/>
          </a:prstGeom>
          <a:noFill/>
          <a:ln>
            <a:noFill/>
          </a:ln>
        </p:spPr>
        <p:txBody>
          <a:bodyPr wrap="none" rtlCol="0">
            <a:spAutoFit/>
          </a:bodyPr>
          <a:lstStyle/>
          <a:p>
            <a:r>
              <a:rPr lang="en-US" sz="1000" dirty="0" smtClean="0">
                <a:solidFill>
                  <a:schemeClr val="tx1">
                    <a:lumMod val="75000"/>
                    <a:lumOff val="25000"/>
                  </a:schemeClr>
                </a:solidFill>
              </a:rPr>
              <a:t>Edit comments</a:t>
            </a:r>
            <a:endParaRPr lang="en-US" sz="1000" dirty="0">
              <a:solidFill>
                <a:schemeClr val="tx1">
                  <a:lumMod val="75000"/>
                  <a:lumOff val="25000"/>
                </a:schemeClr>
              </a:solidFill>
            </a:endParaRPr>
          </a:p>
        </p:txBody>
      </p:sp>
      <p:pic>
        <p:nvPicPr>
          <p:cNvPr id="82" name="Image 81"/>
          <p:cNvPicPr>
            <a:picLocks noChangeAspect="1"/>
          </p:cNvPicPr>
          <p:nvPr/>
        </p:nvPicPr>
        <p:blipFill>
          <a:blip r:embed="rId4"/>
          <a:stretch>
            <a:fillRect/>
          </a:stretch>
        </p:blipFill>
        <p:spPr>
          <a:xfrm>
            <a:off x="9751703" y="4390085"/>
            <a:ext cx="233549" cy="247703"/>
          </a:xfrm>
          <a:prstGeom prst="rect">
            <a:avLst/>
          </a:prstGeom>
        </p:spPr>
      </p:pic>
      <p:sp>
        <p:nvSpPr>
          <p:cNvPr id="84" name="ZoneTexte 83"/>
          <p:cNvSpPr txBox="1"/>
          <p:nvPr/>
        </p:nvSpPr>
        <p:spPr>
          <a:xfrm>
            <a:off x="8801705" y="3066780"/>
            <a:ext cx="3250756" cy="400110"/>
          </a:xfrm>
          <a:prstGeom prst="rect">
            <a:avLst/>
          </a:prstGeom>
          <a:noFill/>
          <a:ln>
            <a:noFill/>
          </a:ln>
        </p:spPr>
        <p:txBody>
          <a:bodyPr wrap="square" rtlCol="0">
            <a:spAutoFit/>
          </a:bodyPr>
          <a:lstStyle/>
          <a:p>
            <a:r>
              <a:rPr lang="en-US" sz="1000" dirty="0" smtClean="0">
                <a:solidFill>
                  <a:schemeClr val="tx1">
                    <a:lumMod val="75000"/>
                    <a:lumOff val="25000"/>
                  </a:schemeClr>
                </a:solidFill>
              </a:rPr>
              <a:t> Status is automatically updated when customer pass an order via </a:t>
            </a:r>
            <a:r>
              <a:rPr lang="en-US" sz="1000" dirty="0" err="1" smtClean="0">
                <a:solidFill>
                  <a:schemeClr val="tx1">
                    <a:lumMod val="75000"/>
                    <a:lumOff val="25000"/>
                  </a:schemeClr>
                </a:solidFill>
              </a:rPr>
              <a:t>linkavie</a:t>
            </a:r>
            <a:r>
              <a:rPr lang="en-US" sz="1000" dirty="0" smtClean="0">
                <a:solidFill>
                  <a:schemeClr val="tx1">
                    <a:lumMod val="75000"/>
                    <a:lumOff val="25000"/>
                  </a:schemeClr>
                </a:solidFill>
              </a:rPr>
              <a:t> site, using the Special code number</a:t>
            </a:r>
            <a:endParaRPr lang="en-US" sz="1000" dirty="0">
              <a:solidFill>
                <a:schemeClr val="tx1">
                  <a:lumMod val="75000"/>
                  <a:lumOff val="25000"/>
                </a:schemeClr>
              </a:solidFill>
            </a:endParaRPr>
          </a:p>
        </p:txBody>
      </p:sp>
      <p:cxnSp>
        <p:nvCxnSpPr>
          <p:cNvPr id="85" name="Connecteur droit avec flèche 84"/>
          <p:cNvCxnSpPr/>
          <p:nvPr/>
        </p:nvCxnSpPr>
        <p:spPr>
          <a:xfrm flipH="1">
            <a:off x="7600335" y="3409625"/>
            <a:ext cx="1398719" cy="877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ZoneTexte 85"/>
          <p:cNvSpPr txBox="1"/>
          <p:nvPr/>
        </p:nvSpPr>
        <p:spPr>
          <a:xfrm>
            <a:off x="9236474" y="1170204"/>
            <a:ext cx="2722220" cy="1107996"/>
          </a:xfrm>
          <a:prstGeom prst="rect">
            <a:avLst/>
          </a:prstGeom>
          <a:noFill/>
          <a:ln>
            <a:noFill/>
          </a:ln>
        </p:spPr>
        <p:txBody>
          <a:bodyPr wrap="none" rtlCol="0">
            <a:spAutoFit/>
          </a:bodyPr>
          <a:lstStyle/>
          <a:p>
            <a:r>
              <a:rPr lang="en-US" sz="1100" dirty="0" smtClean="0">
                <a:solidFill>
                  <a:schemeClr val="tx1">
                    <a:lumMod val="75000"/>
                    <a:lumOff val="25000"/>
                  </a:schemeClr>
                </a:solidFill>
              </a:rPr>
              <a:t>Quote code include:</a:t>
            </a:r>
          </a:p>
          <a:p>
            <a:pPr marL="171450" indent="-171450">
              <a:buFontTx/>
              <a:buChar char="-"/>
            </a:pPr>
            <a:r>
              <a:rPr lang="en-US" sz="1100" dirty="0" smtClean="0">
                <a:solidFill>
                  <a:schemeClr val="tx1">
                    <a:lumMod val="75000"/>
                    <a:lumOff val="25000"/>
                  </a:schemeClr>
                </a:solidFill>
              </a:rPr>
              <a:t>Service pack reference</a:t>
            </a:r>
          </a:p>
          <a:p>
            <a:pPr marL="171450" indent="-171450">
              <a:buFontTx/>
              <a:buChar char="-"/>
            </a:pPr>
            <a:r>
              <a:rPr lang="en-US" sz="1100" dirty="0" smtClean="0">
                <a:solidFill>
                  <a:schemeClr val="tx1">
                    <a:lumMod val="75000"/>
                    <a:lumOff val="25000"/>
                  </a:schemeClr>
                </a:solidFill>
              </a:rPr>
              <a:t>Duration (will overwrite service duration)</a:t>
            </a:r>
          </a:p>
          <a:p>
            <a:pPr marL="171450" indent="-171450">
              <a:buFontTx/>
              <a:buChar char="-"/>
            </a:pPr>
            <a:r>
              <a:rPr lang="en-US" sz="1100" dirty="0" smtClean="0">
                <a:solidFill>
                  <a:schemeClr val="tx1">
                    <a:lumMod val="75000"/>
                    <a:lumOff val="25000"/>
                  </a:schemeClr>
                </a:solidFill>
              </a:rPr>
              <a:t>Number of users (Will overwrite #users)</a:t>
            </a:r>
          </a:p>
          <a:p>
            <a:pPr marL="171450" indent="-171450">
              <a:buFontTx/>
              <a:buChar char="-"/>
            </a:pPr>
            <a:r>
              <a:rPr lang="en-US" sz="1100" dirty="0" smtClean="0">
                <a:solidFill>
                  <a:schemeClr val="tx1">
                    <a:lumMod val="75000"/>
                    <a:lumOff val="25000"/>
                  </a:schemeClr>
                </a:solidFill>
              </a:rPr>
              <a:t>Special Storage capacity</a:t>
            </a:r>
          </a:p>
          <a:p>
            <a:pPr marL="171450" indent="-171450">
              <a:buFontTx/>
              <a:buChar char="-"/>
            </a:pPr>
            <a:r>
              <a:rPr lang="en-US" sz="1100" dirty="0" smtClean="0">
                <a:solidFill>
                  <a:schemeClr val="tx1">
                    <a:lumMod val="75000"/>
                    <a:lumOff val="25000"/>
                  </a:schemeClr>
                </a:solidFill>
              </a:rPr>
              <a:t>Price (will overwrite auto price)</a:t>
            </a:r>
            <a:endParaRPr lang="en-US" sz="1100" dirty="0">
              <a:solidFill>
                <a:schemeClr val="tx1">
                  <a:lumMod val="75000"/>
                  <a:lumOff val="25000"/>
                </a:schemeClr>
              </a:solidFill>
            </a:endParaRPr>
          </a:p>
        </p:txBody>
      </p:sp>
      <p:sp>
        <p:nvSpPr>
          <p:cNvPr id="87" name="ZoneTexte 86"/>
          <p:cNvSpPr txBox="1"/>
          <p:nvPr/>
        </p:nvSpPr>
        <p:spPr>
          <a:xfrm>
            <a:off x="291605" y="3351463"/>
            <a:ext cx="1653017" cy="261610"/>
          </a:xfrm>
          <a:prstGeom prst="rect">
            <a:avLst/>
          </a:prstGeom>
          <a:noFill/>
          <a:ln>
            <a:noFill/>
          </a:ln>
        </p:spPr>
        <p:txBody>
          <a:bodyPr wrap="none" rtlCol="0">
            <a:spAutoFit/>
          </a:bodyPr>
          <a:lstStyle/>
          <a:p>
            <a:r>
              <a:rPr lang="en-US" sz="1100" b="1" dirty="0" smtClean="0">
                <a:solidFill>
                  <a:schemeClr val="tx1">
                    <a:lumMod val="75000"/>
                    <a:lumOff val="25000"/>
                  </a:schemeClr>
                </a:solidFill>
              </a:rPr>
              <a:t>Enterprise special quotes</a:t>
            </a:r>
            <a:endParaRPr lang="en-US" sz="1100" b="1" dirty="0">
              <a:solidFill>
                <a:schemeClr val="tx1">
                  <a:lumMod val="75000"/>
                  <a:lumOff val="25000"/>
                </a:schemeClr>
              </a:solidFill>
            </a:endParaRPr>
          </a:p>
        </p:txBody>
      </p:sp>
      <p:graphicFrame>
        <p:nvGraphicFramePr>
          <p:cNvPr id="88" name="Tableau 87"/>
          <p:cNvGraphicFramePr>
            <a:graphicFrameLocks noGrp="1"/>
          </p:cNvGraphicFramePr>
          <p:nvPr>
            <p:extLst/>
          </p:nvPr>
        </p:nvGraphicFramePr>
        <p:xfrm>
          <a:off x="336231" y="5154679"/>
          <a:ext cx="11267700" cy="1493520"/>
        </p:xfrm>
        <a:graphic>
          <a:graphicData uri="http://schemas.openxmlformats.org/drawingml/2006/table">
            <a:tbl>
              <a:tblPr firstRow="1" bandRow="1">
                <a:tableStyleId>{5C22544A-7EE6-4342-B048-85BDC9FD1C3A}</a:tableStyleId>
              </a:tblPr>
              <a:tblGrid>
                <a:gridCol w="862163"/>
                <a:gridCol w="825422"/>
                <a:gridCol w="825422"/>
                <a:gridCol w="803596"/>
                <a:gridCol w="804631"/>
                <a:gridCol w="803393"/>
                <a:gridCol w="699778"/>
                <a:gridCol w="869642"/>
                <a:gridCol w="934178"/>
                <a:gridCol w="585115"/>
                <a:gridCol w="1101912"/>
                <a:gridCol w="786208"/>
                <a:gridCol w="552028"/>
                <a:gridCol w="814212"/>
              </a:tblGrid>
              <a:tr h="479205">
                <a:tc>
                  <a:txBody>
                    <a:bodyPr/>
                    <a:lstStyle/>
                    <a:p>
                      <a:pPr algn="ctr"/>
                      <a:r>
                        <a:rPr lang="fr-FR" sz="1000" b="1" dirty="0" err="1" smtClean="0"/>
                        <a:t>Quote</a:t>
                      </a:r>
                      <a:r>
                        <a:rPr lang="fr-FR" sz="1000" b="1" baseline="0" dirty="0" smtClean="0"/>
                        <a:t> </a:t>
                      </a:r>
                      <a:r>
                        <a:rPr lang="fr-FR" sz="1000" b="1" baseline="0" dirty="0" err="1" smtClean="0"/>
                        <a:t>number</a:t>
                      </a:r>
                      <a:endParaRPr lang="fr-FR" sz="1000" b="1" dirty="0"/>
                    </a:p>
                  </a:txBody>
                  <a:tcP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dirty="0" err="1" smtClean="0"/>
                        <a:t>Quote</a:t>
                      </a:r>
                      <a:r>
                        <a:rPr lang="fr-FR" sz="1000" b="1" baseline="0" dirty="0" smtClean="0"/>
                        <a:t> date</a:t>
                      </a:r>
                      <a:endParaRPr lang="fr-FR" sz="1000" b="1" dirty="0" smtClean="0"/>
                    </a:p>
                    <a:p>
                      <a:pPr algn="ctr"/>
                      <a:endParaRPr lang="fr-FR" sz="1000" b="1" dirty="0"/>
                    </a:p>
                  </a:txBody>
                  <a:tcPr>
                    <a:solidFill>
                      <a:schemeClr val="accent6"/>
                    </a:solidFill>
                  </a:tcPr>
                </a:tc>
                <a:tc>
                  <a:txBody>
                    <a:bodyPr/>
                    <a:lstStyle/>
                    <a:p>
                      <a:pPr algn="ctr"/>
                      <a:r>
                        <a:rPr lang="fr-FR" sz="1000" b="1" dirty="0" smtClean="0"/>
                        <a:t>Service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StartDate</a:t>
                      </a:r>
                      <a:endParaRPr lang="fr-FR" sz="1000" b="1" dirty="0"/>
                    </a:p>
                  </a:txBody>
                  <a:tcPr>
                    <a:solidFill>
                      <a:schemeClr val="accent6"/>
                    </a:solidFill>
                  </a:tcPr>
                </a:tc>
                <a:tc>
                  <a:txBody>
                    <a:bodyPr/>
                    <a:lstStyle/>
                    <a:p>
                      <a:pPr algn="ctr"/>
                      <a:r>
                        <a:rPr lang="fr-FR" sz="1000" b="1" dirty="0" err="1" smtClean="0"/>
                        <a:t>Evt</a:t>
                      </a:r>
                      <a:r>
                        <a:rPr lang="fr-FR" sz="1000" b="1" dirty="0" smtClean="0"/>
                        <a:t> </a:t>
                      </a:r>
                      <a:r>
                        <a:rPr lang="fr-FR" sz="1000" b="1" dirty="0" err="1" smtClean="0"/>
                        <a:t>EndDate</a:t>
                      </a:r>
                      <a:endParaRPr lang="fr-FR" sz="1000" b="1" dirty="0" smtClean="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Start</a:t>
                      </a:r>
                      <a:endParaRPr lang="fr-FR" sz="1000" b="1" dirty="0"/>
                    </a:p>
                  </a:txBody>
                  <a:tcPr>
                    <a:solidFill>
                      <a:schemeClr val="accent6"/>
                    </a:solidFill>
                  </a:tcPr>
                </a:tc>
                <a:tc>
                  <a:txBody>
                    <a:bodyPr/>
                    <a:lstStyle/>
                    <a:p>
                      <a:pPr algn="ctr"/>
                      <a:r>
                        <a:rPr lang="fr-FR" sz="1000" b="1" dirty="0" err="1" smtClean="0"/>
                        <a:t>Collab</a:t>
                      </a:r>
                      <a:endParaRPr lang="fr-FR" sz="1000" b="1" dirty="0" smtClean="0"/>
                    </a:p>
                    <a:p>
                      <a:pPr algn="ctr"/>
                      <a:r>
                        <a:rPr lang="fr-FR" sz="1000" b="1" dirty="0" err="1" smtClean="0"/>
                        <a:t>Period</a:t>
                      </a:r>
                      <a:r>
                        <a:rPr lang="fr-FR" sz="1000" b="1" dirty="0" smtClean="0"/>
                        <a:t> End</a:t>
                      </a:r>
                    </a:p>
                    <a:p>
                      <a:pPr algn="ctr"/>
                      <a:endParaRPr lang="fr-FR" sz="1000" b="1" dirty="0"/>
                    </a:p>
                  </a:txBody>
                  <a:tcPr>
                    <a:solidFill>
                      <a:schemeClr val="accent6"/>
                    </a:solidFill>
                  </a:tcPr>
                </a:tc>
                <a:tc>
                  <a:txBody>
                    <a:bodyPr/>
                    <a:lstStyle/>
                    <a:p>
                      <a:pPr algn="ctr"/>
                      <a:r>
                        <a:rPr lang="fr-FR" sz="1000" b="1" dirty="0" smtClean="0"/>
                        <a:t>Storage </a:t>
                      </a:r>
                      <a:r>
                        <a:rPr lang="fr-FR" sz="1000" b="1" dirty="0" err="1" smtClean="0"/>
                        <a:t>capacity</a:t>
                      </a:r>
                      <a:r>
                        <a:rPr lang="fr-FR" sz="1000" b="1" dirty="0" smtClean="0"/>
                        <a:t> (GB)</a:t>
                      </a:r>
                      <a:endParaRPr lang="fr-FR" sz="1000" b="1" dirty="0"/>
                    </a:p>
                  </a:txBody>
                  <a:tcPr>
                    <a:solidFill>
                      <a:schemeClr val="accent6"/>
                    </a:solidFill>
                  </a:tcPr>
                </a:tc>
                <a:tc>
                  <a:txBody>
                    <a:bodyPr/>
                    <a:lstStyle/>
                    <a:p>
                      <a:pPr algn="ctr"/>
                      <a:r>
                        <a:rPr lang="fr-FR" sz="1000" b="1" dirty="0" smtClean="0"/>
                        <a:t>Mobile</a:t>
                      </a:r>
                      <a:r>
                        <a:rPr lang="fr-FR" sz="1000" b="1" baseline="0" dirty="0" smtClean="0"/>
                        <a:t> </a:t>
                      </a:r>
                      <a:r>
                        <a:rPr lang="fr-FR" sz="1000" b="1" baseline="0" dirty="0" err="1" smtClean="0"/>
                        <a:t>event</a:t>
                      </a:r>
                      <a:r>
                        <a:rPr lang="fr-FR" sz="1000" b="1" baseline="0" dirty="0" smtClean="0"/>
                        <a:t> service</a:t>
                      </a:r>
                      <a:endParaRPr lang="fr-FR" sz="1000" b="1" dirty="0"/>
                    </a:p>
                  </a:txBody>
                  <a:tcPr>
                    <a:solidFill>
                      <a:schemeClr val="accent6"/>
                    </a:solidFill>
                  </a:tcPr>
                </a:tc>
                <a:tc>
                  <a:txBody>
                    <a:bodyPr/>
                    <a:lstStyle/>
                    <a:p>
                      <a:pPr algn="ctr"/>
                      <a:r>
                        <a:rPr lang="fr-FR" sz="1000" b="1" dirty="0" smtClean="0"/>
                        <a:t>Price (€)</a:t>
                      </a:r>
                    </a:p>
                  </a:txBody>
                  <a:tcPr>
                    <a:solidFill>
                      <a:schemeClr val="accent6"/>
                    </a:solidFill>
                  </a:tcPr>
                </a:tc>
                <a:tc>
                  <a:txBody>
                    <a:bodyPr/>
                    <a:lstStyle/>
                    <a:p>
                      <a:pPr algn="ctr"/>
                      <a:r>
                        <a:rPr lang="fr-FR" sz="1000" b="1" dirty="0" err="1" smtClean="0"/>
                        <a:t>Comments</a:t>
                      </a:r>
                      <a:endParaRPr lang="fr-FR" sz="1000" b="1" dirty="0"/>
                    </a:p>
                  </a:txBody>
                  <a:tcPr>
                    <a:solidFill>
                      <a:schemeClr val="accent6"/>
                    </a:solidFill>
                  </a:tcPr>
                </a:tc>
                <a:tc>
                  <a:txBody>
                    <a:bodyPr/>
                    <a:lstStyle/>
                    <a:p>
                      <a:pPr algn="ctr"/>
                      <a:r>
                        <a:rPr lang="fr-FR" sz="1000" b="1" dirty="0" err="1" smtClean="0"/>
                        <a:t>Quote</a:t>
                      </a:r>
                      <a:r>
                        <a:rPr lang="fr-FR" sz="1000" b="1" dirty="0" smtClean="0"/>
                        <a:t> </a:t>
                      </a:r>
                      <a:r>
                        <a:rPr lang="fr-FR" sz="1000" b="1" dirty="0" err="1" smtClean="0"/>
                        <a:t>status</a:t>
                      </a:r>
                      <a:endParaRPr lang="fr-FR" sz="1000" b="1" dirty="0"/>
                    </a:p>
                  </a:txBody>
                  <a:tcPr>
                    <a:solidFill>
                      <a:schemeClr val="accent6"/>
                    </a:solidFill>
                  </a:tcPr>
                </a:tc>
                <a:tc>
                  <a:txBody>
                    <a:bodyPr/>
                    <a:lstStyle/>
                    <a:p>
                      <a:pPr algn="ctr"/>
                      <a:r>
                        <a:rPr lang="fr-FR" sz="1000" b="1" dirty="0" err="1" smtClean="0"/>
                        <a:t>Quote</a:t>
                      </a:r>
                      <a:endParaRPr lang="fr-FR" sz="1000" b="1" dirty="0"/>
                    </a:p>
                  </a:txBody>
                  <a:tcPr>
                    <a:solidFill>
                      <a:schemeClr val="accent6"/>
                    </a:solidFill>
                  </a:tcPr>
                </a:tc>
                <a:tc>
                  <a:txBody>
                    <a:bodyPr/>
                    <a:lstStyle/>
                    <a:p>
                      <a:pPr algn="ctr"/>
                      <a:r>
                        <a:rPr lang="fr-FR" sz="1000" b="1" dirty="0" err="1" smtClean="0"/>
                        <a:t>Special</a:t>
                      </a:r>
                      <a:r>
                        <a:rPr lang="fr-FR" sz="1000" b="1" dirty="0" smtClean="0"/>
                        <a:t> </a:t>
                      </a:r>
                      <a:r>
                        <a:rPr lang="fr-FR" sz="1000" b="1" dirty="0" err="1" smtClean="0"/>
                        <a:t>quote</a:t>
                      </a:r>
                      <a:r>
                        <a:rPr lang="fr-FR" sz="1000" b="1" dirty="0" smtClean="0"/>
                        <a:t> code</a:t>
                      </a:r>
                      <a:endParaRPr lang="fr-FR" sz="1000" b="1" dirty="0"/>
                    </a:p>
                  </a:txBody>
                  <a:tcPr>
                    <a:solidFill>
                      <a:schemeClr val="accent6"/>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SQ_C012505</a:t>
                      </a:r>
                    </a:p>
                    <a:p>
                      <a:pPr algn="ctr"/>
                      <a:endParaRPr lang="fr-FR" sz="1000" dirty="0"/>
                    </a:p>
                  </a:txBody>
                  <a:tcPr>
                    <a:solidFill>
                      <a:schemeClr val="accent6">
                        <a:lumMod val="20000"/>
                        <a:lumOff val="80000"/>
                      </a:schemeClr>
                    </a:solidFill>
                  </a:tcPr>
                </a:tc>
                <a:tc>
                  <a:txBody>
                    <a:bodyPr/>
                    <a:lstStyle/>
                    <a:p>
                      <a:pPr algn="ctr"/>
                      <a:r>
                        <a:rPr lang="fr-FR" sz="1000" dirty="0" smtClean="0"/>
                        <a:t>01/05/2014</a:t>
                      </a:r>
                      <a:endParaRPr lang="fr-FR" sz="1000" dirty="0"/>
                    </a:p>
                  </a:txBody>
                  <a:tcPr>
                    <a:solidFill>
                      <a:schemeClr val="accent6">
                        <a:lumMod val="20000"/>
                        <a:lumOff val="80000"/>
                      </a:schemeClr>
                    </a:solidFill>
                  </a:tcPr>
                </a:tc>
                <a:tc>
                  <a:txBody>
                    <a:bodyPr/>
                    <a:lstStyle/>
                    <a:p>
                      <a:pPr algn="ctr"/>
                      <a:r>
                        <a:rPr lang="fr-FR" sz="1000" dirty="0" err="1" smtClean="0"/>
                        <a:t>EventB</a:t>
                      </a:r>
                      <a:endParaRPr lang="fr-FR" sz="1000" dirty="0"/>
                    </a:p>
                  </a:txBody>
                  <a:tcPr>
                    <a:solidFill>
                      <a:schemeClr val="accent6">
                        <a:lumMod val="20000"/>
                        <a:lumOff val="80000"/>
                      </a:schemeClr>
                    </a:solidFill>
                  </a:tcPr>
                </a:tc>
                <a:tc>
                  <a:txBody>
                    <a:bodyPr/>
                    <a:lstStyle/>
                    <a:p>
                      <a:pPr algn="ctr"/>
                      <a:r>
                        <a:rPr lang="fr-FR" sz="1000" dirty="0" smtClean="0"/>
                        <a:t>01/07/2014</a:t>
                      </a:r>
                      <a:endParaRPr lang="fr-FR" sz="1000" dirty="0"/>
                    </a:p>
                  </a:txBody>
                  <a:tcPr>
                    <a:solidFill>
                      <a:schemeClr val="accent6">
                        <a:lumMod val="20000"/>
                        <a:lumOff val="80000"/>
                      </a:schemeClr>
                    </a:solidFill>
                  </a:tcPr>
                </a:tc>
                <a:tc>
                  <a:txBody>
                    <a:bodyPr/>
                    <a:lstStyle/>
                    <a:p>
                      <a:pPr algn="ctr"/>
                      <a:r>
                        <a:rPr lang="fr-FR" sz="1000" dirty="0" smtClean="0"/>
                        <a:t>02/07/2014</a:t>
                      </a:r>
                      <a:endParaRPr lang="fr-FR" sz="1000" dirty="0"/>
                    </a:p>
                  </a:txBody>
                  <a:tcPr>
                    <a:solidFill>
                      <a:schemeClr val="accent6">
                        <a:lumMod val="20000"/>
                        <a:lumOff val="80000"/>
                      </a:schemeClr>
                    </a:solidFill>
                  </a:tcPr>
                </a:tc>
                <a:tc>
                  <a:txBody>
                    <a:bodyPr/>
                    <a:lstStyle/>
                    <a:p>
                      <a:pPr algn="ctr"/>
                      <a:r>
                        <a:rPr lang="fr-FR" sz="1000" dirty="0" smtClean="0"/>
                        <a:t>04/06/2014</a:t>
                      </a:r>
                      <a:endParaRPr lang="fr-FR" sz="1000" dirty="0"/>
                    </a:p>
                  </a:txBody>
                  <a:tcPr>
                    <a:solidFill>
                      <a:schemeClr val="accent6">
                        <a:lumMod val="20000"/>
                        <a:lumOff val="80000"/>
                      </a:schemeClr>
                    </a:solidFill>
                  </a:tcPr>
                </a:tc>
                <a:tc>
                  <a:txBody>
                    <a:bodyPr/>
                    <a:lstStyle/>
                    <a:p>
                      <a:pPr algn="ctr"/>
                      <a:r>
                        <a:rPr lang="fr-FR" sz="1000" dirty="0" smtClean="0"/>
                        <a:t>31/07/2014</a:t>
                      </a:r>
                      <a:endParaRPr lang="fr-FR" sz="1000" dirty="0"/>
                    </a:p>
                  </a:txBody>
                  <a:tcPr>
                    <a:solidFill>
                      <a:schemeClr val="accent6">
                        <a:lumMod val="20000"/>
                        <a:lumOff val="80000"/>
                      </a:schemeClr>
                    </a:solidFill>
                  </a:tcPr>
                </a:tc>
                <a:tc>
                  <a:txBody>
                    <a:bodyPr/>
                    <a:lstStyle/>
                    <a:p>
                      <a:pPr algn="ctr"/>
                      <a:r>
                        <a:rPr lang="fr-FR" sz="1000" dirty="0" smtClean="0"/>
                        <a:t>12</a:t>
                      </a:r>
                      <a:endParaRPr lang="fr-FR" sz="1000" dirty="0"/>
                    </a:p>
                  </a:txBody>
                  <a:tcPr>
                    <a:solidFill>
                      <a:schemeClr val="accent6">
                        <a:lumMod val="20000"/>
                        <a:lumOff val="80000"/>
                      </a:schemeClr>
                    </a:solidFill>
                  </a:tcPr>
                </a:tc>
                <a:tc>
                  <a:txBody>
                    <a:bodyPr/>
                    <a:lstStyle/>
                    <a:p>
                      <a:pPr algn="ctr"/>
                      <a:r>
                        <a:rPr lang="fr-FR" sz="1000" dirty="0" err="1" smtClean="0"/>
                        <a:t>MobileEventIW</a:t>
                      </a:r>
                      <a:endParaRPr lang="fr-FR" sz="1000" dirty="0"/>
                    </a:p>
                  </a:txBody>
                  <a:tcPr>
                    <a:solidFill>
                      <a:schemeClr val="accent6">
                        <a:lumMod val="20000"/>
                        <a:lumOff val="80000"/>
                      </a:schemeClr>
                    </a:solidFill>
                  </a:tcPr>
                </a:tc>
                <a:tc>
                  <a:txBody>
                    <a:bodyPr/>
                    <a:lstStyle/>
                    <a:p>
                      <a:pPr algn="ctr"/>
                      <a:r>
                        <a:rPr lang="fr-FR" sz="1000" dirty="0" smtClean="0"/>
                        <a:t>xxx</a:t>
                      </a:r>
                      <a:endParaRPr lang="fr-FR" sz="1000" dirty="0"/>
                    </a:p>
                  </a:txBody>
                  <a:tcPr>
                    <a:solidFill>
                      <a:schemeClr val="accent6">
                        <a:lumMod val="20000"/>
                        <a:lumOff val="80000"/>
                      </a:schemeClr>
                    </a:solidFill>
                  </a:tcPr>
                </a:tc>
                <a:tc>
                  <a:txBody>
                    <a:bodyPr/>
                    <a:lstStyle/>
                    <a:p>
                      <a:pPr algn="ctr"/>
                      <a:r>
                        <a:rPr lang="fr-FR" sz="1000" dirty="0" err="1" smtClean="0"/>
                        <a:t>blablablabla</a:t>
                      </a:r>
                      <a:endParaRPr lang="fr-FR" sz="1000" dirty="0"/>
                    </a:p>
                  </a:txBody>
                  <a:tcPr>
                    <a:solidFill>
                      <a:schemeClr val="accent6">
                        <a:lumMod val="20000"/>
                        <a:lumOff val="80000"/>
                      </a:schemeClr>
                    </a:solidFill>
                  </a:tcPr>
                </a:tc>
                <a:tc>
                  <a:txBody>
                    <a:bodyPr/>
                    <a:lstStyle/>
                    <a:p>
                      <a:pPr algn="ctr"/>
                      <a:r>
                        <a:rPr lang="fr-FR" sz="1000" dirty="0" err="1" smtClean="0"/>
                        <a:t>Pending</a:t>
                      </a:r>
                      <a:endParaRPr lang="fr-FR" sz="1000" dirty="0"/>
                    </a:p>
                  </a:txBody>
                  <a:tcPr>
                    <a:solidFill>
                      <a:srgbClr val="FFC000"/>
                    </a:solidFill>
                  </a:tcPr>
                </a:tc>
                <a:tc>
                  <a:txBody>
                    <a:bodyPr/>
                    <a:lstStyle/>
                    <a:p>
                      <a:pPr algn="ctr"/>
                      <a:endParaRPr lang="fr-FR" sz="1000"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SQ12yi85o9</a:t>
                      </a:r>
                    </a:p>
                    <a:p>
                      <a:pPr algn="ctr"/>
                      <a:endParaRPr lang="fr-FR" sz="1000" dirty="0"/>
                    </a:p>
                  </a:txBody>
                  <a:tcPr>
                    <a:solidFill>
                      <a:schemeClr val="accent6">
                        <a:lumMod val="20000"/>
                        <a:lumOff val="80000"/>
                      </a:schemeClr>
                    </a:solidFill>
                  </a:tcPr>
                </a:tc>
              </a:tr>
              <a:tr h="370840">
                <a:tc>
                  <a:txBody>
                    <a:bodyPr/>
                    <a:lstStyle/>
                    <a:p>
                      <a:pPr algn="ctr"/>
                      <a:r>
                        <a:rPr lang="fr-FR" sz="1000" dirty="0" smtClean="0"/>
                        <a:t>SQ_C012504</a:t>
                      </a:r>
                      <a:endParaRPr lang="fr-FR" sz="1000" dirty="0"/>
                    </a:p>
                  </a:txBody>
                  <a:tcPr>
                    <a:solidFill>
                      <a:schemeClr val="accent6">
                        <a:lumMod val="20000"/>
                        <a:lumOff val="80000"/>
                      </a:schemeClr>
                    </a:solidFill>
                  </a:tcPr>
                </a:tc>
                <a:tc>
                  <a:txBody>
                    <a:bodyPr/>
                    <a:lstStyle/>
                    <a:p>
                      <a:pPr algn="ctr"/>
                      <a:r>
                        <a:rPr lang="fr-FR" sz="1000" dirty="0" smtClean="0"/>
                        <a:t>02/02/2013</a:t>
                      </a:r>
                      <a:endParaRPr lang="fr-FR" sz="1000" dirty="0"/>
                    </a:p>
                  </a:txBody>
                  <a:tcPr>
                    <a:solidFill>
                      <a:schemeClr val="accent6">
                        <a:lumMod val="20000"/>
                        <a:lumOff val="80000"/>
                      </a:schemeClr>
                    </a:solidFill>
                  </a:tcPr>
                </a:tc>
                <a:tc>
                  <a:txBody>
                    <a:bodyPr/>
                    <a:lstStyle/>
                    <a:p>
                      <a:pPr algn="ctr"/>
                      <a:r>
                        <a:rPr lang="fr-FR" sz="1000" dirty="0" err="1" smtClean="0"/>
                        <a:t>EventB</a:t>
                      </a:r>
                      <a:endParaRPr lang="fr-FR" sz="1000" dirty="0"/>
                    </a:p>
                  </a:txBody>
                  <a:tcPr>
                    <a:solidFill>
                      <a:schemeClr val="accent6">
                        <a:lumMod val="20000"/>
                        <a:lumOff val="80000"/>
                      </a:schemeClr>
                    </a:solidFill>
                  </a:tcPr>
                </a:tc>
                <a:tc>
                  <a:txBody>
                    <a:bodyPr/>
                    <a:lstStyle/>
                    <a:p>
                      <a:pPr algn="ctr"/>
                      <a:r>
                        <a:rPr lang="fr-FR" sz="1000" dirty="0" smtClean="0"/>
                        <a:t>01/07/2014</a:t>
                      </a:r>
                      <a:endParaRPr lang="fr-FR" sz="1000" dirty="0"/>
                    </a:p>
                  </a:txBody>
                  <a:tcPr>
                    <a:solidFill>
                      <a:schemeClr val="accent6">
                        <a:lumMod val="20000"/>
                        <a:lumOff val="80000"/>
                      </a:schemeClr>
                    </a:solidFill>
                  </a:tcPr>
                </a:tc>
                <a:tc>
                  <a:txBody>
                    <a:bodyPr/>
                    <a:lstStyle/>
                    <a:p>
                      <a:pPr algn="ctr"/>
                      <a:r>
                        <a:rPr lang="fr-FR" sz="1000" dirty="0" smtClean="0"/>
                        <a:t>02/07/2014</a:t>
                      </a:r>
                      <a:endParaRPr lang="fr-FR" sz="1000" dirty="0"/>
                    </a:p>
                  </a:txBody>
                  <a:tcPr>
                    <a:solidFill>
                      <a:schemeClr val="accent6">
                        <a:lumMod val="20000"/>
                        <a:lumOff val="80000"/>
                      </a:schemeClr>
                    </a:solidFill>
                  </a:tcPr>
                </a:tc>
                <a:tc>
                  <a:txBody>
                    <a:bodyPr/>
                    <a:lstStyle/>
                    <a:p>
                      <a:pPr algn="ctr"/>
                      <a:r>
                        <a:rPr lang="fr-FR" sz="1000" dirty="0" smtClean="0"/>
                        <a:t>04/06/2014</a:t>
                      </a:r>
                      <a:endParaRPr lang="fr-FR" sz="1000" dirty="0"/>
                    </a:p>
                  </a:txBody>
                  <a:tcPr>
                    <a:solidFill>
                      <a:schemeClr val="accent6">
                        <a:lumMod val="20000"/>
                        <a:lumOff val="80000"/>
                      </a:schemeClr>
                    </a:solidFill>
                  </a:tcPr>
                </a:tc>
                <a:tc>
                  <a:txBody>
                    <a:bodyPr/>
                    <a:lstStyle/>
                    <a:p>
                      <a:pPr algn="ctr"/>
                      <a:r>
                        <a:rPr lang="fr-FR" sz="1000" dirty="0" smtClean="0"/>
                        <a:t>31/07/2014</a:t>
                      </a:r>
                      <a:endParaRPr lang="fr-FR" sz="1000" dirty="0"/>
                    </a:p>
                  </a:txBody>
                  <a:tcPr>
                    <a:solidFill>
                      <a:schemeClr val="accent6">
                        <a:lumMod val="20000"/>
                        <a:lumOff val="80000"/>
                      </a:schemeClr>
                    </a:solidFill>
                  </a:tcPr>
                </a:tc>
                <a:tc>
                  <a:txBody>
                    <a:bodyPr/>
                    <a:lstStyle/>
                    <a:p>
                      <a:pPr algn="ctr"/>
                      <a:r>
                        <a:rPr lang="fr-FR" sz="1000" dirty="0" smtClean="0"/>
                        <a:t>12</a:t>
                      </a:r>
                      <a:endParaRPr lang="fr-FR" sz="1000" dirty="0"/>
                    </a:p>
                  </a:txBody>
                  <a:tcPr>
                    <a:solidFill>
                      <a:schemeClr val="accent6">
                        <a:lumMod val="20000"/>
                        <a:lumOff val="80000"/>
                      </a:schemeClr>
                    </a:solidFill>
                  </a:tcPr>
                </a:tc>
                <a:tc>
                  <a:txBody>
                    <a:bodyPr/>
                    <a:lstStyle/>
                    <a:p>
                      <a:pPr algn="ctr"/>
                      <a:r>
                        <a:rPr lang="fr-FR" sz="1000" dirty="0" err="1" smtClean="0"/>
                        <a:t>MobileEventIW</a:t>
                      </a:r>
                      <a:endParaRPr lang="fr-FR" sz="1000" dirty="0"/>
                    </a:p>
                  </a:txBody>
                  <a:tcPr>
                    <a:solidFill>
                      <a:schemeClr val="accent6">
                        <a:lumMod val="20000"/>
                        <a:lumOff val="80000"/>
                      </a:schemeClr>
                    </a:solidFill>
                  </a:tcPr>
                </a:tc>
                <a:tc>
                  <a:txBody>
                    <a:bodyPr/>
                    <a:lstStyle/>
                    <a:p>
                      <a:pPr algn="ctr"/>
                      <a:r>
                        <a:rPr lang="fr-FR" sz="1000" dirty="0" err="1" smtClean="0"/>
                        <a:t>vvv</a:t>
                      </a:r>
                      <a:endParaRPr lang="fr-FR" sz="1000" dirty="0"/>
                    </a:p>
                  </a:txBody>
                  <a:tcPr>
                    <a:solidFill>
                      <a:schemeClr val="accent6">
                        <a:lumMod val="20000"/>
                        <a:lumOff val="80000"/>
                      </a:schemeClr>
                    </a:solidFill>
                  </a:tcPr>
                </a:tc>
                <a:tc>
                  <a:txBody>
                    <a:bodyPr/>
                    <a:lstStyle/>
                    <a:p>
                      <a:pPr algn="ctr"/>
                      <a:r>
                        <a:rPr lang="fr-FR" sz="1000" dirty="0" err="1" smtClean="0"/>
                        <a:t>blablablabla</a:t>
                      </a:r>
                      <a:endParaRPr lang="fr-FR" sz="1000" dirty="0"/>
                    </a:p>
                  </a:txBody>
                  <a:tcPr>
                    <a:solidFill>
                      <a:schemeClr val="accent6">
                        <a:lumMod val="20000"/>
                        <a:lumOff val="80000"/>
                      </a:schemeClr>
                    </a:solidFill>
                  </a:tcPr>
                </a:tc>
                <a:tc>
                  <a:txBody>
                    <a:bodyPr/>
                    <a:lstStyle/>
                    <a:p>
                      <a:pPr algn="ctr"/>
                      <a:r>
                        <a:rPr lang="fr-FR" sz="1000" dirty="0" err="1" smtClean="0"/>
                        <a:t>Ordered</a:t>
                      </a:r>
                      <a:endParaRPr lang="fr-FR" sz="1000" dirty="0" smtClean="0"/>
                    </a:p>
                  </a:txBody>
                  <a:tcPr>
                    <a:solidFill>
                      <a:srgbClr val="92D050"/>
                    </a:solidFill>
                  </a:tcPr>
                </a:tc>
                <a:tc>
                  <a:txBody>
                    <a:bodyPr/>
                    <a:lstStyle/>
                    <a:p>
                      <a:pPr algn="ctr"/>
                      <a:endParaRPr lang="fr-FR" sz="1000"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SQ12yi354o</a:t>
                      </a:r>
                    </a:p>
                    <a:p>
                      <a:pPr algn="ctr"/>
                      <a:endParaRPr lang="fr-FR" sz="1000" dirty="0"/>
                    </a:p>
                  </a:txBody>
                  <a:tcPr>
                    <a:solidFill>
                      <a:schemeClr val="accent6">
                        <a:lumMod val="20000"/>
                        <a:lumOff val="80000"/>
                      </a:schemeClr>
                    </a:solidFill>
                  </a:tcPr>
                </a:tc>
              </a:tr>
            </a:tbl>
          </a:graphicData>
        </a:graphic>
      </p:graphicFrame>
      <p:pic>
        <p:nvPicPr>
          <p:cNvPr id="89" name="Image 88"/>
          <p:cNvPicPr>
            <a:picLocks noChangeAspect="1"/>
          </p:cNvPicPr>
          <p:nvPr/>
        </p:nvPicPr>
        <p:blipFill>
          <a:blip r:embed="rId3"/>
          <a:stretch>
            <a:fillRect/>
          </a:stretch>
        </p:blipFill>
        <p:spPr>
          <a:xfrm>
            <a:off x="10389388" y="6355384"/>
            <a:ext cx="225105" cy="219809"/>
          </a:xfrm>
          <a:prstGeom prst="rect">
            <a:avLst/>
          </a:prstGeom>
        </p:spPr>
      </p:pic>
      <p:pic>
        <p:nvPicPr>
          <p:cNvPr id="90" name="Image 89"/>
          <p:cNvPicPr>
            <a:picLocks noChangeAspect="1"/>
          </p:cNvPicPr>
          <p:nvPr/>
        </p:nvPicPr>
        <p:blipFill>
          <a:blip r:embed="rId3"/>
          <a:stretch>
            <a:fillRect/>
          </a:stretch>
        </p:blipFill>
        <p:spPr>
          <a:xfrm>
            <a:off x="10389388" y="5971731"/>
            <a:ext cx="225105" cy="219809"/>
          </a:xfrm>
          <a:prstGeom prst="rect">
            <a:avLst/>
          </a:prstGeom>
        </p:spPr>
      </p:pic>
      <p:sp>
        <p:nvSpPr>
          <p:cNvPr id="91" name="ZoneTexte 90"/>
          <p:cNvSpPr txBox="1"/>
          <p:nvPr/>
        </p:nvSpPr>
        <p:spPr>
          <a:xfrm>
            <a:off x="287072" y="4915283"/>
            <a:ext cx="1439818" cy="261610"/>
          </a:xfrm>
          <a:prstGeom prst="rect">
            <a:avLst/>
          </a:prstGeom>
          <a:noFill/>
          <a:ln>
            <a:noFill/>
          </a:ln>
        </p:spPr>
        <p:txBody>
          <a:bodyPr wrap="none" rtlCol="0">
            <a:spAutoFit/>
          </a:bodyPr>
          <a:lstStyle/>
          <a:p>
            <a:r>
              <a:rPr lang="en-US" sz="1100" b="1" dirty="0" smtClean="0">
                <a:solidFill>
                  <a:schemeClr val="tx1">
                    <a:lumMod val="75000"/>
                    <a:lumOff val="25000"/>
                  </a:schemeClr>
                </a:solidFill>
              </a:rPr>
              <a:t>Events special quotes</a:t>
            </a:r>
            <a:endParaRPr lang="en-US" sz="1100" b="1" dirty="0">
              <a:solidFill>
                <a:schemeClr val="tx1">
                  <a:lumMod val="75000"/>
                  <a:lumOff val="25000"/>
                </a:schemeClr>
              </a:solidFill>
            </a:endParaRPr>
          </a:p>
        </p:txBody>
      </p:sp>
      <p:pic>
        <p:nvPicPr>
          <p:cNvPr id="92" name="Image 91"/>
          <p:cNvPicPr>
            <a:picLocks noChangeAspect="1"/>
          </p:cNvPicPr>
          <p:nvPr/>
        </p:nvPicPr>
        <p:blipFill>
          <a:blip r:embed="rId2"/>
          <a:stretch>
            <a:fillRect/>
          </a:stretch>
        </p:blipFill>
        <p:spPr>
          <a:xfrm>
            <a:off x="11636068" y="5895280"/>
            <a:ext cx="283298" cy="186356"/>
          </a:xfrm>
          <a:prstGeom prst="rect">
            <a:avLst/>
          </a:prstGeom>
        </p:spPr>
      </p:pic>
      <p:pic>
        <p:nvPicPr>
          <p:cNvPr id="93" name="Image 92"/>
          <p:cNvPicPr>
            <a:picLocks noChangeAspect="1"/>
          </p:cNvPicPr>
          <p:nvPr/>
        </p:nvPicPr>
        <p:blipFill>
          <a:blip r:embed="rId4"/>
          <a:stretch>
            <a:fillRect/>
          </a:stretch>
        </p:blipFill>
        <p:spPr>
          <a:xfrm>
            <a:off x="11929116" y="5854422"/>
            <a:ext cx="233549" cy="247703"/>
          </a:xfrm>
          <a:prstGeom prst="rect">
            <a:avLst/>
          </a:prstGeom>
        </p:spPr>
      </p:pic>
      <p:pic>
        <p:nvPicPr>
          <p:cNvPr id="94" name="Image 93"/>
          <p:cNvPicPr>
            <a:picLocks noChangeAspect="1"/>
          </p:cNvPicPr>
          <p:nvPr/>
        </p:nvPicPr>
        <p:blipFill>
          <a:blip r:embed="rId2"/>
          <a:stretch>
            <a:fillRect/>
          </a:stretch>
        </p:blipFill>
        <p:spPr>
          <a:xfrm>
            <a:off x="11637935" y="6308950"/>
            <a:ext cx="283298" cy="186356"/>
          </a:xfrm>
          <a:prstGeom prst="rect">
            <a:avLst/>
          </a:prstGeom>
        </p:spPr>
      </p:pic>
      <p:pic>
        <p:nvPicPr>
          <p:cNvPr id="95" name="Image 94"/>
          <p:cNvPicPr>
            <a:picLocks noChangeAspect="1"/>
          </p:cNvPicPr>
          <p:nvPr/>
        </p:nvPicPr>
        <p:blipFill>
          <a:blip r:embed="rId4"/>
          <a:stretch>
            <a:fillRect/>
          </a:stretch>
        </p:blipFill>
        <p:spPr>
          <a:xfrm>
            <a:off x="11930983" y="6268092"/>
            <a:ext cx="233549" cy="247703"/>
          </a:xfrm>
          <a:prstGeom prst="rect">
            <a:avLst/>
          </a:prstGeom>
        </p:spPr>
      </p:pic>
      <p:sp>
        <p:nvSpPr>
          <p:cNvPr id="96" name="ZoneTexte 95"/>
          <p:cNvSpPr txBox="1"/>
          <p:nvPr/>
        </p:nvSpPr>
        <p:spPr>
          <a:xfrm>
            <a:off x="6320312" y="643065"/>
            <a:ext cx="428322" cy="246221"/>
          </a:xfrm>
          <a:prstGeom prst="rect">
            <a:avLst/>
          </a:prstGeom>
          <a:noFill/>
          <a:ln>
            <a:noFill/>
          </a:ln>
        </p:spPr>
        <p:txBody>
          <a:bodyPr wrap="none" rtlCol="0">
            <a:spAutoFit/>
          </a:bodyPr>
          <a:lstStyle/>
          <a:p>
            <a:r>
              <a:rPr lang="en-US" sz="1000" dirty="0" smtClean="0">
                <a:solidFill>
                  <a:schemeClr val="tx1">
                    <a:lumMod val="75000"/>
                    <a:lumOff val="25000"/>
                  </a:schemeClr>
                </a:solidFill>
                <a:hlinkClick r:id="" action="ppaction://noaction"/>
              </a:rPr>
              <a:t>Back</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228340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521110" y="273928"/>
            <a:ext cx="10275785" cy="5471336"/>
          </a:xfrm>
          <a:prstGeom prst="rect">
            <a:avLst/>
          </a:prstGeom>
        </p:spPr>
      </p:pic>
      <p:sp>
        <p:nvSpPr>
          <p:cNvPr id="5" name="Rectangle 4"/>
          <p:cNvSpPr/>
          <p:nvPr/>
        </p:nvSpPr>
        <p:spPr>
          <a:xfrm>
            <a:off x="5702710" y="2025445"/>
            <a:ext cx="4866967" cy="2359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6461471" y="2300748"/>
            <a:ext cx="3349443" cy="523220"/>
          </a:xfrm>
          <a:prstGeom prst="rect">
            <a:avLst/>
          </a:prstGeom>
          <a:noFill/>
        </p:spPr>
        <p:txBody>
          <a:bodyPr wrap="none" rtlCol="0">
            <a:spAutoFit/>
          </a:bodyPr>
          <a:lstStyle/>
          <a:p>
            <a:r>
              <a:rPr lang="fr-FR" sz="2800" dirty="0" smtClean="0"/>
              <a:t>LINKAVIE ENTERPRISE</a:t>
            </a:r>
            <a:endParaRPr lang="fr-FR" sz="2800" dirty="0"/>
          </a:p>
        </p:txBody>
      </p:sp>
      <p:pic>
        <p:nvPicPr>
          <p:cNvPr id="7" name="Image 6"/>
          <p:cNvPicPr>
            <a:picLocks noChangeAspect="1"/>
          </p:cNvPicPr>
          <p:nvPr/>
        </p:nvPicPr>
        <p:blipFill>
          <a:blip r:embed="rId3"/>
          <a:stretch>
            <a:fillRect/>
          </a:stretch>
        </p:blipFill>
        <p:spPr>
          <a:xfrm>
            <a:off x="7012242" y="2962428"/>
            <a:ext cx="2247900" cy="485775"/>
          </a:xfrm>
          <a:prstGeom prst="rect">
            <a:avLst/>
          </a:prstGeom>
        </p:spPr>
      </p:pic>
      <p:sp>
        <p:nvSpPr>
          <p:cNvPr id="8" name="Rectangle 7"/>
          <p:cNvSpPr/>
          <p:nvPr/>
        </p:nvSpPr>
        <p:spPr>
          <a:xfrm>
            <a:off x="7629832" y="3099271"/>
            <a:ext cx="1327355" cy="262419"/>
          </a:xfrm>
          <a:prstGeom prst="rect">
            <a:avLst/>
          </a:prstGeom>
          <a:solidFill>
            <a:srgbClr val="F7A43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p:cNvSpPr txBox="1"/>
          <p:nvPr/>
        </p:nvSpPr>
        <p:spPr>
          <a:xfrm>
            <a:off x="7683502" y="3045814"/>
            <a:ext cx="1220014" cy="369332"/>
          </a:xfrm>
          <a:prstGeom prst="rect">
            <a:avLst/>
          </a:prstGeom>
          <a:noFill/>
        </p:spPr>
        <p:txBody>
          <a:bodyPr wrap="none" rtlCol="0">
            <a:spAutoFit/>
          </a:bodyPr>
          <a:lstStyle/>
          <a:p>
            <a:r>
              <a:rPr lang="fr-FR" dirty="0" err="1" smtClean="0">
                <a:solidFill>
                  <a:schemeClr val="bg1"/>
                </a:solidFill>
              </a:rPr>
              <a:t>Try</a:t>
            </a:r>
            <a:r>
              <a:rPr lang="fr-FR" dirty="0" smtClean="0">
                <a:solidFill>
                  <a:schemeClr val="bg1"/>
                </a:solidFill>
              </a:rPr>
              <a:t> for free</a:t>
            </a:r>
            <a:endParaRPr lang="fr-FR" dirty="0">
              <a:solidFill>
                <a:schemeClr val="bg1"/>
              </a:solidFill>
            </a:endParaRPr>
          </a:p>
        </p:txBody>
      </p:sp>
      <p:sp>
        <p:nvSpPr>
          <p:cNvPr id="10" name="ZoneTexte 9"/>
          <p:cNvSpPr txBox="1"/>
          <p:nvPr/>
        </p:nvSpPr>
        <p:spPr>
          <a:xfrm>
            <a:off x="6931742" y="3468603"/>
            <a:ext cx="2785121" cy="307777"/>
          </a:xfrm>
          <a:prstGeom prst="rect">
            <a:avLst/>
          </a:prstGeom>
          <a:noFill/>
        </p:spPr>
        <p:txBody>
          <a:bodyPr wrap="none" rtlCol="0">
            <a:spAutoFit/>
          </a:bodyPr>
          <a:lstStyle/>
          <a:p>
            <a:r>
              <a:rPr lang="fr-FR" sz="1400" u="sng" dirty="0" smtClean="0">
                <a:solidFill>
                  <a:schemeClr val="accent1"/>
                </a:solidFill>
                <a:hlinkClick r:id="rId4" action="ppaction://hlinksldjump"/>
              </a:rPr>
              <a:t>Or </a:t>
            </a:r>
            <a:r>
              <a:rPr lang="fr-FR" sz="1400" u="sng" dirty="0" err="1" smtClean="0">
                <a:solidFill>
                  <a:schemeClr val="accent1"/>
                </a:solidFill>
                <a:hlinkClick r:id="rId4" action="ppaction://hlinksldjump"/>
              </a:rPr>
              <a:t>subscribe</a:t>
            </a:r>
            <a:r>
              <a:rPr lang="fr-FR" sz="1400" u="sng" dirty="0" smtClean="0">
                <a:solidFill>
                  <a:schemeClr val="accent1"/>
                </a:solidFill>
                <a:hlinkClick r:id="rId4" action="ppaction://hlinksldjump"/>
              </a:rPr>
              <a:t> to LINKAVIE Enterprise</a:t>
            </a:r>
            <a:endParaRPr lang="fr-FR" sz="1400" u="sng" dirty="0">
              <a:solidFill>
                <a:schemeClr val="accent1"/>
              </a:solidFill>
            </a:endParaRPr>
          </a:p>
        </p:txBody>
      </p:sp>
      <p:sp>
        <p:nvSpPr>
          <p:cNvPr id="11" name="ZoneTexte 10"/>
          <p:cNvSpPr txBox="1"/>
          <p:nvPr/>
        </p:nvSpPr>
        <p:spPr>
          <a:xfrm>
            <a:off x="7080711" y="388369"/>
            <a:ext cx="2110962" cy="276999"/>
          </a:xfrm>
          <a:prstGeom prst="rect">
            <a:avLst/>
          </a:prstGeom>
          <a:noFill/>
        </p:spPr>
        <p:txBody>
          <a:bodyPr wrap="none" rtlCol="0">
            <a:spAutoFit/>
          </a:bodyPr>
          <a:lstStyle/>
          <a:p>
            <a:r>
              <a:rPr lang="fr-FR" sz="1200" dirty="0" err="1" smtClean="0">
                <a:solidFill>
                  <a:schemeClr val="accent4"/>
                </a:solidFill>
              </a:rPr>
              <a:t>Discover</a:t>
            </a:r>
            <a:r>
              <a:rPr lang="fr-FR" sz="1200" dirty="0" smtClean="0">
                <a:solidFill>
                  <a:schemeClr val="accent4"/>
                </a:solidFill>
              </a:rPr>
              <a:t> LINKAVIE ENTERPRISE</a:t>
            </a:r>
            <a:endParaRPr lang="fr-FR" sz="1200" dirty="0">
              <a:solidFill>
                <a:schemeClr val="accent4"/>
              </a:solidFill>
            </a:endParaRPr>
          </a:p>
        </p:txBody>
      </p:sp>
      <p:sp>
        <p:nvSpPr>
          <p:cNvPr id="12" name="Rectangle 11">
            <a:hlinkClick r:id="rId5" action="ppaction://hlinksldjump"/>
          </p:cNvPr>
          <p:cNvSpPr/>
          <p:nvPr/>
        </p:nvSpPr>
        <p:spPr>
          <a:xfrm>
            <a:off x="7012242" y="2962428"/>
            <a:ext cx="2247900" cy="5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609600" y="1297858"/>
            <a:ext cx="5309419" cy="4483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9821" y="1828365"/>
            <a:ext cx="4128784" cy="2753899"/>
          </a:xfrm>
          <a:prstGeom prst="rect">
            <a:avLst/>
          </a:prstGeom>
        </p:spPr>
      </p:pic>
    </p:spTree>
    <p:extLst>
      <p:ext uri="{BB962C8B-B14F-4D97-AF65-F5344CB8AC3E}">
        <p14:creationId xmlns:p14="http://schemas.microsoft.com/office/powerpoint/2010/main" val="3441350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à coins arrondis 29"/>
          <p:cNvSpPr/>
          <p:nvPr/>
        </p:nvSpPr>
        <p:spPr>
          <a:xfrm>
            <a:off x="2127002" y="869412"/>
            <a:ext cx="1871133" cy="16933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AIRBUS</a:t>
            </a:r>
            <a:endParaRPr lang="fr-FR" sz="900" dirty="0">
              <a:solidFill>
                <a:schemeClr val="tx1"/>
              </a:solidFill>
            </a:endParaRPr>
          </a:p>
        </p:txBody>
      </p:sp>
      <p:sp>
        <p:nvSpPr>
          <p:cNvPr id="31" name="Rectangle à coins arrondis 30"/>
          <p:cNvSpPr/>
          <p:nvPr/>
        </p:nvSpPr>
        <p:spPr>
          <a:xfrm>
            <a:off x="360429" y="2434568"/>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32" name="ZoneTexte 31"/>
          <p:cNvSpPr txBox="1"/>
          <p:nvPr/>
        </p:nvSpPr>
        <p:spPr>
          <a:xfrm>
            <a:off x="340766" y="825594"/>
            <a:ext cx="1845377"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Company/organization  Name :</a:t>
            </a:r>
            <a:endParaRPr lang="en-US" sz="1000" b="1" dirty="0">
              <a:solidFill>
                <a:schemeClr val="tx1">
                  <a:lumMod val="75000"/>
                  <a:lumOff val="25000"/>
                </a:schemeClr>
              </a:solidFill>
            </a:endParaRPr>
          </a:p>
        </p:txBody>
      </p:sp>
      <p:sp>
        <p:nvSpPr>
          <p:cNvPr id="33" name="ZoneTexte 32"/>
          <p:cNvSpPr txBox="1"/>
          <p:nvPr/>
        </p:nvSpPr>
        <p:spPr>
          <a:xfrm>
            <a:off x="291605" y="2186349"/>
            <a:ext cx="990977"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Billing address:</a:t>
            </a:r>
            <a:endParaRPr lang="en-US" sz="1000" b="1" dirty="0">
              <a:solidFill>
                <a:schemeClr val="tx1">
                  <a:lumMod val="75000"/>
                  <a:lumOff val="25000"/>
                </a:schemeClr>
              </a:solidFill>
            </a:endParaRPr>
          </a:p>
        </p:txBody>
      </p:sp>
      <p:sp>
        <p:nvSpPr>
          <p:cNvPr id="34" name="Rectangle à coins arrondis 33"/>
          <p:cNvSpPr/>
          <p:nvPr/>
        </p:nvSpPr>
        <p:spPr>
          <a:xfrm>
            <a:off x="1111043" y="2432570"/>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35" name="Rectangle à coins arrondis 34"/>
          <p:cNvSpPr/>
          <p:nvPr/>
        </p:nvSpPr>
        <p:spPr>
          <a:xfrm>
            <a:off x="3382293" y="2434568"/>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36" name="Rectangle à coins arrondis 35"/>
          <p:cNvSpPr/>
          <p:nvPr/>
        </p:nvSpPr>
        <p:spPr>
          <a:xfrm>
            <a:off x="4205091" y="2434568"/>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37" name="Rectangle à coins arrondis 36"/>
          <p:cNvSpPr/>
          <p:nvPr/>
        </p:nvSpPr>
        <p:spPr>
          <a:xfrm>
            <a:off x="5027889" y="2432570"/>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38" name="Rectangle à coins arrondis 37"/>
          <p:cNvSpPr/>
          <p:nvPr/>
        </p:nvSpPr>
        <p:spPr>
          <a:xfrm>
            <a:off x="360429" y="2940927"/>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Number</a:t>
            </a:r>
            <a:endParaRPr lang="fr-FR" sz="900" dirty="0">
              <a:solidFill>
                <a:schemeClr val="tx1"/>
              </a:solidFill>
            </a:endParaRPr>
          </a:p>
        </p:txBody>
      </p:sp>
      <p:sp>
        <p:nvSpPr>
          <p:cNvPr id="39" name="ZoneTexte 38"/>
          <p:cNvSpPr txBox="1"/>
          <p:nvPr/>
        </p:nvSpPr>
        <p:spPr>
          <a:xfrm>
            <a:off x="291605" y="2692708"/>
            <a:ext cx="287129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Shipping address </a:t>
            </a:r>
            <a:r>
              <a:rPr lang="en-US" sz="1000" dirty="0" smtClean="0">
                <a:solidFill>
                  <a:schemeClr val="tx1">
                    <a:lumMod val="75000"/>
                    <a:lumOff val="25000"/>
                  </a:schemeClr>
                </a:solidFill>
              </a:rPr>
              <a:t>(if different than billing address):</a:t>
            </a:r>
            <a:endParaRPr lang="en-US" sz="1000" dirty="0">
              <a:solidFill>
                <a:schemeClr val="tx1">
                  <a:lumMod val="75000"/>
                  <a:lumOff val="25000"/>
                </a:schemeClr>
              </a:solidFill>
            </a:endParaRPr>
          </a:p>
        </p:txBody>
      </p:sp>
      <p:sp>
        <p:nvSpPr>
          <p:cNvPr id="40" name="Rectangle à coins arrondis 39"/>
          <p:cNvSpPr/>
          <p:nvPr/>
        </p:nvSpPr>
        <p:spPr>
          <a:xfrm>
            <a:off x="1111043" y="2938929"/>
            <a:ext cx="2133602" cy="179611"/>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Street</a:t>
            </a:r>
            <a:endParaRPr lang="fr-FR" sz="900" dirty="0">
              <a:solidFill>
                <a:schemeClr val="tx1"/>
              </a:solidFill>
            </a:endParaRPr>
          </a:p>
        </p:txBody>
      </p:sp>
      <p:sp>
        <p:nvSpPr>
          <p:cNvPr id="41" name="Rectangle à coins arrondis 40"/>
          <p:cNvSpPr/>
          <p:nvPr/>
        </p:nvSpPr>
        <p:spPr>
          <a:xfrm>
            <a:off x="3382293" y="2940927"/>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Zip</a:t>
            </a:r>
            <a:endParaRPr lang="fr-FR" sz="900" dirty="0">
              <a:solidFill>
                <a:schemeClr val="tx1"/>
              </a:solidFill>
            </a:endParaRPr>
          </a:p>
        </p:txBody>
      </p:sp>
      <p:sp>
        <p:nvSpPr>
          <p:cNvPr id="42" name="Rectangle à coins arrondis 41"/>
          <p:cNvSpPr/>
          <p:nvPr/>
        </p:nvSpPr>
        <p:spPr>
          <a:xfrm>
            <a:off x="4205091" y="2940927"/>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City</a:t>
            </a:r>
            <a:endParaRPr lang="fr-FR" sz="900" dirty="0">
              <a:solidFill>
                <a:schemeClr val="tx1"/>
              </a:solidFill>
            </a:endParaRPr>
          </a:p>
        </p:txBody>
      </p:sp>
      <p:sp>
        <p:nvSpPr>
          <p:cNvPr id="43" name="Rectangle à coins arrondis 42"/>
          <p:cNvSpPr/>
          <p:nvPr/>
        </p:nvSpPr>
        <p:spPr>
          <a:xfrm>
            <a:off x="5027889" y="2938929"/>
            <a:ext cx="681790" cy="177613"/>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Country</a:t>
            </a:r>
            <a:endParaRPr lang="fr-FR" sz="900" dirty="0">
              <a:solidFill>
                <a:schemeClr val="tx1"/>
              </a:solidFill>
            </a:endParaRPr>
          </a:p>
        </p:txBody>
      </p:sp>
      <p:sp>
        <p:nvSpPr>
          <p:cNvPr id="44" name="Rectangle à coins arrondis 43"/>
          <p:cNvSpPr/>
          <p:nvPr/>
        </p:nvSpPr>
        <p:spPr>
          <a:xfrm>
            <a:off x="360428" y="3411623"/>
            <a:ext cx="2215623" cy="189106"/>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err="1" smtClean="0">
                <a:solidFill>
                  <a:schemeClr val="tx1"/>
                </a:solidFill>
              </a:rPr>
              <a:t>xxxxxxxxxxxxxxxxxxxxxxxxxxxx</a:t>
            </a:r>
            <a:endParaRPr lang="fr-FR" sz="900" dirty="0">
              <a:solidFill>
                <a:schemeClr val="tx1"/>
              </a:solidFill>
            </a:endParaRPr>
          </a:p>
        </p:txBody>
      </p:sp>
      <p:sp>
        <p:nvSpPr>
          <p:cNvPr id="45" name="ZoneTexte 44"/>
          <p:cNvSpPr txBox="1"/>
          <p:nvPr/>
        </p:nvSpPr>
        <p:spPr>
          <a:xfrm>
            <a:off x="291605" y="3163404"/>
            <a:ext cx="88517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VAT number:</a:t>
            </a:r>
            <a:endParaRPr lang="en-US" sz="1000" dirty="0">
              <a:solidFill>
                <a:schemeClr val="tx1">
                  <a:lumMod val="75000"/>
                  <a:lumOff val="25000"/>
                </a:schemeClr>
              </a:solidFill>
            </a:endParaRPr>
          </a:p>
        </p:txBody>
      </p:sp>
      <p:sp>
        <p:nvSpPr>
          <p:cNvPr id="3" name="Rectangle 2"/>
          <p:cNvSpPr/>
          <p:nvPr/>
        </p:nvSpPr>
        <p:spPr>
          <a:xfrm>
            <a:off x="330931" y="723778"/>
            <a:ext cx="8398737" cy="2948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p:cNvSpPr txBox="1"/>
          <p:nvPr/>
        </p:nvSpPr>
        <p:spPr>
          <a:xfrm>
            <a:off x="373067" y="1216847"/>
            <a:ext cx="963725" cy="400110"/>
          </a:xfrm>
          <a:prstGeom prst="rect">
            <a:avLst/>
          </a:prstGeom>
          <a:noFill/>
          <a:ln>
            <a:noFill/>
          </a:ln>
        </p:spPr>
        <p:txBody>
          <a:bodyPr wrap="none" rtlCol="0">
            <a:spAutoFit/>
          </a:bodyPr>
          <a:lstStyle/>
          <a:p>
            <a:r>
              <a:rPr lang="en-US" sz="1000" b="1" dirty="0" smtClean="0">
                <a:solidFill>
                  <a:schemeClr val="tx1">
                    <a:lumMod val="75000"/>
                    <a:lumOff val="25000"/>
                  </a:schemeClr>
                </a:solidFill>
              </a:rPr>
              <a:t>Main Contact: </a:t>
            </a:r>
          </a:p>
          <a:p>
            <a:endParaRPr lang="en-US" sz="1000" b="1" dirty="0">
              <a:solidFill>
                <a:schemeClr val="tx1">
                  <a:lumMod val="75000"/>
                  <a:lumOff val="25000"/>
                </a:schemeClr>
              </a:solidFill>
            </a:endParaRPr>
          </a:p>
        </p:txBody>
      </p:sp>
      <p:sp>
        <p:nvSpPr>
          <p:cNvPr id="52" name="ZoneTexte 51"/>
          <p:cNvSpPr txBox="1"/>
          <p:nvPr/>
        </p:nvSpPr>
        <p:spPr>
          <a:xfrm>
            <a:off x="373067" y="1458060"/>
            <a:ext cx="780983"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First name:</a:t>
            </a:r>
            <a:endParaRPr lang="en-US" sz="1000" b="1" dirty="0">
              <a:solidFill>
                <a:schemeClr val="tx1">
                  <a:lumMod val="75000"/>
                  <a:lumOff val="25000"/>
                </a:schemeClr>
              </a:solidFill>
            </a:endParaRPr>
          </a:p>
        </p:txBody>
      </p:sp>
      <p:sp>
        <p:nvSpPr>
          <p:cNvPr id="53" name="ZoneTexte 52"/>
          <p:cNvSpPr txBox="1"/>
          <p:nvPr/>
        </p:nvSpPr>
        <p:spPr>
          <a:xfrm>
            <a:off x="2691534" y="1458060"/>
            <a:ext cx="776175"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Last name:</a:t>
            </a:r>
            <a:endParaRPr lang="en-US" sz="1000" b="1" dirty="0">
              <a:solidFill>
                <a:schemeClr val="tx1">
                  <a:lumMod val="75000"/>
                  <a:lumOff val="25000"/>
                </a:schemeClr>
              </a:solidFill>
            </a:endParaRPr>
          </a:p>
        </p:txBody>
      </p:sp>
      <p:sp>
        <p:nvSpPr>
          <p:cNvPr id="56" name="ZoneTexte 55"/>
          <p:cNvSpPr txBox="1"/>
          <p:nvPr/>
        </p:nvSpPr>
        <p:spPr>
          <a:xfrm>
            <a:off x="5337261" y="1458060"/>
            <a:ext cx="486030"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Role :</a:t>
            </a:r>
            <a:endParaRPr lang="en-US" sz="1000" b="1" dirty="0">
              <a:solidFill>
                <a:schemeClr val="tx1">
                  <a:lumMod val="75000"/>
                  <a:lumOff val="25000"/>
                </a:schemeClr>
              </a:solidFill>
            </a:endParaRPr>
          </a:p>
        </p:txBody>
      </p:sp>
      <p:sp>
        <p:nvSpPr>
          <p:cNvPr id="62" name="ZoneTexte 61"/>
          <p:cNvSpPr txBox="1"/>
          <p:nvPr/>
        </p:nvSpPr>
        <p:spPr>
          <a:xfrm>
            <a:off x="379547" y="1709234"/>
            <a:ext cx="514885"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email:</a:t>
            </a:r>
            <a:endParaRPr lang="en-US" sz="1000" b="1" dirty="0">
              <a:solidFill>
                <a:schemeClr val="tx1">
                  <a:lumMod val="75000"/>
                  <a:lumOff val="25000"/>
                </a:schemeClr>
              </a:solidFill>
            </a:endParaRPr>
          </a:p>
        </p:txBody>
      </p:sp>
      <p:sp>
        <p:nvSpPr>
          <p:cNvPr id="64" name="ZoneTexte 63"/>
          <p:cNvSpPr txBox="1"/>
          <p:nvPr/>
        </p:nvSpPr>
        <p:spPr>
          <a:xfrm>
            <a:off x="2883019" y="1760540"/>
            <a:ext cx="559769" cy="246221"/>
          </a:xfrm>
          <a:prstGeom prst="rect">
            <a:avLst/>
          </a:prstGeom>
          <a:noFill/>
          <a:ln>
            <a:noFill/>
          </a:ln>
        </p:spPr>
        <p:txBody>
          <a:bodyPr wrap="none" rtlCol="0">
            <a:spAutoFit/>
          </a:bodyPr>
          <a:lstStyle/>
          <a:p>
            <a:r>
              <a:rPr lang="en-US" sz="1000" b="1" dirty="0" smtClean="0">
                <a:solidFill>
                  <a:schemeClr val="tx1">
                    <a:lumMod val="75000"/>
                    <a:lumOff val="25000"/>
                  </a:schemeClr>
                </a:solidFill>
              </a:rPr>
              <a:t>Phone:</a:t>
            </a:r>
            <a:endParaRPr lang="en-US" sz="1000" b="1" dirty="0">
              <a:solidFill>
                <a:schemeClr val="tx1">
                  <a:lumMod val="75000"/>
                  <a:lumOff val="25000"/>
                </a:schemeClr>
              </a:solidFill>
            </a:endParaRPr>
          </a:p>
        </p:txBody>
      </p:sp>
      <p:sp>
        <p:nvSpPr>
          <p:cNvPr id="66" name="Rectangle à coins arrondis 65"/>
          <p:cNvSpPr/>
          <p:nvPr/>
        </p:nvSpPr>
        <p:spPr>
          <a:xfrm>
            <a:off x="1152884" y="1433548"/>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sp>
        <p:nvSpPr>
          <p:cNvPr id="73" name="Rectangle à coins arrondis 72"/>
          <p:cNvSpPr/>
          <p:nvPr/>
        </p:nvSpPr>
        <p:spPr>
          <a:xfrm>
            <a:off x="3487370" y="1424526"/>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sp>
        <p:nvSpPr>
          <p:cNvPr id="74" name="Rectangle à coins arrondis 73"/>
          <p:cNvSpPr/>
          <p:nvPr/>
        </p:nvSpPr>
        <p:spPr>
          <a:xfrm>
            <a:off x="5910221" y="1419632"/>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sp>
        <p:nvSpPr>
          <p:cNvPr id="75" name="Rectangle à coins arrondis 74"/>
          <p:cNvSpPr/>
          <p:nvPr/>
        </p:nvSpPr>
        <p:spPr>
          <a:xfrm>
            <a:off x="1127709" y="1724202"/>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sp>
        <p:nvSpPr>
          <p:cNvPr id="76" name="Rectangle à coins arrondis 75"/>
          <p:cNvSpPr/>
          <p:nvPr/>
        </p:nvSpPr>
        <p:spPr>
          <a:xfrm>
            <a:off x="3487370" y="1755428"/>
            <a:ext cx="1248504" cy="228274"/>
          </a:xfrm>
          <a:prstGeom prst="round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900" dirty="0">
              <a:solidFill>
                <a:schemeClr val="tx1"/>
              </a:solidFill>
            </a:endParaRPr>
          </a:p>
        </p:txBody>
      </p:sp>
      <p:sp>
        <p:nvSpPr>
          <p:cNvPr id="51" name="Titre 1"/>
          <p:cNvSpPr>
            <a:spLocks noGrp="1"/>
          </p:cNvSpPr>
          <p:nvPr>
            <p:ph type="title"/>
          </p:nvPr>
        </p:nvSpPr>
        <p:spPr>
          <a:xfrm>
            <a:off x="186266" y="128060"/>
            <a:ext cx="10515600" cy="659342"/>
          </a:xfrm>
        </p:spPr>
        <p:txBody>
          <a:bodyPr>
            <a:normAutofit/>
          </a:bodyPr>
          <a:lstStyle/>
          <a:p>
            <a:r>
              <a:rPr lang="fr-FR" sz="2400" dirty="0" err="1" smtClean="0"/>
              <a:t>Create</a:t>
            </a:r>
            <a:r>
              <a:rPr lang="fr-FR" sz="2400" dirty="0" smtClean="0"/>
              <a:t> a new </a:t>
            </a:r>
            <a:r>
              <a:rPr lang="fr-FR" sz="2400" dirty="0" err="1" smtClean="0"/>
              <a:t>special</a:t>
            </a:r>
            <a:r>
              <a:rPr lang="fr-FR" sz="2400" dirty="0" smtClean="0"/>
              <a:t> </a:t>
            </a:r>
            <a:r>
              <a:rPr lang="fr-FR" sz="2400" dirty="0" err="1" smtClean="0"/>
              <a:t>quote</a:t>
            </a:r>
            <a:endParaRPr lang="fr-FR" sz="2400" dirty="0"/>
          </a:p>
        </p:txBody>
      </p:sp>
      <p:sp>
        <p:nvSpPr>
          <p:cNvPr id="54" name="ZoneTexte 53"/>
          <p:cNvSpPr txBox="1"/>
          <p:nvPr/>
        </p:nvSpPr>
        <p:spPr>
          <a:xfrm>
            <a:off x="261377" y="3870359"/>
            <a:ext cx="1125565" cy="276999"/>
          </a:xfrm>
          <a:prstGeom prst="rect">
            <a:avLst/>
          </a:prstGeom>
          <a:noFill/>
        </p:spPr>
        <p:txBody>
          <a:bodyPr wrap="none" rtlCol="0">
            <a:spAutoFit/>
          </a:bodyPr>
          <a:lstStyle/>
          <a:p>
            <a:r>
              <a:rPr lang="fr-FR" sz="1200" dirty="0" err="1" smtClean="0"/>
              <a:t>Quote</a:t>
            </a:r>
            <a:r>
              <a:rPr lang="fr-FR" sz="1200" dirty="0" smtClean="0"/>
              <a:t> </a:t>
            </a:r>
            <a:r>
              <a:rPr lang="fr-FR" sz="1200" dirty="0" err="1" smtClean="0"/>
              <a:t>Number</a:t>
            </a:r>
            <a:endParaRPr lang="fr-FR" sz="1200" dirty="0"/>
          </a:p>
        </p:txBody>
      </p:sp>
      <p:sp>
        <p:nvSpPr>
          <p:cNvPr id="55" name="Rectangle à coins arrondis 54"/>
          <p:cNvSpPr/>
          <p:nvPr/>
        </p:nvSpPr>
        <p:spPr>
          <a:xfrm>
            <a:off x="1795209" y="3912230"/>
            <a:ext cx="1671484" cy="235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p:cNvSpPr txBox="1"/>
          <p:nvPr/>
        </p:nvSpPr>
        <p:spPr>
          <a:xfrm>
            <a:off x="1795209" y="3891295"/>
            <a:ext cx="1725985" cy="276999"/>
          </a:xfrm>
          <a:prstGeom prst="rect">
            <a:avLst/>
          </a:prstGeom>
          <a:noFill/>
        </p:spPr>
        <p:txBody>
          <a:bodyPr wrap="none" rtlCol="0">
            <a:spAutoFit/>
          </a:bodyPr>
          <a:lstStyle/>
          <a:p>
            <a:r>
              <a:rPr lang="fr-FR" sz="1200" dirty="0" err="1" smtClean="0">
                <a:solidFill>
                  <a:schemeClr val="bg2">
                    <a:lumMod val="75000"/>
                  </a:schemeClr>
                </a:solidFill>
              </a:rPr>
              <a:t>Generated</a:t>
            </a:r>
            <a:r>
              <a:rPr lang="fr-FR" sz="1200" dirty="0" smtClean="0">
                <a:solidFill>
                  <a:schemeClr val="bg2">
                    <a:lumMod val="75000"/>
                  </a:schemeClr>
                </a:solidFill>
              </a:rPr>
              <a:t> </a:t>
            </a:r>
            <a:r>
              <a:rPr lang="fr-FR" sz="1200" dirty="0" err="1" smtClean="0">
                <a:solidFill>
                  <a:schemeClr val="bg2">
                    <a:lumMod val="75000"/>
                  </a:schemeClr>
                </a:solidFill>
              </a:rPr>
              <a:t>automatically</a:t>
            </a:r>
            <a:endParaRPr lang="fr-FR" sz="1200" dirty="0">
              <a:solidFill>
                <a:schemeClr val="bg2">
                  <a:lumMod val="75000"/>
                </a:schemeClr>
              </a:solidFill>
            </a:endParaRPr>
          </a:p>
        </p:txBody>
      </p:sp>
      <p:sp>
        <p:nvSpPr>
          <p:cNvPr id="59" name="ZoneTexte 58"/>
          <p:cNvSpPr txBox="1"/>
          <p:nvPr/>
        </p:nvSpPr>
        <p:spPr>
          <a:xfrm>
            <a:off x="3691583" y="3890248"/>
            <a:ext cx="1035668" cy="276999"/>
          </a:xfrm>
          <a:prstGeom prst="rect">
            <a:avLst/>
          </a:prstGeom>
          <a:noFill/>
        </p:spPr>
        <p:txBody>
          <a:bodyPr wrap="none" rtlCol="0">
            <a:spAutoFit/>
          </a:bodyPr>
          <a:lstStyle/>
          <a:p>
            <a:r>
              <a:rPr lang="fr-FR" sz="1200" dirty="0" smtClean="0"/>
              <a:t>Select service</a:t>
            </a:r>
            <a:endParaRPr lang="fr-FR" sz="1200" dirty="0"/>
          </a:p>
        </p:txBody>
      </p:sp>
      <p:sp>
        <p:nvSpPr>
          <p:cNvPr id="60" name="Rectangle à coins arrondis 59"/>
          <p:cNvSpPr/>
          <p:nvPr/>
        </p:nvSpPr>
        <p:spPr>
          <a:xfrm>
            <a:off x="5225415" y="3890248"/>
            <a:ext cx="1671484" cy="235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ZoneTexte 60"/>
          <p:cNvSpPr txBox="1"/>
          <p:nvPr/>
        </p:nvSpPr>
        <p:spPr>
          <a:xfrm>
            <a:off x="5225415" y="3869313"/>
            <a:ext cx="1035668" cy="276999"/>
          </a:xfrm>
          <a:prstGeom prst="rect">
            <a:avLst/>
          </a:prstGeom>
          <a:noFill/>
        </p:spPr>
        <p:txBody>
          <a:bodyPr wrap="none" rtlCol="0">
            <a:spAutoFit/>
          </a:bodyPr>
          <a:lstStyle/>
          <a:p>
            <a:r>
              <a:rPr lang="fr-FR" sz="1200" dirty="0" smtClean="0">
                <a:solidFill>
                  <a:schemeClr val="bg2">
                    <a:lumMod val="75000"/>
                  </a:schemeClr>
                </a:solidFill>
              </a:rPr>
              <a:t>Select service</a:t>
            </a:r>
            <a:endParaRPr lang="fr-FR" sz="1200" dirty="0">
              <a:solidFill>
                <a:schemeClr val="bg2">
                  <a:lumMod val="75000"/>
                </a:schemeClr>
              </a:solidFill>
            </a:endParaRPr>
          </a:p>
        </p:txBody>
      </p:sp>
      <p:sp>
        <p:nvSpPr>
          <p:cNvPr id="63" name="ZoneTexte 62"/>
          <p:cNvSpPr txBox="1"/>
          <p:nvPr/>
        </p:nvSpPr>
        <p:spPr>
          <a:xfrm>
            <a:off x="7009804" y="3728548"/>
            <a:ext cx="3791423" cy="830997"/>
          </a:xfrm>
          <a:prstGeom prst="rect">
            <a:avLst/>
          </a:prstGeom>
          <a:noFill/>
        </p:spPr>
        <p:txBody>
          <a:bodyPr wrap="none" rtlCol="0">
            <a:spAutoFit/>
          </a:bodyPr>
          <a:lstStyle/>
          <a:p>
            <a:pPr marL="171450" indent="-171450">
              <a:buFont typeface="Arial" panose="020B0604020202020204" pitchFamily="34" charset="0"/>
              <a:buChar char="•"/>
            </a:pPr>
            <a:r>
              <a:rPr lang="fr-FR" sz="1200" dirty="0" err="1" smtClean="0"/>
              <a:t>EntB</a:t>
            </a:r>
            <a:r>
              <a:rPr lang="fr-FR" sz="1200" dirty="0" smtClean="0"/>
              <a:t> (</a:t>
            </a:r>
            <a:r>
              <a:rPr lang="fr-FR" sz="1200" dirty="0" err="1" smtClean="0"/>
              <a:t>Enterprise_Basis</a:t>
            </a:r>
            <a:r>
              <a:rPr lang="fr-FR" sz="1200" dirty="0" smtClean="0"/>
              <a:t>)</a:t>
            </a:r>
          </a:p>
          <a:p>
            <a:pPr marL="171450" indent="-171450">
              <a:buFont typeface="Arial" panose="020B0604020202020204" pitchFamily="34" charset="0"/>
              <a:buChar char="•"/>
            </a:pPr>
            <a:r>
              <a:rPr lang="fr-FR" sz="1200" dirty="0" err="1" smtClean="0"/>
              <a:t>EntNC</a:t>
            </a:r>
            <a:r>
              <a:rPr lang="fr-FR" sz="1200" dirty="0" smtClean="0"/>
              <a:t> (Basis + Newsletters &amp; Communication </a:t>
            </a:r>
            <a:r>
              <a:rPr lang="fr-FR" sz="1200" dirty="0" err="1" smtClean="0"/>
              <a:t>features</a:t>
            </a:r>
            <a:r>
              <a:rPr lang="fr-FR" sz="1200" dirty="0" smtClean="0"/>
              <a:t>)</a:t>
            </a:r>
          </a:p>
          <a:p>
            <a:pPr marL="171450" indent="-171450">
              <a:buFont typeface="Arial" panose="020B0604020202020204" pitchFamily="34" charset="0"/>
              <a:buChar char="•"/>
            </a:pPr>
            <a:r>
              <a:rPr lang="fr-FR" sz="1200" dirty="0" err="1" smtClean="0"/>
              <a:t>MobileEventB</a:t>
            </a:r>
            <a:r>
              <a:rPr lang="fr-FR" sz="1200" dirty="0" smtClean="0"/>
              <a:t> (</a:t>
            </a:r>
            <a:r>
              <a:rPr lang="fr-FR" sz="1200" dirty="0" err="1" smtClean="0"/>
              <a:t>Event_Basis</a:t>
            </a:r>
            <a:r>
              <a:rPr lang="fr-FR" sz="1200" dirty="0" smtClean="0"/>
              <a:t>)</a:t>
            </a:r>
          </a:p>
          <a:p>
            <a:pPr marL="171450" indent="-171450">
              <a:buFont typeface="Arial" panose="020B0604020202020204" pitchFamily="34" charset="0"/>
              <a:buChar char="•"/>
            </a:pPr>
            <a:r>
              <a:rPr lang="fr-FR" sz="1200" dirty="0" err="1" smtClean="0"/>
              <a:t>MobileeventIWSM</a:t>
            </a:r>
            <a:r>
              <a:rPr lang="fr-FR" sz="1200" dirty="0" smtClean="0"/>
              <a:t> (Mobile Event </a:t>
            </a:r>
            <a:r>
              <a:rPr lang="fr-FR" sz="1200" dirty="0" err="1" smtClean="0"/>
              <a:t>with</a:t>
            </a:r>
            <a:r>
              <a:rPr lang="fr-FR" sz="1200" dirty="0" smtClean="0"/>
              <a:t> IWSM)</a:t>
            </a:r>
          </a:p>
        </p:txBody>
      </p:sp>
      <p:sp>
        <p:nvSpPr>
          <p:cNvPr id="67" name="ZoneTexte 66"/>
          <p:cNvSpPr txBox="1"/>
          <p:nvPr/>
        </p:nvSpPr>
        <p:spPr>
          <a:xfrm>
            <a:off x="9409580" y="180549"/>
            <a:ext cx="2722220" cy="1107996"/>
          </a:xfrm>
          <a:prstGeom prst="rect">
            <a:avLst/>
          </a:prstGeom>
          <a:noFill/>
          <a:ln>
            <a:noFill/>
          </a:ln>
        </p:spPr>
        <p:txBody>
          <a:bodyPr wrap="none" rtlCol="0">
            <a:spAutoFit/>
          </a:bodyPr>
          <a:lstStyle/>
          <a:p>
            <a:r>
              <a:rPr lang="en-US" sz="1100" dirty="0" smtClean="0">
                <a:solidFill>
                  <a:schemeClr val="tx1">
                    <a:lumMod val="75000"/>
                    <a:lumOff val="25000"/>
                  </a:schemeClr>
                </a:solidFill>
              </a:rPr>
              <a:t>Enterprise Quote code include:</a:t>
            </a:r>
          </a:p>
          <a:p>
            <a:pPr marL="171450" indent="-171450">
              <a:buFontTx/>
              <a:buChar char="-"/>
            </a:pPr>
            <a:r>
              <a:rPr lang="en-US" sz="1100" dirty="0" smtClean="0">
                <a:solidFill>
                  <a:schemeClr val="tx1">
                    <a:lumMod val="75000"/>
                    <a:lumOff val="25000"/>
                  </a:schemeClr>
                </a:solidFill>
              </a:rPr>
              <a:t>Service reference</a:t>
            </a:r>
          </a:p>
          <a:p>
            <a:pPr marL="171450" indent="-171450">
              <a:buFontTx/>
              <a:buChar char="-"/>
            </a:pPr>
            <a:r>
              <a:rPr lang="en-US" sz="1100" dirty="0" smtClean="0">
                <a:solidFill>
                  <a:schemeClr val="tx1">
                    <a:lumMod val="75000"/>
                    <a:lumOff val="25000"/>
                  </a:schemeClr>
                </a:solidFill>
              </a:rPr>
              <a:t>Duration (will overwrite service duration)</a:t>
            </a:r>
          </a:p>
          <a:p>
            <a:pPr marL="171450" indent="-171450">
              <a:buFontTx/>
              <a:buChar char="-"/>
            </a:pPr>
            <a:r>
              <a:rPr lang="en-US" sz="1100" dirty="0" smtClean="0">
                <a:solidFill>
                  <a:schemeClr val="tx1">
                    <a:lumMod val="75000"/>
                    <a:lumOff val="25000"/>
                  </a:schemeClr>
                </a:solidFill>
              </a:rPr>
              <a:t>Number of users (Will overwrite #users)</a:t>
            </a:r>
          </a:p>
          <a:p>
            <a:pPr marL="171450" indent="-171450">
              <a:buFontTx/>
              <a:buChar char="-"/>
            </a:pPr>
            <a:r>
              <a:rPr lang="en-US" sz="1100" dirty="0" smtClean="0">
                <a:solidFill>
                  <a:schemeClr val="tx1">
                    <a:lumMod val="75000"/>
                    <a:lumOff val="25000"/>
                  </a:schemeClr>
                </a:solidFill>
              </a:rPr>
              <a:t>Special Storage capacity</a:t>
            </a:r>
          </a:p>
          <a:p>
            <a:pPr marL="171450" indent="-171450">
              <a:buFontTx/>
              <a:buChar char="-"/>
            </a:pPr>
            <a:r>
              <a:rPr lang="en-US" sz="1100" dirty="0" smtClean="0">
                <a:solidFill>
                  <a:schemeClr val="tx1">
                    <a:lumMod val="75000"/>
                    <a:lumOff val="25000"/>
                  </a:schemeClr>
                </a:solidFill>
              </a:rPr>
              <a:t>Price (will overwrite auto price)</a:t>
            </a:r>
            <a:endParaRPr lang="en-US" sz="1100" dirty="0">
              <a:solidFill>
                <a:schemeClr val="tx1">
                  <a:lumMod val="75000"/>
                  <a:lumOff val="25000"/>
                </a:schemeClr>
              </a:solidFill>
            </a:endParaRPr>
          </a:p>
        </p:txBody>
      </p:sp>
      <p:sp>
        <p:nvSpPr>
          <p:cNvPr id="68" name="ZoneTexte 67"/>
          <p:cNvSpPr txBox="1"/>
          <p:nvPr/>
        </p:nvSpPr>
        <p:spPr>
          <a:xfrm>
            <a:off x="2569327" y="4735387"/>
            <a:ext cx="729943" cy="276999"/>
          </a:xfrm>
          <a:prstGeom prst="rect">
            <a:avLst/>
          </a:prstGeom>
          <a:noFill/>
        </p:spPr>
        <p:txBody>
          <a:bodyPr wrap="none" rtlCol="0">
            <a:spAutoFit/>
          </a:bodyPr>
          <a:lstStyle/>
          <a:p>
            <a:r>
              <a:rPr lang="fr-FR" sz="1200" dirty="0" smtClean="0"/>
              <a:t>Duration</a:t>
            </a:r>
            <a:endParaRPr lang="fr-FR" sz="1200" dirty="0"/>
          </a:p>
        </p:txBody>
      </p:sp>
      <p:sp>
        <p:nvSpPr>
          <p:cNvPr id="69" name="ZoneTexte 68"/>
          <p:cNvSpPr txBox="1"/>
          <p:nvPr/>
        </p:nvSpPr>
        <p:spPr>
          <a:xfrm>
            <a:off x="2410155" y="5012388"/>
            <a:ext cx="1106713" cy="276999"/>
          </a:xfrm>
          <a:prstGeom prst="rect">
            <a:avLst/>
          </a:prstGeom>
          <a:noFill/>
        </p:spPr>
        <p:txBody>
          <a:bodyPr wrap="none" rtlCol="0">
            <a:spAutoFit/>
          </a:bodyPr>
          <a:lstStyle/>
          <a:p>
            <a:r>
              <a:rPr lang="fr-FR" sz="1200" dirty="0" smtClean="0">
                <a:solidFill>
                  <a:schemeClr val="bg2">
                    <a:lumMod val="75000"/>
                  </a:schemeClr>
                </a:solidFill>
              </a:rPr>
              <a:t>Enter #</a:t>
            </a:r>
            <a:r>
              <a:rPr lang="fr-FR" sz="1200" dirty="0" err="1" smtClean="0">
                <a:solidFill>
                  <a:schemeClr val="bg2">
                    <a:lumMod val="75000"/>
                  </a:schemeClr>
                </a:solidFill>
              </a:rPr>
              <a:t>months</a:t>
            </a:r>
            <a:endParaRPr lang="fr-FR" sz="1200" dirty="0">
              <a:solidFill>
                <a:schemeClr val="bg2">
                  <a:lumMod val="75000"/>
                </a:schemeClr>
              </a:solidFill>
            </a:endParaRPr>
          </a:p>
        </p:txBody>
      </p:sp>
      <p:sp>
        <p:nvSpPr>
          <p:cNvPr id="70" name="Rectangle à coins arrondis 69"/>
          <p:cNvSpPr/>
          <p:nvPr/>
        </p:nvSpPr>
        <p:spPr>
          <a:xfrm>
            <a:off x="2370827" y="5012387"/>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ZoneTexte 70"/>
          <p:cNvSpPr txBox="1"/>
          <p:nvPr/>
        </p:nvSpPr>
        <p:spPr>
          <a:xfrm>
            <a:off x="3654224" y="4735387"/>
            <a:ext cx="1225592" cy="276999"/>
          </a:xfrm>
          <a:prstGeom prst="rect">
            <a:avLst/>
          </a:prstGeom>
          <a:noFill/>
        </p:spPr>
        <p:txBody>
          <a:bodyPr wrap="none" rtlCol="0">
            <a:spAutoFit/>
          </a:bodyPr>
          <a:lstStyle/>
          <a:p>
            <a:r>
              <a:rPr lang="fr-FR" sz="1200" dirty="0" err="1" smtClean="0"/>
              <a:t>Number</a:t>
            </a:r>
            <a:r>
              <a:rPr lang="fr-FR" sz="1200" dirty="0" smtClean="0"/>
              <a:t> of </a:t>
            </a:r>
            <a:r>
              <a:rPr lang="fr-FR" sz="1200" dirty="0" err="1" smtClean="0"/>
              <a:t>users</a:t>
            </a:r>
            <a:endParaRPr lang="fr-FR" sz="1200" dirty="0"/>
          </a:p>
        </p:txBody>
      </p:sp>
      <p:sp>
        <p:nvSpPr>
          <p:cNvPr id="72" name="ZoneTexte 71"/>
          <p:cNvSpPr txBox="1"/>
          <p:nvPr/>
        </p:nvSpPr>
        <p:spPr>
          <a:xfrm>
            <a:off x="3749390" y="5012388"/>
            <a:ext cx="959622" cy="276999"/>
          </a:xfrm>
          <a:prstGeom prst="rect">
            <a:avLst/>
          </a:prstGeom>
          <a:noFill/>
        </p:spPr>
        <p:txBody>
          <a:bodyPr wrap="none" rtlCol="0">
            <a:spAutoFit/>
          </a:bodyPr>
          <a:lstStyle/>
          <a:p>
            <a:r>
              <a:rPr lang="fr-FR" sz="1200" dirty="0" smtClean="0">
                <a:solidFill>
                  <a:schemeClr val="bg2">
                    <a:lumMod val="75000"/>
                  </a:schemeClr>
                </a:solidFill>
              </a:rPr>
              <a:t>Enter #</a:t>
            </a:r>
            <a:r>
              <a:rPr lang="fr-FR" sz="1200" dirty="0" err="1" smtClean="0">
                <a:solidFill>
                  <a:schemeClr val="bg2">
                    <a:lumMod val="75000"/>
                  </a:schemeClr>
                </a:solidFill>
              </a:rPr>
              <a:t>users</a:t>
            </a:r>
            <a:endParaRPr lang="fr-FR" sz="1200" dirty="0">
              <a:solidFill>
                <a:schemeClr val="bg2">
                  <a:lumMod val="75000"/>
                </a:schemeClr>
              </a:solidFill>
            </a:endParaRPr>
          </a:p>
        </p:txBody>
      </p:sp>
      <p:sp>
        <p:nvSpPr>
          <p:cNvPr id="77" name="Rectangle à coins arrondis 76"/>
          <p:cNvSpPr/>
          <p:nvPr/>
        </p:nvSpPr>
        <p:spPr>
          <a:xfrm>
            <a:off x="3710062" y="5012387"/>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ZoneTexte 86"/>
          <p:cNvSpPr txBox="1"/>
          <p:nvPr/>
        </p:nvSpPr>
        <p:spPr>
          <a:xfrm>
            <a:off x="4872345" y="4721244"/>
            <a:ext cx="1515992" cy="276999"/>
          </a:xfrm>
          <a:prstGeom prst="rect">
            <a:avLst/>
          </a:prstGeom>
          <a:noFill/>
        </p:spPr>
        <p:txBody>
          <a:bodyPr wrap="none" rtlCol="0">
            <a:spAutoFit/>
          </a:bodyPr>
          <a:lstStyle/>
          <a:p>
            <a:r>
              <a:rPr lang="fr-FR" sz="1200" dirty="0" smtClean="0"/>
              <a:t>Storage </a:t>
            </a:r>
            <a:r>
              <a:rPr lang="fr-FR" sz="1200" dirty="0" err="1" smtClean="0"/>
              <a:t>capacity</a:t>
            </a:r>
            <a:r>
              <a:rPr lang="fr-FR" sz="1200" dirty="0" smtClean="0"/>
              <a:t> (GB)</a:t>
            </a:r>
            <a:endParaRPr lang="fr-FR" sz="1200" dirty="0"/>
          </a:p>
        </p:txBody>
      </p:sp>
      <p:sp>
        <p:nvSpPr>
          <p:cNvPr id="88" name="ZoneTexte 87"/>
          <p:cNvSpPr txBox="1"/>
          <p:nvPr/>
        </p:nvSpPr>
        <p:spPr>
          <a:xfrm>
            <a:off x="5055991" y="5000651"/>
            <a:ext cx="811569" cy="276999"/>
          </a:xfrm>
          <a:prstGeom prst="rect">
            <a:avLst/>
          </a:prstGeom>
          <a:noFill/>
        </p:spPr>
        <p:txBody>
          <a:bodyPr wrap="none" rtlCol="0">
            <a:spAutoFit/>
          </a:bodyPr>
          <a:lstStyle/>
          <a:p>
            <a:r>
              <a:rPr lang="fr-FR" sz="1200" dirty="0" smtClean="0">
                <a:solidFill>
                  <a:schemeClr val="bg2">
                    <a:lumMod val="75000"/>
                  </a:schemeClr>
                </a:solidFill>
              </a:rPr>
              <a:t>Enter #GB</a:t>
            </a:r>
            <a:endParaRPr lang="fr-FR" sz="1200" dirty="0">
              <a:solidFill>
                <a:schemeClr val="bg2">
                  <a:lumMod val="75000"/>
                </a:schemeClr>
              </a:solidFill>
            </a:endParaRPr>
          </a:p>
        </p:txBody>
      </p:sp>
      <p:sp>
        <p:nvSpPr>
          <p:cNvPr id="89" name="Rectangle à coins arrondis 88"/>
          <p:cNvSpPr/>
          <p:nvPr/>
        </p:nvSpPr>
        <p:spPr>
          <a:xfrm>
            <a:off x="5016663" y="5000650"/>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ZoneTexte 89"/>
          <p:cNvSpPr txBox="1"/>
          <p:nvPr/>
        </p:nvSpPr>
        <p:spPr>
          <a:xfrm>
            <a:off x="6625086" y="4709008"/>
            <a:ext cx="702436" cy="276999"/>
          </a:xfrm>
          <a:prstGeom prst="rect">
            <a:avLst/>
          </a:prstGeom>
          <a:noFill/>
        </p:spPr>
        <p:txBody>
          <a:bodyPr wrap="none" rtlCol="0">
            <a:spAutoFit/>
          </a:bodyPr>
          <a:lstStyle/>
          <a:p>
            <a:r>
              <a:rPr lang="fr-FR" sz="1200" dirty="0" smtClean="0"/>
              <a:t>Price (€)</a:t>
            </a:r>
            <a:endParaRPr lang="fr-FR" sz="1200" dirty="0"/>
          </a:p>
        </p:txBody>
      </p:sp>
      <p:sp>
        <p:nvSpPr>
          <p:cNvPr id="91" name="ZoneTexte 90"/>
          <p:cNvSpPr txBox="1"/>
          <p:nvPr/>
        </p:nvSpPr>
        <p:spPr>
          <a:xfrm>
            <a:off x="6380866" y="5000650"/>
            <a:ext cx="899733" cy="276999"/>
          </a:xfrm>
          <a:prstGeom prst="rect">
            <a:avLst/>
          </a:prstGeom>
          <a:noFill/>
        </p:spPr>
        <p:txBody>
          <a:bodyPr wrap="none" rtlCol="0">
            <a:spAutoFit/>
          </a:bodyPr>
          <a:lstStyle/>
          <a:p>
            <a:r>
              <a:rPr lang="fr-FR" sz="1200" dirty="0" smtClean="0">
                <a:solidFill>
                  <a:schemeClr val="bg2">
                    <a:lumMod val="75000"/>
                  </a:schemeClr>
                </a:solidFill>
              </a:rPr>
              <a:t>Enter  Price</a:t>
            </a:r>
            <a:endParaRPr lang="fr-FR" sz="1200" dirty="0">
              <a:solidFill>
                <a:schemeClr val="bg2">
                  <a:lumMod val="75000"/>
                </a:schemeClr>
              </a:solidFill>
            </a:endParaRPr>
          </a:p>
        </p:txBody>
      </p:sp>
      <p:sp>
        <p:nvSpPr>
          <p:cNvPr id="92" name="Rectangle à coins arrondis 91"/>
          <p:cNvSpPr/>
          <p:nvPr/>
        </p:nvSpPr>
        <p:spPr>
          <a:xfrm>
            <a:off x="6341538" y="5000649"/>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ZoneTexte 92"/>
          <p:cNvSpPr txBox="1"/>
          <p:nvPr/>
        </p:nvSpPr>
        <p:spPr>
          <a:xfrm>
            <a:off x="9409580" y="1580967"/>
            <a:ext cx="2542684" cy="938719"/>
          </a:xfrm>
          <a:prstGeom prst="rect">
            <a:avLst/>
          </a:prstGeom>
          <a:noFill/>
          <a:ln>
            <a:noFill/>
          </a:ln>
        </p:spPr>
        <p:txBody>
          <a:bodyPr wrap="none" rtlCol="0">
            <a:spAutoFit/>
          </a:bodyPr>
          <a:lstStyle/>
          <a:p>
            <a:r>
              <a:rPr lang="en-US" sz="1100" dirty="0" smtClean="0">
                <a:solidFill>
                  <a:schemeClr val="tx1">
                    <a:lumMod val="75000"/>
                    <a:lumOff val="25000"/>
                  </a:schemeClr>
                </a:solidFill>
              </a:rPr>
              <a:t>Event Quote code include:</a:t>
            </a:r>
          </a:p>
          <a:p>
            <a:pPr marL="171450" indent="-171450">
              <a:buFontTx/>
              <a:buChar char="-"/>
            </a:pPr>
            <a:r>
              <a:rPr lang="en-US" sz="1100" dirty="0" smtClean="0">
                <a:solidFill>
                  <a:schemeClr val="tx1">
                    <a:lumMod val="75000"/>
                    <a:lumOff val="25000"/>
                  </a:schemeClr>
                </a:solidFill>
              </a:rPr>
              <a:t>Event date, Event collaborative period</a:t>
            </a:r>
          </a:p>
          <a:p>
            <a:pPr marL="171450" indent="-171450">
              <a:buFontTx/>
              <a:buChar char="-"/>
            </a:pPr>
            <a:r>
              <a:rPr lang="en-US" sz="1100" dirty="0" smtClean="0">
                <a:solidFill>
                  <a:schemeClr val="tx1">
                    <a:lumMod val="75000"/>
                    <a:lumOff val="25000"/>
                  </a:schemeClr>
                </a:solidFill>
              </a:rPr>
              <a:t>Special Storage capacity</a:t>
            </a:r>
          </a:p>
          <a:p>
            <a:pPr marL="171450" indent="-171450">
              <a:buFontTx/>
              <a:buChar char="-"/>
            </a:pPr>
            <a:r>
              <a:rPr lang="en-US" sz="1100" dirty="0" smtClean="0">
                <a:solidFill>
                  <a:schemeClr val="tx1">
                    <a:lumMod val="75000"/>
                    <a:lumOff val="25000"/>
                  </a:schemeClr>
                </a:solidFill>
              </a:rPr>
              <a:t>Mobile event service</a:t>
            </a:r>
          </a:p>
          <a:p>
            <a:pPr marL="171450" indent="-171450">
              <a:buFontTx/>
              <a:buChar char="-"/>
            </a:pPr>
            <a:r>
              <a:rPr lang="en-US" sz="1100" dirty="0" smtClean="0">
                <a:solidFill>
                  <a:schemeClr val="tx1">
                    <a:lumMod val="75000"/>
                    <a:lumOff val="25000"/>
                  </a:schemeClr>
                </a:solidFill>
              </a:rPr>
              <a:t>Price (will overwrite auto price)</a:t>
            </a:r>
            <a:endParaRPr lang="en-US" sz="1100" dirty="0">
              <a:solidFill>
                <a:schemeClr val="tx1">
                  <a:lumMod val="75000"/>
                  <a:lumOff val="25000"/>
                </a:schemeClr>
              </a:solidFill>
            </a:endParaRPr>
          </a:p>
        </p:txBody>
      </p:sp>
      <p:sp>
        <p:nvSpPr>
          <p:cNvPr id="94" name="ZoneTexte 93"/>
          <p:cNvSpPr txBox="1"/>
          <p:nvPr/>
        </p:nvSpPr>
        <p:spPr>
          <a:xfrm>
            <a:off x="264971" y="4991829"/>
            <a:ext cx="1317990" cy="261610"/>
          </a:xfrm>
          <a:prstGeom prst="rect">
            <a:avLst/>
          </a:prstGeom>
          <a:noFill/>
          <a:ln>
            <a:noFill/>
          </a:ln>
        </p:spPr>
        <p:txBody>
          <a:bodyPr wrap="none" rtlCol="0">
            <a:spAutoFit/>
          </a:bodyPr>
          <a:lstStyle/>
          <a:p>
            <a:r>
              <a:rPr lang="en-US" sz="1100" dirty="0" smtClean="0">
                <a:solidFill>
                  <a:schemeClr val="tx1">
                    <a:lumMod val="75000"/>
                    <a:lumOff val="25000"/>
                  </a:schemeClr>
                </a:solidFill>
              </a:rPr>
              <a:t>If Enterprise service</a:t>
            </a:r>
            <a:endParaRPr lang="en-US" sz="1100" dirty="0">
              <a:solidFill>
                <a:schemeClr val="tx1">
                  <a:lumMod val="75000"/>
                  <a:lumOff val="25000"/>
                </a:schemeClr>
              </a:solidFill>
            </a:endParaRPr>
          </a:p>
        </p:txBody>
      </p:sp>
      <p:sp>
        <p:nvSpPr>
          <p:cNvPr id="4" name="Flèche droite 3"/>
          <p:cNvSpPr/>
          <p:nvPr/>
        </p:nvSpPr>
        <p:spPr>
          <a:xfrm>
            <a:off x="1586100" y="4938202"/>
            <a:ext cx="542842" cy="401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ZoneTexte 94"/>
          <p:cNvSpPr txBox="1"/>
          <p:nvPr/>
        </p:nvSpPr>
        <p:spPr>
          <a:xfrm>
            <a:off x="2388525" y="5314277"/>
            <a:ext cx="1192762" cy="276999"/>
          </a:xfrm>
          <a:prstGeom prst="rect">
            <a:avLst/>
          </a:prstGeom>
          <a:noFill/>
        </p:spPr>
        <p:txBody>
          <a:bodyPr wrap="none" rtlCol="0">
            <a:spAutoFit/>
          </a:bodyPr>
          <a:lstStyle/>
          <a:p>
            <a:r>
              <a:rPr lang="fr-FR" sz="1200" dirty="0" smtClean="0"/>
              <a:t>Event Start Date</a:t>
            </a:r>
            <a:endParaRPr lang="fr-FR" sz="1200" dirty="0"/>
          </a:p>
        </p:txBody>
      </p:sp>
      <p:sp>
        <p:nvSpPr>
          <p:cNvPr id="96" name="ZoneTexte 95"/>
          <p:cNvSpPr txBox="1"/>
          <p:nvPr/>
        </p:nvSpPr>
        <p:spPr>
          <a:xfrm>
            <a:off x="2406561" y="5579260"/>
            <a:ext cx="1106713" cy="276999"/>
          </a:xfrm>
          <a:prstGeom prst="rect">
            <a:avLst/>
          </a:prstGeom>
          <a:noFill/>
        </p:spPr>
        <p:txBody>
          <a:bodyPr wrap="none" rtlCol="0">
            <a:spAutoFit/>
          </a:bodyPr>
          <a:lstStyle/>
          <a:p>
            <a:r>
              <a:rPr lang="fr-FR" sz="1200" dirty="0" smtClean="0">
                <a:solidFill>
                  <a:schemeClr val="bg2">
                    <a:lumMod val="75000"/>
                  </a:schemeClr>
                </a:solidFill>
              </a:rPr>
              <a:t>Enter #</a:t>
            </a:r>
            <a:r>
              <a:rPr lang="fr-FR" sz="1200" dirty="0" err="1" smtClean="0">
                <a:solidFill>
                  <a:schemeClr val="bg2">
                    <a:lumMod val="75000"/>
                  </a:schemeClr>
                </a:solidFill>
              </a:rPr>
              <a:t>months</a:t>
            </a:r>
            <a:endParaRPr lang="fr-FR" sz="1200" dirty="0">
              <a:solidFill>
                <a:schemeClr val="bg2">
                  <a:lumMod val="75000"/>
                </a:schemeClr>
              </a:solidFill>
            </a:endParaRPr>
          </a:p>
        </p:txBody>
      </p:sp>
      <p:sp>
        <p:nvSpPr>
          <p:cNvPr id="97" name="Rectangle à coins arrondis 96"/>
          <p:cNvSpPr/>
          <p:nvPr/>
        </p:nvSpPr>
        <p:spPr>
          <a:xfrm>
            <a:off x="2367233" y="5579259"/>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ZoneTexte 97"/>
          <p:cNvSpPr txBox="1"/>
          <p:nvPr/>
        </p:nvSpPr>
        <p:spPr>
          <a:xfrm>
            <a:off x="3650630" y="5302259"/>
            <a:ext cx="1116075" cy="276999"/>
          </a:xfrm>
          <a:prstGeom prst="rect">
            <a:avLst/>
          </a:prstGeom>
          <a:noFill/>
        </p:spPr>
        <p:txBody>
          <a:bodyPr wrap="none" rtlCol="0">
            <a:spAutoFit/>
          </a:bodyPr>
          <a:lstStyle/>
          <a:p>
            <a:r>
              <a:rPr lang="fr-FR" sz="1200" dirty="0" smtClean="0"/>
              <a:t>Event End date</a:t>
            </a:r>
            <a:endParaRPr lang="fr-FR" sz="1200" dirty="0"/>
          </a:p>
        </p:txBody>
      </p:sp>
      <p:sp>
        <p:nvSpPr>
          <p:cNvPr id="99" name="ZoneTexte 98"/>
          <p:cNvSpPr txBox="1"/>
          <p:nvPr/>
        </p:nvSpPr>
        <p:spPr>
          <a:xfrm>
            <a:off x="3745796" y="5579260"/>
            <a:ext cx="959622" cy="276999"/>
          </a:xfrm>
          <a:prstGeom prst="rect">
            <a:avLst/>
          </a:prstGeom>
          <a:noFill/>
        </p:spPr>
        <p:txBody>
          <a:bodyPr wrap="none" rtlCol="0">
            <a:spAutoFit/>
          </a:bodyPr>
          <a:lstStyle/>
          <a:p>
            <a:r>
              <a:rPr lang="fr-FR" sz="1200" dirty="0" smtClean="0">
                <a:solidFill>
                  <a:schemeClr val="bg2">
                    <a:lumMod val="75000"/>
                  </a:schemeClr>
                </a:solidFill>
              </a:rPr>
              <a:t>Enter #</a:t>
            </a:r>
            <a:r>
              <a:rPr lang="fr-FR" sz="1200" dirty="0" err="1" smtClean="0">
                <a:solidFill>
                  <a:schemeClr val="bg2">
                    <a:lumMod val="75000"/>
                  </a:schemeClr>
                </a:solidFill>
              </a:rPr>
              <a:t>users</a:t>
            </a:r>
            <a:endParaRPr lang="fr-FR" sz="1200" dirty="0">
              <a:solidFill>
                <a:schemeClr val="bg2">
                  <a:lumMod val="75000"/>
                </a:schemeClr>
              </a:solidFill>
            </a:endParaRPr>
          </a:p>
        </p:txBody>
      </p:sp>
      <p:sp>
        <p:nvSpPr>
          <p:cNvPr id="100" name="Rectangle à coins arrondis 99"/>
          <p:cNvSpPr/>
          <p:nvPr/>
        </p:nvSpPr>
        <p:spPr>
          <a:xfrm>
            <a:off x="3706468" y="5579259"/>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ZoneTexte 100"/>
          <p:cNvSpPr txBox="1"/>
          <p:nvPr/>
        </p:nvSpPr>
        <p:spPr>
          <a:xfrm>
            <a:off x="7476888" y="5281109"/>
            <a:ext cx="1515992" cy="276999"/>
          </a:xfrm>
          <a:prstGeom prst="rect">
            <a:avLst/>
          </a:prstGeom>
          <a:noFill/>
        </p:spPr>
        <p:txBody>
          <a:bodyPr wrap="none" rtlCol="0">
            <a:spAutoFit/>
          </a:bodyPr>
          <a:lstStyle/>
          <a:p>
            <a:r>
              <a:rPr lang="fr-FR" sz="1200" dirty="0" smtClean="0"/>
              <a:t>Storage </a:t>
            </a:r>
            <a:r>
              <a:rPr lang="fr-FR" sz="1200" dirty="0" err="1" smtClean="0"/>
              <a:t>capacity</a:t>
            </a:r>
            <a:r>
              <a:rPr lang="fr-FR" sz="1200" dirty="0" smtClean="0"/>
              <a:t> (GB)</a:t>
            </a:r>
            <a:endParaRPr lang="fr-FR" sz="1200" dirty="0"/>
          </a:p>
        </p:txBody>
      </p:sp>
      <p:sp>
        <p:nvSpPr>
          <p:cNvPr id="102" name="ZoneTexte 101"/>
          <p:cNvSpPr txBox="1"/>
          <p:nvPr/>
        </p:nvSpPr>
        <p:spPr>
          <a:xfrm>
            <a:off x="7660534" y="5560516"/>
            <a:ext cx="811569" cy="276999"/>
          </a:xfrm>
          <a:prstGeom prst="rect">
            <a:avLst/>
          </a:prstGeom>
          <a:noFill/>
        </p:spPr>
        <p:txBody>
          <a:bodyPr wrap="none" rtlCol="0">
            <a:spAutoFit/>
          </a:bodyPr>
          <a:lstStyle/>
          <a:p>
            <a:r>
              <a:rPr lang="fr-FR" sz="1200" dirty="0" smtClean="0">
                <a:solidFill>
                  <a:schemeClr val="bg2">
                    <a:lumMod val="75000"/>
                  </a:schemeClr>
                </a:solidFill>
              </a:rPr>
              <a:t>Enter #GB</a:t>
            </a:r>
            <a:endParaRPr lang="fr-FR" sz="1200" dirty="0">
              <a:solidFill>
                <a:schemeClr val="bg2">
                  <a:lumMod val="75000"/>
                </a:schemeClr>
              </a:solidFill>
            </a:endParaRPr>
          </a:p>
        </p:txBody>
      </p:sp>
      <p:sp>
        <p:nvSpPr>
          <p:cNvPr id="103" name="Rectangle à coins arrondis 102"/>
          <p:cNvSpPr/>
          <p:nvPr/>
        </p:nvSpPr>
        <p:spPr>
          <a:xfrm>
            <a:off x="7621206" y="5560515"/>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ZoneTexte 103"/>
          <p:cNvSpPr txBox="1"/>
          <p:nvPr/>
        </p:nvSpPr>
        <p:spPr>
          <a:xfrm>
            <a:off x="10728181" y="5228075"/>
            <a:ext cx="702436" cy="276999"/>
          </a:xfrm>
          <a:prstGeom prst="rect">
            <a:avLst/>
          </a:prstGeom>
          <a:noFill/>
        </p:spPr>
        <p:txBody>
          <a:bodyPr wrap="none" rtlCol="0">
            <a:spAutoFit/>
          </a:bodyPr>
          <a:lstStyle/>
          <a:p>
            <a:r>
              <a:rPr lang="fr-FR" sz="1200" dirty="0" smtClean="0"/>
              <a:t>Price (€)</a:t>
            </a:r>
            <a:endParaRPr lang="fr-FR" sz="1200" dirty="0"/>
          </a:p>
        </p:txBody>
      </p:sp>
      <p:sp>
        <p:nvSpPr>
          <p:cNvPr id="105" name="ZoneTexte 104"/>
          <p:cNvSpPr txBox="1"/>
          <p:nvPr/>
        </p:nvSpPr>
        <p:spPr>
          <a:xfrm>
            <a:off x="10483961" y="5519717"/>
            <a:ext cx="899733" cy="276999"/>
          </a:xfrm>
          <a:prstGeom prst="rect">
            <a:avLst/>
          </a:prstGeom>
          <a:noFill/>
        </p:spPr>
        <p:txBody>
          <a:bodyPr wrap="none" rtlCol="0">
            <a:spAutoFit/>
          </a:bodyPr>
          <a:lstStyle/>
          <a:p>
            <a:r>
              <a:rPr lang="fr-FR" sz="1200" dirty="0" smtClean="0">
                <a:solidFill>
                  <a:schemeClr val="bg2">
                    <a:lumMod val="75000"/>
                  </a:schemeClr>
                </a:solidFill>
              </a:rPr>
              <a:t>Enter  Price</a:t>
            </a:r>
            <a:endParaRPr lang="fr-FR" sz="1200" dirty="0">
              <a:solidFill>
                <a:schemeClr val="bg2">
                  <a:lumMod val="75000"/>
                </a:schemeClr>
              </a:solidFill>
            </a:endParaRPr>
          </a:p>
        </p:txBody>
      </p:sp>
      <p:sp>
        <p:nvSpPr>
          <p:cNvPr id="106" name="Rectangle à coins arrondis 105"/>
          <p:cNvSpPr/>
          <p:nvPr/>
        </p:nvSpPr>
        <p:spPr>
          <a:xfrm>
            <a:off x="10444633" y="5519716"/>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ZoneTexte 106"/>
          <p:cNvSpPr txBox="1"/>
          <p:nvPr/>
        </p:nvSpPr>
        <p:spPr>
          <a:xfrm>
            <a:off x="261377" y="5558701"/>
            <a:ext cx="1051891" cy="261610"/>
          </a:xfrm>
          <a:prstGeom prst="rect">
            <a:avLst/>
          </a:prstGeom>
          <a:noFill/>
          <a:ln>
            <a:noFill/>
          </a:ln>
        </p:spPr>
        <p:txBody>
          <a:bodyPr wrap="none" rtlCol="0">
            <a:spAutoFit/>
          </a:bodyPr>
          <a:lstStyle/>
          <a:p>
            <a:r>
              <a:rPr lang="en-US" sz="1100" dirty="0" smtClean="0">
                <a:solidFill>
                  <a:schemeClr val="tx1">
                    <a:lumMod val="75000"/>
                    <a:lumOff val="25000"/>
                  </a:schemeClr>
                </a:solidFill>
              </a:rPr>
              <a:t>If Event service</a:t>
            </a:r>
            <a:endParaRPr lang="en-US" sz="1100" dirty="0">
              <a:solidFill>
                <a:schemeClr val="tx1">
                  <a:lumMod val="75000"/>
                  <a:lumOff val="25000"/>
                </a:schemeClr>
              </a:solidFill>
            </a:endParaRPr>
          </a:p>
        </p:txBody>
      </p:sp>
      <p:sp>
        <p:nvSpPr>
          <p:cNvPr id="108" name="Flèche droite 107"/>
          <p:cNvSpPr/>
          <p:nvPr/>
        </p:nvSpPr>
        <p:spPr>
          <a:xfrm>
            <a:off x="1582506" y="5505074"/>
            <a:ext cx="542842" cy="401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ZoneTexte 108"/>
          <p:cNvSpPr txBox="1"/>
          <p:nvPr/>
        </p:nvSpPr>
        <p:spPr>
          <a:xfrm>
            <a:off x="5006613" y="5311871"/>
            <a:ext cx="1220078" cy="276999"/>
          </a:xfrm>
          <a:prstGeom prst="rect">
            <a:avLst/>
          </a:prstGeom>
          <a:noFill/>
        </p:spPr>
        <p:txBody>
          <a:bodyPr wrap="none" rtlCol="0">
            <a:spAutoFit/>
          </a:bodyPr>
          <a:lstStyle/>
          <a:p>
            <a:r>
              <a:rPr lang="fr-FR" sz="1200" dirty="0" err="1" smtClean="0"/>
              <a:t>Collab</a:t>
            </a:r>
            <a:r>
              <a:rPr lang="fr-FR" sz="1200" dirty="0" smtClean="0"/>
              <a:t> Start date</a:t>
            </a:r>
            <a:endParaRPr lang="fr-FR" sz="1200" dirty="0"/>
          </a:p>
        </p:txBody>
      </p:sp>
      <p:sp>
        <p:nvSpPr>
          <p:cNvPr id="110" name="ZoneTexte 109"/>
          <p:cNvSpPr txBox="1"/>
          <p:nvPr/>
        </p:nvSpPr>
        <p:spPr>
          <a:xfrm>
            <a:off x="5024649" y="5576854"/>
            <a:ext cx="1106713" cy="276999"/>
          </a:xfrm>
          <a:prstGeom prst="rect">
            <a:avLst/>
          </a:prstGeom>
          <a:noFill/>
        </p:spPr>
        <p:txBody>
          <a:bodyPr wrap="none" rtlCol="0">
            <a:spAutoFit/>
          </a:bodyPr>
          <a:lstStyle/>
          <a:p>
            <a:r>
              <a:rPr lang="fr-FR" sz="1200" dirty="0" smtClean="0">
                <a:solidFill>
                  <a:schemeClr val="bg2">
                    <a:lumMod val="75000"/>
                  </a:schemeClr>
                </a:solidFill>
              </a:rPr>
              <a:t>Enter #</a:t>
            </a:r>
            <a:r>
              <a:rPr lang="fr-FR" sz="1200" dirty="0" err="1" smtClean="0">
                <a:solidFill>
                  <a:schemeClr val="bg2">
                    <a:lumMod val="75000"/>
                  </a:schemeClr>
                </a:solidFill>
              </a:rPr>
              <a:t>months</a:t>
            </a:r>
            <a:endParaRPr lang="fr-FR" sz="1200" dirty="0">
              <a:solidFill>
                <a:schemeClr val="bg2">
                  <a:lumMod val="75000"/>
                </a:schemeClr>
              </a:solidFill>
            </a:endParaRPr>
          </a:p>
        </p:txBody>
      </p:sp>
      <p:sp>
        <p:nvSpPr>
          <p:cNvPr id="111" name="Rectangle à coins arrondis 110"/>
          <p:cNvSpPr/>
          <p:nvPr/>
        </p:nvSpPr>
        <p:spPr>
          <a:xfrm>
            <a:off x="4985321" y="5576853"/>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ZoneTexte 111"/>
          <p:cNvSpPr txBox="1"/>
          <p:nvPr/>
        </p:nvSpPr>
        <p:spPr>
          <a:xfrm>
            <a:off x="6268718" y="5299853"/>
            <a:ext cx="1159420" cy="276999"/>
          </a:xfrm>
          <a:prstGeom prst="rect">
            <a:avLst/>
          </a:prstGeom>
          <a:noFill/>
        </p:spPr>
        <p:txBody>
          <a:bodyPr wrap="none" rtlCol="0">
            <a:spAutoFit/>
          </a:bodyPr>
          <a:lstStyle/>
          <a:p>
            <a:r>
              <a:rPr lang="fr-FR" sz="1200" dirty="0" err="1" smtClean="0"/>
              <a:t>Collab</a:t>
            </a:r>
            <a:r>
              <a:rPr lang="fr-FR" sz="1200" dirty="0" smtClean="0"/>
              <a:t> end date</a:t>
            </a:r>
            <a:endParaRPr lang="fr-FR" sz="1200" dirty="0"/>
          </a:p>
        </p:txBody>
      </p:sp>
      <p:sp>
        <p:nvSpPr>
          <p:cNvPr id="113" name="ZoneTexte 112"/>
          <p:cNvSpPr txBox="1"/>
          <p:nvPr/>
        </p:nvSpPr>
        <p:spPr>
          <a:xfrm>
            <a:off x="6363884" y="5576854"/>
            <a:ext cx="959622" cy="276999"/>
          </a:xfrm>
          <a:prstGeom prst="rect">
            <a:avLst/>
          </a:prstGeom>
          <a:noFill/>
        </p:spPr>
        <p:txBody>
          <a:bodyPr wrap="none" rtlCol="0">
            <a:spAutoFit/>
          </a:bodyPr>
          <a:lstStyle/>
          <a:p>
            <a:r>
              <a:rPr lang="fr-FR" sz="1200" dirty="0" smtClean="0">
                <a:solidFill>
                  <a:schemeClr val="bg2">
                    <a:lumMod val="75000"/>
                  </a:schemeClr>
                </a:solidFill>
              </a:rPr>
              <a:t>Enter #</a:t>
            </a:r>
            <a:r>
              <a:rPr lang="fr-FR" sz="1200" dirty="0" err="1" smtClean="0">
                <a:solidFill>
                  <a:schemeClr val="bg2">
                    <a:lumMod val="75000"/>
                  </a:schemeClr>
                </a:solidFill>
              </a:rPr>
              <a:t>users</a:t>
            </a:r>
            <a:endParaRPr lang="fr-FR" sz="1200" dirty="0">
              <a:solidFill>
                <a:schemeClr val="bg2">
                  <a:lumMod val="75000"/>
                </a:schemeClr>
              </a:solidFill>
            </a:endParaRPr>
          </a:p>
        </p:txBody>
      </p:sp>
      <p:sp>
        <p:nvSpPr>
          <p:cNvPr id="114" name="Rectangle à coins arrondis 113"/>
          <p:cNvSpPr/>
          <p:nvPr/>
        </p:nvSpPr>
        <p:spPr>
          <a:xfrm>
            <a:off x="6324556" y="5576853"/>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ZoneTexte 114"/>
          <p:cNvSpPr txBox="1"/>
          <p:nvPr/>
        </p:nvSpPr>
        <p:spPr>
          <a:xfrm>
            <a:off x="9114412" y="5281109"/>
            <a:ext cx="1099788" cy="276999"/>
          </a:xfrm>
          <a:prstGeom prst="rect">
            <a:avLst/>
          </a:prstGeom>
          <a:noFill/>
        </p:spPr>
        <p:txBody>
          <a:bodyPr wrap="none" rtlCol="0">
            <a:spAutoFit/>
          </a:bodyPr>
          <a:lstStyle/>
          <a:p>
            <a:r>
              <a:rPr lang="fr-FR" sz="1200" dirty="0" smtClean="0"/>
              <a:t>Mobile service</a:t>
            </a:r>
            <a:endParaRPr lang="fr-FR" sz="1200" dirty="0"/>
          </a:p>
        </p:txBody>
      </p:sp>
      <p:sp>
        <p:nvSpPr>
          <p:cNvPr id="116" name="ZoneTexte 115"/>
          <p:cNvSpPr txBox="1"/>
          <p:nvPr/>
        </p:nvSpPr>
        <p:spPr>
          <a:xfrm>
            <a:off x="9124253" y="5545081"/>
            <a:ext cx="899733" cy="276999"/>
          </a:xfrm>
          <a:prstGeom prst="rect">
            <a:avLst/>
          </a:prstGeom>
          <a:noFill/>
        </p:spPr>
        <p:txBody>
          <a:bodyPr wrap="none" rtlCol="0">
            <a:spAutoFit/>
          </a:bodyPr>
          <a:lstStyle/>
          <a:p>
            <a:r>
              <a:rPr lang="fr-FR" sz="1200" dirty="0" smtClean="0">
                <a:solidFill>
                  <a:schemeClr val="bg2">
                    <a:lumMod val="75000"/>
                  </a:schemeClr>
                </a:solidFill>
              </a:rPr>
              <a:t>Enter  Price</a:t>
            </a:r>
            <a:endParaRPr lang="fr-FR" sz="1200" dirty="0">
              <a:solidFill>
                <a:schemeClr val="bg2">
                  <a:lumMod val="75000"/>
                </a:schemeClr>
              </a:solidFill>
            </a:endParaRPr>
          </a:p>
        </p:txBody>
      </p:sp>
      <p:sp>
        <p:nvSpPr>
          <p:cNvPr id="117" name="Rectangle à coins arrondis 116"/>
          <p:cNvSpPr/>
          <p:nvPr/>
        </p:nvSpPr>
        <p:spPr>
          <a:xfrm>
            <a:off x="9084925" y="5545080"/>
            <a:ext cx="1167914" cy="276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 name="Groupe 5"/>
          <p:cNvGrpSpPr/>
          <p:nvPr/>
        </p:nvGrpSpPr>
        <p:grpSpPr>
          <a:xfrm>
            <a:off x="4410164" y="6228530"/>
            <a:ext cx="1914391" cy="384551"/>
            <a:chOff x="4410164" y="6228530"/>
            <a:chExt cx="1914391" cy="384551"/>
          </a:xfrm>
        </p:grpSpPr>
        <p:pic>
          <p:nvPicPr>
            <p:cNvPr id="119" name="Image 118"/>
            <p:cNvPicPr>
              <a:picLocks noChangeAspect="1"/>
            </p:cNvPicPr>
            <p:nvPr/>
          </p:nvPicPr>
          <p:blipFill>
            <a:blip r:embed="rId2"/>
            <a:stretch>
              <a:fillRect/>
            </a:stretch>
          </p:blipFill>
          <p:spPr>
            <a:xfrm>
              <a:off x="4410164" y="6228530"/>
              <a:ext cx="1914391" cy="384551"/>
            </a:xfrm>
            <a:prstGeom prst="rect">
              <a:avLst/>
            </a:prstGeom>
          </p:spPr>
        </p:pic>
        <p:sp>
          <p:nvSpPr>
            <p:cNvPr id="120" name="ZoneTexte 119"/>
            <p:cNvSpPr txBox="1"/>
            <p:nvPr/>
          </p:nvSpPr>
          <p:spPr>
            <a:xfrm>
              <a:off x="4968358" y="6263033"/>
              <a:ext cx="1226818" cy="29508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Generate Quote</a:t>
              </a:r>
            </a:p>
          </p:txBody>
        </p:sp>
      </p:grpSp>
      <p:sp>
        <p:nvSpPr>
          <p:cNvPr id="123" name="ZoneTexte 122"/>
          <p:cNvSpPr txBox="1"/>
          <p:nvPr/>
        </p:nvSpPr>
        <p:spPr>
          <a:xfrm>
            <a:off x="8267977" y="6080233"/>
            <a:ext cx="3924023" cy="461665"/>
          </a:xfrm>
          <a:prstGeom prst="rect">
            <a:avLst/>
          </a:prstGeom>
          <a:noFill/>
        </p:spPr>
        <p:txBody>
          <a:bodyPr wrap="none" rtlCol="0">
            <a:spAutoFit/>
          </a:bodyPr>
          <a:lstStyle/>
          <a:p>
            <a:pPr marL="171450" indent="-171450">
              <a:buFont typeface="Arial" panose="020B0604020202020204" pitchFamily="34" charset="0"/>
              <a:buChar char="•"/>
            </a:pPr>
            <a:r>
              <a:rPr lang="fr-FR" sz="1200" dirty="0" err="1" smtClean="0"/>
              <a:t>MobileEventB</a:t>
            </a:r>
            <a:r>
              <a:rPr lang="fr-FR" sz="1200" dirty="0" smtClean="0"/>
              <a:t> (Mobile </a:t>
            </a:r>
            <a:r>
              <a:rPr lang="fr-FR" sz="1200" dirty="0" err="1" smtClean="0"/>
              <a:t>event</a:t>
            </a:r>
            <a:r>
              <a:rPr lang="fr-FR" sz="1200" dirty="0" smtClean="0"/>
              <a:t> basis)</a:t>
            </a:r>
          </a:p>
          <a:p>
            <a:pPr marL="171450" indent="-171450">
              <a:buFont typeface="Arial" panose="020B0604020202020204" pitchFamily="34" charset="0"/>
              <a:buChar char="•"/>
            </a:pPr>
            <a:r>
              <a:rPr lang="fr-FR" sz="1200" dirty="0" err="1" smtClean="0"/>
              <a:t>MobileEventIW</a:t>
            </a:r>
            <a:r>
              <a:rPr lang="fr-FR" sz="1200" dirty="0" smtClean="0"/>
              <a:t> (Event basis </a:t>
            </a:r>
            <a:r>
              <a:rPr lang="fr-FR" sz="1200" dirty="0" err="1" smtClean="0"/>
              <a:t>with</a:t>
            </a:r>
            <a:r>
              <a:rPr lang="fr-FR" sz="1200" dirty="0" smtClean="0"/>
              <a:t> Event Interactive Wall)</a:t>
            </a:r>
            <a:endParaRPr lang="fr-FR" sz="1200" dirty="0"/>
          </a:p>
        </p:txBody>
      </p:sp>
      <p:cxnSp>
        <p:nvCxnSpPr>
          <p:cNvPr id="9" name="Connecteur droit avec flèche 8"/>
          <p:cNvCxnSpPr/>
          <p:nvPr/>
        </p:nvCxnSpPr>
        <p:spPr>
          <a:xfrm flipV="1">
            <a:off x="9340645" y="5853852"/>
            <a:ext cx="68935" cy="226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hlinkClick r:id="" action="ppaction://noaction"/>
          </p:cNvPr>
          <p:cNvSpPr/>
          <p:nvPr/>
        </p:nvSpPr>
        <p:spPr>
          <a:xfrm>
            <a:off x="4205091" y="6228530"/>
            <a:ext cx="2183246" cy="477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ZoneTexte 82"/>
          <p:cNvSpPr txBox="1"/>
          <p:nvPr/>
        </p:nvSpPr>
        <p:spPr>
          <a:xfrm>
            <a:off x="6320312" y="771933"/>
            <a:ext cx="428322" cy="246221"/>
          </a:xfrm>
          <a:prstGeom prst="rect">
            <a:avLst/>
          </a:prstGeom>
          <a:noFill/>
          <a:ln>
            <a:noFill/>
          </a:ln>
        </p:spPr>
        <p:txBody>
          <a:bodyPr wrap="none" rtlCol="0">
            <a:spAutoFit/>
          </a:bodyPr>
          <a:lstStyle/>
          <a:p>
            <a:r>
              <a:rPr lang="en-US" sz="1000" dirty="0" smtClean="0">
                <a:solidFill>
                  <a:schemeClr val="tx1">
                    <a:lumMod val="75000"/>
                    <a:lumOff val="25000"/>
                  </a:schemeClr>
                </a:solidFill>
                <a:hlinkClick r:id="" action="ppaction://noaction"/>
              </a:rPr>
              <a:t>Back</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11667928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nvPr>
        </p:nvGraphicFramePr>
        <p:xfrm>
          <a:off x="350621" y="1429925"/>
          <a:ext cx="11773647" cy="2773680"/>
        </p:xfrm>
        <a:graphic>
          <a:graphicData uri="http://schemas.openxmlformats.org/drawingml/2006/table">
            <a:tbl>
              <a:tblPr firstRow="1" bandRow="1">
                <a:tableStyleId>{5C22544A-7EE6-4342-B048-85BDC9FD1C3A}</a:tableStyleId>
              </a:tblPr>
              <a:tblGrid>
                <a:gridCol w="931701"/>
                <a:gridCol w="931701"/>
                <a:gridCol w="1010938"/>
                <a:gridCol w="1010938"/>
                <a:gridCol w="1880453"/>
                <a:gridCol w="717476"/>
                <a:gridCol w="873592"/>
                <a:gridCol w="832346"/>
                <a:gridCol w="988949"/>
                <a:gridCol w="848849"/>
                <a:gridCol w="938258"/>
                <a:gridCol w="808446"/>
              </a:tblGrid>
              <a:tr h="370840">
                <a:tc>
                  <a:txBody>
                    <a:bodyPr/>
                    <a:lstStyle/>
                    <a:p>
                      <a:pPr algn="ctr"/>
                      <a:r>
                        <a:rPr lang="fr-FR" sz="1000" dirty="0" err="1" smtClean="0"/>
                        <a:t>Community</a:t>
                      </a:r>
                      <a:r>
                        <a:rPr lang="fr-FR" sz="1000" dirty="0" smtClean="0"/>
                        <a:t> id</a:t>
                      </a:r>
                      <a:endParaRPr lang="fr-FR" sz="1000" dirty="0"/>
                    </a:p>
                  </a:txBody>
                  <a:tcPr anchor="ctr"/>
                </a:tc>
                <a:tc>
                  <a:txBody>
                    <a:bodyPr/>
                    <a:lstStyle/>
                    <a:p>
                      <a:pPr algn="ctr"/>
                      <a:r>
                        <a:rPr lang="fr-FR" sz="1000" dirty="0" err="1" smtClean="0"/>
                        <a:t>Community</a:t>
                      </a:r>
                      <a:r>
                        <a:rPr lang="fr-FR" sz="1000" dirty="0" smtClean="0"/>
                        <a:t> </a:t>
                      </a:r>
                      <a:r>
                        <a:rPr lang="fr-FR" sz="1000" dirty="0" err="1" smtClean="0"/>
                        <a:t>name</a:t>
                      </a:r>
                      <a:endParaRPr lang="fr-FR" sz="1000" dirty="0"/>
                    </a:p>
                  </a:txBody>
                  <a:tcPr anchor="ctr"/>
                </a:tc>
                <a:tc>
                  <a:txBody>
                    <a:bodyPr/>
                    <a:lstStyle/>
                    <a:p>
                      <a:pPr algn="ctr"/>
                      <a:r>
                        <a:rPr lang="fr-FR" sz="1000" dirty="0" err="1" smtClean="0"/>
                        <a:t>Company</a:t>
                      </a:r>
                      <a:r>
                        <a:rPr lang="fr-FR" sz="1000" dirty="0" smtClean="0"/>
                        <a:t> </a:t>
                      </a:r>
                      <a:r>
                        <a:rPr lang="fr-FR" sz="1000" dirty="0" err="1" smtClean="0"/>
                        <a:t>name</a:t>
                      </a:r>
                      <a:endParaRPr lang="fr-FR" sz="1000" dirty="0"/>
                    </a:p>
                  </a:txBody>
                  <a:tcPr anchor="ctr"/>
                </a:tc>
                <a:tc>
                  <a:txBody>
                    <a:bodyPr/>
                    <a:lstStyle/>
                    <a:p>
                      <a:pPr algn="ctr"/>
                      <a:r>
                        <a:rPr lang="fr-FR" sz="1000" dirty="0" err="1" smtClean="0"/>
                        <a:t>Community</a:t>
                      </a:r>
                      <a:r>
                        <a:rPr lang="fr-FR" sz="1000" dirty="0" smtClean="0"/>
                        <a:t> type</a:t>
                      </a:r>
                      <a:endParaRPr lang="fr-FR" sz="1000" dirty="0"/>
                    </a:p>
                  </a:txBody>
                  <a:tcPr anchor="ctr"/>
                </a:tc>
                <a:tc>
                  <a:txBody>
                    <a:bodyPr/>
                    <a:lstStyle/>
                    <a:p>
                      <a:pPr algn="ctr"/>
                      <a:r>
                        <a:rPr lang="fr-FR" sz="1000" dirty="0" err="1" smtClean="0"/>
                        <a:t>Owner</a:t>
                      </a:r>
                      <a:r>
                        <a:rPr lang="fr-FR" sz="1000" baseline="0" dirty="0" smtClean="0"/>
                        <a:t> email</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First </a:t>
                      </a:r>
                      <a:r>
                        <a:rPr lang="fr-FR" sz="1000" dirty="0" err="1" smtClean="0"/>
                        <a:t>name</a:t>
                      </a:r>
                      <a:endParaRPr lang="fr-FR" sz="1000" dirty="0"/>
                    </a:p>
                  </a:txBody>
                  <a:tcPr anchor="ctr"/>
                </a:tc>
                <a:tc>
                  <a:txBody>
                    <a:bodyPr/>
                    <a:lstStyle/>
                    <a:p>
                      <a:pPr algn="ctr"/>
                      <a:r>
                        <a:rPr lang="fr-FR" sz="1000" dirty="0" err="1" smtClean="0"/>
                        <a:t>Owner</a:t>
                      </a:r>
                      <a:endParaRPr lang="fr-FR" sz="1000" dirty="0" smtClean="0"/>
                    </a:p>
                    <a:p>
                      <a:pPr algn="ctr"/>
                      <a:r>
                        <a:rPr lang="fr-FR" sz="1000" dirty="0" smtClean="0"/>
                        <a:t>Last </a:t>
                      </a:r>
                      <a:r>
                        <a:rPr lang="fr-FR" sz="1000" dirty="0" err="1" smtClean="0"/>
                        <a:t>name</a:t>
                      </a:r>
                      <a:endParaRPr lang="fr-FR" sz="1000" dirty="0"/>
                    </a:p>
                  </a:txBody>
                  <a:tcPr anchor="ctr"/>
                </a:tc>
                <a:tc>
                  <a:txBody>
                    <a:bodyPr/>
                    <a:lstStyle/>
                    <a:p>
                      <a:pPr algn="ctr" fontAlgn="b"/>
                      <a:r>
                        <a:rPr lang="fr-FR" sz="1000" b="1" kern="1200" dirty="0" err="1" smtClean="0">
                          <a:solidFill>
                            <a:schemeClr val="lt1"/>
                          </a:solidFill>
                          <a:latin typeface="+mn-lt"/>
                          <a:ea typeface="+mn-ea"/>
                          <a:cs typeface="+mn-cs"/>
                        </a:rPr>
                        <a:t>Community</a:t>
                      </a:r>
                      <a:endParaRPr lang="fr-FR" sz="1000" b="1" kern="1200" dirty="0" smtClean="0">
                        <a:solidFill>
                          <a:schemeClr val="lt1"/>
                        </a:solidFill>
                        <a:latin typeface="+mn-lt"/>
                        <a:ea typeface="+mn-ea"/>
                        <a:cs typeface="+mn-cs"/>
                      </a:endParaRPr>
                    </a:p>
                    <a:p>
                      <a:pPr algn="ctr" fontAlgn="b"/>
                      <a:r>
                        <a:rPr lang="fr-FR" sz="1000" b="1" kern="1200" dirty="0" err="1" smtClean="0">
                          <a:solidFill>
                            <a:schemeClr val="lt1"/>
                          </a:solidFill>
                          <a:latin typeface="+mn-lt"/>
                          <a:ea typeface="+mn-ea"/>
                          <a:cs typeface="+mn-cs"/>
                        </a:rPr>
                        <a:t>creation</a:t>
                      </a:r>
                      <a:r>
                        <a:rPr lang="fr-FR" sz="1000" b="1" kern="1200" dirty="0" smtClean="0">
                          <a:solidFill>
                            <a:schemeClr val="lt1"/>
                          </a:solidFill>
                          <a:latin typeface="+mn-lt"/>
                          <a:ea typeface="+mn-ea"/>
                          <a:cs typeface="+mn-cs"/>
                        </a:rPr>
                        <a:t>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Comunity</a:t>
                      </a:r>
                      <a:r>
                        <a:rPr lang="fr-FR" sz="1000" b="1" kern="1200" baseline="0" dirty="0" smtClean="0">
                          <a:solidFill>
                            <a:schemeClr val="lt1"/>
                          </a:solidFill>
                          <a:latin typeface="+mn-lt"/>
                          <a:ea typeface="+mn-ea"/>
                          <a:cs typeface="+mn-cs"/>
                        </a:rPr>
                        <a:t> </a:t>
                      </a:r>
                      <a:r>
                        <a:rPr lang="fr-FR" sz="1000" b="1" kern="1200" dirty="0" smtClean="0">
                          <a:solidFill>
                            <a:schemeClr val="lt1"/>
                          </a:solidFill>
                          <a:latin typeface="+mn-lt"/>
                          <a:ea typeface="+mn-ea"/>
                          <a:cs typeface="+mn-cs"/>
                        </a:rPr>
                        <a:t>Storage </a:t>
                      </a:r>
                      <a:r>
                        <a:rPr lang="fr-FR" sz="1000" b="1" kern="1200" dirty="0" err="1" smtClean="0">
                          <a:solidFill>
                            <a:schemeClr val="lt1"/>
                          </a:solidFill>
                          <a:latin typeface="+mn-lt"/>
                          <a:ea typeface="+mn-ea"/>
                          <a:cs typeface="+mn-cs"/>
                        </a:rPr>
                        <a:t>consumed</a:t>
                      </a:r>
                      <a:r>
                        <a:rPr lang="fr-FR" sz="1000" b="1" kern="1200" dirty="0" smtClean="0">
                          <a:solidFill>
                            <a:schemeClr val="lt1"/>
                          </a:solidFill>
                          <a:latin typeface="+mn-lt"/>
                          <a:ea typeface="+mn-ea"/>
                          <a:cs typeface="+mn-cs"/>
                        </a:rPr>
                        <a:t> (GB)</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Community</a:t>
                      </a:r>
                      <a:r>
                        <a:rPr lang="fr-FR" sz="1000" b="1" kern="1200" dirty="0" smtClean="0">
                          <a:solidFill>
                            <a:schemeClr val="lt1"/>
                          </a:solidFill>
                          <a:latin typeface="+mn-lt"/>
                          <a:ea typeface="+mn-ea"/>
                          <a:cs typeface="+mn-cs"/>
                        </a:rPr>
                        <a:t> Storage </a:t>
                      </a:r>
                      <a:r>
                        <a:rPr lang="fr-FR" sz="1000" b="1" kern="1200" dirty="0" err="1">
                          <a:solidFill>
                            <a:schemeClr val="lt1"/>
                          </a:solidFill>
                          <a:latin typeface="+mn-lt"/>
                          <a:ea typeface="+mn-ea"/>
                          <a:cs typeface="+mn-cs"/>
                        </a:rPr>
                        <a:t>entitled</a:t>
                      </a:r>
                      <a:endParaRPr lang="fr-FR" sz="1000" b="1" kern="1200" dirty="0">
                        <a:solidFill>
                          <a:schemeClr val="lt1"/>
                        </a:solidFill>
                        <a:latin typeface="+mn-lt"/>
                        <a:ea typeface="+mn-ea"/>
                        <a:cs typeface="+mn-cs"/>
                      </a:endParaRP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Community</a:t>
                      </a:r>
                      <a:r>
                        <a:rPr lang="fr-FR" sz="1000" b="1" kern="1200" dirty="0" smtClean="0">
                          <a:solidFill>
                            <a:schemeClr val="lt1"/>
                          </a:solidFill>
                          <a:latin typeface="+mn-lt"/>
                          <a:ea typeface="+mn-ea"/>
                          <a:cs typeface="+mn-cs"/>
                        </a:rPr>
                        <a:t> expiration </a:t>
                      </a:r>
                      <a:r>
                        <a:rPr lang="fr-FR" sz="1000" b="1" kern="1200" dirty="0">
                          <a:solidFill>
                            <a:schemeClr val="lt1"/>
                          </a:solidFill>
                          <a:latin typeface="+mn-lt"/>
                          <a:ea typeface="+mn-ea"/>
                          <a:cs typeface="+mn-cs"/>
                        </a:rPr>
                        <a:t>date</a:t>
                      </a:r>
                    </a:p>
                  </a:txBody>
                  <a:tcPr marL="9525" marR="9525" marT="9525" marB="0" anchor="ctr"/>
                </a:tc>
                <a:tc>
                  <a:txBody>
                    <a:bodyPr/>
                    <a:lstStyle/>
                    <a:p>
                      <a:pPr algn="ctr" fontAlgn="b"/>
                      <a:r>
                        <a:rPr lang="fr-FR" sz="1000" b="1" kern="1200" dirty="0" err="1" smtClean="0">
                          <a:solidFill>
                            <a:schemeClr val="lt1"/>
                          </a:solidFill>
                          <a:latin typeface="+mn-lt"/>
                          <a:ea typeface="+mn-ea"/>
                          <a:cs typeface="+mn-cs"/>
                        </a:rPr>
                        <a:t>orders</a:t>
                      </a:r>
                      <a:endParaRPr lang="fr-FR" sz="1000" b="1" kern="1200" dirty="0">
                        <a:solidFill>
                          <a:schemeClr val="lt1"/>
                        </a:solidFill>
                        <a:latin typeface="+mn-lt"/>
                        <a:ea typeface="+mn-ea"/>
                        <a:cs typeface="+mn-cs"/>
                      </a:endParaRPr>
                    </a:p>
                  </a:txBody>
                  <a:tcPr marL="9525" marR="9525" marT="9525" marB="0" anchor="ctr"/>
                </a:tc>
              </a:tr>
              <a:tr h="370840">
                <a:tc>
                  <a:txBody>
                    <a:bodyPr/>
                    <a:lstStyle/>
                    <a:p>
                      <a:pPr algn="ctr"/>
                      <a:r>
                        <a:rPr lang="fr-FR" sz="1000" dirty="0" smtClean="0"/>
                        <a:t>C125</a:t>
                      </a:r>
                      <a:endParaRPr lang="fr-FR" sz="1000" dirty="0"/>
                    </a:p>
                  </a:txBody>
                  <a:tcPr/>
                </a:tc>
                <a:tc>
                  <a:txBody>
                    <a:bodyPr/>
                    <a:lstStyle/>
                    <a:p>
                      <a:pPr algn="ctr"/>
                      <a:r>
                        <a:rPr lang="fr-FR" sz="1000" dirty="0" smtClean="0"/>
                        <a:t>LINKAVIE</a:t>
                      </a:r>
                      <a:endParaRPr lang="fr-FR" sz="1000" dirty="0"/>
                    </a:p>
                  </a:txBody>
                  <a:tcPr/>
                </a:tc>
                <a:tc>
                  <a:txBody>
                    <a:bodyPr/>
                    <a:lstStyle/>
                    <a:p>
                      <a:pPr algn="ctr"/>
                      <a:r>
                        <a:rPr lang="fr-FR" sz="1000" dirty="0" smtClean="0"/>
                        <a:t>LINKAVIE SAS</a:t>
                      </a:r>
                      <a:endParaRPr lang="fr-FR" sz="1000" dirty="0"/>
                    </a:p>
                  </a:txBody>
                  <a:tcPr/>
                </a:tc>
                <a:tc>
                  <a:txBody>
                    <a:bodyPr/>
                    <a:lstStyle/>
                    <a:p>
                      <a:pPr algn="ctr"/>
                      <a:r>
                        <a:rPr lang="fr-FR" sz="1000" dirty="0" err="1" smtClean="0"/>
                        <a:t>Private</a:t>
                      </a:r>
                      <a:endParaRPr lang="fr-FR" sz="1000" dirty="0"/>
                    </a:p>
                  </a:txBody>
                  <a:tcPr/>
                </a:tc>
                <a:tc>
                  <a:txBody>
                    <a:bodyPr/>
                    <a:lstStyle/>
                    <a:p>
                      <a:pPr algn="ctr"/>
                      <a:r>
                        <a:rPr lang="fr-FR" sz="1000" dirty="0" smtClean="0"/>
                        <a:t>tom@linkavie.com</a:t>
                      </a:r>
                      <a:endParaRPr lang="fr-FR" sz="1000" dirty="0"/>
                    </a:p>
                  </a:txBody>
                  <a:tcPr/>
                </a:tc>
                <a:tc>
                  <a:txBody>
                    <a:bodyPr/>
                    <a:lstStyle/>
                    <a:p>
                      <a:pPr algn="ctr"/>
                      <a:r>
                        <a:rPr lang="fr-FR" sz="1000" dirty="0" smtClean="0"/>
                        <a:t>Thomas</a:t>
                      </a:r>
                      <a:endParaRPr lang="fr-FR" sz="1000" dirty="0"/>
                    </a:p>
                  </a:txBody>
                  <a:tcPr/>
                </a:tc>
                <a:tc>
                  <a:txBody>
                    <a:bodyPr/>
                    <a:lstStyle/>
                    <a:p>
                      <a:pPr algn="ctr"/>
                      <a:r>
                        <a:rPr lang="fr-FR" sz="1000" dirty="0" smtClean="0"/>
                        <a:t>LUQUET</a:t>
                      </a:r>
                      <a:endParaRPr lang="fr-FR" sz="1000" dirty="0"/>
                    </a:p>
                  </a:txBody>
                  <a:tcPr/>
                </a:tc>
                <a:tc>
                  <a:txBody>
                    <a:bodyPr/>
                    <a:lstStyle/>
                    <a:p>
                      <a:pPr algn="ctr"/>
                      <a:r>
                        <a:rPr lang="fr-FR" sz="1000" dirty="0" smtClean="0"/>
                        <a:t>27/03/2010</a:t>
                      </a:r>
                      <a:endParaRPr lang="fr-FR" sz="1000" dirty="0"/>
                    </a:p>
                  </a:txBody>
                  <a:tcPr/>
                </a:tc>
                <a:tc>
                  <a:txBody>
                    <a:bodyPr/>
                    <a:lstStyle/>
                    <a:p>
                      <a:pPr algn="ctr"/>
                      <a:r>
                        <a:rPr lang="fr-FR" sz="1000" dirty="0" smtClean="0"/>
                        <a:t>12,256</a:t>
                      </a:r>
                      <a:endParaRPr lang="fr-FR" sz="1000" dirty="0"/>
                    </a:p>
                  </a:txBody>
                  <a:tcPr/>
                </a:tc>
                <a:tc>
                  <a:txBody>
                    <a:bodyPr/>
                    <a:lstStyle/>
                    <a:p>
                      <a:pPr algn="ctr"/>
                      <a:r>
                        <a:rPr lang="fr-FR" sz="1000" dirty="0" smtClean="0"/>
                        <a:t>150</a:t>
                      </a:r>
                      <a:endParaRPr lang="fr-FR" sz="1000" dirty="0"/>
                    </a:p>
                  </a:txBody>
                  <a:tcPr/>
                </a:tc>
                <a:tc>
                  <a:txBody>
                    <a:bodyPr/>
                    <a:lstStyle/>
                    <a:p>
                      <a:pPr algn="ctr"/>
                      <a:r>
                        <a:rPr lang="fr-FR" sz="1000" dirty="0" smtClean="0"/>
                        <a:t>26/06/2014</a:t>
                      </a:r>
                      <a:endParaRPr lang="fr-FR" sz="1000" dirty="0"/>
                    </a:p>
                  </a:txBody>
                  <a:tcPr/>
                </a:tc>
                <a:tc>
                  <a:txBody>
                    <a:bodyPr/>
                    <a:lstStyle/>
                    <a:p>
                      <a:pPr algn="ctr"/>
                      <a:r>
                        <a:rPr lang="fr-FR" sz="1000" dirty="0" smtClean="0">
                          <a:hlinkClick r:id="rId2" action="ppaction://hlinksldjump"/>
                        </a:rPr>
                        <a:t>2</a:t>
                      </a:r>
                      <a:endParaRPr lang="fr-FR" sz="1000" dirty="0"/>
                    </a:p>
                  </a:txBody>
                  <a:tcPr/>
                </a:tc>
              </a:tr>
              <a:tr h="370840">
                <a:tc>
                  <a:txBody>
                    <a:bodyPr/>
                    <a:lstStyle/>
                    <a:p>
                      <a:pPr algn="ctr"/>
                      <a:r>
                        <a:rPr lang="fr-FR" sz="1000" dirty="0" smtClean="0"/>
                        <a:t>C126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EDF</a:t>
                      </a:r>
                    </a:p>
                  </a:txBody>
                  <a:tcPr/>
                </a:tc>
                <a:tc>
                  <a:txBody>
                    <a:bodyPr/>
                    <a:lstStyle/>
                    <a:p>
                      <a:pPr algn="ctr"/>
                      <a:r>
                        <a:rPr lang="fr-FR" sz="1000" dirty="0" smtClean="0"/>
                        <a:t>EDF</a:t>
                      </a:r>
                      <a:endParaRPr lang="fr-FR" sz="1000" dirty="0"/>
                    </a:p>
                  </a:txBody>
                  <a:tcPr/>
                </a:tc>
                <a:tc>
                  <a:txBody>
                    <a:bodyPr/>
                    <a:lstStyle/>
                    <a:p>
                      <a:pPr algn="ctr"/>
                      <a:r>
                        <a:rPr lang="fr-FR" sz="1000" dirty="0" smtClean="0"/>
                        <a:t>Public</a:t>
                      </a:r>
                      <a:endParaRPr lang="fr-FR" sz="1000" dirty="0"/>
                    </a:p>
                  </a:txBody>
                  <a:tcPr/>
                </a:tc>
                <a:tc>
                  <a:txBody>
                    <a:bodyPr/>
                    <a:lstStyle/>
                    <a:p>
                      <a:pPr algn="ctr"/>
                      <a:r>
                        <a:rPr lang="fr-FR" sz="1000" dirty="0" smtClean="0"/>
                        <a:t>robert@edf.com</a:t>
                      </a:r>
                      <a:endParaRPr lang="fr-FR" sz="1000" dirty="0"/>
                    </a:p>
                  </a:txBody>
                  <a:tcPr/>
                </a:tc>
                <a:tc>
                  <a:txBody>
                    <a:bodyPr/>
                    <a:lstStyle/>
                    <a:p>
                      <a:pPr algn="ctr"/>
                      <a:r>
                        <a:rPr lang="fr-FR" sz="1000" dirty="0" smtClean="0"/>
                        <a:t>Robert</a:t>
                      </a:r>
                      <a:endParaRPr lang="fr-FR" sz="1000" dirty="0"/>
                    </a:p>
                  </a:txBody>
                  <a:tcPr/>
                </a:tc>
                <a:tc>
                  <a:txBody>
                    <a:bodyPr/>
                    <a:lstStyle/>
                    <a:p>
                      <a:pPr algn="ctr"/>
                      <a:r>
                        <a:rPr lang="fr-FR" sz="1000" dirty="0" err="1" smtClean="0"/>
                        <a:t>Damol</a:t>
                      </a:r>
                      <a:endParaRPr lang="fr-FR" sz="1000" dirty="0"/>
                    </a:p>
                  </a:txBody>
                  <a:tcPr/>
                </a:tc>
                <a:tc>
                  <a:txBody>
                    <a:bodyPr/>
                    <a:lstStyle/>
                    <a:p>
                      <a:pPr algn="ctr"/>
                      <a:r>
                        <a:rPr lang="fr-FR" sz="1000" dirty="0" smtClean="0"/>
                        <a:t>28/05/2013</a:t>
                      </a:r>
                      <a:endParaRPr lang="fr-FR" sz="1000" dirty="0"/>
                    </a:p>
                  </a:txBody>
                  <a:tcPr/>
                </a:tc>
                <a:tc>
                  <a:txBody>
                    <a:bodyPr/>
                    <a:lstStyle/>
                    <a:p>
                      <a:pPr algn="ctr"/>
                      <a:r>
                        <a:rPr lang="fr-FR" sz="1000" dirty="0" smtClean="0"/>
                        <a:t>20,100</a:t>
                      </a:r>
                      <a:endParaRPr lang="fr-FR" sz="1000" dirty="0"/>
                    </a:p>
                  </a:txBody>
                  <a:tcPr/>
                </a:tc>
                <a:tc>
                  <a:txBody>
                    <a:bodyPr/>
                    <a:lstStyle/>
                    <a:p>
                      <a:pPr algn="ctr"/>
                      <a:r>
                        <a:rPr lang="fr-FR" sz="1000" dirty="0" smtClean="0"/>
                        <a:t>200</a:t>
                      </a:r>
                      <a:endParaRPr lang="fr-FR" sz="1000" dirty="0"/>
                    </a:p>
                  </a:txBody>
                  <a:tcPr/>
                </a:tc>
                <a:tc>
                  <a:txBody>
                    <a:bodyPr/>
                    <a:lstStyle/>
                    <a:p>
                      <a:pPr algn="ctr"/>
                      <a:r>
                        <a:rPr lang="fr-FR" sz="1000" dirty="0" smtClean="0"/>
                        <a:t>26/06/2014</a:t>
                      </a:r>
                      <a:endParaRPr lang="fr-FR" sz="1000" dirty="0"/>
                    </a:p>
                  </a:txBody>
                  <a:tcPr/>
                </a:tc>
                <a:tc>
                  <a:txBody>
                    <a:bodyPr/>
                    <a:lstStyle/>
                    <a:p>
                      <a:pPr algn="ctr"/>
                      <a:r>
                        <a:rPr lang="fr-FR" sz="1000" dirty="0" smtClean="0"/>
                        <a:t>3</a:t>
                      </a:r>
                      <a:endParaRPr lang="fr-FR" sz="1000" dirty="0"/>
                    </a:p>
                  </a:txBody>
                  <a:tcPr/>
                </a:tc>
              </a:tr>
              <a:tr h="370840">
                <a:tc>
                  <a:txBody>
                    <a:bodyPr/>
                    <a:lstStyle/>
                    <a:p>
                      <a:pPr algn="ctr"/>
                      <a:r>
                        <a:rPr lang="fr-FR" sz="1000" dirty="0" smtClean="0"/>
                        <a:t>C127</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hlinkClick r:id="" action="ppaction://noaction"/>
                        </a:rPr>
                        <a:t>Airbus</a:t>
                      </a:r>
                      <a:endParaRPr lang="fr-FR" sz="1000" dirty="0" smtClean="0"/>
                    </a:p>
                  </a:txBody>
                  <a:tcPr/>
                </a:tc>
                <a:tc>
                  <a:txBody>
                    <a:bodyPr/>
                    <a:lstStyle/>
                    <a:p>
                      <a:pPr algn="ctr"/>
                      <a:r>
                        <a:rPr lang="fr-FR" sz="1000" dirty="0" smtClean="0"/>
                        <a:t>AIRBUS </a:t>
                      </a:r>
                      <a:r>
                        <a:rPr lang="fr-FR" sz="1000" dirty="0" err="1" smtClean="0"/>
                        <a:t>inc</a:t>
                      </a:r>
                      <a:endParaRPr lang="fr-FR" sz="1000" dirty="0"/>
                    </a:p>
                  </a:txBody>
                  <a:tcPr/>
                </a:tc>
                <a:tc>
                  <a:txBody>
                    <a:bodyPr/>
                    <a:lstStyle/>
                    <a:p>
                      <a:pPr algn="ctr"/>
                      <a:r>
                        <a:rPr lang="fr-FR" sz="1000" dirty="0" err="1" smtClean="0"/>
                        <a:t>Private</a:t>
                      </a:r>
                      <a:endParaRPr lang="fr-FR" sz="1000" dirty="0"/>
                    </a:p>
                  </a:txBody>
                  <a:tcPr/>
                </a:tc>
                <a:tc>
                  <a:txBody>
                    <a:bodyPr/>
                    <a:lstStyle/>
                    <a:p>
                      <a:pPr algn="ctr"/>
                      <a:r>
                        <a:rPr lang="fr-FR" sz="1000" dirty="0" smtClean="0"/>
                        <a:t>Yves@airbus.com</a:t>
                      </a:r>
                      <a:endParaRPr lang="fr-FR" sz="1000" dirty="0"/>
                    </a:p>
                  </a:txBody>
                  <a:tcPr/>
                </a:tc>
                <a:tc>
                  <a:txBody>
                    <a:bodyPr/>
                    <a:lstStyle/>
                    <a:p>
                      <a:pPr algn="ctr"/>
                      <a:r>
                        <a:rPr lang="fr-FR" sz="1000" dirty="0" smtClean="0"/>
                        <a:t>Yves</a:t>
                      </a:r>
                      <a:endParaRPr lang="fr-FR" sz="1000" dirty="0"/>
                    </a:p>
                  </a:txBody>
                  <a:tcPr/>
                </a:tc>
                <a:tc>
                  <a:txBody>
                    <a:bodyPr/>
                    <a:lstStyle/>
                    <a:p>
                      <a:pPr algn="ctr"/>
                      <a:r>
                        <a:rPr lang="fr-FR" sz="1000" dirty="0" smtClean="0"/>
                        <a:t>Blanc</a:t>
                      </a:r>
                      <a:endParaRPr lang="fr-FR" sz="1000" dirty="0"/>
                    </a:p>
                  </a:txBody>
                  <a:tcPr/>
                </a:tc>
                <a:tc>
                  <a:txBody>
                    <a:bodyPr/>
                    <a:lstStyle/>
                    <a:p>
                      <a:pPr algn="ctr"/>
                      <a:r>
                        <a:rPr lang="fr-FR" sz="1000" dirty="0" smtClean="0"/>
                        <a:t>29/04/2014</a:t>
                      </a:r>
                      <a:endParaRPr lang="fr-FR" sz="1000" dirty="0"/>
                    </a:p>
                  </a:txBody>
                  <a:tcPr/>
                </a:tc>
                <a:tc>
                  <a:txBody>
                    <a:bodyPr/>
                    <a:lstStyle/>
                    <a:p>
                      <a:pPr algn="ctr"/>
                      <a:r>
                        <a:rPr lang="fr-FR" sz="1000" dirty="0" smtClean="0"/>
                        <a:t>15,632</a:t>
                      </a:r>
                      <a:endParaRPr lang="fr-FR" sz="1000" dirty="0"/>
                    </a:p>
                  </a:txBody>
                  <a:tcPr/>
                </a:tc>
                <a:tc>
                  <a:txBody>
                    <a:bodyPr/>
                    <a:lstStyle/>
                    <a:p>
                      <a:pPr algn="ctr"/>
                      <a:r>
                        <a:rPr lang="fr-FR" sz="1000" dirty="0" smtClean="0"/>
                        <a:t>90</a:t>
                      </a:r>
                      <a:endParaRPr lang="fr-FR" sz="1000" dirty="0"/>
                    </a:p>
                  </a:txBody>
                  <a:tcPr/>
                </a:tc>
                <a:tc>
                  <a:txBody>
                    <a:bodyPr/>
                    <a:lstStyle/>
                    <a:p>
                      <a:pPr algn="ctr"/>
                      <a:r>
                        <a:rPr lang="fr-FR" sz="1000" dirty="0" smtClean="0"/>
                        <a:t>26/06/2014</a:t>
                      </a:r>
                      <a:endParaRPr lang="fr-FR" sz="1000" dirty="0"/>
                    </a:p>
                  </a:txBody>
                  <a:tcPr/>
                </a:tc>
                <a:tc>
                  <a:txBody>
                    <a:bodyPr/>
                    <a:lstStyle/>
                    <a:p>
                      <a:pPr algn="ctr"/>
                      <a:r>
                        <a:rPr lang="fr-FR" sz="1000" dirty="0" smtClean="0"/>
                        <a:t>1</a:t>
                      </a:r>
                      <a:endParaRPr lang="fr-FR" sz="1000" dirty="0"/>
                    </a:p>
                  </a:txBody>
                  <a:tcPr/>
                </a:tc>
              </a:tr>
              <a:tr h="370840">
                <a:tc>
                  <a:txBody>
                    <a:bodyPr/>
                    <a:lstStyle/>
                    <a:p>
                      <a:pPr algn="ctr"/>
                      <a:r>
                        <a:rPr lang="fr-FR" sz="1000" dirty="0" smtClean="0"/>
                        <a:t>C128</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BNP</a:t>
                      </a:r>
                    </a:p>
                  </a:txBody>
                  <a:tcPr/>
                </a:tc>
                <a:tc>
                  <a:txBody>
                    <a:bodyPr/>
                    <a:lstStyle/>
                    <a:p>
                      <a:pPr algn="ctr"/>
                      <a:r>
                        <a:rPr lang="fr-FR" sz="1000" dirty="0" smtClean="0"/>
                        <a:t>BNP</a:t>
                      </a:r>
                      <a:r>
                        <a:rPr lang="fr-FR" sz="1000" baseline="0" dirty="0" smtClean="0"/>
                        <a:t> Paribas</a:t>
                      </a:r>
                      <a:endParaRPr lang="fr-FR" sz="1000" dirty="0"/>
                    </a:p>
                  </a:txBody>
                  <a:tcPr/>
                </a:tc>
                <a:tc>
                  <a:txBody>
                    <a:bodyPr/>
                    <a:lstStyle/>
                    <a:p>
                      <a:pPr algn="ctr"/>
                      <a:r>
                        <a:rPr lang="fr-FR" sz="1000" dirty="0" err="1" smtClean="0"/>
                        <a:t>Private</a:t>
                      </a:r>
                      <a:endParaRPr lang="fr-FR" sz="1000" dirty="0"/>
                    </a:p>
                  </a:txBody>
                  <a:tcPr/>
                </a:tc>
                <a:tc>
                  <a:txBody>
                    <a:bodyPr/>
                    <a:lstStyle/>
                    <a:p>
                      <a:pPr algn="ctr"/>
                      <a:r>
                        <a:rPr lang="fr-FR" sz="1000" dirty="0" smtClean="0"/>
                        <a:t>Anne@bnp.com</a:t>
                      </a:r>
                      <a:endParaRPr lang="fr-FR" sz="1000" dirty="0"/>
                    </a:p>
                  </a:txBody>
                  <a:tcPr/>
                </a:tc>
                <a:tc>
                  <a:txBody>
                    <a:bodyPr/>
                    <a:lstStyle/>
                    <a:p>
                      <a:pPr algn="ctr"/>
                      <a:r>
                        <a:rPr lang="fr-FR" sz="1000" dirty="0" smtClean="0"/>
                        <a:t>Anne</a:t>
                      </a:r>
                      <a:endParaRPr lang="fr-FR" sz="1000" dirty="0"/>
                    </a:p>
                  </a:txBody>
                  <a:tcPr/>
                </a:tc>
                <a:tc>
                  <a:txBody>
                    <a:bodyPr/>
                    <a:lstStyle/>
                    <a:p>
                      <a:pPr algn="ctr"/>
                      <a:r>
                        <a:rPr lang="fr-FR" sz="1000" dirty="0" smtClean="0"/>
                        <a:t>Boule</a:t>
                      </a:r>
                      <a:endParaRPr lang="fr-FR" sz="1000" dirty="0"/>
                    </a:p>
                  </a:txBody>
                  <a:tcPr/>
                </a:tc>
                <a:tc>
                  <a:txBody>
                    <a:bodyPr/>
                    <a:lstStyle/>
                    <a:p>
                      <a:pPr algn="ctr"/>
                      <a:r>
                        <a:rPr lang="fr-FR" sz="1000" dirty="0" smtClean="0"/>
                        <a:t>10/05/2012</a:t>
                      </a:r>
                      <a:endParaRPr lang="fr-FR" sz="1000" dirty="0"/>
                    </a:p>
                  </a:txBody>
                  <a:tcPr/>
                </a:tc>
                <a:tc>
                  <a:txBody>
                    <a:bodyPr/>
                    <a:lstStyle/>
                    <a:p>
                      <a:pPr algn="ctr"/>
                      <a:r>
                        <a:rPr lang="fr-FR" sz="1000" dirty="0" smtClean="0"/>
                        <a:t>16,533</a:t>
                      </a:r>
                      <a:endParaRPr lang="fr-FR" sz="1000" dirty="0"/>
                    </a:p>
                  </a:txBody>
                  <a:tcPr/>
                </a:tc>
                <a:tc>
                  <a:txBody>
                    <a:bodyPr/>
                    <a:lstStyle/>
                    <a:p>
                      <a:pPr algn="ctr"/>
                      <a:r>
                        <a:rPr lang="fr-FR" sz="1000" dirty="0" smtClean="0"/>
                        <a:t>85</a:t>
                      </a:r>
                      <a:endParaRPr lang="fr-FR" sz="1000" dirty="0"/>
                    </a:p>
                  </a:txBody>
                  <a:tcPr/>
                </a:tc>
                <a:tc>
                  <a:txBody>
                    <a:bodyPr/>
                    <a:lstStyle/>
                    <a:p>
                      <a:pPr algn="ctr"/>
                      <a:r>
                        <a:rPr lang="fr-FR" sz="1000" dirty="0" smtClean="0"/>
                        <a:t>26/06/2014</a:t>
                      </a:r>
                      <a:endParaRPr lang="fr-FR" sz="1000" dirty="0"/>
                    </a:p>
                  </a:txBody>
                  <a:tcPr/>
                </a:tc>
                <a:tc>
                  <a:txBody>
                    <a:bodyPr/>
                    <a:lstStyle/>
                    <a:p>
                      <a:pPr algn="ctr"/>
                      <a:r>
                        <a:rPr lang="fr-FR" sz="1000" dirty="0" smtClean="0"/>
                        <a:t>1</a:t>
                      </a:r>
                      <a:endParaRPr lang="fr-FR" sz="1000" dirty="0"/>
                    </a:p>
                  </a:txBody>
                  <a:tcPr/>
                </a:tc>
              </a:tr>
              <a:tr h="370840">
                <a:tc>
                  <a:txBody>
                    <a:bodyPr/>
                    <a:lstStyle/>
                    <a:p>
                      <a:pPr algn="ctr"/>
                      <a:r>
                        <a:rPr lang="fr-FR" sz="1000" dirty="0" smtClean="0"/>
                        <a:t>C129</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CFDT</a:t>
                      </a:r>
                    </a:p>
                  </a:txBody>
                  <a:tcPr/>
                </a:tc>
                <a:tc>
                  <a:txBody>
                    <a:bodyPr/>
                    <a:lstStyle/>
                    <a:p>
                      <a:pPr algn="ctr"/>
                      <a:r>
                        <a:rPr lang="fr-FR" sz="1000" dirty="0" smtClean="0"/>
                        <a:t>CFDT IDF</a:t>
                      </a:r>
                      <a:endParaRPr lang="fr-FR" sz="1000" dirty="0"/>
                    </a:p>
                  </a:txBody>
                  <a:tcPr/>
                </a:tc>
                <a:tc>
                  <a:txBody>
                    <a:bodyPr/>
                    <a:lstStyle/>
                    <a:p>
                      <a:pPr algn="ctr"/>
                      <a:r>
                        <a:rPr lang="fr-FR" sz="1000" dirty="0" smtClean="0"/>
                        <a:t>Public</a:t>
                      </a:r>
                      <a:endParaRPr lang="fr-FR" sz="1000" dirty="0"/>
                    </a:p>
                  </a:txBody>
                  <a:tcPr/>
                </a:tc>
                <a:tc>
                  <a:txBody>
                    <a:bodyPr/>
                    <a:lstStyle/>
                    <a:p>
                      <a:pPr algn="ctr"/>
                      <a:r>
                        <a:rPr lang="fr-FR" sz="1000" dirty="0" smtClean="0"/>
                        <a:t>Andre@cfdt.com</a:t>
                      </a:r>
                      <a:endParaRPr lang="fr-FR" sz="1000" dirty="0"/>
                    </a:p>
                  </a:txBody>
                  <a:tcPr/>
                </a:tc>
                <a:tc>
                  <a:txBody>
                    <a:bodyPr/>
                    <a:lstStyle/>
                    <a:p>
                      <a:pPr algn="ctr"/>
                      <a:r>
                        <a:rPr lang="fr-FR" sz="1000" dirty="0" smtClean="0"/>
                        <a:t>André</a:t>
                      </a:r>
                      <a:endParaRPr lang="fr-FR" sz="1000" dirty="0"/>
                    </a:p>
                  </a:txBody>
                  <a:tcPr/>
                </a:tc>
                <a:tc>
                  <a:txBody>
                    <a:bodyPr/>
                    <a:lstStyle/>
                    <a:p>
                      <a:pPr algn="ctr"/>
                      <a:r>
                        <a:rPr lang="fr-FR" sz="1000" dirty="0" smtClean="0"/>
                        <a:t>Bale</a:t>
                      </a:r>
                      <a:endParaRPr lang="fr-FR" sz="1000" dirty="0"/>
                    </a:p>
                  </a:txBody>
                  <a:tcPr/>
                </a:tc>
                <a:tc>
                  <a:txBody>
                    <a:bodyPr/>
                    <a:lstStyle/>
                    <a:p>
                      <a:pPr algn="ctr"/>
                      <a:r>
                        <a:rPr lang="fr-FR" sz="1000" dirty="0" smtClean="0"/>
                        <a:t>27/03/2010</a:t>
                      </a:r>
                      <a:endParaRPr lang="fr-FR" sz="1000" dirty="0"/>
                    </a:p>
                  </a:txBody>
                  <a:tcPr/>
                </a:tc>
                <a:tc>
                  <a:txBody>
                    <a:bodyPr/>
                    <a:lstStyle/>
                    <a:p>
                      <a:pPr algn="ctr"/>
                      <a:r>
                        <a:rPr lang="fr-FR" sz="1000" dirty="0" smtClean="0"/>
                        <a:t>09,587</a:t>
                      </a:r>
                      <a:endParaRPr lang="fr-FR" sz="1000" dirty="0"/>
                    </a:p>
                  </a:txBody>
                  <a:tcPr/>
                </a:tc>
                <a:tc>
                  <a:txBody>
                    <a:bodyPr/>
                    <a:lstStyle/>
                    <a:p>
                      <a:pPr algn="ctr"/>
                      <a:r>
                        <a:rPr lang="fr-FR" sz="1000" dirty="0" smtClean="0"/>
                        <a:t>98</a:t>
                      </a:r>
                      <a:endParaRPr lang="fr-FR" sz="1000" dirty="0"/>
                    </a:p>
                  </a:txBody>
                  <a:tcPr/>
                </a:tc>
                <a:tc>
                  <a:txBody>
                    <a:bodyPr/>
                    <a:lstStyle/>
                    <a:p>
                      <a:pPr algn="ctr"/>
                      <a:r>
                        <a:rPr lang="fr-FR" sz="1000" dirty="0" smtClean="0"/>
                        <a:t>26/06/2014</a:t>
                      </a:r>
                      <a:endParaRPr lang="fr-FR" sz="1000" dirty="0"/>
                    </a:p>
                  </a:txBody>
                  <a:tcPr/>
                </a:tc>
                <a:tc>
                  <a:txBody>
                    <a:bodyPr/>
                    <a:lstStyle/>
                    <a:p>
                      <a:pPr algn="ctr"/>
                      <a:r>
                        <a:rPr lang="fr-FR" sz="1000" dirty="0" smtClean="0"/>
                        <a:t>2</a:t>
                      </a:r>
                      <a:endParaRPr lang="fr-FR" sz="1000" dirty="0"/>
                    </a:p>
                  </a:txBody>
                  <a:tcPr/>
                </a:tc>
              </a:tr>
              <a:tr h="370840">
                <a:tc>
                  <a:txBody>
                    <a:bodyPr/>
                    <a:lstStyle/>
                    <a:p>
                      <a:pPr algn="ctr"/>
                      <a:r>
                        <a:rPr lang="fr-FR" sz="1000" dirty="0" smtClean="0"/>
                        <a:t>C130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GDF</a:t>
                      </a:r>
                    </a:p>
                  </a:txBody>
                  <a:tcPr/>
                </a:tc>
                <a:tc>
                  <a:txBody>
                    <a:bodyPr/>
                    <a:lstStyle/>
                    <a:p>
                      <a:pPr algn="ctr"/>
                      <a:r>
                        <a:rPr lang="fr-FR" sz="1000" dirty="0" smtClean="0"/>
                        <a:t>GDF</a:t>
                      </a:r>
                      <a:endParaRPr lang="fr-FR" sz="1000" dirty="0"/>
                    </a:p>
                  </a:txBody>
                  <a:tcPr/>
                </a:tc>
                <a:tc>
                  <a:txBody>
                    <a:bodyPr/>
                    <a:lstStyle/>
                    <a:p>
                      <a:pPr algn="ctr"/>
                      <a:r>
                        <a:rPr lang="fr-FR" sz="1000" dirty="0" err="1" smtClean="0"/>
                        <a:t>Private</a:t>
                      </a:r>
                      <a:endParaRPr lang="fr-FR" sz="1000" dirty="0"/>
                    </a:p>
                  </a:txBody>
                  <a:tcPr/>
                </a:tc>
                <a:tc>
                  <a:txBody>
                    <a:bodyPr/>
                    <a:lstStyle/>
                    <a:p>
                      <a:pPr algn="ctr"/>
                      <a:r>
                        <a:rPr lang="fr-FR" sz="1000" dirty="0" smtClean="0"/>
                        <a:t>Remy@gdf.com</a:t>
                      </a:r>
                      <a:endParaRPr lang="fr-FR" sz="1000" dirty="0"/>
                    </a:p>
                  </a:txBody>
                  <a:tcPr/>
                </a:tc>
                <a:tc>
                  <a:txBody>
                    <a:bodyPr/>
                    <a:lstStyle/>
                    <a:p>
                      <a:pPr algn="ctr"/>
                      <a:r>
                        <a:rPr lang="fr-FR" sz="1000" dirty="0" smtClean="0"/>
                        <a:t>Rémy</a:t>
                      </a:r>
                      <a:endParaRPr lang="fr-FR" sz="1000" dirty="0"/>
                    </a:p>
                  </a:txBody>
                  <a:tcPr/>
                </a:tc>
                <a:tc>
                  <a:txBody>
                    <a:bodyPr/>
                    <a:lstStyle/>
                    <a:p>
                      <a:pPr algn="ctr"/>
                      <a:r>
                        <a:rPr lang="fr-FR" sz="1000" dirty="0" err="1" smtClean="0"/>
                        <a:t>Heusse</a:t>
                      </a:r>
                      <a:endParaRPr lang="fr-FR" sz="1000" dirty="0"/>
                    </a:p>
                  </a:txBody>
                  <a:tcPr/>
                </a:tc>
                <a:tc>
                  <a:txBody>
                    <a:bodyPr/>
                    <a:lstStyle/>
                    <a:p>
                      <a:pPr algn="ctr"/>
                      <a:r>
                        <a:rPr lang="fr-FR" sz="1000" dirty="0" smtClean="0"/>
                        <a:t>27/03/2010</a:t>
                      </a:r>
                      <a:endParaRPr lang="fr-FR" sz="1000" dirty="0"/>
                    </a:p>
                  </a:txBody>
                  <a:tcPr/>
                </a:tc>
                <a:tc>
                  <a:txBody>
                    <a:bodyPr/>
                    <a:lstStyle/>
                    <a:p>
                      <a:pPr algn="ctr"/>
                      <a:r>
                        <a:rPr lang="fr-FR" sz="1000" dirty="0" smtClean="0"/>
                        <a:t>54,865</a:t>
                      </a:r>
                      <a:endParaRPr lang="fr-FR" sz="1000" dirty="0"/>
                    </a:p>
                  </a:txBody>
                  <a:tcPr/>
                </a:tc>
                <a:tc>
                  <a:txBody>
                    <a:bodyPr/>
                    <a:lstStyle/>
                    <a:p>
                      <a:pPr algn="ctr"/>
                      <a:r>
                        <a:rPr lang="fr-FR" sz="1000" dirty="0" smtClean="0"/>
                        <a:t>143</a:t>
                      </a:r>
                      <a:endParaRPr lang="fr-FR" sz="1000" dirty="0"/>
                    </a:p>
                  </a:txBody>
                  <a:tcPr/>
                </a:tc>
                <a:tc>
                  <a:txBody>
                    <a:bodyPr/>
                    <a:lstStyle/>
                    <a:p>
                      <a:pPr algn="ctr"/>
                      <a:r>
                        <a:rPr lang="fr-FR" sz="1000" dirty="0" smtClean="0"/>
                        <a:t>26/06/2014</a:t>
                      </a:r>
                      <a:endParaRPr lang="fr-FR" sz="1000" dirty="0"/>
                    </a:p>
                  </a:txBody>
                  <a:tcPr/>
                </a:tc>
                <a:tc>
                  <a:txBody>
                    <a:bodyPr/>
                    <a:lstStyle/>
                    <a:p>
                      <a:pPr algn="ctr"/>
                      <a:r>
                        <a:rPr lang="fr-FR" sz="1000" dirty="0" smtClean="0"/>
                        <a:t>4</a:t>
                      </a:r>
                      <a:endParaRPr lang="fr-FR" sz="1000" dirty="0"/>
                    </a:p>
                  </a:txBody>
                  <a:tcPr/>
                </a:tc>
              </a:tr>
            </a:tbl>
          </a:graphicData>
        </a:graphic>
      </p:graphicFrame>
      <p:sp>
        <p:nvSpPr>
          <p:cNvPr id="5" name="Titre 1"/>
          <p:cNvSpPr>
            <a:spLocks noGrp="1"/>
          </p:cNvSpPr>
          <p:nvPr>
            <p:ph type="title"/>
          </p:nvPr>
        </p:nvSpPr>
        <p:spPr>
          <a:xfrm>
            <a:off x="186266" y="128060"/>
            <a:ext cx="10515600" cy="659342"/>
          </a:xfrm>
        </p:spPr>
        <p:txBody>
          <a:bodyPr>
            <a:normAutofit/>
          </a:bodyPr>
          <a:lstStyle/>
          <a:p>
            <a:r>
              <a:rPr lang="fr-FR" sz="2400" dirty="0" err="1" smtClean="0"/>
              <a:t>Communities</a:t>
            </a:r>
            <a:r>
              <a:rPr lang="fr-FR" sz="2400" dirty="0" smtClean="0"/>
              <a:t> </a:t>
            </a:r>
            <a:r>
              <a:rPr lang="fr-FR" sz="2400" dirty="0" err="1" smtClean="0"/>
              <a:t>View</a:t>
            </a:r>
            <a:r>
              <a:rPr lang="fr-FR" sz="2400" dirty="0" smtClean="0"/>
              <a:t> Back-office page</a:t>
            </a:r>
            <a:endParaRPr lang="fr-FR" sz="2400" dirty="0"/>
          </a:p>
        </p:txBody>
      </p:sp>
      <p:sp>
        <p:nvSpPr>
          <p:cNvPr id="3" name="Rectangle à coins arrondis 2"/>
          <p:cNvSpPr/>
          <p:nvPr/>
        </p:nvSpPr>
        <p:spPr>
          <a:xfrm>
            <a:off x="338667" y="1058333"/>
            <a:ext cx="2184400" cy="2624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2">
                    <a:lumMod val="75000"/>
                  </a:schemeClr>
                </a:solidFill>
              </a:rPr>
              <a:t>Search</a:t>
            </a:r>
            <a:endParaRPr lang="fr-FR" dirty="0">
              <a:solidFill>
                <a:schemeClr val="bg2">
                  <a:lumMod val="75000"/>
                </a:schemeClr>
              </a:solidFill>
            </a:endParaRPr>
          </a:p>
        </p:txBody>
      </p:sp>
      <p:cxnSp>
        <p:nvCxnSpPr>
          <p:cNvPr id="48" name="Connecteur droit avec flèche 47"/>
          <p:cNvCxnSpPr/>
          <p:nvPr/>
        </p:nvCxnSpPr>
        <p:spPr>
          <a:xfrm>
            <a:off x="9320981" y="648929"/>
            <a:ext cx="1671484" cy="131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8319456" y="322703"/>
            <a:ext cx="3282610" cy="400110"/>
          </a:xfrm>
          <a:prstGeom prst="rect">
            <a:avLst/>
          </a:prstGeom>
          <a:noFill/>
          <a:ln>
            <a:noFill/>
          </a:ln>
        </p:spPr>
        <p:txBody>
          <a:bodyPr wrap="square" rtlCol="0">
            <a:spAutoFit/>
          </a:bodyPr>
          <a:lstStyle/>
          <a:p>
            <a:r>
              <a:rPr lang="en-US" sz="1000" dirty="0" smtClean="0">
                <a:solidFill>
                  <a:schemeClr val="tx1">
                    <a:lumMod val="75000"/>
                    <a:lumOff val="25000"/>
                  </a:schemeClr>
                </a:solidFill>
              </a:rPr>
              <a:t>When clicks on orders, access to orders management for this customer</a:t>
            </a:r>
            <a:endParaRPr lang="en-US" sz="1000" dirty="0">
              <a:solidFill>
                <a:schemeClr val="tx1">
                  <a:lumMod val="75000"/>
                  <a:lumOff val="25000"/>
                </a:schemeClr>
              </a:solidFill>
            </a:endParaRPr>
          </a:p>
        </p:txBody>
      </p:sp>
      <p:cxnSp>
        <p:nvCxnSpPr>
          <p:cNvPr id="9" name="Connecteur droit avec flèche 8"/>
          <p:cNvCxnSpPr/>
          <p:nvPr/>
        </p:nvCxnSpPr>
        <p:spPr>
          <a:xfrm flipH="1">
            <a:off x="3165988" y="609601"/>
            <a:ext cx="5083276" cy="131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786118" y="1061469"/>
            <a:ext cx="1013419" cy="246221"/>
          </a:xfrm>
          <a:prstGeom prst="rect">
            <a:avLst/>
          </a:prstGeom>
          <a:noFill/>
          <a:ln>
            <a:noFill/>
          </a:ln>
        </p:spPr>
        <p:txBody>
          <a:bodyPr wrap="none" rtlCol="0">
            <a:spAutoFit/>
          </a:bodyPr>
          <a:lstStyle/>
          <a:p>
            <a:r>
              <a:rPr lang="en-US" sz="1000" u="sng" dirty="0" smtClean="0">
                <a:solidFill>
                  <a:schemeClr val="accent1"/>
                </a:solidFill>
                <a:hlinkClick r:id="" action="ppaction://noaction"/>
              </a:rPr>
              <a:t>View customers</a:t>
            </a:r>
            <a:endParaRPr lang="en-US" sz="1000" u="sng" dirty="0">
              <a:solidFill>
                <a:schemeClr val="accent1"/>
              </a:solidFill>
            </a:endParaRPr>
          </a:p>
        </p:txBody>
      </p:sp>
    </p:spTree>
    <p:extLst>
      <p:ext uri="{BB962C8B-B14F-4D97-AF65-F5344CB8AC3E}">
        <p14:creationId xmlns:p14="http://schemas.microsoft.com/office/powerpoint/2010/main" val="19967834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631504" y="11227"/>
            <a:ext cx="4464496" cy="6845560"/>
          </a:xfrm>
          <a:prstGeom prst="rect">
            <a:avLst/>
          </a:prstGeom>
        </p:spPr>
      </p:pic>
      <p:pic>
        <p:nvPicPr>
          <p:cNvPr id="5" name="Image 4"/>
          <p:cNvPicPr>
            <a:picLocks noChangeAspect="1"/>
          </p:cNvPicPr>
          <p:nvPr/>
        </p:nvPicPr>
        <p:blipFill>
          <a:blip r:embed="rId3"/>
          <a:stretch>
            <a:fillRect/>
          </a:stretch>
        </p:blipFill>
        <p:spPr>
          <a:xfrm>
            <a:off x="4655840" y="45119"/>
            <a:ext cx="1544588" cy="374620"/>
          </a:xfrm>
          <a:prstGeom prst="rect">
            <a:avLst/>
          </a:prstGeom>
        </p:spPr>
      </p:pic>
      <p:sp>
        <p:nvSpPr>
          <p:cNvPr id="6" name="Accolade fermante 5"/>
          <p:cNvSpPr/>
          <p:nvPr/>
        </p:nvSpPr>
        <p:spPr>
          <a:xfrm>
            <a:off x="3071664" y="45120"/>
            <a:ext cx="144016" cy="863601"/>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7" name="Connecteur droit avec flèche 6"/>
          <p:cNvCxnSpPr/>
          <p:nvPr/>
        </p:nvCxnSpPr>
        <p:spPr>
          <a:xfrm>
            <a:off x="3247680" y="476920"/>
            <a:ext cx="3496392" cy="143769"/>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791179" y="488206"/>
            <a:ext cx="1489962" cy="2649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Company name</a:t>
            </a:r>
          </a:p>
          <a:p>
            <a:r>
              <a:rPr lang="en-US" sz="1000" dirty="0">
                <a:solidFill>
                  <a:schemeClr val="tx1">
                    <a:lumMod val="65000"/>
                    <a:lumOff val="35000"/>
                  </a:schemeClr>
                </a:solidFill>
              </a:rPr>
              <a:t>Billing address</a:t>
            </a:r>
          </a:p>
        </p:txBody>
      </p:sp>
      <p:cxnSp>
        <p:nvCxnSpPr>
          <p:cNvPr id="10" name="Connecteur droit avec flèche 9"/>
          <p:cNvCxnSpPr/>
          <p:nvPr/>
        </p:nvCxnSpPr>
        <p:spPr>
          <a:xfrm>
            <a:off x="3143672" y="965900"/>
            <a:ext cx="351859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688913" y="833418"/>
            <a:ext cx="1489962" cy="2649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VAT Number</a:t>
            </a:r>
          </a:p>
        </p:txBody>
      </p:sp>
      <p:cxnSp>
        <p:nvCxnSpPr>
          <p:cNvPr id="13" name="Connecteur droit avec flèche 12"/>
          <p:cNvCxnSpPr/>
          <p:nvPr/>
        </p:nvCxnSpPr>
        <p:spPr>
          <a:xfrm>
            <a:off x="3643934" y="1311112"/>
            <a:ext cx="351859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189174" y="1178630"/>
            <a:ext cx="3011282" cy="2649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Invoice number / Invoice date / Payment due date </a:t>
            </a:r>
          </a:p>
        </p:txBody>
      </p:sp>
      <p:cxnSp>
        <p:nvCxnSpPr>
          <p:cNvPr id="15" name="Connecteur droit avec flèche 14"/>
          <p:cNvCxnSpPr/>
          <p:nvPr/>
        </p:nvCxnSpPr>
        <p:spPr>
          <a:xfrm>
            <a:off x="2783632" y="1633257"/>
            <a:ext cx="351859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328873" y="1500775"/>
            <a:ext cx="2651241" cy="2649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Customer reference or number</a:t>
            </a:r>
          </a:p>
        </p:txBody>
      </p:sp>
    </p:spTree>
    <p:extLst>
      <p:ext uri="{BB962C8B-B14F-4D97-AF65-F5344CB8AC3E}">
        <p14:creationId xmlns:p14="http://schemas.microsoft.com/office/powerpoint/2010/main" val="3616313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521110" y="273928"/>
            <a:ext cx="10275785" cy="5471336"/>
          </a:xfrm>
          <a:prstGeom prst="rect">
            <a:avLst/>
          </a:prstGeom>
        </p:spPr>
      </p:pic>
      <p:sp>
        <p:nvSpPr>
          <p:cNvPr id="5" name="Rectangle 4"/>
          <p:cNvSpPr/>
          <p:nvPr/>
        </p:nvSpPr>
        <p:spPr>
          <a:xfrm>
            <a:off x="5702710" y="2025445"/>
            <a:ext cx="4866967" cy="2359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6814374" y="2287713"/>
            <a:ext cx="2709716" cy="523220"/>
          </a:xfrm>
          <a:prstGeom prst="rect">
            <a:avLst/>
          </a:prstGeom>
          <a:noFill/>
        </p:spPr>
        <p:txBody>
          <a:bodyPr wrap="none" rtlCol="0">
            <a:spAutoFit/>
          </a:bodyPr>
          <a:lstStyle/>
          <a:p>
            <a:r>
              <a:rPr lang="fr-FR" sz="2800" dirty="0" smtClean="0"/>
              <a:t>LINKAVIE EVENTS</a:t>
            </a:r>
            <a:endParaRPr lang="fr-FR" sz="2800" dirty="0"/>
          </a:p>
        </p:txBody>
      </p:sp>
      <p:pic>
        <p:nvPicPr>
          <p:cNvPr id="7" name="Image 6"/>
          <p:cNvPicPr>
            <a:picLocks noChangeAspect="1"/>
          </p:cNvPicPr>
          <p:nvPr/>
        </p:nvPicPr>
        <p:blipFill>
          <a:blip r:embed="rId3"/>
          <a:stretch>
            <a:fillRect/>
          </a:stretch>
        </p:blipFill>
        <p:spPr>
          <a:xfrm>
            <a:off x="7012242" y="2962428"/>
            <a:ext cx="2247900" cy="485775"/>
          </a:xfrm>
          <a:prstGeom prst="rect">
            <a:avLst/>
          </a:prstGeom>
        </p:spPr>
      </p:pic>
      <p:sp>
        <p:nvSpPr>
          <p:cNvPr id="8" name="Rectangle 7"/>
          <p:cNvSpPr/>
          <p:nvPr/>
        </p:nvSpPr>
        <p:spPr>
          <a:xfrm>
            <a:off x="7629832" y="3099271"/>
            <a:ext cx="1327355" cy="262419"/>
          </a:xfrm>
          <a:prstGeom prst="rect">
            <a:avLst/>
          </a:prstGeom>
          <a:solidFill>
            <a:srgbClr val="F7A43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p:cNvSpPr txBox="1"/>
          <p:nvPr/>
        </p:nvSpPr>
        <p:spPr>
          <a:xfrm>
            <a:off x="7683502" y="3045814"/>
            <a:ext cx="1220014" cy="369332"/>
          </a:xfrm>
          <a:prstGeom prst="rect">
            <a:avLst/>
          </a:prstGeom>
          <a:noFill/>
        </p:spPr>
        <p:txBody>
          <a:bodyPr wrap="none" rtlCol="0">
            <a:spAutoFit/>
          </a:bodyPr>
          <a:lstStyle/>
          <a:p>
            <a:r>
              <a:rPr lang="fr-FR" dirty="0" err="1" smtClean="0">
                <a:solidFill>
                  <a:schemeClr val="bg1"/>
                </a:solidFill>
              </a:rPr>
              <a:t>Try</a:t>
            </a:r>
            <a:r>
              <a:rPr lang="fr-FR" dirty="0" smtClean="0">
                <a:solidFill>
                  <a:schemeClr val="bg1"/>
                </a:solidFill>
              </a:rPr>
              <a:t> for free</a:t>
            </a:r>
            <a:endParaRPr lang="fr-FR" dirty="0">
              <a:solidFill>
                <a:schemeClr val="bg1"/>
              </a:solidFill>
            </a:endParaRPr>
          </a:p>
        </p:txBody>
      </p:sp>
      <p:sp>
        <p:nvSpPr>
          <p:cNvPr id="10" name="ZoneTexte 9"/>
          <p:cNvSpPr txBox="1"/>
          <p:nvPr/>
        </p:nvSpPr>
        <p:spPr>
          <a:xfrm>
            <a:off x="6931742" y="3468603"/>
            <a:ext cx="2516202" cy="307777"/>
          </a:xfrm>
          <a:prstGeom prst="rect">
            <a:avLst/>
          </a:prstGeom>
          <a:noFill/>
        </p:spPr>
        <p:txBody>
          <a:bodyPr wrap="none" rtlCol="0">
            <a:spAutoFit/>
          </a:bodyPr>
          <a:lstStyle/>
          <a:p>
            <a:r>
              <a:rPr lang="fr-FR" sz="1400" u="sng" dirty="0" smtClean="0">
                <a:solidFill>
                  <a:schemeClr val="accent1"/>
                </a:solidFill>
                <a:hlinkClick r:id="rId4" action="ppaction://hlinksldjump"/>
              </a:rPr>
              <a:t>Or </a:t>
            </a:r>
            <a:r>
              <a:rPr lang="fr-FR" sz="1400" u="sng" dirty="0" err="1" smtClean="0">
                <a:solidFill>
                  <a:schemeClr val="accent1"/>
                </a:solidFill>
                <a:hlinkClick r:id="rId4" action="ppaction://hlinksldjump"/>
              </a:rPr>
              <a:t>subscribe</a:t>
            </a:r>
            <a:r>
              <a:rPr lang="fr-FR" sz="1400" u="sng" dirty="0" smtClean="0">
                <a:solidFill>
                  <a:schemeClr val="accent1"/>
                </a:solidFill>
                <a:hlinkClick r:id="rId4" action="ppaction://hlinksldjump"/>
              </a:rPr>
              <a:t> to LINKAVIE EVENT</a:t>
            </a:r>
            <a:endParaRPr lang="fr-FR" sz="1400" u="sng" dirty="0">
              <a:solidFill>
                <a:schemeClr val="accent1"/>
              </a:solidFill>
            </a:endParaRPr>
          </a:p>
        </p:txBody>
      </p:sp>
      <p:sp>
        <p:nvSpPr>
          <p:cNvPr id="11" name="ZoneTexte 10"/>
          <p:cNvSpPr txBox="1"/>
          <p:nvPr/>
        </p:nvSpPr>
        <p:spPr>
          <a:xfrm>
            <a:off x="7080711" y="388369"/>
            <a:ext cx="1766317" cy="276999"/>
          </a:xfrm>
          <a:prstGeom prst="rect">
            <a:avLst/>
          </a:prstGeom>
          <a:noFill/>
        </p:spPr>
        <p:txBody>
          <a:bodyPr wrap="none" rtlCol="0">
            <a:spAutoFit/>
          </a:bodyPr>
          <a:lstStyle/>
          <a:p>
            <a:r>
              <a:rPr lang="fr-FR" sz="1200" dirty="0" err="1" smtClean="0">
                <a:solidFill>
                  <a:schemeClr val="accent4"/>
                </a:solidFill>
              </a:rPr>
              <a:t>Discover</a:t>
            </a:r>
            <a:r>
              <a:rPr lang="fr-FR" sz="1200" dirty="0" smtClean="0">
                <a:solidFill>
                  <a:schemeClr val="accent4"/>
                </a:solidFill>
              </a:rPr>
              <a:t> LINKAVIE EVENT</a:t>
            </a:r>
            <a:endParaRPr lang="fr-FR" sz="1200" dirty="0">
              <a:solidFill>
                <a:schemeClr val="accent4"/>
              </a:solidFill>
            </a:endParaRPr>
          </a:p>
        </p:txBody>
      </p:sp>
      <p:sp>
        <p:nvSpPr>
          <p:cNvPr id="12" name="Rectangle 11">
            <a:hlinkClick r:id="rId4" action="ppaction://hlinksldjump"/>
          </p:cNvPr>
          <p:cNvSpPr/>
          <p:nvPr/>
        </p:nvSpPr>
        <p:spPr>
          <a:xfrm>
            <a:off x="7045282" y="2984796"/>
            <a:ext cx="2247900" cy="5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609600" y="1297858"/>
            <a:ext cx="5309419" cy="4483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8391" y="1666991"/>
            <a:ext cx="3203371" cy="3389397"/>
          </a:xfrm>
          <a:prstGeom prst="rect">
            <a:avLst/>
          </a:prstGeom>
        </p:spPr>
      </p:pic>
    </p:spTree>
    <p:extLst>
      <p:ext uri="{BB962C8B-B14F-4D97-AF65-F5344CB8AC3E}">
        <p14:creationId xmlns:p14="http://schemas.microsoft.com/office/powerpoint/2010/main" val="2106991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7026" y="2724867"/>
            <a:ext cx="10515600" cy="1325563"/>
          </a:xfrm>
        </p:spPr>
        <p:txBody>
          <a:bodyPr/>
          <a:lstStyle/>
          <a:p>
            <a:pPr algn="ctr"/>
            <a:r>
              <a:rPr lang="fr-FR" dirty="0" err="1" smtClean="0"/>
              <a:t>Communities</a:t>
            </a:r>
            <a:r>
              <a:rPr lang="fr-FR" dirty="0" smtClean="0"/>
              <a:t> (Enterprise)</a:t>
            </a:r>
            <a:br>
              <a:rPr lang="fr-FR" dirty="0" smtClean="0"/>
            </a:br>
            <a:r>
              <a:rPr lang="fr-FR" dirty="0" err="1" smtClean="0"/>
              <a:t>Create</a:t>
            </a:r>
            <a:r>
              <a:rPr lang="fr-FR" dirty="0" smtClean="0"/>
              <a:t> </a:t>
            </a:r>
            <a:r>
              <a:rPr lang="fr-FR" dirty="0" err="1" smtClean="0"/>
              <a:t>community</a:t>
            </a:r>
            <a:endParaRPr lang="fr-FR" dirty="0"/>
          </a:p>
        </p:txBody>
      </p:sp>
    </p:spTree>
    <p:extLst>
      <p:ext uri="{BB962C8B-B14F-4D97-AF65-F5344CB8AC3E}">
        <p14:creationId xmlns:p14="http://schemas.microsoft.com/office/powerpoint/2010/main" val="369719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934063" y="128121"/>
            <a:ext cx="9860065" cy="6661053"/>
          </a:xfrm>
          <a:prstGeom prst="rect">
            <a:avLst/>
          </a:prstGeom>
        </p:spPr>
      </p:pic>
      <p:sp>
        <p:nvSpPr>
          <p:cNvPr id="5" name="Rectangle 4">
            <a:hlinkClick r:id="rId3" action="ppaction://hlinksldjump"/>
          </p:cNvPr>
          <p:cNvSpPr/>
          <p:nvPr/>
        </p:nvSpPr>
        <p:spPr>
          <a:xfrm>
            <a:off x="6508955" y="747252"/>
            <a:ext cx="1288026" cy="383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4066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521110" y="273928"/>
            <a:ext cx="10275785" cy="5471336"/>
          </a:xfrm>
          <a:prstGeom prst="rect">
            <a:avLst/>
          </a:prstGeom>
        </p:spPr>
      </p:pic>
      <p:sp>
        <p:nvSpPr>
          <p:cNvPr id="5" name="Rectangle 4"/>
          <p:cNvSpPr/>
          <p:nvPr/>
        </p:nvSpPr>
        <p:spPr>
          <a:xfrm>
            <a:off x="5702710" y="2025445"/>
            <a:ext cx="4866967" cy="2359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6461471" y="2300748"/>
            <a:ext cx="3349443" cy="523220"/>
          </a:xfrm>
          <a:prstGeom prst="rect">
            <a:avLst/>
          </a:prstGeom>
          <a:noFill/>
        </p:spPr>
        <p:txBody>
          <a:bodyPr wrap="none" rtlCol="0">
            <a:spAutoFit/>
          </a:bodyPr>
          <a:lstStyle/>
          <a:p>
            <a:r>
              <a:rPr lang="fr-FR" sz="2800" dirty="0" smtClean="0"/>
              <a:t>LINKAVIE ENTERPRISE</a:t>
            </a:r>
            <a:endParaRPr lang="fr-FR" sz="2800" dirty="0"/>
          </a:p>
        </p:txBody>
      </p:sp>
      <p:pic>
        <p:nvPicPr>
          <p:cNvPr id="7" name="Image 6"/>
          <p:cNvPicPr>
            <a:picLocks noChangeAspect="1"/>
          </p:cNvPicPr>
          <p:nvPr/>
        </p:nvPicPr>
        <p:blipFill>
          <a:blip r:embed="rId3"/>
          <a:stretch>
            <a:fillRect/>
          </a:stretch>
        </p:blipFill>
        <p:spPr>
          <a:xfrm>
            <a:off x="7012242" y="2962428"/>
            <a:ext cx="2247900" cy="485775"/>
          </a:xfrm>
          <a:prstGeom prst="rect">
            <a:avLst/>
          </a:prstGeom>
        </p:spPr>
      </p:pic>
      <p:sp>
        <p:nvSpPr>
          <p:cNvPr id="8" name="Rectangle 7"/>
          <p:cNvSpPr/>
          <p:nvPr/>
        </p:nvSpPr>
        <p:spPr>
          <a:xfrm>
            <a:off x="7629832" y="3099271"/>
            <a:ext cx="1327355" cy="262419"/>
          </a:xfrm>
          <a:prstGeom prst="rect">
            <a:avLst/>
          </a:prstGeom>
          <a:solidFill>
            <a:srgbClr val="F7A43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p:cNvSpPr txBox="1"/>
          <p:nvPr/>
        </p:nvSpPr>
        <p:spPr>
          <a:xfrm>
            <a:off x="7683502" y="3045814"/>
            <a:ext cx="1220014" cy="369332"/>
          </a:xfrm>
          <a:prstGeom prst="rect">
            <a:avLst/>
          </a:prstGeom>
          <a:noFill/>
        </p:spPr>
        <p:txBody>
          <a:bodyPr wrap="none" rtlCol="0">
            <a:spAutoFit/>
          </a:bodyPr>
          <a:lstStyle/>
          <a:p>
            <a:r>
              <a:rPr lang="fr-FR" dirty="0" err="1" smtClean="0">
                <a:solidFill>
                  <a:schemeClr val="bg1"/>
                </a:solidFill>
              </a:rPr>
              <a:t>Try</a:t>
            </a:r>
            <a:r>
              <a:rPr lang="fr-FR" dirty="0" smtClean="0">
                <a:solidFill>
                  <a:schemeClr val="bg1"/>
                </a:solidFill>
              </a:rPr>
              <a:t> for free</a:t>
            </a:r>
            <a:endParaRPr lang="fr-FR" dirty="0">
              <a:solidFill>
                <a:schemeClr val="bg1"/>
              </a:solidFill>
            </a:endParaRPr>
          </a:p>
        </p:txBody>
      </p:sp>
      <p:sp>
        <p:nvSpPr>
          <p:cNvPr id="10" name="ZoneTexte 9"/>
          <p:cNvSpPr txBox="1"/>
          <p:nvPr/>
        </p:nvSpPr>
        <p:spPr>
          <a:xfrm>
            <a:off x="6931742" y="3468603"/>
            <a:ext cx="2785121" cy="307777"/>
          </a:xfrm>
          <a:prstGeom prst="rect">
            <a:avLst/>
          </a:prstGeom>
          <a:noFill/>
        </p:spPr>
        <p:txBody>
          <a:bodyPr wrap="none" rtlCol="0">
            <a:spAutoFit/>
          </a:bodyPr>
          <a:lstStyle/>
          <a:p>
            <a:r>
              <a:rPr lang="fr-FR" sz="1400" u="sng" dirty="0" smtClean="0">
                <a:solidFill>
                  <a:schemeClr val="accent1"/>
                </a:solidFill>
                <a:hlinkClick r:id="rId4" action="ppaction://hlinksldjump"/>
              </a:rPr>
              <a:t>Or </a:t>
            </a:r>
            <a:r>
              <a:rPr lang="fr-FR" sz="1400" u="sng" dirty="0" err="1" smtClean="0">
                <a:solidFill>
                  <a:schemeClr val="accent1"/>
                </a:solidFill>
                <a:hlinkClick r:id="rId4" action="ppaction://hlinksldjump"/>
              </a:rPr>
              <a:t>subscribe</a:t>
            </a:r>
            <a:r>
              <a:rPr lang="fr-FR" sz="1400" u="sng" dirty="0" smtClean="0">
                <a:solidFill>
                  <a:schemeClr val="accent1"/>
                </a:solidFill>
                <a:hlinkClick r:id="rId4" action="ppaction://hlinksldjump"/>
              </a:rPr>
              <a:t> to LINKAVIE Enterprise</a:t>
            </a:r>
            <a:endParaRPr lang="fr-FR" sz="1400" u="sng" dirty="0">
              <a:solidFill>
                <a:schemeClr val="accent1"/>
              </a:solidFill>
            </a:endParaRPr>
          </a:p>
        </p:txBody>
      </p:sp>
      <p:sp>
        <p:nvSpPr>
          <p:cNvPr id="11" name="ZoneTexte 10"/>
          <p:cNvSpPr txBox="1"/>
          <p:nvPr/>
        </p:nvSpPr>
        <p:spPr>
          <a:xfrm>
            <a:off x="7080711" y="388369"/>
            <a:ext cx="2110962" cy="276999"/>
          </a:xfrm>
          <a:prstGeom prst="rect">
            <a:avLst/>
          </a:prstGeom>
          <a:noFill/>
        </p:spPr>
        <p:txBody>
          <a:bodyPr wrap="none" rtlCol="0">
            <a:spAutoFit/>
          </a:bodyPr>
          <a:lstStyle/>
          <a:p>
            <a:r>
              <a:rPr lang="fr-FR" sz="1200" dirty="0" err="1" smtClean="0">
                <a:solidFill>
                  <a:schemeClr val="accent4"/>
                </a:solidFill>
              </a:rPr>
              <a:t>Discover</a:t>
            </a:r>
            <a:r>
              <a:rPr lang="fr-FR" sz="1200" dirty="0" smtClean="0">
                <a:solidFill>
                  <a:schemeClr val="accent4"/>
                </a:solidFill>
              </a:rPr>
              <a:t> LINKAVIE ENTERPRISE</a:t>
            </a:r>
            <a:endParaRPr lang="fr-FR" sz="1200" dirty="0">
              <a:solidFill>
                <a:schemeClr val="accent4"/>
              </a:solidFill>
            </a:endParaRPr>
          </a:p>
        </p:txBody>
      </p:sp>
      <p:sp>
        <p:nvSpPr>
          <p:cNvPr id="12" name="Rectangle 11">
            <a:hlinkClick r:id="rId4" action="ppaction://hlinksldjump"/>
          </p:cNvPr>
          <p:cNvSpPr/>
          <p:nvPr/>
        </p:nvSpPr>
        <p:spPr>
          <a:xfrm>
            <a:off x="7012242" y="2962428"/>
            <a:ext cx="2247900" cy="5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609600" y="1297858"/>
            <a:ext cx="5309419" cy="4483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9821" y="1828365"/>
            <a:ext cx="4128784" cy="2753899"/>
          </a:xfrm>
          <a:prstGeom prst="rect">
            <a:avLst/>
          </a:prstGeom>
        </p:spPr>
      </p:pic>
    </p:spTree>
    <p:extLst>
      <p:ext uri="{BB962C8B-B14F-4D97-AF65-F5344CB8AC3E}">
        <p14:creationId xmlns:p14="http://schemas.microsoft.com/office/powerpoint/2010/main" val="1848957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3060442" y="513366"/>
            <a:ext cx="5953125" cy="5895975"/>
          </a:xfrm>
          <a:prstGeom prst="rect">
            <a:avLst/>
          </a:prstGeom>
        </p:spPr>
      </p:pic>
      <p:sp>
        <p:nvSpPr>
          <p:cNvPr id="6" name="ZoneTexte 5"/>
          <p:cNvSpPr txBox="1"/>
          <p:nvPr/>
        </p:nvSpPr>
        <p:spPr>
          <a:xfrm>
            <a:off x="4217308" y="128576"/>
            <a:ext cx="3639394" cy="369332"/>
          </a:xfrm>
          <a:prstGeom prst="rect">
            <a:avLst/>
          </a:prstGeom>
          <a:noFill/>
          <a:ln>
            <a:noFill/>
          </a:ln>
        </p:spPr>
        <p:txBody>
          <a:bodyPr wrap="none" rtlCol="0">
            <a:spAutoFit/>
          </a:bodyPr>
          <a:lstStyle/>
          <a:p>
            <a:r>
              <a:rPr lang="en-US" dirty="0" smtClean="0">
                <a:solidFill>
                  <a:schemeClr val="tx1">
                    <a:lumMod val="75000"/>
                    <a:lumOff val="25000"/>
                  </a:schemeClr>
                </a:solidFill>
              </a:rPr>
              <a:t>Create an Enterprise account! </a:t>
            </a:r>
            <a:r>
              <a:rPr lang="en-US" sz="1600" dirty="0" smtClean="0">
                <a:solidFill>
                  <a:schemeClr val="bg2">
                    <a:lumMod val="50000"/>
                  </a:schemeClr>
                </a:solidFill>
              </a:rPr>
              <a:t>– setup</a:t>
            </a:r>
            <a:endParaRPr lang="en-US" sz="1600" dirty="0">
              <a:solidFill>
                <a:schemeClr val="bg2">
                  <a:lumMod val="50000"/>
                </a:schemeClr>
              </a:solidFill>
            </a:endParaRPr>
          </a:p>
        </p:txBody>
      </p:sp>
      <p:grpSp>
        <p:nvGrpSpPr>
          <p:cNvPr id="8" name="Groupe 7"/>
          <p:cNvGrpSpPr/>
          <p:nvPr/>
        </p:nvGrpSpPr>
        <p:grpSpPr>
          <a:xfrm>
            <a:off x="5615355" y="5361935"/>
            <a:ext cx="1150312" cy="377919"/>
            <a:chOff x="8784969" y="4983119"/>
            <a:chExt cx="1819275" cy="438150"/>
          </a:xfrm>
        </p:grpSpPr>
        <p:pic>
          <p:nvPicPr>
            <p:cNvPr id="9" name="Image 8"/>
            <p:cNvPicPr>
              <a:picLocks noChangeAspect="1"/>
            </p:cNvPicPr>
            <p:nvPr/>
          </p:nvPicPr>
          <p:blipFill>
            <a:blip r:embed="rId3"/>
            <a:stretch>
              <a:fillRect/>
            </a:stretch>
          </p:blipFill>
          <p:spPr>
            <a:xfrm>
              <a:off x="8784969" y="4983119"/>
              <a:ext cx="1819275" cy="438150"/>
            </a:xfrm>
            <a:prstGeom prst="rect">
              <a:avLst/>
            </a:prstGeom>
          </p:spPr>
        </p:pic>
        <p:sp>
          <p:nvSpPr>
            <p:cNvPr id="10" name="ZoneTexte 9"/>
            <p:cNvSpPr txBox="1"/>
            <p:nvPr/>
          </p:nvSpPr>
          <p:spPr>
            <a:xfrm>
              <a:off x="9315428" y="5071389"/>
              <a:ext cx="1165865" cy="303304"/>
            </a:xfrm>
            <a:prstGeom prst="rect">
              <a:avLst/>
            </a:prstGeom>
            <a:solidFill>
              <a:schemeClr val="tx1">
                <a:lumMod val="75000"/>
                <a:lumOff val="25000"/>
              </a:schemeClr>
            </a:solidFill>
          </p:spPr>
          <p:txBody>
            <a:bodyPr wrap="square" rtlCol="0">
              <a:spAutoFit/>
            </a:bodyPr>
            <a:lstStyle/>
            <a:p>
              <a:r>
                <a:rPr lang="en-US" sz="1100" b="1" dirty="0" smtClean="0">
                  <a:solidFill>
                    <a:srgbClr val="FDC010"/>
                  </a:solidFill>
                </a:rPr>
                <a:t>Next                </a:t>
              </a:r>
            </a:p>
          </p:txBody>
        </p:sp>
      </p:grpSp>
      <p:sp>
        <p:nvSpPr>
          <p:cNvPr id="11" name="Rectangle 10">
            <a:hlinkClick r:id="rId4" action="ppaction://hlinksldjump"/>
          </p:cNvPr>
          <p:cNvSpPr/>
          <p:nvPr/>
        </p:nvSpPr>
        <p:spPr>
          <a:xfrm>
            <a:off x="5066561" y="5297806"/>
            <a:ext cx="2247900" cy="5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79230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4715</Words>
  <Application>Microsoft Office PowerPoint</Application>
  <PresentationFormat>Grand écran</PresentationFormat>
  <Paragraphs>1304</Paragraphs>
  <Slides>42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42</vt:i4>
      </vt:variant>
    </vt:vector>
  </HeadingPairs>
  <TitlesOfParts>
    <vt:vector size="46" baseType="lpstr">
      <vt:lpstr>Arial</vt:lpstr>
      <vt:lpstr>Calibri</vt:lpstr>
      <vt:lpstr>Calibri Light</vt:lpstr>
      <vt:lpstr>Thème Office</vt:lpstr>
      <vt:lpstr>Beta 2 Preparing Landing Site UX Orders workflows &amp; related Back-office 07/06/2014</vt:lpstr>
      <vt:lpstr>Présentation PowerPoint</vt:lpstr>
      <vt:lpstr>Présentation PowerPoint</vt:lpstr>
      <vt:lpstr>Présentation PowerPoint</vt:lpstr>
      <vt:lpstr>Présentation PowerPoint</vt:lpstr>
      <vt:lpstr>Communities (Enterprise) Create community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Back-office processes after Community created/ordered</vt:lpstr>
      <vt:lpstr>EVENTS (Enterprise &amp; B2C) Create event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Back-office processes after Event created/ordered : End-User</vt:lpstr>
      <vt:lpstr>Back-office processes after Event created/ordered : Company/Organization</vt:lpstr>
      <vt:lpstr>Beta Back-office</vt:lpstr>
      <vt:lpstr>Beta Back-office</vt:lpstr>
      <vt:lpstr>B2C Back-office orders (Beta 3)</vt:lpstr>
      <vt:lpstr>Présentation PowerPoint</vt:lpstr>
      <vt:lpstr>Présentation PowerPoint</vt:lpstr>
      <vt:lpstr>Enterprise Backoffice</vt:lpstr>
      <vt:lpstr>Companies &amp; Organizations View Back-office page</vt:lpstr>
      <vt:lpstr>Customer orders Back-office page</vt:lpstr>
      <vt:lpstr>Customer orders Back-office page</vt:lpstr>
      <vt:lpstr>Customer quotes Back-office page</vt:lpstr>
      <vt:lpstr>Create a new special quote</vt:lpstr>
      <vt:lpstr>Communities View Back-office page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Beta 2 Preparing Landing Site UX Orders workflows &amp; related Back-office 07/06/2014</dc:title>
  <dc:creator>Thomas LUQUET</dc:creator>
  <cp:lastModifiedBy>Thomas LUQUET</cp:lastModifiedBy>
  <cp:revision>22</cp:revision>
  <dcterms:created xsi:type="dcterms:W3CDTF">2014-06-06T23:12:17Z</dcterms:created>
  <dcterms:modified xsi:type="dcterms:W3CDTF">2014-06-16T11:54:17Z</dcterms:modified>
</cp:coreProperties>
</file>