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61" r:id="rId4"/>
    <p:sldId id="258" r:id="rId5"/>
    <p:sldId id="257" r:id="rId6"/>
    <p:sldId id="262" r:id="rId7"/>
    <p:sldId id="263" r:id="rId8"/>
    <p:sldId id="264" r:id="rId9"/>
    <p:sldId id="265" r:id="rId10"/>
    <p:sldId id="273" r:id="rId11"/>
    <p:sldId id="271" r:id="rId12"/>
    <p:sldId id="272" r:id="rId13"/>
    <p:sldId id="274" r:id="rId14"/>
    <p:sldId id="259" r:id="rId15"/>
    <p:sldId id="268" r:id="rId16"/>
    <p:sldId id="269" r:id="rId17"/>
    <p:sldId id="270"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69" autoAdjust="0"/>
    <p:restoredTop sz="94660"/>
  </p:normalViewPr>
  <p:slideViewPr>
    <p:cSldViewPr snapToGrid="0">
      <p:cViewPr varScale="1">
        <p:scale>
          <a:sx n="88" d="100"/>
          <a:sy n="88" d="100"/>
        </p:scale>
        <p:origin x="90"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A3CE42-A778-4187-8FE7-5F4A864D167F}" type="datetimeFigureOut">
              <a:rPr lang="en-GB" smtClean="0"/>
              <a:t>01/07/2014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4D17B-5BC4-418F-B011-3FB60F2B2D69}" type="slidenum">
              <a:rPr lang="en-GB" smtClean="0"/>
              <a:t>‹#›</a:t>
            </a:fld>
            <a:endParaRPr lang="en-GB"/>
          </a:p>
        </p:txBody>
      </p:sp>
    </p:spTree>
    <p:extLst>
      <p:ext uri="{BB962C8B-B14F-4D97-AF65-F5344CB8AC3E}">
        <p14:creationId xmlns:p14="http://schemas.microsoft.com/office/powerpoint/2010/main" val="3757817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54D17B-5BC4-418F-B011-3FB60F2B2D69}" type="slidenum">
              <a:rPr lang="en-GB" smtClean="0"/>
              <a:t>1</a:t>
            </a:fld>
            <a:endParaRPr lang="en-GB"/>
          </a:p>
        </p:txBody>
      </p:sp>
    </p:spTree>
    <p:extLst>
      <p:ext uri="{BB962C8B-B14F-4D97-AF65-F5344CB8AC3E}">
        <p14:creationId xmlns:p14="http://schemas.microsoft.com/office/powerpoint/2010/main" val="1319204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the video selected will take up the </a:t>
            </a:r>
            <a:r>
              <a:rPr lang="en-GB" dirty="0" err="1" smtClean="0"/>
              <a:t>center</a:t>
            </a:r>
            <a:r>
              <a:rPr lang="en-GB" dirty="0" smtClean="0"/>
              <a:t> of the screen and other video</a:t>
            </a:r>
            <a:r>
              <a:rPr lang="en-GB" baseline="0" dirty="0" smtClean="0"/>
              <a:t> icons are pushed to  the outer perimeter.. To see another video click on the word title….</a:t>
            </a:r>
            <a:r>
              <a:rPr lang="en-GB" baseline="0" dirty="0" err="1" smtClean="0"/>
              <a:t>eg</a:t>
            </a:r>
            <a:r>
              <a:rPr lang="en-GB" baseline="0" dirty="0" smtClean="0"/>
              <a:t>. Bottom left `` sync </a:t>
            </a:r>
            <a:r>
              <a:rPr lang="en-GB" baseline="0" dirty="0" err="1" smtClean="0"/>
              <a:t>calander</a:t>
            </a:r>
            <a:r>
              <a:rPr lang="en-GB" baseline="0" dirty="0" smtClean="0"/>
              <a:t>´´…current video will shrink back to original position and sync calendar will zoom into  place</a:t>
            </a:r>
            <a:endParaRPr lang="en-GB" dirty="0"/>
          </a:p>
        </p:txBody>
      </p:sp>
      <p:sp>
        <p:nvSpPr>
          <p:cNvPr id="4" name="Slide Number Placeholder 3"/>
          <p:cNvSpPr>
            <a:spLocks noGrp="1"/>
          </p:cNvSpPr>
          <p:nvPr>
            <p:ph type="sldNum" sz="quarter" idx="10"/>
          </p:nvPr>
        </p:nvSpPr>
        <p:spPr/>
        <p:txBody>
          <a:bodyPr/>
          <a:lstStyle/>
          <a:p>
            <a:fld id="{FF54D17B-5BC4-418F-B011-3FB60F2B2D69}" type="slidenum">
              <a:rPr lang="en-GB" smtClean="0"/>
              <a:t>11</a:t>
            </a:fld>
            <a:endParaRPr lang="en-GB"/>
          </a:p>
        </p:txBody>
      </p:sp>
    </p:spTree>
    <p:extLst>
      <p:ext uri="{BB962C8B-B14F-4D97-AF65-F5344CB8AC3E}">
        <p14:creationId xmlns:p14="http://schemas.microsoft.com/office/powerpoint/2010/main" val="3901173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Google</a:t>
            </a:r>
            <a:r>
              <a:rPr lang="en-GB" baseline="0" dirty="0" smtClean="0"/>
              <a:t> maps of locations ….with photos of actual shop</a:t>
            </a:r>
            <a:endParaRPr lang="en-GB" dirty="0"/>
          </a:p>
        </p:txBody>
      </p:sp>
      <p:sp>
        <p:nvSpPr>
          <p:cNvPr id="4" name="Slide Number Placeholder 3"/>
          <p:cNvSpPr>
            <a:spLocks noGrp="1"/>
          </p:cNvSpPr>
          <p:nvPr>
            <p:ph type="sldNum" sz="quarter" idx="10"/>
          </p:nvPr>
        </p:nvSpPr>
        <p:spPr/>
        <p:txBody>
          <a:bodyPr/>
          <a:lstStyle/>
          <a:p>
            <a:fld id="{FF54D17B-5BC4-418F-B011-3FB60F2B2D69}" type="slidenum">
              <a:rPr lang="en-GB" smtClean="0"/>
              <a:t>12</a:t>
            </a:fld>
            <a:endParaRPr lang="en-GB"/>
          </a:p>
        </p:txBody>
      </p:sp>
    </p:spTree>
    <p:extLst>
      <p:ext uri="{BB962C8B-B14F-4D97-AF65-F5344CB8AC3E}">
        <p14:creationId xmlns:p14="http://schemas.microsoft.com/office/powerpoint/2010/main" val="1581616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is the product line up…side by side .. </a:t>
            </a:r>
            <a:r>
              <a:rPr lang="en-GB" baseline="0" dirty="0" err="1" smtClean="0"/>
              <a:t>Wih</a:t>
            </a:r>
            <a:r>
              <a:rPr lang="en-GB" baseline="0" dirty="0" smtClean="0"/>
              <a:t> GIF images playing inside of the screen showing screen shots , screen size and other specs…if video can be synchronised between all the models with the time to  read all from left to  right before moving to  next image would be great</a:t>
            </a:r>
          </a:p>
          <a:p>
            <a:endParaRPr lang="en-GB" dirty="0"/>
          </a:p>
        </p:txBody>
      </p:sp>
      <p:sp>
        <p:nvSpPr>
          <p:cNvPr id="4" name="Slide Number Placeholder 3"/>
          <p:cNvSpPr>
            <a:spLocks noGrp="1"/>
          </p:cNvSpPr>
          <p:nvPr>
            <p:ph type="sldNum" sz="quarter" idx="10"/>
          </p:nvPr>
        </p:nvSpPr>
        <p:spPr/>
        <p:txBody>
          <a:bodyPr/>
          <a:lstStyle/>
          <a:p>
            <a:fld id="{FF54D17B-5BC4-418F-B011-3FB60F2B2D69}" type="slidenum">
              <a:rPr lang="en-GB" smtClean="0"/>
              <a:t>2</a:t>
            </a:fld>
            <a:endParaRPr lang="en-GB"/>
          </a:p>
        </p:txBody>
      </p:sp>
    </p:spTree>
    <p:extLst>
      <p:ext uri="{BB962C8B-B14F-4D97-AF65-F5344CB8AC3E}">
        <p14:creationId xmlns:p14="http://schemas.microsoft.com/office/powerpoint/2010/main" val="3411406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Major feature is that the selected phone will zoom and move to  the left side. The phone selected will glow at the bottom.  If another phone is selected the zoomed phone will shrink and return to  its</a:t>
            </a:r>
            <a:r>
              <a:rPr lang="en-GB" baseline="0" dirty="0" smtClean="0"/>
              <a:t> position at the bottom of the screen …the selected phone will zoom to  middle left and small icon will glow at bottom</a:t>
            </a:r>
            <a:endParaRPr lang="en-GB" dirty="0"/>
          </a:p>
        </p:txBody>
      </p:sp>
      <p:sp>
        <p:nvSpPr>
          <p:cNvPr id="4" name="Slide Number Placeholder 3"/>
          <p:cNvSpPr>
            <a:spLocks noGrp="1"/>
          </p:cNvSpPr>
          <p:nvPr>
            <p:ph type="sldNum" sz="quarter" idx="10"/>
          </p:nvPr>
        </p:nvSpPr>
        <p:spPr/>
        <p:txBody>
          <a:bodyPr/>
          <a:lstStyle/>
          <a:p>
            <a:fld id="{FF54D17B-5BC4-418F-B011-3FB60F2B2D69}" type="slidenum">
              <a:rPr lang="en-GB" smtClean="0"/>
              <a:t>3</a:t>
            </a:fld>
            <a:endParaRPr lang="en-GB"/>
          </a:p>
        </p:txBody>
      </p:sp>
    </p:spTree>
    <p:extLst>
      <p:ext uri="{BB962C8B-B14F-4D97-AF65-F5344CB8AC3E}">
        <p14:creationId xmlns:p14="http://schemas.microsoft.com/office/powerpoint/2010/main" val="102895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Clicking on any icon will give a drop down</a:t>
            </a:r>
            <a:r>
              <a:rPr lang="en-GB" baseline="0" dirty="0" smtClean="0"/>
              <a:t> pop out….that will describe that particular feature</a:t>
            </a:r>
          </a:p>
          <a:p>
            <a:endParaRPr lang="en-GB" dirty="0"/>
          </a:p>
        </p:txBody>
      </p:sp>
      <p:sp>
        <p:nvSpPr>
          <p:cNvPr id="4" name="Slide Number Placeholder 3"/>
          <p:cNvSpPr>
            <a:spLocks noGrp="1"/>
          </p:cNvSpPr>
          <p:nvPr>
            <p:ph type="sldNum" sz="quarter" idx="10"/>
          </p:nvPr>
        </p:nvSpPr>
        <p:spPr/>
        <p:txBody>
          <a:bodyPr/>
          <a:lstStyle/>
          <a:p>
            <a:fld id="{FF54D17B-5BC4-418F-B011-3FB60F2B2D69}" type="slidenum">
              <a:rPr lang="en-GB" smtClean="0"/>
              <a:t>4</a:t>
            </a:fld>
            <a:endParaRPr lang="en-GB"/>
          </a:p>
        </p:txBody>
      </p:sp>
    </p:spTree>
    <p:extLst>
      <p:ext uri="{BB962C8B-B14F-4D97-AF65-F5344CB8AC3E}">
        <p14:creationId xmlns:p14="http://schemas.microsoft.com/office/powerpoint/2010/main" val="311337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Colour icon and b&amp; icons need to  be harmonised for a cohesive layout …sixe design work needed…. We can provide the text for what each icon does… or</a:t>
            </a:r>
            <a:r>
              <a:rPr lang="en-GB" baseline="0" dirty="0" smtClean="0"/>
              <a:t> you can help with this ! ?</a:t>
            </a:r>
            <a:endParaRPr lang="en-GB" dirty="0" smtClean="0"/>
          </a:p>
          <a:p>
            <a:endParaRPr lang="en-GB" dirty="0"/>
          </a:p>
        </p:txBody>
      </p:sp>
      <p:sp>
        <p:nvSpPr>
          <p:cNvPr id="4" name="Slide Number Placeholder 3"/>
          <p:cNvSpPr>
            <a:spLocks noGrp="1"/>
          </p:cNvSpPr>
          <p:nvPr>
            <p:ph type="sldNum" sz="quarter" idx="10"/>
          </p:nvPr>
        </p:nvSpPr>
        <p:spPr/>
        <p:txBody>
          <a:bodyPr/>
          <a:lstStyle/>
          <a:p>
            <a:fld id="{FF54D17B-5BC4-418F-B011-3FB60F2B2D69}" type="slidenum">
              <a:rPr lang="en-GB" smtClean="0"/>
              <a:t>5</a:t>
            </a:fld>
            <a:endParaRPr lang="en-GB"/>
          </a:p>
        </p:txBody>
      </p:sp>
    </p:spTree>
    <p:extLst>
      <p:ext uri="{BB962C8B-B14F-4D97-AF65-F5344CB8AC3E}">
        <p14:creationId xmlns:p14="http://schemas.microsoft.com/office/powerpoint/2010/main" val="1856304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web site must scroll from left to  right … no vertically…. The menu items must glow representing what page they are on…..as you </a:t>
            </a:r>
            <a:r>
              <a:rPr lang="en-GB" baseline="0" dirty="0" err="1" smtClean="0"/>
              <a:t>scrool</a:t>
            </a:r>
            <a:r>
              <a:rPr lang="en-GB" baseline="0" dirty="0" smtClean="0"/>
              <a:t> your mouse or use finger to  swipe from right to  left the page must move horizontally</a:t>
            </a:r>
            <a:endParaRPr lang="en-GB" dirty="0"/>
          </a:p>
        </p:txBody>
      </p:sp>
      <p:sp>
        <p:nvSpPr>
          <p:cNvPr id="4" name="Slide Number Placeholder 3"/>
          <p:cNvSpPr>
            <a:spLocks noGrp="1"/>
          </p:cNvSpPr>
          <p:nvPr>
            <p:ph type="sldNum" sz="quarter" idx="10"/>
          </p:nvPr>
        </p:nvSpPr>
        <p:spPr/>
        <p:txBody>
          <a:bodyPr/>
          <a:lstStyle/>
          <a:p>
            <a:fld id="{FF54D17B-5BC4-418F-B011-3FB60F2B2D69}" type="slidenum">
              <a:rPr lang="en-GB" smtClean="0"/>
              <a:t>6</a:t>
            </a:fld>
            <a:endParaRPr lang="en-GB"/>
          </a:p>
        </p:txBody>
      </p:sp>
    </p:spTree>
    <p:extLst>
      <p:ext uri="{BB962C8B-B14F-4D97-AF65-F5344CB8AC3E}">
        <p14:creationId xmlns:p14="http://schemas.microsoft.com/office/powerpoint/2010/main" val="303236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Current text section</a:t>
            </a:r>
            <a:r>
              <a:rPr lang="en-GB" baseline="0" dirty="0" smtClean="0"/>
              <a:t> to be highlighted at the bottom…. Again… for example you click fine print details the text will switch to text for that section….</a:t>
            </a:r>
            <a:endParaRPr lang="en-GB" dirty="0"/>
          </a:p>
        </p:txBody>
      </p:sp>
      <p:sp>
        <p:nvSpPr>
          <p:cNvPr id="4" name="Slide Number Placeholder 3"/>
          <p:cNvSpPr>
            <a:spLocks noGrp="1"/>
          </p:cNvSpPr>
          <p:nvPr>
            <p:ph type="sldNum" sz="quarter" idx="10"/>
          </p:nvPr>
        </p:nvSpPr>
        <p:spPr/>
        <p:txBody>
          <a:bodyPr/>
          <a:lstStyle/>
          <a:p>
            <a:fld id="{FF54D17B-5BC4-418F-B011-3FB60F2B2D69}" type="slidenum">
              <a:rPr lang="en-GB" smtClean="0"/>
              <a:t>8</a:t>
            </a:fld>
            <a:endParaRPr lang="en-GB"/>
          </a:p>
        </p:txBody>
      </p:sp>
    </p:spTree>
    <p:extLst>
      <p:ext uri="{BB962C8B-B14F-4D97-AF65-F5344CB8AC3E}">
        <p14:creationId xmlns:p14="http://schemas.microsoft.com/office/powerpoint/2010/main" val="1869618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many accessories..   But must be aligned to the phone that is </a:t>
            </a:r>
            <a:r>
              <a:rPr lang="en-GB" dirty="0" err="1" smtClean="0"/>
              <a:t>revelent</a:t>
            </a:r>
            <a:r>
              <a:rPr lang="en-GB" dirty="0" smtClean="0"/>
              <a:t>.</a:t>
            </a:r>
            <a:endParaRPr lang="en-GB" dirty="0"/>
          </a:p>
        </p:txBody>
      </p:sp>
      <p:sp>
        <p:nvSpPr>
          <p:cNvPr id="4" name="Slide Number Placeholder 3"/>
          <p:cNvSpPr>
            <a:spLocks noGrp="1"/>
          </p:cNvSpPr>
          <p:nvPr>
            <p:ph type="sldNum" sz="quarter" idx="10"/>
          </p:nvPr>
        </p:nvSpPr>
        <p:spPr/>
        <p:txBody>
          <a:bodyPr/>
          <a:lstStyle/>
          <a:p>
            <a:fld id="{FF54D17B-5BC4-418F-B011-3FB60F2B2D69}" type="slidenum">
              <a:rPr lang="en-GB" smtClean="0"/>
              <a:t>9</a:t>
            </a:fld>
            <a:endParaRPr lang="en-GB"/>
          </a:p>
        </p:txBody>
      </p:sp>
    </p:spTree>
    <p:extLst>
      <p:ext uri="{BB962C8B-B14F-4D97-AF65-F5344CB8AC3E}">
        <p14:creationId xmlns:p14="http://schemas.microsoft.com/office/powerpoint/2010/main" val="3508621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Videos</a:t>
            </a:r>
            <a:r>
              <a:rPr lang="en-GB" baseline="0" dirty="0" smtClean="0"/>
              <a:t> will always be in x2 rows and as many columns as necessary.</a:t>
            </a:r>
            <a:endParaRPr lang="en-GB" dirty="0"/>
          </a:p>
        </p:txBody>
      </p:sp>
      <p:sp>
        <p:nvSpPr>
          <p:cNvPr id="4" name="Slide Number Placeholder 3"/>
          <p:cNvSpPr>
            <a:spLocks noGrp="1"/>
          </p:cNvSpPr>
          <p:nvPr>
            <p:ph type="sldNum" sz="quarter" idx="10"/>
          </p:nvPr>
        </p:nvSpPr>
        <p:spPr/>
        <p:txBody>
          <a:bodyPr/>
          <a:lstStyle/>
          <a:p>
            <a:fld id="{FF54D17B-5BC4-418F-B011-3FB60F2B2D69}" type="slidenum">
              <a:rPr lang="en-GB" smtClean="0"/>
              <a:t>10</a:t>
            </a:fld>
            <a:endParaRPr lang="en-GB"/>
          </a:p>
        </p:txBody>
      </p:sp>
    </p:spTree>
    <p:extLst>
      <p:ext uri="{BB962C8B-B14F-4D97-AF65-F5344CB8AC3E}">
        <p14:creationId xmlns:p14="http://schemas.microsoft.com/office/powerpoint/2010/main" val="3045692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C3C223D-BE4D-4C16-8A92-BC55266307ED}" type="datetimeFigureOut">
              <a:rPr lang="en-GB" smtClean="0"/>
              <a:t>01/07/2014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F6F64B-1722-4A6D-8021-4E89B2C91049}" type="slidenum">
              <a:rPr lang="en-GB" smtClean="0"/>
              <a:t>‹#›</a:t>
            </a:fld>
            <a:endParaRPr lang="en-GB"/>
          </a:p>
        </p:txBody>
      </p:sp>
    </p:spTree>
    <p:extLst>
      <p:ext uri="{BB962C8B-B14F-4D97-AF65-F5344CB8AC3E}">
        <p14:creationId xmlns:p14="http://schemas.microsoft.com/office/powerpoint/2010/main" val="178612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C3C223D-BE4D-4C16-8A92-BC55266307ED}" type="datetimeFigureOut">
              <a:rPr lang="en-GB" smtClean="0"/>
              <a:t>01/07/2014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F6F64B-1722-4A6D-8021-4E89B2C91049}" type="slidenum">
              <a:rPr lang="en-GB" smtClean="0"/>
              <a:t>‹#›</a:t>
            </a:fld>
            <a:endParaRPr lang="en-GB"/>
          </a:p>
        </p:txBody>
      </p:sp>
    </p:spTree>
    <p:extLst>
      <p:ext uri="{BB962C8B-B14F-4D97-AF65-F5344CB8AC3E}">
        <p14:creationId xmlns:p14="http://schemas.microsoft.com/office/powerpoint/2010/main" val="67764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C3C223D-BE4D-4C16-8A92-BC55266307ED}" type="datetimeFigureOut">
              <a:rPr lang="en-GB" smtClean="0"/>
              <a:t>01/07/2014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F6F64B-1722-4A6D-8021-4E89B2C91049}" type="slidenum">
              <a:rPr lang="en-GB" smtClean="0"/>
              <a:t>‹#›</a:t>
            </a:fld>
            <a:endParaRPr lang="en-GB"/>
          </a:p>
        </p:txBody>
      </p:sp>
    </p:spTree>
    <p:extLst>
      <p:ext uri="{BB962C8B-B14F-4D97-AF65-F5344CB8AC3E}">
        <p14:creationId xmlns:p14="http://schemas.microsoft.com/office/powerpoint/2010/main" val="149274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C3C223D-BE4D-4C16-8A92-BC55266307ED}" type="datetimeFigureOut">
              <a:rPr lang="en-GB" smtClean="0"/>
              <a:t>01/07/2014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F6F64B-1722-4A6D-8021-4E89B2C91049}" type="slidenum">
              <a:rPr lang="en-GB" smtClean="0"/>
              <a:t>‹#›</a:t>
            </a:fld>
            <a:endParaRPr lang="en-GB"/>
          </a:p>
        </p:txBody>
      </p:sp>
    </p:spTree>
    <p:extLst>
      <p:ext uri="{BB962C8B-B14F-4D97-AF65-F5344CB8AC3E}">
        <p14:creationId xmlns:p14="http://schemas.microsoft.com/office/powerpoint/2010/main" val="965618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3C223D-BE4D-4C16-8A92-BC55266307ED}" type="datetimeFigureOut">
              <a:rPr lang="en-GB" smtClean="0"/>
              <a:t>01/07/2014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F6F64B-1722-4A6D-8021-4E89B2C91049}" type="slidenum">
              <a:rPr lang="en-GB" smtClean="0"/>
              <a:t>‹#›</a:t>
            </a:fld>
            <a:endParaRPr lang="en-GB"/>
          </a:p>
        </p:txBody>
      </p:sp>
    </p:spTree>
    <p:extLst>
      <p:ext uri="{BB962C8B-B14F-4D97-AF65-F5344CB8AC3E}">
        <p14:creationId xmlns:p14="http://schemas.microsoft.com/office/powerpoint/2010/main" val="240726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C3C223D-BE4D-4C16-8A92-BC55266307ED}" type="datetimeFigureOut">
              <a:rPr lang="en-GB" smtClean="0"/>
              <a:t>01/07/2014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3F6F64B-1722-4A6D-8021-4E89B2C91049}" type="slidenum">
              <a:rPr lang="en-GB" smtClean="0"/>
              <a:t>‹#›</a:t>
            </a:fld>
            <a:endParaRPr lang="en-GB"/>
          </a:p>
        </p:txBody>
      </p:sp>
    </p:spTree>
    <p:extLst>
      <p:ext uri="{BB962C8B-B14F-4D97-AF65-F5344CB8AC3E}">
        <p14:creationId xmlns:p14="http://schemas.microsoft.com/office/powerpoint/2010/main" val="1610420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C3C223D-BE4D-4C16-8A92-BC55266307ED}" type="datetimeFigureOut">
              <a:rPr lang="en-GB" smtClean="0"/>
              <a:t>01/07/2014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3F6F64B-1722-4A6D-8021-4E89B2C91049}" type="slidenum">
              <a:rPr lang="en-GB" smtClean="0"/>
              <a:t>‹#›</a:t>
            </a:fld>
            <a:endParaRPr lang="en-GB"/>
          </a:p>
        </p:txBody>
      </p:sp>
    </p:spTree>
    <p:extLst>
      <p:ext uri="{BB962C8B-B14F-4D97-AF65-F5344CB8AC3E}">
        <p14:creationId xmlns:p14="http://schemas.microsoft.com/office/powerpoint/2010/main" val="166589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C3C223D-BE4D-4C16-8A92-BC55266307ED}" type="datetimeFigureOut">
              <a:rPr lang="en-GB" smtClean="0"/>
              <a:t>01/07/2014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3F6F64B-1722-4A6D-8021-4E89B2C91049}" type="slidenum">
              <a:rPr lang="en-GB" smtClean="0"/>
              <a:t>‹#›</a:t>
            </a:fld>
            <a:endParaRPr lang="en-GB"/>
          </a:p>
        </p:txBody>
      </p:sp>
    </p:spTree>
    <p:extLst>
      <p:ext uri="{BB962C8B-B14F-4D97-AF65-F5344CB8AC3E}">
        <p14:creationId xmlns:p14="http://schemas.microsoft.com/office/powerpoint/2010/main" val="45762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3C223D-BE4D-4C16-8A92-BC55266307ED}" type="datetimeFigureOut">
              <a:rPr lang="en-GB" smtClean="0"/>
              <a:t>01/07/2014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3F6F64B-1722-4A6D-8021-4E89B2C91049}" type="slidenum">
              <a:rPr lang="en-GB" smtClean="0"/>
              <a:t>‹#›</a:t>
            </a:fld>
            <a:endParaRPr lang="en-GB"/>
          </a:p>
        </p:txBody>
      </p:sp>
    </p:spTree>
    <p:extLst>
      <p:ext uri="{BB962C8B-B14F-4D97-AF65-F5344CB8AC3E}">
        <p14:creationId xmlns:p14="http://schemas.microsoft.com/office/powerpoint/2010/main" val="4266771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C223D-BE4D-4C16-8A92-BC55266307ED}" type="datetimeFigureOut">
              <a:rPr lang="en-GB" smtClean="0"/>
              <a:t>01/07/2014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3F6F64B-1722-4A6D-8021-4E89B2C91049}" type="slidenum">
              <a:rPr lang="en-GB" smtClean="0"/>
              <a:t>‹#›</a:t>
            </a:fld>
            <a:endParaRPr lang="en-GB"/>
          </a:p>
        </p:txBody>
      </p:sp>
    </p:spTree>
    <p:extLst>
      <p:ext uri="{BB962C8B-B14F-4D97-AF65-F5344CB8AC3E}">
        <p14:creationId xmlns:p14="http://schemas.microsoft.com/office/powerpoint/2010/main" val="3781041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C223D-BE4D-4C16-8A92-BC55266307ED}" type="datetimeFigureOut">
              <a:rPr lang="en-GB" smtClean="0"/>
              <a:t>01/07/2014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3F6F64B-1722-4A6D-8021-4E89B2C91049}" type="slidenum">
              <a:rPr lang="en-GB" smtClean="0"/>
              <a:t>‹#›</a:t>
            </a:fld>
            <a:endParaRPr lang="en-GB"/>
          </a:p>
        </p:txBody>
      </p:sp>
    </p:spTree>
    <p:extLst>
      <p:ext uri="{BB962C8B-B14F-4D97-AF65-F5344CB8AC3E}">
        <p14:creationId xmlns:p14="http://schemas.microsoft.com/office/powerpoint/2010/main" val="2902815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C223D-BE4D-4C16-8A92-BC55266307ED}" type="datetimeFigureOut">
              <a:rPr lang="en-GB" smtClean="0"/>
              <a:t>01/07/2014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6F64B-1722-4A6D-8021-4E89B2C91049}" type="slidenum">
              <a:rPr lang="en-GB" smtClean="0"/>
              <a:t>‹#›</a:t>
            </a:fld>
            <a:endParaRPr lang="en-GB"/>
          </a:p>
        </p:txBody>
      </p:sp>
    </p:spTree>
    <p:extLst>
      <p:ext uri="{BB962C8B-B14F-4D97-AF65-F5344CB8AC3E}">
        <p14:creationId xmlns:p14="http://schemas.microsoft.com/office/powerpoint/2010/main" val="3514720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jpe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jpeg"/><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9.tmp"/><Relationship Id="rId5" Type="http://schemas.openxmlformats.org/officeDocument/2006/relationships/image" Target="../media/image38.tmp"/><Relationship Id="rId4" Type="http://schemas.openxmlformats.org/officeDocument/2006/relationships/image" Target="../media/image37.tmp"/></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1.jpeg"/><Relationship Id="rId1" Type="http://schemas.openxmlformats.org/officeDocument/2006/relationships/slideLayout" Target="../slideLayouts/slideLayout1.xml"/><Relationship Id="rId4" Type="http://schemas.openxmlformats.org/officeDocument/2006/relationships/image" Target="../media/image40.jpeg"/></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www.doogeestore.es/contactano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22.jpe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7.jpg"/><Relationship Id="rId7"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7.jpeg"/><Relationship Id="rId3" Type="http://schemas.openxmlformats.org/officeDocument/2006/relationships/image" Target="../media/image7.jpg"/><Relationship Id="rId7" Type="http://schemas.openxmlformats.org/officeDocument/2006/relationships/image" Target="../media/image12.jpeg"/><Relationship Id="rId12" Type="http://schemas.openxmlformats.org/officeDocument/2006/relationships/image" Target="../media/image1.jpeg"/><Relationship Id="rId17" Type="http://schemas.openxmlformats.org/officeDocument/2006/relationships/image" Target="../media/image18.jpeg"/><Relationship Id="rId2" Type="http://schemas.openxmlformats.org/officeDocument/2006/relationships/notesSlide" Target="../notesSlides/notesSlide3.xml"/><Relationship Id="rId16"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3.jpeg"/><Relationship Id="rId15" Type="http://schemas.openxmlformats.org/officeDocument/2006/relationships/image" Target="../media/image5.jpeg"/><Relationship Id="rId10" Type="http://schemas.openxmlformats.org/officeDocument/2006/relationships/image" Target="../media/image15.jpeg"/><Relationship Id="rId4" Type="http://schemas.openxmlformats.org/officeDocument/2006/relationships/image" Target="../media/image2.jpeg"/><Relationship Id="rId9" Type="http://schemas.openxmlformats.org/officeDocument/2006/relationships/image" Target="../media/image14.jpeg"/><Relationship Id="rId1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jpeg"/><Relationship Id="rId3" Type="http://schemas.openxmlformats.org/officeDocument/2006/relationships/image" Target="../media/image9.jpeg"/><Relationship Id="rId7" Type="http://schemas.openxmlformats.org/officeDocument/2006/relationships/image" Target="../media/image14.jpeg"/><Relationship Id="rId12" Type="http://schemas.openxmlformats.org/officeDocument/2006/relationships/image" Target="../media/image22.jpeg"/><Relationship Id="rId17" Type="http://schemas.openxmlformats.org/officeDocument/2006/relationships/image" Target="../media/image6.jpeg"/><Relationship Id="rId2" Type="http://schemas.openxmlformats.org/officeDocument/2006/relationships/notesSlide" Target="../notesSlides/notesSlide4.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21.jpeg"/><Relationship Id="rId11" Type="http://schemas.openxmlformats.org/officeDocument/2006/relationships/image" Target="../media/image17.jpeg"/><Relationship Id="rId5" Type="http://schemas.openxmlformats.org/officeDocument/2006/relationships/image" Target="../media/image20.jpeg"/><Relationship Id="rId15" Type="http://schemas.openxmlformats.org/officeDocument/2006/relationships/image" Target="../media/image4.jpeg"/><Relationship Id="rId10" Type="http://schemas.openxmlformats.org/officeDocument/2006/relationships/image" Target="../media/image16.jpeg"/><Relationship Id="rId4" Type="http://schemas.openxmlformats.org/officeDocument/2006/relationships/image" Target="../media/image19.jpeg"/><Relationship Id="rId9" Type="http://schemas.openxmlformats.org/officeDocument/2006/relationships/image" Target="../media/image1.jpeg"/><Relationship Id="rId1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image" Target="../media/image4.jpeg"/><Relationship Id="rId18" Type="http://schemas.openxmlformats.org/officeDocument/2006/relationships/image" Target="../media/image23.jpeg"/><Relationship Id="rId3" Type="http://schemas.openxmlformats.org/officeDocument/2006/relationships/image" Target="../media/image11.jpeg"/><Relationship Id="rId7" Type="http://schemas.openxmlformats.org/officeDocument/2006/relationships/image" Target="../media/image16.jpeg"/><Relationship Id="rId12" Type="http://schemas.openxmlformats.org/officeDocument/2006/relationships/image" Target="../media/image3.jpeg"/><Relationship Id="rId17" Type="http://schemas.openxmlformats.org/officeDocument/2006/relationships/image" Target="../media/image22.jpeg"/><Relationship Id="rId2" Type="http://schemas.openxmlformats.org/officeDocument/2006/relationships/notesSlide" Target="../notesSlides/notesSlide5.xml"/><Relationship Id="rId16" Type="http://schemas.openxmlformats.org/officeDocument/2006/relationships/image" Target="../media/image21.jpeg"/><Relationship Id="rId1" Type="http://schemas.openxmlformats.org/officeDocument/2006/relationships/slideLayout" Target="../slideLayouts/slideLayout1.xml"/><Relationship Id="rId6" Type="http://schemas.openxmlformats.org/officeDocument/2006/relationships/image" Target="../media/image15.jpeg"/><Relationship Id="rId11" Type="http://schemas.openxmlformats.org/officeDocument/2006/relationships/image" Target="../media/image2.jpeg"/><Relationship Id="rId5" Type="http://schemas.openxmlformats.org/officeDocument/2006/relationships/image" Target="../media/image14.jpeg"/><Relationship Id="rId15" Type="http://schemas.openxmlformats.org/officeDocument/2006/relationships/image" Target="../media/image6.jpeg"/><Relationship Id="rId10" Type="http://schemas.openxmlformats.org/officeDocument/2006/relationships/image" Target="../media/image8.jpeg"/><Relationship Id="rId19" Type="http://schemas.openxmlformats.org/officeDocument/2006/relationships/image" Target="../media/image24.png"/><Relationship Id="rId4" Type="http://schemas.openxmlformats.org/officeDocument/2006/relationships/image" Target="../media/image12.jpeg"/><Relationship Id="rId9" Type="http://schemas.openxmlformats.org/officeDocument/2006/relationships/image" Target="../media/image17.jpeg"/><Relationship Id="rId14" Type="http://schemas.openxmlformats.org/officeDocument/2006/relationships/image" Target="../media/image5.jpeg"/></Relationships>
</file>

<file path=ppt/slides/_rels/slide6.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image" Target="../media/image4.jpeg"/><Relationship Id="rId18" Type="http://schemas.openxmlformats.org/officeDocument/2006/relationships/image" Target="../media/image24.png"/><Relationship Id="rId3" Type="http://schemas.openxmlformats.org/officeDocument/2006/relationships/image" Target="../media/image11.jpeg"/><Relationship Id="rId7" Type="http://schemas.openxmlformats.org/officeDocument/2006/relationships/image" Target="../media/image16.jpeg"/><Relationship Id="rId12" Type="http://schemas.openxmlformats.org/officeDocument/2006/relationships/image" Target="../media/image3.jpeg"/><Relationship Id="rId17" Type="http://schemas.openxmlformats.org/officeDocument/2006/relationships/image" Target="../media/image22.jpeg"/><Relationship Id="rId2" Type="http://schemas.openxmlformats.org/officeDocument/2006/relationships/notesSlide" Target="../notesSlides/notesSlide6.xml"/><Relationship Id="rId16" Type="http://schemas.openxmlformats.org/officeDocument/2006/relationships/image" Target="../media/image25.jpeg"/><Relationship Id="rId1" Type="http://schemas.openxmlformats.org/officeDocument/2006/relationships/slideLayout" Target="../slideLayouts/slideLayout1.xml"/><Relationship Id="rId6" Type="http://schemas.openxmlformats.org/officeDocument/2006/relationships/image" Target="../media/image15.jpeg"/><Relationship Id="rId11" Type="http://schemas.openxmlformats.org/officeDocument/2006/relationships/image" Target="../media/image2.jpeg"/><Relationship Id="rId5" Type="http://schemas.openxmlformats.org/officeDocument/2006/relationships/image" Target="../media/image14.jpeg"/><Relationship Id="rId15" Type="http://schemas.openxmlformats.org/officeDocument/2006/relationships/image" Target="../media/image21.jpeg"/><Relationship Id="rId10" Type="http://schemas.openxmlformats.org/officeDocument/2006/relationships/image" Target="../media/image5.jpeg"/><Relationship Id="rId4" Type="http://schemas.openxmlformats.org/officeDocument/2006/relationships/image" Target="../media/image12.jpeg"/><Relationship Id="rId9" Type="http://schemas.openxmlformats.org/officeDocument/2006/relationships/image" Target="../media/image17.jpeg"/><Relationship Id="rId14" Type="http://schemas.openxmlformats.org/officeDocument/2006/relationships/image" Target="../media/image6.jpeg"/></Relationships>
</file>

<file path=ppt/slides/_rels/slide7.xml.rels><?xml version="1.0" encoding="UTF-8" standalone="yes"?>
<Relationships xmlns="http://schemas.openxmlformats.org/package/2006/relationships"><Relationship Id="rId8" Type="http://schemas.openxmlformats.org/officeDocument/2006/relationships/image" Target="../media/image17.jpeg"/><Relationship Id="rId13" Type="http://schemas.openxmlformats.org/officeDocument/2006/relationships/image" Target="../media/image6.jpeg"/><Relationship Id="rId3" Type="http://schemas.openxmlformats.org/officeDocument/2006/relationships/image" Target="../media/image12.jpeg"/><Relationship Id="rId7" Type="http://schemas.openxmlformats.org/officeDocument/2006/relationships/image" Target="../media/image1.jpeg"/><Relationship Id="rId12" Type="http://schemas.openxmlformats.org/officeDocument/2006/relationships/image" Target="../media/image5.jpeg"/><Relationship Id="rId17" Type="http://schemas.openxmlformats.org/officeDocument/2006/relationships/image" Target="../media/image24.png"/><Relationship Id="rId2" Type="http://schemas.openxmlformats.org/officeDocument/2006/relationships/image" Target="../media/image11.jpeg"/><Relationship Id="rId16" Type="http://schemas.openxmlformats.org/officeDocument/2006/relationships/image" Target="../media/image22.jpeg"/><Relationship Id="rId1" Type="http://schemas.openxmlformats.org/officeDocument/2006/relationships/slideLayout" Target="../slideLayouts/slideLayout1.xml"/><Relationship Id="rId6" Type="http://schemas.openxmlformats.org/officeDocument/2006/relationships/image" Target="../media/image16.jpeg"/><Relationship Id="rId11" Type="http://schemas.openxmlformats.org/officeDocument/2006/relationships/image" Target="../media/image4.jpeg"/><Relationship Id="rId5" Type="http://schemas.openxmlformats.org/officeDocument/2006/relationships/image" Target="../media/image15.jpeg"/><Relationship Id="rId15" Type="http://schemas.openxmlformats.org/officeDocument/2006/relationships/image" Target="../media/image27.jpeg"/><Relationship Id="rId10" Type="http://schemas.openxmlformats.org/officeDocument/2006/relationships/image" Target="../media/image3.jpeg"/><Relationship Id="rId4" Type="http://schemas.openxmlformats.org/officeDocument/2006/relationships/image" Target="../media/image14.jpeg"/><Relationship Id="rId9" Type="http://schemas.openxmlformats.org/officeDocument/2006/relationships/image" Target="../media/image2.jpeg"/><Relationship Id="rId14" Type="http://schemas.openxmlformats.org/officeDocument/2006/relationships/image" Target="../media/image2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377617" y="566844"/>
            <a:ext cx="3708898" cy="369332"/>
          </a:xfrm>
          <a:prstGeom prst="rect">
            <a:avLst/>
          </a:prstGeom>
          <a:noFill/>
        </p:spPr>
        <p:txBody>
          <a:bodyPr wrap="square" rtlCol="0">
            <a:spAutoFit/>
          </a:bodyPr>
          <a:lstStyle/>
          <a:p>
            <a:r>
              <a:rPr lang="en-GB" i="1" dirty="0" smtClean="0"/>
              <a:t>Smart Phones  for Smart People. </a:t>
            </a:r>
            <a:endParaRPr lang="en-GB" i="1" dirty="0"/>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688"/>
            <a:ext cx="1198975" cy="1183042"/>
          </a:xfrm>
          <a:prstGeom prst="rect">
            <a:avLst/>
          </a:prstGeom>
        </p:spPr>
      </p:pic>
      <p:sp>
        <p:nvSpPr>
          <p:cNvPr id="22" name="Subtitle 2"/>
          <p:cNvSpPr txBox="1">
            <a:spLocks/>
          </p:cNvSpPr>
          <p:nvPr/>
        </p:nvSpPr>
        <p:spPr>
          <a:xfrm>
            <a:off x="1624673" y="71954"/>
            <a:ext cx="1367118" cy="391738"/>
          </a:xfrm>
          <a:prstGeom prst="rect">
            <a:avLst/>
          </a:prstGeom>
          <a:solidFill>
            <a:schemeClr val="accent1">
              <a:lumMod val="60000"/>
              <a:lumOff val="4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smtClean="0"/>
              <a:t>HOME</a:t>
            </a:r>
            <a:endParaRPr lang="en-GB" sz="1800" dirty="0"/>
          </a:p>
        </p:txBody>
      </p:sp>
      <p:sp>
        <p:nvSpPr>
          <p:cNvPr id="29" name="Subtitle 2"/>
          <p:cNvSpPr txBox="1">
            <a:spLocks/>
          </p:cNvSpPr>
          <p:nvPr/>
        </p:nvSpPr>
        <p:spPr>
          <a:xfrm>
            <a:off x="3232066" y="77543"/>
            <a:ext cx="1367118" cy="39173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a:t>T</a:t>
            </a:r>
            <a:r>
              <a:rPr lang="en-GB" sz="1800" dirty="0" smtClean="0"/>
              <a:t>ELEMOVELS</a:t>
            </a:r>
            <a:endParaRPr lang="en-GB" sz="1800" dirty="0"/>
          </a:p>
        </p:txBody>
      </p:sp>
      <p:sp>
        <p:nvSpPr>
          <p:cNvPr id="30" name="Subtitle 2"/>
          <p:cNvSpPr txBox="1">
            <a:spLocks/>
          </p:cNvSpPr>
          <p:nvPr/>
        </p:nvSpPr>
        <p:spPr>
          <a:xfrm>
            <a:off x="4718003" y="77928"/>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REPARACÃO</a:t>
            </a:r>
            <a:endParaRPr lang="en-GB" sz="1800" dirty="0"/>
          </a:p>
        </p:txBody>
      </p:sp>
      <p:sp>
        <p:nvSpPr>
          <p:cNvPr id="31" name="Subtitle 2"/>
          <p:cNvSpPr txBox="1">
            <a:spLocks/>
          </p:cNvSpPr>
          <p:nvPr/>
        </p:nvSpPr>
        <p:spPr>
          <a:xfrm>
            <a:off x="6325396" y="71954"/>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GARANTIA</a:t>
            </a:r>
            <a:endParaRPr lang="en-GB" sz="1800" dirty="0"/>
          </a:p>
        </p:txBody>
      </p:sp>
      <p:sp>
        <p:nvSpPr>
          <p:cNvPr id="32" name="Subtitle 2"/>
          <p:cNvSpPr txBox="1">
            <a:spLocks/>
          </p:cNvSpPr>
          <p:nvPr/>
        </p:nvSpPr>
        <p:spPr>
          <a:xfrm>
            <a:off x="7620307" y="66365"/>
            <a:ext cx="1526262" cy="3917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ACCESSORIOS</a:t>
            </a:r>
            <a:endParaRPr lang="en-GB" sz="1800" dirty="0"/>
          </a:p>
        </p:txBody>
      </p:sp>
      <p:sp>
        <p:nvSpPr>
          <p:cNvPr id="33" name="Subtitle 2"/>
          <p:cNvSpPr txBox="1">
            <a:spLocks/>
          </p:cNvSpPr>
          <p:nvPr/>
        </p:nvSpPr>
        <p:spPr>
          <a:xfrm>
            <a:off x="10433745" y="100763"/>
            <a:ext cx="1367118" cy="391738"/>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CONTACT NOS</a:t>
            </a:r>
            <a:endParaRPr lang="en-GB" sz="1800" dirty="0"/>
          </a:p>
        </p:txBody>
      </p:sp>
      <p:sp>
        <p:nvSpPr>
          <p:cNvPr id="34" name="Subtitle 2"/>
          <p:cNvSpPr txBox="1">
            <a:spLocks/>
          </p:cNvSpPr>
          <p:nvPr/>
        </p:nvSpPr>
        <p:spPr>
          <a:xfrm>
            <a:off x="9193186" y="76461"/>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APRENDE</a:t>
            </a:r>
            <a:endParaRPr lang="en-GB" sz="1800" dirty="0"/>
          </a:p>
        </p:txBody>
      </p:sp>
      <p:pic>
        <p:nvPicPr>
          <p:cNvPr id="19" name="Picture 2" descr="http://i00.i.aliimg.com/wsphoto/v2/1303356852_1/Original-DOOGEE-PIXELS-DG350-Gank-Umi-X1-Pro-MTK6582-Quad-Core-Phone-Android-Smartphone-4-7.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6348" t="2080" r="24810" b="2386"/>
          <a:stretch/>
        </p:blipFill>
        <p:spPr bwMode="auto">
          <a:xfrm>
            <a:off x="5168154" y="5356665"/>
            <a:ext cx="486057" cy="95071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 name="Picture 6" descr="http://en.comebuy.com/media/catalog/product/cache/2/image/0c9d38bf24f8c9fbf9e7a311e0b6c8bf/i/m/img_201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074" t="5664" r="54439" b="11079"/>
          <a:stretch/>
        </p:blipFill>
        <p:spPr bwMode="auto">
          <a:xfrm>
            <a:off x="4313948" y="5472792"/>
            <a:ext cx="417092" cy="837033"/>
          </a:xfrm>
          <a:prstGeom prst="rect">
            <a:avLst/>
          </a:prstGeom>
          <a:noFill/>
          <a:effectLst>
            <a:glow rad="1397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35" name="Picture 34"/>
          <p:cNvPicPr>
            <a:picLocks noChangeAspect="1"/>
          </p:cNvPicPr>
          <p:nvPr/>
        </p:nvPicPr>
        <p:blipFill rotWithShape="1">
          <a:blip r:embed="rId6" cstate="print">
            <a:extLst>
              <a:ext uri="{28A0092B-C50C-407E-A947-70E740481C1C}">
                <a14:useLocalDpi xmlns:a14="http://schemas.microsoft.com/office/drawing/2010/main" val="0"/>
              </a:ext>
            </a:extLst>
          </a:blip>
          <a:srcRect l="16928" t="4000" r="47582" b="4846"/>
          <a:stretch/>
        </p:blipFill>
        <p:spPr>
          <a:xfrm>
            <a:off x="3455364" y="5573464"/>
            <a:ext cx="421470" cy="736362"/>
          </a:xfrm>
          <a:prstGeom prst="rect">
            <a:avLst/>
          </a:prstGeom>
          <a:effectLst/>
        </p:spPr>
      </p:pic>
      <p:pic>
        <p:nvPicPr>
          <p:cNvPr id="36" name="Picture 8" descr="http://images.quebarato.com.br/T440x/doogee+dg2014+quad+core+de+telefone+cpu+mtk6582+1+3ghz+5+polegadas+ips+ogs+12+dias+d'avila+ba+brasil__B28A51_11.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4837" t="7221" r="51624" b="4850"/>
          <a:stretch/>
        </p:blipFill>
        <p:spPr bwMode="auto">
          <a:xfrm>
            <a:off x="6091325" y="5237843"/>
            <a:ext cx="529601" cy="1069536"/>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7" name="Picture 2" descr="http://www.minideal.net/media/catalog/product/cache/1/image/21485b23b2283c8e627b18b7f6f921dc/s/k/sku49647_1_2.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77" t="6092" r="54220" b="7751"/>
          <a:stretch/>
        </p:blipFill>
        <p:spPr bwMode="auto">
          <a:xfrm>
            <a:off x="7058040" y="5075037"/>
            <a:ext cx="634474" cy="12508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24673" y="1529852"/>
            <a:ext cx="9566273" cy="1477328"/>
          </a:xfrm>
          <a:prstGeom prst="rect">
            <a:avLst/>
          </a:prstGeom>
          <a:noFill/>
        </p:spPr>
        <p:txBody>
          <a:bodyPr wrap="none" rtlCol="0">
            <a:spAutoFit/>
          </a:bodyPr>
          <a:lstStyle/>
          <a:p>
            <a:r>
              <a:rPr lang="en-GB" dirty="0" smtClean="0"/>
              <a:t>Onit.pt </a:t>
            </a:r>
            <a:r>
              <a:rPr lang="en-GB" dirty="0" smtClean="0"/>
              <a:t>has made the search for the best phones and present them to  you for the best price.</a:t>
            </a:r>
          </a:p>
          <a:p>
            <a:r>
              <a:rPr lang="en-GB" dirty="0" smtClean="0"/>
              <a:t>Not only do we sell at a great price, we back our products with 2 years guarantee and stock all parts </a:t>
            </a:r>
          </a:p>
          <a:p>
            <a:r>
              <a:rPr lang="en-GB" dirty="0" smtClean="0"/>
              <a:t>in </a:t>
            </a:r>
            <a:r>
              <a:rPr lang="en-GB" dirty="0" err="1" smtClean="0"/>
              <a:t>Lisboa</a:t>
            </a:r>
            <a:r>
              <a:rPr lang="en-GB" dirty="0"/>
              <a:t> </a:t>
            </a:r>
            <a:r>
              <a:rPr lang="en-GB" dirty="0" smtClean="0"/>
              <a:t>so you can have a great phone and peace of mind.</a:t>
            </a:r>
          </a:p>
          <a:p>
            <a:r>
              <a:rPr lang="en-GB" dirty="0" smtClean="0"/>
              <a:t>Latest models with latest software for summer 2014. </a:t>
            </a:r>
          </a:p>
          <a:p>
            <a:endParaRPr lang="en-GB" dirty="0"/>
          </a:p>
        </p:txBody>
      </p:sp>
      <p:sp>
        <p:nvSpPr>
          <p:cNvPr id="17" name="TextBox 16"/>
          <p:cNvSpPr txBox="1"/>
          <p:nvPr/>
        </p:nvSpPr>
        <p:spPr>
          <a:xfrm>
            <a:off x="1740442" y="2884632"/>
            <a:ext cx="9376862" cy="2031325"/>
          </a:xfrm>
          <a:prstGeom prst="rect">
            <a:avLst/>
          </a:prstGeom>
          <a:noFill/>
        </p:spPr>
        <p:txBody>
          <a:bodyPr wrap="none" rtlCol="0">
            <a:spAutoFit/>
          </a:bodyPr>
          <a:lstStyle/>
          <a:p>
            <a:endParaRPr lang="en-GB" dirty="0" smtClean="0"/>
          </a:p>
          <a:p>
            <a:endParaRPr lang="en-GB" dirty="0" smtClean="0"/>
          </a:p>
          <a:p>
            <a:r>
              <a:rPr lang="en-GB" dirty="0" err="1" smtClean="0"/>
              <a:t>Neste</a:t>
            </a:r>
            <a:r>
              <a:rPr lang="en-GB" dirty="0" smtClean="0"/>
              <a:t> </a:t>
            </a:r>
            <a:r>
              <a:rPr lang="en-GB" dirty="0" err="1"/>
              <a:t>Verão</a:t>
            </a:r>
            <a:r>
              <a:rPr lang="en-GB" dirty="0"/>
              <a:t> a </a:t>
            </a:r>
            <a:r>
              <a:rPr lang="en-GB" dirty="0" err="1"/>
              <a:t>Onit</a:t>
            </a:r>
            <a:r>
              <a:rPr lang="en-GB" dirty="0"/>
              <a:t> </a:t>
            </a:r>
            <a:r>
              <a:rPr lang="en-GB" dirty="0" err="1"/>
              <a:t>apresenta-te</a:t>
            </a:r>
            <a:r>
              <a:rPr lang="en-GB" dirty="0"/>
              <a:t> a </a:t>
            </a:r>
            <a:r>
              <a:rPr lang="en-GB" dirty="0" err="1"/>
              <a:t>melhor</a:t>
            </a:r>
            <a:r>
              <a:rPr lang="en-GB" dirty="0"/>
              <a:t> </a:t>
            </a:r>
            <a:r>
              <a:rPr lang="en-GB" dirty="0" err="1"/>
              <a:t>seleção</a:t>
            </a:r>
            <a:r>
              <a:rPr lang="en-GB" dirty="0"/>
              <a:t> de </a:t>
            </a:r>
            <a:r>
              <a:rPr lang="en-GB" dirty="0" err="1"/>
              <a:t>telemóveis</a:t>
            </a:r>
            <a:r>
              <a:rPr lang="en-GB" dirty="0"/>
              <a:t> </a:t>
            </a:r>
            <a:r>
              <a:rPr lang="en-GB" dirty="0" smtClean="0"/>
              <a:t>do </a:t>
            </a:r>
            <a:r>
              <a:rPr lang="en-GB" dirty="0"/>
              <a:t>Mercado</a:t>
            </a:r>
            <a:r>
              <a:rPr lang="en-GB" dirty="0" smtClean="0"/>
              <a:t>.</a:t>
            </a:r>
          </a:p>
          <a:p>
            <a:r>
              <a:rPr lang="en-GB" dirty="0" err="1" smtClean="0"/>
              <a:t>Telemóveis</a:t>
            </a:r>
            <a:r>
              <a:rPr lang="en-GB" dirty="0" smtClean="0"/>
              <a:t> de </a:t>
            </a:r>
            <a:r>
              <a:rPr lang="en-GB" dirty="0" err="1" smtClean="0"/>
              <a:t>ultima</a:t>
            </a:r>
            <a:r>
              <a:rPr lang="en-GB" dirty="0" smtClean="0"/>
              <a:t> </a:t>
            </a:r>
            <a:r>
              <a:rPr lang="en-GB" dirty="0" err="1" smtClean="0"/>
              <a:t>geração</a:t>
            </a:r>
            <a:r>
              <a:rPr lang="en-GB" dirty="0"/>
              <a:t> </a:t>
            </a:r>
            <a:r>
              <a:rPr lang="en-GB" dirty="0" smtClean="0"/>
              <a:t>com </a:t>
            </a:r>
            <a:r>
              <a:rPr lang="en-GB" dirty="0" err="1" smtClean="0"/>
              <a:t>todas</a:t>
            </a:r>
            <a:r>
              <a:rPr lang="en-GB" dirty="0" smtClean="0"/>
              <a:t> as </a:t>
            </a:r>
            <a:r>
              <a:rPr lang="en-GB" dirty="0" err="1" smtClean="0"/>
              <a:t>funcionalidades</a:t>
            </a:r>
            <a:r>
              <a:rPr lang="en-GB" dirty="0" smtClean="0"/>
              <a:t> </a:t>
            </a:r>
            <a:r>
              <a:rPr lang="en-GB" dirty="0" err="1" smtClean="0"/>
              <a:t>que</a:t>
            </a:r>
            <a:r>
              <a:rPr lang="en-GB" dirty="0" smtClean="0"/>
              <a:t> </a:t>
            </a:r>
            <a:r>
              <a:rPr lang="en-GB" dirty="0" err="1" smtClean="0"/>
              <a:t>precisas</a:t>
            </a:r>
            <a:r>
              <a:rPr lang="en-GB" dirty="0" smtClean="0"/>
              <a:t> para </a:t>
            </a:r>
            <a:r>
              <a:rPr lang="en-GB" dirty="0" err="1" smtClean="0"/>
              <a:t>te</a:t>
            </a:r>
            <a:r>
              <a:rPr lang="en-GB" dirty="0" smtClean="0"/>
              <a:t> </a:t>
            </a:r>
            <a:r>
              <a:rPr lang="en-GB" dirty="0" err="1" smtClean="0"/>
              <a:t>manteres</a:t>
            </a:r>
            <a:r>
              <a:rPr lang="en-GB" dirty="0" smtClean="0"/>
              <a:t> </a:t>
            </a:r>
            <a:r>
              <a:rPr lang="en-GB" dirty="0" err="1" smtClean="0"/>
              <a:t>ligado</a:t>
            </a:r>
            <a:r>
              <a:rPr lang="en-GB" dirty="0" smtClean="0"/>
              <a:t>. </a:t>
            </a:r>
          </a:p>
          <a:p>
            <a:r>
              <a:rPr lang="en-GB" dirty="0" smtClean="0"/>
              <a:t>Agora </a:t>
            </a:r>
            <a:r>
              <a:rPr lang="en-GB" dirty="0" err="1" smtClean="0"/>
              <a:t>podes</a:t>
            </a:r>
            <a:r>
              <a:rPr lang="en-GB" dirty="0" smtClean="0"/>
              <a:t> </a:t>
            </a:r>
            <a:r>
              <a:rPr lang="en-GB" dirty="0" err="1" smtClean="0"/>
              <a:t>adquirir</a:t>
            </a:r>
            <a:r>
              <a:rPr lang="en-GB" dirty="0" smtClean="0"/>
              <a:t> um Smart Phone </a:t>
            </a:r>
            <a:r>
              <a:rPr lang="en-GB" dirty="0" err="1" smtClean="0"/>
              <a:t>por</a:t>
            </a:r>
            <a:r>
              <a:rPr lang="en-GB" dirty="0" smtClean="0"/>
              <a:t> um </a:t>
            </a:r>
            <a:r>
              <a:rPr lang="en-GB" dirty="0" err="1" smtClean="0"/>
              <a:t>preço</a:t>
            </a:r>
            <a:r>
              <a:rPr lang="en-GB" dirty="0" smtClean="0"/>
              <a:t> </a:t>
            </a:r>
            <a:r>
              <a:rPr lang="en-GB" dirty="0" err="1" smtClean="0"/>
              <a:t>muito</a:t>
            </a:r>
            <a:r>
              <a:rPr lang="en-GB" dirty="0" smtClean="0"/>
              <a:t> Smart!</a:t>
            </a:r>
          </a:p>
          <a:p>
            <a:endParaRPr lang="en-GB" dirty="0" smtClean="0"/>
          </a:p>
          <a:p>
            <a:endParaRPr lang="en-GB" dirty="0"/>
          </a:p>
        </p:txBody>
      </p:sp>
    </p:spTree>
    <p:extLst>
      <p:ext uri="{BB962C8B-B14F-4D97-AF65-F5344CB8AC3E}">
        <p14:creationId xmlns:p14="http://schemas.microsoft.com/office/powerpoint/2010/main" val="1559879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76330" y="879495"/>
            <a:ext cx="3708898" cy="369332"/>
          </a:xfrm>
          <a:prstGeom prst="rect">
            <a:avLst/>
          </a:prstGeom>
          <a:noFill/>
        </p:spPr>
        <p:txBody>
          <a:bodyPr wrap="square" rtlCol="0">
            <a:spAutoFit/>
          </a:bodyPr>
          <a:lstStyle/>
          <a:p>
            <a:r>
              <a:rPr lang="en-GB" i="1" dirty="0" smtClean="0"/>
              <a:t>Smart Phones , for Smart people. </a:t>
            </a:r>
            <a:endParaRPr lang="en-GB" i="1" dirty="0"/>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688"/>
            <a:ext cx="1198975" cy="1183042"/>
          </a:xfrm>
          <a:prstGeom prst="rect">
            <a:avLst/>
          </a:prstGeom>
        </p:spPr>
      </p:pic>
      <p:sp>
        <p:nvSpPr>
          <p:cNvPr id="22" name="Subtitle 2"/>
          <p:cNvSpPr txBox="1">
            <a:spLocks/>
          </p:cNvSpPr>
          <p:nvPr/>
        </p:nvSpPr>
        <p:spPr>
          <a:xfrm>
            <a:off x="1624673" y="71954"/>
            <a:ext cx="1367118" cy="391738"/>
          </a:xfrm>
          <a:prstGeom prst="rect">
            <a:avLst/>
          </a:prstGeom>
          <a:solidFill>
            <a:schemeClr val="accent1">
              <a:lumMod val="60000"/>
              <a:lumOff val="4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smtClean="0"/>
              <a:t>HOME</a:t>
            </a:r>
            <a:endParaRPr lang="en-GB" sz="1800" dirty="0"/>
          </a:p>
        </p:txBody>
      </p:sp>
      <p:sp>
        <p:nvSpPr>
          <p:cNvPr id="29" name="Subtitle 2"/>
          <p:cNvSpPr txBox="1">
            <a:spLocks/>
          </p:cNvSpPr>
          <p:nvPr/>
        </p:nvSpPr>
        <p:spPr>
          <a:xfrm>
            <a:off x="3232066" y="77543"/>
            <a:ext cx="1367118" cy="39173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a:t>T</a:t>
            </a:r>
            <a:r>
              <a:rPr lang="en-GB" sz="1800" dirty="0" smtClean="0"/>
              <a:t>ELEMOVELS</a:t>
            </a:r>
            <a:endParaRPr lang="en-GB" sz="1800" dirty="0"/>
          </a:p>
        </p:txBody>
      </p:sp>
      <p:sp>
        <p:nvSpPr>
          <p:cNvPr id="30" name="Subtitle 2"/>
          <p:cNvSpPr txBox="1">
            <a:spLocks/>
          </p:cNvSpPr>
          <p:nvPr/>
        </p:nvSpPr>
        <p:spPr>
          <a:xfrm>
            <a:off x="4718003" y="77928"/>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REPARACÃO</a:t>
            </a:r>
            <a:endParaRPr lang="en-GB" sz="1800" dirty="0"/>
          </a:p>
        </p:txBody>
      </p:sp>
      <p:sp>
        <p:nvSpPr>
          <p:cNvPr id="31" name="Subtitle 2"/>
          <p:cNvSpPr txBox="1">
            <a:spLocks/>
          </p:cNvSpPr>
          <p:nvPr/>
        </p:nvSpPr>
        <p:spPr>
          <a:xfrm>
            <a:off x="6325396" y="71954"/>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GARANTIA</a:t>
            </a:r>
            <a:endParaRPr lang="en-GB" sz="1800" dirty="0"/>
          </a:p>
        </p:txBody>
      </p:sp>
      <p:sp>
        <p:nvSpPr>
          <p:cNvPr id="32" name="Subtitle 2"/>
          <p:cNvSpPr txBox="1">
            <a:spLocks/>
          </p:cNvSpPr>
          <p:nvPr/>
        </p:nvSpPr>
        <p:spPr>
          <a:xfrm>
            <a:off x="7620307" y="66365"/>
            <a:ext cx="1526262" cy="3917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ACCESSORIOS</a:t>
            </a:r>
            <a:endParaRPr lang="en-GB" sz="1800" dirty="0"/>
          </a:p>
        </p:txBody>
      </p:sp>
      <p:sp>
        <p:nvSpPr>
          <p:cNvPr id="33" name="Subtitle 2"/>
          <p:cNvSpPr txBox="1">
            <a:spLocks/>
          </p:cNvSpPr>
          <p:nvPr/>
        </p:nvSpPr>
        <p:spPr>
          <a:xfrm>
            <a:off x="10433745" y="100763"/>
            <a:ext cx="1367118" cy="391738"/>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CONTACT NOS</a:t>
            </a:r>
            <a:endParaRPr lang="en-GB" sz="1800" dirty="0"/>
          </a:p>
        </p:txBody>
      </p:sp>
      <p:sp>
        <p:nvSpPr>
          <p:cNvPr id="34" name="Subtitle 2"/>
          <p:cNvSpPr txBox="1">
            <a:spLocks/>
          </p:cNvSpPr>
          <p:nvPr/>
        </p:nvSpPr>
        <p:spPr>
          <a:xfrm>
            <a:off x="9193186" y="76461"/>
            <a:ext cx="1367118" cy="391738"/>
          </a:xfrm>
          <a:prstGeom prst="rect">
            <a:avLst/>
          </a:prstGeom>
          <a:solidFill>
            <a:schemeClr val="accent1">
              <a:lumMod val="60000"/>
              <a:lumOff val="4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APRENDE</a:t>
            </a:r>
            <a:endParaRPr lang="en-GB" sz="1800" dirty="0"/>
          </a:p>
        </p:txBody>
      </p:sp>
      <p:sp>
        <p:nvSpPr>
          <p:cNvPr id="2" name="TextBox 1"/>
          <p:cNvSpPr txBox="1"/>
          <p:nvPr/>
        </p:nvSpPr>
        <p:spPr>
          <a:xfrm>
            <a:off x="1447800" y="2361148"/>
            <a:ext cx="184731" cy="369332"/>
          </a:xfrm>
          <a:prstGeom prst="rect">
            <a:avLst/>
          </a:prstGeom>
          <a:noFill/>
        </p:spPr>
        <p:txBody>
          <a:bodyPr wrap="none" rtlCol="0">
            <a:spAutoFit/>
          </a:bodyPr>
          <a:lstStyle/>
          <a:p>
            <a:endParaRPr lang="en-GB" dirty="0"/>
          </a:p>
        </p:txBody>
      </p:sp>
      <p:pic>
        <p:nvPicPr>
          <p:cNvPr id="3" name="Picture 2"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5281" y="1681071"/>
            <a:ext cx="2046730" cy="1360153"/>
          </a:xfrm>
          <a:prstGeom prst="rect">
            <a:avLst/>
          </a:prstGeom>
        </p:spPr>
      </p:pic>
      <p:pic>
        <p:nvPicPr>
          <p:cNvPr id="4" name="Picture 3" descr="Screen Clipp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51326" y="3907946"/>
            <a:ext cx="2027832" cy="1166960"/>
          </a:xfrm>
          <a:prstGeom prst="rect">
            <a:avLst/>
          </a:prstGeom>
        </p:spPr>
      </p:pic>
      <p:pic>
        <p:nvPicPr>
          <p:cNvPr id="5" name="Picture 4" descr="Screen Clippi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99184" y="1658656"/>
            <a:ext cx="2249232" cy="1289147"/>
          </a:xfrm>
          <a:prstGeom prst="rect">
            <a:avLst/>
          </a:prstGeom>
        </p:spPr>
      </p:pic>
      <p:pic>
        <p:nvPicPr>
          <p:cNvPr id="6" name="Picture 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99184" y="3821096"/>
            <a:ext cx="2192011" cy="1240761"/>
          </a:xfrm>
          <a:prstGeom prst="rect">
            <a:avLst/>
          </a:prstGeom>
        </p:spPr>
      </p:pic>
      <p:pic>
        <p:nvPicPr>
          <p:cNvPr id="7" name="Picture 6"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81866" y="1598002"/>
            <a:ext cx="2120077" cy="1349801"/>
          </a:xfrm>
          <a:prstGeom prst="rect">
            <a:avLst/>
          </a:prstGeom>
        </p:spPr>
      </p:pic>
      <p:pic>
        <p:nvPicPr>
          <p:cNvPr id="8" name="Picture 7" descr="Screen Clippi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24074" y="3907946"/>
            <a:ext cx="1844990" cy="1067059"/>
          </a:xfrm>
          <a:prstGeom prst="rect">
            <a:avLst/>
          </a:prstGeom>
        </p:spPr>
      </p:pic>
      <p:sp>
        <p:nvSpPr>
          <p:cNvPr id="9" name="TextBox 8"/>
          <p:cNvSpPr txBox="1"/>
          <p:nvPr/>
        </p:nvSpPr>
        <p:spPr>
          <a:xfrm>
            <a:off x="1551326" y="3116032"/>
            <a:ext cx="2044727" cy="369332"/>
          </a:xfrm>
          <a:prstGeom prst="rect">
            <a:avLst/>
          </a:prstGeom>
          <a:noFill/>
        </p:spPr>
        <p:txBody>
          <a:bodyPr wrap="none" rtlCol="0">
            <a:spAutoFit/>
          </a:bodyPr>
          <a:lstStyle/>
          <a:p>
            <a:r>
              <a:rPr lang="en-GB" dirty="0" smtClean="0"/>
              <a:t>Set up home screen</a:t>
            </a:r>
            <a:endParaRPr lang="en-GB" dirty="0"/>
          </a:p>
        </p:txBody>
      </p:sp>
      <p:sp>
        <p:nvSpPr>
          <p:cNvPr id="24" name="TextBox 23"/>
          <p:cNvSpPr txBox="1"/>
          <p:nvPr/>
        </p:nvSpPr>
        <p:spPr>
          <a:xfrm>
            <a:off x="1624673" y="5034140"/>
            <a:ext cx="1526444" cy="369332"/>
          </a:xfrm>
          <a:prstGeom prst="rect">
            <a:avLst/>
          </a:prstGeom>
          <a:noFill/>
        </p:spPr>
        <p:txBody>
          <a:bodyPr wrap="none" rtlCol="0">
            <a:spAutoFit/>
          </a:bodyPr>
          <a:lstStyle/>
          <a:p>
            <a:r>
              <a:rPr lang="en-GB" dirty="0" smtClean="0"/>
              <a:t>Sync calendar</a:t>
            </a:r>
            <a:endParaRPr lang="en-GB" dirty="0"/>
          </a:p>
        </p:txBody>
      </p:sp>
      <p:sp>
        <p:nvSpPr>
          <p:cNvPr id="25" name="TextBox 24"/>
          <p:cNvSpPr txBox="1"/>
          <p:nvPr/>
        </p:nvSpPr>
        <p:spPr>
          <a:xfrm>
            <a:off x="4718003" y="2988300"/>
            <a:ext cx="1347228" cy="369332"/>
          </a:xfrm>
          <a:prstGeom prst="rect">
            <a:avLst/>
          </a:prstGeom>
          <a:noFill/>
        </p:spPr>
        <p:txBody>
          <a:bodyPr wrap="none" rtlCol="0">
            <a:spAutoFit/>
          </a:bodyPr>
          <a:lstStyle/>
          <a:p>
            <a:r>
              <a:rPr lang="en-GB" dirty="0" smtClean="0"/>
              <a:t>Set up email</a:t>
            </a:r>
            <a:endParaRPr lang="en-GB" dirty="0"/>
          </a:p>
        </p:txBody>
      </p:sp>
      <p:sp>
        <p:nvSpPr>
          <p:cNvPr id="26" name="TextBox 25"/>
          <p:cNvSpPr txBox="1"/>
          <p:nvPr/>
        </p:nvSpPr>
        <p:spPr>
          <a:xfrm>
            <a:off x="4672825" y="5034140"/>
            <a:ext cx="1640898" cy="369332"/>
          </a:xfrm>
          <a:prstGeom prst="rect">
            <a:avLst/>
          </a:prstGeom>
          <a:noFill/>
        </p:spPr>
        <p:txBody>
          <a:bodyPr wrap="none" rtlCol="0">
            <a:spAutoFit/>
          </a:bodyPr>
          <a:lstStyle/>
          <a:p>
            <a:r>
              <a:rPr lang="en-GB" dirty="0" smtClean="0"/>
              <a:t>Select Ringtone</a:t>
            </a:r>
            <a:endParaRPr lang="en-GB" dirty="0"/>
          </a:p>
        </p:txBody>
      </p:sp>
      <p:sp>
        <p:nvSpPr>
          <p:cNvPr id="27" name="TextBox 26"/>
          <p:cNvSpPr txBox="1"/>
          <p:nvPr/>
        </p:nvSpPr>
        <p:spPr>
          <a:xfrm>
            <a:off x="8057216" y="2947803"/>
            <a:ext cx="1260153" cy="369332"/>
          </a:xfrm>
          <a:prstGeom prst="rect">
            <a:avLst/>
          </a:prstGeom>
          <a:noFill/>
        </p:spPr>
        <p:txBody>
          <a:bodyPr wrap="none" rtlCol="0">
            <a:spAutoFit/>
          </a:bodyPr>
          <a:lstStyle/>
          <a:p>
            <a:r>
              <a:rPr lang="en-GB" dirty="0" smtClean="0"/>
              <a:t>Install Apps</a:t>
            </a:r>
            <a:endParaRPr lang="en-GB" dirty="0"/>
          </a:p>
        </p:txBody>
      </p:sp>
      <p:sp>
        <p:nvSpPr>
          <p:cNvPr id="38" name="TextBox 37"/>
          <p:cNvSpPr txBox="1"/>
          <p:nvPr/>
        </p:nvSpPr>
        <p:spPr>
          <a:xfrm>
            <a:off x="8124205" y="4975005"/>
            <a:ext cx="1752852" cy="369332"/>
          </a:xfrm>
          <a:prstGeom prst="rect">
            <a:avLst/>
          </a:prstGeom>
          <a:noFill/>
        </p:spPr>
        <p:txBody>
          <a:bodyPr wrap="none" rtlCol="0">
            <a:spAutoFit/>
          </a:bodyPr>
          <a:lstStyle/>
          <a:p>
            <a:r>
              <a:rPr lang="en-GB" dirty="0" smtClean="0"/>
              <a:t>You get the idea.</a:t>
            </a:r>
            <a:endParaRPr lang="en-GB" dirty="0"/>
          </a:p>
        </p:txBody>
      </p:sp>
    </p:spTree>
    <p:extLst>
      <p:ext uri="{BB962C8B-B14F-4D97-AF65-F5344CB8AC3E}">
        <p14:creationId xmlns:p14="http://schemas.microsoft.com/office/powerpoint/2010/main" val="2998882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0" y="1277440"/>
            <a:ext cx="1715461" cy="923330"/>
          </a:xfrm>
          <a:prstGeom prst="rect">
            <a:avLst/>
          </a:prstGeom>
          <a:noFill/>
        </p:spPr>
        <p:txBody>
          <a:bodyPr wrap="square" rtlCol="0">
            <a:spAutoFit/>
          </a:bodyPr>
          <a:lstStyle/>
          <a:p>
            <a:r>
              <a:rPr lang="en-GB" i="1" dirty="0" smtClean="0"/>
              <a:t>Smart Phones , for Smart people. </a:t>
            </a:r>
            <a:endParaRPr lang="en-GB" i="1" dirty="0"/>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688"/>
            <a:ext cx="1198975" cy="1183042"/>
          </a:xfrm>
          <a:prstGeom prst="rect">
            <a:avLst/>
          </a:prstGeom>
        </p:spPr>
      </p:pic>
      <p:sp>
        <p:nvSpPr>
          <p:cNvPr id="22" name="Subtitle 2"/>
          <p:cNvSpPr txBox="1">
            <a:spLocks/>
          </p:cNvSpPr>
          <p:nvPr/>
        </p:nvSpPr>
        <p:spPr>
          <a:xfrm>
            <a:off x="1624673" y="71954"/>
            <a:ext cx="1367118" cy="391738"/>
          </a:xfrm>
          <a:prstGeom prst="rect">
            <a:avLst/>
          </a:prstGeom>
          <a:solidFill>
            <a:schemeClr val="accent1">
              <a:lumMod val="60000"/>
              <a:lumOff val="4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smtClean="0"/>
              <a:t>HOME</a:t>
            </a:r>
            <a:endParaRPr lang="en-GB" sz="1800" dirty="0"/>
          </a:p>
        </p:txBody>
      </p:sp>
      <p:sp>
        <p:nvSpPr>
          <p:cNvPr id="29" name="Subtitle 2"/>
          <p:cNvSpPr txBox="1">
            <a:spLocks/>
          </p:cNvSpPr>
          <p:nvPr/>
        </p:nvSpPr>
        <p:spPr>
          <a:xfrm>
            <a:off x="3232066" y="77543"/>
            <a:ext cx="1367118" cy="39173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a:t>T</a:t>
            </a:r>
            <a:r>
              <a:rPr lang="en-GB" sz="1800" dirty="0" smtClean="0"/>
              <a:t>ELEMOVELS</a:t>
            </a:r>
            <a:endParaRPr lang="en-GB" sz="1800" dirty="0"/>
          </a:p>
        </p:txBody>
      </p:sp>
      <p:sp>
        <p:nvSpPr>
          <p:cNvPr id="30" name="Subtitle 2"/>
          <p:cNvSpPr txBox="1">
            <a:spLocks/>
          </p:cNvSpPr>
          <p:nvPr/>
        </p:nvSpPr>
        <p:spPr>
          <a:xfrm>
            <a:off x="4718003" y="77928"/>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REPARACÃO</a:t>
            </a:r>
            <a:endParaRPr lang="en-GB" sz="1800" dirty="0"/>
          </a:p>
        </p:txBody>
      </p:sp>
      <p:sp>
        <p:nvSpPr>
          <p:cNvPr id="31" name="Subtitle 2"/>
          <p:cNvSpPr txBox="1">
            <a:spLocks/>
          </p:cNvSpPr>
          <p:nvPr/>
        </p:nvSpPr>
        <p:spPr>
          <a:xfrm>
            <a:off x="6325396" y="71954"/>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GARANTIA</a:t>
            </a:r>
            <a:endParaRPr lang="en-GB" sz="1800" dirty="0"/>
          </a:p>
        </p:txBody>
      </p:sp>
      <p:sp>
        <p:nvSpPr>
          <p:cNvPr id="32" name="Subtitle 2"/>
          <p:cNvSpPr txBox="1">
            <a:spLocks/>
          </p:cNvSpPr>
          <p:nvPr/>
        </p:nvSpPr>
        <p:spPr>
          <a:xfrm>
            <a:off x="7620307" y="66365"/>
            <a:ext cx="1526262" cy="3917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ACCESSORIOS</a:t>
            </a:r>
            <a:endParaRPr lang="en-GB" sz="1800" dirty="0"/>
          </a:p>
        </p:txBody>
      </p:sp>
      <p:sp>
        <p:nvSpPr>
          <p:cNvPr id="33" name="Subtitle 2"/>
          <p:cNvSpPr txBox="1">
            <a:spLocks/>
          </p:cNvSpPr>
          <p:nvPr/>
        </p:nvSpPr>
        <p:spPr>
          <a:xfrm>
            <a:off x="10433745" y="100763"/>
            <a:ext cx="1367118" cy="391738"/>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CONTACT NOS</a:t>
            </a:r>
            <a:endParaRPr lang="en-GB" sz="1800" dirty="0"/>
          </a:p>
        </p:txBody>
      </p:sp>
      <p:sp>
        <p:nvSpPr>
          <p:cNvPr id="34" name="Subtitle 2"/>
          <p:cNvSpPr txBox="1">
            <a:spLocks/>
          </p:cNvSpPr>
          <p:nvPr/>
        </p:nvSpPr>
        <p:spPr>
          <a:xfrm>
            <a:off x="9193186" y="76461"/>
            <a:ext cx="1367118" cy="391738"/>
          </a:xfrm>
          <a:prstGeom prst="rect">
            <a:avLst/>
          </a:prstGeom>
          <a:solidFill>
            <a:schemeClr val="accent1">
              <a:lumMod val="60000"/>
              <a:lumOff val="4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APRENDE</a:t>
            </a:r>
            <a:endParaRPr lang="en-GB" sz="1800" dirty="0"/>
          </a:p>
        </p:txBody>
      </p:sp>
      <p:sp>
        <p:nvSpPr>
          <p:cNvPr id="2" name="TextBox 1"/>
          <p:cNvSpPr txBox="1"/>
          <p:nvPr/>
        </p:nvSpPr>
        <p:spPr>
          <a:xfrm>
            <a:off x="1447800" y="2361148"/>
            <a:ext cx="184731" cy="369332"/>
          </a:xfrm>
          <a:prstGeom prst="rect">
            <a:avLst/>
          </a:prstGeom>
          <a:noFill/>
        </p:spPr>
        <p:txBody>
          <a:bodyPr wrap="none" rtlCol="0">
            <a:spAutoFit/>
          </a:bodyPr>
          <a:lstStyle/>
          <a:p>
            <a:endParaRPr lang="en-GB" dirty="0"/>
          </a:p>
        </p:txBody>
      </p:sp>
      <p:pic>
        <p:nvPicPr>
          <p:cNvPr id="3" name="Picture 2"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2531" y="945008"/>
            <a:ext cx="1984551" cy="1318832"/>
          </a:xfrm>
          <a:prstGeom prst="rect">
            <a:avLst/>
          </a:prstGeom>
        </p:spPr>
      </p:pic>
      <p:pic>
        <p:nvPicPr>
          <p:cNvPr id="4" name="Picture 3" descr="Screen Clipp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6889" y="5218806"/>
            <a:ext cx="2027832" cy="1166960"/>
          </a:xfrm>
          <a:prstGeom prst="rect">
            <a:avLst/>
          </a:prstGeom>
        </p:spPr>
      </p:pic>
      <p:pic>
        <p:nvPicPr>
          <p:cNvPr id="5" name="Picture 4" descr="Screen Clippi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1395" y="877468"/>
            <a:ext cx="2249232" cy="1289147"/>
          </a:xfrm>
          <a:prstGeom prst="rect">
            <a:avLst/>
          </a:prstGeom>
        </p:spPr>
      </p:pic>
      <p:pic>
        <p:nvPicPr>
          <p:cNvPr id="6" name="Picture 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70572" y="5218806"/>
            <a:ext cx="2192011" cy="1240761"/>
          </a:xfrm>
          <a:prstGeom prst="rect">
            <a:avLst/>
          </a:prstGeom>
        </p:spPr>
      </p:pic>
      <p:pic>
        <p:nvPicPr>
          <p:cNvPr id="7" name="Picture 6"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93383" y="789875"/>
            <a:ext cx="2120077" cy="1349801"/>
          </a:xfrm>
          <a:prstGeom prst="rect">
            <a:avLst/>
          </a:prstGeom>
        </p:spPr>
      </p:pic>
      <p:pic>
        <p:nvPicPr>
          <p:cNvPr id="8" name="Picture 7" descr="Screen Clippi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40603" y="5486375"/>
            <a:ext cx="1844990" cy="1067059"/>
          </a:xfrm>
          <a:prstGeom prst="rect">
            <a:avLst/>
          </a:prstGeom>
        </p:spPr>
      </p:pic>
      <p:sp>
        <p:nvSpPr>
          <p:cNvPr id="9" name="TextBox 8"/>
          <p:cNvSpPr txBox="1"/>
          <p:nvPr/>
        </p:nvSpPr>
        <p:spPr>
          <a:xfrm>
            <a:off x="1602442" y="605209"/>
            <a:ext cx="2044727" cy="369332"/>
          </a:xfrm>
          <a:prstGeom prst="rect">
            <a:avLst/>
          </a:prstGeom>
          <a:noFill/>
        </p:spPr>
        <p:txBody>
          <a:bodyPr wrap="none" rtlCol="0">
            <a:spAutoFit/>
          </a:bodyPr>
          <a:lstStyle/>
          <a:p>
            <a:r>
              <a:rPr lang="en-GB" dirty="0" smtClean="0"/>
              <a:t>Set up home screen</a:t>
            </a:r>
            <a:endParaRPr lang="en-GB" dirty="0"/>
          </a:p>
        </p:txBody>
      </p:sp>
      <p:sp>
        <p:nvSpPr>
          <p:cNvPr id="24" name="TextBox 23"/>
          <p:cNvSpPr txBox="1"/>
          <p:nvPr/>
        </p:nvSpPr>
        <p:spPr>
          <a:xfrm>
            <a:off x="1757583" y="6493608"/>
            <a:ext cx="1526444" cy="369332"/>
          </a:xfrm>
          <a:prstGeom prst="rect">
            <a:avLst/>
          </a:prstGeom>
          <a:noFill/>
        </p:spPr>
        <p:txBody>
          <a:bodyPr wrap="none" rtlCol="0">
            <a:spAutoFit/>
          </a:bodyPr>
          <a:lstStyle/>
          <a:p>
            <a:r>
              <a:rPr lang="en-GB" dirty="0" smtClean="0"/>
              <a:t>Sync calendar</a:t>
            </a:r>
            <a:endParaRPr lang="en-GB" dirty="0"/>
          </a:p>
        </p:txBody>
      </p:sp>
      <p:sp>
        <p:nvSpPr>
          <p:cNvPr id="25" name="TextBox 24"/>
          <p:cNvSpPr txBox="1"/>
          <p:nvPr/>
        </p:nvSpPr>
        <p:spPr>
          <a:xfrm>
            <a:off x="4864838" y="508136"/>
            <a:ext cx="1347228" cy="369332"/>
          </a:xfrm>
          <a:prstGeom prst="rect">
            <a:avLst/>
          </a:prstGeom>
          <a:noFill/>
        </p:spPr>
        <p:txBody>
          <a:bodyPr wrap="none" rtlCol="0">
            <a:spAutoFit/>
          </a:bodyPr>
          <a:lstStyle/>
          <a:p>
            <a:r>
              <a:rPr lang="en-GB" dirty="0" smtClean="0"/>
              <a:t>Set up email</a:t>
            </a:r>
            <a:endParaRPr lang="en-GB" dirty="0"/>
          </a:p>
        </p:txBody>
      </p:sp>
      <p:sp>
        <p:nvSpPr>
          <p:cNvPr id="26" name="TextBox 25"/>
          <p:cNvSpPr txBox="1"/>
          <p:nvPr/>
        </p:nvSpPr>
        <p:spPr>
          <a:xfrm>
            <a:off x="4718003" y="6493608"/>
            <a:ext cx="1640898" cy="369332"/>
          </a:xfrm>
          <a:prstGeom prst="rect">
            <a:avLst/>
          </a:prstGeom>
          <a:noFill/>
        </p:spPr>
        <p:txBody>
          <a:bodyPr wrap="none" rtlCol="0">
            <a:spAutoFit/>
          </a:bodyPr>
          <a:lstStyle/>
          <a:p>
            <a:r>
              <a:rPr lang="en-GB" dirty="0" smtClean="0"/>
              <a:t>Select Ringtone</a:t>
            </a:r>
            <a:endParaRPr lang="en-GB" dirty="0"/>
          </a:p>
        </p:txBody>
      </p:sp>
      <p:sp>
        <p:nvSpPr>
          <p:cNvPr id="27" name="TextBox 26"/>
          <p:cNvSpPr txBox="1"/>
          <p:nvPr/>
        </p:nvSpPr>
        <p:spPr>
          <a:xfrm>
            <a:off x="8223346" y="508136"/>
            <a:ext cx="1260153" cy="369332"/>
          </a:xfrm>
          <a:prstGeom prst="rect">
            <a:avLst/>
          </a:prstGeom>
          <a:noFill/>
        </p:spPr>
        <p:txBody>
          <a:bodyPr wrap="none" rtlCol="0">
            <a:spAutoFit/>
          </a:bodyPr>
          <a:lstStyle/>
          <a:p>
            <a:r>
              <a:rPr lang="en-GB" dirty="0" smtClean="0"/>
              <a:t>Install Apps</a:t>
            </a:r>
            <a:endParaRPr lang="en-GB" dirty="0"/>
          </a:p>
        </p:txBody>
      </p:sp>
      <p:sp>
        <p:nvSpPr>
          <p:cNvPr id="38" name="TextBox 37"/>
          <p:cNvSpPr txBox="1"/>
          <p:nvPr/>
        </p:nvSpPr>
        <p:spPr>
          <a:xfrm>
            <a:off x="8440943" y="6542470"/>
            <a:ext cx="1752852" cy="369332"/>
          </a:xfrm>
          <a:prstGeom prst="rect">
            <a:avLst/>
          </a:prstGeom>
          <a:noFill/>
        </p:spPr>
        <p:txBody>
          <a:bodyPr wrap="none" rtlCol="0">
            <a:spAutoFit/>
          </a:bodyPr>
          <a:lstStyle/>
          <a:p>
            <a:r>
              <a:rPr lang="en-GB" dirty="0" smtClean="0"/>
              <a:t>You get the idea.</a:t>
            </a:r>
            <a:endParaRPr lang="en-GB" dirty="0"/>
          </a:p>
        </p:txBody>
      </p:sp>
      <p:pic>
        <p:nvPicPr>
          <p:cNvPr id="35" name="Picture 34"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4673" y="1103825"/>
            <a:ext cx="8221364" cy="5080277"/>
          </a:xfrm>
          <a:prstGeom prst="rect">
            <a:avLst/>
          </a:prstGeom>
        </p:spPr>
      </p:pic>
    </p:spTree>
    <p:extLst>
      <p:ext uri="{BB962C8B-B14F-4D97-AF65-F5344CB8AC3E}">
        <p14:creationId xmlns:p14="http://schemas.microsoft.com/office/powerpoint/2010/main" val="1451648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76330" y="879495"/>
            <a:ext cx="3708898" cy="369332"/>
          </a:xfrm>
          <a:prstGeom prst="rect">
            <a:avLst/>
          </a:prstGeom>
          <a:noFill/>
        </p:spPr>
        <p:txBody>
          <a:bodyPr wrap="square" rtlCol="0">
            <a:spAutoFit/>
          </a:bodyPr>
          <a:lstStyle/>
          <a:p>
            <a:r>
              <a:rPr lang="en-GB" i="1" dirty="0" smtClean="0"/>
              <a:t>Smart Phones , for Smart people. </a:t>
            </a:r>
            <a:endParaRPr lang="en-GB" i="1" dirty="0"/>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688"/>
            <a:ext cx="1198975" cy="1183042"/>
          </a:xfrm>
          <a:prstGeom prst="rect">
            <a:avLst/>
          </a:prstGeom>
        </p:spPr>
      </p:pic>
      <p:sp>
        <p:nvSpPr>
          <p:cNvPr id="22" name="Subtitle 2"/>
          <p:cNvSpPr txBox="1">
            <a:spLocks/>
          </p:cNvSpPr>
          <p:nvPr/>
        </p:nvSpPr>
        <p:spPr>
          <a:xfrm>
            <a:off x="1624673" y="71954"/>
            <a:ext cx="1367118" cy="391738"/>
          </a:xfrm>
          <a:prstGeom prst="rect">
            <a:avLst/>
          </a:prstGeom>
          <a:solidFill>
            <a:schemeClr val="accent1">
              <a:lumMod val="60000"/>
              <a:lumOff val="4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smtClean="0"/>
              <a:t>HOME</a:t>
            </a:r>
            <a:endParaRPr lang="en-GB" sz="1800" dirty="0"/>
          </a:p>
        </p:txBody>
      </p:sp>
      <p:sp>
        <p:nvSpPr>
          <p:cNvPr id="29" name="Subtitle 2"/>
          <p:cNvSpPr txBox="1">
            <a:spLocks/>
          </p:cNvSpPr>
          <p:nvPr/>
        </p:nvSpPr>
        <p:spPr>
          <a:xfrm>
            <a:off x="3232066" y="77543"/>
            <a:ext cx="1367118" cy="39173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a:t>T</a:t>
            </a:r>
            <a:r>
              <a:rPr lang="en-GB" sz="1800" dirty="0" smtClean="0"/>
              <a:t>ELEMOVELS</a:t>
            </a:r>
            <a:endParaRPr lang="en-GB" sz="1800" dirty="0"/>
          </a:p>
        </p:txBody>
      </p:sp>
      <p:sp>
        <p:nvSpPr>
          <p:cNvPr id="30" name="Subtitle 2"/>
          <p:cNvSpPr txBox="1">
            <a:spLocks/>
          </p:cNvSpPr>
          <p:nvPr/>
        </p:nvSpPr>
        <p:spPr>
          <a:xfrm>
            <a:off x="4718003" y="77928"/>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REPARACÃO</a:t>
            </a:r>
            <a:endParaRPr lang="en-GB" sz="1800" dirty="0"/>
          </a:p>
        </p:txBody>
      </p:sp>
      <p:sp>
        <p:nvSpPr>
          <p:cNvPr id="31" name="Subtitle 2"/>
          <p:cNvSpPr txBox="1">
            <a:spLocks/>
          </p:cNvSpPr>
          <p:nvPr/>
        </p:nvSpPr>
        <p:spPr>
          <a:xfrm>
            <a:off x="6325396" y="71954"/>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GARANTIA</a:t>
            </a:r>
            <a:endParaRPr lang="en-GB" sz="1800" dirty="0"/>
          </a:p>
        </p:txBody>
      </p:sp>
      <p:sp>
        <p:nvSpPr>
          <p:cNvPr id="32" name="Subtitle 2"/>
          <p:cNvSpPr txBox="1">
            <a:spLocks/>
          </p:cNvSpPr>
          <p:nvPr/>
        </p:nvSpPr>
        <p:spPr>
          <a:xfrm>
            <a:off x="7620307" y="66365"/>
            <a:ext cx="1526262" cy="3917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ACCESSORIOS</a:t>
            </a:r>
            <a:endParaRPr lang="en-GB" sz="1800" dirty="0"/>
          </a:p>
        </p:txBody>
      </p:sp>
      <p:sp>
        <p:nvSpPr>
          <p:cNvPr id="33" name="Subtitle 2"/>
          <p:cNvSpPr txBox="1">
            <a:spLocks/>
          </p:cNvSpPr>
          <p:nvPr/>
        </p:nvSpPr>
        <p:spPr>
          <a:xfrm>
            <a:off x="10433745" y="100763"/>
            <a:ext cx="1367118" cy="391738"/>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CONTACT NOS</a:t>
            </a:r>
            <a:endParaRPr lang="en-GB" sz="1800" dirty="0"/>
          </a:p>
        </p:txBody>
      </p:sp>
      <p:sp>
        <p:nvSpPr>
          <p:cNvPr id="34" name="Subtitle 2"/>
          <p:cNvSpPr txBox="1">
            <a:spLocks/>
          </p:cNvSpPr>
          <p:nvPr/>
        </p:nvSpPr>
        <p:spPr>
          <a:xfrm>
            <a:off x="9193186" y="76461"/>
            <a:ext cx="1367118" cy="391738"/>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APRENDE</a:t>
            </a:r>
            <a:endParaRPr lang="en-GB" sz="1800" dirty="0"/>
          </a:p>
        </p:txBody>
      </p:sp>
      <p:sp>
        <p:nvSpPr>
          <p:cNvPr id="2" name="TextBox 1"/>
          <p:cNvSpPr txBox="1"/>
          <p:nvPr/>
        </p:nvSpPr>
        <p:spPr>
          <a:xfrm>
            <a:off x="1447800" y="2361148"/>
            <a:ext cx="184731" cy="369332"/>
          </a:xfrm>
          <a:prstGeom prst="rect">
            <a:avLst/>
          </a:prstGeom>
          <a:noFill/>
        </p:spPr>
        <p:txBody>
          <a:bodyPr wrap="none" rtlCol="0">
            <a:spAutoFit/>
          </a:bodyPr>
          <a:lstStyle/>
          <a:p>
            <a:endParaRPr lang="en-GB" dirty="0"/>
          </a:p>
        </p:txBody>
      </p:sp>
      <p:pic>
        <p:nvPicPr>
          <p:cNvPr id="5" name="Picture 4"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8975" y="2361148"/>
            <a:ext cx="2200689" cy="1984866"/>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0158" y="2399827"/>
            <a:ext cx="2165238" cy="1946187"/>
          </a:xfrm>
          <a:prstGeom prst="rect">
            <a:avLst/>
          </a:prstGeom>
        </p:spPr>
      </p:pic>
      <p:sp>
        <p:nvSpPr>
          <p:cNvPr id="7" name="TextBox 6"/>
          <p:cNvSpPr txBox="1"/>
          <p:nvPr/>
        </p:nvSpPr>
        <p:spPr>
          <a:xfrm>
            <a:off x="950841" y="4526969"/>
            <a:ext cx="2696955" cy="338554"/>
          </a:xfrm>
          <a:prstGeom prst="rect">
            <a:avLst/>
          </a:prstGeom>
          <a:noFill/>
        </p:spPr>
        <p:txBody>
          <a:bodyPr wrap="square" rtlCol="0">
            <a:spAutoFit/>
          </a:bodyPr>
          <a:lstStyle/>
          <a:p>
            <a:r>
              <a:rPr lang="en-GB" sz="1600" dirty="0" smtClean="0"/>
              <a:t>Metro de Marques de </a:t>
            </a:r>
            <a:r>
              <a:rPr lang="en-GB" sz="1600" dirty="0" err="1" smtClean="0"/>
              <a:t>Pombal</a:t>
            </a:r>
            <a:endParaRPr lang="en-GB" sz="1600" dirty="0"/>
          </a:p>
        </p:txBody>
      </p:sp>
      <p:sp>
        <p:nvSpPr>
          <p:cNvPr id="17" name="TextBox 16"/>
          <p:cNvSpPr txBox="1"/>
          <p:nvPr/>
        </p:nvSpPr>
        <p:spPr>
          <a:xfrm>
            <a:off x="4146523" y="4526969"/>
            <a:ext cx="2087751" cy="369332"/>
          </a:xfrm>
          <a:prstGeom prst="rect">
            <a:avLst/>
          </a:prstGeom>
          <a:noFill/>
        </p:spPr>
        <p:txBody>
          <a:bodyPr wrap="none" rtlCol="0">
            <a:spAutoFit/>
          </a:bodyPr>
          <a:lstStyle/>
          <a:p>
            <a:r>
              <a:rPr lang="en-GB" dirty="0" smtClean="0"/>
              <a:t>Metro do </a:t>
            </a:r>
            <a:r>
              <a:rPr lang="en-GB" dirty="0" err="1" smtClean="0"/>
              <a:t>Aeroporto</a:t>
            </a:r>
            <a:endParaRPr lang="en-GB" dirty="0"/>
          </a:p>
        </p:txBody>
      </p:sp>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33286" y="2369669"/>
            <a:ext cx="2741231" cy="2157300"/>
          </a:xfrm>
          <a:prstGeom prst="rect">
            <a:avLst/>
          </a:prstGeom>
        </p:spPr>
      </p:pic>
      <p:sp>
        <p:nvSpPr>
          <p:cNvPr id="19" name="TextBox 18"/>
          <p:cNvSpPr txBox="1"/>
          <p:nvPr/>
        </p:nvSpPr>
        <p:spPr>
          <a:xfrm>
            <a:off x="7339562" y="4553254"/>
            <a:ext cx="1970283" cy="369332"/>
          </a:xfrm>
          <a:prstGeom prst="rect">
            <a:avLst/>
          </a:prstGeom>
          <a:noFill/>
        </p:spPr>
        <p:txBody>
          <a:bodyPr wrap="none" rtlCol="0">
            <a:spAutoFit/>
          </a:bodyPr>
          <a:lstStyle/>
          <a:p>
            <a:r>
              <a:rPr lang="en-GB" dirty="0" smtClean="0"/>
              <a:t>Metro de </a:t>
            </a:r>
            <a:r>
              <a:rPr lang="en-GB" dirty="0" err="1" smtClean="0"/>
              <a:t>Saldanha</a:t>
            </a:r>
            <a:endParaRPr lang="en-GB" dirty="0"/>
          </a:p>
        </p:txBody>
      </p:sp>
    </p:spTree>
    <p:extLst>
      <p:ext uri="{BB962C8B-B14F-4D97-AF65-F5344CB8AC3E}">
        <p14:creationId xmlns:p14="http://schemas.microsoft.com/office/powerpoint/2010/main" val="590181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478261" y="372266"/>
            <a:ext cx="9621425" cy="3917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800" dirty="0" smtClean="0"/>
              <a:t>Icon description pages….</a:t>
            </a:r>
            <a:endParaRPr lang="en-GB" sz="2800" dirty="0"/>
          </a:p>
        </p:txBody>
      </p:sp>
      <p:sp>
        <p:nvSpPr>
          <p:cNvPr id="2" name="TextBox 1"/>
          <p:cNvSpPr txBox="1"/>
          <p:nvPr/>
        </p:nvSpPr>
        <p:spPr>
          <a:xfrm>
            <a:off x="298307" y="2556477"/>
            <a:ext cx="11367343" cy="1754326"/>
          </a:xfrm>
          <a:prstGeom prst="rect">
            <a:avLst/>
          </a:prstGeom>
          <a:noFill/>
        </p:spPr>
        <p:txBody>
          <a:bodyPr wrap="none" rtlCol="0">
            <a:spAutoFit/>
          </a:bodyPr>
          <a:lstStyle/>
          <a:p>
            <a:r>
              <a:rPr lang="en-GB" dirty="0" smtClean="0"/>
              <a:t>4.4  Kit </a:t>
            </a:r>
            <a:r>
              <a:rPr lang="en-GB" dirty="0" err="1" smtClean="0"/>
              <a:t>kat</a:t>
            </a:r>
            <a:r>
              <a:rPr lang="en-GB" dirty="0" smtClean="0"/>
              <a:t> is the very latest software operation system for Google. Key feature include ….</a:t>
            </a:r>
          </a:p>
          <a:p>
            <a:endParaRPr lang="en-GB" dirty="0"/>
          </a:p>
          <a:p>
            <a:r>
              <a:rPr lang="en-GB" dirty="0" smtClean="0"/>
              <a:t>4.2 Jelly bean </a:t>
            </a:r>
            <a:r>
              <a:rPr lang="en-GB" dirty="0" smtClean="0"/>
              <a:t>has just been outdate but don’t be fooled to  thinking that it is over. It is the most highly developed </a:t>
            </a:r>
          </a:p>
          <a:p>
            <a:r>
              <a:rPr lang="en-GB" dirty="0" smtClean="0"/>
              <a:t>Platform. Key features include </a:t>
            </a:r>
            <a:r>
              <a:rPr lang="en-GB" dirty="0" err="1" smtClean="0"/>
              <a:t>paroramic</a:t>
            </a:r>
            <a:r>
              <a:rPr lang="en-GB" dirty="0" smtClean="0"/>
              <a:t> photographic capability, ultra fast swipe keyboard, multiple email accounts so </a:t>
            </a:r>
          </a:p>
          <a:p>
            <a:r>
              <a:rPr lang="en-GB" dirty="0" smtClean="0"/>
              <a:t>that you can have everything on one device, screen mirroring to  your TV </a:t>
            </a:r>
            <a:r>
              <a:rPr lang="en-GB" dirty="0" err="1" smtClean="0"/>
              <a:t>amoung</a:t>
            </a:r>
            <a:r>
              <a:rPr lang="en-GB" dirty="0" smtClean="0"/>
              <a:t> the all the other powerful features.</a:t>
            </a:r>
            <a:endParaRPr lang="en-GB" dirty="0" smtClean="0"/>
          </a:p>
          <a:p>
            <a:r>
              <a:rPr lang="en-GB" dirty="0" smtClean="0"/>
              <a:t>  </a:t>
            </a:r>
            <a:endParaRPr lang="en-GB" dirty="0"/>
          </a:p>
        </p:txBody>
      </p:sp>
      <p:pic>
        <p:nvPicPr>
          <p:cNvPr id="7" name="Picture 4" descr="http://androidspin.com/wp-content/uploads/2012/11/Android-4.2-Jelly-Bean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0282" y="1127378"/>
            <a:ext cx="885760" cy="5328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tompaulus.com/wp-content/uploads/2013/11/Android-KitKa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479" y="1130200"/>
            <a:ext cx="978160" cy="652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644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478261" y="372266"/>
            <a:ext cx="9621425" cy="3917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800" dirty="0" smtClean="0"/>
              <a:t>Icon description pages….</a:t>
            </a:r>
            <a:endParaRPr lang="en-GB" sz="2800" dirty="0"/>
          </a:p>
        </p:txBody>
      </p:sp>
      <p:pic>
        <p:nvPicPr>
          <p:cNvPr id="12" name="Picture 15" descr="http://www.doogee.cc/en/Uploadfiles/2014010221410357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975" y="1395641"/>
            <a:ext cx="639123" cy="65996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7" descr="http://www.doogee.cc/en/Uploadfiles/2014011119350815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077" y="1408102"/>
            <a:ext cx="599744" cy="6193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98307" y="2556477"/>
            <a:ext cx="7923900" cy="2677656"/>
          </a:xfrm>
          <a:prstGeom prst="rect">
            <a:avLst/>
          </a:prstGeom>
          <a:noFill/>
        </p:spPr>
        <p:txBody>
          <a:bodyPr wrap="none" rtlCol="0">
            <a:spAutoFit/>
          </a:bodyPr>
          <a:lstStyle/>
          <a:p>
            <a:r>
              <a:rPr lang="en-GB" sz="1200" dirty="0" smtClean="0"/>
              <a:t>MT 6572 is the latest generation of dual core processor from </a:t>
            </a:r>
            <a:r>
              <a:rPr lang="en-GB" sz="1200" dirty="0" err="1" smtClean="0"/>
              <a:t>MediaTek</a:t>
            </a:r>
            <a:r>
              <a:rPr lang="en-GB" sz="1200" dirty="0"/>
              <a:t> replacing </a:t>
            </a:r>
            <a:r>
              <a:rPr lang="en-GB" sz="1200" dirty="0" smtClean="0"/>
              <a:t>the older power hungry 6577 </a:t>
            </a:r>
            <a:r>
              <a:rPr lang="en-GB" sz="1200" dirty="0"/>
              <a:t>chipset.</a:t>
            </a:r>
            <a:r>
              <a:rPr lang="en-GB" sz="1200" dirty="0" smtClean="0"/>
              <a:t> </a:t>
            </a:r>
          </a:p>
          <a:p>
            <a:r>
              <a:rPr lang="en-GB" sz="1200" dirty="0" smtClean="0"/>
              <a:t>Based on the Cortex A7 processor its </a:t>
            </a:r>
            <a:r>
              <a:rPr lang="en-GB" sz="1200" dirty="0" err="1" smtClean="0"/>
              <a:t>arquitecture</a:t>
            </a:r>
            <a:r>
              <a:rPr lang="en-GB" sz="1200" dirty="0" smtClean="0"/>
              <a:t> it has nearly the same performance of an old quad core based device.</a:t>
            </a:r>
          </a:p>
          <a:p>
            <a:r>
              <a:rPr lang="en-GB" sz="1200" dirty="0" smtClean="0"/>
              <a:t>It is the first dual core chip to integrate </a:t>
            </a:r>
            <a:r>
              <a:rPr lang="en-GB" sz="1200" dirty="0" err="1"/>
              <a:t>W</a:t>
            </a:r>
            <a:r>
              <a:rPr lang="en-GB" sz="1200" dirty="0" err="1" smtClean="0"/>
              <a:t>ifi</a:t>
            </a:r>
            <a:r>
              <a:rPr lang="en-GB" sz="1200" dirty="0" smtClean="0"/>
              <a:t>, </a:t>
            </a:r>
            <a:r>
              <a:rPr lang="en-GB" sz="1200" dirty="0" err="1" smtClean="0"/>
              <a:t>bluetooth</a:t>
            </a:r>
            <a:r>
              <a:rPr lang="en-GB" sz="1200" dirty="0" smtClean="0"/>
              <a:t>, FM radio and GPS functions on a 28nm die allowing for considerable </a:t>
            </a:r>
          </a:p>
          <a:p>
            <a:r>
              <a:rPr lang="en-GB" sz="1200" dirty="0" smtClean="0"/>
              <a:t>energy savings to extend battery life as well as deliver more processing power.</a:t>
            </a:r>
          </a:p>
          <a:p>
            <a:endParaRPr lang="en-GB" dirty="0"/>
          </a:p>
          <a:p>
            <a:r>
              <a:rPr lang="en-GB" sz="1200" dirty="0" smtClean="0"/>
              <a:t>MT 6582 </a:t>
            </a:r>
            <a:r>
              <a:rPr lang="en-GB" sz="1200" dirty="0"/>
              <a:t>is the latest generation </a:t>
            </a:r>
            <a:r>
              <a:rPr lang="en-GB" sz="1200" dirty="0" smtClean="0"/>
              <a:t>of quad </a:t>
            </a:r>
            <a:r>
              <a:rPr lang="en-GB" sz="1200" dirty="0"/>
              <a:t>core </a:t>
            </a:r>
            <a:r>
              <a:rPr lang="en-GB" sz="1200" dirty="0" smtClean="0"/>
              <a:t>processors </a:t>
            </a:r>
            <a:r>
              <a:rPr lang="en-GB" sz="1200" dirty="0"/>
              <a:t>from </a:t>
            </a:r>
            <a:r>
              <a:rPr lang="en-GB" sz="1200" dirty="0" err="1" smtClean="0"/>
              <a:t>MediaTek</a:t>
            </a:r>
            <a:r>
              <a:rPr lang="en-GB" sz="1200" dirty="0" smtClean="0"/>
              <a:t> replacing the 6589 chipset.</a:t>
            </a:r>
          </a:p>
          <a:p>
            <a:r>
              <a:rPr lang="en-GB" sz="1200" dirty="0" smtClean="0"/>
              <a:t>Based </a:t>
            </a:r>
            <a:r>
              <a:rPr lang="en-GB" sz="1200" dirty="0"/>
              <a:t>on the Cortex A7 processor its </a:t>
            </a:r>
            <a:r>
              <a:rPr lang="en-GB" sz="1200" dirty="0" err="1"/>
              <a:t>A</a:t>
            </a:r>
            <a:r>
              <a:rPr lang="en-GB" sz="1200" dirty="0" err="1" smtClean="0"/>
              <a:t>rquitecture</a:t>
            </a:r>
            <a:r>
              <a:rPr lang="en-GB" sz="1200" dirty="0" smtClean="0"/>
              <a:t> it has about 25% more processing power than the out going model.</a:t>
            </a:r>
          </a:p>
          <a:p>
            <a:r>
              <a:rPr lang="en-GB" sz="1200" dirty="0" smtClean="0"/>
              <a:t>Using a 28nm die set the power savings are considerable giving you excellent power and long battery life.</a:t>
            </a:r>
          </a:p>
          <a:p>
            <a:endParaRPr lang="en-GB" sz="1200" dirty="0"/>
          </a:p>
          <a:p>
            <a:r>
              <a:rPr lang="en-GB" sz="1200" dirty="0"/>
              <a:t>MT </a:t>
            </a:r>
            <a:r>
              <a:rPr lang="en-GB" sz="1200" dirty="0" smtClean="0"/>
              <a:t>6592 is a new line of </a:t>
            </a:r>
            <a:r>
              <a:rPr lang="en-GB" sz="1200" dirty="0" err="1" smtClean="0"/>
              <a:t>octa</a:t>
            </a:r>
            <a:r>
              <a:rPr lang="en-GB" sz="1200" dirty="0" smtClean="0"/>
              <a:t> core processors from </a:t>
            </a:r>
            <a:r>
              <a:rPr lang="en-GB" sz="1200" dirty="0" err="1" smtClean="0"/>
              <a:t>MediaTek</a:t>
            </a:r>
            <a:r>
              <a:rPr lang="en-GB" sz="1200" dirty="0" smtClean="0"/>
              <a:t>.</a:t>
            </a:r>
          </a:p>
          <a:p>
            <a:r>
              <a:rPr lang="en-GB" sz="1200" dirty="0"/>
              <a:t>Based on the Cortex A7 processor its </a:t>
            </a:r>
            <a:r>
              <a:rPr lang="en-GB" sz="1200" dirty="0" err="1"/>
              <a:t>arquitecture</a:t>
            </a:r>
            <a:r>
              <a:rPr lang="en-GB" sz="1200" dirty="0"/>
              <a:t> </a:t>
            </a:r>
            <a:r>
              <a:rPr lang="en-GB" sz="1200" dirty="0" smtClean="0"/>
              <a:t>it the top of the line processor in our range.</a:t>
            </a:r>
          </a:p>
          <a:p>
            <a:r>
              <a:rPr lang="en-GB" sz="1200" dirty="0" smtClean="0"/>
              <a:t>Ultimate power for multi tasking, complex gaming and multi media performance.</a:t>
            </a:r>
          </a:p>
          <a:p>
            <a:r>
              <a:rPr lang="en-GB" dirty="0" smtClean="0"/>
              <a:t>  </a:t>
            </a:r>
            <a:endParaRPr lang="en-GB" dirty="0"/>
          </a:p>
        </p:txBody>
      </p:sp>
      <p:pic>
        <p:nvPicPr>
          <p:cNvPr id="1026" name="Picture 2" descr="http://www.doogee.cc/en/Uploadfiles/2014040314230812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289" y="1398059"/>
            <a:ext cx="634438" cy="655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787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6" descr="http://www.doogee.cc/en/Uploadfiles/201404151613513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42" y="543142"/>
            <a:ext cx="1429344" cy="14759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98307" y="2556477"/>
            <a:ext cx="12078371" cy="2585323"/>
          </a:xfrm>
          <a:prstGeom prst="rect">
            <a:avLst/>
          </a:prstGeom>
          <a:noFill/>
        </p:spPr>
        <p:txBody>
          <a:bodyPr wrap="none" rtlCol="0">
            <a:spAutoFit/>
          </a:bodyPr>
          <a:lstStyle/>
          <a:p>
            <a:r>
              <a:rPr lang="en-GB" dirty="0"/>
              <a:t>4</a:t>
            </a:r>
            <a:r>
              <a:rPr lang="en-GB" dirty="0" smtClean="0"/>
              <a:t> Giga bytes on Rom is a indication of the size of memory you have available to  download and store applications and your data</a:t>
            </a:r>
          </a:p>
          <a:p>
            <a:r>
              <a:rPr lang="en-GB" dirty="0" smtClean="0"/>
              <a:t>It is a comfortable amount of memory and can always be greatly enhanced by adding a memory card of 32 to 64 gigabytes.</a:t>
            </a:r>
          </a:p>
          <a:p>
            <a:r>
              <a:rPr lang="en-GB" dirty="0" smtClean="0"/>
              <a:t>4GB should allow you to  have 30 to  40 applications stored on your phone to  give you additional functionality.</a:t>
            </a:r>
          </a:p>
          <a:p>
            <a:endParaRPr lang="en-GB" dirty="0" smtClean="0"/>
          </a:p>
          <a:p>
            <a:r>
              <a:rPr lang="en-GB" dirty="0" smtClean="0"/>
              <a:t>8GB is a will give you a great deal of functionality for even more applications link complex games that are best run from the </a:t>
            </a:r>
          </a:p>
          <a:p>
            <a:r>
              <a:rPr lang="en-GB" dirty="0" smtClean="0"/>
              <a:t>internal memory of the phone. </a:t>
            </a:r>
          </a:p>
          <a:p>
            <a:endParaRPr lang="en-GB" dirty="0"/>
          </a:p>
          <a:p>
            <a:r>
              <a:rPr lang="en-GB" dirty="0" smtClean="0"/>
              <a:t>16 GB of ROM give you total flexibility and control over all your applications. With this amount you are the ultimate </a:t>
            </a:r>
          </a:p>
          <a:p>
            <a:r>
              <a:rPr lang="en-GB" dirty="0" smtClean="0"/>
              <a:t>power player with a fully interactive digital life.</a:t>
            </a:r>
            <a:endParaRPr lang="en-GB" dirty="0"/>
          </a:p>
        </p:txBody>
      </p:sp>
    </p:spTree>
    <p:extLst>
      <p:ext uri="{BB962C8B-B14F-4D97-AF65-F5344CB8AC3E}">
        <p14:creationId xmlns:p14="http://schemas.microsoft.com/office/powerpoint/2010/main" val="3247024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descr="http://www.doogee.cc/Uploadfiles/201308142211021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07" y="476093"/>
            <a:ext cx="1552451" cy="16030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98307" y="2556477"/>
            <a:ext cx="11696664" cy="2308324"/>
          </a:xfrm>
          <a:prstGeom prst="rect">
            <a:avLst/>
          </a:prstGeom>
          <a:noFill/>
        </p:spPr>
        <p:txBody>
          <a:bodyPr wrap="none" rtlCol="0">
            <a:spAutoFit/>
          </a:bodyPr>
          <a:lstStyle/>
          <a:p>
            <a:r>
              <a:rPr lang="en-GB" dirty="0" smtClean="0"/>
              <a:t>Dual </a:t>
            </a:r>
            <a:r>
              <a:rPr lang="en-GB" dirty="0" err="1" smtClean="0"/>
              <a:t>sim</a:t>
            </a:r>
            <a:r>
              <a:rPr lang="en-GB" dirty="0" smtClean="0"/>
              <a:t> with dual stand by is offered by all the phones we offer. The ability to  have two channels open at all times can be </a:t>
            </a:r>
          </a:p>
          <a:p>
            <a:r>
              <a:rPr lang="en-GB" dirty="0" smtClean="0"/>
              <a:t>useful to  many  people. For example , those who want to be able to have others call in from another network for free. </a:t>
            </a:r>
          </a:p>
          <a:p>
            <a:r>
              <a:rPr lang="en-GB" dirty="0" smtClean="0"/>
              <a:t>Business people who want to  keep their personal separate but in the same device. </a:t>
            </a:r>
          </a:p>
          <a:p>
            <a:endParaRPr lang="en-GB" dirty="0" smtClean="0"/>
          </a:p>
          <a:p>
            <a:r>
              <a:rPr lang="en-GB" dirty="0" smtClean="0"/>
              <a:t>Travellers to  other countries that want to  use a local network for data and calls while maintaining their number</a:t>
            </a:r>
          </a:p>
          <a:p>
            <a:r>
              <a:rPr lang="en-GB" dirty="0"/>
              <a:t>i</a:t>
            </a:r>
            <a:r>
              <a:rPr lang="en-GB" dirty="0" smtClean="0"/>
              <a:t>n Portugal </a:t>
            </a:r>
            <a:r>
              <a:rPr lang="en-GB" dirty="0" err="1" smtClean="0"/>
              <a:t>sempre</a:t>
            </a:r>
            <a:r>
              <a:rPr lang="en-GB" dirty="0" smtClean="0"/>
              <a:t> </a:t>
            </a:r>
            <a:r>
              <a:rPr lang="en-GB" dirty="0" err="1" smtClean="0"/>
              <a:t>disponivel</a:t>
            </a:r>
            <a:r>
              <a:rPr lang="en-GB" dirty="0" smtClean="0"/>
              <a:t>.</a:t>
            </a:r>
          </a:p>
          <a:p>
            <a:endParaRPr lang="en-GB" dirty="0" smtClean="0"/>
          </a:p>
          <a:p>
            <a:r>
              <a:rPr lang="en-GB" dirty="0" smtClean="0"/>
              <a:t>Dual </a:t>
            </a:r>
            <a:r>
              <a:rPr lang="en-GB" dirty="0" err="1" smtClean="0"/>
              <a:t>sim</a:t>
            </a:r>
            <a:r>
              <a:rPr lang="en-GB" dirty="0" smtClean="0"/>
              <a:t> gives you more </a:t>
            </a:r>
            <a:r>
              <a:rPr lang="en-GB" dirty="0" err="1" smtClean="0"/>
              <a:t>fuctionally</a:t>
            </a:r>
            <a:r>
              <a:rPr lang="en-GB" dirty="0" smtClean="0"/>
              <a:t>, more </a:t>
            </a:r>
            <a:r>
              <a:rPr lang="en-GB" dirty="0" err="1" smtClean="0"/>
              <a:t>flexability</a:t>
            </a:r>
            <a:r>
              <a:rPr lang="en-GB" dirty="0" smtClean="0"/>
              <a:t> and saves you money.</a:t>
            </a:r>
            <a:endParaRPr lang="en-GB" dirty="0"/>
          </a:p>
        </p:txBody>
      </p:sp>
    </p:spTree>
    <p:extLst>
      <p:ext uri="{BB962C8B-B14F-4D97-AF65-F5344CB8AC3E}">
        <p14:creationId xmlns:p14="http://schemas.microsoft.com/office/powerpoint/2010/main" val="3115914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1" descr="http://www.doogee.cc/Uploadfiles/201308142211175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265" y="450159"/>
            <a:ext cx="1721192" cy="17773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98307" y="2556477"/>
            <a:ext cx="10913950" cy="646331"/>
          </a:xfrm>
          <a:prstGeom prst="rect">
            <a:avLst/>
          </a:prstGeom>
          <a:noFill/>
        </p:spPr>
        <p:txBody>
          <a:bodyPr wrap="none" rtlCol="0">
            <a:spAutoFit/>
          </a:bodyPr>
          <a:lstStyle/>
          <a:p>
            <a:r>
              <a:rPr lang="en-GB" dirty="0" smtClean="0"/>
              <a:t>All the phones we off have two cameras. The back camera is best for high quality photos where the field of view is </a:t>
            </a:r>
          </a:p>
          <a:p>
            <a:r>
              <a:rPr lang="en-GB" dirty="0"/>
              <a:t>l</a:t>
            </a:r>
            <a:r>
              <a:rPr lang="en-GB" dirty="0" smtClean="0"/>
              <a:t>arge and background is </a:t>
            </a:r>
            <a:r>
              <a:rPr lang="en-GB" dirty="0"/>
              <a:t>distance</a:t>
            </a:r>
            <a:r>
              <a:rPr lang="en-GB" dirty="0" smtClean="0"/>
              <a:t> while the front camera is perfect for selfies and video conferencing.</a:t>
            </a:r>
            <a:endParaRPr lang="en-GB" dirty="0"/>
          </a:p>
        </p:txBody>
      </p:sp>
    </p:spTree>
    <p:extLst>
      <p:ext uri="{BB962C8B-B14F-4D97-AF65-F5344CB8AC3E}">
        <p14:creationId xmlns:p14="http://schemas.microsoft.com/office/powerpoint/2010/main" val="1754501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572245" y="701935"/>
            <a:ext cx="1367118" cy="391738"/>
          </a:xfrm>
          <a:prstGeom prst="rect">
            <a:avLst/>
          </a:prstGeom>
          <a:noFill/>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HOME</a:t>
            </a:r>
            <a:endParaRPr lang="en-GB" sz="1800" dirty="0"/>
          </a:p>
        </p:txBody>
      </p:sp>
      <p:sp>
        <p:nvSpPr>
          <p:cNvPr id="3" name="Subtitle 2"/>
          <p:cNvSpPr txBox="1">
            <a:spLocks/>
          </p:cNvSpPr>
          <p:nvPr/>
        </p:nvSpPr>
        <p:spPr>
          <a:xfrm>
            <a:off x="3179638" y="707524"/>
            <a:ext cx="1367118" cy="39173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a:t>T</a:t>
            </a:r>
            <a:r>
              <a:rPr lang="en-GB" sz="1800" dirty="0" smtClean="0"/>
              <a:t>ELEMOVELS</a:t>
            </a:r>
            <a:endParaRPr lang="en-GB" sz="1800" dirty="0"/>
          </a:p>
        </p:txBody>
      </p:sp>
      <p:sp>
        <p:nvSpPr>
          <p:cNvPr id="4" name="Subtitle 2"/>
          <p:cNvSpPr txBox="1">
            <a:spLocks/>
          </p:cNvSpPr>
          <p:nvPr/>
        </p:nvSpPr>
        <p:spPr>
          <a:xfrm>
            <a:off x="4665575" y="707909"/>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REPARACÃO</a:t>
            </a:r>
            <a:endParaRPr lang="en-GB" sz="1800" dirty="0"/>
          </a:p>
        </p:txBody>
      </p:sp>
      <p:sp>
        <p:nvSpPr>
          <p:cNvPr id="5" name="Subtitle 2"/>
          <p:cNvSpPr txBox="1">
            <a:spLocks/>
          </p:cNvSpPr>
          <p:nvPr/>
        </p:nvSpPr>
        <p:spPr>
          <a:xfrm>
            <a:off x="6272968" y="701935"/>
            <a:ext cx="1367118" cy="391738"/>
          </a:xfrm>
          <a:prstGeom prst="rect">
            <a:avLst/>
          </a:prstGeom>
          <a:solidFill>
            <a:schemeClr val="accent1"/>
          </a:solidFill>
          <a:effectLst>
            <a:glow rad="63500">
              <a:schemeClr val="accent5">
                <a:satMod val="175000"/>
                <a:alpha val="40000"/>
              </a:schemeClr>
            </a:glo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GARANTIA</a:t>
            </a:r>
            <a:endParaRPr lang="en-GB" sz="1800" dirty="0"/>
          </a:p>
        </p:txBody>
      </p:sp>
      <p:sp>
        <p:nvSpPr>
          <p:cNvPr id="6" name="Subtitle 2"/>
          <p:cNvSpPr txBox="1">
            <a:spLocks/>
          </p:cNvSpPr>
          <p:nvPr/>
        </p:nvSpPr>
        <p:spPr>
          <a:xfrm>
            <a:off x="7567879" y="696346"/>
            <a:ext cx="1526262" cy="3917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ACCESSORIOS</a:t>
            </a:r>
            <a:endParaRPr lang="en-GB" sz="1800" dirty="0"/>
          </a:p>
        </p:txBody>
      </p:sp>
      <p:sp>
        <p:nvSpPr>
          <p:cNvPr id="7" name="Subtitle 2"/>
          <p:cNvSpPr txBox="1">
            <a:spLocks/>
          </p:cNvSpPr>
          <p:nvPr/>
        </p:nvSpPr>
        <p:spPr>
          <a:xfrm>
            <a:off x="10381317" y="730744"/>
            <a:ext cx="1367118" cy="391738"/>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CONTACT NOS</a:t>
            </a:r>
            <a:endParaRPr lang="en-GB" sz="1800" dirty="0"/>
          </a:p>
        </p:txBody>
      </p:sp>
      <p:sp>
        <p:nvSpPr>
          <p:cNvPr id="8" name="Subtitle 2"/>
          <p:cNvSpPr txBox="1">
            <a:spLocks/>
          </p:cNvSpPr>
          <p:nvPr/>
        </p:nvSpPr>
        <p:spPr>
          <a:xfrm>
            <a:off x="9140758" y="706442"/>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APRENDE</a:t>
            </a:r>
            <a:endParaRPr lang="en-GB" sz="1800" dirty="0"/>
          </a:p>
        </p:txBody>
      </p:sp>
      <p:sp>
        <p:nvSpPr>
          <p:cNvPr id="9" name="TextBox 8"/>
          <p:cNvSpPr txBox="1"/>
          <p:nvPr/>
        </p:nvSpPr>
        <p:spPr>
          <a:xfrm>
            <a:off x="228601" y="1464733"/>
            <a:ext cx="11963398" cy="4647426"/>
          </a:xfrm>
          <a:prstGeom prst="rect">
            <a:avLst/>
          </a:prstGeom>
          <a:noFill/>
        </p:spPr>
        <p:txBody>
          <a:bodyPr wrap="square" rtlCol="0">
            <a:spAutoFit/>
          </a:bodyPr>
          <a:lstStyle/>
          <a:p>
            <a:r>
              <a:rPr lang="es-ES" sz="800" b="1" dirty="0" smtClean="0"/>
              <a:t>VALIDEZ </a:t>
            </a:r>
            <a:r>
              <a:rPr lang="es-ES" sz="800" b="1" dirty="0"/>
              <a:t>DE LA GARANTIA</a:t>
            </a:r>
          </a:p>
          <a:p>
            <a:r>
              <a:rPr lang="es-ES" sz="800" dirty="0"/>
              <a:t>La garantía se aplica a todos los dispositivos de Telefonía Móvil comercializados por un período de 24 meses desde la fecha de compra, 6 meses para los accesorios y 2 meses para el soporte de software (tarjetas de memoria, </a:t>
            </a:r>
            <a:r>
              <a:rPr lang="es-ES" sz="800" dirty="0" err="1"/>
              <a:t>usb</a:t>
            </a:r>
            <a:r>
              <a:rPr lang="es-ES" sz="800" dirty="0"/>
              <a:t>, etc.). </a:t>
            </a:r>
            <a:endParaRPr lang="es-ES" sz="800" dirty="0" smtClean="0"/>
          </a:p>
          <a:p>
            <a:r>
              <a:rPr lang="es-ES" sz="800" dirty="0" smtClean="0"/>
              <a:t>El </a:t>
            </a:r>
            <a:r>
              <a:rPr lang="es-ES" sz="800" dirty="0"/>
              <a:t>periodo de garantía comienza a partir de la fecha de adquisición (fecha de factura) y será de conformidad con lo establecido en la legislación que se encuentre vigente en el momento de la fecha de la adquisición.</a:t>
            </a:r>
          </a:p>
          <a:p>
            <a:r>
              <a:rPr lang="es-ES" sz="800" dirty="0"/>
              <a:t>Se garantiza cualquier pieza o producto reparado por un periodo 3 meses a partir de su fecha de entrega, o hasta el final de la garantía, aplicándose aquella cuya duración sea más larga. Siempre que no se cumpla ninguna exclusión de garantía</a:t>
            </a:r>
            <a:r>
              <a:rPr lang="es-ES" sz="800" dirty="0" smtClean="0"/>
              <a:t>,</a:t>
            </a:r>
          </a:p>
          <a:p>
            <a:r>
              <a:rPr lang="es-ES" sz="800" dirty="0" smtClean="0"/>
              <a:t> </a:t>
            </a:r>
            <a:r>
              <a:rPr lang="es-ES" sz="800" dirty="0"/>
              <a:t>se solucionará la incidencia en el dispositivo de telefonía móvil sustituyendo el dispositivo por otro equipo en perfectas condiciones de uso siendo equivalente en prestaciones y características al original, conservando el cliente todos los derechos y </a:t>
            </a:r>
            <a:endParaRPr lang="es-ES" sz="800" dirty="0" smtClean="0"/>
          </a:p>
          <a:p>
            <a:r>
              <a:rPr lang="es-ES" sz="800" dirty="0" smtClean="0"/>
              <a:t>coberturas </a:t>
            </a:r>
            <a:r>
              <a:rPr lang="es-ES" sz="800" dirty="0"/>
              <a:t>incluidos en la garantía. Todas las piezas del producto y cualquier otro equipamiento reemplazado pasarán a ser propiedad de DOOGEE ESPAÑA. Para reparar o reemplazar el producto, DOOGEE ESPAÑA puede utilizar piezas o productos nuevos, </a:t>
            </a:r>
            <a:endParaRPr lang="es-ES" sz="800" dirty="0" smtClean="0"/>
          </a:p>
          <a:p>
            <a:r>
              <a:rPr lang="es-ES" sz="800" dirty="0" smtClean="0"/>
              <a:t>reacondicionados </a:t>
            </a:r>
            <a:r>
              <a:rPr lang="es-ES" sz="800" dirty="0"/>
              <a:t>o similares a equipos nuevos.</a:t>
            </a:r>
          </a:p>
          <a:p>
            <a:r>
              <a:rPr lang="es-ES" sz="800" dirty="0"/>
              <a:t>En caso de fallo del dispositivo en condiciones normales de uso y mantenimiento, póngase en contacto con nosotros a través de nuestra web </a:t>
            </a:r>
            <a:r>
              <a:rPr lang="es-ES" sz="800" dirty="0">
                <a:hlinkClick r:id="rId2"/>
              </a:rPr>
              <a:t>www.doogeestore.es</a:t>
            </a:r>
            <a:r>
              <a:rPr lang="es-ES" sz="800" dirty="0"/>
              <a:t>.</a:t>
            </a:r>
          </a:p>
          <a:p>
            <a:r>
              <a:rPr lang="es-ES" sz="800" dirty="0"/>
              <a:t>Es necesario guardar los datos contenidos en su dispositivo, ya que pueden perderse durante la reparación o en caso de cambio. Después de la reparación o el cambio de su dispositivo, de los cuales el cliente es el único responsable.</a:t>
            </a:r>
          </a:p>
          <a:p>
            <a:r>
              <a:rPr lang="es-ES" sz="800" b="1" dirty="0"/>
              <a:t>REQUISITOS PARA LA VALIDEZ DE LA GARANTÍA</a:t>
            </a:r>
          </a:p>
          <a:p>
            <a:r>
              <a:rPr lang="es-ES" sz="800" dirty="0"/>
              <a:t>La presente garantía sólo ampara productos oficiales importados o comercializados por DOOGEE ESPAÑA y para beneficiarse de la misma deberá:</a:t>
            </a:r>
          </a:p>
          <a:p>
            <a:r>
              <a:rPr lang="es-ES" sz="800" dirty="0"/>
              <a:t>En el periodo de garantía será REQUISITO IMPRESCINDIBLE adjuntar copia de la factura de compra que identifique el dispositivo incluyendo modelo e IMEI del mismo.</a:t>
            </a:r>
          </a:p>
          <a:p>
            <a:r>
              <a:rPr lang="es-ES" sz="800" dirty="0"/>
              <a:t>Para que la garantía sea válida es IMPRESCINDIBLE que el cliente final o establecimiento comercializador cumplimente, en el momento de efectuar la adquisición, los datos de todos los apartados que en la misma se indican.</a:t>
            </a:r>
          </a:p>
          <a:p>
            <a:r>
              <a:rPr lang="es-ES" sz="800" dirty="0"/>
              <a:t>Los beneficios de la garantía sólo serán validos si se utilizan los Servicios Técnicos autorizados.</a:t>
            </a:r>
          </a:p>
          <a:p>
            <a:r>
              <a:rPr lang="es-ES" sz="800" dirty="0"/>
              <a:t>La presente garantía comercial no afecta a los derechos que dispone el cliente final conforme a las previsiones contenidas en el RDL 1/2007 de 16 de Noviembre de 2007 (BOE 287 de 30 de Noviembre de 2007), frente a la garantía por falta de conformidad del </a:t>
            </a:r>
            <a:endParaRPr lang="es-ES" sz="800" dirty="0" smtClean="0"/>
          </a:p>
          <a:p>
            <a:r>
              <a:rPr lang="es-ES" sz="800" dirty="0" smtClean="0"/>
              <a:t>vendedor</a:t>
            </a:r>
            <a:r>
              <a:rPr lang="es-ES" sz="800" dirty="0"/>
              <a:t>, que son independientes y compatibles con la presente garantía. De acuerdo con lo previsto en el Título V, del RDL 1/2007, el cliente final tendrá derecho a exigir al vendedor, y/o al producto en los casos determinados en la Ley, la reparación y </a:t>
            </a:r>
            <a:endParaRPr lang="es-ES" sz="800" dirty="0" smtClean="0"/>
          </a:p>
          <a:p>
            <a:r>
              <a:rPr lang="es-ES" sz="800" dirty="0" smtClean="0"/>
              <a:t>sustitución </a:t>
            </a:r>
            <a:r>
              <a:rPr lang="es-ES" sz="800" dirty="0"/>
              <a:t>del producto, e incluso, en su caso, la rebaja en el precio o resolución del contrato si ello no fuere desproporcionado. Para reclamar los derechos y coberturas que se contienen en el presente documento el cliente final dispondrá de la vía de </a:t>
            </a:r>
            <a:endParaRPr lang="es-ES" sz="800" dirty="0" smtClean="0"/>
          </a:p>
          <a:p>
            <a:r>
              <a:rPr lang="es-ES" sz="800" dirty="0" smtClean="0"/>
              <a:t>comunicación </a:t>
            </a:r>
            <a:r>
              <a:rPr lang="es-ES" sz="800" dirty="0"/>
              <a:t>con nuestra web </a:t>
            </a:r>
            <a:r>
              <a:rPr lang="es-ES" sz="800" dirty="0">
                <a:hlinkClick r:id="rId2"/>
              </a:rPr>
              <a:t>www.doogeestore.es</a:t>
            </a:r>
            <a:r>
              <a:rPr lang="es-ES" sz="800" dirty="0"/>
              <a:t> o bien en la central (Calle Colón número 8, Castellón).</a:t>
            </a:r>
          </a:p>
          <a:p>
            <a:r>
              <a:rPr lang="es-ES" sz="800" dirty="0"/>
              <a:t>Durante el tiempo que dure la reparación, no se abonarán daños y perjuicios por el tiempo que el aparato esté fuera de servicio, ni por la pérdida de información contenida en el mismo, el cliente deberá haber realizado una copia de seguridad previa a su envío para reparación.</a:t>
            </a:r>
          </a:p>
          <a:p>
            <a:r>
              <a:rPr lang="es-ES" sz="800" b="1" dirty="0"/>
              <a:t>EXCLUSIONES DE LA GARANTIA</a:t>
            </a:r>
          </a:p>
          <a:p>
            <a:r>
              <a:rPr lang="es-ES" sz="800" dirty="0"/>
              <a:t>Averías producidas por el desgaste normal del dispositivo, de piezas que necesitan reparaciones y reemplazos periódicos (incluido el de baterías, lentes de cámaras, pantallas, auriculares o manos libres externos).</a:t>
            </a:r>
          </a:p>
          <a:p>
            <a:r>
              <a:rPr lang="es-ES" sz="800" dirty="0"/>
              <a:t>Los defectos por un mal uso, accidentes o tratamiento negligente del producto (manipulación incorrecta, derrame de líquidos, caídas, choques, etc.).</a:t>
            </a:r>
          </a:p>
          <a:p>
            <a:r>
              <a:rPr lang="es-ES" sz="800" dirty="0"/>
              <a:t>Los defectos y daños ocasionados por un uso abusivo del teléfono, en particular una utilización contraria a las instrucciones de uso y mantenimiento que encontrara en la página web www.doogeestore.es</a:t>
            </a:r>
          </a:p>
          <a:p>
            <a:r>
              <a:rPr lang="es-ES" sz="800" dirty="0"/>
              <a:t>Modificaciones, reparaciones o aperturas realizadas por personas no autorizadas o que no pertenezca a un centro autorizado.</a:t>
            </a:r>
          </a:p>
          <a:p>
            <a:r>
              <a:rPr lang="es-ES" sz="800" dirty="0"/>
              <a:t>Utilización de accesorios no originales o dañados así como componentes electrónicos no adecuados.</a:t>
            </a:r>
          </a:p>
          <a:p>
            <a:r>
              <a:rPr lang="es-ES" sz="800" dirty="0"/>
              <a:t>Los daños y fallos del dispositivo ocasionados por virus u otro tipo de programas maliciosos que hayan sido causados por efectos de la piratería, o de la apropiación de contraseña o incluso por otros medios distintos.</a:t>
            </a:r>
          </a:p>
          <a:p>
            <a:r>
              <a:rPr lang="es-ES" sz="800" dirty="0"/>
              <a:t>Uso del producto diferente al uso para el que ha sido diseñado.</a:t>
            </a:r>
          </a:p>
          <a:p>
            <a:r>
              <a:rPr lang="es-ES" sz="800" dirty="0"/>
              <a:t>Exposición del producto a la humedad, a variaciones de temperaturas extremas, a la corrosión, a la oxidación, al contacto o puesta en contacto con alimentos, líquidos, productos químicos y de manera general con cualquier substancia que pueda alterar </a:t>
            </a:r>
            <a:endParaRPr lang="es-ES" sz="800" dirty="0" smtClean="0"/>
          </a:p>
          <a:p>
            <a:r>
              <a:rPr lang="es-ES" sz="800" dirty="0" smtClean="0"/>
              <a:t>el </a:t>
            </a:r>
            <a:r>
              <a:rPr lang="es-ES" sz="800" dirty="0"/>
              <a:t>producto.</a:t>
            </a:r>
          </a:p>
          <a:p>
            <a:r>
              <a:rPr lang="es-ES" sz="800" dirty="0"/>
              <a:t>Móvil con rotura o carcasa deteriorada o marcas aparentes de choque.</a:t>
            </a:r>
          </a:p>
          <a:p>
            <a:r>
              <a:rPr lang="es-ES" sz="800" dirty="0"/>
              <a:t>Avería del producto por una mala instalación o un mal uso del producto (utilización no conforme al uso para el que el producto ha sido destinado o a las normas técnicas o de seguridad vigentes en el país donde se usa, etc.).</a:t>
            </a:r>
          </a:p>
          <a:p>
            <a:r>
              <a:rPr lang="es-ES" sz="800" dirty="0"/>
              <a:t>Casos de fuerza mayor causados por un siniestro no controlado (incendio, robo, inundación, rayo, </a:t>
            </a:r>
            <a:r>
              <a:rPr lang="es-ES" sz="800" dirty="0" err="1"/>
              <a:t>etc</a:t>
            </a:r>
            <a:r>
              <a:rPr lang="es-ES" sz="800" dirty="0"/>
              <a:t>).</a:t>
            </a:r>
          </a:p>
          <a:p>
            <a:r>
              <a:rPr lang="es-ES" sz="800" dirty="0"/>
              <a:t>Los dispositivos que no llevan identificado número de IMEI y Nº de Serie o que éstos hayan sido alterados o borrados (incluyendo el deterioro) o modificados respecto al número expresado en el certificado de garantía o factura de compra.</a:t>
            </a:r>
          </a:p>
          <a:p>
            <a:r>
              <a:rPr lang="es-ES" sz="800" dirty="0"/>
              <a:t>Cualquier tipo de pérdida de información en teléfonos o memorias. El cliente final es responsable de realizar una copia de seguridad de sus datos previa a la cesión del dispositivo al servicio técnico, ya que es posible que exista una necesidad de realizar </a:t>
            </a:r>
            <a:r>
              <a:rPr lang="es-ES" sz="800" dirty="0" smtClean="0"/>
              <a:t>un</a:t>
            </a:r>
          </a:p>
          <a:p>
            <a:r>
              <a:rPr lang="es-ES" sz="800" dirty="0" smtClean="0"/>
              <a:t> </a:t>
            </a:r>
            <a:r>
              <a:rPr lang="es-ES" sz="800" dirty="0"/>
              <a:t>borrado completo de la información contenida en los dispositivos.</a:t>
            </a:r>
          </a:p>
          <a:p>
            <a:r>
              <a:rPr lang="es-ES" sz="800" dirty="0"/>
              <a:t>Los sistemas operativos y/o programas no originales diferentes a los pre-cargados y/o su funcionamiento así como las actualizaciones o versiones posteriores de software, no homologadas ni soportadas oficialmente por el fabricante.</a:t>
            </a:r>
          </a:p>
          <a:p>
            <a:r>
              <a:rPr lang="es-ES" sz="800" dirty="0"/>
              <a:t>- </a:t>
            </a:r>
            <a:r>
              <a:rPr lang="es-ES" sz="800" dirty="0" err="1"/>
              <a:t>See</a:t>
            </a:r>
            <a:r>
              <a:rPr lang="es-ES" sz="800" dirty="0"/>
              <a:t> more </a:t>
            </a:r>
            <a:r>
              <a:rPr lang="es-ES" sz="800" dirty="0" smtClean="0"/>
              <a:t>at</a:t>
            </a:r>
            <a:endParaRPr lang="en-GB" sz="800" dirty="0"/>
          </a:p>
        </p:txBody>
      </p:sp>
    </p:spTree>
    <p:extLst>
      <p:ext uri="{BB962C8B-B14F-4D97-AF65-F5344CB8AC3E}">
        <p14:creationId xmlns:p14="http://schemas.microsoft.com/office/powerpoint/2010/main" val="1553042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http://www.doogee.cc/en/Uploadfiles/201404151613513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685" y="1424885"/>
            <a:ext cx="637444" cy="6582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9" descr="http://www.doogee.cc/Uploadfiles/201308142211021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9116" y="1423151"/>
            <a:ext cx="568873" cy="58742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1" descr="http://www.doogee.cc/Uploadfiles/2013081422111753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6950" y="1408102"/>
            <a:ext cx="621260" cy="6415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3" descr="http://www.doogee.cc/Uploadfiles/2013081422114534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7170" y="1435149"/>
            <a:ext cx="568874" cy="5874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www.thisisant.com/assets/ANT.GPS.icon.F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93484" y="1417246"/>
            <a:ext cx="593330" cy="5933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http://www.bluebus.com.br/wp-content/uploads/2012/09/wi-fi-3g.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38089" t="21091" r="39548" b="22909"/>
          <a:stretch/>
        </p:blipFill>
        <p:spPr bwMode="auto">
          <a:xfrm>
            <a:off x="7214098" y="1370908"/>
            <a:ext cx="507078" cy="71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222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6928" t="4000" r="47582" b="4846"/>
          <a:stretch/>
        </p:blipFill>
        <p:spPr>
          <a:xfrm>
            <a:off x="773836" y="2653247"/>
            <a:ext cx="1347308" cy="2353916"/>
          </a:xfrm>
          <a:prstGeom prst="rect">
            <a:avLst/>
          </a:prstGeom>
        </p:spPr>
      </p:pic>
      <p:pic>
        <p:nvPicPr>
          <p:cNvPr id="1032" name="Picture 8" descr="http://images.quebarato.com.br/T440x/doogee+dg2014+quad+core+de+telefone+cpu+mtk6582+1+3ghz+5+polegadas+ips+ogs+12+dias+d'avila+ba+brasil__B28A51_11.jpg"/>
          <p:cNvPicPr>
            <a:picLocks noChangeAspect="1" noChangeArrowheads="1"/>
          </p:cNvPicPr>
          <p:nvPr/>
        </p:nvPicPr>
        <p:blipFill rotWithShape="1">
          <a:blip r:embed="rId4">
            <a:extLst>
              <a:ext uri="{28A0092B-C50C-407E-A947-70E740481C1C}">
                <a14:useLocalDpi xmlns:a14="http://schemas.microsoft.com/office/drawing/2010/main" val="0"/>
              </a:ext>
            </a:extLst>
          </a:blip>
          <a:srcRect l="4837" t="7221" r="51624" b="4850"/>
          <a:stretch/>
        </p:blipFill>
        <p:spPr bwMode="auto">
          <a:xfrm>
            <a:off x="7416239" y="1815207"/>
            <a:ext cx="1580558" cy="319195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475908" y="864674"/>
            <a:ext cx="3708898" cy="369332"/>
          </a:xfrm>
          <a:prstGeom prst="rect">
            <a:avLst/>
          </a:prstGeom>
          <a:noFill/>
        </p:spPr>
        <p:txBody>
          <a:bodyPr wrap="square" rtlCol="0">
            <a:spAutoFit/>
          </a:bodyPr>
          <a:lstStyle/>
          <a:p>
            <a:r>
              <a:rPr lang="en-GB" i="1" dirty="0" smtClean="0"/>
              <a:t>Smart Phones , for Smart people. </a:t>
            </a:r>
            <a:endParaRPr lang="en-GB" i="1" dirty="0"/>
          </a:p>
        </p:txBody>
      </p:sp>
      <p:pic>
        <p:nvPicPr>
          <p:cNvPr id="1026" name="Picture 2" descr="http://i00.i.aliimg.com/wsphoto/v2/1303356852_1/Original-DOOGEE-PIXELS-DG350-Gank-Umi-X1-Pro-MTK6582-Quad-Core-Phone-Android-Smartphone-4-7.jpg"/>
          <p:cNvPicPr>
            <a:picLocks noChangeAspect="1" noChangeArrowheads="1"/>
          </p:cNvPicPr>
          <p:nvPr/>
        </p:nvPicPr>
        <p:blipFill rotWithShape="1">
          <a:blip r:embed="rId5">
            <a:extLst>
              <a:ext uri="{28A0092B-C50C-407E-A947-70E740481C1C}">
                <a14:useLocalDpi xmlns:a14="http://schemas.microsoft.com/office/drawing/2010/main" val="0"/>
              </a:ext>
            </a:extLst>
          </a:blip>
          <a:srcRect l="26348" t="2080" r="24810" b="2386"/>
          <a:stretch/>
        </p:blipFill>
        <p:spPr bwMode="auto">
          <a:xfrm>
            <a:off x="5100000" y="2078199"/>
            <a:ext cx="1497446" cy="2928964"/>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5416648" y="5047686"/>
            <a:ext cx="1107932" cy="2739211"/>
          </a:xfrm>
          <a:prstGeom prst="rect">
            <a:avLst/>
          </a:prstGeom>
        </p:spPr>
        <p:txBody>
          <a:bodyPr wrap="none">
            <a:spAutoFit/>
          </a:bodyPr>
          <a:lstStyle/>
          <a:p>
            <a:r>
              <a:rPr lang="en-GB" sz="1400" dirty="0" smtClean="0"/>
              <a:t>4.7 inch</a:t>
            </a:r>
          </a:p>
          <a:p>
            <a:r>
              <a:rPr lang="en-GB" sz="1400" dirty="0" smtClean="0"/>
              <a:t>Android 4.2</a:t>
            </a:r>
          </a:p>
          <a:p>
            <a:r>
              <a:rPr lang="en-GB" sz="1400" dirty="0" smtClean="0"/>
              <a:t>Rom 4 GB </a:t>
            </a:r>
          </a:p>
          <a:p>
            <a:r>
              <a:rPr lang="en-GB" sz="1400" dirty="0" smtClean="0"/>
              <a:t>RAM 1 GB</a:t>
            </a:r>
          </a:p>
          <a:p>
            <a:r>
              <a:rPr lang="en-GB" sz="1400" dirty="0" smtClean="0"/>
              <a:t>1280 x 720</a:t>
            </a:r>
          </a:p>
          <a:p>
            <a:r>
              <a:rPr lang="en-GB" sz="1400" dirty="0"/>
              <a:t>8 Mega </a:t>
            </a:r>
            <a:r>
              <a:rPr lang="en-GB" sz="1400" dirty="0" smtClean="0"/>
              <a:t>Pixel</a:t>
            </a:r>
          </a:p>
          <a:p>
            <a:endParaRPr lang="en-GB" sz="1400" dirty="0"/>
          </a:p>
          <a:p>
            <a:r>
              <a:rPr lang="en-GB" sz="1400" dirty="0" smtClean="0"/>
              <a:t>116€</a:t>
            </a:r>
          </a:p>
          <a:p>
            <a:endParaRPr lang="en-GB" sz="1400" dirty="0"/>
          </a:p>
          <a:p>
            <a:endParaRPr lang="en-GB" sz="1400" dirty="0"/>
          </a:p>
          <a:p>
            <a:r>
              <a:rPr lang="en-GB" sz="1600" dirty="0" smtClean="0"/>
              <a:t> </a:t>
            </a:r>
            <a:endParaRPr lang="en-GB" sz="1600" dirty="0"/>
          </a:p>
          <a:p>
            <a:endParaRPr lang="en-GB" sz="1600" dirty="0"/>
          </a:p>
        </p:txBody>
      </p:sp>
      <p:sp>
        <p:nvSpPr>
          <p:cNvPr id="22" name="Rectangle 21"/>
          <p:cNvSpPr/>
          <p:nvPr/>
        </p:nvSpPr>
        <p:spPr>
          <a:xfrm>
            <a:off x="10284197" y="5007456"/>
            <a:ext cx="1199303" cy="2185214"/>
          </a:xfrm>
          <a:prstGeom prst="rect">
            <a:avLst/>
          </a:prstGeom>
        </p:spPr>
        <p:txBody>
          <a:bodyPr wrap="none">
            <a:spAutoFit/>
          </a:bodyPr>
          <a:lstStyle/>
          <a:p>
            <a:r>
              <a:rPr lang="en-GB" sz="1400" dirty="0"/>
              <a:t>5</a:t>
            </a:r>
            <a:r>
              <a:rPr lang="en-GB" sz="1400" dirty="0" smtClean="0"/>
              <a:t>.5 inch</a:t>
            </a:r>
          </a:p>
          <a:p>
            <a:r>
              <a:rPr lang="en-GB" sz="1400" dirty="0" smtClean="0"/>
              <a:t>Android 4.4</a:t>
            </a:r>
          </a:p>
          <a:p>
            <a:r>
              <a:rPr lang="en-GB" sz="1400" dirty="0" smtClean="0"/>
              <a:t>Rom 8 GB</a:t>
            </a:r>
          </a:p>
          <a:p>
            <a:r>
              <a:rPr lang="en-GB" sz="1400" dirty="0" smtClean="0"/>
              <a:t>RAM 1 GB</a:t>
            </a:r>
          </a:p>
          <a:p>
            <a:r>
              <a:rPr lang="en-GB" sz="1400" dirty="0" smtClean="0"/>
              <a:t>1280 x 720</a:t>
            </a:r>
          </a:p>
          <a:p>
            <a:r>
              <a:rPr lang="en-GB" sz="1400" dirty="0" smtClean="0"/>
              <a:t>13 </a:t>
            </a:r>
            <a:r>
              <a:rPr lang="en-GB" sz="1400" dirty="0"/>
              <a:t>Mega </a:t>
            </a:r>
            <a:r>
              <a:rPr lang="en-GB" sz="1400" dirty="0" smtClean="0"/>
              <a:t>Pixel</a:t>
            </a:r>
          </a:p>
          <a:p>
            <a:endParaRPr lang="en-GB" sz="1600" dirty="0" smtClean="0"/>
          </a:p>
          <a:p>
            <a:r>
              <a:rPr lang="en-GB" dirty="0"/>
              <a:t>168 €</a:t>
            </a:r>
          </a:p>
          <a:p>
            <a:endParaRPr lang="en-GB" dirty="0"/>
          </a:p>
        </p:txBody>
      </p:sp>
      <p:sp>
        <p:nvSpPr>
          <p:cNvPr id="23" name="Rectangle 22"/>
          <p:cNvSpPr/>
          <p:nvPr/>
        </p:nvSpPr>
        <p:spPr>
          <a:xfrm>
            <a:off x="918304" y="5047686"/>
            <a:ext cx="1412739" cy="2062103"/>
          </a:xfrm>
          <a:prstGeom prst="rect">
            <a:avLst/>
          </a:prstGeom>
        </p:spPr>
        <p:txBody>
          <a:bodyPr wrap="square">
            <a:spAutoFit/>
          </a:bodyPr>
          <a:lstStyle/>
          <a:p>
            <a:r>
              <a:rPr lang="en-GB" sz="1400" dirty="0" smtClean="0"/>
              <a:t>4 inch</a:t>
            </a:r>
          </a:p>
          <a:p>
            <a:r>
              <a:rPr lang="en-GB" sz="1400" dirty="0" smtClean="0"/>
              <a:t>Android 4.2</a:t>
            </a:r>
          </a:p>
          <a:p>
            <a:r>
              <a:rPr lang="en-GB" sz="1400" dirty="0" smtClean="0"/>
              <a:t>Rom 4 GB</a:t>
            </a:r>
          </a:p>
          <a:p>
            <a:r>
              <a:rPr lang="en-GB" sz="1400" dirty="0" smtClean="0"/>
              <a:t>RAM 0.5 GB</a:t>
            </a:r>
          </a:p>
          <a:p>
            <a:r>
              <a:rPr lang="en-GB" sz="1400" dirty="0" smtClean="0"/>
              <a:t>854 x 480</a:t>
            </a:r>
          </a:p>
          <a:p>
            <a:r>
              <a:rPr lang="en-GB" sz="1400" dirty="0"/>
              <a:t>8</a:t>
            </a:r>
            <a:r>
              <a:rPr lang="en-GB" sz="1400" dirty="0" smtClean="0"/>
              <a:t> Mega Pixel</a:t>
            </a:r>
          </a:p>
          <a:p>
            <a:endParaRPr lang="en-GB" sz="1400" dirty="0"/>
          </a:p>
          <a:p>
            <a:r>
              <a:rPr lang="en-GB" sz="1400" dirty="0" smtClean="0"/>
              <a:t>70€</a:t>
            </a:r>
          </a:p>
          <a:p>
            <a:r>
              <a:rPr lang="en-GB" sz="1600" dirty="0" smtClean="0"/>
              <a:t> </a:t>
            </a:r>
            <a:endParaRPr lang="en-GB" sz="1600" dirty="0"/>
          </a:p>
        </p:txBody>
      </p:sp>
      <p:pic>
        <p:nvPicPr>
          <p:cNvPr id="1030" name="Picture 6" descr="http://en.comebuy.com/media/catalog/product/cache/2/image/0c9d38bf24f8c9fbf9e7a311e0b6c8bf/i/m/img_2012-.jpg"/>
          <p:cNvPicPr>
            <a:picLocks noChangeAspect="1" noChangeArrowheads="1"/>
          </p:cNvPicPr>
          <p:nvPr/>
        </p:nvPicPr>
        <p:blipFill rotWithShape="1">
          <a:blip r:embed="rId6">
            <a:extLst>
              <a:ext uri="{28A0092B-C50C-407E-A947-70E740481C1C}">
                <a14:useLocalDpi xmlns:a14="http://schemas.microsoft.com/office/drawing/2010/main" val="0"/>
              </a:ext>
            </a:extLst>
          </a:blip>
          <a:srcRect l="4074" t="5664" r="54439" b="11079"/>
          <a:stretch/>
        </p:blipFill>
        <p:spPr bwMode="auto">
          <a:xfrm>
            <a:off x="2866908" y="2339988"/>
            <a:ext cx="1329051" cy="2667175"/>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3007138" y="2866803"/>
            <a:ext cx="1269512" cy="4031873"/>
          </a:xfrm>
          <a:prstGeom prst="rect">
            <a:avLst/>
          </a:prstGeom>
        </p:spPr>
        <p:txBody>
          <a:bodyPr wrap="square">
            <a:spAutoFit/>
          </a:bodyPr>
          <a:lstStyle/>
          <a:p>
            <a:r>
              <a:rPr lang="en-GB" sz="1400" dirty="0" smtClean="0"/>
              <a:t>4.5 inch</a:t>
            </a:r>
          </a:p>
          <a:p>
            <a:r>
              <a:rPr lang="en-GB" sz="1400" dirty="0" smtClean="0"/>
              <a:t>Android 4.4</a:t>
            </a:r>
          </a:p>
          <a:p>
            <a:r>
              <a:rPr lang="en-GB" sz="1400" dirty="0" smtClean="0"/>
              <a:t>Rom 8 GB</a:t>
            </a:r>
          </a:p>
          <a:p>
            <a:r>
              <a:rPr lang="en-GB" sz="1400" dirty="0" smtClean="0"/>
              <a:t>RAM 1 GB</a:t>
            </a:r>
          </a:p>
          <a:p>
            <a:r>
              <a:rPr lang="en-GB" sz="1400" dirty="0" smtClean="0"/>
              <a:t>1280 x 720</a:t>
            </a:r>
          </a:p>
          <a:p>
            <a:r>
              <a:rPr lang="en-GB" sz="1400" dirty="0"/>
              <a:t>8 Mega </a:t>
            </a:r>
            <a:r>
              <a:rPr lang="en-GB" sz="1400" dirty="0" smtClean="0"/>
              <a:t>Pixel</a:t>
            </a:r>
          </a:p>
          <a:p>
            <a:endParaRPr lang="en-GB" sz="1400" dirty="0"/>
          </a:p>
          <a:p>
            <a:endParaRPr lang="en-GB" sz="1400" dirty="0" smtClean="0"/>
          </a:p>
          <a:p>
            <a:endParaRPr lang="en-GB" sz="1400" dirty="0"/>
          </a:p>
          <a:p>
            <a:endParaRPr lang="en-GB" sz="1400" dirty="0" smtClean="0"/>
          </a:p>
          <a:p>
            <a:endParaRPr lang="en-GB" sz="1400" dirty="0" smtClean="0"/>
          </a:p>
          <a:p>
            <a:endParaRPr lang="en-GB" sz="1400" dirty="0"/>
          </a:p>
          <a:p>
            <a:r>
              <a:rPr lang="en-GB" sz="1400" dirty="0" smtClean="0"/>
              <a:t>116€ </a:t>
            </a:r>
          </a:p>
          <a:p>
            <a:endParaRPr lang="en-GB" sz="1400" dirty="0"/>
          </a:p>
          <a:p>
            <a:endParaRPr lang="en-GB" sz="1400" dirty="0" smtClean="0"/>
          </a:p>
          <a:p>
            <a:endParaRPr lang="en-GB" sz="1400" dirty="0"/>
          </a:p>
          <a:p>
            <a:endParaRPr lang="en-GB" sz="1600" dirty="0"/>
          </a:p>
          <a:p>
            <a:endParaRPr lang="en-GB" sz="1600" dirty="0"/>
          </a:p>
        </p:txBody>
      </p:sp>
      <p:sp>
        <p:nvSpPr>
          <p:cNvPr id="27" name="Rectangle 26"/>
          <p:cNvSpPr/>
          <p:nvPr/>
        </p:nvSpPr>
        <p:spPr>
          <a:xfrm>
            <a:off x="7636907" y="5057504"/>
            <a:ext cx="1107932" cy="2554545"/>
          </a:xfrm>
          <a:prstGeom prst="rect">
            <a:avLst/>
          </a:prstGeom>
        </p:spPr>
        <p:txBody>
          <a:bodyPr wrap="none">
            <a:spAutoFit/>
          </a:bodyPr>
          <a:lstStyle/>
          <a:p>
            <a:r>
              <a:rPr lang="en-GB" sz="1400" dirty="0" smtClean="0"/>
              <a:t>5.0 inch</a:t>
            </a:r>
          </a:p>
          <a:p>
            <a:r>
              <a:rPr lang="en-GB" sz="1400" dirty="0" smtClean="0"/>
              <a:t>Android 4.2</a:t>
            </a:r>
          </a:p>
          <a:p>
            <a:r>
              <a:rPr lang="en-GB" sz="1400" dirty="0" smtClean="0"/>
              <a:t>Rom 8 GB</a:t>
            </a:r>
          </a:p>
          <a:p>
            <a:r>
              <a:rPr lang="en-GB" sz="1400" dirty="0" smtClean="0"/>
              <a:t>RAM 1 GB</a:t>
            </a:r>
          </a:p>
          <a:p>
            <a:r>
              <a:rPr lang="en-GB" sz="1400" dirty="0" smtClean="0"/>
              <a:t>1280 x 720</a:t>
            </a:r>
          </a:p>
          <a:p>
            <a:r>
              <a:rPr lang="en-GB" sz="1400" dirty="0" smtClean="0"/>
              <a:t>5 </a:t>
            </a:r>
            <a:r>
              <a:rPr lang="en-GB" sz="1400" dirty="0"/>
              <a:t>Mega </a:t>
            </a:r>
            <a:r>
              <a:rPr lang="en-GB" sz="1400" dirty="0" smtClean="0"/>
              <a:t>Pixel</a:t>
            </a:r>
          </a:p>
          <a:p>
            <a:endParaRPr lang="en-GB" sz="1400" dirty="0" smtClean="0"/>
          </a:p>
          <a:p>
            <a:r>
              <a:rPr lang="en-GB" sz="1400" dirty="0" smtClean="0"/>
              <a:t>148€</a:t>
            </a:r>
            <a:endParaRPr lang="en-GB" sz="1400" dirty="0"/>
          </a:p>
          <a:p>
            <a:r>
              <a:rPr lang="en-GB" sz="1600" dirty="0" smtClean="0"/>
              <a:t> </a:t>
            </a:r>
            <a:endParaRPr lang="en-GB" sz="1600" dirty="0"/>
          </a:p>
          <a:p>
            <a:endParaRPr lang="en-GB" sz="1600" dirty="0" smtClean="0"/>
          </a:p>
          <a:p>
            <a:endParaRPr lang="en-GB" sz="1600" dirty="0"/>
          </a:p>
        </p:txBody>
      </p: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13688"/>
            <a:ext cx="1453426" cy="1434112"/>
          </a:xfrm>
          <a:prstGeom prst="rect">
            <a:avLst/>
          </a:prstGeom>
        </p:spPr>
      </p:pic>
      <p:pic>
        <p:nvPicPr>
          <p:cNvPr id="9" name="Picture 2" descr="http://www.minideal.net/media/catalog/product/cache/1/image/21485b23b2283c8e627b18b7f6f921dc/s/k/sku49647_1_2.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77" t="6092" r="54220" b="7751"/>
          <a:stretch/>
        </p:blipFill>
        <p:spPr bwMode="auto">
          <a:xfrm>
            <a:off x="9934052" y="1262251"/>
            <a:ext cx="1899594" cy="3744912"/>
          </a:xfrm>
          <a:prstGeom prst="rect">
            <a:avLst/>
          </a:prstGeom>
          <a:noFill/>
          <a:extLst>
            <a:ext uri="{909E8E84-426E-40DD-AFC4-6F175D3DCCD1}">
              <a14:hiddenFill xmlns:a14="http://schemas.microsoft.com/office/drawing/2010/main">
                <a:solidFill>
                  <a:srgbClr val="FFFFFF"/>
                </a:solidFill>
              </a14:hiddenFill>
            </a:ext>
          </a:extLst>
        </p:spPr>
      </p:pic>
      <p:sp>
        <p:nvSpPr>
          <p:cNvPr id="20" name="Subtitle 2"/>
          <p:cNvSpPr>
            <a:spLocks noGrp="1"/>
          </p:cNvSpPr>
          <p:nvPr>
            <p:ph type="subTitle" idx="1"/>
          </p:nvPr>
        </p:nvSpPr>
        <p:spPr>
          <a:xfrm>
            <a:off x="1624673" y="71954"/>
            <a:ext cx="1367118" cy="391738"/>
          </a:xfrm>
          <a:noFill/>
        </p:spPr>
        <p:txBody>
          <a:bodyPr>
            <a:normAutofit/>
          </a:bodyPr>
          <a:lstStyle/>
          <a:p>
            <a:pPr algn="l"/>
            <a:r>
              <a:rPr lang="en-GB" sz="1800" dirty="0" smtClean="0"/>
              <a:t>HOME</a:t>
            </a:r>
            <a:endParaRPr lang="en-GB" sz="1800" dirty="0"/>
          </a:p>
        </p:txBody>
      </p:sp>
      <p:sp>
        <p:nvSpPr>
          <p:cNvPr id="25" name="Subtitle 2"/>
          <p:cNvSpPr txBox="1">
            <a:spLocks/>
          </p:cNvSpPr>
          <p:nvPr/>
        </p:nvSpPr>
        <p:spPr>
          <a:xfrm>
            <a:off x="3232066" y="77543"/>
            <a:ext cx="1367118" cy="391738"/>
          </a:xfrm>
          <a:prstGeom prst="rect">
            <a:avLst/>
          </a:prstGeom>
          <a:solidFill>
            <a:schemeClr val="accent1">
              <a:lumMod val="60000"/>
              <a:lumOff val="40000"/>
            </a:schemeClr>
          </a:solidFill>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a:t>T</a:t>
            </a:r>
            <a:r>
              <a:rPr lang="en-GB" sz="1800" dirty="0" smtClean="0"/>
              <a:t>ELEMOVELS</a:t>
            </a:r>
            <a:endParaRPr lang="en-GB" sz="1800" dirty="0"/>
          </a:p>
        </p:txBody>
      </p:sp>
      <p:sp>
        <p:nvSpPr>
          <p:cNvPr id="32" name="Subtitle 2"/>
          <p:cNvSpPr txBox="1">
            <a:spLocks/>
          </p:cNvSpPr>
          <p:nvPr/>
        </p:nvSpPr>
        <p:spPr>
          <a:xfrm>
            <a:off x="4718003" y="77928"/>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REPARACÃO</a:t>
            </a:r>
            <a:endParaRPr lang="en-GB" sz="1800" dirty="0"/>
          </a:p>
        </p:txBody>
      </p:sp>
      <p:sp>
        <p:nvSpPr>
          <p:cNvPr id="33" name="Subtitle 2"/>
          <p:cNvSpPr txBox="1">
            <a:spLocks/>
          </p:cNvSpPr>
          <p:nvPr/>
        </p:nvSpPr>
        <p:spPr>
          <a:xfrm>
            <a:off x="6325396" y="71954"/>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GARANTIA</a:t>
            </a:r>
            <a:endParaRPr lang="en-GB" sz="1800" dirty="0"/>
          </a:p>
        </p:txBody>
      </p:sp>
      <p:sp>
        <p:nvSpPr>
          <p:cNvPr id="34" name="Subtitle 2"/>
          <p:cNvSpPr txBox="1">
            <a:spLocks/>
          </p:cNvSpPr>
          <p:nvPr/>
        </p:nvSpPr>
        <p:spPr>
          <a:xfrm>
            <a:off x="7620307" y="66365"/>
            <a:ext cx="1526262" cy="3917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ACCESSORIOS</a:t>
            </a:r>
            <a:endParaRPr lang="en-GB" sz="1800" dirty="0"/>
          </a:p>
        </p:txBody>
      </p:sp>
      <p:sp>
        <p:nvSpPr>
          <p:cNvPr id="35" name="Subtitle 2"/>
          <p:cNvSpPr txBox="1">
            <a:spLocks/>
          </p:cNvSpPr>
          <p:nvPr/>
        </p:nvSpPr>
        <p:spPr>
          <a:xfrm>
            <a:off x="10433745" y="100763"/>
            <a:ext cx="1367118" cy="391738"/>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CONTACT NOS</a:t>
            </a:r>
            <a:endParaRPr lang="en-GB" sz="1800" dirty="0"/>
          </a:p>
        </p:txBody>
      </p:sp>
      <p:sp>
        <p:nvSpPr>
          <p:cNvPr id="36" name="Subtitle 2"/>
          <p:cNvSpPr txBox="1">
            <a:spLocks/>
          </p:cNvSpPr>
          <p:nvPr/>
        </p:nvSpPr>
        <p:spPr>
          <a:xfrm>
            <a:off x="9193186" y="76461"/>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APRENDE</a:t>
            </a:r>
            <a:endParaRPr lang="en-GB" sz="1800" dirty="0"/>
          </a:p>
        </p:txBody>
      </p:sp>
      <p:cxnSp>
        <p:nvCxnSpPr>
          <p:cNvPr id="3" name="Straight Arrow Connector 2"/>
          <p:cNvCxnSpPr/>
          <p:nvPr/>
        </p:nvCxnSpPr>
        <p:spPr>
          <a:xfrm flipV="1">
            <a:off x="7534701" y="2188030"/>
            <a:ext cx="1324301" cy="235131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7534701" y="4510085"/>
            <a:ext cx="1324301" cy="2925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7534701" y="2188029"/>
            <a:ext cx="0" cy="23220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24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6928" t="4000" r="47582" b="4846"/>
          <a:stretch/>
        </p:blipFill>
        <p:spPr>
          <a:xfrm>
            <a:off x="94588" y="1567405"/>
            <a:ext cx="1644129" cy="2872499"/>
          </a:xfrm>
          <a:prstGeom prst="rect">
            <a:avLst/>
          </a:prstGeom>
        </p:spPr>
      </p:pic>
      <p:pic>
        <p:nvPicPr>
          <p:cNvPr id="12" name="Picture 2" descr="http://i00.i.aliimg.com/wsphoto/v2/1303356852_1/Original-DOOGEE-PIXELS-DG350-Gank-Umi-X1-Pro-MTK6582-Quad-Core-Phone-Android-Smartphone-4-7.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6348" t="2080" r="24810" b="2386"/>
          <a:stretch/>
        </p:blipFill>
        <p:spPr bwMode="auto">
          <a:xfrm>
            <a:off x="4100194" y="5236922"/>
            <a:ext cx="486057" cy="95071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en.comebuy.com/media/catalog/product/cache/2/image/0c9d38bf24f8c9fbf9e7a311e0b6c8bf/i/m/img_201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074" t="5664" r="54439" b="11079"/>
          <a:stretch/>
        </p:blipFill>
        <p:spPr bwMode="auto">
          <a:xfrm>
            <a:off x="3245988" y="5350603"/>
            <a:ext cx="509686" cy="8370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androidspin.com/wp-content/uploads/2012/11/Android-4.2-Jelly-Bean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86251" y="1262251"/>
            <a:ext cx="885760" cy="53286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www.doogee.cc/Uploadfiles/20130814221039305.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1896" y="1239328"/>
            <a:ext cx="613270" cy="633269"/>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http://www.doogee.cc/en/Uploadfiles/2014011119350815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7152" y="1262251"/>
            <a:ext cx="568874" cy="587424"/>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http://www.doogee.cc/Uploadfiles/20130814221102104.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03536" y="1239328"/>
            <a:ext cx="568873" cy="587424"/>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http://www.doogee.cc/Uploadfiles/20130814221117535.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70437" y="1208156"/>
            <a:ext cx="621260" cy="641519"/>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http://www.doogee.cc/Uploadfiles/20130814221145345.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24043" y="1201783"/>
            <a:ext cx="568874" cy="58742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13688"/>
            <a:ext cx="1198975" cy="1183042"/>
          </a:xfrm>
          <a:prstGeom prst="rect">
            <a:avLst/>
          </a:prstGeom>
        </p:spPr>
      </p:pic>
      <p:pic>
        <p:nvPicPr>
          <p:cNvPr id="30" name="Picture 8" descr="http://www.thisisant.com/assets/ANT.GPS.icon.FA.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61205" y="1201783"/>
            <a:ext cx="593330" cy="5933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rotWithShape="1">
          <a:blip r:embed="rId14" cstate="print">
            <a:extLst>
              <a:ext uri="{28A0092B-C50C-407E-A947-70E740481C1C}">
                <a14:useLocalDpi xmlns:a14="http://schemas.microsoft.com/office/drawing/2010/main" val="0"/>
              </a:ext>
            </a:extLst>
          </a:blip>
          <a:srcRect l="16928" t="4000" r="47582" b="4846"/>
          <a:stretch/>
        </p:blipFill>
        <p:spPr>
          <a:xfrm>
            <a:off x="2387404" y="5453721"/>
            <a:ext cx="421470" cy="736362"/>
          </a:xfrm>
          <a:prstGeom prst="rect">
            <a:avLst/>
          </a:prstGeom>
          <a:effectLst>
            <a:glow rad="228600">
              <a:schemeClr val="accent5">
                <a:satMod val="175000"/>
                <a:alpha val="40000"/>
              </a:schemeClr>
            </a:glow>
          </a:effectLst>
        </p:spPr>
      </p:pic>
      <p:pic>
        <p:nvPicPr>
          <p:cNvPr id="24" name="Picture 8" descr="http://images.quebarato.com.br/T440x/doogee+dg2014+quad+core+de+telefone+cpu+mtk6582+1+3ghz+5+polegadas+ips+ogs+12+dias+d'avila+ba+brasil__B28A51_11.jpg"/>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4837" t="7221" r="51624" b="4850"/>
          <a:stretch/>
        </p:blipFill>
        <p:spPr bwMode="auto">
          <a:xfrm>
            <a:off x="5023365" y="5118100"/>
            <a:ext cx="529601" cy="106953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www.minideal.net/media/catalog/product/cache/1/image/21485b23b2283c8e627b18b7f6f921dc/s/k/sku49647_1_2.jp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2077" t="6092" r="54220" b="7751"/>
          <a:stretch/>
        </p:blipFill>
        <p:spPr bwMode="auto">
          <a:xfrm>
            <a:off x="5990080" y="4955294"/>
            <a:ext cx="634474" cy="125081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4588" y="4688247"/>
            <a:ext cx="1903150" cy="369332"/>
          </a:xfrm>
          <a:prstGeom prst="rect">
            <a:avLst/>
          </a:prstGeom>
        </p:spPr>
        <p:txBody>
          <a:bodyPr wrap="none">
            <a:spAutoFit/>
          </a:bodyPr>
          <a:lstStyle/>
          <a:p>
            <a:r>
              <a:rPr lang="en-GB" b="1" dirty="0">
                <a:solidFill>
                  <a:srgbClr val="7E7E7E"/>
                </a:solidFill>
                <a:latin typeface="Arial" panose="020B0604020202020204" pitchFamily="34" charset="0"/>
              </a:rPr>
              <a:t>COLLO3 DG110</a:t>
            </a:r>
            <a:endParaRPr lang="en-GB" b="1" i="0" dirty="0">
              <a:solidFill>
                <a:srgbClr val="7E7E7E"/>
              </a:solidFill>
              <a:effectLst/>
              <a:latin typeface="Arial" panose="020B0604020202020204" pitchFamily="34" charset="0"/>
            </a:endParaRPr>
          </a:p>
        </p:txBody>
      </p:sp>
      <p:pic>
        <p:nvPicPr>
          <p:cNvPr id="2050" name="Picture 2" descr="http://www.doogee.cc/en/Uploadfiles/20140410140021856.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49625" y="1856777"/>
            <a:ext cx="5211082" cy="3121439"/>
          </a:xfrm>
          <a:prstGeom prst="rect">
            <a:avLst/>
          </a:prstGeom>
          <a:noFill/>
          <a:extLst>
            <a:ext uri="{909E8E84-426E-40DD-AFC4-6F175D3DCCD1}">
              <a14:hiddenFill xmlns:a14="http://schemas.microsoft.com/office/drawing/2010/main">
                <a:solidFill>
                  <a:srgbClr val="FFFFFF"/>
                </a:solidFill>
              </a14:hiddenFill>
            </a:ext>
          </a:extLst>
        </p:spPr>
      </p:pic>
      <p:sp>
        <p:nvSpPr>
          <p:cNvPr id="27" name="Subtitle 2"/>
          <p:cNvSpPr txBox="1">
            <a:spLocks/>
          </p:cNvSpPr>
          <p:nvPr/>
        </p:nvSpPr>
        <p:spPr>
          <a:xfrm>
            <a:off x="1624673" y="71954"/>
            <a:ext cx="1367118" cy="391738"/>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smtClean="0"/>
              <a:t>HOME</a:t>
            </a:r>
            <a:endParaRPr lang="en-GB" sz="1800" dirty="0"/>
          </a:p>
        </p:txBody>
      </p:sp>
      <p:sp>
        <p:nvSpPr>
          <p:cNvPr id="28" name="Subtitle 2"/>
          <p:cNvSpPr txBox="1">
            <a:spLocks/>
          </p:cNvSpPr>
          <p:nvPr/>
        </p:nvSpPr>
        <p:spPr>
          <a:xfrm>
            <a:off x="3232066" y="77543"/>
            <a:ext cx="1367118" cy="391738"/>
          </a:xfrm>
          <a:prstGeom prst="rect">
            <a:avLst/>
          </a:prstGeom>
          <a:solidFill>
            <a:schemeClr val="accent1">
              <a:lumMod val="75000"/>
            </a:schemeClr>
          </a:solidFill>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a:t>T</a:t>
            </a:r>
            <a:r>
              <a:rPr lang="en-GB" sz="1800" dirty="0" smtClean="0"/>
              <a:t>ELEMOVELS</a:t>
            </a:r>
            <a:endParaRPr lang="en-GB" sz="1800" dirty="0"/>
          </a:p>
        </p:txBody>
      </p:sp>
      <p:sp>
        <p:nvSpPr>
          <p:cNvPr id="29" name="Subtitle 2"/>
          <p:cNvSpPr txBox="1">
            <a:spLocks/>
          </p:cNvSpPr>
          <p:nvPr/>
        </p:nvSpPr>
        <p:spPr>
          <a:xfrm>
            <a:off x="4718003" y="77928"/>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REPARACÃO</a:t>
            </a:r>
            <a:endParaRPr lang="en-GB" sz="1800" dirty="0"/>
          </a:p>
        </p:txBody>
      </p:sp>
      <p:sp>
        <p:nvSpPr>
          <p:cNvPr id="31" name="Subtitle 2"/>
          <p:cNvSpPr txBox="1">
            <a:spLocks/>
          </p:cNvSpPr>
          <p:nvPr/>
        </p:nvSpPr>
        <p:spPr>
          <a:xfrm>
            <a:off x="6325396" y="71954"/>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GARANTIA</a:t>
            </a:r>
            <a:endParaRPr lang="en-GB" sz="1800" dirty="0"/>
          </a:p>
        </p:txBody>
      </p:sp>
      <p:sp>
        <p:nvSpPr>
          <p:cNvPr id="32" name="Subtitle 2"/>
          <p:cNvSpPr txBox="1">
            <a:spLocks/>
          </p:cNvSpPr>
          <p:nvPr/>
        </p:nvSpPr>
        <p:spPr>
          <a:xfrm>
            <a:off x="7620307" y="66365"/>
            <a:ext cx="1526262" cy="3917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ACCESSORIOS</a:t>
            </a:r>
            <a:endParaRPr lang="en-GB" sz="1800" dirty="0"/>
          </a:p>
        </p:txBody>
      </p:sp>
      <p:sp>
        <p:nvSpPr>
          <p:cNvPr id="33" name="Subtitle 2"/>
          <p:cNvSpPr txBox="1">
            <a:spLocks/>
          </p:cNvSpPr>
          <p:nvPr/>
        </p:nvSpPr>
        <p:spPr>
          <a:xfrm>
            <a:off x="10433745" y="100763"/>
            <a:ext cx="1367118" cy="391738"/>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CONTACT NOS</a:t>
            </a:r>
            <a:endParaRPr lang="en-GB" sz="1800" dirty="0"/>
          </a:p>
        </p:txBody>
      </p:sp>
      <p:sp>
        <p:nvSpPr>
          <p:cNvPr id="34" name="Subtitle 2"/>
          <p:cNvSpPr txBox="1">
            <a:spLocks/>
          </p:cNvSpPr>
          <p:nvPr/>
        </p:nvSpPr>
        <p:spPr>
          <a:xfrm>
            <a:off x="9193186" y="76461"/>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APRENDE</a:t>
            </a:r>
            <a:endParaRPr lang="en-GB" sz="1800" dirty="0"/>
          </a:p>
        </p:txBody>
      </p:sp>
      <p:sp>
        <p:nvSpPr>
          <p:cNvPr id="35" name="TextBox 34"/>
          <p:cNvSpPr txBox="1"/>
          <p:nvPr/>
        </p:nvSpPr>
        <p:spPr>
          <a:xfrm>
            <a:off x="9531446" y="5498736"/>
            <a:ext cx="1628324" cy="646331"/>
          </a:xfrm>
          <a:prstGeom prst="rect">
            <a:avLst/>
          </a:prstGeom>
          <a:solidFill>
            <a:srgbClr val="0070C0"/>
          </a:solidFill>
        </p:spPr>
        <p:txBody>
          <a:bodyPr wrap="square" rtlCol="0">
            <a:spAutoFit/>
          </a:bodyPr>
          <a:lstStyle/>
          <a:p>
            <a:r>
              <a:rPr lang="en-GB" dirty="0" err="1"/>
              <a:t>Comprar</a:t>
            </a:r>
            <a:r>
              <a:rPr lang="en-GB" dirty="0"/>
              <a:t> </a:t>
            </a:r>
            <a:r>
              <a:rPr lang="en-GB" dirty="0" err="1"/>
              <a:t>Ja</a:t>
            </a:r>
            <a:r>
              <a:rPr lang="en-GB" dirty="0"/>
              <a:t>.</a:t>
            </a:r>
          </a:p>
          <a:p>
            <a:r>
              <a:rPr lang="en-GB" dirty="0" smtClean="0"/>
              <a:t>Com </a:t>
            </a:r>
            <a:r>
              <a:rPr lang="en-GB" dirty="0" err="1" smtClean="0"/>
              <a:t>desconto</a:t>
            </a:r>
            <a:endParaRPr lang="en-GB" dirty="0"/>
          </a:p>
        </p:txBody>
      </p:sp>
    </p:spTree>
    <p:extLst>
      <p:ext uri="{BB962C8B-B14F-4D97-AF65-F5344CB8AC3E}">
        <p14:creationId xmlns:p14="http://schemas.microsoft.com/office/powerpoint/2010/main" val="7272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6" descr="http://en.comebuy.com/media/catalog/product/cache/2/image/0c9d38bf24f8c9fbf9e7a311e0b6c8bf/i/m/img_2012-.jpg"/>
          <p:cNvPicPr>
            <a:picLocks noChangeAspect="1" noChangeArrowheads="1"/>
          </p:cNvPicPr>
          <p:nvPr/>
        </p:nvPicPr>
        <p:blipFill rotWithShape="1">
          <a:blip r:embed="rId3">
            <a:extLst>
              <a:ext uri="{28A0092B-C50C-407E-A947-70E740481C1C}">
                <a14:useLocalDpi xmlns:a14="http://schemas.microsoft.com/office/drawing/2010/main" val="0"/>
              </a:ext>
            </a:extLst>
          </a:blip>
          <a:srcRect l="4074" t="5664" r="54439" b="11079"/>
          <a:stretch/>
        </p:blipFill>
        <p:spPr bwMode="auto">
          <a:xfrm>
            <a:off x="655051" y="1758030"/>
            <a:ext cx="1443431" cy="289671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tompaulus.com/wp-content/uploads/2013/11/Android-KitKa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6250" y="1226468"/>
            <a:ext cx="978160" cy="65210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429474" y="4810323"/>
            <a:ext cx="2308927" cy="338554"/>
          </a:xfrm>
          <a:prstGeom prst="rect">
            <a:avLst/>
          </a:prstGeom>
        </p:spPr>
        <p:txBody>
          <a:bodyPr wrap="square">
            <a:spAutoFit/>
          </a:bodyPr>
          <a:lstStyle/>
          <a:p>
            <a:r>
              <a:rPr lang="en-GB" sz="1600" b="1" i="0" dirty="0" smtClean="0">
                <a:solidFill>
                  <a:srgbClr val="7E7E7E"/>
                </a:solidFill>
                <a:effectLst/>
                <a:latin typeface="Arial" panose="020B0604020202020204" pitchFamily="34" charset="0"/>
              </a:rPr>
              <a:t>VALENCIA DG800</a:t>
            </a:r>
          </a:p>
        </p:txBody>
      </p:sp>
      <p:pic>
        <p:nvPicPr>
          <p:cNvPr id="3078" name="Picture 6" descr="http://www.doogee.cc/en/Uploadfiles/2014041516135133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7941" y="1216204"/>
            <a:ext cx="637444" cy="65823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5" descr="http://www.doogee.cc/en/Uploadfiles/2014010221410357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8379" y="1222538"/>
            <a:ext cx="639123" cy="65996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9" descr="http://www.doogee.cc/Uploadfiles/20130814221102104.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2372" y="1214470"/>
            <a:ext cx="568873" cy="5874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http://www.doogee.cc/Uploadfiles/20130814221117535.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80206" y="1199421"/>
            <a:ext cx="621260" cy="64151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13688"/>
            <a:ext cx="1198975" cy="1183042"/>
          </a:xfrm>
          <a:prstGeom prst="rect">
            <a:avLst/>
          </a:prstGeom>
        </p:spPr>
      </p:pic>
      <p:pic>
        <p:nvPicPr>
          <p:cNvPr id="25" name="Picture 13" descr="http://www.doogee.cc/Uploadfiles/20130814221145345.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60426" y="1226468"/>
            <a:ext cx="568874" cy="58742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thisisant.com/assets/ANT.GPS.icon.FA.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26740" y="1208565"/>
            <a:ext cx="593330" cy="59333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bluebus.com.br/wp-content/uploads/2012/09/wi-fi-3g.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38089" t="21091" r="39548" b="22909"/>
          <a:stretch/>
        </p:blipFill>
        <p:spPr bwMode="auto">
          <a:xfrm>
            <a:off x="9747354" y="1162227"/>
            <a:ext cx="507078" cy="71423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http://i00.i.aliimg.com/wsphoto/v2/1303356852_1/Original-DOOGEE-PIXELS-DG350-Gank-Umi-X1-Pro-MTK6582-Quad-Core-Phone-Android-Smartphone-4-7.jp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6348" t="2080" r="24810" b="2386"/>
          <a:stretch/>
        </p:blipFill>
        <p:spPr bwMode="auto">
          <a:xfrm>
            <a:off x="4240456" y="5236922"/>
            <a:ext cx="486057" cy="95071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9" name="Picture 6" descr="http://en.comebuy.com/media/catalog/product/cache/2/image/0c9d38bf24f8c9fbf9e7a311e0b6c8bf/i/m/img_2012-.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4074" t="5664" r="54439" b="11079"/>
          <a:stretch/>
        </p:blipFill>
        <p:spPr bwMode="auto">
          <a:xfrm>
            <a:off x="3386250" y="5353049"/>
            <a:ext cx="417092" cy="837033"/>
          </a:xfrm>
          <a:prstGeom prst="rect">
            <a:avLst/>
          </a:prstGeom>
          <a:noFill/>
          <a:effectLst>
            <a:glow rad="1397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40" name="Picture 39"/>
          <p:cNvPicPr>
            <a:picLocks noChangeAspect="1"/>
          </p:cNvPicPr>
          <p:nvPr/>
        </p:nvPicPr>
        <p:blipFill rotWithShape="1">
          <a:blip r:embed="rId15" cstate="print">
            <a:extLst>
              <a:ext uri="{28A0092B-C50C-407E-A947-70E740481C1C}">
                <a14:useLocalDpi xmlns:a14="http://schemas.microsoft.com/office/drawing/2010/main" val="0"/>
              </a:ext>
            </a:extLst>
          </a:blip>
          <a:srcRect l="16928" t="4000" r="47582" b="4846"/>
          <a:stretch/>
        </p:blipFill>
        <p:spPr>
          <a:xfrm>
            <a:off x="2527666" y="5453721"/>
            <a:ext cx="421470" cy="736362"/>
          </a:xfrm>
          <a:prstGeom prst="rect">
            <a:avLst/>
          </a:prstGeom>
          <a:effectLst/>
        </p:spPr>
      </p:pic>
      <p:pic>
        <p:nvPicPr>
          <p:cNvPr id="41" name="Picture 8" descr="http://images.quebarato.com.br/T440x/doogee+dg2014+quad+core+de+telefone+cpu+mtk6582+1+3ghz+5+polegadas+ips+ogs+12+dias+d'avila+ba+brasil__B28A51_11.jp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4837" t="7221" r="51624" b="4850"/>
          <a:stretch/>
        </p:blipFill>
        <p:spPr bwMode="auto">
          <a:xfrm>
            <a:off x="5163627" y="5118100"/>
            <a:ext cx="529601" cy="1069536"/>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2" name="Picture 2" descr="http://www.minideal.net/media/catalog/product/cache/1/image/21485b23b2283c8e627b18b7f6f921dc/s/k/sku49647_1_2.jp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2077" t="6092" r="54220" b="7751"/>
          <a:stretch/>
        </p:blipFill>
        <p:spPr bwMode="auto">
          <a:xfrm>
            <a:off x="6130342" y="4955294"/>
            <a:ext cx="634474" cy="12508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9" name="Subtitle 2"/>
          <p:cNvSpPr>
            <a:spLocks noGrp="1"/>
          </p:cNvSpPr>
          <p:nvPr>
            <p:ph type="subTitle" idx="1"/>
          </p:nvPr>
        </p:nvSpPr>
        <p:spPr>
          <a:xfrm>
            <a:off x="1624673" y="71954"/>
            <a:ext cx="1367118" cy="391738"/>
          </a:xfrm>
          <a:noFill/>
        </p:spPr>
        <p:txBody>
          <a:bodyPr>
            <a:normAutofit/>
          </a:bodyPr>
          <a:lstStyle/>
          <a:p>
            <a:pPr algn="l"/>
            <a:r>
              <a:rPr lang="en-GB" sz="1800" dirty="0" smtClean="0"/>
              <a:t>HOME</a:t>
            </a:r>
            <a:endParaRPr lang="en-GB" sz="1800" dirty="0"/>
          </a:p>
        </p:txBody>
      </p:sp>
      <p:sp>
        <p:nvSpPr>
          <p:cNvPr id="30" name="Subtitle 2"/>
          <p:cNvSpPr txBox="1">
            <a:spLocks/>
          </p:cNvSpPr>
          <p:nvPr/>
        </p:nvSpPr>
        <p:spPr>
          <a:xfrm>
            <a:off x="2532212" y="67268"/>
            <a:ext cx="1367118" cy="391738"/>
          </a:xfrm>
          <a:prstGeom prst="rect">
            <a:avLst/>
          </a:prstGeom>
          <a:solidFill>
            <a:schemeClr val="accent1">
              <a:lumMod val="60000"/>
              <a:lumOff val="40000"/>
            </a:schemeClr>
          </a:solidFill>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a:t>T</a:t>
            </a:r>
            <a:r>
              <a:rPr lang="en-GB" sz="1800" dirty="0" smtClean="0"/>
              <a:t>ELEMOVELS</a:t>
            </a:r>
            <a:endParaRPr lang="en-GB" sz="1800" dirty="0"/>
          </a:p>
        </p:txBody>
      </p:sp>
      <p:sp>
        <p:nvSpPr>
          <p:cNvPr id="31" name="Subtitle 2"/>
          <p:cNvSpPr txBox="1">
            <a:spLocks/>
          </p:cNvSpPr>
          <p:nvPr/>
        </p:nvSpPr>
        <p:spPr>
          <a:xfrm>
            <a:off x="4168720" y="66365"/>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REPARACÃO</a:t>
            </a:r>
            <a:endParaRPr lang="en-GB" sz="1800" dirty="0"/>
          </a:p>
        </p:txBody>
      </p:sp>
      <p:sp>
        <p:nvSpPr>
          <p:cNvPr id="32" name="Subtitle 2"/>
          <p:cNvSpPr txBox="1">
            <a:spLocks/>
          </p:cNvSpPr>
          <p:nvPr/>
        </p:nvSpPr>
        <p:spPr>
          <a:xfrm>
            <a:off x="5802748" y="75581"/>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GARANTIA</a:t>
            </a:r>
            <a:endParaRPr lang="en-GB" sz="1800" dirty="0"/>
          </a:p>
        </p:txBody>
      </p:sp>
      <p:sp>
        <p:nvSpPr>
          <p:cNvPr id="33" name="Subtitle 2"/>
          <p:cNvSpPr txBox="1">
            <a:spLocks/>
          </p:cNvSpPr>
          <p:nvPr/>
        </p:nvSpPr>
        <p:spPr>
          <a:xfrm>
            <a:off x="7189496" y="75581"/>
            <a:ext cx="1526262" cy="3917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ACCESSORIOS</a:t>
            </a:r>
            <a:endParaRPr lang="en-GB" sz="1800" dirty="0"/>
          </a:p>
        </p:txBody>
      </p:sp>
      <p:sp>
        <p:nvSpPr>
          <p:cNvPr id="34" name="Subtitle 2"/>
          <p:cNvSpPr txBox="1">
            <a:spLocks/>
          </p:cNvSpPr>
          <p:nvPr/>
        </p:nvSpPr>
        <p:spPr>
          <a:xfrm>
            <a:off x="10703135" y="109427"/>
            <a:ext cx="1367118" cy="391738"/>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CONTACT NOS</a:t>
            </a:r>
            <a:endParaRPr lang="en-GB" sz="1800" dirty="0"/>
          </a:p>
        </p:txBody>
      </p:sp>
      <p:sp>
        <p:nvSpPr>
          <p:cNvPr id="35" name="Subtitle 2"/>
          <p:cNvSpPr txBox="1">
            <a:spLocks/>
          </p:cNvSpPr>
          <p:nvPr/>
        </p:nvSpPr>
        <p:spPr>
          <a:xfrm>
            <a:off x="8799717" y="63193"/>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APRENDE</a:t>
            </a:r>
            <a:endParaRPr lang="en-GB" sz="1800" dirty="0"/>
          </a:p>
        </p:txBody>
      </p:sp>
      <p:sp>
        <p:nvSpPr>
          <p:cNvPr id="3" name="TextBox 2"/>
          <p:cNvSpPr txBox="1"/>
          <p:nvPr/>
        </p:nvSpPr>
        <p:spPr>
          <a:xfrm>
            <a:off x="9531446" y="5498736"/>
            <a:ext cx="1628324" cy="646331"/>
          </a:xfrm>
          <a:prstGeom prst="rect">
            <a:avLst/>
          </a:prstGeom>
          <a:solidFill>
            <a:srgbClr val="0070C0"/>
          </a:solidFill>
        </p:spPr>
        <p:txBody>
          <a:bodyPr wrap="square" rtlCol="0">
            <a:spAutoFit/>
          </a:bodyPr>
          <a:lstStyle/>
          <a:p>
            <a:r>
              <a:rPr lang="en-GB" dirty="0" err="1"/>
              <a:t>Comprar</a:t>
            </a:r>
            <a:r>
              <a:rPr lang="en-GB" dirty="0"/>
              <a:t> </a:t>
            </a:r>
            <a:r>
              <a:rPr lang="en-GB" dirty="0" err="1"/>
              <a:t>Ja</a:t>
            </a:r>
            <a:r>
              <a:rPr lang="en-GB" dirty="0"/>
              <a:t>.</a:t>
            </a:r>
          </a:p>
          <a:p>
            <a:r>
              <a:rPr lang="en-GB" dirty="0" smtClean="0"/>
              <a:t>Com </a:t>
            </a:r>
            <a:r>
              <a:rPr lang="en-GB" dirty="0" err="1" smtClean="0"/>
              <a:t>desconto</a:t>
            </a:r>
            <a:endParaRPr lang="en-GB" dirty="0"/>
          </a:p>
        </p:txBody>
      </p:sp>
      <p:sp>
        <p:nvSpPr>
          <p:cNvPr id="27" name="Subtitle 2"/>
          <p:cNvSpPr txBox="1">
            <a:spLocks/>
          </p:cNvSpPr>
          <p:nvPr/>
        </p:nvSpPr>
        <p:spPr>
          <a:xfrm>
            <a:off x="9856762" y="86310"/>
            <a:ext cx="977693" cy="39173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Login/ </a:t>
            </a:r>
            <a:r>
              <a:rPr lang="en-GB" sz="1800" dirty="0" err="1" smtClean="0"/>
              <a:t>Registe</a:t>
            </a:r>
            <a:r>
              <a:rPr lang="en-GB" sz="1800" dirty="0" smtClean="0"/>
              <a:t>-se</a:t>
            </a:r>
            <a:endParaRPr lang="en-GB" sz="1800" dirty="0"/>
          </a:p>
        </p:txBody>
      </p:sp>
      <p:sp>
        <p:nvSpPr>
          <p:cNvPr id="4" name="TextBox 3"/>
          <p:cNvSpPr txBox="1"/>
          <p:nvPr/>
        </p:nvSpPr>
        <p:spPr>
          <a:xfrm>
            <a:off x="3215771" y="2743556"/>
            <a:ext cx="8289385" cy="1754326"/>
          </a:xfrm>
          <a:prstGeom prst="rect">
            <a:avLst/>
          </a:prstGeom>
          <a:noFill/>
        </p:spPr>
        <p:txBody>
          <a:bodyPr wrap="none" rtlCol="0">
            <a:spAutoFit/>
          </a:bodyPr>
          <a:lstStyle/>
          <a:p>
            <a:r>
              <a:rPr lang="en-GB" dirty="0" smtClean="0"/>
              <a:t>4.4 </a:t>
            </a:r>
            <a:r>
              <a:rPr lang="en-GB" dirty="0"/>
              <a:t>Jelly bean has just been outdate but don’t be fooled to  thinking that it is over. </a:t>
            </a:r>
            <a:endParaRPr lang="en-GB" dirty="0" smtClean="0"/>
          </a:p>
          <a:p>
            <a:r>
              <a:rPr lang="en-GB" dirty="0" smtClean="0"/>
              <a:t>It </a:t>
            </a:r>
            <a:r>
              <a:rPr lang="en-GB" dirty="0"/>
              <a:t>is the most highly developed </a:t>
            </a:r>
            <a:r>
              <a:rPr lang="en-GB" dirty="0" smtClean="0"/>
              <a:t>Platform</a:t>
            </a:r>
            <a:r>
              <a:rPr lang="en-GB" dirty="0"/>
              <a:t>. Key features include </a:t>
            </a:r>
            <a:r>
              <a:rPr lang="en-GB" dirty="0" smtClean="0"/>
              <a:t>panoramic </a:t>
            </a:r>
            <a:r>
              <a:rPr lang="en-GB" dirty="0"/>
              <a:t>photographic </a:t>
            </a:r>
            <a:endParaRPr lang="en-GB" dirty="0" smtClean="0"/>
          </a:p>
          <a:p>
            <a:r>
              <a:rPr lang="en-GB" dirty="0" smtClean="0"/>
              <a:t>capability</a:t>
            </a:r>
            <a:r>
              <a:rPr lang="en-GB" dirty="0"/>
              <a:t>, ultra fast swipe keyboard, multiple email accounts so </a:t>
            </a:r>
            <a:r>
              <a:rPr lang="en-GB" dirty="0" smtClean="0"/>
              <a:t>that </a:t>
            </a:r>
            <a:r>
              <a:rPr lang="en-GB" dirty="0"/>
              <a:t>you can have </a:t>
            </a:r>
            <a:endParaRPr lang="en-GB" dirty="0" smtClean="0"/>
          </a:p>
          <a:p>
            <a:r>
              <a:rPr lang="en-GB" dirty="0" smtClean="0"/>
              <a:t>everything </a:t>
            </a:r>
            <a:r>
              <a:rPr lang="en-GB" dirty="0"/>
              <a:t>on one device, screen mirroring to  your TV </a:t>
            </a:r>
            <a:r>
              <a:rPr lang="en-GB" dirty="0" smtClean="0"/>
              <a:t>among </a:t>
            </a:r>
            <a:r>
              <a:rPr lang="en-GB" dirty="0"/>
              <a:t>the all the other </a:t>
            </a:r>
            <a:endParaRPr lang="en-GB" dirty="0" smtClean="0"/>
          </a:p>
          <a:p>
            <a:r>
              <a:rPr lang="en-GB" dirty="0" smtClean="0"/>
              <a:t>powerful </a:t>
            </a:r>
            <a:r>
              <a:rPr lang="en-GB" dirty="0"/>
              <a:t>features.</a:t>
            </a:r>
          </a:p>
          <a:p>
            <a:endParaRPr lang="en-GB" dirty="0"/>
          </a:p>
        </p:txBody>
      </p:sp>
      <p:sp>
        <p:nvSpPr>
          <p:cNvPr id="5" name="Down Arrow 4"/>
          <p:cNvSpPr/>
          <p:nvPr/>
        </p:nvSpPr>
        <p:spPr>
          <a:xfrm>
            <a:off x="3609494" y="1874435"/>
            <a:ext cx="484632" cy="600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4">
                    <a:lumMod val="60000"/>
                    <a:lumOff val="40000"/>
                  </a:schemeClr>
                </a:solidFill>
              </a:ln>
              <a:solidFill>
                <a:schemeClr val="accent4">
                  <a:lumMod val="40000"/>
                  <a:lumOff val="60000"/>
                </a:schemeClr>
              </a:solidFill>
            </a:endParaRPr>
          </a:p>
        </p:txBody>
      </p:sp>
    </p:spTree>
    <p:extLst>
      <p:ext uri="{BB962C8B-B14F-4D97-AF65-F5344CB8AC3E}">
        <p14:creationId xmlns:p14="http://schemas.microsoft.com/office/powerpoint/2010/main" val="154254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androidspin.com/wp-content/uploads/2012/11/Android-4.2-Jelly-Bea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2940" y="1257198"/>
            <a:ext cx="885760" cy="53286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www.doogee.cc/Uploadfiles/2013081422103930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8585" y="1234275"/>
            <a:ext cx="613270" cy="633269"/>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http://www.doogee.cc/Uploadfiles/2013081422110210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0225" y="1234275"/>
            <a:ext cx="568873" cy="587424"/>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http://www.doogee.cc/Uploadfiles/2013081422111753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7126" y="1203103"/>
            <a:ext cx="621260" cy="641519"/>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http://www.doogee.cc/Uploadfiles/20130814221145345.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41186" y="1193159"/>
            <a:ext cx="568874" cy="58742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13688"/>
            <a:ext cx="1198975" cy="1183042"/>
          </a:xfrm>
          <a:prstGeom prst="rect">
            <a:avLst/>
          </a:prstGeom>
        </p:spPr>
      </p:pic>
      <p:pic>
        <p:nvPicPr>
          <p:cNvPr id="30" name="Picture 8" descr="http://www.thisisant.com/assets/ANT.GPS.icon.FA.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017894" y="1196730"/>
            <a:ext cx="593330" cy="59333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i00.i.aliimg.com/wsphoto/v2/1303356852_1/Original-DOOGEE-PIXELS-DG350-Gank-Umi-X1-Pro-MTK6582-Quad-Core-Phone-Android-Smartphone-4-7.jpg"/>
          <p:cNvPicPr>
            <a:picLocks noChangeAspect="1" noChangeArrowheads="1"/>
          </p:cNvPicPr>
          <p:nvPr/>
        </p:nvPicPr>
        <p:blipFill rotWithShape="1">
          <a:blip r:embed="rId10">
            <a:extLst>
              <a:ext uri="{28A0092B-C50C-407E-A947-70E740481C1C}">
                <a14:useLocalDpi xmlns:a14="http://schemas.microsoft.com/office/drawing/2010/main" val="0"/>
              </a:ext>
            </a:extLst>
          </a:blip>
          <a:srcRect l="26348" t="2080" r="24810" b="2386"/>
          <a:stretch/>
        </p:blipFill>
        <p:spPr bwMode="auto">
          <a:xfrm>
            <a:off x="516118" y="1736635"/>
            <a:ext cx="1584129" cy="309851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i00.i.aliimg.com/wsphoto/v2/1303356852_1/Original-DOOGEE-PIXELS-DG350-Gank-Umi-X1-Pro-MTK6582-Quad-Core-Phone-Android-Smartphone-4-7.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6348" t="2080" r="24810" b="2386"/>
          <a:stretch/>
        </p:blipFill>
        <p:spPr bwMode="auto">
          <a:xfrm>
            <a:off x="4393541" y="5268376"/>
            <a:ext cx="486057" cy="950714"/>
          </a:xfrm>
          <a:prstGeom prst="rect">
            <a:avLst/>
          </a:prstGeom>
          <a:noFill/>
          <a:effectLst>
            <a:glow rad="1397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23" name="Picture 6" descr="http://en.comebuy.com/media/catalog/product/cache/2/image/0c9d38bf24f8c9fbf9e7a311e0b6c8bf/i/m/img_2012-.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4074" t="5664" r="54439" b="11079"/>
          <a:stretch/>
        </p:blipFill>
        <p:spPr bwMode="auto">
          <a:xfrm>
            <a:off x="3539335" y="5384503"/>
            <a:ext cx="509686" cy="83703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rotWithShape="1">
          <a:blip r:embed="rId13" cstate="print">
            <a:extLst>
              <a:ext uri="{28A0092B-C50C-407E-A947-70E740481C1C}">
                <a14:useLocalDpi xmlns:a14="http://schemas.microsoft.com/office/drawing/2010/main" val="0"/>
              </a:ext>
            </a:extLst>
          </a:blip>
          <a:srcRect l="16928" t="4000" r="47582" b="4846"/>
          <a:stretch/>
        </p:blipFill>
        <p:spPr>
          <a:xfrm>
            <a:off x="2680751" y="5485175"/>
            <a:ext cx="421470" cy="736362"/>
          </a:xfrm>
          <a:prstGeom prst="rect">
            <a:avLst/>
          </a:prstGeom>
          <a:effectLst/>
        </p:spPr>
      </p:pic>
      <p:pic>
        <p:nvPicPr>
          <p:cNvPr id="25" name="Picture 8" descr="http://images.quebarato.com.br/T440x/doogee+dg2014+quad+core+de+telefone+cpu+mtk6582+1+3ghz+5+polegadas+ips+ogs+12+dias+d'avila+ba+brasil__B28A51_11.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4837" t="7221" r="51624" b="4850"/>
          <a:stretch/>
        </p:blipFill>
        <p:spPr bwMode="auto">
          <a:xfrm>
            <a:off x="5316712" y="5149554"/>
            <a:ext cx="529601" cy="1069536"/>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7" name="Picture 2" descr="http://www.minideal.net/media/catalog/product/cache/1/image/21485b23b2283c8e627b18b7f6f921dc/s/k/sku49647_1_2.jpg"/>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2077" t="6092" r="54220" b="7751"/>
          <a:stretch/>
        </p:blipFill>
        <p:spPr bwMode="auto">
          <a:xfrm>
            <a:off x="6283427" y="4986748"/>
            <a:ext cx="634474" cy="125081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9" name="Picture 15" descr="http://www.doogee.cc/en/Uploadfiles/20140102214103573.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44081" y="1207579"/>
            <a:ext cx="639123" cy="65996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http://www.bluebus.com.br/wp-content/uploads/2012/09/wi-fi-3g.jp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38089" t="21091" r="39548" b="22909"/>
          <a:stretch/>
        </p:blipFill>
        <p:spPr bwMode="auto">
          <a:xfrm>
            <a:off x="9230020" y="1136276"/>
            <a:ext cx="507078" cy="7142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75599" y="5005721"/>
            <a:ext cx="1800493" cy="369332"/>
          </a:xfrm>
          <a:prstGeom prst="rect">
            <a:avLst/>
          </a:prstGeom>
        </p:spPr>
        <p:txBody>
          <a:bodyPr wrap="none">
            <a:spAutoFit/>
          </a:bodyPr>
          <a:lstStyle/>
          <a:p>
            <a:r>
              <a:rPr lang="en-GB" b="1" dirty="0">
                <a:solidFill>
                  <a:srgbClr val="7E7E7E"/>
                </a:solidFill>
                <a:latin typeface="Arial" panose="020B0604020202020204" pitchFamily="34" charset="0"/>
              </a:rPr>
              <a:t>PIXELS DG350</a:t>
            </a:r>
            <a:endParaRPr lang="en-GB" b="1" i="0" dirty="0">
              <a:solidFill>
                <a:srgbClr val="7E7E7E"/>
              </a:solidFill>
              <a:effectLst/>
              <a:latin typeface="Arial" panose="020B0604020202020204" pitchFamily="34" charset="0"/>
            </a:endParaRPr>
          </a:p>
        </p:txBody>
      </p:sp>
      <p:pic>
        <p:nvPicPr>
          <p:cNvPr id="4098" name="Picture 2" descr="http://www.doogee.cc/en/Uploadfiles/20140303190219597.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716239" y="2290824"/>
            <a:ext cx="4667199" cy="2389606"/>
          </a:xfrm>
          <a:prstGeom prst="rect">
            <a:avLst/>
          </a:prstGeom>
          <a:noFill/>
          <a:extLst>
            <a:ext uri="{909E8E84-426E-40DD-AFC4-6F175D3DCCD1}">
              <a14:hiddenFill xmlns:a14="http://schemas.microsoft.com/office/drawing/2010/main">
                <a:solidFill>
                  <a:srgbClr val="FFFFFF"/>
                </a:solidFill>
              </a14:hiddenFill>
            </a:ext>
          </a:extLst>
        </p:spPr>
      </p:pic>
      <p:sp>
        <p:nvSpPr>
          <p:cNvPr id="39" name="Subtitle 2"/>
          <p:cNvSpPr>
            <a:spLocks noGrp="1"/>
          </p:cNvSpPr>
          <p:nvPr>
            <p:ph type="subTitle" idx="1"/>
          </p:nvPr>
        </p:nvSpPr>
        <p:spPr>
          <a:xfrm>
            <a:off x="1624673" y="71954"/>
            <a:ext cx="1367118" cy="391738"/>
          </a:xfrm>
          <a:noFill/>
        </p:spPr>
        <p:txBody>
          <a:bodyPr>
            <a:normAutofit/>
          </a:bodyPr>
          <a:lstStyle/>
          <a:p>
            <a:pPr algn="l"/>
            <a:r>
              <a:rPr lang="en-GB" sz="1800" dirty="0" smtClean="0"/>
              <a:t>HOME</a:t>
            </a:r>
            <a:endParaRPr lang="en-GB" sz="1800" dirty="0"/>
          </a:p>
        </p:txBody>
      </p:sp>
      <p:sp>
        <p:nvSpPr>
          <p:cNvPr id="40" name="Subtitle 2"/>
          <p:cNvSpPr txBox="1">
            <a:spLocks/>
          </p:cNvSpPr>
          <p:nvPr/>
        </p:nvSpPr>
        <p:spPr>
          <a:xfrm>
            <a:off x="3232066" y="77543"/>
            <a:ext cx="1367118" cy="391738"/>
          </a:xfrm>
          <a:prstGeom prst="rect">
            <a:avLst/>
          </a:prstGeom>
          <a:solidFill>
            <a:schemeClr val="accent1">
              <a:lumMod val="60000"/>
              <a:lumOff val="40000"/>
            </a:schemeClr>
          </a:solidFill>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a:t>T</a:t>
            </a:r>
            <a:r>
              <a:rPr lang="en-GB" sz="1800" dirty="0" smtClean="0"/>
              <a:t>ELEMOVELS</a:t>
            </a:r>
            <a:endParaRPr lang="en-GB" sz="1800" dirty="0"/>
          </a:p>
        </p:txBody>
      </p:sp>
      <p:sp>
        <p:nvSpPr>
          <p:cNvPr id="41" name="Subtitle 2"/>
          <p:cNvSpPr txBox="1">
            <a:spLocks/>
          </p:cNvSpPr>
          <p:nvPr/>
        </p:nvSpPr>
        <p:spPr>
          <a:xfrm>
            <a:off x="4718003" y="77928"/>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REPARACÃO</a:t>
            </a:r>
            <a:endParaRPr lang="en-GB" sz="1800" dirty="0"/>
          </a:p>
        </p:txBody>
      </p:sp>
      <p:sp>
        <p:nvSpPr>
          <p:cNvPr id="42" name="Subtitle 2"/>
          <p:cNvSpPr txBox="1">
            <a:spLocks/>
          </p:cNvSpPr>
          <p:nvPr/>
        </p:nvSpPr>
        <p:spPr>
          <a:xfrm>
            <a:off x="6325396" y="71954"/>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GARANTIA</a:t>
            </a:r>
            <a:endParaRPr lang="en-GB" sz="1800" dirty="0"/>
          </a:p>
        </p:txBody>
      </p:sp>
      <p:sp>
        <p:nvSpPr>
          <p:cNvPr id="43" name="Subtitle 2"/>
          <p:cNvSpPr txBox="1">
            <a:spLocks/>
          </p:cNvSpPr>
          <p:nvPr/>
        </p:nvSpPr>
        <p:spPr>
          <a:xfrm>
            <a:off x="7620307" y="66365"/>
            <a:ext cx="1526262" cy="3917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ACCESSORIOS</a:t>
            </a:r>
            <a:endParaRPr lang="en-GB" sz="1800" dirty="0"/>
          </a:p>
        </p:txBody>
      </p:sp>
      <p:sp>
        <p:nvSpPr>
          <p:cNvPr id="44" name="Subtitle 2"/>
          <p:cNvSpPr txBox="1">
            <a:spLocks/>
          </p:cNvSpPr>
          <p:nvPr/>
        </p:nvSpPr>
        <p:spPr>
          <a:xfrm>
            <a:off x="10433745" y="100763"/>
            <a:ext cx="1367118" cy="391738"/>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CONTACT NOS</a:t>
            </a:r>
            <a:endParaRPr lang="en-GB" sz="1800" dirty="0"/>
          </a:p>
        </p:txBody>
      </p:sp>
      <p:sp>
        <p:nvSpPr>
          <p:cNvPr id="45" name="Subtitle 2"/>
          <p:cNvSpPr txBox="1">
            <a:spLocks/>
          </p:cNvSpPr>
          <p:nvPr/>
        </p:nvSpPr>
        <p:spPr>
          <a:xfrm>
            <a:off x="9193186" y="76461"/>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APRENDE</a:t>
            </a:r>
            <a:endParaRPr lang="en-GB" sz="1800" dirty="0"/>
          </a:p>
        </p:txBody>
      </p:sp>
      <p:pic>
        <p:nvPicPr>
          <p:cNvPr id="1026" name="Picture 2" descr="http://icons.iconarchive.com/icons/igh0zt/ios7-style-metro-ui/512/MetroUI-Apps-Bluetooth-icon.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0163198" y="1136276"/>
            <a:ext cx="724622" cy="72462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9531446" y="5498736"/>
            <a:ext cx="1628324" cy="646331"/>
          </a:xfrm>
          <a:prstGeom prst="rect">
            <a:avLst/>
          </a:prstGeom>
          <a:solidFill>
            <a:srgbClr val="0070C0"/>
          </a:solidFill>
        </p:spPr>
        <p:txBody>
          <a:bodyPr wrap="square" rtlCol="0">
            <a:spAutoFit/>
          </a:bodyPr>
          <a:lstStyle/>
          <a:p>
            <a:r>
              <a:rPr lang="en-GB" dirty="0" err="1"/>
              <a:t>Comprar</a:t>
            </a:r>
            <a:r>
              <a:rPr lang="en-GB" dirty="0"/>
              <a:t> </a:t>
            </a:r>
            <a:r>
              <a:rPr lang="en-GB" dirty="0" err="1"/>
              <a:t>Ja</a:t>
            </a:r>
            <a:r>
              <a:rPr lang="en-GB" dirty="0"/>
              <a:t>.</a:t>
            </a:r>
          </a:p>
          <a:p>
            <a:r>
              <a:rPr lang="en-GB" dirty="0" smtClean="0"/>
              <a:t>Com </a:t>
            </a:r>
            <a:r>
              <a:rPr lang="en-GB" dirty="0" err="1" smtClean="0"/>
              <a:t>desconto</a:t>
            </a:r>
            <a:endParaRPr lang="en-GB" dirty="0"/>
          </a:p>
        </p:txBody>
      </p:sp>
    </p:spTree>
    <p:extLst>
      <p:ext uri="{BB962C8B-B14F-4D97-AF65-F5344CB8AC3E}">
        <p14:creationId xmlns:p14="http://schemas.microsoft.com/office/powerpoint/2010/main" val="392276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androidspin.com/wp-content/uploads/2012/11/Android-4.2-Jelly-Bea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2218" y="1154143"/>
            <a:ext cx="885760" cy="53286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www.doogee.cc/Uploadfiles/2013081422103930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7863" y="1131220"/>
            <a:ext cx="613270" cy="633269"/>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http://www.doogee.cc/Uploadfiles/2013081422110210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9503" y="1131220"/>
            <a:ext cx="568873" cy="587424"/>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http://www.doogee.cc/Uploadfiles/2013081422111753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6404" y="1100048"/>
            <a:ext cx="621260" cy="641519"/>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http://www.doogee.cc/Uploadfiles/20130814221145345.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93405" y="1136262"/>
            <a:ext cx="568874" cy="58742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13688"/>
            <a:ext cx="1198975" cy="1183042"/>
          </a:xfrm>
          <a:prstGeom prst="rect">
            <a:avLst/>
          </a:prstGeom>
        </p:spPr>
      </p:pic>
      <p:pic>
        <p:nvPicPr>
          <p:cNvPr id="30" name="Picture 8" descr="http://www.thisisant.com/assets/ANT.GPS.icon.FA.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007172" y="1093675"/>
            <a:ext cx="593330" cy="59333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images.quebarato.com.br/T440x/doogee+dg2014+quad+core+de+telefone+cpu+mtk6582+1+3ghz+5+polegadas+ips+ogs+12+dias+d'avila+ba+brasil__B28A51_11.jpg"/>
          <p:cNvPicPr>
            <a:picLocks noChangeAspect="1" noChangeArrowheads="1"/>
          </p:cNvPicPr>
          <p:nvPr/>
        </p:nvPicPr>
        <p:blipFill rotWithShape="1">
          <a:blip r:embed="rId10">
            <a:extLst>
              <a:ext uri="{28A0092B-C50C-407E-A947-70E740481C1C}">
                <a14:useLocalDpi xmlns:a14="http://schemas.microsoft.com/office/drawing/2010/main" val="0"/>
              </a:ext>
            </a:extLst>
          </a:blip>
          <a:srcRect l="4837" t="7221" r="51624" b="4850"/>
          <a:stretch/>
        </p:blipFill>
        <p:spPr bwMode="auto">
          <a:xfrm>
            <a:off x="651800" y="1761231"/>
            <a:ext cx="1580558" cy="319195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i00.i.aliimg.com/wsphoto/v2/1303356852_1/Original-DOOGEE-PIXELS-DG350-Gank-Umi-X1-Pro-MTK6582-Quad-Core-Phone-Android-Smartphone-4-7.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6348" t="2080" r="24810" b="2386"/>
          <a:stretch/>
        </p:blipFill>
        <p:spPr bwMode="auto">
          <a:xfrm>
            <a:off x="4433441" y="5316709"/>
            <a:ext cx="486057" cy="95071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http://en.comebuy.com/media/catalog/product/cache/2/image/0c9d38bf24f8c9fbf9e7a311e0b6c8bf/i/m/img_2012-.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4074" t="5664" r="54439" b="11079"/>
          <a:stretch/>
        </p:blipFill>
        <p:spPr bwMode="auto">
          <a:xfrm>
            <a:off x="3579235" y="5432836"/>
            <a:ext cx="509686" cy="83703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rotWithShape="1">
          <a:blip r:embed="rId13" cstate="print">
            <a:extLst>
              <a:ext uri="{28A0092B-C50C-407E-A947-70E740481C1C}">
                <a14:useLocalDpi xmlns:a14="http://schemas.microsoft.com/office/drawing/2010/main" val="0"/>
              </a:ext>
            </a:extLst>
          </a:blip>
          <a:srcRect l="16928" t="4000" r="47582" b="4846"/>
          <a:stretch/>
        </p:blipFill>
        <p:spPr>
          <a:xfrm>
            <a:off x="2720651" y="5533508"/>
            <a:ext cx="421470" cy="736362"/>
          </a:xfrm>
          <a:prstGeom prst="rect">
            <a:avLst/>
          </a:prstGeom>
          <a:effectLst/>
        </p:spPr>
      </p:pic>
      <p:pic>
        <p:nvPicPr>
          <p:cNvPr id="32" name="Picture 8" descr="http://images.quebarato.com.br/T440x/doogee+dg2014+quad+core+de+telefone+cpu+mtk6582+1+3ghz+5+polegadas+ips+ogs+12+dias+d'avila+ba+brasil__B28A51_11.jp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837" t="7221" r="51624" b="4850"/>
          <a:stretch/>
        </p:blipFill>
        <p:spPr bwMode="auto">
          <a:xfrm>
            <a:off x="5356612" y="5197887"/>
            <a:ext cx="529601" cy="1069536"/>
          </a:xfrm>
          <a:prstGeom prst="rect">
            <a:avLst/>
          </a:prstGeom>
          <a:noFill/>
          <a:effectLst>
            <a:glow rad="1397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33" name="Picture 2" descr="http://www.minideal.net/media/catalog/product/cache/1/image/21485b23b2283c8e627b18b7f6f921dc/s/k/sku49647_1_2.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2077" t="6092" r="54220" b="7751"/>
          <a:stretch/>
        </p:blipFill>
        <p:spPr bwMode="auto">
          <a:xfrm>
            <a:off x="6323327" y="5035081"/>
            <a:ext cx="634474" cy="125081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5" descr="http://www.doogee.cc/en/Uploadfiles/20140102214103573.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33359" y="1100048"/>
            <a:ext cx="639123" cy="65996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3299" y="5132043"/>
            <a:ext cx="1928733" cy="369332"/>
          </a:xfrm>
          <a:prstGeom prst="rect">
            <a:avLst/>
          </a:prstGeom>
        </p:spPr>
        <p:txBody>
          <a:bodyPr wrap="none">
            <a:spAutoFit/>
          </a:bodyPr>
          <a:lstStyle/>
          <a:p>
            <a:r>
              <a:rPr lang="en-GB" b="1" dirty="0">
                <a:solidFill>
                  <a:srgbClr val="7E7E7E"/>
                </a:solidFill>
                <a:latin typeface="Arial" panose="020B0604020202020204" pitchFamily="34" charset="0"/>
              </a:rPr>
              <a:t>TURBO DG2014</a:t>
            </a:r>
            <a:endParaRPr lang="en-GB" b="1" i="0" dirty="0">
              <a:solidFill>
                <a:srgbClr val="7E7E7E"/>
              </a:solidFill>
              <a:effectLst/>
              <a:latin typeface="Arial" panose="020B0604020202020204" pitchFamily="34" charset="0"/>
            </a:endParaRPr>
          </a:p>
        </p:txBody>
      </p:sp>
      <p:pic>
        <p:nvPicPr>
          <p:cNvPr id="5122" name="Picture 2" descr="http://www.doogee.cc/en/Uploadfiles/20140117135017426.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75098" y="2244923"/>
            <a:ext cx="5013325" cy="2586876"/>
          </a:xfrm>
          <a:prstGeom prst="rect">
            <a:avLst/>
          </a:prstGeom>
          <a:noFill/>
          <a:extLst>
            <a:ext uri="{909E8E84-426E-40DD-AFC4-6F175D3DCCD1}">
              <a14:hiddenFill xmlns:a14="http://schemas.microsoft.com/office/drawing/2010/main">
                <a:solidFill>
                  <a:srgbClr val="FFFFFF"/>
                </a:solidFill>
              </a14:hiddenFill>
            </a:ext>
          </a:extLst>
        </p:spPr>
      </p:pic>
      <p:sp>
        <p:nvSpPr>
          <p:cNvPr id="28" name="Subtitle 2"/>
          <p:cNvSpPr>
            <a:spLocks noGrp="1"/>
          </p:cNvSpPr>
          <p:nvPr>
            <p:ph type="subTitle" idx="1"/>
          </p:nvPr>
        </p:nvSpPr>
        <p:spPr>
          <a:xfrm>
            <a:off x="1624673" y="71954"/>
            <a:ext cx="1367118" cy="391738"/>
          </a:xfrm>
          <a:noFill/>
        </p:spPr>
        <p:txBody>
          <a:bodyPr>
            <a:normAutofit/>
          </a:bodyPr>
          <a:lstStyle/>
          <a:p>
            <a:pPr algn="l"/>
            <a:r>
              <a:rPr lang="en-GB" sz="1800" dirty="0" smtClean="0"/>
              <a:t>HOME</a:t>
            </a:r>
            <a:endParaRPr lang="en-GB" sz="1800" dirty="0"/>
          </a:p>
        </p:txBody>
      </p:sp>
      <p:sp>
        <p:nvSpPr>
          <p:cNvPr id="34" name="Subtitle 2"/>
          <p:cNvSpPr txBox="1">
            <a:spLocks/>
          </p:cNvSpPr>
          <p:nvPr/>
        </p:nvSpPr>
        <p:spPr>
          <a:xfrm>
            <a:off x="3232066" y="77543"/>
            <a:ext cx="1367118" cy="391738"/>
          </a:xfrm>
          <a:prstGeom prst="rect">
            <a:avLst/>
          </a:prstGeom>
          <a:solidFill>
            <a:schemeClr val="accent1">
              <a:lumMod val="60000"/>
              <a:lumOff val="40000"/>
            </a:schemeClr>
          </a:solidFill>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a:t>T</a:t>
            </a:r>
            <a:r>
              <a:rPr lang="en-GB" sz="1800" dirty="0" smtClean="0"/>
              <a:t>ELEMOVELS</a:t>
            </a:r>
            <a:endParaRPr lang="en-GB" sz="1800" dirty="0"/>
          </a:p>
        </p:txBody>
      </p:sp>
      <p:sp>
        <p:nvSpPr>
          <p:cNvPr id="35" name="Subtitle 2"/>
          <p:cNvSpPr txBox="1">
            <a:spLocks/>
          </p:cNvSpPr>
          <p:nvPr/>
        </p:nvSpPr>
        <p:spPr>
          <a:xfrm>
            <a:off x="4718003" y="77928"/>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REPARACÃO</a:t>
            </a:r>
            <a:endParaRPr lang="en-GB" sz="1800" dirty="0"/>
          </a:p>
        </p:txBody>
      </p:sp>
      <p:sp>
        <p:nvSpPr>
          <p:cNvPr id="36" name="Subtitle 2"/>
          <p:cNvSpPr txBox="1">
            <a:spLocks/>
          </p:cNvSpPr>
          <p:nvPr/>
        </p:nvSpPr>
        <p:spPr>
          <a:xfrm>
            <a:off x="6325396" y="71954"/>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GARANTIA</a:t>
            </a:r>
            <a:endParaRPr lang="en-GB" sz="1800" dirty="0"/>
          </a:p>
        </p:txBody>
      </p:sp>
      <p:sp>
        <p:nvSpPr>
          <p:cNvPr id="37" name="Subtitle 2"/>
          <p:cNvSpPr txBox="1">
            <a:spLocks/>
          </p:cNvSpPr>
          <p:nvPr/>
        </p:nvSpPr>
        <p:spPr>
          <a:xfrm>
            <a:off x="7620307" y="66365"/>
            <a:ext cx="1526262" cy="3917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ACCESSORIOS</a:t>
            </a:r>
            <a:endParaRPr lang="en-GB" sz="1800" dirty="0"/>
          </a:p>
        </p:txBody>
      </p:sp>
      <p:sp>
        <p:nvSpPr>
          <p:cNvPr id="38" name="Subtitle 2"/>
          <p:cNvSpPr txBox="1">
            <a:spLocks/>
          </p:cNvSpPr>
          <p:nvPr/>
        </p:nvSpPr>
        <p:spPr>
          <a:xfrm>
            <a:off x="10433745" y="100763"/>
            <a:ext cx="1367118" cy="391738"/>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CONTACT NOS</a:t>
            </a:r>
            <a:endParaRPr lang="en-GB" sz="1800" dirty="0"/>
          </a:p>
        </p:txBody>
      </p:sp>
      <p:sp>
        <p:nvSpPr>
          <p:cNvPr id="39" name="Subtitle 2"/>
          <p:cNvSpPr txBox="1">
            <a:spLocks/>
          </p:cNvSpPr>
          <p:nvPr/>
        </p:nvSpPr>
        <p:spPr>
          <a:xfrm>
            <a:off x="9193186" y="76461"/>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APRENDE</a:t>
            </a:r>
            <a:endParaRPr lang="en-GB" sz="1800" dirty="0"/>
          </a:p>
        </p:txBody>
      </p:sp>
      <p:pic>
        <p:nvPicPr>
          <p:cNvPr id="40" name="Picture 10" descr="http://www.bluebus.com.br/wp-content/uploads/2012/09/wi-fi-3g.jp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38089" t="21091" r="39548" b="22909"/>
          <a:stretch/>
        </p:blipFill>
        <p:spPr bwMode="auto">
          <a:xfrm>
            <a:off x="8970010" y="1045775"/>
            <a:ext cx="507078" cy="71423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icons.iconarchive.com/icons/igh0zt/ios7-style-metro-ui/512/MetroUI-Apps-Bluetooth-icon.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903188" y="1045775"/>
            <a:ext cx="724622" cy="724622"/>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9531446" y="5498736"/>
            <a:ext cx="1628324" cy="646331"/>
          </a:xfrm>
          <a:prstGeom prst="rect">
            <a:avLst/>
          </a:prstGeom>
          <a:solidFill>
            <a:srgbClr val="0070C0"/>
          </a:solidFill>
        </p:spPr>
        <p:txBody>
          <a:bodyPr wrap="square" rtlCol="0">
            <a:spAutoFit/>
          </a:bodyPr>
          <a:lstStyle/>
          <a:p>
            <a:r>
              <a:rPr lang="en-GB" dirty="0" err="1"/>
              <a:t>Comprar</a:t>
            </a:r>
            <a:r>
              <a:rPr lang="en-GB" dirty="0"/>
              <a:t> </a:t>
            </a:r>
            <a:r>
              <a:rPr lang="en-GB" dirty="0" err="1"/>
              <a:t>Ja</a:t>
            </a:r>
            <a:r>
              <a:rPr lang="en-GB" dirty="0"/>
              <a:t>.</a:t>
            </a:r>
          </a:p>
          <a:p>
            <a:r>
              <a:rPr lang="en-GB" dirty="0" smtClean="0"/>
              <a:t>Com </a:t>
            </a:r>
            <a:r>
              <a:rPr lang="en-GB" dirty="0" err="1" smtClean="0"/>
              <a:t>desconto</a:t>
            </a:r>
            <a:endParaRPr lang="en-GB" dirty="0"/>
          </a:p>
        </p:txBody>
      </p:sp>
    </p:spTree>
    <p:extLst>
      <p:ext uri="{BB962C8B-B14F-4D97-AF65-F5344CB8AC3E}">
        <p14:creationId xmlns:p14="http://schemas.microsoft.com/office/powerpoint/2010/main" val="411796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androidspin.com/wp-content/uploads/2012/11/Android-4.2-Jelly-Bean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5363" y="1274214"/>
            <a:ext cx="885760" cy="53286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www.doogee.cc/Uploadfiles/201308142210393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7687" y="1268692"/>
            <a:ext cx="613270" cy="633269"/>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http://www.doogee.cc/Uploadfiles/2013081422110210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2168" y="1262004"/>
            <a:ext cx="568873" cy="587424"/>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http://www.doogee.cc/Uploadfiles/2013081422111753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9069" y="1230832"/>
            <a:ext cx="621260" cy="641519"/>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http://www.doogee.cc/Uploadfiles/2013081422114534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93405" y="1136262"/>
            <a:ext cx="568874" cy="58742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13688"/>
            <a:ext cx="1198975" cy="1183042"/>
          </a:xfrm>
          <a:prstGeom prst="rect">
            <a:avLst/>
          </a:prstGeom>
        </p:spPr>
      </p:pic>
      <p:pic>
        <p:nvPicPr>
          <p:cNvPr id="30" name="Picture 8" descr="http://www.thisisant.com/assets/ANT.GPS.icon.FA.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59837" y="1224459"/>
            <a:ext cx="593330" cy="59333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i00.i.aliimg.com/wsphoto/v2/1303356852_1/Original-DOOGEE-PIXELS-DG350-Gank-Umi-X1-Pro-MTK6582-Quad-Core-Phone-Android-Smartphone-4-7.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6348" t="2080" r="24810" b="2386"/>
          <a:stretch/>
        </p:blipFill>
        <p:spPr bwMode="auto">
          <a:xfrm>
            <a:off x="4508265" y="5344427"/>
            <a:ext cx="486057" cy="95071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http://en.comebuy.com/media/catalog/product/cache/2/image/0c9d38bf24f8c9fbf9e7a311e0b6c8bf/i/m/img_2012-.jp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074" t="5664" r="54439" b="11079"/>
          <a:stretch/>
        </p:blipFill>
        <p:spPr bwMode="auto">
          <a:xfrm>
            <a:off x="3654059" y="5460554"/>
            <a:ext cx="509686" cy="83703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rotWithShape="1">
          <a:blip r:embed="rId11" cstate="print">
            <a:extLst>
              <a:ext uri="{28A0092B-C50C-407E-A947-70E740481C1C}">
                <a14:useLocalDpi xmlns:a14="http://schemas.microsoft.com/office/drawing/2010/main" val="0"/>
              </a:ext>
            </a:extLst>
          </a:blip>
          <a:srcRect l="16928" t="4000" r="47582" b="4846"/>
          <a:stretch/>
        </p:blipFill>
        <p:spPr>
          <a:xfrm>
            <a:off x="2795475" y="5561226"/>
            <a:ext cx="421470" cy="736362"/>
          </a:xfrm>
          <a:prstGeom prst="rect">
            <a:avLst/>
          </a:prstGeom>
          <a:effectLst/>
        </p:spPr>
      </p:pic>
      <p:pic>
        <p:nvPicPr>
          <p:cNvPr id="32" name="Picture 8" descr="http://images.quebarato.com.br/T440x/doogee+dg2014+quad+core+de+telefone+cpu+mtk6582+1+3ghz+5+polegadas+ips+ogs+12+dias+d'avila+ba+brasil__B28A51_11.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4837" t="7221" r="51624" b="4850"/>
          <a:stretch/>
        </p:blipFill>
        <p:spPr bwMode="auto">
          <a:xfrm>
            <a:off x="5431436" y="5225605"/>
            <a:ext cx="529601" cy="1069536"/>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3" name="Picture 2" descr="http://www.minideal.net/media/catalog/product/cache/1/image/21485b23b2283c8e627b18b7f6f921dc/s/k/sku49647_1_2.jp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077" t="6092" r="54220" b="7751"/>
          <a:stretch/>
        </p:blipFill>
        <p:spPr bwMode="auto">
          <a:xfrm>
            <a:off x="6398151" y="5062799"/>
            <a:ext cx="634474" cy="1250819"/>
          </a:xfrm>
          <a:prstGeom prst="rect">
            <a:avLst/>
          </a:prstGeom>
          <a:noFill/>
          <a:effectLst>
            <a:glow rad="635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24" name="Picture 2" descr="http://www.minideal.net/media/catalog/product/cache/1/image/21485b23b2283c8e627b18b7f6f921dc/s/k/sku49647_1_2.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2077" t="6092" r="54220" b="7751"/>
          <a:stretch/>
        </p:blipFill>
        <p:spPr bwMode="auto">
          <a:xfrm>
            <a:off x="454599" y="1784154"/>
            <a:ext cx="1712790" cy="337664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65508" y="5275888"/>
            <a:ext cx="1992853" cy="369332"/>
          </a:xfrm>
          <a:prstGeom prst="rect">
            <a:avLst/>
          </a:prstGeom>
        </p:spPr>
        <p:txBody>
          <a:bodyPr wrap="none">
            <a:spAutoFit/>
          </a:bodyPr>
          <a:lstStyle/>
          <a:p>
            <a:r>
              <a:rPr lang="en-GB" b="1" dirty="0">
                <a:solidFill>
                  <a:srgbClr val="7E7E7E"/>
                </a:solidFill>
                <a:latin typeface="Arial" panose="020B0604020202020204" pitchFamily="34" charset="0"/>
              </a:rPr>
              <a:t>DAGGER DG550</a:t>
            </a:r>
            <a:endParaRPr lang="en-GB" b="1" i="0" dirty="0">
              <a:solidFill>
                <a:srgbClr val="7E7E7E"/>
              </a:solidFill>
              <a:effectLst/>
              <a:latin typeface="Arial" panose="020B0604020202020204" pitchFamily="34" charset="0"/>
            </a:endParaRPr>
          </a:p>
        </p:txBody>
      </p:sp>
      <p:pic>
        <p:nvPicPr>
          <p:cNvPr id="6146" name="Picture 2" descr="http://www.doogee.cc/en/Uploadfiles/20140522160045476.jpg"/>
          <p:cNvPicPr>
            <a:picLocks noChangeAspect="1" noChangeArrowheads="1"/>
          </p:cNvPicPr>
          <p:nvPr/>
        </p:nvPicPr>
        <p:blipFill rotWithShape="1">
          <a:blip r:embed="rId15">
            <a:extLst>
              <a:ext uri="{28A0092B-C50C-407E-A947-70E740481C1C}">
                <a14:useLocalDpi xmlns:a14="http://schemas.microsoft.com/office/drawing/2010/main" val="0"/>
              </a:ext>
            </a:extLst>
          </a:blip>
          <a:srcRect l="11749" t="18525" r="11869" b="5220"/>
          <a:stretch/>
        </p:blipFill>
        <p:spPr bwMode="auto">
          <a:xfrm>
            <a:off x="4508265" y="2463159"/>
            <a:ext cx="4139738" cy="2194560"/>
          </a:xfrm>
          <a:prstGeom prst="rect">
            <a:avLst/>
          </a:prstGeom>
          <a:noFill/>
          <a:extLst>
            <a:ext uri="{909E8E84-426E-40DD-AFC4-6F175D3DCCD1}">
              <a14:hiddenFill xmlns:a14="http://schemas.microsoft.com/office/drawing/2010/main">
                <a:solidFill>
                  <a:srgbClr val="FFFFFF"/>
                </a:solidFill>
              </a14:hiddenFill>
            </a:ext>
          </a:extLst>
        </p:spPr>
      </p:pic>
      <p:sp>
        <p:nvSpPr>
          <p:cNvPr id="28" name="Subtitle 2"/>
          <p:cNvSpPr>
            <a:spLocks noGrp="1"/>
          </p:cNvSpPr>
          <p:nvPr>
            <p:ph type="subTitle" idx="1"/>
          </p:nvPr>
        </p:nvSpPr>
        <p:spPr>
          <a:xfrm>
            <a:off x="1624673" y="71954"/>
            <a:ext cx="1367118" cy="391738"/>
          </a:xfrm>
          <a:noFill/>
        </p:spPr>
        <p:txBody>
          <a:bodyPr>
            <a:normAutofit/>
          </a:bodyPr>
          <a:lstStyle/>
          <a:p>
            <a:pPr algn="l"/>
            <a:r>
              <a:rPr lang="en-GB" sz="1800" dirty="0" smtClean="0"/>
              <a:t>HOME</a:t>
            </a:r>
            <a:endParaRPr lang="en-GB" sz="1800" dirty="0"/>
          </a:p>
        </p:txBody>
      </p:sp>
      <p:sp>
        <p:nvSpPr>
          <p:cNvPr id="34" name="Subtitle 2"/>
          <p:cNvSpPr txBox="1">
            <a:spLocks/>
          </p:cNvSpPr>
          <p:nvPr/>
        </p:nvSpPr>
        <p:spPr>
          <a:xfrm>
            <a:off x="3232066" y="77543"/>
            <a:ext cx="1367118" cy="391738"/>
          </a:xfrm>
          <a:prstGeom prst="rect">
            <a:avLst/>
          </a:prstGeom>
          <a:solidFill>
            <a:schemeClr val="accent1">
              <a:lumMod val="60000"/>
              <a:lumOff val="40000"/>
            </a:schemeClr>
          </a:solidFill>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a:t>T</a:t>
            </a:r>
            <a:r>
              <a:rPr lang="en-GB" sz="1800" dirty="0" smtClean="0"/>
              <a:t>ELEMOVELS</a:t>
            </a:r>
            <a:endParaRPr lang="en-GB" sz="1800" dirty="0"/>
          </a:p>
        </p:txBody>
      </p:sp>
      <p:sp>
        <p:nvSpPr>
          <p:cNvPr id="35" name="Subtitle 2"/>
          <p:cNvSpPr txBox="1">
            <a:spLocks/>
          </p:cNvSpPr>
          <p:nvPr/>
        </p:nvSpPr>
        <p:spPr>
          <a:xfrm>
            <a:off x="4718003" y="77928"/>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REPARACÃO</a:t>
            </a:r>
            <a:endParaRPr lang="en-GB" sz="1800" dirty="0"/>
          </a:p>
        </p:txBody>
      </p:sp>
      <p:sp>
        <p:nvSpPr>
          <p:cNvPr id="36" name="Subtitle 2"/>
          <p:cNvSpPr txBox="1">
            <a:spLocks/>
          </p:cNvSpPr>
          <p:nvPr/>
        </p:nvSpPr>
        <p:spPr>
          <a:xfrm>
            <a:off x="6325396" y="71954"/>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GARANTIA</a:t>
            </a:r>
            <a:endParaRPr lang="en-GB" sz="1800" dirty="0"/>
          </a:p>
        </p:txBody>
      </p:sp>
      <p:sp>
        <p:nvSpPr>
          <p:cNvPr id="37" name="Subtitle 2"/>
          <p:cNvSpPr txBox="1">
            <a:spLocks/>
          </p:cNvSpPr>
          <p:nvPr/>
        </p:nvSpPr>
        <p:spPr>
          <a:xfrm>
            <a:off x="7620307" y="66365"/>
            <a:ext cx="1526262" cy="3917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ACCESSORIOS</a:t>
            </a:r>
            <a:endParaRPr lang="en-GB" sz="1800" dirty="0"/>
          </a:p>
        </p:txBody>
      </p:sp>
      <p:sp>
        <p:nvSpPr>
          <p:cNvPr id="38" name="Subtitle 2"/>
          <p:cNvSpPr txBox="1">
            <a:spLocks/>
          </p:cNvSpPr>
          <p:nvPr/>
        </p:nvSpPr>
        <p:spPr>
          <a:xfrm>
            <a:off x="10433745" y="100763"/>
            <a:ext cx="1367118" cy="391738"/>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CONTACT NOS</a:t>
            </a:r>
            <a:endParaRPr lang="en-GB" sz="1800" dirty="0"/>
          </a:p>
        </p:txBody>
      </p:sp>
      <p:sp>
        <p:nvSpPr>
          <p:cNvPr id="39" name="Subtitle 2"/>
          <p:cNvSpPr txBox="1">
            <a:spLocks/>
          </p:cNvSpPr>
          <p:nvPr/>
        </p:nvSpPr>
        <p:spPr>
          <a:xfrm>
            <a:off x="9193186" y="76461"/>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APRENDE</a:t>
            </a:r>
            <a:endParaRPr lang="en-GB" sz="1800" dirty="0"/>
          </a:p>
        </p:txBody>
      </p:sp>
      <p:pic>
        <p:nvPicPr>
          <p:cNvPr id="40" name="Picture 10" descr="http://www.bluebus.com.br/wp-content/uploads/2012/09/wi-fi-3g.jp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38089" t="21091" r="39548" b="22909"/>
          <a:stretch/>
        </p:blipFill>
        <p:spPr bwMode="auto">
          <a:xfrm>
            <a:off x="8748446" y="1152987"/>
            <a:ext cx="507078" cy="71423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icons.iconarchive.com/icons/igh0zt/ios7-style-metro-ui/512/MetroUI-Apps-Bluetooth-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681624" y="1152987"/>
            <a:ext cx="724622" cy="724622"/>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9531446" y="5498736"/>
            <a:ext cx="1628324" cy="646331"/>
          </a:xfrm>
          <a:prstGeom prst="rect">
            <a:avLst/>
          </a:prstGeom>
          <a:solidFill>
            <a:srgbClr val="0070C0"/>
          </a:solidFill>
        </p:spPr>
        <p:txBody>
          <a:bodyPr wrap="square" rtlCol="0">
            <a:spAutoFit/>
          </a:bodyPr>
          <a:lstStyle/>
          <a:p>
            <a:r>
              <a:rPr lang="en-GB" dirty="0" err="1"/>
              <a:t>Comprar</a:t>
            </a:r>
            <a:r>
              <a:rPr lang="en-GB" dirty="0"/>
              <a:t> </a:t>
            </a:r>
            <a:r>
              <a:rPr lang="en-GB" dirty="0" err="1"/>
              <a:t>Ja</a:t>
            </a:r>
            <a:r>
              <a:rPr lang="en-GB" dirty="0"/>
              <a:t>.</a:t>
            </a:r>
          </a:p>
          <a:p>
            <a:r>
              <a:rPr lang="en-GB" dirty="0" smtClean="0"/>
              <a:t>Com </a:t>
            </a:r>
            <a:r>
              <a:rPr lang="en-GB" dirty="0" err="1" smtClean="0"/>
              <a:t>desconto</a:t>
            </a:r>
            <a:endParaRPr lang="en-GB" dirty="0"/>
          </a:p>
        </p:txBody>
      </p:sp>
    </p:spTree>
    <p:extLst>
      <p:ext uri="{BB962C8B-B14F-4D97-AF65-F5344CB8AC3E}">
        <p14:creationId xmlns:p14="http://schemas.microsoft.com/office/powerpoint/2010/main" val="2722337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572245" y="701935"/>
            <a:ext cx="1367118" cy="391738"/>
          </a:xfrm>
          <a:prstGeom prst="rect">
            <a:avLst/>
          </a:prstGeom>
          <a:noFill/>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HOME</a:t>
            </a:r>
            <a:endParaRPr lang="en-GB" sz="1800" dirty="0"/>
          </a:p>
        </p:txBody>
      </p:sp>
      <p:sp>
        <p:nvSpPr>
          <p:cNvPr id="3" name="Subtitle 2"/>
          <p:cNvSpPr txBox="1">
            <a:spLocks/>
          </p:cNvSpPr>
          <p:nvPr/>
        </p:nvSpPr>
        <p:spPr>
          <a:xfrm>
            <a:off x="3179638" y="707524"/>
            <a:ext cx="1367118" cy="39173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a:t>T</a:t>
            </a:r>
            <a:r>
              <a:rPr lang="en-GB" sz="1800" dirty="0" smtClean="0"/>
              <a:t>ELEMOVELS</a:t>
            </a:r>
            <a:endParaRPr lang="en-GB" sz="1800" dirty="0"/>
          </a:p>
        </p:txBody>
      </p:sp>
      <p:sp>
        <p:nvSpPr>
          <p:cNvPr id="4" name="Subtitle 2"/>
          <p:cNvSpPr txBox="1">
            <a:spLocks/>
          </p:cNvSpPr>
          <p:nvPr/>
        </p:nvSpPr>
        <p:spPr>
          <a:xfrm>
            <a:off x="4665575" y="707909"/>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REPARACÃO</a:t>
            </a:r>
            <a:endParaRPr lang="en-GB" sz="1800" dirty="0"/>
          </a:p>
        </p:txBody>
      </p:sp>
      <p:sp>
        <p:nvSpPr>
          <p:cNvPr id="5" name="Subtitle 2"/>
          <p:cNvSpPr txBox="1">
            <a:spLocks/>
          </p:cNvSpPr>
          <p:nvPr/>
        </p:nvSpPr>
        <p:spPr>
          <a:xfrm>
            <a:off x="6272968" y="701935"/>
            <a:ext cx="1367118" cy="391738"/>
          </a:xfrm>
          <a:prstGeom prst="rect">
            <a:avLst/>
          </a:prstGeom>
          <a:solidFill>
            <a:schemeClr val="accent1"/>
          </a:solidFill>
          <a:effectLst>
            <a:glow rad="63500">
              <a:schemeClr val="accent5">
                <a:satMod val="175000"/>
                <a:alpha val="40000"/>
              </a:schemeClr>
            </a:glo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GARANTIA</a:t>
            </a:r>
            <a:endParaRPr lang="en-GB" sz="1800" dirty="0"/>
          </a:p>
        </p:txBody>
      </p:sp>
      <p:sp>
        <p:nvSpPr>
          <p:cNvPr id="6" name="Subtitle 2"/>
          <p:cNvSpPr txBox="1">
            <a:spLocks/>
          </p:cNvSpPr>
          <p:nvPr/>
        </p:nvSpPr>
        <p:spPr>
          <a:xfrm>
            <a:off x="7567879" y="696346"/>
            <a:ext cx="1526262" cy="3917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ACCESSORIOS</a:t>
            </a:r>
            <a:endParaRPr lang="en-GB" sz="1800" dirty="0"/>
          </a:p>
        </p:txBody>
      </p:sp>
      <p:sp>
        <p:nvSpPr>
          <p:cNvPr id="7" name="Subtitle 2"/>
          <p:cNvSpPr txBox="1">
            <a:spLocks/>
          </p:cNvSpPr>
          <p:nvPr/>
        </p:nvSpPr>
        <p:spPr>
          <a:xfrm>
            <a:off x="10381317" y="730744"/>
            <a:ext cx="1367118" cy="391738"/>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CONTACT NOS</a:t>
            </a:r>
            <a:endParaRPr lang="en-GB" sz="1800" dirty="0"/>
          </a:p>
        </p:txBody>
      </p:sp>
      <p:sp>
        <p:nvSpPr>
          <p:cNvPr id="8" name="Subtitle 2"/>
          <p:cNvSpPr txBox="1">
            <a:spLocks/>
          </p:cNvSpPr>
          <p:nvPr/>
        </p:nvSpPr>
        <p:spPr>
          <a:xfrm>
            <a:off x="9140758" y="706442"/>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APRENDE</a:t>
            </a:r>
            <a:endParaRPr lang="en-GB" sz="1800" dirty="0"/>
          </a:p>
        </p:txBody>
      </p:sp>
      <p:sp>
        <p:nvSpPr>
          <p:cNvPr id="9" name="TextBox 8"/>
          <p:cNvSpPr txBox="1"/>
          <p:nvPr/>
        </p:nvSpPr>
        <p:spPr>
          <a:xfrm>
            <a:off x="1744517" y="1912917"/>
            <a:ext cx="9524402" cy="1477328"/>
          </a:xfrm>
          <a:prstGeom prst="rect">
            <a:avLst/>
          </a:prstGeom>
          <a:noFill/>
        </p:spPr>
        <p:txBody>
          <a:bodyPr wrap="none" rtlCol="0">
            <a:spAutoFit/>
          </a:bodyPr>
          <a:lstStyle/>
          <a:p>
            <a:r>
              <a:rPr lang="en-GB" dirty="0" smtClean="0"/>
              <a:t>For On </a:t>
            </a:r>
            <a:r>
              <a:rPr lang="en-GB" dirty="0" err="1" smtClean="0"/>
              <a:t>iT</a:t>
            </a:r>
            <a:r>
              <a:rPr lang="en-GB" dirty="0" smtClean="0"/>
              <a:t> keeping your phone working for you is a top priority. </a:t>
            </a:r>
          </a:p>
          <a:p>
            <a:r>
              <a:rPr lang="en-GB" dirty="0" smtClean="0"/>
              <a:t>For this reason we keep a full set of spare parts in Lisbon in our Authorised Service </a:t>
            </a:r>
            <a:r>
              <a:rPr lang="en-GB" dirty="0" err="1" smtClean="0"/>
              <a:t>Center</a:t>
            </a:r>
            <a:r>
              <a:rPr lang="en-GB" dirty="0" smtClean="0"/>
              <a:t>.</a:t>
            </a:r>
          </a:p>
          <a:p>
            <a:r>
              <a:rPr lang="en-GB" dirty="0" smtClean="0"/>
              <a:t>Should you have any problem with your phone we are here to  fix it.</a:t>
            </a:r>
          </a:p>
          <a:p>
            <a:r>
              <a:rPr lang="en-GB" dirty="0" smtClean="0"/>
              <a:t>Faults arising for manufacture defect are covered by us for 2 years and other repairs are reasonably </a:t>
            </a:r>
          </a:p>
          <a:p>
            <a:r>
              <a:rPr lang="en-GB" dirty="0" smtClean="0"/>
              <a:t>priced to keep you talking and connected.</a:t>
            </a:r>
            <a:endParaRPr lang="en-GB" dirty="0"/>
          </a:p>
        </p:txBody>
      </p:sp>
      <p:sp>
        <p:nvSpPr>
          <p:cNvPr id="10" name="TextBox 9"/>
          <p:cNvSpPr txBox="1"/>
          <p:nvPr/>
        </p:nvSpPr>
        <p:spPr>
          <a:xfrm>
            <a:off x="3291735" y="5912195"/>
            <a:ext cx="2057399" cy="646331"/>
          </a:xfrm>
          <a:prstGeom prst="rect">
            <a:avLst/>
          </a:prstGeom>
          <a:noFill/>
        </p:spPr>
        <p:txBody>
          <a:bodyPr wrap="square" rtlCol="0">
            <a:spAutoFit/>
          </a:bodyPr>
          <a:lstStyle/>
          <a:p>
            <a:r>
              <a:rPr lang="en-GB" dirty="0" smtClean="0"/>
              <a:t>FINE PRINT DETAILS</a:t>
            </a:r>
          </a:p>
          <a:p>
            <a:endParaRPr lang="en-GB" dirty="0"/>
          </a:p>
        </p:txBody>
      </p:sp>
      <p:sp>
        <p:nvSpPr>
          <p:cNvPr id="11" name="TextBox 10"/>
          <p:cNvSpPr txBox="1"/>
          <p:nvPr/>
        </p:nvSpPr>
        <p:spPr>
          <a:xfrm>
            <a:off x="6366417" y="5912196"/>
            <a:ext cx="2057399" cy="646331"/>
          </a:xfrm>
          <a:prstGeom prst="rect">
            <a:avLst/>
          </a:prstGeom>
          <a:noFill/>
        </p:spPr>
        <p:txBody>
          <a:bodyPr wrap="square" rtlCol="0">
            <a:spAutoFit/>
          </a:bodyPr>
          <a:lstStyle/>
          <a:p>
            <a:r>
              <a:rPr lang="en-GB" dirty="0" smtClean="0"/>
              <a:t>Details and prices</a:t>
            </a:r>
          </a:p>
          <a:p>
            <a:endParaRPr lang="en-GB" dirty="0"/>
          </a:p>
        </p:txBody>
      </p:sp>
      <p:sp>
        <p:nvSpPr>
          <p:cNvPr id="12" name="TextBox 11"/>
          <p:cNvSpPr txBox="1"/>
          <p:nvPr/>
        </p:nvSpPr>
        <p:spPr>
          <a:xfrm>
            <a:off x="9362961" y="5912196"/>
            <a:ext cx="2477749" cy="646331"/>
          </a:xfrm>
          <a:prstGeom prst="rect">
            <a:avLst/>
          </a:prstGeom>
          <a:noFill/>
        </p:spPr>
        <p:txBody>
          <a:bodyPr wrap="square" rtlCol="0">
            <a:spAutoFit/>
          </a:bodyPr>
          <a:lstStyle/>
          <a:p>
            <a:r>
              <a:rPr lang="en-GB" dirty="0" smtClean="0"/>
              <a:t>Contact Service here</a:t>
            </a:r>
          </a:p>
          <a:p>
            <a:endParaRPr lang="en-GB" dirty="0"/>
          </a:p>
        </p:txBody>
      </p:sp>
      <p:sp>
        <p:nvSpPr>
          <p:cNvPr id="13" name="TextBox 12"/>
          <p:cNvSpPr txBox="1"/>
          <p:nvPr/>
        </p:nvSpPr>
        <p:spPr>
          <a:xfrm>
            <a:off x="725694" y="5912195"/>
            <a:ext cx="2057399" cy="646331"/>
          </a:xfrm>
          <a:prstGeom prst="rect">
            <a:avLst/>
          </a:prstGeom>
          <a:solidFill>
            <a:schemeClr val="accent1">
              <a:lumMod val="60000"/>
              <a:lumOff val="40000"/>
            </a:schemeClr>
          </a:solidFill>
        </p:spPr>
        <p:txBody>
          <a:bodyPr wrap="square" rtlCol="0">
            <a:spAutoFit/>
          </a:bodyPr>
          <a:lstStyle/>
          <a:p>
            <a:r>
              <a:rPr lang="en-GB" dirty="0" smtClean="0"/>
              <a:t>Introduction </a:t>
            </a:r>
          </a:p>
          <a:p>
            <a:endParaRPr lang="en-GB" dirty="0"/>
          </a:p>
        </p:txBody>
      </p:sp>
    </p:spTree>
    <p:extLst>
      <p:ext uri="{BB962C8B-B14F-4D97-AF65-F5344CB8AC3E}">
        <p14:creationId xmlns:p14="http://schemas.microsoft.com/office/powerpoint/2010/main" val="2755395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572245" y="701935"/>
            <a:ext cx="1367118" cy="391738"/>
          </a:xfrm>
          <a:prstGeom prst="rect">
            <a:avLst/>
          </a:prstGeom>
          <a:noFill/>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smtClean="0"/>
              <a:t>HOME</a:t>
            </a:r>
            <a:endParaRPr lang="en-GB" sz="1800" dirty="0"/>
          </a:p>
        </p:txBody>
      </p:sp>
      <p:sp>
        <p:nvSpPr>
          <p:cNvPr id="3" name="Subtitle 2"/>
          <p:cNvSpPr txBox="1">
            <a:spLocks/>
          </p:cNvSpPr>
          <p:nvPr/>
        </p:nvSpPr>
        <p:spPr>
          <a:xfrm>
            <a:off x="3179638" y="707524"/>
            <a:ext cx="1367118" cy="39173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a:t>T</a:t>
            </a:r>
            <a:r>
              <a:rPr lang="en-GB" sz="1800" dirty="0" smtClean="0"/>
              <a:t>ELEMOVELS</a:t>
            </a:r>
            <a:endParaRPr lang="en-GB" sz="1800" dirty="0"/>
          </a:p>
        </p:txBody>
      </p:sp>
      <p:sp>
        <p:nvSpPr>
          <p:cNvPr id="4" name="Subtitle 2"/>
          <p:cNvSpPr txBox="1">
            <a:spLocks/>
          </p:cNvSpPr>
          <p:nvPr/>
        </p:nvSpPr>
        <p:spPr>
          <a:xfrm>
            <a:off x="4665575" y="707909"/>
            <a:ext cx="1367118"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REPARACÃO</a:t>
            </a:r>
            <a:endParaRPr lang="en-GB" sz="1800" dirty="0"/>
          </a:p>
        </p:txBody>
      </p:sp>
      <p:sp>
        <p:nvSpPr>
          <p:cNvPr id="5" name="Subtitle 2"/>
          <p:cNvSpPr txBox="1">
            <a:spLocks/>
          </p:cNvSpPr>
          <p:nvPr/>
        </p:nvSpPr>
        <p:spPr>
          <a:xfrm>
            <a:off x="6272968" y="701935"/>
            <a:ext cx="1367118" cy="391738"/>
          </a:xfrm>
          <a:prstGeom prst="rect">
            <a:avLst/>
          </a:prstGeom>
          <a:noFill/>
          <a:effectLst>
            <a:glow rad="63500">
              <a:schemeClr val="accent5">
                <a:satMod val="175000"/>
                <a:alpha val="40000"/>
              </a:schemeClr>
            </a:glo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GARANTIA</a:t>
            </a:r>
            <a:endParaRPr lang="en-GB" sz="1800" dirty="0"/>
          </a:p>
        </p:txBody>
      </p:sp>
      <p:sp>
        <p:nvSpPr>
          <p:cNvPr id="6" name="Subtitle 2"/>
          <p:cNvSpPr txBox="1">
            <a:spLocks/>
          </p:cNvSpPr>
          <p:nvPr/>
        </p:nvSpPr>
        <p:spPr>
          <a:xfrm>
            <a:off x="7567879" y="696346"/>
            <a:ext cx="1526262" cy="391738"/>
          </a:xfrm>
          <a:prstGeom prst="rect">
            <a:avLst/>
          </a:prstGeom>
          <a:solidFill>
            <a:schemeClr val="accent1">
              <a:lumMod val="60000"/>
              <a:lumOff val="40000"/>
            </a:schemeClr>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ACCESSORIOS</a:t>
            </a:r>
            <a:endParaRPr lang="en-GB" sz="1800" dirty="0"/>
          </a:p>
        </p:txBody>
      </p:sp>
      <p:sp>
        <p:nvSpPr>
          <p:cNvPr id="7" name="Subtitle 2"/>
          <p:cNvSpPr txBox="1">
            <a:spLocks/>
          </p:cNvSpPr>
          <p:nvPr/>
        </p:nvSpPr>
        <p:spPr>
          <a:xfrm>
            <a:off x="10381317" y="730744"/>
            <a:ext cx="1367118" cy="391738"/>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CONTACT NOS</a:t>
            </a:r>
            <a:endParaRPr lang="en-GB" sz="1800" dirty="0"/>
          </a:p>
        </p:txBody>
      </p:sp>
      <p:sp>
        <p:nvSpPr>
          <p:cNvPr id="8" name="Subtitle 2"/>
          <p:cNvSpPr txBox="1">
            <a:spLocks/>
          </p:cNvSpPr>
          <p:nvPr/>
        </p:nvSpPr>
        <p:spPr>
          <a:xfrm>
            <a:off x="9140758" y="706442"/>
            <a:ext cx="1248294" cy="391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dirty="0" smtClean="0"/>
              <a:t>APRENDE</a:t>
            </a:r>
            <a:endParaRPr lang="en-GB" sz="1800" dirty="0"/>
          </a:p>
        </p:txBody>
      </p:sp>
      <p:pic>
        <p:nvPicPr>
          <p:cNvPr id="1028" name="Picture 4" descr="http://www.doogeemobile.com/media/catalog/product/cache/1/image/650x/040ec09b1e35df139433887a97daa66f/d/o/doogee_dg2014_original_exquisite_protective_back_cov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111" y="2636305"/>
            <a:ext cx="1833246" cy="18789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OGEE DG350 cas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63197" y="2636304"/>
            <a:ext cx="1878935" cy="1878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ack Cover Doogee DG2014 - more colo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9368" y="2221002"/>
            <a:ext cx="2709545" cy="2709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299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2867</TotalTime>
  <Words>1713</Words>
  <Application>Microsoft Office PowerPoint</Application>
  <PresentationFormat>Widescreen</PresentationFormat>
  <Paragraphs>301</Paragraphs>
  <Slides>19</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Celestino de Freitas</dc:creator>
  <cp:lastModifiedBy>Celestino de Freitas</cp:lastModifiedBy>
  <cp:revision>98</cp:revision>
  <dcterms:created xsi:type="dcterms:W3CDTF">2014-06-05T18:51:01Z</dcterms:created>
  <dcterms:modified xsi:type="dcterms:W3CDTF">2014-07-01T01:03:14Z</dcterms:modified>
</cp:coreProperties>
</file>