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48" r:id="rId3"/>
    <p:sldId id="3349" r:id="rId4"/>
    <p:sldId id="3328" r:id="rId5"/>
    <p:sldId id="3342" r:id="rId6"/>
    <p:sldId id="3343" r:id="rId7"/>
    <p:sldId id="3350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91" autoAdjust="0"/>
  </p:normalViewPr>
  <p:slideViewPr>
    <p:cSldViewPr snapToGrid="0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AA93A2-F7F3-4A56-BB37-4A1692398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E3655E0-FD5E-479F-AE64-8BAC6A8EC2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617DA8-3154-45FA-BA90-BE273B59E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346-FE4E-4B6F-9FBA-B7FFD6492889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054227-1B4B-4499-A3E0-6C87B392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5E1B08-6656-4749-99EC-3D89C597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2423-2CDC-421F-BF0E-4C430EAC4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7573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6023E7-5734-4198-86CF-ECCFFED0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F1FF239-C286-4594-9AE9-2CE5D612E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A91AFCC-D9E0-4A38-9CC9-BA790F73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346-FE4E-4B6F-9FBA-B7FFD6492889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81B501-3422-450F-9783-CFBC6B836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20388C8-6E2F-4383-BE02-8B8060F4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2423-2CDC-421F-BF0E-4C430EAC4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6684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0BDC686-A2D1-4130-9A4A-4A63F674C1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2C2E738-1976-4309-9BE1-2E153C1467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102180-0F65-4C76-A4E9-353173ACC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346-FE4E-4B6F-9FBA-B7FFD6492889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4C0B92B-A33B-4732-BE08-6B4465B7C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604613F-5F91-4926-A661-4C3533B53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2423-2CDC-421F-BF0E-4C430EAC4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400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8661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6AADE2-24F5-4BD6-B847-A7AA8E1EE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C7FDB8-567A-42A3-97F8-C12021BBB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0093DF3-2359-4561-87EE-41B8A3501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346-FE4E-4B6F-9FBA-B7FFD6492889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0AF54A4-8538-4BFF-A54C-4027F7BB9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FF1F05-EC5B-4E42-85DB-ABA8DAF35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2423-2CDC-421F-BF0E-4C430EAC4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497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60533-3456-47AF-8DF0-8CDB056A9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22BADEA-A520-4B81-B281-FF1BEECBF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73BEE0B-2AC8-4692-9CD8-A5BA9E1A1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346-FE4E-4B6F-9FBA-B7FFD6492889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6B509F-8D86-4783-A886-885B306C4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791B508-43E5-4D65-803B-556AD2F8D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2423-2CDC-421F-BF0E-4C430EAC4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5098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9C247-41A1-4937-AC76-6DBD9DF2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44271C-8341-468C-A3E7-A5F64DCF4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C419860-8A4A-4D30-B66A-449F6DEE17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AC5051-FE62-4A44-BEF0-1500A2B14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346-FE4E-4B6F-9FBA-B7FFD6492889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D774EF4-E9AB-4B59-B7E6-C62B11FE2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F4533F1-BB06-46AB-92E9-B772129FC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2423-2CDC-421F-BF0E-4C430EAC4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217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02E4B9-908A-4EFA-8B2F-483A71818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669DA2-9467-4F61-B603-7AFC6D3FD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9A76977-9246-417B-8635-0B8A2B913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ABED117-46F4-41E4-B786-F0B4B2255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7B5C8A7-5220-4C1B-99F8-333924C84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5CC20263-EA7C-4EB9-9C3E-2197AC02E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346-FE4E-4B6F-9FBA-B7FFD6492889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BD97D34-0318-4435-B60A-F3F4B737F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37BBBC8-D01C-47D7-AB41-C8151355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2423-2CDC-421F-BF0E-4C430EAC4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6868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035CE2-FB88-4CFF-A0F9-A9928FC35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F3ECFB7-3E88-43BB-AB2A-E954E174E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346-FE4E-4B6F-9FBA-B7FFD6492889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42CA38C-A5DC-442F-BEB0-872A179E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72D2FA9-E5E4-4351-B4C1-31BAF7D0A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2423-2CDC-421F-BF0E-4C430EAC4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8446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02DFFF4-AEC7-46D1-88C8-130616B6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346-FE4E-4B6F-9FBA-B7FFD6492889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221C55A-2E79-45F3-9F0D-0A082E0C1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EF6750-9830-4192-8E54-148DF8700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2423-2CDC-421F-BF0E-4C430EAC4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1720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34E7F-4351-4112-9AD1-A2CA9A2F5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F42DC6-2702-490B-96B4-5B8C07982F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50258D-6551-49DC-B8F1-E179B2C91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699D4AA-BDE3-4226-9F70-DD458353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346-FE4E-4B6F-9FBA-B7FFD6492889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660888-FC7B-4FB3-84B4-4EECE70FF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6DAE840-D445-4C5B-9F63-AC5F0345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2423-2CDC-421F-BF0E-4C430EAC4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4371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B5E627-7186-48AE-889C-5A37DAF5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677E844-A6B9-4F14-A9D8-F6F5224629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CAA7793-C26F-4E3E-9B78-C04C199E5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3CFC3EE-7873-48DA-B74B-7C689D9B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80346-FE4E-4B6F-9FBA-B7FFD6492889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6D17A5-C4C9-4066-9523-96BB6113D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88333EB-BBBC-4119-9E49-90F9D163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62423-2CDC-421F-BF0E-4C430EAC4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926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73455F7-5EC7-4737-A0C3-732A5C4CA5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32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F5F35E-E408-4619-B51A-E67004180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62228"/>
            <a:ext cx="10515600" cy="5014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B3E757-599E-40D9-99A0-17A6F60D7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80346-FE4E-4B6F-9FBA-B7FFD6492889}" type="datetimeFigureOut">
              <a:rPr lang="zh-TW" altLang="en-US" smtClean="0"/>
              <a:t>2023/4/29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B8B7BB-7BCE-452B-A8A3-AE115D7EF3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E3C782-FF2C-4879-9455-F2357E7E20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62423-2CDC-421F-BF0E-4C430EAC4F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48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335A24-E671-4D19-929A-D190A07C4A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5400" b="1" dirty="0"/>
              <a:t>以</a:t>
            </a:r>
            <a:r>
              <a:rPr lang="zh-TW" altLang="en-US" sz="5400" b="1" dirty="0" smtClean="0"/>
              <a:t>數位轉型驅動大學治理</a:t>
            </a:r>
            <a:endParaRPr lang="zh-TW" altLang="en-US" sz="5400" b="1" dirty="0"/>
          </a:p>
        </p:txBody>
      </p:sp>
    </p:spTree>
    <p:extLst>
      <p:ext uri="{BB962C8B-B14F-4D97-AF65-F5344CB8AC3E}">
        <p14:creationId xmlns:p14="http://schemas.microsoft.com/office/powerpoint/2010/main" val="3031289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b="1" dirty="0">
                <a:latin typeface="+mj-ea"/>
              </a:rPr>
              <a:t>願</a:t>
            </a:r>
            <a:r>
              <a:rPr lang="zh-TW" altLang="en-US" b="1" dirty="0" smtClean="0">
                <a:latin typeface="+mj-ea"/>
              </a:rPr>
              <a:t>景與目標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47675" indent="-44767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+mj-ea"/>
              </a:rPr>
              <a:t>運用本校</a:t>
            </a:r>
            <a:r>
              <a:rPr lang="zh-TW" altLang="zh-TW" dirty="0" smtClean="0">
                <a:latin typeface="+mj-ea"/>
              </a:rPr>
              <a:t>資通訊</a:t>
            </a:r>
            <a:r>
              <a:rPr lang="zh-TW" altLang="en-US" dirty="0" smtClean="0">
                <a:latin typeface="+mj-ea"/>
              </a:rPr>
              <a:t>、</a:t>
            </a:r>
            <a:r>
              <a:rPr lang="zh-TW" altLang="zh-TW" dirty="0" smtClean="0">
                <a:latin typeface="+mj-ea"/>
              </a:rPr>
              <a:t>大數據</a:t>
            </a:r>
            <a:r>
              <a:rPr lang="zh-TW" altLang="en-US" dirty="0" smtClean="0">
                <a:latin typeface="+mj-ea"/>
              </a:rPr>
              <a:t>及</a:t>
            </a:r>
            <a:r>
              <a:rPr lang="zh-TW" altLang="zh-TW" dirty="0" smtClean="0">
                <a:latin typeface="+mj-ea"/>
              </a:rPr>
              <a:t>人工智</a:t>
            </a:r>
            <a:r>
              <a:rPr lang="zh-TW" altLang="en-US" dirty="0" smtClean="0">
                <a:latin typeface="+mj-ea"/>
              </a:rPr>
              <a:t>能</a:t>
            </a:r>
            <a:r>
              <a:rPr lang="zh-TW" altLang="zh-TW" dirty="0" smtClean="0">
                <a:latin typeface="+mj-ea"/>
              </a:rPr>
              <a:t>等優勢，</a:t>
            </a:r>
            <a:r>
              <a:rPr lang="zh-TW" altLang="zh-TW" dirty="0">
                <a:latin typeface="+mj-ea"/>
              </a:rPr>
              <a:t>順應合校契機</a:t>
            </a:r>
            <a:r>
              <a:rPr lang="zh-TW" altLang="zh-TW" dirty="0" smtClean="0">
                <a:latin typeface="+mj-ea"/>
              </a:rPr>
              <a:t>，積極</a:t>
            </a:r>
            <a:r>
              <a:rPr lang="zh-TW" altLang="zh-TW" dirty="0">
                <a:latin typeface="+mj-ea"/>
              </a:rPr>
              <a:t>推動校園數位</a:t>
            </a:r>
            <a:r>
              <a:rPr lang="zh-TW" altLang="zh-TW" dirty="0" smtClean="0">
                <a:latin typeface="+mj-ea"/>
              </a:rPr>
              <a:t>轉型</a:t>
            </a:r>
            <a:endParaRPr lang="en-US" altLang="zh-TW" dirty="0" smtClean="0">
              <a:latin typeface="+mj-ea"/>
            </a:endParaRPr>
          </a:p>
          <a:p>
            <a:pPr marL="447675" indent="-44767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zh-TW" dirty="0" smtClean="0">
                <a:latin typeface="+mj-ea"/>
              </a:rPr>
              <a:t>建立</a:t>
            </a:r>
            <a:r>
              <a:rPr lang="zh-TW" altLang="zh-TW" dirty="0">
                <a:latin typeface="+mj-ea"/>
              </a:rPr>
              <a:t>以人為本，兼具</a:t>
            </a:r>
            <a:r>
              <a:rPr lang="zh-TW" altLang="zh-TW" b="1" dirty="0">
                <a:solidFill>
                  <a:srgbClr val="C00000"/>
                </a:solidFill>
                <a:latin typeface="+mj-ea"/>
              </a:rPr>
              <a:t>智能</a:t>
            </a:r>
            <a:r>
              <a:rPr lang="zh-TW" altLang="zh-TW" dirty="0">
                <a:latin typeface="+mj-ea"/>
              </a:rPr>
              <a:t>、</a:t>
            </a:r>
            <a:r>
              <a:rPr lang="zh-TW" altLang="zh-TW" b="1" dirty="0">
                <a:solidFill>
                  <a:srgbClr val="C00000"/>
                </a:solidFill>
                <a:latin typeface="+mj-ea"/>
              </a:rPr>
              <a:t>開放</a:t>
            </a:r>
            <a:r>
              <a:rPr lang="zh-TW" altLang="zh-TW" dirty="0">
                <a:latin typeface="+mj-ea"/>
              </a:rPr>
              <a:t>、</a:t>
            </a:r>
            <a:r>
              <a:rPr lang="zh-TW" altLang="zh-TW" b="1" dirty="0">
                <a:solidFill>
                  <a:srgbClr val="C00000"/>
                </a:solidFill>
                <a:latin typeface="+mj-ea"/>
              </a:rPr>
              <a:t>永續</a:t>
            </a:r>
            <a:r>
              <a:rPr lang="zh-TW" altLang="zh-TW" dirty="0">
                <a:latin typeface="+mj-ea"/>
              </a:rPr>
              <a:t>等特性的優質學習</a:t>
            </a:r>
            <a:r>
              <a:rPr lang="zh-TW" altLang="zh-TW" dirty="0" smtClean="0">
                <a:latin typeface="+mj-ea"/>
              </a:rPr>
              <a:t>環境</a:t>
            </a:r>
            <a:endParaRPr lang="en-US" altLang="zh-TW" dirty="0" smtClean="0">
              <a:latin typeface="+mj-ea"/>
            </a:endParaRPr>
          </a:p>
          <a:p>
            <a:pPr marL="804863" lvl="1" indent="-3571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TW" altLang="zh-TW" dirty="0">
                <a:latin typeface="+mj-ea"/>
              </a:rPr>
              <a:t>強化基礎建設打造校園韌性與校園永續</a:t>
            </a:r>
            <a:endParaRPr lang="en-US" altLang="zh-TW" dirty="0">
              <a:latin typeface="+mj-ea"/>
            </a:endParaRPr>
          </a:p>
          <a:p>
            <a:pPr marL="804863" lvl="1" indent="-3571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TW" altLang="zh-TW" dirty="0" smtClean="0">
                <a:latin typeface="+mj-ea"/>
              </a:rPr>
              <a:t>深化</a:t>
            </a:r>
            <a:r>
              <a:rPr lang="zh-TW" altLang="zh-TW" dirty="0">
                <a:latin typeface="+mj-ea"/>
              </a:rPr>
              <a:t>數位應用發展虛實整合的智慧</a:t>
            </a:r>
            <a:r>
              <a:rPr lang="zh-TW" altLang="zh-TW" dirty="0" smtClean="0">
                <a:latin typeface="+mj-ea"/>
              </a:rPr>
              <a:t>校園</a:t>
            </a:r>
            <a:endParaRPr lang="en-US" altLang="zh-TW" dirty="0" smtClean="0">
              <a:latin typeface="+mj-ea"/>
            </a:endParaRPr>
          </a:p>
          <a:p>
            <a:pPr marL="804863" lvl="1" indent="-3571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TW" altLang="en-US" dirty="0">
                <a:latin typeface="+mj-ea"/>
              </a:rPr>
              <a:t>以</a:t>
            </a:r>
            <a:r>
              <a:rPr lang="zh-TW" altLang="zh-TW" dirty="0" smtClean="0">
                <a:latin typeface="+mj-ea"/>
              </a:rPr>
              <a:t>科技人文形</a:t>
            </a:r>
            <a:r>
              <a:rPr lang="zh-TW" altLang="zh-TW" dirty="0">
                <a:latin typeface="+mj-ea"/>
              </a:rPr>
              <a:t>塑多元創新的問題解決</a:t>
            </a:r>
            <a:r>
              <a:rPr lang="zh-TW" altLang="zh-TW" dirty="0" smtClean="0">
                <a:latin typeface="+mj-ea"/>
              </a:rPr>
              <a:t>文化</a:t>
            </a:r>
            <a:endParaRPr lang="en-US" altLang="zh-TW" dirty="0" smtClean="0">
              <a:latin typeface="+mj-ea"/>
            </a:endParaRPr>
          </a:p>
          <a:p>
            <a:pPr marL="447675" indent="-44767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zh-TW" altLang="en-US" dirty="0" smtClean="0">
                <a:latin typeface="+mj-ea"/>
              </a:rPr>
              <a:t>推動三階段數位轉型目標</a:t>
            </a:r>
            <a:endParaRPr lang="en-US" altLang="zh-TW" dirty="0" smtClean="0">
              <a:latin typeface="+mj-ea"/>
            </a:endParaRPr>
          </a:p>
          <a:p>
            <a:pPr marL="804863" lvl="1" indent="-3571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+mj-ea"/>
              </a:rPr>
              <a:t>打造符合</a:t>
            </a:r>
            <a:r>
              <a:rPr lang="en-US" altLang="zh-TW" b="1" dirty="0" smtClean="0">
                <a:solidFill>
                  <a:srgbClr val="C00000"/>
                </a:solidFill>
                <a:latin typeface="+mj-ea"/>
              </a:rPr>
              <a:t>SDGs</a:t>
            </a:r>
            <a:r>
              <a:rPr lang="zh-TW" altLang="en-US" dirty="0" smtClean="0">
                <a:latin typeface="+mj-ea"/>
              </a:rPr>
              <a:t>的數位校園</a:t>
            </a:r>
            <a:r>
              <a:rPr lang="zh-TW" altLang="en-US" b="1" dirty="0" smtClean="0">
                <a:solidFill>
                  <a:srgbClr val="C00000"/>
                </a:solidFill>
                <a:latin typeface="+mj-ea"/>
              </a:rPr>
              <a:t>環境</a:t>
            </a:r>
            <a:endParaRPr lang="en-US" altLang="zh-TW" b="1" dirty="0" smtClean="0">
              <a:solidFill>
                <a:srgbClr val="C00000"/>
              </a:solidFill>
              <a:latin typeface="+mj-ea"/>
            </a:endParaRPr>
          </a:p>
          <a:p>
            <a:pPr marL="804863" lvl="1" indent="-3571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+mj-ea"/>
              </a:rPr>
              <a:t>以數據驅動</a:t>
            </a:r>
            <a:r>
              <a:rPr lang="zh-TW" altLang="en-US" b="1" dirty="0" smtClean="0">
                <a:solidFill>
                  <a:srgbClr val="C00000"/>
                </a:solidFill>
                <a:latin typeface="+mj-ea"/>
              </a:rPr>
              <a:t>優化校務</a:t>
            </a:r>
            <a:r>
              <a:rPr lang="zh-TW" altLang="en-US" dirty="0" smtClean="0">
                <a:latin typeface="+mj-ea"/>
              </a:rPr>
              <a:t>運作效能</a:t>
            </a:r>
            <a:endParaRPr lang="en-US" altLang="zh-TW" dirty="0" smtClean="0">
              <a:latin typeface="+mj-ea"/>
            </a:endParaRPr>
          </a:p>
          <a:p>
            <a:pPr marL="804863" lvl="1" indent="-357188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+mj-ea"/>
              </a:rPr>
              <a:t>形塑多元跨域創新</a:t>
            </a:r>
            <a:r>
              <a:rPr lang="zh-TW" altLang="en-US" b="1" dirty="0" smtClean="0">
                <a:solidFill>
                  <a:srgbClr val="C00000"/>
                </a:solidFill>
                <a:latin typeface="+mj-ea"/>
              </a:rPr>
              <a:t>數位校園文化</a:t>
            </a:r>
            <a:endParaRPr lang="zh-TW" altLang="en-US" b="1" dirty="0">
              <a:solidFill>
                <a:srgbClr val="C00000"/>
              </a:solidFill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2634" y="2829465"/>
            <a:ext cx="5605121" cy="32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013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數位轉型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indent="-447675">
              <a:buFont typeface="Wingdings" panose="05000000000000000000" pitchFamily="2" charset="2"/>
              <a:buChar char="n"/>
            </a:pPr>
            <a:r>
              <a:rPr lang="zh-TW" altLang="en-US" dirty="0"/>
              <a:t>數位轉型（</a:t>
            </a:r>
            <a:r>
              <a:rPr lang="en-US" altLang="zh-TW" dirty="0"/>
              <a:t>Digital Transformation</a:t>
            </a:r>
            <a:r>
              <a:rPr lang="zh-TW" altLang="en-US" dirty="0"/>
              <a:t>）是指利用數位</a:t>
            </a:r>
            <a:r>
              <a:rPr lang="zh-TW" altLang="en-US" dirty="0" smtClean="0"/>
              <a:t>科技與人工智能的</a:t>
            </a:r>
            <a:r>
              <a:rPr lang="zh-TW" altLang="en-US" dirty="0"/>
              <a:t>導入</a:t>
            </a:r>
            <a:r>
              <a:rPr lang="zh-TW" altLang="en-US" dirty="0" smtClean="0"/>
              <a:t>，改變企業組織</a:t>
            </a:r>
            <a:r>
              <a:rPr lang="zh-TW" altLang="en-US" dirty="0"/>
              <a:t>、營運流程及商業模式，以因應不斷變化的商業</a:t>
            </a:r>
            <a:r>
              <a:rPr lang="zh-TW" altLang="en-US" dirty="0" smtClean="0"/>
              <a:t>市場與客戶需求</a:t>
            </a:r>
            <a:endParaRPr lang="zh-TW" altLang="en-US" dirty="0"/>
          </a:p>
          <a:p>
            <a:pPr marL="447675" indent="-447675">
              <a:buFont typeface="Wingdings" panose="05000000000000000000" pitchFamily="2" charset="2"/>
              <a:buChar char="n"/>
            </a:pPr>
            <a:r>
              <a:rPr lang="zh-TW" altLang="en-US" dirty="0" smtClean="0"/>
              <a:t>數位轉型略分為</a:t>
            </a:r>
            <a:r>
              <a:rPr lang="zh-TW" altLang="en-US" dirty="0"/>
              <a:t>三個階段，包含「</a:t>
            </a:r>
            <a:r>
              <a:rPr lang="zh-TW" altLang="en-US" b="1" dirty="0" smtClean="0">
                <a:solidFill>
                  <a:srgbClr val="C00000"/>
                </a:solidFill>
              </a:rPr>
              <a:t>數位化</a:t>
            </a:r>
            <a:r>
              <a:rPr lang="zh-TW" altLang="en-US" dirty="0" smtClean="0"/>
              <a:t>」、「</a:t>
            </a:r>
            <a:r>
              <a:rPr lang="zh-TW" altLang="en-US" b="1" dirty="0" smtClean="0">
                <a:solidFill>
                  <a:srgbClr val="C00000"/>
                </a:solidFill>
              </a:rPr>
              <a:t>數位</a:t>
            </a:r>
            <a:r>
              <a:rPr lang="zh-TW" altLang="en-US" b="1" dirty="0">
                <a:solidFill>
                  <a:srgbClr val="C00000"/>
                </a:solidFill>
              </a:rPr>
              <a:t>優</a:t>
            </a:r>
            <a:r>
              <a:rPr lang="zh-TW" altLang="en-US" b="1" dirty="0" smtClean="0">
                <a:solidFill>
                  <a:srgbClr val="C00000"/>
                </a:solidFill>
              </a:rPr>
              <a:t>化</a:t>
            </a:r>
            <a:r>
              <a:rPr lang="zh-TW" altLang="en-US" dirty="0" smtClean="0"/>
              <a:t>」、「</a:t>
            </a:r>
            <a:r>
              <a:rPr lang="zh-TW" altLang="en-US" b="1" dirty="0" smtClean="0">
                <a:solidFill>
                  <a:srgbClr val="C00000"/>
                </a:solidFill>
              </a:rPr>
              <a:t>數位</a:t>
            </a:r>
            <a:r>
              <a:rPr lang="zh-TW" altLang="en-US" b="1" dirty="0">
                <a:solidFill>
                  <a:srgbClr val="C00000"/>
                </a:solidFill>
              </a:rPr>
              <a:t>轉型</a:t>
            </a:r>
            <a:r>
              <a:rPr lang="zh-TW" altLang="en-US" dirty="0"/>
              <a:t>」</a:t>
            </a:r>
            <a:r>
              <a:rPr lang="zh-TW" altLang="en-US" dirty="0" smtClean="0"/>
              <a:t>，分別對應到「</a:t>
            </a:r>
            <a:r>
              <a:rPr lang="zh-TW" altLang="en-US" dirty="0"/>
              <a:t>資訊化」、「科技化</a:t>
            </a:r>
            <a:r>
              <a:rPr lang="zh-TW" altLang="en-US" dirty="0" smtClean="0"/>
              <a:t>」以及「</a:t>
            </a:r>
            <a:r>
              <a:rPr lang="zh-TW" altLang="en-US" dirty="0"/>
              <a:t>商業模式」的</a:t>
            </a:r>
            <a:r>
              <a:rPr lang="zh-TW" altLang="en-US" dirty="0" smtClean="0"/>
              <a:t>改變</a:t>
            </a:r>
            <a:endParaRPr lang="en-US" altLang="zh-TW" dirty="0" smtClean="0"/>
          </a:p>
          <a:p>
            <a:pPr marL="804863" lvl="1" indent="-357188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+mj-ea"/>
                <a:ea typeface="+mj-ea"/>
              </a:rPr>
              <a:t>數位化：</a:t>
            </a:r>
            <a:r>
              <a:rPr lang="zh-TW" altLang="en-US" dirty="0">
                <a:latin typeface="+mj-ea"/>
                <a:ea typeface="+mj-ea"/>
              </a:rPr>
              <a:t>導入資訊系統，</a:t>
            </a:r>
            <a:r>
              <a:rPr lang="zh-TW" altLang="en-US" dirty="0" smtClean="0">
                <a:latin typeface="+mj-ea"/>
                <a:ea typeface="+mj-ea"/>
              </a:rPr>
              <a:t>將紙本資料</a:t>
            </a:r>
            <a:r>
              <a:rPr lang="zh-TW" altLang="en-US" dirty="0">
                <a:latin typeface="+mj-ea"/>
                <a:ea typeface="+mj-ea"/>
              </a:rPr>
              <a:t>數位化，以便於管理、</a:t>
            </a:r>
            <a:r>
              <a:rPr lang="zh-TW" altLang="en-US" dirty="0" smtClean="0">
                <a:latin typeface="+mj-ea"/>
                <a:ea typeface="+mj-ea"/>
              </a:rPr>
              <a:t>累積</a:t>
            </a:r>
            <a:r>
              <a:rPr lang="zh-TW" altLang="en-US" b="1" dirty="0" smtClean="0">
                <a:solidFill>
                  <a:srgbClr val="C00000"/>
                </a:solidFill>
                <a:latin typeface="+mj-ea"/>
                <a:ea typeface="+mj-ea"/>
              </a:rPr>
              <a:t>數據</a:t>
            </a:r>
            <a:endParaRPr lang="en-US" altLang="zh-TW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804863" lvl="1" indent="-357188">
              <a:buFont typeface="Wingdings" panose="05000000000000000000" pitchFamily="2" charset="2"/>
              <a:buChar char="ü"/>
            </a:pPr>
            <a:r>
              <a:rPr lang="zh-TW" altLang="en-US" dirty="0" smtClean="0">
                <a:latin typeface="+mj-ea"/>
                <a:ea typeface="+mj-ea"/>
              </a:rPr>
              <a:t>數位優化：分析數據，提升</a:t>
            </a:r>
            <a:r>
              <a:rPr lang="zh-TW" altLang="en-US" dirty="0">
                <a:latin typeface="+mj-ea"/>
                <a:ea typeface="+mj-ea"/>
              </a:rPr>
              <a:t>產品或</a:t>
            </a:r>
            <a:r>
              <a:rPr lang="zh-TW" altLang="en-US" dirty="0" smtClean="0">
                <a:latin typeface="+mj-ea"/>
                <a:ea typeface="+mj-ea"/>
              </a:rPr>
              <a:t>服務品質</a:t>
            </a:r>
            <a:r>
              <a:rPr lang="zh-TW" altLang="en-US" dirty="0">
                <a:latin typeface="+mj-ea"/>
                <a:ea typeface="+mj-ea"/>
              </a:rPr>
              <a:t>、增加</a:t>
            </a:r>
            <a:r>
              <a:rPr lang="zh-TW" altLang="en-US" dirty="0" smtClean="0">
                <a:latin typeface="+mj-ea"/>
                <a:ea typeface="+mj-ea"/>
              </a:rPr>
              <a:t>內部</a:t>
            </a:r>
            <a:r>
              <a:rPr lang="zh-TW" altLang="en-US" b="1" dirty="0" smtClean="0">
                <a:solidFill>
                  <a:srgbClr val="C00000"/>
                </a:solidFill>
                <a:latin typeface="+mj-ea"/>
                <a:ea typeface="+mj-ea"/>
              </a:rPr>
              <a:t>效率</a:t>
            </a:r>
            <a:r>
              <a:rPr lang="zh-TW" altLang="en-US" dirty="0">
                <a:latin typeface="+mj-ea"/>
                <a:ea typeface="+mj-ea"/>
              </a:rPr>
              <a:t>、</a:t>
            </a:r>
            <a:r>
              <a:rPr lang="zh-TW" altLang="en-US" dirty="0" smtClean="0">
                <a:latin typeface="+mj-ea"/>
                <a:ea typeface="+mj-ea"/>
              </a:rPr>
              <a:t>強化客戶體驗</a:t>
            </a:r>
            <a:endParaRPr lang="en-US" altLang="zh-TW" dirty="0" smtClean="0">
              <a:latin typeface="+mj-ea"/>
              <a:ea typeface="+mj-ea"/>
            </a:endParaRPr>
          </a:p>
          <a:p>
            <a:pPr marL="804863" lvl="1" indent="-357188">
              <a:buFont typeface="Wingdings" panose="05000000000000000000" pitchFamily="2" charset="2"/>
              <a:buChar char="ü"/>
            </a:pPr>
            <a:r>
              <a:rPr lang="zh-TW" altLang="en-US" dirty="0"/>
              <a:t>數位</a:t>
            </a:r>
            <a:r>
              <a:rPr lang="zh-TW" altLang="en-US" dirty="0" smtClean="0"/>
              <a:t>轉型：根據數據分析，</a:t>
            </a:r>
            <a:r>
              <a:rPr lang="zh-TW" altLang="en-US" dirty="0"/>
              <a:t>整理</a:t>
            </a:r>
            <a:r>
              <a:rPr lang="zh-TW" altLang="en-US" dirty="0" smtClean="0"/>
              <a:t>出更有</a:t>
            </a:r>
            <a:r>
              <a:rPr lang="zh-TW" altLang="en-US" b="1" dirty="0">
                <a:solidFill>
                  <a:srgbClr val="C00000"/>
                </a:solidFill>
              </a:rPr>
              <a:t>效益</a:t>
            </a:r>
            <a:r>
              <a:rPr lang="zh-TW" altLang="en-US" dirty="0"/>
              <a:t>的企業策略</a:t>
            </a:r>
            <a:r>
              <a:rPr lang="zh-TW" altLang="en-US" dirty="0" smtClean="0"/>
              <a:t>，開發</a:t>
            </a:r>
            <a:r>
              <a:rPr lang="zh-TW" altLang="en-US" dirty="0"/>
              <a:t>出新產品、新商業模式，拓展新的客群或</a:t>
            </a:r>
            <a:r>
              <a:rPr lang="zh-TW" altLang="en-US" dirty="0" smtClean="0"/>
              <a:t>市場</a:t>
            </a:r>
            <a:endParaRPr lang="zh-TW" altLang="zh-TW" dirty="0" smtClean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88414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35AEF49-3D46-41A0-9B28-38E5DEDF124E}"/>
              </a:ext>
            </a:extLst>
          </p:cNvPr>
          <p:cNvSpPr txBox="1"/>
          <p:nvPr/>
        </p:nvSpPr>
        <p:spPr>
          <a:xfrm>
            <a:off x="813456" y="193280"/>
            <a:ext cx="2267768" cy="605909"/>
          </a:xfrm>
          <a:prstGeom prst="roundRect">
            <a:avLst>
              <a:gd name="adj" fmla="val 50000"/>
            </a:avLst>
          </a:prstGeom>
          <a:solidFill>
            <a:schemeClr val="accent5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</a:rPr>
              <a:t>韌性</a:t>
            </a:r>
            <a:r>
              <a:rPr lang="en-US" altLang="zh-TW" sz="2800" b="1" dirty="0">
                <a:solidFill>
                  <a:schemeClr val="bg1"/>
                </a:solidFill>
              </a:rPr>
              <a:t>x</a:t>
            </a:r>
            <a:r>
              <a:rPr lang="zh-TW" altLang="en-US" sz="2800" b="1" dirty="0">
                <a:solidFill>
                  <a:schemeClr val="bg1"/>
                </a:solidFill>
              </a:rPr>
              <a:t>永續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92FC58-FE8B-41DA-AAA4-CCB7FE045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334481"/>
              </p:ext>
            </p:extLst>
          </p:nvPr>
        </p:nvGraphicFramePr>
        <p:xfrm>
          <a:off x="813456" y="902546"/>
          <a:ext cx="10515960" cy="57592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22152">
                  <a:extLst>
                    <a:ext uri="{9D8B030D-6E8A-4147-A177-3AD203B41FA5}">
                      <a16:colId xmlns:a16="http://schemas.microsoft.com/office/drawing/2014/main" val="3410313242"/>
                    </a:ext>
                  </a:extLst>
                </a:gridCol>
                <a:gridCol w="9893808">
                  <a:extLst>
                    <a:ext uri="{9D8B030D-6E8A-4147-A177-3AD203B41FA5}">
                      <a16:colId xmlns:a16="http://schemas.microsoft.com/office/drawing/2014/main" val="6776707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dirty="0"/>
                        <a:t>目標一、強化基礎建設，打造具高度韌性的永續校園</a:t>
                      </a:r>
                      <a:endParaRPr lang="en-US" altLang="zh-TW" sz="2200" b="1" dirty="0">
                        <a:solidFill>
                          <a:schemeClr val="tx1"/>
                        </a:solidFill>
                      </a:endParaRPr>
                    </a:p>
                  </a:txBody>
                  <a:tcPr marT="108000" marB="108000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2400" b="1" dirty="0"/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66885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 dirty="0"/>
                        <a:t>1-1</a:t>
                      </a:r>
                      <a:endParaRPr lang="zh-TW" altLang="en-US" sz="2200" b="1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2200" b="1" dirty="0"/>
                        <a:t>提升資通訊基礎建設，佈建校園</a:t>
                      </a:r>
                      <a:r>
                        <a:rPr lang="en-US" altLang="zh-TW" sz="2200" b="1" dirty="0"/>
                        <a:t>5G</a:t>
                      </a:r>
                      <a:r>
                        <a:rPr lang="zh-TW" altLang="en-US" sz="2200" b="1" dirty="0"/>
                        <a:t>智慧應用場域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24765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資通訊共同管溝、高頻寬校園網路、高可</a:t>
                      </a:r>
                      <a:r>
                        <a:rPr lang="zh-TW" altLang="en-US" sz="1800" dirty="0" smtClean="0"/>
                        <a:t>用數據中心</a:t>
                      </a:r>
                      <a:r>
                        <a:rPr lang="zh-TW" altLang="en-US" sz="1800" dirty="0"/>
                        <a:t>、校園</a:t>
                      </a:r>
                      <a:r>
                        <a:rPr lang="en-US" altLang="zh-TW" sz="1800" dirty="0"/>
                        <a:t>5G</a:t>
                      </a:r>
                      <a:r>
                        <a:rPr lang="zh-TW" altLang="en-US" sz="1800" dirty="0"/>
                        <a:t>專網</a:t>
                      </a:r>
                      <a:r>
                        <a:rPr lang="en-US" altLang="zh-TW" sz="1800" dirty="0"/>
                        <a:t>(free5GC</a:t>
                      </a:r>
                      <a:r>
                        <a:rPr lang="zh-TW" altLang="en-US" sz="1800" dirty="0"/>
                        <a:t>、</a:t>
                      </a:r>
                      <a:r>
                        <a:rPr lang="en-US" altLang="zh-TW" sz="1800" dirty="0"/>
                        <a:t>O-RAN)</a:t>
                      </a:r>
                      <a:endParaRPr lang="zh-TW" altLang="en-US" sz="1800" dirty="0"/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76399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 dirty="0"/>
                        <a:t>1-2</a:t>
                      </a:r>
                      <a:endParaRPr lang="zh-TW" altLang="en-US" sz="2200" b="1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2200" b="1" dirty="0"/>
                        <a:t>強化資訊安全，建構校園數位韌性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8317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強化資安意識、提升資安防護、加強備援機制、資安專責人力。</a:t>
                      </a:r>
                      <a:r>
                        <a:rPr lang="en-US" altLang="zh-TW" sz="1800" dirty="0"/>
                        <a:t>(</a:t>
                      </a:r>
                      <a:r>
                        <a:rPr lang="zh-TW" altLang="en-US" sz="1800" dirty="0"/>
                        <a:t>資安專章</a:t>
                      </a:r>
                      <a:r>
                        <a:rPr lang="en-US" altLang="zh-TW" sz="1800" dirty="0"/>
                        <a:t>)</a:t>
                      </a:r>
                      <a:endParaRPr lang="zh-TW" altLang="en-US" sz="1800" dirty="0"/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73113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 dirty="0"/>
                        <a:t>1-3</a:t>
                      </a:r>
                      <a:endParaRPr lang="zh-TW" altLang="en-US" sz="2200" b="1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2200" b="1" dirty="0"/>
                        <a:t>推動數位無紙化環境與行動辦公室，提升校園服務可及度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2830965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數位無紙化環境、線上表單</a:t>
                      </a:r>
                      <a:r>
                        <a:rPr lang="zh-TW" altLang="en-US" sz="1800"/>
                        <a:t>簽核、低代碼開發平台、行動</a:t>
                      </a:r>
                      <a:r>
                        <a:rPr lang="zh-TW" altLang="en-US" sz="1800" dirty="0"/>
                        <a:t>辦公室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3013522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 dirty="0"/>
                        <a:t>1-4</a:t>
                      </a:r>
                      <a:endParaRPr lang="zh-TW" altLang="en-US" sz="2200" b="1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2200" b="1" dirty="0"/>
                        <a:t>運用智慧科技守護校園安全與環境健康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202652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校園環境品質監測網、校安監控通報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3255133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 dirty="0"/>
                        <a:t>1-5</a:t>
                      </a:r>
                      <a:endParaRPr lang="zh-TW" altLang="en-US" sz="2200" b="1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2200" b="1" dirty="0"/>
                        <a:t>持續推動校園節能永續，邁向淨零碳排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769216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太陽能光電、節能燈具、空調節能效率改善、智慧路燈、智慧停車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3993840419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3262548" y="274027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solidFill>
                  <a:srgbClr val="C00000"/>
                </a:solidFill>
                <a:latin typeface="+mj-ea"/>
              </a:rPr>
              <a:t>數位化</a:t>
            </a:r>
            <a:endParaRPr lang="zh-TW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924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35AEF49-3D46-41A0-9B28-38E5DEDF124E}"/>
              </a:ext>
            </a:extLst>
          </p:cNvPr>
          <p:cNvSpPr txBox="1"/>
          <p:nvPr/>
        </p:nvSpPr>
        <p:spPr>
          <a:xfrm>
            <a:off x="813456" y="193280"/>
            <a:ext cx="2267768" cy="605909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</a:rPr>
              <a:t>智慧校園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92FC58-FE8B-41DA-AAA4-CCB7FE045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4904128"/>
              </p:ext>
            </p:extLst>
          </p:nvPr>
        </p:nvGraphicFramePr>
        <p:xfrm>
          <a:off x="813456" y="902546"/>
          <a:ext cx="10515960" cy="575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152">
                  <a:extLst>
                    <a:ext uri="{9D8B030D-6E8A-4147-A177-3AD203B41FA5}">
                      <a16:colId xmlns:a16="http://schemas.microsoft.com/office/drawing/2014/main" val="3410313242"/>
                    </a:ext>
                  </a:extLst>
                </a:gridCol>
                <a:gridCol w="9893808">
                  <a:extLst>
                    <a:ext uri="{9D8B030D-6E8A-4147-A177-3AD203B41FA5}">
                      <a16:colId xmlns:a16="http://schemas.microsoft.com/office/drawing/2014/main" val="6776707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dirty="0"/>
                        <a:t>目標二、深化數位應用，發展虛實整合的智慧校園</a:t>
                      </a:r>
                    </a:p>
                  </a:txBody>
                  <a:tcPr marT="108000" marB="108000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200" dirty="0"/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66885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 dirty="0"/>
                        <a:t>2-1</a:t>
                      </a:r>
                      <a:endParaRPr lang="zh-TW" altLang="en-US" sz="2200" b="1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2200" b="1" dirty="0"/>
                        <a:t>結合學習歷程大數據與人工智慧強化個人適性學習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24765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學涯網</a:t>
                      </a:r>
                      <a:r>
                        <a:rPr lang="en-US" altLang="zh-TW" sz="1800" dirty="0"/>
                        <a:t>(e-portfolio)</a:t>
                      </a:r>
                      <a:r>
                        <a:rPr lang="zh-TW" altLang="en-US" sz="1800" dirty="0"/>
                        <a:t>、個人適性學習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763999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 dirty="0"/>
                        <a:t>2-2</a:t>
                      </a:r>
                      <a:endParaRPr lang="zh-TW" altLang="en-US" sz="2200" b="1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2200" b="1" dirty="0" smtClean="0"/>
                        <a:t>完備數據治理</a:t>
                      </a:r>
                      <a:r>
                        <a:rPr lang="zh-TW" altLang="en-US" sz="2200" b="1" dirty="0"/>
                        <a:t>，打造以數據為本</a:t>
                      </a:r>
                      <a:r>
                        <a:rPr lang="zh-TW" altLang="en-US" sz="2200" b="1" dirty="0" smtClean="0"/>
                        <a:t>的決策</a:t>
                      </a:r>
                      <a:r>
                        <a:rPr lang="zh-TW" altLang="en-US" sz="2200" b="1" dirty="0"/>
                        <a:t>生態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3463531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校務</a:t>
                      </a:r>
                      <a:r>
                        <a:rPr lang="zh-TW" altLang="en-US" sz="1800" dirty="0" smtClean="0"/>
                        <a:t>研究數據倉儲、數據治理、數據利用</a:t>
                      </a:r>
                      <a:r>
                        <a:rPr lang="zh-TW" altLang="en-US" sz="1800" dirty="0"/>
                        <a:t>合規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3654197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 dirty="0"/>
                        <a:t>2-3</a:t>
                      </a:r>
                      <a:endParaRPr lang="zh-TW" altLang="en-US" sz="2200" b="1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2200" b="1" dirty="0"/>
                        <a:t>整合物聯網應用平台，發展數位孿生智慧校園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408604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物聯</a:t>
                      </a:r>
                      <a:r>
                        <a:rPr lang="zh-TW" altLang="en-US" sz="1800" dirty="0" smtClean="0"/>
                        <a:t>網數據整合</a:t>
                      </a:r>
                      <a:r>
                        <a:rPr lang="en-US" altLang="zh-TW" sz="1800" dirty="0"/>
                        <a:t>(</a:t>
                      </a:r>
                      <a:r>
                        <a:rPr lang="en-US" altLang="zh-TW" sz="1800" dirty="0" err="1"/>
                        <a:t>IoTtalk</a:t>
                      </a:r>
                      <a:r>
                        <a:rPr lang="en-US" altLang="zh-TW" sz="1800" dirty="0"/>
                        <a:t>)</a:t>
                      </a:r>
                      <a:r>
                        <a:rPr lang="zh-TW" altLang="en-US" sz="1800" dirty="0"/>
                        <a:t>、物聯網應用開發</a:t>
                      </a:r>
                      <a:r>
                        <a:rPr lang="zh-TW" altLang="en-US" sz="1800" dirty="0" smtClean="0"/>
                        <a:t>平台</a:t>
                      </a:r>
                      <a:r>
                        <a:rPr lang="en-US" altLang="zh-TW" sz="1800" dirty="0" smtClean="0"/>
                        <a:t>(WISE-PaaS)</a:t>
                      </a:r>
                      <a:r>
                        <a:rPr lang="zh-TW" altLang="en-US" sz="1800" dirty="0" smtClean="0"/>
                        <a:t>、</a:t>
                      </a:r>
                      <a:r>
                        <a:rPr lang="zh-TW" altLang="en-US" sz="1800" dirty="0"/>
                        <a:t>儀表板視覺化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327125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/>
                        <a:t>2-4</a:t>
                      </a:r>
                      <a:endParaRPr lang="zh-TW" altLang="en-US" sz="2200" b="1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2200" b="1" dirty="0"/>
                        <a:t>遠距行動學習及延展實境沉浸式學習環境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8317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數位教學平台、行動教學</a:t>
                      </a:r>
                      <a:r>
                        <a:rPr lang="en-US" altLang="zh-TW" sz="1800" dirty="0"/>
                        <a:t>APP</a:t>
                      </a:r>
                      <a:r>
                        <a:rPr lang="zh-TW" altLang="en-US" sz="1800" dirty="0"/>
                        <a:t>、</a:t>
                      </a:r>
                      <a:r>
                        <a:rPr lang="en-US" altLang="zh-TW" sz="1800" dirty="0"/>
                        <a:t>XR</a:t>
                      </a:r>
                      <a:r>
                        <a:rPr lang="zh-TW" altLang="en-US" sz="1800" dirty="0"/>
                        <a:t>智慧遠距教室、互動教室、虛擬實驗室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73113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2-5</a:t>
                      </a:r>
                      <a:endParaRPr lang="zh-TW" altLang="en-US" sz="2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2200" b="1" kern="1200" dirty="0"/>
                        <a:t>雲端智慧保健系統促進校園福祉</a:t>
                      </a:r>
                      <a:endParaRPr lang="zh-TW" altLang="en-US" sz="22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20265232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雲端智慧保健系統、穿戴式裝置、生理訊號監測、預防性健康管理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3255133889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62548" y="27402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C00000"/>
                </a:solidFill>
                <a:latin typeface="+mj-ea"/>
              </a:rPr>
              <a:t>數位優化</a:t>
            </a:r>
            <a:endParaRPr lang="zh-TW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70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字方塊 4">
            <a:extLst>
              <a:ext uri="{FF2B5EF4-FFF2-40B4-BE49-F238E27FC236}">
                <a16:creationId xmlns:a16="http://schemas.microsoft.com/office/drawing/2014/main" id="{B35AEF49-3D46-41A0-9B28-38E5DEDF124E}"/>
              </a:ext>
            </a:extLst>
          </p:cNvPr>
          <p:cNvSpPr txBox="1"/>
          <p:nvPr/>
        </p:nvSpPr>
        <p:spPr>
          <a:xfrm>
            <a:off x="813456" y="193280"/>
            <a:ext cx="2267768" cy="605909"/>
          </a:xfrm>
          <a:prstGeom prst="roundRect">
            <a:avLst>
              <a:gd name="adj" fmla="val 50000"/>
            </a:avLst>
          </a:prstGeom>
          <a:solidFill>
            <a:schemeClr val="accent2">
              <a:lumMod val="75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zh-TW" altLang="en-US" sz="2800" b="1" dirty="0">
                <a:solidFill>
                  <a:schemeClr val="bg1"/>
                </a:solidFill>
              </a:rPr>
              <a:t>多元共融</a:t>
            </a: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A992FC58-FE8B-41DA-AAA4-CCB7FE045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6152656"/>
              </p:ext>
            </p:extLst>
          </p:nvPr>
        </p:nvGraphicFramePr>
        <p:xfrm>
          <a:off x="813456" y="902546"/>
          <a:ext cx="10515960" cy="5759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22152">
                  <a:extLst>
                    <a:ext uri="{9D8B030D-6E8A-4147-A177-3AD203B41FA5}">
                      <a16:colId xmlns:a16="http://schemas.microsoft.com/office/drawing/2014/main" val="3410313242"/>
                    </a:ext>
                  </a:extLst>
                </a:gridCol>
                <a:gridCol w="9893808">
                  <a:extLst>
                    <a:ext uri="{9D8B030D-6E8A-4147-A177-3AD203B41FA5}">
                      <a16:colId xmlns:a16="http://schemas.microsoft.com/office/drawing/2014/main" val="67767078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200" dirty="0"/>
                        <a:t>目標三、以人為本，形塑多元創新的問題解決文化</a:t>
                      </a:r>
                    </a:p>
                  </a:txBody>
                  <a:tcPr marT="108000" marB="108000"/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200" dirty="0"/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668850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 dirty="0"/>
                        <a:t>3-1</a:t>
                      </a:r>
                      <a:endParaRPr lang="zh-TW" altLang="en-US" sz="2200" b="1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2200" b="1" dirty="0"/>
                        <a:t>資訊科技應用引領服務創新，發展新形態的校園服務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3917016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聊天機器人、校園虛擬導覽、元宇宙應用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394474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 dirty="0"/>
                        <a:t>3-2</a:t>
                      </a:r>
                      <a:endParaRPr lang="zh-TW" altLang="en-US" sz="2200" b="1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2200" b="1" dirty="0"/>
                        <a:t>經營數位媒體社群，發展校園倡議平台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25460616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虛擬代言人、社群媒體、</a:t>
                      </a:r>
                      <a:r>
                        <a:rPr lang="en-US" altLang="zh-TW" sz="18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TEDxNYCU</a:t>
                      </a:r>
                      <a:endParaRPr lang="zh-TW" alt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195377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 dirty="0"/>
                        <a:t>3-3</a:t>
                      </a:r>
                      <a:endParaRPr lang="zh-TW" altLang="en-US" sz="2200" b="1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2200" b="1" dirty="0"/>
                        <a:t>以設計思考再造服務流程，提升服務體驗轉型人本智慧校園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4086045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設計思考、需求洞察、使用者經驗優化、創新服務解決方案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327125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 dirty="0"/>
                        <a:t>3-4</a:t>
                      </a:r>
                      <a:endParaRPr lang="zh-TW" altLang="en-US" sz="2200" b="1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2200" b="1" dirty="0"/>
                        <a:t>建立實證場域鼓勵研發創新應用，拓展教學實踐場域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18317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lang="zh-TW" altLang="en-US" sz="1800" dirty="0"/>
                        <a:t>創新研發場域</a:t>
                      </a:r>
                      <a:r>
                        <a:rPr lang="en-US" altLang="zh-TW" sz="1800" dirty="0"/>
                        <a:t>(</a:t>
                      </a:r>
                      <a:r>
                        <a:rPr lang="en-US" altLang="zh-TW" sz="1800" dirty="0" err="1"/>
                        <a:t>BioICT</a:t>
                      </a:r>
                      <a:r>
                        <a:rPr lang="zh-TW" altLang="en-US" sz="1800" dirty="0"/>
                        <a:t>、智慧綠能科學城、</a:t>
                      </a:r>
                      <a:r>
                        <a:rPr lang="en-US" altLang="zh-TW" sz="1800" dirty="0"/>
                        <a:t>FinTech)</a:t>
                      </a:r>
                      <a:r>
                        <a:rPr lang="zh-TW" altLang="en-US" sz="1800" dirty="0"/>
                        <a:t>、智慧校園實證場域、研發轉譯應用</a:t>
                      </a: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731136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200" b="1" dirty="0" smtClean="0"/>
                        <a:t>3-5</a:t>
                      </a:r>
                      <a:endParaRPr lang="zh-TW" altLang="en-US" sz="2200" b="1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kumimoji="1" lang="zh-TW" altLang="en-US" sz="2200" b="1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邁向創新價值的偉大大學</a:t>
                      </a:r>
                      <a:endParaRPr lang="zh-TW" altLang="en-US" sz="22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4050514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1800" dirty="0"/>
                    </a:p>
                  </a:txBody>
                  <a:tcPr marT="108000" marB="108000"/>
                </a:tc>
                <a:tc>
                  <a:txBody>
                    <a:bodyPr/>
                    <a:lstStyle/>
                    <a:p>
                      <a:r>
                        <a:rPr kumimoji="1" lang="zh-TW" altLang="en-US" sz="18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締造創新、樹立價值、激發潛能、培育領袖、勇於調適、面對挑戰、引領轉變、發明未來</a:t>
                      </a:r>
                      <a:endParaRPr lang="zh-TW" altLang="en-US" sz="18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T="108000" marB="108000"/>
                </a:tc>
                <a:extLst>
                  <a:ext uri="{0D108BD9-81ED-4DB2-BD59-A6C34878D82A}">
                    <a16:rowId xmlns:a16="http://schemas.microsoft.com/office/drawing/2014/main" val="928975495"/>
                  </a:ext>
                </a:extLst>
              </a:tr>
            </a:tbl>
          </a:graphicData>
        </a:graphic>
      </p:graphicFrame>
      <p:sp>
        <p:nvSpPr>
          <p:cNvPr id="4" name="矩形 3"/>
          <p:cNvSpPr/>
          <p:nvPr/>
        </p:nvSpPr>
        <p:spPr>
          <a:xfrm>
            <a:off x="3262548" y="27402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 smtClean="0">
                <a:solidFill>
                  <a:srgbClr val="C00000"/>
                </a:solidFill>
                <a:latin typeface="+mj-ea"/>
              </a:rPr>
              <a:t>數位轉型</a:t>
            </a:r>
            <a:endParaRPr lang="zh-TW" altLang="en-US" sz="3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76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TW" altLang="en-US" dirty="0" smtClean="0"/>
              <a:t>行政案例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7675" lvl="0" indent="-447675">
              <a:buFont typeface="Wingdings" panose="05000000000000000000" pitchFamily="2" charset="2"/>
              <a:buChar char="n"/>
            </a:pPr>
            <a:r>
              <a:rPr lang="zh-TW" altLang="zh-TW" dirty="0"/>
              <a:t>建置語音即時</a:t>
            </a:r>
            <a:r>
              <a:rPr lang="zh-TW" altLang="zh-TW" dirty="0" smtClean="0"/>
              <a:t>轉錄</a:t>
            </a:r>
            <a:r>
              <a:rPr lang="zh-TW" altLang="en-US" dirty="0" smtClean="0"/>
              <a:t>系統，</a:t>
            </a:r>
            <a:r>
              <a:rPr lang="zh-TW" altLang="zh-TW" dirty="0" smtClean="0"/>
              <a:t>製作</a:t>
            </a:r>
            <a:r>
              <a:rPr lang="zh-TW" altLang="zh-TW" dirty="0"/>
              <a:t>會議</a:t>
            </a:r>
            <a:r>
              <a:rPr lang="zh-TW" altLang="zh-TW" dirty="0" smtClean="0"/>
              <a:t>紀錄</a:t>
            </a:r>
            <a:endParaRPr lang="zh-TW" altLang="zh-TW" dirty="0"/>
          </a:p>
          <a:p>
            <a:pPr marL="447675" lvl="0" indent="-447675">
              <a:buFont typeface="Wingdings" panose="05000000000000000000" pitchFamily="2" charset="2"/>
              <a:buChar char="n"/>
            </a:pPr>
            <a:r>
              <a:rPr lang="zh-TW" altLang="zh-TW" dirty="0"/>
              <a:t>發展數位公關，落實分眾</a:t>
            </a:r>
            <a:r>
              <a:rPr lang="zh-TW" altLang="zh-TW" dirty="0" smtClean="0"/>
              <a:t>溝通</a:t>
            </a:r>
            <a:endParaRPr lang="zh-TW" altLang="zh-TW" dirty="0"/>
          </a:p>
          <a:p>
            <a:pPr marL="447675" indent="-447675">
              <a:buFont typeface="Wingdings" panose="05000000000000000000" pitchFamily="2" charset="2"/>
              <a:buChar char="n"/>
            </a:pPr>
            <a:r>
              <a:rPr lang="zh-TW" altLang="zh-TW" dirty="0"/>
              <a:t>使用軟體</a:t>
            </a:r>
            <a:r>
              <a:rPr lang="en-US" altLang="zh-TW" dirty="0" smtClean="0"/>
              <a:t>(e.g., </a:t>
            </a:r>
            <a:r>
              <a:rPr lang="en-US" altLang="zh-TW" dirty="0" err="1" smtClean="0"/>
              <a:t>Vyond</a:t>
            </a:r>
            <a:r>
              <a:rPr lang="en-US" altLang="zh-TW" dirty="0"/>
              <a:t>)</a:t>
            </a:r>
            <a:r>
              <a:rPr lang="zh-TW" altLang="zh-TW" dirty="0"/>
              <a:t>製作</a:t>
            </a:r>
            <a:r>
              <a:rPr lang="zh-TW" altLang="zh-TW" dirty="0" smtClean="0"/>
              <a:t>活潑易</a:t>
            </a:r>
            <a:r>
              <a:rPr lang="zh-TW" altLang="zh-TW" dirty="0"/>
              <a:t>理解的動畫，</a:t>
            </a:r>
            <a:r>
              <a:rPr lang="zh-TW" altLang="zh-TW" dirty="0" smtClean="0"/>
              <a:t>宣傳重要政策</a:t>
            </a:r>
            <a:endParaRPr lang="en-US" altLang="zh-TW" dirty="0" smtClean="0"/>
          </a:p>
          <a:p>
            <a:pPr marL="447675" indent="-447675">
              <a:buFont typeface="Wingdings" panose="05000000000000000000" pitchFamily="2" charset="2"/>
              <a:buChar char="n"/>
            </a:pPr>
            <a:r>
              <a:rPr lang="zh-TW" altLang="en-US" dirty="0"/>
              <a:t>優化業務</a:t>
            </a:r>
            <a:r>
              <a:rPr lang="en-US" altLang="zh-TW" dirty="0"/>
              <a:t>Q&amp;A</a:t>
            </a:r>
            <a:r>
              <a:rPr lang="zh-TW" altLang="en-US" dirty="0"/>
              <a:t>機制，提供線上查詢回應</a:t>
            </a:r>
            <a:r>
              <a:rPr lang="zh-TW" altLang="en-US" dirty="0" smtClean="0"/>
              <a:t>功能</a:t>
            </a:r>
            <a:endParaRPr lang="zh-TW" altLang="en-US" dirty="0"/>
          </a:p>
          <a:p>
            <a:pPr marL="447675" indent="-447675">
              <a:buFont typeface="Wingdings" panose="05000000000000000000" pitchFamily="2" charset="2"/>
              <a:buChar char="n"/>
            </a:pPr>
            <a:r>
              <a:rPr lang="zh-TW" altLang="en-US" dirty="0"/>
              <a:t>提供申請案進度查詢功能，方便申請人了解狀況，減少承辦人員個案回應</a:t>
            </a:r>
            <a:r>
              <a:rPr lang="zh-TW" altLang="en-US" dirty="0" smtClean="0"/>
              <a:t>負擔</a:t>
            </a:r>
            <a:endParaRPr lang="zh-TW" altLang="en-US" dirty="0"/>
          </a:p>
          <a:p>
            <a:pPr marL="447675" indent="-447675">
              <a:buFont typeface="Wingdings" panose="05000000000000000000" pitchFamily="2" charset="2"/>
              <a:buChar char="n"/>
            </a:pPr>
            <a:r>
              <a:rPr lang="zh-TW" altLang="en-US" dirty="0"/>
              <a:t>建置單位線上整合行事曆與會議議程及、紀錄及追蹤事項，可隨時查閱並自動</a:t>
            </a:r>
            <a:r>
              <a:rPr lang="zh-TW" altLang="en-US" dirty="0" smtClean="0"/>
              <a:t>提醒主管</a:t>
            </a:r>
            <a:endParaRPr lang="en-US" altLang="zh-TW" dirty="0" smtClean="0"/>
          </a:p>
          <a:p>
            <a:pPr marL="447675" indent="-447675">
              <a:buFont typeface="Wingdings" panose="05000000000000000000" pitchFamily="2" charset="2"/>
              <a:buChar char="n"/>
            </a:pPr>
            <a:r>
              <a:rPr lang="en-US" altLang="zh-TW" dirty="0" smtClean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037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中庸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954</TotalTime>
  <Words>855</Words>
  <Application>Microsoft Office PowerPoint</Application>
  <PresentationFormat>寬螢幕</PresentationFormat>
  <Paragraphs>79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微軟正黑體</vt:lpstr>
      <vt:lpstr>Arial</vt:lpstr>
      <vt:lpstr>Wingdings</vt:lpstr>
      <vt:lpstr>Office 佈景主題</vt:lpstr>
      <vt:lpstr>以數位轉型驅動大學治理</vt:lpstr>
      <vt:lpstr>願景與目標</vt:lpstr>
      <vt:lpstr>數位轉型</vt:lpstr>
      <vt:lpstr>PowerPoint 簡報</vt:lpstr>
      <vt:lpstr>PowerPoint 簡報</vt:lpstr>
      <vt:lpstr>PowerPoint 簡報</vt:lpstr>
      <vt:lpstr>行政案例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SC</dc:creator>
  <cp:lastModifiedBy>USER</cp:lastModifiedBy>
  <cp:revision>123</cp:revision>
  <dcterms:created xsi:type="dcterms:W3CDTF">2022-10-12T00:14:42Z</dcterms:created>
  <dcterms:modified xsi:type="dcterms:W3CDTF">2023-04-29T14:48:26Z</dcterms:modified>
</cp:coreProperties>
</file>