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59" r:id="rId2"/>
    <p:sldId id="4126" r:id="rId3"/>
    <p:sldId id="4135" r:id="rId4"/>
    <p:sldId id="4134" r:id="rId5"/>
    <p:sldId id="412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3" autoAdjust="0"/>
    <p:restoredTop sz="96727" autoAdjust="0"/>
  </p:normalViewPr>
  <p:slideViewPr>
    <p:cSldViewPr snapToGrid="0">
      <p:cViewPr varScale="1">
        <p:scale>
          <a:sx n="122" d="100"/>
          <a:sy n="122" d="100"/>
        </p:scale>
        <p:origin x="1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DD74F-2956-44C0-BF38-18F3E7E9F04C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89BF1-C4E3-4F10-AED6-97CFC243F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09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B05642-6DEA-9DB2-646E-56AD8C8E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1D32CA-3E16-9AB9-2EE8-8A6A14A28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6C9E08-DDB9-C74A-8961-39F2B582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D46B-C514-414B-B551-0BB9C784B4B5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11D480-63B4-2AD3-4DB1-AD44E130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4D151E-2C27-E23A-0880-9E6D8B52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73E-47D0-4791-9D92-DCFED441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28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FCB3F-66A0-4177-4A4E-3764CF58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3C45C-D7D1-DFDF-80A6-CD6AE7886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C089F6-1A40-9399-251C-845E9BCF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D46B-C514-414B-B551-0BB9C784B4B5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95D33E-4681-A0B7-2E05-64D7B2D3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FB560-57AD-1AF4-F712-B9728B70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73E-47D0-4791-9D92-DCFED441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68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1E27CB-CD7E-F931-1295-CBDF74E59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B6F361-47CF-AA5A-D585-C12F2019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3F5CAA-13AF-692C-FE30-11941D38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D46B-C514-414B-B551-0BB9C784B4B5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847D11-B5F3-8487-5C9E-947A6A39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FC636B-09CF-E35C-ED1D-BCE59EC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73E-47D0-4791-9D92-DCFED441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46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BD412-E495-929A-35B7-5E667B0B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170815-9B16-F5C6-03C1-23E93412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78C8B-0631-0C79-0416-D5F3346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D46B-C514-414B-B551-0BB9C784B4B5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2DD07D-8A35-873B-51D0-56110669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C068B-6B6E-6E78-14BE-1E659A80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73E-47D0-4791-9D92-DCFED441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10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CB505-F64D-DA3C-6D39-CB0C75E4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160D8B-8665-5276-15C2-63971A1B1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9433C-D70E-00E1-0539-F0428A5C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D46B-C514-414B-B551-0BB9C784B4B5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151992-F5C4-72D9-304A-ED17F626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CA8F9E-5FA0-0C14-940E-F31DF4DD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73E-47D0-4791-9D92-DCFED441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1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E5BF3-0738-8132-1444-9BC45D75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5BB53-FFE8-97D0-CF9D-A4E2B4A99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437BF9-33A4-50C4-E9D2-E6DC03764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4F746E-A308-DA87-61F5-BC5B3AC9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D46B-C514-414B-B551-0BB9C784B4B5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D59652-0BAE-6E50-FD8C-06113F3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AF8CE4-90EA-503E-C5D0-3454B90B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73E-47D0-4791-9D92-DCFED441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3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C2B04-8506-E130-E1D8-ADA48F71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BE40D4-7B37-655F-2477-30925BBC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9D658F-81D8-2CD3-8A81-AD850B92F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300891-0651-AA80-14D9-B4921A8CD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C2915F-67BC-B2D3-BF00-E94D3679D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58A6D0-3BF9-4BF1-8708-A0CBFC99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D46B-C514-414B-B551-0BB9C784B4B5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1584FD-681A-F591-2B64-0C145831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D362F8-EF9D-4EBB-6616-10F16287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73E-47D0-4791-9D92-DCFED441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1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9673C-298B-FC49-90AE-E2F6E44B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0918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54E788-305C-6C52-CFA4-7F00EF37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D46B-C514-414B-B551-0BB9C784B4B5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98D625-0AF1-740F-68F6-8C010396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87E739-0F13-646F-9070-B7230B76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73E-47D0-4791-9D92-DCFED4413E9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40" name="圖片 39" descr="一張含有 字型, 標誌, 圖形, 符號 的圖片&#10;&#10;自動產生的描述">
            <a:extLst>
              <a:ext uri="{FF2B5EF4-FFF2-40B4-BE49-F238E27FC236}">
                <a16:creationId xmlns:a16="http://schemas.microsoft.com/office/drawing/2014/main" id="{65BE1130-1C5A-1C6E-CEBE-8FF260BD7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81" y="86135"/>
            <a:ext cx="1353944" cy="4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6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BE675C-5BBF-3E64-506B-4AC59653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D46B-C514-414B-B551-0BB9C784B4B5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4DF54B-07BE-7815-6A04-1299161C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9426BA-A1F9-2ED1-C4D6-3863F5C2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73E-47D0-4791-9D92-DCFED441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07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2060B-551C-9A60-5201-F65D9409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074D7C-72E6-F1D4-37AA-297DA4052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734CC6-33B1-4766-24F6-A10148C8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A0FD96-1CCB-88D0-A5EA-5DCA697E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D46B-C514-414B-B551-0BB9C784B4B5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EF4F2A-7496-5558-00F9-C69B1B9C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BD1AB6-D8D3-44D2-1092-807B6A4C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73E-47D0-4791-9D92-DCFED441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0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D2BF9C-BA7B-1D62-94E2-BBC27A7B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7038D0-717E-BAF4-2803-5700CA1E8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20B0EF-02AA-4C3C-747A-218D5979F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4AE6A9-1588-45DA-EDE9-1F6EB63A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D46B-C514-414B-B551-0BB9C784B4B5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D4C233-D77C-36A9-BB0B-891314C7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F21996-E63C-84FB-C9EA-10BC97A7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373E-47D0-4791-9D92-DCFED441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50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59782C6-C0CA-A827-C627-CBDA8B76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52C8E3-88E0-5FEA-D9AC-1343670F4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4836"/>
            <a:ext cx="10515600" cy="504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CBA575-645B-F379-2EFB-7511D933B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6D46B-C514-414B-B551-0BB9C784B4B5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99BDF5-BA5B-A709-905E-1206434D8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A58F8F-D23C-844F-DA48-0E8C5AFA4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C373E-47D0-4791-9D92-DCFED4413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2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474C0-2A7D-4DC8-B826-0516F73E8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6864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5300" dirty="0"/>
              <a:t>陽明交大數位</a:t>
            </a:r>
            <a:r>
              <a:rPr lang="en-US" altLang="zh-TW" sz="5300" dirty="0"/>
              <a:t>(AI)</a:t>
            </a:r>
            <a:r>
              <a:rPr lang="zh-TW" altLang="en-US" sz="5300" dirty="0"/>
              <a:t>轉型專案架構</a:t>
            </a:r>
            <a:br>
              <a:rPr lang="en-US" altLang="zh-TW" dirty="0"/>
            </a:br>
            <a:r>
              <a:rPr lang="zh-TW" altLang="en-US" sz="3600" b="1" dirty="0">
                <a:solidFill>
                  <a:srgbClr val="0070C0"/>
                </a:solidFill>
              </a:rPr>
              <a:t>智慧校園，跨域共創，邁向數位未來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83AF54-70E2-4B00-AB39-CBC2713DF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1935"/>
            <a:ext cx="9144000" cy="1120366"/>
          </a:xfrm>
        </p:spPr>
        <p:txBody>
          <a:bodyPr/>
          <a:lstStyle/>
          <a:p>
            <a:r>
              <a:rPr lang="zh-TW" altLang="en-US" dirty="0"/>
              <a:t>李大嵩</a:t>
            </a:r>
            <a:endParaRPr lang="en-US" altLang="zh-TW" dirty="0"/>
          </a:p>
          <a:p>
            <a:r>
              <a:rPr lang="en-US" altLang="zh-TW" dirty="0"/>
              <a:t>01/07/2025</a:t>
            </a:r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00FC086-CDA5-5AA7-429A-4C2E68BBEB94}"/>
              </a:ext>
            </a:extLst>
          </p:cNvPr>
          <p:cNvGrpSpPr/>
          <p:nvPr/>
        </p:nvGrpSpPr>
        <p:grpSpPr>
          <a:xfrm>
            <a:off x="0" y="6296370"/>
            <a:ext cx="12192000" cy="561630"/>
            <a:chOff x="0" y="75744"/>
            <a:chExt cx="12192000" cy="56163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85DA17B-7C63-3190-7B71-E713ACA35346}"/>
                </a:ext>
              </a:extLst>
            </p:cNvPr>
            <p:cNvSpPr/>
            <p:nvPr/>
          </p:nvSpPr>
          <p:spPr>
            <a:xfrm>
              <a:off x="0" y="75744"/>
              <a:ext cx="12192000" cy="561630"/>
            </a:xfrm>
            <a:prstGeom prst="rect">
              <a:avLst/>
            </a:prstGeom>
            <a:solidFill>
              <a:srgbClr val="0B30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" name="圖片 6" descr="一張含有 字型, 標誌, 圖形, 符號 的圖片&#10;&#10;自動產生的描述">
              <a:extLst>
                <a:ext uri="{FF2B5EF4-FFF2-40B4-BE49-F238E27FC236}">
                  <a16:creationId xmlns:a16="http://schemas.microsoft.com/office/drawing/2014/main" id="{B8A79AB8-AE8D-923F-3032-C27FB34F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199" y="110388"/>
              <a:ext cx="1353944" cy="492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73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95494-C170-E494-B288-BEA597D90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DBD65C06-A4CA-D98E-2083-36A8D9EE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►</a:t>
            </a:r>
            <a:r>
              <a:rPr lang="zh-TW" altLang="en-US" b="1" dirty="0"/>
              <a:t> 數位轉型三階段</a:t>
            </a:r>
          </a:p>
        </p:txBody>
      </p:sp>
      <p:pic>
        <p:nvPicPr>
          <p:cNvPr id="41" name="圖片 40" descr="一張含有 字型, 標誌, 圖形, 符號 的圖片&#10;&#10;自動產生的描述">
            <a:extLst>
              <a:ext uri="{FF2B5EF4-FFF2-40B4-BE49-F238E27FC236}">
                <a16:creationId xmlns:a16="http://schemas.microsoft.com/office/drawing/2014/main" id="{B7A04424-6CD0-EBB9-8E72-63EA5AE76F8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81" y="86135"/>
            <a:ext cx="1353944" cy="49234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EB1B97D-C5DC-4C12-9E4F-102A8E2F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809" y="4668375"/>
            <a:ext cx="2237668" cy="223766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65727" y="4370575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</a:rPr>
              <a:t>數位化 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 algn="ctr"/>
            <a:r>
              <a:rPr lang="en-US" altLang="zh-TW" sz="2000" dirty="0"/>
              <a:t>Digitization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62216" y="51888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準備數位轉型的工具</a:t>
            </a:r>
            <a:endParaRPr lang="en-US" altLang="zh-TW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75924" y="4370575"/>
            <a:ext cx="2679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</a:rPr>
              <a:t>數位轉型 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 algn="ctr"/>
            <a:r>
              <a:rPr lang="en-US" altLang="zh-TW" sz="2000" dirty="0"/>
              <a:t>Digital Transformation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8911325" y="51888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改變模式和組織文化</a:t>
            </a:r>
            <a:endParaRPr lang="en-US" altLang="zh-TW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873876" y="4370575"/>
            <a:ext cx="2480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</a:rPr>
              <a:t>數位優化</a:t>
            </a:r>
            <a:endParaRPr lang="en-US" altLang="zh-TW" sz="2400" b="1" dirty="0">
              <a:solidFill>
                <a:schemeClr val="tx2"/>
              </a:solidFill>
            </a:endParaRPr>
          </a:p>
          <a:p>
            <a:pPr algn="ctr"/>
            <a:r>
              <a:rPr lang="zh-TW" altLang="en-US" sz="2400" dirty="0"/>
              <a:t> </a:t>
            </a:r>
            <a:r>
              <a:rPr lang="en-US" altLang="zh-TW" sz="2000" dirty="0"/>
              <a:t>Digital Optimization</a:t>
            </a:r>
            <a:endParaRPr lang="en-US" altLang="zh-TW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673555" y="518886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應用數位工具提升運作效率</a:t>
            </a:r>
            <a:endParaRPr lang="en-US" altLang="zh-TW" dirty="0"/>
          </a:p>
        </p:txBody>
      </p:sp>
      <p:grpSp>
        <p:nvGrpSpPr>
          <p:cNvPr id="24" name="群組 23"/>
          <p:cNvGrpSpPr>
            <a:grpSpLocks noChangeAspect="1"/>
          </p:cNvGrpSpPr>
          <p:nvPr/>
        </p:nvGrpSpPr>
        <p:grpSpPr>
          <a:xfrm>
            <a:off x="4762733" y="1506493"/>
            <a:ext cx="2394756" cy="2524667"/>
            <a:chOff x="5990687" y="1791415"/>
            <a:chExt cx="5906269" cy="6226677"/>
          </a:xfrm>
        </p:grpSpPr>
        <p:grpSp>
          <p:nvGrpSpPr>
            <p:cNvPr id="25" name="Group 2"/>
            <p:cNvGrpSpPr/>
            <p:nvPr/>
          </p:nvGrpSpPr>
          <p:grpSpPr>
            <a:xfrm>
              <a:off x="5990687" y="1791415"/>
              <a:ext cx="5906269" cy="6226677"/>
              <a:chOff x="0" y="0"/>
              <a:chExt cx="7875026" cy="8302236"/>
            </a:xfrm>
          </p:grpSpPr>
          <p:sp>
            <p:nvSpPr>
              <p:cNvPr id="33" name="Freeform 3"/>
              <p:cNvSpPr/>
              <p:nvPr/>
            </p:nvSpPr>
            <p:spPr>
              <a:xfrm rot="-10800000">
                <a:off x="0" y="424583"/>
                <a:ext cx="5504510" cy="7877652"/>
              </a:xfrm>
              <a:custGeom>
                <a:avLst/>
                <a:gdLst/>
                <a:ahLst/>
                <a:cxnLst/>
                <a:rect l="l" t="t" r="r" b="b"/>
                <a:pathLst>
                  <a:path w="5504510" h="7877652">
                    <a:moveTo>
                      <a:pt x="0" y="0"/>
                    </a:moveTo>
                    <a:lnTo>
                      <a:pt x="5504510" y="0"/>
                    </a:lnTo>
                    <a:lnTo>
                      <a:pt x="5504510" y="7877653"/>
                    </a:lnTo>
                    <a:lnTo>
                      <a:pt x="0" y="7877653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34" name="Freeform 4"/>
              <p:cNvSpPr/>
              <p:nvPr/>
            </p:nvSpPr>
            <p:spPr>
              <a:xfrm rot="-10800000" flipH="1">
                <a:off x="2370516" y="424583"/>
                <a:ext cx="5504510" cy="7877652"/>
              </a:xfrm>
              <a:custGeom>
                <a:avLst/>
                <a:gdLst/>
                <a:ahLst/>
                <a:cxnLst/>
                <a:rect l="l" t="t" r="r" b="b"/>
                <a:pathLst>
                  <a:path w="5504510" h="7877652">
                    <a:moveTo>
                      <a:pt x="5504510" y="0"/>
                    </a:moveTo>
                    <a:lnTo>
                      <a:pt x="0" y="0"/>
                    </a:lnTo>
                    <a:lnTo>
                      <a:pt x="0" y="7877653"/>
                    </a:lnTo>
                    <a:lnTo>
                      <a:pt x="5504510" y="7877653"/>
                    </a:lnTo>
                    <a:lnTo>
                      <a:pt x="5504510" y="0"/>
                    </a:lnTo>
                    <a:close/>
                  </a:path>
                </a:pathLst>
              </a:custGeom>
              <a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</p:spPr>
          </p:sp>
          <p:grpSp>
            <p:nvGrpSpPr>
              <p:cNvPr id="35" name="Group 5"/>
              <p:cNvGrpSpPr/>
              <p:nvPr/>
            </p:nvGrpSpPr>
            <p:grpSpPr>
              <a:xfrm rot="-7974226">
                <a:off x="4671152" y="465834"/>
                <a:ext cx="1555512" cy="2455709"/>
                <a:chOff x="0" y="0"/>
                <a:chExt cx="298953" cy="471961"/>
              </a:xfrm>
            </p:grpSpPr>
            <p:sp>
              <p:nvSpPr>
                <p:cNvPr id="46" name="Freeform 6"/>
                <p:cNvSpPr/>
                <p:nvPr/>
              </p:nvSpPr>
              <p:spPr>
                <a:xfrm>
                  <a:off x="0" y="0"/>
                  <a:ext cx="298953" cy="47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53" h="471961">
                      <a:moveTo>
                        <a:pt x="0" y="0"/>
                      </a:moveTo>
                      <a:lnTo>
                        <a:pt x="298953" y="0"/>
                      </a:lnTo>
                      <a:lnTo>
                        <a:pt x="298953" y="471961"/>
                      </a:lnTo>
                      <a:lnTo>
                        <a:pt x="0" y="471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  <p:sp>
              <p:nvSpPr>
                <p:cNvPr id="47" name="TextBox 7"/>
                <p:cNvSpPr txBox="1"/>
                <p:nvPr/>
              </p:nvSpPr>
              <p:spPr>
                <a:xfrm>
                  <a:off x="0" y="-57150"/>
                  <a:ext cx="298953" cy="529111"/>
                </a:xfrm>
                <a:prstGeom prst="rect">
                  <a:avLst/>
                </a:prstGeom>
              </p:spPr>
              <p:txBody>
                <a:bodyPr lIns="52212" tIns="52212" rIns="52212" bIns="52212" rtlCol="0" anchor="ctr"/>
                <a:lstStyle/>
                <a:p>
                  <a:pPr algn="ctr">
                    <a:lnSpc>
                      <a:spcPts val="3359"/>
                    </a:lnSpc>
                  </a:pPr>
                  <a:endParaRPr/>
                </a:p>
              </p:txBody>
            </p:sp>
          </p:grpSp>
          <p:grpSp>
            <p:nvGrpSpPr>
              <p:cNvPr id="36" name="Group 8"/>
              <p:cNvGrpSpPr/>
              <p:nvPr/>
            </p:nvGrpSpPr>
            <p:grpSpPr>
              <a:xfrm rot="10468371">
                <a:off x="2517437" y="69203"/>
                <a:ext cx="1555512" cy="2455709"/>
                <a:chOff x="0" y="0"/>
                <a:chExt cx="298953" cy="471961"/>
              </a:xfrm>
            </p:grpSpPr>
            <p:sp>
              <p:nvSpPr>
                <p:cNvPr id="44" name="Freeform 9"/>
                <p:cNvSpPr/>
                <p:nvPr/>
              </p:nvSpPr>
              <p:spPr>
                <a:xfrm>
                  <a:off x="0" y="0"/>
                  <a:ext cx="298953" cy="47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53" h="471961">
                      <a:moveTo>
                        <a:pt x="0" y="0"/>
                      </a:moveTo>
                      <a:lnTo>
                        <a:pt x="298953" y="0"/>
                      </a:lnTo>
                      <a:lnTo>
                        <a:pt x="298953" y="471961"/>
                      </a:lnTo>
                      <a:lnTo>
                        <a:pt x="0" y="471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  <p:sp>
              <p:nvSpPr>
                <p:cNvPr id="45" name="TextBox 10"/>
                <p:cNvSpPr txBox="1"/>
                <p:nvPr/>
              </p:nvSpPr>
              <p:spPr>
                <a:xfrm>
                  <a:off x="0" y="-57150"/>
                  <a:ext cx="298953" cy="529111"/>
                </a:xfrm>
                <a:prstGeom prst="rect">
                  <a:avLst/>
                </a:prstGeom>
              </p:spPr>
              <p:txBody>
                <a:bodyPr lIns="52212" tIns="52212" rIns="52212" bIns="52212" rtlCol="0" anchor="ctr"/>
                <a:lstStyle/>
                <a:p>
                  <a:pPr algn="ctr">
                    <a:lnSpc>
                      <a:spcPts val="3359"/>
                    </a:lnSpc>
                  </a:pPr>
                  <a:endParaRPr/>
                </a:p>
              </p:txBody>
            </p:sp>
          </p:grpSp>
          <p:grpSp>
            <p:nvGrpSpPr>
              <p:cNvPr id="37" name="Group 11"/>
              <p:cNvGrpSpPr/>
              <p:nvPr/>
            </p:nvGrpSpPr>
            <p:grpSpPr>
              <a:xfrm rot="-10216402">
                <a:off x="3822790" y="187643"/>
                <a:ext cx="1555512" cy="2455709"/>
                <a:chOff x="0" y="0"/>
                <a:chExt cx="298953" cy="471961"/>
              </a:xfrm>
            </p:grpSpPr>
            <p:sp>
              <p:nvSpPr>
                <p:cNvPr id="42" name="Freeform 12"/>
                <p:cNvSpPr/>
                <p:nvPr/>
              </p:nvSpPr>
              <p:spPr>
                <a:xfrm>
                  <a:off x="0" y="0"/>
                  <a:ext cx="298953" cy="47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53" h="471961">
                      <a:moveTo>
                        <a:pt x="0" y="0"/>
                      </a:moveTo>
                      <a:lnTo>
                        <a:pt x="298953" y="0"/>
                      </a:lnTo>
                      <a:lnTo>
                        <a:pt x="298953" y="471961"/>
                      </a:lnTo>
                      <a:lnTo>
                        <a:pt x="0" y="471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  <p:sp>
              <p:nvSpPr>
                <p:cNvPr id="43" name="TextBox 13"/>
                <p:cNvSpPr txBox="1"/>
                <p:nvPr/>
              </p:nvSpPr>
              <p:spPr>
                <a:xfrm>
                  <a:off x="0" y="-57150"/>
                  <a:ext cx="298953" cy="529111"/>
                </a:xfrm>
                <a:prstGeom prst="rect">
                  <a:avLst/>
                </a:prstGeom>
              </p:spPr>
              <p:txBody>
                <a:bodyPr lIns="52212" tIns="52212" rIns="52212" bIns="52212" rtlCol="0" anchor="ctr"/>
                <a:lstStyle/>
                <a:p>
                  <a:pPr algn="ctr">
                    <a:lnSpc>
                      <a:spcPts val="3359"/>
                    </a:lnSpc>
                  </a:pPr>
                  <a:endParaRPr/>
                </a:p>
              </p:txBody>
            </p:sp>
          </p:grpSp>
          <p:grpSp>
            <p:nvGrpSpPr>
              <p:cNvPr id="38" name="Group 14"/>
              <p:cNvGrpSpPr/>
              <p:nvPr/>
            </p:nvGrpSpPr>
            <p:grpSpPr>
              <a:xfrm rot="8226195">
                <a:off x="1625033" y="483151"/>
                <a:ext cx="1555512" cy="2455709"/>
                <a:chOff x="0" y="0"/>
                <a:chExt cx="298953" cy="471961"/>
              </a:xfrm>
            </p:grpSpPr>
            <p:sp>
              <p:nvSpPr>
                <p:cNvPr id="39" name="Freeform 15"/>
                <p:cNvSpPr/>
                <p:nvPr/>
              </p:nvSpPr>
              <p:spPr>
                <a:xfrm>
                  <a:off x="0" y="0"/>
                  <a:ext cx="298953" cy="47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53" h="471961">
                      <a:moveTo>
                        <a:pt x="0" y="0"/>
                      </a:moveTo>
                      <a:lnTo>
                        <a:pt x="298953" y="0"/>
                      </a:lnTo>
                      <a:lnTo>
                        <a:pt x="298953" y="471961"/>
                      </a:lnTo>
                      <a:lnTo>
                        <a:pt x="0" y="4719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  <p:sp>
              <p:nvSpPr>
                <p:cNvPr id="40" name="TextBox 16"/>
                <p:cNvSpPr txBox="1"/>
                <p:nvPr/>
              </p:nvSpPr>
              <p:spPr>
                <a:xfrm>
                  <a:off x="0" y="-57150"/>
                  <a:ext cx="298953" cy="529111"/>
                </a:xfrm>
                <a:prstGeom prst="rect">
                  <a:avLst/>
                </a:prstGeom>
              </p:spPr>
              <p:txBody>
                <a:bodyPr lIns="52212" tIns="52212" rIns="52212" bIns="52212" rtlCol="0" anchor="ctr"/>
                <a:lstStyle/>
                <a:p>
                  <a:pPr algn="ctr">
                    <a:lnSpc>
                      <a:spcPts val="3359"/>
                    </a:lnSpc>
                  </a:pPr>
                  <a:endParaRPr/>
                </a:p>
              </p:txBody>
            </p:sp>
          </p:grpSp>
        </p:grpSp>
        <p:sp>
          <p:nvSpPr>
            <p:cNvPr id="26" name="Freeform 17"/>
            <p:cNvSpPr/>
            <p:nvPr/>
          </p:nvSpPr>
          <p:spPr>
            <a:xfrm>
              <a:off x="9423993" y="6760653"/>
              <a:ext cx="759777" cy="699945"/>
            </a:xfrm>
            <a:custGeom>
              <a:avLst/>
              <a:gdLst/>
              <a:ahLst/>
              <a:cxnLst/>
              <a:rect l="l" t="t" r="r" b="b"/>
              <a:pathLst>
                <a:path w="759777" h="699945">
                  <a:moveTo>
                    <a:pt x="0" y="0"/>
                  </a:moveTo>
                  <a:lnTo>
                    <a:pt x="759776" y="0"/>
                  </a:lnTo>
                  <a:lnTo>
                    <a:pt x="759776" y="699945"/>
                  </a:lnTo>
                  <a:lnTo>
                    <a:pt x="0" y="699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7" name="Freeform 18"/>
            <p:cNvSpPr/>
            <p:nvPr/>
          </p:nvSpPr>
          <p:spPr>
            <a:xfrm>
              <a:off x="6441977" y="3850859"/>
              <a:ext cx="813515" cy="803347"/>
            </a:xfrm>
            <a:custGeom>
              <a:avLst/>
              <a:gdLst/>
              <a:ahLst/>
              <a:cxnLst/>
              <a:rect l="l" t="t" r="r" b="b"/>
              <a:pathLst>
                <a:path w="813515" h="803347">
                  <a:moveTo>
                    <a:pt x="0" y="0"/>
                  </a:moveTo>
                  <a:lnTo>
                    <a:pt x="813516" y="0"/>
                  </a:lnTo>
                  <a:lnTo>
                    <a:pt x="813516" y="803347"/>
                  </a:lnTo>
                  <a:lnTo>
                    <a:pt x="0" y="803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8" name="Freeform 19"/>
            <p:cNvSpPr/>
            <p:nvPr/>
          </p:nvSpPr>
          <p:spPr>
            <a:xfrm>
              <a:off x="6441977" y="5461878"/>
              <a:ext cx="809625" cy="789312"/>
            </a:xfrm>
            <a:custGeom>
              <a:avLst/>
              <a:gdLst/>
              <a:ahLst/>
              <a:cxnLst/>
              <a:rect l="l" t="t" r="r" b="b"/>
              <a:pathLst>
                <a:path w="809625" h="789312">
                  <a:moveTo>
                    <a:pt x="0" y="0"/>
                  </a:moveTo>
                  <a:lnTo>
                    <a:pt x="809625" y="0"/>
                  </a:lnTo>
                  <a:lnTo>
                    <a:pt x="809625" y="789312"/>
                  </a:lnTo>
                  <a:lnTo>
                    <a:pt x="0" y="7893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-1579" t="-2076" r="-1362" b="-3514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9" name="Freeform 20"/>
            <p:cNvSpPr/>
            <p:nvPr/>
          </p:nvSpPr>
          <p:spPr>
            <a:xfrm>
              <a:off x="10638190" y="5449657"/>
              <a:ext cx="809625" cy="813756"/>
            </a:xfrm>
            <a:custGeom>
              <a:avLst/>
              <a:gdLst/>
              <a:ahLst/>
              <a:cxnLst/>
              <a:rect l="l" t="t" r="r" b="b"/>
              <a:pathLst>
                <a:path w="809625" h="813756">
                  <a:moveTo>
                    <a:pt x="0" y="0"/>
                  </a:moveTo>
                  <a:lnTo>
                    <a:pt x="809625" y="0"/>
                  </a:lnTo>
                  <a:lnTo>
                    <a:pt x="809625" y="813755"/>
                  </a:lnTo>
                  <a:lnTo>
                    <a:pt x="0" y="8137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-1742" t="-1421" r="-1872" b="-1668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30" name="Freeform 27"/>
            <p:cNvSpPr/>
            <p:nvPr/>
          </p:nvSpPr>
          <p:spPr>
            <a:xfrm>
              <a:off x="7740006" y="6712077"/>
              <a:ext cx="809625" cy="797097"/>
            </a:xfrm>
            <a:custGeom>
              <a:avLst/>
              <a:gdLst/>
              <a:ahLst/>
              <a:cxnLst/>
              <a:rect l="l" t="t" r="r" b="b"/>
              <a:pathLst>
                <a:path w="809625" h="797097">
                  <a:moveTo>
                    <a:pt x="0" y="0"/>
                  </a:moveTo>
                  <a:lnTo>
                    <a:pt x="809625" y="0"/>
                  </a:lnTo>
                  <a:lnTo>
                    <a:pt x="809625" y="797097"/>
                  </a:lnTo>
                  <a:lnTo>
                    <a:pt x="0" y="7970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-1161" t="-2036" r="-1538" b="-2276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31" name="Freeform 28"/>
            <p:cNvSpPr/>
            <p:nvPr/>
          </p:nvSpPr>
          <p:spPr>
            <a:xfrm>
              <a:off x="10732770" y="3847720"/>
              <a:ext cx="784202" cy="809625"/>
            </a:xfrm>
            <a:custGeom>
              <a:avLst/>
              <a:gdLst/>
              <a:ahLst/>
              <a:cxnLst/>
              <a:rect l="l" t="t" r="r" b="b"/>
              <a:pathLst>
                <a:path w="784202" h="809625">
                  <a:moveTo>
                    <a:pt x="0" y="0"/>
                  </a:moveTo>
                  <a:lnTo>
                    <a:pt x="784202" y="0"/>
                  </a:lnTo>
                  <a:lnTo>
                    <a:pt x="784202" y="809625"/>
                  </a:lnTo>
                  <a:lnTo>
                    <a:pt x="0" y="809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-2575" t="-1412" r="-3409" b="-1244"/>
              </a:stretch>
            </a:blipFill>
          </p:spPr>
        </p:sp>
        <p:sp>
          <p:nvSpPr>
            <p:cNvPr id="32" name="Freeform 29"/>
            <p:cNvSpPr/>
            <p:nvPr/>
          </p:nvSpPr>
          <p:spPr>
            <a:xfrm>
              <a:off x="8263845" y="4430466"/>
              <a:ext cx="1517094" cy="1426069"/>
            </a:xfrm>
            <a:custGeom>
              <a:avLst/>
              <a:gdLst/>
              <a:ahLst/>
              <a:cxnLst/>
              <a:rect l="l" t="t" r="r" b="b"/>
              <a:pathLst>
                <a:path w="1517094" h="1426069">
                  <a:moveTo>
                    <a:pt x="0" y="0"/>
                  </a:moveTo>
                  <a:lnTo>
                    <a:pt x="1517095" y="0"/>
                  </a:lnTo>
                  <a:lnTo>
                    <a:pt x="1517095" y="1426068"/>
                  </a:lnTo>
                  <a:lnTo>
                    <a:pt x="0" y="1426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48" name="Freeform 2"/>
          <p:cNvSpPr>
            <a:spLocks noChangeAspect="1"/>
          </p:cNvSpPr>
          <p:nvPr/>
        </p:nvSpPr>
        <p:spPr>
          <a:xfrm>
            <a:off x="8346834" y="2004553"/>
            <a:ext cx="3150995" cy="2234341"/>
          </a:xfrm>
          <a:custGeom>
            <a:avLst/>
            <a:gdLst/>
            <a:ahLst/>
            <a:cxnLst/>
            <a:rect l="l" t="t" r="r" b="b"/>
            <a:pathLst>
              <a:path w="10662527" h="7560701">
                <a:moveTo>
                  <a:pt x="0" y="0"/>
                </a:moveTo>
                <a:lnTo>
                  <a:pt x="10662527" y="0"/>
                </a:lnTo>
                <a:lnTo>
                  <a:pt x="10662527" y="7560700"/>
                </a:lnTo>
                <a:lnTo>
                  <a:pt x="0" y="75607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66" r="-166"/>
            </a:stretch>
          </a:blipFill>
        </p:spPr>
      </p:sp>
      <p:grpSp>
        <p:nvGrpSpPr>
          <p:cNvPr id="121" name="群組 120"/>
          <p:cNvGrpSpPr>
            <a:grpSpLocks noChangeAspect="1"/>
          </p:cNvGrpSpPr>
          <p:nvPr/>
        </p:nvGrpSpPr>
        <p:grpSpPr>
          <a:xfrm>
            <a:off x="526748" y="1777074"/>
            <a:ext cx="3034987" cy="2315590"/>
            <a:chOff x="4580925" y="1291629"/>
            <a:chExt cx="4261799" cy="3251605"/>
          </a:xfrm>
        </p:grpSpPr>
        <p:grpSp>
          <p:nvGrpSpPr>
            <p:cNvPr id="122" name="Google Shape;1240;p40"/>
            <p:cNvGrpSpPr/>
            <p:nvPr/>
          </p:nvGrpSpPr>
          <p:grpSpPr>
            <a:xfrm>
              <a:off x="5418665" y="2813677"/>
              <a:ext cx="2474309" cy="1729557"/>
              <a:chOff x="5684015" y="2953552"/>
              <a:chExt cx="2474309" cy="1729557"/>
            </a:xfrm>
          </p:grpSpPr>
          <p:sp>
            <p:nvSpPr>
              <p:cNvPr id="184" name="Google Shape;1241;p40"/>
              <p:cNvSpPr/>
              <p:nvPr/>
            </p:nvSpPr>
            <p:spPr>
              <a:xfrm>
                <a:off x="5684015" y="3786978"/>
                <a:ext cx="2306989" cy="896132"/>
              </a:xfrm>
              <a:custGeom>
                <a:avLst/>
                <a:gdLst/>
                <a:ahLst/>
                <a:cxnLst/>
                <a:rect l="l" t="t" r="r" b="b"/>
                <a:pathLst>
                  <a:path w="114434" h="44451" extrusionOk="0">
                    <a:moveTo>
                      <a:pt x="50145" y="0"/>
                    </a:moveTo>
                    <a:lnTo>
                      <a:pt x="1" y="14692"/>
                    </a:lnTo>
                    <a:cubicBezTo>
                      <a:pt x="1" y="14692"/>
                      <a:pt x="1" y="17633"/>
                      <a:pt x="1289" y="20939"/>
                    </a:cubicBezTo>
                    <a:cubicBezTo>
                      <a:pt x="1289" y="20939"/>
                      <a:pt x="57243" y="44451"/>
                      <a:pt x="61307" y="44451"/>
                    </a:cubicBezTo>
                    <a:cubicBezTo>
                      <a:pt x="61323" y="44451"/>
                      <a:pt x="61338" y="44450"/>
                      <a:pt x="61352" y="44450"/>
                    </a:cubicBezTo>
                    <a:cubicBezTo>
                      <a:pt x="65028" y="44267"/>
                      <a:pt x="110396" y="27918"/>
                      <a:pt x="112049" y="27365"/>
                    </a:cubicBezTo>
                    <a:cubicBezTo>
                      <a:pt x="112049" y="27365"/>
                      <a:pt x="114254" y="24428"/>
                      <a:pt x="114433" y="21857"/>
                    </a:cubicBezTo>
                    <a:lnTo>
                      <a:pt x="50145" y="0"/>
                    </a:lnTo>
                    <a:close/>
                  </a:path>
                </a:pathLst>
              </a:custGeom>
              <a:solidFill>
                <a:srgbClr val="7069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85" name="Google Shape;1242;p40"/>
              <p:cNvSpPr/>
              <p:nvPr/>
            </p:nvSpPr>
            <p:spPr>
              <a:xfrm>
                <a:off x="6787585" y="2953552"/>
                <a:ext cx="1370739" cy="1262903"/>
              </a:xfrm>
              <a:custGeom>
                <a:avLst/>
                <a:gdLst/>
                <a:ahLst/>
                <a:cxnLst/>
                <a:rect l="l" t="t" r="r" b="b"/>
                <a:pathLst>
                  <a:path w="67993" h="62644" extrusionOk="0">
                    <a:moveTo>
                      <a:pt x="5095" y="1"/>
                    </a:moveTo>
                    <a:cubicBezTo>
                      <a:pt x="5041" y="1"/>
                      <a:pt x="4996" y="2"/>
                      <a:pt x="4960" y="5"/>
                    </a:cubicBezTo>
                    <a:cubicBezTo>
                      <a:pt x="2571" y="196"/>
                      <a:pt x="0" y="1297"/>
                      <a:pt x="0" y="1297"/>
                    </a:cubicBezTo>
                    <a:cubicBezTo>
                      <a:pt x="21" y="1301"/>
                      <a:pt x="41" y="1305"/>
                      <a:pt x="61" y="1309"/>
                    </a:cubicBezTo>
                    <a:cubicBezTo>
                      <a:pt x="39839" y="10014"/>
                      <a:pt x="62432" y="19746"/>
                      <a:pt x="63849" y="20367"/>
                    </a:cubicBezTo>
                    <a:cubicBezTo>
                      <a:pt x="63870" y="20380"/>
                      <a:pt x="63894" y="20384"/>
                      <a:pt x="63902" y="20392"/>
                    </a:cubicBezTo>
                    <a:cubicBezTo>
                      <a:pt x="63910" y="20392"/>
                      <a:pt x="63914" y="20396"/>
                      <a:pt x="63918" y="20396"/>
                    </a:cubicBezTo>
                    <a:cubicBezTo>
                      <a:pt x="64288" y="27195"/>
                      <a:pt x="59694" y="62644"/>
                      <a:pt x="59694" y="62644"/>
                    </a:cubicBezTo>
                    <a:cubicBezTo>
                      <a:pt x="59743" y="62615"/>
                      <a:pt x="59792" y="62595"/>
                      <a:pt x="59844" y="62563"/>
                    </a:cubicBezTo>
                    <a:cubicBezTo>
                      <a:pt x="62935" y="60958"/>
                      <a:pt x="63187" y="59890"/>
                      <a:pt x="63187" y="59890"/>
                    </a:cubicBezTo>
                    <a:cubicBezTo>
                      <a:pt x="67696" y="41237"/>
                      <a:pt x="67993" y="24027"/>
                      <a:pt x="67976" y="19177"/>
                    </a:cubicBezTo>
                    <a:cubicBezTo>
                      <a:pt x="67976" y="18848"/>
                      <a:pt x="67903" y="18519"/>
                      <a:pt x="67765" y="18219"/>
                    </a:cubicBezTo>
                    <a:cubicBezTo>
                      <a:pt x="67558" y="17756"/>
                      <a:pt x="67209" y="17370"/>
                      <a:pt x="66770" y="17118"/>
                    </a:cubicBezTo>
                    <a:cubicBezTo>
                      <a:pt x="46690" y="5480"/>
                      <a:pt x="8504" y="1"/>
                      <a:pt x="5095" y="1"/>
                    </a:cubicBezTo>
                    <a:close/>
                  </a:path>
                </a:pathLst>
              </a:custGeom>
              <a:solidFill>
                <a:srgbClr val="7069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86" name="Google Shape;1243;p40"/>
              <p:cNvSpPr/>
              <p:nvPr/>
            </p:nvSpPr>
            <p:spPr>
              <a:xfrm>
                <a:off x="5684015" y="3772139"/>
                <a:ext cx="2306989" cy="799908"/>
              </a:xfrm>
              <a:custGeom>
                <a:avLst/>
                <a:gdLst/>
                <a:ahLst/>
                <a:cxnLst/>
                <a:rect l="l" t="t" r="r" b="b"/>
                <a:pathLst>
                  <a:path w="114434" h="39678" extrusionOk="0">
                    <a:moveTo>
                      <a:pt x="50332" y="1"/>
                    </a:moveTo>
                    <a:cubicBezTo>
                      <a:pt x="33248" y="3120"/>
                      <a:pt x="1" y="15428"/>
                      <a:pt x="1" y="15428"/>
                    </a:cubicBezTo>
                    <a:cubicBezTo>
                      <a:pt x="30124" y="29389"/>
                      <a:pt x="60986" y="39674"/>
                      <a:pt x="60982" y="39678"/>
                    </a:cubicBezTo>
                    <a:cubicBezTo>
                      <a:pt x="78615" y="34901"/>
                      <a:pt x="114433" y="22593"/>
                      <a:pt x="114433" y="22593"/>
                    </a:cubicBezTo>
                    <a:cubicBezTo>
                      <a:pt x="98088" y="14510"/>
                      <a:pt x="50332" y="1"/>
                      <a:pt x="50332" y="1"/>
                    </a:cubicBezTo>
                    <a:close/>
                  </a:path>
                </a:pathLst>
              </a:custGeom>
              <a:solidFill>
                <a:srgbClr val="B7B5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87" name="Google Shape;1244;p40"/>
              <p:cNvSpPr/>
              <p:nvPr/>
            </p:nvSpPr>
            <p:spPr>
              <a:xfrm>
                <a:off x="6232120" y="3868367"/>
                <a:ext cx="1347898" cy="507407"/>
              </a:xfrm>
              <a:custGeom>
                <a:avLst/>
                <a:gdLst/>
                <a:ahLst/>
                <a:cxnLst/>
                <a:rect l="l" t="t" r="r" b="b"/>
                <a:pathLst>
                  <a:path w="66860" h="25169" extrusionOk="0">
                    <a:moveTo>
                      <a:pt x="22410" y="1"/>
                    </a:moveTo>
                    <a:cubicBezTo>
                      <a:pt x="12799" y="2019"/>
                      <a:pt x="0" y="7901"/>
                      <a:pt x="0" y="7901"/>
                    </a:cubicBezTo>
                    <a:cubicBezTo>
                      <a:pt x="19835" y="18738"/>
                      <a:pt x="41513" y="25168"/>
                      <a:pt x="41513" y="25168"/>
                    </a:cubicBezTo>
                    <a:cubicBezTo>
                      <a:pt x="52533" y="22410"/>
                      <a:pt x="66859" y="16715"/>
                      <a:pt x="66859" y="16715"/>
                    </a:cubicBezTo>
                    <a:cubicBezTo>
                      <a:pt x="48491" y="7718"/>
                      <a:pt x="22410" y="1"/>
                      <a:pt x="22410" y="1"/>
                    </a:cubicBezTo>
                    <a:close/>
                  </a:path>
                </a:pathLst>
              </a:custGeom>
              <a:solidFill>
                <a:srgbClr val="7069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88" name="Google Shape;1245;p40"/>
              <p:cNvSpPr/>
              <p:nvPr/>
            </p:nvSpPr>
            <p:spPr>
              <a:xfrm>
                <a:off x="6309840" y="4205354"/>
                <a:ext cx="407413" cy="181480"/>
              </a:xfrm>
              <a:custGeom>
                <a:avLst/>
                <a:gdLst/>
                <a:ahLst/>
                <a:cxnLst/>
                <a:rect l="l" t="t" r="r" b="b"/>
                <a:pathLst>
                  <a:path w="20209" h="9002" extrusionOk="0">
                    <a:moveTo>
                      <a:pt x="6796" y="0"/>
                    </a:moveTo>
                    <a:cubicBezTo>
                      <a:pt x="3493" y="370"/>
                      <a:pt x="0" y="2576"/>
                      <a:pt x="0" y="2576"/>
                    </a:cubicBezTo>
                    <a:cubicBezTo>
                      <a:pt x="5565" y="6077"/>
                      <a:pt x="14485" y="9002"/>
                      <a:pt x="14485" y="9002"/>
                    </a:cubicBezTo>
                    <a:cubicBezTo>
                      <a:pt x="18132" y="8084"/>
                      <a:pt x="20208" y="5882"/>
                      <a:pt x="20208" y="5882"/>
                    </a:cubicBezTo>
                    <a:cubicBezTo>
                      <a:pt x="17450" y="4229"/>
                      <a:pt x="6796" y="0"/>
                      <a:pt x="6796" y="0"/>
                    </a:cubicBezTo>
                    <a:close/>
                  </a:path>
                </a:pathLst>
              </a:custGeom>
              <a:solidFill>
                <a:srgbClr val="7069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89" name="Google Shape;1246;p40"/>
              <p:cNvSpPr/>
              <p:nvPr/>
            </p:nvSpPr>
            <p:spPr>
              <a:xfrm>
                <a:off x="6695048" y="2979681"/>
                <a:ext cx="1414466" cy="1247844"/>
              </a:xfrm>
              <a:custGeom>
                <a:avLst/>
                <a:gdLst/>
                <a:ahLst/>
                <a:cxnLst/>
                <a:rect l="l" t="t" r="r" b="b"/>
                <a:pathLst>
                  <a:path w="70162" h="61897" extrusionOk="0">
                    <a:moveTo>
                      <a:pt x="4590" y="1"/>
                    </a:moveTo>
                    <a:cubicBezTo>
                      <a:pt x="4448" y="326"/>
                      <a:pt x="4302" y="671"/>
                      <a:pt x="4172" y="1053"/>
                    </a:cubicBezTo>
                    <a:cubicBezTo>
                      <a:pt x="512" y="11183"/>
                      <a:pt x="0" y="40039"/>
                      <a:pt x="0" y="40039"/>
                    </a:cubicBezTo>
                    <a:cubicBezTo>
                      <a:pt x="12673" y="45917"/>
                      <a:pt x="64284" y="61896"/>
                      <a:pt x="64284" y="61896"/>
                    </a:cubicBezTo>
                    <a:cubicBezTo>
                      <a:pt x="64333" y="61689"/>
                      <a:pt x="64382" y="61478"/>
                      <a:pt x="64434" y="61262"/>
                    </a:cubicBezTo>
                    <a:cubicBezTo>
                      <a:pt x="68354" y="44645"/>
                      <a:pt x="70003" y="20424"/>
                      <a:pt x="70154" y="18166"/>
                    </a:cubicBezTo>
                    <a:cubicBezTo>
                      <a:pt x="70158" y="18056"/>
                      <a:pt x="70162" y="17995"/>
                      <a:pt x="70162" y="17995"/>
                    </a:cubicBezTo>
                    <a:cubicBezTo>
                      <a:pt x="43077" y="6163"/>
                      <a:pt x="6357" y="281"/>
                      <a:pt x="4651" y="9"/>
                    </a:cubicBezTo>
                    <a:cubicBezTo>
                      <a:pt x="4631" y="9"/>
                      <a:pt x="4611" y="5"/>
                      <a:pt x="4590" y="1"/>
                    </a:cubicBezTo>
                    <a:close/>
                  </a:path>
                </a:pathLst>
              </a:custGeom>
              <a:solidFill>
                <a:srgbClr val="7069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90" name="Google Shape;1247;p40"/>
              <p:cNvSpPr/>
              <p:nvPr/>
            </p:nvSpPr>
            <p:spPr>
              <a:xfrm>
                <a:off x="6759320" y="3072219"/>
                <a:ext cx="1247259" cy="1049832"/>
              </a:xfrm>
              <a:custGeom>
                <a:avLst/>
                <a:gdLst/>
                <a:ahLst/>
                <a:cxnLst/>
                <a:rect l="l" t="t" r="r" b="b"/>
                <a:pathLst>
                  <a:path w="61868" h="52075" extrusionOk="0">
                    <a:moveTo>
                      <a:pt x="2873" y="1"/>
                    </a:moveTo>
                    <a:cubicBezTo>
                      <a:pt x="2873" y="1"/>
                      <a:pt x="1942" y="4237"/>
                      <a:pt x="1146" y="11248"/>
                    </a:cubicBezTo>
                    <a:cubicBezTo>
                      <a:pt x="846" y="13872"/>
                      <a:pt x="565" y="16886"/>
                      <a:pt x="358" y="20213"/>
                    </a:cubicBezTo>
                    <a:cubicBezTo>
                      <a:pt x="135" y="23795"/>
                      <a:pt x="1" y="27748"/>
                      <a:pt x="21" y="31960"/>
                    </a:cubicBezTo>
                    <a:lnTo>
                      <a:pt x="2353" y="32801"/>
                    </a:lnTo>
                    <a:lnTo>
                      <a:pt x="2357" y="32801"/>
                    </a:lnTo>
                    <a:cubicBezTo>
                      <a:pt x="5927" y="34068"/>
                      <a:pt x="13202" y="36663"/>
                      <a:pt x="21423" y="39568"/>
                    </a:cubicBezTo>
                    <a:lnTo>
                      <a:pt x="21427" y="39568"/>
                    </a:lnTo>
                    <a:cubicBezTo>
                      <a:pt x="35283" y="44454"/>
                      <a:pt x="51806" y="50230"/>
                      <a:pt x="57794" y="52074"/>
                    </a:cubicBezTo>
                    <a:cubicBezTo>
                      <a:pt x="57794" y="52074"/>
                      <a:pt x="61348" y="32593"/>
                      <a:pt x="61803" y="20371"/>
                    </a:cubicBezTo>
                    <a:lnTo>
                      <a:pt x="61803" y="20367"/>
                    </a:lnTo>
                    <a:cubicBezTo>
                      <a:pt x="61860" y="18986"/>
                      <a:pt x="61868" y="17690"/>
                      <a:pt x="61831" y="16533"/>
                    </a:cubicBezTo>
                    <a:cubicBezTo>
                      <a:pt x="61831" y="16533"/>
                      <a:pt x="57164" y="14725"/>
                      <a:pt x="50072" y="12280"/>
                    </a:cubicBezTo>
                    <a:cubicBezTo>
                      <a:pt x="45421" y="10679"/>
                      <a:pt x="39726" y="8807"/>
                      <a:pt x="33621" y="6987"/>
                    </a:cubicBezTo>
                    <a:cubicBezTo>
                      <a:pt x="29348" y="5720"/>
                      <a:pt x="24880" y="4481"/>
                      <a:pt x="20428" y="3388"/>
                    </a:cubicBezTo>
                    <a:cubicBezTo>
                      <a:pt x="14360" y="1898"/>
                      <a:pt x="8320" y="667"/>
                      <a:pt x="2873" y="1"/>
                    </a:cubicBezTo>
                    <a:close/>
                  </a:path>
                </a:pathLst>
              </a:custGeom>
              <a:solidFill>
                <a:srgbClr val="B7B5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91" name="Google Shape;1248;p40"/>
              <p:cNvSpPr/>
              <p:nvPr/>
            </p:nvSpPr>
            <p:spPr>
              <a:xfrm>
                <a:off x="6766537" y="3140523"/>
                <a:ext cx="670522" cy="339192"/>
              </a:xfrm>
              <a:custGeom>
                <a:avLst/>
                <a:gdLst/>
                <a:ahLst/>
                <a:cxnLst/>
                <a:rect l="l" t="t" r="r" b="b"/>
                <a:pathLst>
                  <a:path w="33260" h="16825" extrusionOk="0">
                    <a:moveTo>
                      <a:pt x="20066" y="0"/>
                    </a:moveTo>
                    <a:lnTo>
                      <a:pt x="788" y="7860"/>
                    </a:lnTo>
                    <a:cubicBezTo>
                      <a:pt x="488" y="10484"/>
                      <a:pt x="207" y="13498"/>
                      <a:pt x="0" y="16825"/>
                    </a:cubicBezTo>
                    <a:lnTo>
                      <a:pt x="33259" y="3599"/>
                    </a:lnTo>
                    <a:cubicBezTo>
                      <a:pt x="28990" y="2332"/>
                      <a:pt x="24518" y="1093"/>
                      <a:pt x="20066" y="0"/>
                    </a:cubicBezTo>
                    <a:close/>
                  </a:path>
                </a:pathLst>
              </a:custGeom>
              <a:solidFill>
                <a:srgbClr val="D5F2ED">
                  <a:alpha val="38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92" name="Google Shape;1249;p40"/>
              <p:cNvSpPr/>
              <p:nvPr/>
            </p:nvSpPr>
            <p:spPr>
              <a:xfrm>
                <a:off x="6806818" y="3319692"/>
                <a:ext cx="1199762" cy="550146"/>
              </a:xfrm>
              <a:custGeom>
                <a:avLst/>
                <a:gdLst/>
                <a:ahLst/>
                <a:cxnLst/>
                <a:rect l="l" t="t" r="r" b="b"/>
                <a:pathLst>
                  <a:path w="59512" h="27289" extrusionOk="0">
                    <a:moveTo>
                      <a:pt x="47716" y="1"/>
                    </a:moveTo>
                    <a:lnTo>
                      <a:pt x="1" y="20522"/>
                    </a:lnTo>
                    <a:cubicBezTo>
                      <a:pt x="3571" y="21789"/>
                      <a:pt x="10846" y="24384"/>
                      <a:pt x="19067" y="27289"/>
                    </a:cubicBezTo>
                    <a:lnTo>
                      <a:pt x="19071" y="27289"/>
                    </a:lnTo>
                    <a:lnTo>
                      <a:pt x="59447" y="8096"/>
                    </a:lnTo>
                    <a:lnTo>
                      <a:pt x="59447" y="8092"/>
                    </a:lnTo>
                    <a:cubicBezTo>
                      <a:pt x="59504" y="6711"/>
                      <a:pt x="59512" y="5415"/>
                      <a:pt x="59475" y="4258"/>
                    </a:cubicBezTo>
                    <a:cubicBezTo>
                      <a:pt x="59475" y="4258"/>
                      <a:pt x="54808" y="2450"/>
                      <a:pt x="47716" y="1"/>
                    </a:cubicBezTo>
                    <a:close/>
                  </a:path>
                </a:pathLst>
              </a:custGeom>
              <a:solidFill>
                <a:srgbClr val="D5F2ED">
                  <a:alpha val="38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50;p40"/>
            <p:cNvGrpSpPr/>
            <p:nvPr/>
          </p:nvGrpSpPr>
          <p:grpSpPr>
            <a:xfrm>
              <a:off x="8285138" y="3510777"/>
              <a:ext cx="557586" cy="335343"/>
              <a:chOff x="8351038" y="3222477"/>
              <a:chExt cx="557586" cy="335343"/>
            </a:xfrm>
          </p:grpSpPr>
          <p:sp>
            <p:nvSpPr>
              <p:cNvPr id="178" name="Google Shape;1251;p40"/>
              <p:cNvSpPr/>
              <p:nvPr/>
            </p:nvSpPr>
            <p:spPr>
              <a:xfrm>
                <a:off x="8352349" y="3390537"/>
                <a:ext cx="25402" cy="3719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845" extrusionOk="0">
                    <a:moveTo>
                      <a:pt x="536" y="0"/>
                    </a:moveTo>
                    <a:lnTo>
                      <a:pt x="0" y="1844"/>
                    </a:lnTo>
                    <a:lnTo>
                      <a:pt x="1259" y="1690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rgbClr val="65D6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79" name="Google Shape;1252;p40"/>
              <p:cNvSpPr/>
              <p:nvPr/>
            </p:nvSpPr>
            <p:spPr>
              <a:xfrm>
                <a:off x="8351038" y="3252294"/>
                <a:ext cx="549158" cy="305525"/>
              </a:xfrm>
              <a:custGeom>
                <a:avLst/>
                <a:gdLst/>
                <a:ahLst/>
                <a:cxnLst/>
                <a:rect l="l" t="t" r="r" b="b"/>
                <a:pathLst>
                  <a:path w="27240" h="15155" extrusionOk="0">
                    <a:moveTo>
                      <a:pt x="19458" y="0"/>
                    </a:moveTo>
                    <a:cubicBezTo>
                      <a:pt x="19375" y="0"/>
                      <a:pt x="19291" y="13"/>
                      <a:pt x="19209" y="37"/>
                    </a:cubicBezTo>
                    <a:cubicBezTo>
                      <a:pt x="13945" y="1613"/>
                      <a:pt x="3668" y="6447"/>
                      <a:pt x="646" y="7885"/>
                    </a:cubicBezTo>
                    <a:cubicBezTo>
                      <a:pt x="167" y="8112"/>
                      <a:pt x="0" y="8710"/>
                      <a:pt x="293" y="9152"/>
                    </a:cubicBezTo>
                    <a:cubicBezTo>
                      <a:pt x="1723" y="11358"/>
                      <a:pt x="4290" y="13925"/>
                      <a:pt x="5305" y="14912"/>
                    </a:cubicBezTo>
                    <a:cubicBezTo>
                      <a:pt x="5472" y="15071"/>
                      <a:pt x="5690" y="15155"/>
                      <a:pt x="5912" y="15155"/>
                    </a:cubicBezTo>
                    <a:cubicBezTo>
                      <a:pt x="6037" y="15155"/>
                      <a:pt x="6162" y="15128"/>
                      <a:pt x="6280" y="15075"/>
                    </a:cubicBezTo>
                    <a:cubicBezTo>
                      <a:pt x="7799" y="14364"/>
                      <a:pt x="9538" y="13511"/>
                      <a:pt x="10253" y="13157"/>
                    </a:cubicBezTo>
                    <a:cubicBezTo>
                      <a:pt x="10374" y="13098"/>
                      <a:pt x="10505" y="13068"/>
                      <a:pt x="10636" y="13068"/>
                    </a:cubicBezTo>
                    <a:cubicBezTo>
                      <a:pt x="10737" y="13068"/>
                      <a:pt x="10838" y="13085"/>
                      <a:pt x="10935" y="13121"/>
                    </a:cubicBezTo>
                    <a:cubicBezTo>
                      <a:pt x="11634" y="13377"/>
                      <a:pt x="12214" y="13604"/>
                      <a:pt x="12556" y="13738"/>
                    </a:cubicBezTo>
                    <a:cubicBezTo>
                      <a:pt x="12657" y="13780"/>
                      <a:pt x="12765" y="13800"/>
                      <a:pt x="12873" y="13800"/>
                    </a:cubicBezTo>
                    <a:cubicBezTo>
                      <a:pt x="12986" y="13800"/>
                      <a:pt x="13099" y="13778"/>
                      <a:pt x="13206" y="13734"/>
                    </a:cubicBezTo>
                    <a:cubicBezTo>
                      <a:pt x="13660" y="13543"/>
                      <a:pt x="14436" y="13226"/>
                      <a:pt x="14932" y="13023"/>
                    </a:cubicBezTo>
                    <a:cubicBezTo>
                      <a:pt x="15224" y="12905"/>
                      <a:pt x="15427" y="12637"/>
                      <a:pt x="15464" y="12325"/>
                    </a:cubicBezTo>
                    <a:cubicBezTo>
                      <a:pt x="15505" y="12024"/>
                      <a:pt x="15541" y="11683"/>
                      <a:pt x="15566" y="11415"/>
                    </a:cubicBezTo>
                    <a:cubicBezTo>
                      <a:pt x="15598" y="11122"/>
                      <a:pt x="15773" y="10866"/>
                      <a:pt x="16037" y="10732"/>
                    </a:cubicBezTo>
                    <a:cubicBezTo>
                      <a:pt x="16419" y="10541"/>
                      <a:pt x="16959" y="10273"/>
                      <a:pt x="17332" y="10091"/>
                    </a:cubicBezTo>
                    <a:cubicBezTo>
                      <a:pt x="17452" y="10032"/>
                      <a:pt x="17582" y="10003"/>
                      <a:pt x="17711" y="10003"/>
                    </a:cubicBezTo>
                    <a:cubicBezTo>
                      <a:pt x="17877" y="10003"/>
                      <a:pt x="18042" y="10050"/>
                      <a:pt x="18185" y="10143"/>
                    </a:cubicBezTo>
                    <a:cubicBezTo>
                      <a:pt x="18612" y="10416"/>
                      <a:pt x="19172" y="10822"/>
                      <a:pt x="19538" y="11086"/>
                    </a:cubicBezTo>
                    <a:cubicBezTo>
                      <a:pt x="19689" y="11198"/>
                      <a:pt x="19869" y="11256"/>
                      <a:pt x="20050" y="11256"/>
                    </a:cubicBezTo>
                    <a:cubicBezTo>
                      <a:pt x="20157" y="11256"/>
                      <a:pt x="20264" y="11236"/>
                      <a:pt x="20367" y="11195"/>
                    </a:cubicBezTo>
                    <a:cubicBezTo>
                      <a:pt x="22962" y="10168"/>
                      <a:pt x="25403" y="8807"/>
                      <a:pt x="26671" y="8064"/>
                    </a:cubicBezTo>
                    <a:cubicBezTo>
                      <a:pt x="27142" y="7779"/>
                      <a:pt x="27239" y="7138"/>
                      <a:pt x="26874" y="6727"/>
                    </a:cubicBezTo>
                    <a:cubicBezTo>
                      <a:pt x="23259" y="2694"/>
                      <a:pt x="20822" y="789"/>
                      <a:pt x="19956" y="163"/>
                    </a:cubicBezTo>
                    <a:cubicBezTo>
                      <a:pt x="19810" y="56"/>
                      <a:pt x="19636" y="0"/>
                      <a:pt x="19458" y="0"/>
                    </a:cubicBezTo>
                    <a:close/>
                  </a:path>
                </a:pathLst>
              </a:custGeom>
              <a:solidFill>
                <a:srgbClr val="65D6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80" name="Google Shape;1253;p40"/>
              <p:cNvSpPr/>
              <p:nvPr/>
            </p:nvSpPr>
            <p:spPr>
              <a:xfrm>
                <a:off x="8359465" y="3222477"/>
                <a:ext cx="549158" cy="305525"/>
              </a:xfrm>
              <a:custGeom>
                <a:avLst/>
                <a:gdLst/>
                <a:ahLst/>
                <a:cxnLst/>
                <a:rect l="l" t="t" r="r" b="b"/>
                <a:pathLst>
                  <a:path w="27240" h="15155" extrusionOk="0">
                    <a:moveTo>
                      <a:pt x="19459" y="1"/>
                    </a:moveTo>
                    <a:cubicBezTo>
                      <a:pt x="19375" y="1"/>
                      <a:pt x="19291" y="13"/>
                      <a:pt x="19209" y="38"/>
                    </a:cubicBezTo>
                    <a:cubicBezTo>
                      <a:pt x="13945" y="1614"/>
                      <a:pt x="3669" y="6448"/>
                      <a:pt x="646" y="7885"/>
                    </a:cubicBezTo>
                    <a:cubicBezTo>
                      <a:pt x="171" y="8113"/>
                      <a:pt x="1" y="8710"/>
                      <a:pt x="293" y="9153"/>
                    </a:cubicBezTo>
                    <a:cubicBezTo>
                      <a:pt x="1723" y="11358"/>
                      <a:pt x="4290" y="13925"/>
                      <a:pt x="5305" y="14908"/>
                    </a:cubicBezTo>
                    <a:cubicBezTo>
                      <a:pt x="5473" y="15070"/>
                      <a:pt x="5692" y="15155"/>
                      <a:pt x="5914" y="15155"/>
                    </a:cubicBezTo>
                    <a:cubicBezTo>
                      <a:pt x="6038" y="15155"/>
                      <a:pt x="6163" y="15129"/>
                      <a:pt x="6280" y="15075"/>
                    </a:cubicBezTo>
                    <a:cubicBezTo>
                      <a:pt x="7800" y="14364"/>
                      <a:pt x="9538" y="13511"/>
                      <a:pt x="10253" y="13158"/>
                    </a:cubicBezTo>
                    <a:cubicBezTo>
                      <a:pt x="10372" y="13098"/>
                      <a:pt x="10503" y="13068"/>
                      <a:pt x="10635" y="13068"/>
                    </a:cubicBezTo>
                    <a:cubicBezTo>
                      <a:pt x="10736" y="13068"/>
                      <a:pt x="10838" y="13086"/>
                      <a:pt x="10935" y="13121"/>
                    </a:cubicBezTo>
                    <a:cubicBezTo>
                      <a:pt x="11634" y="13377"/>
                      <a:pt x="12215" y="13605"/>
                      <a:pt x="12556" y="13739"/>
                    </a:cubicBezTo>
                    <a:cubicBezTo>
                      <a:pt x="12658" y="13779"/>
                      <a:pt x="12768" y="13799"/>
                      <a:pt x="12877" y="13799"/>
                    </a:cubicBezTo>
                    <a:cubicBezTo>
                      <a:pt x="12989" y="13799"/>
                      <a:pt x="13101" y="13778"/>
                      <a:pt x="13206" y="13735"/>
                    </a:cubicBezTo>
                    <a:cubicBezTo>
                      <a:pt x="13661" y="13544"/>
                      <a:pt x="14437" y="13227"/>
                      <a:pt x="14932" y="13024"/>
                    </a:cubicBezTo>
                    <a:cubicBezTo>
                      <a:pt x="15225" y="12906"/>
                      <a:pt x="15428" y="12638"/>
                      <a:pt x="15464" y="12325"/>
                    </a:cubicBezTo>
                    <a:cubicBezTo>
                      <a:pt x="15501" y="12029"/>
                      <a:pt x="15537" y="11683"/>
                      <a:pt x="15566" y="11419"/>
                    </a:cubicBezTo>
                    <a:cubicBezTo>
                      <a:pt x="15594" y="11123"/>
                      <a:pt x="15773" y="10867"/>
                      <a:pt x="16037" y="10733"/>
                    </a:cubicBezTo>
                    <a:cubicBezTo>
                      <a:pt x="16415" y="10542"/>
                      <a:pt x="16955" y="10274"/>
                      <a:pt x="17329" y="10091"/>
                    </a:cubicBezTo>
                    <a:cubicBezTo>
                      <a:pt x="17450" y="10032"/>
                      <a:pt x="17581" y="10003"/>
                      <a:pt x="17711" y="10003"/>
                    </a:cubicBezTo>
                    <a:cubicBezTo>
                      <a:pt x="17877" y="10003"/>
                      <a:pt x="18042" y="10050"/>
                      <a:pt x="18186" y="10144"/>
                    </a:cubicBezTo>
                    <a:cubicBezTo>
                      <a:pt x="18612" y="10420"/>
                      <a:pt x="19173" y="10822"/>
                      <a:pt x="19538" y="11090"/>
                    </a:cubicBezTo>
                    <a:cubicBezTo>
                      <a:pt x="19689" y="11200"/>
                      <a:pt x="19868" y="11257"/>
                      <a:pt x="20049" y="11257"/>
                    </a:cubicBezTo>
                    <a:cubicBezTo>
                      <a:pt x="20156" y="11257"/>
                      <a:pt x="20264" y="11237"/>
                      <a:pt x="20367" y="11196"/>
                    </a:cubicBezTo>
                    <a:cubicBezTo>
                      <a:pt x="22963" y="10172"/>
                      <a:pt x="25404" y="8812"/>
                      <a:pt x="26671" y="8064"/>
                    </a:cubicBezTo>
                    <a:cubicBezTo>
                      <a:pt x="27142" y="7784"/>
                      <a:pt x="27240" y="7138"/>
                      <a:pt x="26874" y="6728"/>
                    </a:cubicBezTo>
                    <a:cubicBezTo>
                      <a:pt x="23255" y="2698"/>
                      <a:pt x="20822" y="789"/>
                      <a:pt x="19957" y="164"/>
                    </a:cubicBezTo>
                    <a:cubicBezTo>
                      <a:pt x="19810" y="56"/>
                      <a:pt x="19636" y="1"/>
                      <a:pt x="19459" y="1"/>
                    </a:cubicBezTo>
                    <a:close/>
                  </a:path>
                </a:pathLst>
              </a:cu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81" name="Google Shape;1254;p40"/>
              <p:cNvSpPr/>
              <p:nvPr/>
            </p:nvSpPr>
            <p:spPr>
              <a:xfrm>
                <a:off x="8393698" y="3358017"/>
                <a:ext cx="109267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2910" extrusionOk="0">
                    <a:moveTo>
                      <a:pt x="4802" y="1"/>
                    </a:moveTo>
                    <a:lnTo>
                      <a:pt x="1" y="2194"/>
                    </a:lnTo>
                    <a:lnTo>
                      <a:pt x="622" y="2909"/>
                    </a:lnTo>
                    <a:lnTo>
                      <a:pt x="5419" y="756"/>
                    </a:lnTo>
                    <a:lnTo>
                      <a:pt x="4802" y="1"/>
                    </a:lnTo>
                    <a:close/>
                  </a:path>
                </a:pathLst>
              </a:custGeom>
              <a:solidFill>
                <a:srgbClr val="65D6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82" name="Google Shape;1255;p40"/>
              <p:cNvSpPr/>
              <p:nvPr/>
            </p:nvSpPr>
            <p:spPr>
              <a:xfrm>
                <a:off x="8415149" y="3387916"/>
                <a:ext cx="109267" cy="5864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2909" extrusionOk="0">
                    <a:moveTo>
                      <a:pt x="4802" y="0"/>
                    </a:moveTo>
                    <a:lnTo>
                      <a:pt x="1" y="2194"/>
                    </a:lnTo>
                    <a:lnTo>
                      <a:pt x="622" y="2909"/>
                    </a:lnTo>
                    <a:lnTo>
                      <a:pt x="5419" y="756"/>
                    </a:lnTo>
                    <a:lnTo>
                      <a:pt x="4802" y="0"/>
                    </a:lnTo>
                    <a:close/>
                  </a:path>
                </a:pathLst>
              </a:custGeom>
              <a:solidFill>
                <a:srgbClr val="65D6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83" name="Google Shape;1256;p40"/>
              <p:cNvSpPr/>
              <p:nvPr/>
            </p:nvSpPr>
            <p:spPr>
              <a:xfrm>
                <a:off x="8441277" y="3417068"/>
                <a:ext cx="109166" cy="58726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2913" extrusionOk="0">
                    <a:moveTo>
                      <a:pt x="4798" y="0"/>
                    </a:moveTo>
                    <a:lnTo>
                      <a:pt x="0" y="2198"/>
                    </a:lnTo>
                    <a:lnTo>
                      <a:pt x="622" y="2913"/>
                    </a:lnTo>
                    <a:lnTo>
                      <a:pt x="5415" y="760"/>
                    </a:lnTo>
                    <a:lnTo>
                      <a:pt x="4798" y="0"/>
                    </a:lnTo>
                    <a:close/>
                  </a:path>
                </a:pathLst>
              </a:custGeom>
              <a:solidFill>
                <a:srgbClr val="65D6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57;p40"/>
            <p:cNvGrpSpPr/>
            <p:nvPr/>
          </p:nvGrpSpPr>
          <p:grpSpPr>
            <a:xfrm>
              <a:off x="6511773" y="2350561"/>
              <a:ext cx="288107" cy="242774"/>
              <a:chOff x="7220211" y="1901524"/>
              <a:chExt cx="288107" cy="242774"/>
            </a:xfrm>
          </p:grpSpPr>
          <p:sp>
            <p:nvSpPr>
              <p:cNvPr id="174" name="Google Shape;1258;p40"/>
              <p:cNvSpPr/>
              <p:nvPr/>
            </p:nvSpPr>
            <p:spPr>
              <a:xfrm>
                <a:off x="7311518" y="2086398"/>
                <a:ext cx="64290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3189" h="2872" extrusionOk="0">
                    <a:moveTo>
                      <a:pt x="1596" y="0"/>
                    </a:moveTo>
                    <a:cubicBezTo>
                      <a:pt x="1205" y="0"/>
                      <a:pt x="815" y="159"/>
                      <a:pt x="532" y="473"/>
                    </a:cubicBezTo>
                    <a:cubicBezTo>
                      <a:pt x="0" y="1057"/>
                      <a:pt x="45" y="1963"/>
                      <a:pt x="630" y="2499"/>
                    </a:cubicBezTo>
                    <a:cubicBezTo>
                      <a:pt x="904" y="2749"/>
                      <a:pt x="1249" y="2871"/>
                      <a:pt x="1593" y="2871"/>
                    </a:cubicBezTo>
                    <a:cubicBezTo>
                      <a:pt x="1984" y="2871"/>
                      <a:pt x="2374" y="2713"/>
                      <a:pt x="2657" y="2402"/>
                    </a:cubicBezTo>
                    <a:cubicBezTo>
                      <a:pt x="3189" y="1813"/>
                      <a:pt x="3144" y="907"/>
                      <a:pt x="2559" y="375"/>
                    </a:cubicBezTo>
                    <a:cubicBezTo>
                      <a:pt x="2285" y="124"/>
                      <a:pt x="1940" y="0"/>
                      <a:pt x="1596" y="0"/>
                    </a:cubicBezTo>
                    <a:close/>
                  </a:path>
                </a:pathLst>
              </a:custGeom>
              <a:solidFill>
                <a:srgbClr val="B7B5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75" name="Google Shape;1259;p40"/>
              <p:cNvSpPr/>
              <p:nvPr/>
            </p:nvSpPr>
            <p:spPr>
              <a:xfrm>
                <a:off x="7273112" y="2029585"/>
                <a:ext cx="151099" cy="64149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3182" extrusionOk="0">
                    <a:moveTo>
                      <a:pt x="3479" y="1"/>
                    </a:moveTo>
                    <a:cubicBezTo>
                      <a:pt x="1063" y="1"/>
                      <a:pt x="198" y="1554"/>
                      <a:pt x="163" y="1621"/>
                    </a:cubicBezTo>
                    <a:cubicBezTo>
                      <a:pt x="0" y="1922"/>
                      <a:pt x="110" y="2299"/>
                      <a:pt x="407" y="2462"/>
                    </a:cubicBezTo>
                    <a:cubicBezTo>
                      <a:pt x="503" y="2515"/>
                      <a:pt x="608" y="2541"/>
                      <a:pt x="712" y="2541"/>
                    </a:cubicBezTo>
                    <a:cubicBezTo>
                      <a:pt x="931" y="2541"/>
                      <a:pt x="1144" y="2428"/>
                      <a:pt x="1260" y="2226"/>
                    </a:cubicBezTo>
                    <a:cubicBezTo>
                      <a:pt x="1287" y="2187"/>
                      <a:pt x="1848" y="1257"/>
                      <a:pt x="3484" y="1257"/>
                    </a:cubicBezTo>
                    <a:cubicBezTo>
                      <a:pt x="3537" y="1257"/>
                      <a:pt x="3592" y="1258"/>
                      <a:pt x="3648" y="1260"/>
                    </a:cubicBezTo>
                    <a:cubicBezTo>
                      <a:pt x="5581" y="1325"/>
                      <a:pt x="6183" y="2726"/>
                      <a:pt x="6203" y="2783"/>
                    </a:cubicBezTo>
                    <a:cubicBezTo>
                      <a:pt x="6297" y="3027"/>
                      <a:pt x="6532" y="3181"/>
                      <a:pt x="6787" y="3181"/>
                    </a:cubicBezTo>
                    <a:cubicBezTo>
                      <a:pt x="6829" y="3181"/>
                      <a:pt x="6871" y="3177"/>
                      <a:pt x="6914" y="3169"/>
                    </a:cubicBezTo>
                    <a:cubicBezTo>
                      <a:pt x="6946" y="3161"/>
                      <a:pt x="6983" y="3148"/>
                      <a:pt x="7015" y="3136"/>
                    </a:cubicBezTo>
                    <a:cubicBezTo>
                      <a:pt x="7336" y="3010"/>
                      <a:pt x="7495" y="2649"/>
                      <a:pt x="7369" y="2324"/>
                    </a:cubicBezTo>
                    <a:cubicBezTo>
                      <a:pt x="7336" y="2234"/>
                      <a:pt x="6471" y="102"/>
                      <a:pt x="3689" y="4"/>
                    </a:cubicBezTo>
                    <a:cubicBezTo>
                      <a:pt x="3617" y="2"/>
                      <a:pt x="3547" y="1"/>
                      <a:pt x="3479" y="1"/>
                    </a:cubicBezTo>
                    <a:close/>
                  </a:path>
                </a:pathLst>
              </a:custGeom>
              <a:solidFill>
                <a:srgbClr val="B7B5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76" name="Google Shape;1260;p40"/>
              <p:cNvSpPr/>
              <p:nvPr/>
            </p:nvSpPr>
            <p:spPr>
              <a:xfrm>
                <a:off x="7247387" y="1966643"/>
                <a:ext cx="225469" cy="87615"/>
              </a:xfrm>
              <a:custGeom>
                <a:avLst/>
                <a:gdLst/>
                <a:ahLst/>
                <a:cxnLst/>
                <a:rect l="l" t="t" r="r" b="b"/>
                <a:pathLst>
                  <a:path w="11184" h="4346" extrusionOk="0">
                    <a:moveTo>
                      <a:pt x="5159" y="1"/>
                    </a:moveTo>
                    <a:cubicBezTo>
                      <a:pt x="1509" y="1"/>
                      <a:pt x="223" y="2305"/>
                      <a:pt x="167" y="2403"/>
                    </a:cubicBezTo>
                    <a:cubicBezTo>
                      <a:pt x="1" y="2708"/>
                      <a:pt x="115" y="3090"/>
                      <a:pt x="419" y="3256"/>
                    </a:cubicBezTo>
                    <a:cubicBezTo>
                      <a:pt x="515" y="3308"/>
                      <a:pt x="617" y="3333"/>
                      <a:pt x="718" y="3333"/>
                    </a:cubicBezTo>
                    <a:cubicBezTo>
                      <a:pt x="939" y="3333"/>
                      <a:pt x="1154" y="3214"/>
                      <a:pt x="1268" y="3005"/>
                    </a:cubicBezTo>
                    <a:cubicBezTo>
                      <a:pt x="1312" y="2934"/>
                      <a:pt x="2292" y="1253"/>
                      <a:pt x="5169" y="1253"/>
                    </a:cubicBezTo>
                    <a:cubicBezTo>
                      <a:pt x="5258" y="1253"/>
                      <a:pt x="5348" y="1255"/>
                      <a:pt x="5440" y="1258"/>
                    </a:cubicBezTo>
                    <a:cubicBezTo>
                      <a:pt x="8815" y="1376"/>
                      <a:pt x="9847" y="3845"/>
                      <a:pt x="9888" y="3947"/>
                    </a:cubicBezTo>
                    <a:cubicBezTo>
                      <a:pt x="9982" y="4191"/>
                      <a:pt x="10217" y="4346"/>
                      <a:pt x="10472" y="4346"/>
                    </a:cubicBezTo>
                    <a:cubicBezTo>
                      <a:pt x="10514" y="4346"/>
                      <a:pt x="10556" y="4341"/>
                      <a:pt x="10598" y="4333"/>
                    </a:cubicBezTo>
                    <a:cubicBezTo>
                      <a:pt x="10635" y="4325"/>
                      <a:pt x="10667" y="4317"/>
                      <a:pt x="10700" y="4304"/>
                    </a:cubicBezTo>
                    <a:cubicBezTo>
                      <a:pt x="11025" y="4174"/>
                      <a:pt x="11183" y="3813"/>
                      <a:pt x="11057" y="3492"/>
                    </a:cubicBezTo>
                    <a:cubicBezTo>
                      <a:pt x="11005" y="3358"/>
                      <a:pt x="9705" y="153"/>
                      <a:pt x="5484" y="7"/>
                    </a:cubicBezTo>
                    <a:cubicBezTo>
                      <a:pt x="5374" y="3"/>
                      <a:pt x="5266" y="1"/>
                      <a:pt x="5159" y="1"/>
                    </a:cubicBezTo>
                    <a:close/>
                  </a:path>
                </a:pathLst>
              </a:custGeom>
              <a:solidFill>
                <a:srgbClr val="B7B5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77" name="Google Shape;1261;p40"/>
              <p:cNvSpPr/>
              <p:nvPr/>
            </p:nvSpPr>
            <p:spPr>
              <a:xfrm>
                <a:off x="7220211" y="1901524"/>
                <a:ext cx="288107" cy="107533"/>
              </a:xfrm>
              <a:custGeom>
                <a:avLst/>
                <a:gdLst/>
                <a:ahLst/>
                <a:cxnLst/>
                <a:rect l="l" t="t" r="r" b="b"/>
                <a:pathLst>
                  <a:path w="14291" h="5334" extrusionOk="0">
                    <a:moveTo>
                      <a:pt x="6590" y="1"/>
                    </a:moveTo>
                    <a:cubicBezTo>
                      <a:pt x="1881" y="1"/>
                      <a:pt x="238" y="2940"/>
                      <a:pt x="167" y="3070"/>
                    </a:cubicBezTo>
                    <a:cubicBezTo>
                      <a:pt x="0" y="3371"/>
                      <a:pt x="114" y="3753"/>
                      <a:pt x="419" y="3919"/>
                    </a:cubicBezTo>
                    <a:cubicBezTo>
                      <a:pt x="514" y="3971"/>
                      <a:pt x="617" y="3996"/>
                      <a:pt x="718" y="3996"/>
                    </a:cubicBezTo>
                    <a:cubicBezTo>
                      <a:pt x="941" y="3996"/>
                      <a:pt x="1156" y="3877"/>
                      <a:pt x="1268" y="3667"/>
                    </a:cubicBezTo>
                    <a:cubicBezTo>
                      <a:pt x="1327" y="3569"/>
                      <a:pt x="2665" y="1256"/>
                      <a:pt x="6592" y="1256"/>
                    </a:cubicBezTo>
                    <a:cubicBezTo>
                      <a:pt x="6709" y="1256"/>
                      <a:pt x="6828" y="1259"/>
                      <a:pt x="6950" y="1263"/>
                    </a:cubicBezTo>
                    <a:cubicBezTo>
                      <a:pt x="11540" y="1425"/>
                      <a:pt x="12938" y="4793"/>
                      <a:pt x="12994" y="4935"/>
                    </a:cubicBezTo>
                    <a:cubicBezTo>
                      <a:pt x="13089" y="5179"/>
                      <a:pt x="13324" y="5333"/>
                      <a:pt x="13579" y="5333"/>
                    </a:cubicBezTo>
                    <a:cubicBezTo>
                      <a:pt x="13621" y="5333"/>
                      <a:pt x="13663" y="5329"/>
                      <a:pt x="13705" y="5321"/>
                    </a:cubicBezTo>
                    <a:cubicBezTo>
                      <a:pt x="13742" y="5313"/>
                      <a:pt x="13774" y="5304"/>
                      <a:pt x="13807" y="5288"/>
                    </a:cubicBezTo>
                    <a:cubicBezTo>
                      <a:pt x="14132" y="5162"/>
                      <a:pt x="14290" y="4801"/>
                      <a:pt x="14164" y="4476"/>
                    </a:cubicBezTo>
                    <a:cubicBezTo>
                      <a:pt x="14095" y="4305"/>
                      <a:pt x="12434" y="199"/>
                      <a:pt x="6995" y="8"/>
                    </a:cubicBezTo>
                    <a:cubicBezTo>
                      <a:pt x="6858" y="3"/>
                      <a:pt x="6723" y="1"/>
                      <a:pt x="6590" y="1"/>
                    </a:cubicBezTo>
                    <a:close/>
                  </a:path>
                </a:pathLst>
              </a:custGeom>
              <a:solidFill>
                <a:srgbClr val="B7B5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p:grpSp>
        <p:sp>
          <p:nvSpPr>
            <p:cNvPr id="125" name="Google Shape;1262;p40"/>
            <p:cNvSpPr/>
            <p:nvPr/>
          </p:nvSpPr>
          <p:spPr>
            <a:xfrm>
              <a:off x="8162768" y="2454604"/>
              <a:ext cx="310867" cy="281413"/>
            </a:xfrm>
            <a:custGeom>
              <a:avLst/>
              <a:gdLst/>
              <a:ahLst/>
              <a:cxnLst/>
              <a:rect l="l" t="t" r="r" b="b"/>
              <a:pathLst>
                <a:path w="15420" h="13959" extrusionOk="0">
                  <a:moveTo>
                    <a:pt x="7231" y="2778"/>
                  </a:moveTo>
                  <a:cubicBezTo>
                    <a:pt x="9563" y="5045"/>
                    <a:pt x="11061" y="8505"/>
                    <a:pt x="11061" y="8505"/>
                  </a:cubicBezTo>
                  <a:cubicBezTo>
                    <a:pt x="9110" y="9256"/>
                    <a:pt x="4543" y="10163"/>
                    <a:pt x="4384" y="10194"/>
                  </a:cubicBezTo>
                  <a:lnTo>
                    <a:pt x="4384" y="10194"/>
                  </a:lnTo>
                  <a:cubicBezTo>
                    <a:pt x="5180" y="7286"/>
                    <a:pt x="7231" y="2778"/>
                    <a:pt x="7231" y="2778"/>
                  </a:cubicBezTo>
                  <a:close/>
                  <a:moveTo>
                    <a:pt x="7522" y="0"/>
                  </a:moveTo>
                  <a:cubicBezTo>
                    <a:pt x="5645" y="0"/>
                    <a:pt x="3806" y="759"/>
                    <a:pt x="2462" y="2173"/>
                  </a:cubicBezTo>
                  <a:cubicBezTo>
                    <a:pt x="521" y="4220"/>
                    <a:pt x="1" y="7238"/>
                    <a:pt x="1146" y="9817"/>
                  </a:cubicBezTo>
                  <a:cubicBezTo>
                    <a:pt x="2271" y="12341"/>
                    <a:pt x="4772" y="13959"/>
                    <a:pt x="7520" y="13959"/>
                  </a:cubicBezTo>
                  <a:cubicBezTo>
                    <a:pt x="7581" y="13959"/>
                    <a:pt x="7641" y="13958"/>
                    <a:pt x="7702" y="13956"/>
                  </a:cubicBezTo>
                  <a:cubicBezTo>
                    <a:pt x="10525" y="13883"/>
                    <a:pt x="13027" y="12116"/>
                    <a:pt x="14039" y="9484"/>
                  </a:cubicBezTo>
                  <a:cubicBezTo>
                    <a:pt x="15420" y="5885"/>
                    <a:pt x="13624" y="1848"/>
                    <a:pt x="10026" y="467"/>
                  </a:cubicBezTo>
                  <a:cubicBezTo>
                    <a:pt x="9211" y="153"/>
                    <a:pt x="8363" y="0"/>
                    <a:pt x="7522" y="0"/>
                  </a:cubicBezTo>
                  <a:close/>
                </a:path>
              </a:pathLst>
            </a:custGeom>
            <a:solidFill>
              <a:srgbClr val="F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grpSp>
          <p:nvGrpSpPr>
            <p:cNvPr id="126" name="Google Shape;1263;p40"/>
            <p:cNvGrpSpPr/>
            <p:nvPr/>
          </p:nvGrpSpPr>
          <p:grpSpPr>
            <a:xfrm>
              <a:off x="5722725" y="3014113"/>
              <a:ext cx="261600" cy="352550"/>
              <a:chOff x="5658788" y="2331488"/>
              <a:chExt cx="261600" cy="352550"/>
            </a:xfrm>
          </p:grpSpPr>
          <p:sp>
            <p:nvSpPr>
              <p:cNvPr id="172" name="Google Shape;1264;p40"/>
              <p:cNvSpPr/>
              <p:nvPr/>
            </p:nvSpPr>
            <p:spPr>
              <a:xfrm>
                <a:off x="5714063" y="2331488"/>
                <a:ext cx="206325" cy="352550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14102" extrusionOk="0">
                    <a:moveTo>
                      <a:pt x="1412" y="1433"/>
                    </a:moveTo>
                    <a:lnTo>
                      <a:pt x="4256" y="2985"/>
                    </a:lnTo>
                    <a:lnTo>
                      <a:pt x="3224" y="5978"/>
                    </a:lnTo>
                    <a:lnTo>
                      <a:pt x="1412" y="1433"/>
                    </a:lnTo>
                    <a:close/>
                    <a:moveTo>
                      <a:pt x="3894" y="7652"/>
                    </a:moveTo>
                    <a:lnTo>
                      <a:pt x="7168" y="8460"/>
                    </a:lnTo>
                    <a:lnTo>
                      <a:pt x="5787" y="12392"/>
                    </a:lnTo>
                    <a:lnTo>
                      <a:pt x="3894" y="7652"/>
                    </a:lnTo>
                    <a:close/>
                    <a:moveTo>
                      <a:pt x="537" y="0"/>
                    </a:moveTo>
                    <a:cubicBezTo>
                      <a:pt x="246" y="0"/>
                      <a:pt x="0" y="301"/>
                      <a:pt x="125" y="612"/>
                    </a:cubicBezTo>
                    <a:lnTo>
                      <a:pt x="5397" y="13822"/>
                    </a:lnTo>
                    <a:cubicBezTo>
                      <a:pt x="5462" y="13992"/>
                      <a:pt x="5629" y="14102"/>
                      <a:pt x="5807" y="14102"/>
                    </a:cubicBezTo>
                    <a:lnTo>
                      <a:pt x="5820" y="14102"/>
                    </a:lnTo>
                    <a:cubicBezTo>
                      <a:pt x="6002" y="14098"/>
                      <a:pt x="6169" y="13980"/>
                      <a:pt x="6230" y="13805"/>
                    </a:cubicBezTo>
                    <a:lnTo>
                      <a:pt x="8167" y="8293"/>
                    </a:lnTo>
                    <a:cubicBezTo>
                      <a:pt x="8253" y="8042"/>
                      <a:pt x="8110" y="7774"/>
                      <a:pt x="7855" y="7713"/>
                    </a:cubicBezTo>
                    <a:lnTo>
                      <a:pt x="3906" y="6738"/>
                    </a:lnTo>
                    <a:lnTo>
                      <a:pt x="5218" y="2915"/>
                    </a:lnTo>
                    <a:cubicBezTo>
                      <a:pt x="5287" y="2712"/>
                      <a:pt x="5202" y="2485"/>
                      <a:pt x="5011" y="2379"/>
                    </a:cubicBezTo>
                    <a:lnTo>
                      <a:pt x="750" y="56"/>
                    </a:lnTo>
                    <a:cubicBezTo>
                      <a:pt x="680" y="17"/>
                      <a:pt x="607" y="0"/>
                      <a:pt x="537" y="0"/>
                    </a:cubicBezTo>
                    <a:close/>
                  </a:path>
                </a:pathLst>
              </a:custGeom>
              <a:solidFill>
                <a:srgbClr val="65D6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73" name="Google Shape;1265;p40"/>
              <p:cNvSpPr/>
              <p:nvPr/>
            </p:nvSpPr>
            <p:spPr>
              <a:xfrm>
                <a:off x="5658788" y="2445163"/>
                <a:ext cx="151025" cy="201525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8061" extrusionOk="0">
                    <a:moveTo>
                      <a:pt x="506" y="0"/>
                    </a:moveTo>
                    <a:cubicBezTo>
                      <a:pt x="331" y="0"/>
                      <a:pt x="164" y="105"/>
                      <a:pt x="94" y="278"/>
                    </a:cubicBezTo>
                    <a:cubicBezTo>
                      <a:pt x="0" y="505"/>
                      <a:pt x="110" y="765"/>
                      <a:pt x="337" y="858"/>
                    </a:cubicBezTo>
                    <a:lnTo>
                      <a:pt x="4939" y="2743"/>
                    </a:lnTo>
                    <a:lnTo>
                      <a:pt x="2827" y="7435"/>
                    </a:lnTo>
                    <a:cubicBezTo>
                      <a:pt x="2693" y="7727"/>
                      <a:pt x="2908" y="8060"/>
                      <a:pt x="3233" y="8060"/>
                    </a:cubicBezTo>
                    <a:cubicBezTo>
                      <a:pt x="3408" y="8060"/>
                      <a:pt x="3562" y="7959"/>
                      <a:pt x="3636" y="7800"/>
                    </a:cubicBezTo>
                    <a:lnTo>
                      <a:pt x="5939" y="2690"/>
                    </a:lnTo>
                    <a:cubicBezTo>
                      <a:pt x="6040" y="2459"/>
                      <a:pt x="5935" y="2191"/>
                      <a:pt x="5699" y="2093"/>
                    </a:cubicBezTo>
                    <a:lnTo>
                      <a:pt x="674" y="34"/>
                    </a:lnTo>
                    <a:cubicBezTo>
                      <a:pt x="619" y="11"/>
                      <a:pt x="562" y="0"/>
                      <a:pt x="506" y="0"/>
                    </a:cubicBezTo>
                    <a:close/>
                  </a:path>
                </a:pathLst>
              </a:custGeom>
              <a:solidFill>
                <a:srgbClr val="65D6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66;p40"/>
            <p:cNvGrpSpPr/>
            <p:nvPr/>
          </p:nvGrpSpPr>
          <p:grpSpPr>
            <a:xfrm>
              <a:off x="4580925" y="1291629"/>
              <a:ext cx="4149799" cy="3107062"/>
              <a:chOff x="4631725" y="1441379"/>
              <a:chExt cx="4149799" cy="3107062"/>
            </a:xfrm>
          </p:grpSpPr>
          <p:sp>
            <p:nvSpPr>
              <p:cNvPr id="139" name="Google Shape;1267;p40"/>
              <p:cNvSpPr/>
              <p:nvPr/>
            </p:nvSpPr>
            <p:spPr>
              <a:xfrm>
                <a:off x="8248690" y="3086967"/>
                <a:ext cx="159600" cy="16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40" name="Google Shape;1268;p40"/>
              <p:cNvSpPr/>
              <p:nvPr/>
            </p:nvSpPr>
            <p:spPr>
              <a:xfrm>
                <a:off x="7469274" y="2293816"/>
                <a:ext cx="123900" cy="1245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41" name="Google Shape;1269;p40"/>
              <p:cNvSpPr/>
              <p:nvPr/>
            </p:nvSpPr>
            <p:spPr>
              <a:xfrm>
                <a:off x="8099000" y="1866321"/>
                <a:ext cx="99900" cy="10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42" name="Google Shape;1270;p40"/>
              <p:cNvSpPr/>
              <p:nvPr/>
            </p:nvSpPr>
            <p:spPr>
              <a:xfrm>
                <a:off x="8557734" y="1471364"/>
                <a:ext cx="99900" cy="10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43" name="Google Shape;1271;p40"/>
              <p:cNvSpPr/>
              <p:nvPr/>
            </p:nvSpPr>
            <p:spPr>
              <a:xfrm>
                <a:off x="8027990" y="4078479"/>
                <a:ext cx="159600" cy="16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44" name="Google Shape;1272;p40"/>
              <p:cNvSpPr/>
              <p:nvPr/>
            </p:nvSpPr>
            <p:spPr>
              <a:xfrm>
                <a:off x="8657624" y="4423941"/>
                <a:ext cx="123900" cy="1245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45" name="Google Shape;1273;p40"/>
              <p:cNvSpPr/>
              <p:nvPr/>
            </p:nvSpPr>
            <p:spPr>
              <a:xfrm>
                <a:off x="6822900" y="1740046"/>
                <a:ext cx="99900" cy="10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46" name="Google Shape;1274;p40"/>
              <p:cNvSpPr/>
              <p:nvPr/>
            </p:nvSpPr>
            <p:spPr>
              <a:xfrm>
                <a:off x="8398234" y="2305964"/>
                <a:ext cx="99900" cy="10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47" name="Google Shape;1275;p40"/>
              <p:cNvSpPr/>
              <p:nvPr/>
            </p:nvSpPr>
            <p:spPr>
              <a:xfrm>
                <a:off x="5424340" y="3083204"/>
                <a:ext cx="159600" cy="16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48" name="Google Shape;1276;p40"/>
              <p:cNvSpPr/>
              <p:nvPr/>
            </p:nvSpPr>
            <p:spPr>
              <a:xfrm>
                <a:off x="6159725" y="2475946"/>
                <a:ext cx="99900" cy="10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49" name="Google Shape;1277;p40"/>
              <p:cNvSpPr/>
              <p:nvPr/>
            </p:nvSpPr>
            <p:spPr>
              <a:xfrm>
                <a:off x="5424340" y="1441379"/>
                <a:ext cx="159600" cy="16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50" name="Google Shape;1278;p40"/>
              <p:cNvSpPr/>
              <p:nvPr/>
            </p:nvSpPr>
            <p:spPr>
              <a:xfrm>
                <a:off x="5150500" y="3675321"/>
                <a:ext cx="99900" cy="10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51" name="Google Shape;1279;p40"/>
              <p:cNvSpPr/>
              <p:nvPr/>
            </p:nvSpPr>
            <p:spPr>
              <a:xfrm>
                <a:off x="5709938" y="3709246"/>
                <a:ext cx="99900" cy="10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52" name="Google Shape;1280;p40"/>
              <p:cNvSpPr/>
              <p:nvPr/>
            </p:nvSpPr>
            <p:spPr>
              <a:xfrm>
                <a:off x="4631725" y="2554396"/>
                <a:ext cx="99900" cy="10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53" name="Google Shape;1281;p40"/>
              <p:cNvSpPr/>
              <p:nvPr/>
            </p:nvSpPr>
            <p:spPr>
              <a:xfrm>
                <a:off x="5032375" y="1500721"/>
                <a:ext cx="99900" cy="10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cxnSp>
            <p:nvCxnSpPr>
              <p:cNvPr id="154" name="Google Shape;1282;p40"/>
              <p:cNvCxnSpPr>
                <a:stCxn id="153" idx="6"/>
                <a:endCxn id="149" idx="2"/>
              </p:cNvCxnSpPr>
              <p:nvPr/>
            </p:nvCxnSpPr>
            <p:spPr>
              <a:xfrm rot="10800000" flipH="1">
                <a:off x="5132275" y="1521421"/>
                <a:ext cx="292200" cy="29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283;p40"/>
              <p:cNvCxnSpPr>
                <a:stCxn id="149" idx="3"/>
                <a:endCxn id="152" idx="7"/>
              </p:cNvCxnSpPr>
              <p:nvPr/>
            </p:nvCxnSpPr>
            <p:spPr>
              <a:xfrm flipH="1">
                <a:off x="4716913" y="1578118"/>
                <a:ext cx="730800" cy="990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284;p40"/>
              <p:cNvCxnSpPr>
                <a:stCxn id="149" idx="5"/>
                <a:endCxn id="148" idx="1"/>
              </p:cNvCxnSpPr>
              <p:nvPr/>
            </p:nvCxnSpPr>
            <p:spPr>
              <a:xfrm>
                <a:off x="5560567" y="1578118"/>
                <a:ext cx="613800" cy="912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285;p40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5560555" y="2561472"/>
                <a:ext cx="613800" cy="545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286;p40"/>
              <p:cNvCxnSpPr>
                <a:stCxn id="147" idx="3"/>
                <a:endCxn id="150" idx="0"/>
              </p:cNvCxnSpPr>
              <p:nvPr/>
            </p:nvCxnSpPr>
            <p:spPr>
              <a:xfrm flipH="1">
                <a:off x="5200513" y="3219943"/>
                <a:ext cx="247200" cy="455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287;p40"/>
              <p:cNvCxnSpPr>
                <a:stCxn id="150" idx="6"/>
                <a:endCxn id="151" idx="2"/>
              </p:cNvCxnSpPr>
              <p:nvPr/>
            </p:nvCxnSpPr>
            <p:spPr>
              <a:xfrm>
                <a:off x="5250400" y="3725421"/>
                <a:ext cx="459600" cy="33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288;p40"/>
              <p:cNvCxnSpPr>
                <a:stCxn id="145" idx="2"/>
                <a:endCxn id="149" idx="6"/>
              </p:cNvCxnSpPr>
              <p:nvPr/>
            </p:nvCxnSpPr>
            <p:spPr>
              <a:xfrm rot="10800000">
                <a:off x="5583900" y="1521346"/>
                <a:ext cx="1239000" cy="268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289;p40"/>
              <p:cNvCxnSpPr>
                <a:stCxn id="145" idx="5"/>
                <a:endCxn id="140" idx="1"/>
              </p:cNvCxnSpPr>
              <p:nvPr/>
            </p:nvCxnSpPr>
            <p:spPr>
              <a:xfrm>
                <a:off x="6908170" y="1825572"/>
                <a:ext cx="579300" cy="486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290;p40"/>
              <p:cNvCxnSpPr>
                <a:stCxn id="140" idx="6"/>
                <a:endCxn id="146" idx="2"/>
              </p:cNvCxnSpPr>
              <p:nvPr/>
            </p:nvCxnSpPr>
            <p:spPr>
              <a:xfrm>
                <a:off x="7593174" y="2356066"/>
                <a:ext cx="805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291;p40"/>
              <p:cNvCxnSpPr>
                <a:stCxn id="146" idx="0"/>
                <a:endCxn id="141" idx="5"/>
              </p:cNvCxnSpPr>
              <p:nvPr/>
            </p:nvCxnSpPr>
            <p:spPr>
              <a:xfrm rot="10800000">
                <a:off x="8184184" y="1951964"/>
                <a:ext cx="264000" cy="354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292;p40"/>
              <p:cNvCxnSpPr>
                <a:stCxn id="141" idx="7"/>
                <a:endCxn id="142" idx="3"/>
              </p:cNvCxnSpPr>
              <p:nvPr/>
            </p:nvCxnSpPr>
            <p:spPr>
              <a:xfrm rot="10800000" flipH="1">
                <a:off x="8184270" y="1556995"/>
                <a:ext cx="388200" cy="324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293;p40"/>
              <p:cNvCxnSpPr>
                <a:stCxn id="140" idx="5"/>
                <a:endCxn id="139" idx="1"/>
              </p:cNvCxnSpPr>
              <p:nvPr/>
            </p:nvCxnSpPr>
            <p:spPr>
              <a:xfrm>
                <a:off x="7575029" y="2400083"/>
                <a:ext cx="696900" cy="710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294;p40"/>
              <p:cNvCxnSpPr>
                <a:stCxn id="143" idx="0"/>
                <a:endCxn id="139" idx="4"/>
              </p:cNvCxnSpPr>
              <p:nvPr/>
            </p:nvCxnSpPr>
            <p:spPr>
              <a:xfrm rot="10800000" flipH="1">
                <a:off x="8107790" y="3247179"/>
                <a:ext cx="220800" cy="831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295;p40"/>
              <p:cNvCxnSpPr>
                <a:stCxn id="143" idx="5"/>
                <a:endCxn id="144" idx="1"/>
              </p:cNvCxnSpPr>
              <p:nvPr/>
            </p:nvCxnSpPr>
            <p:spPr>
              <a:xfrm>
                <a:off x="8164217" y="4215218"/>
                <a:ext cx="511500" cy="22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8" name="Google Shape;1296;p40"/>
              <p:cNvSpPr/>
              <p:nvPr/>
            </p:nvSpPr>
            <p:spPr>
              <a:xfrm>
                <a:off x="8057859" y="4342114"/>
                <a:ext cx="99900" cy="10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69" name="Google Shape;1297;p40"/>
              <p:cNvSpPr/>
              <p:nvPr/>
            </p:nvSpPr>
            <p:spPr>
              <a:xfrm>
                <a:off x="7305734" y="2521639"/>
                <a:ext cx="99900" cy="100200"/>
              </a:xfrm>
              <a:prstGeom prst="ellipse">
                <a:avLst/>
              </a:prstGeom>
              <a:solidFill>
                <a:srgbClr val="D5F2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cxnSp>
            <p:nvCxnSpPr>
              <p:cNvPr id="170" name="Google Shape;1298;p40"/>
              <p:cNvCxnSpPr>
                <a:stCxn id="140" idx="3"/>
                <a:endCxn id="169" idx="7"/>
              </p:cNvCxnSpPr>
              <p:nvPr/>
            </p:nvCxnSpPr>
            <p:spPr>
              <a:xfrm flipH="1">
                <a:off x="7391119" y="2400083"/>
                <a:ext cx="96300" cy="136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299;p40"/>
              <p:cNvCxnSpPr>
                <a:stCxn id="143" idx="4"/>
                <a:endCxn id="168" idx="0"/>
              </p:cNvCxnSpPr>
              <p:nvPr/>
            </p:nvCxnSpPr>
            <p:spPr>
              <a:xfrm>
                <a:off x="8107790" y="4238679"/>
                <a:ext cx="0" cy="103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5F2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8" name="Google Shape;1300;p40"/>
            <p:cNvGrpSpPr/>
            <p:nvPr/>
          </p:nvGrpSpPr>
          <p:grpSpPr>
            <a:xfrm rot="1863367">
              <a:off x="4742372" y="1940086"/>
              <a:ext cx="1017520" cy="509024"/>
              <a:chOff x="6086682" y="1657156"/>
              <a:chExt cx="1017475" cy="509002"/>
            </a:xfrm>
          </p:grpSpPr>
          <p:sp>
            <p:nvSpPr>
              <p:cNvPr id="129" name="Google Shape;1301;p40"/>
              <p:cNvSpPr/>
              <p:nvPr/>
            </p:nvSpPr>
            <p:spPr>
              <a:xfrm>
                <a:off x="7038826" y="1923197"/>
                <a:ext cx="64048" cy="53988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678" extrusionOk="0">
                    <a:moveTo>
                      <a:pt x="3103" y="1"/>
                    </a:moveTo>
                    <a:lnTo>
                      <a:pt x="0" y="1337"/>
                    </a:lnTo>
                    <a:lnTo>
                      <a:pt x="3103" y="2678"/>
                    </a:lnTo>
                    <a:cubicBezTo>
                      <a:pt x="3177" y="1199"/>
                      <a:pt x="3103" y="1"/>
                      <a:pt x="3103" y="1"/>
                    </a:cubicBezTo>
                    <a:close/>
                  </a:path>
                </a:pathLst>
              </a:custGeom>
              <a:solidFill>
                <a:srgbClr val="65D6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grpSp>
            <p:nvGrpSpPr>
              <p:cNvPr id="130" name="Google Shape;1302;p40"/>
              <p:cNvGrpSpPr/>
              <p:nvPr/>
            </p:nvGrpSpPr>
            <p:grpSpPr>
              <a:xfrm>
                <a:off x="6086682" y="1657156"/>
                <a:ext cx="1017475" cy="509002"/>
                <a:chOff x="6086682" y="1657156"/>
                <a:chExt cx="1017475" cy="509002"/>
              </a:xfrm>
            </p:grpSpPr>
            <p:sp>
              <p:nvSpPr>
                <p:cNvPr id="131" name="Google Shape;1303;p40"/>
                <p:cNvSpPr/>
                <p:nvPr/>
              </p:nvSpPr>
              <p:spPr>
                <a:xfrm>
                  <a:off x="6088234" y="1818139"/>
                  <a:ext cx="53323" cy="5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5" h="2942" extrusionOk="0">
                      <a:moveTo>
                        <a:pt x="49" y="1"/>
                      </a:moveTo>
                      <a:cubicBezTo>
                        <a:pt x="1" y="979"/>
                        <a:pt x="1" y="1958"/>
                        <a:pt x="49" y="2941"/>
                      </a:cubicBezTo>
                      <a:lnTo>
                        <a:pt x="2645" y="1861"/>
                      </a:lnTo>
                      <a:lnTo>
                        <a:pt x="49" y="1"/>
                      </a:lnTo>
                      <a:close/>
                    </a:path>
                  </a:pathLst>
                </a:custGeom>
                <a:solidFill>
                  <a:srgbClr val="9DAB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04;p40"/>
                <p:cNvSpPr/>
                <p:nvPr/>
              </p:nvSpPr>
              <p:spPr>
                <a:xfrm>
                  <a:off x="6086682" y="1708989"/>
                  <a:ext cx="1017475" cy="457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0" h="22677" extrusionOk="0">
                      <a:moveTo>
                        <a:pt x="18072" y="0"/>
                      </a:moveTo>
                      <a:cubicBezTo>
                        <a:pt x="17710" y="0"/>
                        <a:pt x="17347" y="57"/>
                        <a:pt x="16999" y="171"/>
                      </a:cubicBezTo>
                      <a:cubicBezTo>
                        <a:pt x="9408" y="2669"/>
                        <a:pt x="2978" y="6056"/>
                        <a:pt x="488" y="7445"/>
                      </a:cubicBezTo>
                      <a:cubicBezTo>
                        <a:pt x="0" y="7718"/>
                        <a:pt x="8" y="8416"/>
                        <a:pt x="500" y="8680"/>
                      </a:cubicBezTo>
                      <a:cubicBezTo>
                        <a:pt x="12576" y="15127"/>
                        <a:pt x="26598" y="20748"/>
                        <a:pt x="30924" y="22438"/>
                      </a:cubicBezTo>
                      <a:cubicBezTo>
                        <a:pt x="31332" y="22597"/>
                        <a:pt x="31761" y="22676"/>
                        <a:pt x="32191" y="22676"/>
                      </a:cubicBezTo>
                      <a:cubicBezTo>
                        <a:pt x="32672" y="22676"/>
                        <a:pt x="33152" y="22577"/>
                        <a:pt x="33600" y="22377"/>
                      </a:cubicBezTo>
                      <a:cubicBezTo>
                        <a:pt x="40136" y="19501"/>
                        <a:pt x="47301" y="15427"/>
                        <a:pt x="49990" y="13867"/>
                      </a:cubicBezTo>
                      <a:cubicBezTo>
                        <a:pt x="50470" y="13587"/>
                        <a:pt x="50453" y="12884"/>
                        <a:pt x="49958" y="12633"/>
                      </a:cubicBezTo>
                      <a:cubicBezTo>
                        <a:pt x="40579" y="7848"/>
                        <a:pt x="23689" y="1779"/>
                        <a:pt x="19225" y="199"/>
                      </a:cubicBezTo>
                      <a:cubicBezTo>
                        <a:pt x="18853" y="66"/>
                        <a:pt x="18462" y="0"/>
                        <a:pt x="18072" y="0"/>
                      </a:cubicBezTo>
                      <a:close/>
                    </a:path>
                  </a:pathLst>
                </a:custGeom>
                <a:solidFill>
                  <a:srgbClr val="65D6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05;p40"/>
                <p:cNvSpPr/>
                <p:nvPr/>
              </p:nvSpPr>
              <p:spPr>
                <a:xfrm>
                  <a:off x="6086682" y="1657156"/>
                  <a:ext cx="1017475" cy="457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70" h="22677" extrusionOk="0">
                      <a:moveTo>
                        <a:pt x="18072" y="0"/>
                      </a:moveTo>
                      <a:cubicBezTo>
                        <a:pt x="17710" y="0"/>
                        <a:pt x="17347" y="57"/>
                        <a:pt x="16999" y="170"/>
                      </a:cubicBezTo>
                      <a:cubicBezTo>
                        <a:pt x="9408" y="2668"/>
                        <a:pt x="2978" y="6056"/>
                        <a:pt x="488" y="7445"/>
                      </a:cubicBezTo>
                      <a:cubicBezTo>
                        <a:pt x="0" y="7717"/>
                        <a:pt x="8" y="8416"/>
                        <a:pt x="500" y="8680"/>
                      </a:cubicBezTo>
                      <a:cubicBezTo>
                        <a:pt x="12576" y="15126"/>
                        <a:pt x="26598" y="20752"/>
                        <a:pt x="30924" y="22438"/>
                      </a:cubicBezTo>
                      <a:cubicBezTo>
                        <a:pt x="31332" y="22597"/>
                        <a:pt x="31761" y="22676"/>
                        <a:pt x="32191" y="22676"/>
                      </a:cubicBezTo>
                      <a:cubicBezTo>
                        <a:pt x="32672" y="22676"/>
                        <a:pt x="33152" y="22576"/>
                        <a:pt x="33600" y="22377"/>
                      </a:cubicBezTo>
                      <a:cubicBezTo>
                        <a:pt x="40136" y="19501"/>
                        <a:pt x="47301" y="15427"/>
                        <a:pt x="49990" y="13867"/>
                      </a:cubicBezTo>
                      <a:cubicBezTo>
                        <a:pt x="50470" y="13587"/>
                        <a:pt x="50453" y="12884"/>
                        <a:pt x="49958" y="12632"/>
                      </a:cubicBezTo>
                      <a:cubicBezTo>
                        <a:pt x="40579" y="7847"/>
                        <a:pt x="23689" y="1779"/>
                        <a:pt x="19225" y="199"/>
                      </a:cubicBezTo>
                      <a:cubicBezTo>
                        <a:pt x="18853" y="66"/>
                        <a:pt x="18462" y="0"/>
                        <a:pt x="18072" y="0"/>
                      </a:cubicBezTo>
                      <a:close/>
                    </a:path>
                  </a:pathLst>
                </a:custGeom>
                <a:solidFill>
                  <a:srgbClr val="D5F2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34" name="Google Shape;1306;p40"/>
                <p:cNvSpPr/>
                <p:nvPr/>
              </p:nvSpPr>
              <p:spPr>
                <a:xfrm>
                  <a:off x="6139583" y="1675502"/>
                  <a:ext cx="862707" cy="37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93" h="18554" extrusionOk="0">
                      <a:moveTo>
                        <a:pt x="15310" y="1"/>
                      </a:moveTo>
                      <a:cubicBezTo>
                        <a:pt x="15007" y="1"/>
                        <a:pt x="14703" y="47"/>
                        <a:pt x="14408" y="138"/>
                      </a:cubicBezTo>
                      <a:cubicBezTo>
                        <a:pt x="7974" y="2181"/>
                        <a:pt x="2523" y="4955"/>
                        <a:pt x="407" y="6088"/>
                      </a:cubicBezTo>
                      <a:cubicBezTo>
                        <a:pt x="0" y="6308"/>
                        <a:pt x="8" y="6893"/>
                        <a:pt x="419" y="7104"/>
                      </a:cubicBezTo>
                      <a:cubicBezTo>
                        <a:pt x="630" y="7214"/>
                        <a:pt x="837" y="7319"/>
                        <a:pt x="1052" y="7425"/>
                      </a:cubicBezTo>
                      <a:cubicBezTo>
                        <a:pt x="2332" y="8079"/>
                        <a:pt x="3636" y="8725"/>
                        <a:pt x="4944" y="9346"/>
                      </a:cubicBezTo>
                      <a:cubicBezTo>
                        <a:pt x="6272" y="9984"/>
                        <a:pt x="7604" y="10601"/>
                        <a:pt x="8920" y="11198"/>
                      </a:cubicBezTo>
                      <a:cubicBezTo>
                        <a:pt x="11422" y="12332"/>
                        <a:pt x="13868" y="13392"/>
                        <a:pt x="16118" y="14326"/>
                      </a:cubicBezTo>
                      <a:cubicBezTo>
                        <a:pt x="17044" y="14720"/>
                        <a:pt x="17938" y="15090"/>
                        <a:pt x="18787" y="15435"/>
                      </a:cubicBezTo>
                      <a:cubicBezTo>
                        <a:pt x="22117" y="16796"/>
                        <a:pt x="24790" y="17823"/>
                        <a:pt x="26212" y="18364"/>
                      </a:cubicBezTo>
                      <a:cubicBezTo>
                        <a:pt x="26555" y="18491"/>
                        <a:pt x="26915" y="18554"/>
                        <a:pt x="27275" y="18554"/>
                      </a:cubicBezTo>
                      <a:cubicBezTo>
                        <a:pt x="27686" y="18554"/>
                        <a:pt x="28097" y="18471"/>
                        <a:pt x="28482" y="18307"/>
                      </a:cubicBezTo>
                      <a:cubicBezTo>
                        <a:pt x="30538" y="17437"/>
                        <a:pt x="32678" y="16426"/>
                        <a:pt x="34661" y="15435"/>
                      </a:cubicBezTo>
                      <a:cubicBezTo>
                        <a:pt x="35412" y="15061"/>
                        <a:pt x="36143" y="14692"/>
                        <a:pt x="36842" y="14330"/>
                      </a:cubicBezTo>
                      <a:cubicBezTo>
                        <a:pt x="39259" y="13079"/>
                        <a:pt x="41269" y="11970"/>
                        <a:pt x="42382" y="11349"/>
                      </a:cubicBezTo>
                      <a:cubicBezTo>
                        <a:pt x="42793" y="11125"/>
                        <a:pt x="42776" y="10528"/>
                        <a:pt x="42354" y="10329"/>
                      </a:cubicBezTo>
                      <a:cubicBezTo>
                        <a:pt x="42175" y="10240"/>
                        <a:pt x="41996" y="10154"/>
                        <a:pt x="41814" y="10065"/>
                      </a:cubicBezTo>
                      <a:cubicBezTo>
                        <a:pt x="40550" y="9460"/>
                        <a:pt x="39141" y="8826"/>
                        <a:pt x="37654" y="8193"/>
                      </a:cubicBezTo>
                      <a:cubicBezTo>
                        <a:pt x="35741" y="7368"/>
                        <a:pt x="33698" y="6543"/>
                        <a:pt x="31647" y="5743"/>
                      </a:cubicBezTo>
                      <a:lnTo>
                        <a:pt x="31639" y="5743"/>
                      </a:lnTo>
                      <a:cubicBezTo>
                        <a:pt x="30022" y="5114"/>
                        <a:pt x="28393" y="4500"/>
                        <a:pt x="26837" y="3915"/>
                      </a:cubicBezTo>
                      <a:lnTo>
                        <a:pt x="26829" y="3915"/>
                      </a:lnTo>
                      <a:cubicBezTo>
                        <a:pt x="22162" y="2189"/>
                        <a:pt x="18076" y="771"/>
                        <a:pt x="16293" y="166"/>
                      </a:cubicBezTo>
                      <a:cubicBezTo>
                        <a:pt x="15974" y="56"/>
                        <a:pt x="15642" y="1"/>
                        <a:pt x="15310" y="1"/>
                      </a:cubicBezTo>
                      <a:close/>
                    </a:path>
                  </a:pathLst>
                </a:custGeom>
                <a:solidFill>
                  <a:srgbClr val="65D6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07;p40"/>
                <p:cNvSpPr/>
                <p:nvPr/>
              </p:nvSpPr>
              <p:spPr>
                <a:xfrm>
                  <a:off x="6141781" y="1754592"/>
                  <a:ext cx="635806" cy="7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8" h="3502" extrusionOk="0">
                      <a:moveTo>
                        <a:pt x="26724" y="0"/>
                      </a:moveTo>
                      <a:cubicBezTo>
                        <a:pt x="19828" y="564"/>
                        <a:pt x="4290" y="1801"/>
                        <a:pt x="1556" y="1801"/>
                      </a:cubicBezTo>
                      <a:cubicBezTo>
                        <a:pt x="1334" y="1801"/>
                        <a:pt x="1196" y="1793"/>
                        <a:pt x="1155" y="1776"/>
                      </a:cubicBezTo>
                      <a:lnTo>
                        <a:pt x="1" y="2641"/>
                      </a:lnTo>
                      <a:lnTo>
                        <a:pt x="943" y="3502"/>
                      </a:lnTo>
                      <a:lnTo>
                        <a:pt x="31534" y="1828"/>
                      </a:lnTo>
                      <a:lnTo>
                        <a:pt x="31538" y="1828"/>
                      </a:lnTo>
                      <a:lnTo>
                        <a:pt x="26728" y="0"/>
                      </a:lnTo>
                      <a:close/>
                    </a:path>
                  </a:pathLst>
                </a:custGeom>
                <a:solidFill>
                  <a:srgbClr val="D5F2ED">
                    <a:alpha val="38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08;p40"/>
                <p:cNvSpPr/>
                <p:nvPr/>
              </p:nvSpPr>
              <p:spPr>
                <a:xfrm>
                  <a:off x="6239237" y="1840820"/>
                  <a:ext cx="743319" cy="6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1" h="3003" extrusionOk="0">
                      <a:moveTo>
                        <a:pt x="32711" y="1"/>
                      </a:moveTo>
                      <a:lnTo>
                        <a:pt x="1" y="1150"/>
                      </a:lnTo>
                      <a:cubicBezTo>
                        <a:pt x="1329" y="1792"/>
                        <a:pt x="2661" y="2409"/>
                        <a:pt x="3981" y="3002"/>
                      </a:cubicBezTo>
                      <a:lnTo>
                        <a:pt x="36871" y="1873"/>
                      </a:lnTo>
                      <a:lnTo>
                        <a:pt x="32711" y="1"/>
                      </a:lnTo>
                      <a:close/>
                    </a:path>
                  </a:pathLst>
                </a:custGeom>
                <a:solidFill>
                  <a:srgbClr val="D5F2ED">
                    <a:alpha val="38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09;p40"/>
                <p:cNvSpPr/>
                <p:nvPr/>
              </p:nvSpPr>
              <p:spPr>
                <a:xfrm>
                  <a:off x="6464512" y="1964405"/>
                  <a:ext cx="417816" cy="2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5" h="1109" extrusionOk="0">
                      <a:moveTo>
                        <a:pt x="1" y="0"/>
                      </a:moveTo>
                      <a:lnTo>
                        <a:pt x="2670" y="1109"/>
                      </a:lnTo>
                      <a:lnTo>
                        <a:pt x="18544" y="1109"/>
                      </a:lnTo>
                      <a:lnTo>
                        <a:pt x="19100" y="825"/>
                      </a:lnTo>
                      <a:lnTo>
                        <a:pt x="20725" y="0"/>
                      </a:lnTo>
                      <a:close/>
                    </a:path>
                  </a:pathLst>
                </a:custGeom>
                <a:solidFill>
                  <a:srgbClr val="D5F2ED">
                    <a:alpha val="38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10;p40"/>
                <p:cNvSpPr/>
                <p:nvPr/>
              </p:nvSpPr>
              <p:spPr>
                <a:xfrm>
                  <a:off x="6883307" y="1982913"/>
                  <a:ext cx="40723" cy="2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1382" extrusionOk="0">
                      <a:moveTo>
                        <a:pt x="1012" y="0"/>
                      </a:moveTo>
                      <a:cubicBezTo>
                        <a:pt x="451" y="0"/>
                        <a:pt x="1" y="309"/>
                        <a:pt x="1" y="691"/>
                      </a:cubicBezTo>
                      <a:cubicBezTo>
                        <a:pt x="1" y="1072"/>
                        <a:pt x="451" y="1381"/>
                        <a:pt x="1012" y="1381"/>
                      </a:cubicBezTo>
                      <a:cubicBezTo>
                        <a:pt x="1569" y="1381"/>
                        <a:pt x="2019" y="1072"/>
                        <a:pt x="2019" y="691"/>
                      </a:cubicBezTo>
                      <a:cubicBezTo>
                        <a:pt x="2019" y="309"/>
                        <a:pt x="1569" y="0"/>
                        <a:pt x="1012" y="0"/>
                      </a:cubicBezTo>
                      <a:close/>
                    </a:path>
                  </a:pathLst>
                </a:custGeom>
                <a:solidFill>
                  <a:srgbClr val="202F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94" name="AutoShape 7"/>
          <p:cNvSpPr/>
          <p:nvPr/>
        </p:nvSpPr>
        <p:spPr>
          <a:xfrm flipV="1">
            <a:off x="7842457" y="2107021"/>
            <a:ext cx="0" cy="3341632"/>
          </a:xfrm>
          <a:prstGeom prst="line">
            <a:avLst/>
          </a:prstGeom>
          <a:ln w="19050" cap="flat">
            <a:solidFill>
              <a:srgbClr val="C9CBC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6" name="AutoShape 7"/>
          <p:cNvSpPr/>
          <p:nvPr/>
        </p:nvSpPr>
        <p:spPr>
          <a:xfrm flipV="1">
            <a:off x="4077765" y="2087270"/>
            <a:ext cx="0" cy="3341632"/>
          </a:xfrm>
          <a:prstGeom prst="line">
            <a:avLst/>
          </a:prstGeom>
          <a:ln w="19050" cap="flat">
            <a:solidFill>
              <a:srgbClr val="C9CBC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989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95494-C170-E494-B288-BEA597D90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DBD65C06-A4CA-D98E-2083-36A8D9EE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►</a:t>
            </a:r>
            <a:r>
              <a:rPr lang="zh-TW" altLang="en-US" b="1" dirty="0"/>
              <a:t> 數位轉型推動面向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B0CA3009-21FB-07A1-6FD2-976A040810CF}"/>
              </a:ext>
            </a:extLst>
          </p:cNvPr>
          <p:cNvSpPr txBox="1"/>
          <p:nvPr/>
        </p:nvSpPr>
        <p:spPr>
          <a:xfrm>
            <a:off x="849480" y="902581"/>
            <a:ext cx="10482851" cy="659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由四大面向推動數位轉型，全面涵蓋學生、教師、職員需求</a:t>
            </a:r>
            <a:endParaRPr lang="en-US" altLang="zh-TW" sz="2800" dirty="0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7E32B26-BCED-D96E-F820-7BBAA7D376D3}"/>
              </a:ext>
            </a:extLst>
          </p:cNvPr>
          <p:cNvGrpSpPr/>
          <p:nvPr/>
        </p:nvGrpSpPr>
        <p:grpSpPr>
          <a:xfrm>
            <a:off x="6297689" y="1923249"/>
            <a:ext cx="5285411" cy="3085735"/>
            <a:chOff x="6297689" y="1999449"/>
            <a:chExt cx="5285411" cy="3085735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86A6C5A4-76CE-BA65-5A30-46F4CC38C3FD}"/>
                </a:ext>
              </a:extLst>
            </p:cNvPr>
            <p:cNvGrpSpPr/>
            <p:nvPr/>
          </p:nvGrpSpPr>
          <p:grpSpPr>
            <a:xfrm>
              <a:off x="6297689" y="1999449"/>
              <a:ext cx="5034643" cy="584775"/>
              <a:chOff x="6319157" y="1833143"/>
              <a:chExt cx="5034643" cy="584775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40DFEC-2A2A-EF39-3375-C915446995E5}"/>
                  </a:ext>
                </a:extLst>
              </p:cNvPr>
              <p:cNvSpPr txBox="1"/>
              <p:nvPr/>
            </p:nvSpPr>
            <p:spPr>
              <a:xfrm>
                <a:off x="6859202" y="1833143"/>
                <a:ext cx="4494598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TW" altLang="en-US" sz="3200" b="1" dirty="0">
                    <a:latin typeface="Poppins" pitchFamily="2" charset="77"/>
                    <a:cs typeface="Poppins" pitchFamily="2" charset="77"/>
                  </a:rPr>
                  <a:t>教學與學習</a:t>
                </a:r>
                <a:endParaRPr lang="en-US" altLang="zh-TW" sz="3200" b="1" dirty="0"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1BBAFF4-F9C9-7194-6C93-3DC7EAE03F55}"/>
                  </a:ext>
                </a:extLst>
              </p:cNvPr>
              <p:cNvSpPr/>
              <p:nvPr/>
            </p:nvSpPr>
            <p:spPr>
              <a:xfrm>
                <a:off x="6319157" y="1894777"/>
                <a:ext cx="445179" cy="44517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037692D9-042F-6C45-3F9C-AA62B8882C97}"/>
                </a:ext>
              </a:extLst>
            </p:cNvPr>
            <p:cNvGrpSpPr/>
            <p:nvPr/>
          </p:nvGrpSpPr>
          <p:grpSpPr>
            <a:xfrm>
              <a:off x="6297689" y="2833102"/>
              <a:ext cx="5034643" cy="584775"/>
              <a:chOff x="6319157" y="1833143"/>
              <a:chExt cx="5034643" cy="584775"/>
            </a:xfrm>
          </p:grpSpPr>
          <p:sp>
            <p:nvSpPr>
              <p:cNvPr id="56" name="TextBox 58">
                <a:extLst>
                  <a:ext uri="{FF2B5EF4-FFF2-40B4-BE49-F238E27FC236}">
                    <a16:creationId xmlns:a16="http://schemas.microsoft.com/office/drawing/2014/main" id="{C6FB37BE-E7B2-12C8-D300-35AEB92D86CB}"/>
                  </a:ext>
                </a:extLst>
              </p:cNvPr>
              <p:cNvSpPr txBox="1"/>
              <p:nvPr/>
            </p:nvSpPr>
            <p:spPr>
              <a:xfrm>
                <a:off x="6859202" y="1833143"/>
                <a:ext cx="4494598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TW" altLang="en-US" sz="3200" b="1" dirty="0">
                    <a:latin typeface="Poppins" pitchFamily="2" charset="77"/>
                    <a:cs typeface="Poppins" pitchFamily="2" charset="77"/>
                  </a:rPr>
                  <a:t>研究與產創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CC7CBFB-46D8-BCFB-D6B3-BEA5390E29CB}"/>
                  </a:ext>
                </a:extLst>
              </p:cNvPr>
              <p:cNvSpPr/>
              <p:nvPr/>
            </p:nvSpPr>
            <p:spPr>
              <a:xfrm>
                <a:off x="6319157" y="1894777"/>
                <a:ext cx="445179" cy="4451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F2A6E903-5838-F04F-B801-758A4B0AD23F}"/>
                </a:ext>
              </a:extLst>
            </p:cNvPr>
            <p:cNvGrpSpPr/>
            <p:nvPr/>
          </p:nvGrpSpPr>
          <p:grpSpPr>
            <a:xfrm>
              <a:off x="6297689" y="3666755"/>
              <a:ext cx="5285411" cy="584775"/>
              <a:chOff x="6319157" y="1833143"/>
              <a:chExt cx="5285411" cy="584775"/>
            </a:xfrm>
          </p:grpSpPr>
          <p:sp>
            <p:nvSpPr>
              <p:cNvPr id="63" name="TextBox 58">
                <a:extLst>
                  <a:ext uri="{FF2B5EF4-FFF2-40B4-BE49-F238E27FC236}">
                    <a16:creationId xmlns:a16="http://schemas.microsoft.com/office/drawing/2014/main" id="{740442CB-5620-D2C5-C021-D181271C03AC}"/>
                  </a:ext>
                </a:extLst>
              </p:cNvPr>
              <p:cNvSpPr txBox="1"/>
              <p:nvPr/>
            </p:nvSpPr>
            <p:spPr>
              <a:xfrm>
                <a:off x="6859202" y="1833143"/>
                <a:ext cx="4745366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TW" altLang="en-US" sz="3200" b="1" dirty="0">
                    <a:latin typeface="Poppins" pitchFamily="2" charset="77"/>
                    <a:cs typeface="Poppins" pitchFamily="2" charset="77"/>
                  </a:rPr>
                  <a:t>行政與素養</a:t>
                </a: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F36CCE2-FF2A-67A0-B6DF-FE7757540164}"/>
                  </a:ext>
                </a:extLst>
              </p:cNvPr>
              <p:cNvSpPr/>
              <p:nvPr/>
            </p:nvSpPr>
            <p:spPr>
              <a:xfrm>
                <a:off x="6319157" y="1894777"/>
                <a:ext cx="445179" cy="44517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996F8BFB-0F79-EA8B-9A77-059FC397FFE4}"/>
                </a:ext>
              </a:extLst>
            </p:cNvPr>
            <p:cNvGrpSpPr/>
            <p:nvPr/>
          </p:nvGrpSpPr>
          <p:grpSpPr>
            <a:xfrm>
              <a:off x="6297689" y="4500409"/>
              <a:ext cx="5285411" cy="584775"/>
              <a:chOff x="6319157" y="1833143"/>
              <a:chExt cx="5285411" cy="584775"/>
            </a:xfrm>
          </p:grpSpPr>
          <p:sp>
            <p:nvSpPr>
              <p:cNvPr id="25" name="TextBox 58">
                <a:extLst>
                  <a:ext uri="{FF2B5EF4-FFF2-40B4-BE49-F238E27FC236}">
                    <a16:creationId xmlns:a16="http://schemas.microsoft.com/office/drawing/2014/main" id="{5E7051B7-6CE8-BEDA-E409-D562EF5EFE9C}"/>
                  </a:ext>
                </a:extLst>
              </p:cNvPr>
              <p:cNvSpPr txBox="1"/>
              <p:nvPr/>
            </p:nvSpPr>
            <p:spPr>
              <a:xfrm>
                <a:off x="6859202" y="1833143"/>
                <a:ext cx="4745366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TW" altLang="en-US" sz="3200" b="1" dirty="0">
                    <a:latin typeface="Poppins" pitchFamily="2" charset="77"/>
                    <a:cs typeface="Poppins" pitchFamily="2" charset="77"/>
                  </a:rPr>
                  <a:t>基建與資安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3478D9C-FB22-7A9A-6EC2-F9FA642EC99B}"/>
                  </a:ext>
                </a:extLst>
              </p:cNvPr>
              <p:cNvSpPr/>
              <p:nvPr/>
            </p:nvSpPr>
            <p:spPr>
              <a:xfrm>
                <a:off x="6319157" y="1894777"/>
                <a:ext cx="445179" cy="4451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5FC460D-D91F-4B2E-66D6-FE03DB13DA1F}"/>
              </a:ext>
            </a:extLst>
          </p:cNvPr>
          <p:cNvSpPr txBox="1"/>
          <p:nvPr/>
        </p:nvSpPr>
        <p:spPr>
          <a:xfrm>
            <a:off x="6169153" y="5215230"/>
            <a:ext cx="5870447" cy="1132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成立跨單位推動小組，制定數位轉型策略，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盤點數位發展現況、目標、進程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C3F77E83-E727-76FC-80E5-F57AE8E0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36" y="1701432"/>
            <a:ext cx="4791871" cy="4791871"/>
          </a:xfrm>
          <a:prstGeom prst="rect">
            <a:avLst/>
          </a:prstGeom>
        </p:spPr>
      </p:pic>
      <p:pic>
        <p:nvPicPr>
          <p:cNvPr id="41" name="圖片 40" descr="一張含有 字型, 標誌, 圖形, 符號 的圖片&#10;&#10;自動產生的描述">
            <a:extLst>
              <a:ext uri="{FF2B5EF4-FFF2-40B4-BE49-F238E27FC236}">
                <a16:creationId xmlns:a16="http://schemas.microsoft.com/office/drawing/2014/main" id="{B7A04424-6CD0-EBB9-8E72-63EA5AE76F8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81" y="86135"/>
            <a:ext cx="1353944" cy="4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7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20DF9-71E5-20C1-E187-8BFB7677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► </a:t>
            </a:r>
            <a:r>
              <a:rPr lang="zh-TW" altLang="en-US" sz="3200" dirty="0">
                <a:solidFill>
                  <a:schemeClr val="bg1"/>
                </a:solidFill>
              </a:rPr>
              <a:t>數位轉型專案</a:t>
            </a:r>
            <a:r>
              <a:rPr lang="zh-TW" altLang="en-US" dirty="0"/>
              <a:t>與</a:t>
            </a:r>
            <a:r>
              <a:rPr lang="zh-TW" altLang="en-US" sz="3200" dirty="0">
                <a:solidFill>
                  <a:schemeClr val="bg1"/>
                </a:solidFill>
              </a:rPr>
              <a:t>執行架構建議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1ED9EDC-EC12-E53D-11EC-795B5A835AF6}"/>
              </a:ext>
            </a:extLst>
          </p:cNvPr>
          <p:cNvGrpSpPr/>
          <p:nvPr/>
        </p:nvGrpSpPr>
        <p:grpSpPr>
          <a:xfrm>
            <a:off x="758693" y="1033351"/>
            <a:ext cx="10674614" cy="5488673"/>
            <a:chOff x="758693" y="797824"/>
            <a:chExt cx="10674614" cy="5488673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F4FAB55-549D-CA8B-1DFC-DCBA5F458A87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6183655" y="1854196"/>
              <a:ext cx="0" cy="1442033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94FD94D2-E77C-1C17-4F38-3234221356A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183654" y="2420338"/>
              <a:ext cx="1542163" cy="1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1A5A7AC-C557-9DAE-D923-EC99AB33628F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4747688" y="2243983"/>
              <a:ext cx="1435966" cy="0"/>
            </a:xfrm>
            <a:prstGeom prst="line">
              <a:avLst/>
            </a:prstGeom>
            <a:ln w="381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9963EFC6-DB57-DA6B-3C2D-8E1AB0575AD3}"/>
                </a:ext>
              </a:extLst>
            </p:cNvPr>
            <p:cNvGrpSpPr/>
            <p:nvPr/>
          </p:nvGrpSpPr>
          <p:grpSpPr>
            <a:xfrm>
              <a:off x="1944077" y="3296229"/>
              <a:ext cx="8296085" cy="480763"/>
              <a:chOff x="2032977" y="3855029"/>
              <a:chExt cx="8296085" cy="480763"/>
            </a:xfrm>
          </p:grpSpPr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174D4F05-00D1-D89E-32BC-843BA79DF0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2977" y="3855029"/>
                <a:ext cx="8296085" cy="0"/>
              </a:xfrm>
              <a:prstGeom prst="line">
                <a:avLst/>
              </a:prstGeom>
              <a:ln w="381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ACAD2728-F1C5-EB5E-8811-2098ED557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2977" y="3855029"/>
                <a:ext cx="0" cy="477685"/>
              </a:xfrm>
              <a:prstGeom prst="line">
                <a:avLst/>
              </a:prstGeom>
              <a:ln w="381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B842B4F9-32FC-0083-3BD4-CFA171AF5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29062" y="3855029"/>
                <a:ext cx="0" cy="480763"/>
              </a:xfrm>
              <a:prstGeom prst="line">
                <a:avLst/>
              </a:prstGeom>
              <a:ln w="381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650E917C-D629-3950-D064-F7D06EEC8F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9897" y="3855029"/>
                <a:ext cx="0" cy="461671"/>
              </a:xfrm>
              <a:prstGeom prst="line">
                <a:avLst/>
              </a:prstGeom>
              <a:ln w="381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4FCC55F0-E11E-6DE7-E354-6084533C8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5005" y="3855029"/>
                <a:ext cx="0" cy="460667"/>
              </a:xfrm>
              <a:prstGeom prst="line">
                <a:avLst/>
              </a:prstGeom>
              <a:ln w="38100" cap="rnd">
                <a:solidFill>
                  <a:schemeClr val="bg1">
                    <a:lumMod val="65000"/>
                  </a:schemeClr>
                </a:solidFill>
                <a:round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E618EC7-A5CA-079E-1CA7-C2BF6307CA6F}"/>
                </a:ext>
              </a:extLst>
            </p:cNvPr>
            <p:cNvGrpSpPr/>
            <p:nvPr/>
          </p:nvGrpSpPr>
          <p:grpSpPr>
            <a:xfrm>
              <a:off x="758693" y="3525274"/>
              <a:ext cx="2367505" cy="2761223"/>
              <a:chOff x="758693" y="3522196"/>
              <a:chExt cx="2367505" cy="2761223"/>
            </a:xfrm>
          </p:grpSpPr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A05E64E9-CE13-301C-DD61-9B1A9C2BDA32}"/>
                  </a:ext>
                </a:extLst>
              </p:cNvPr>
              <p:cNvGrpSpPr/>
              <p:nvPr/>
            </p:nvGrpSpPr>
            <p:grpSpPr>
              <a:xfrm>
                <a:off x="758693" y="3522196"/>
                <a:ext cx="2367505" cy="2761223"/>
                <a:chOff x="754011" y="2221070"/>
                <a:chExt cx="2367505" cy="2761223"/>
              </a:xfrm>
            </p:grpSpPr>
            <p:sp>
              <p:nvSpPr>
                <p:cNvPr id="42" name="矩形: 圓角 41">
                  <a:extLst>
                    <a:ext uri="{FF2B5EF4-FFF2-40B4-BE49-F238E27FC236}">
                      <a16:creationId xmlns:a16="http://schemas.microsoft.com/office/drawing/2014/main" id="{9DE1C908-772A-452B-3C51-8E6CCA3B466A}"/>
                    </a:ext>
                  </a:extLst>
                </p:cNvPr>
                <p:cNvSpPr/>
                <p:nvPr/>
              </p:nvSpPr>
              <p:spPr>
                <a:xfrm>
                  <a:off x="754011" y="2718708"/>
                  <a:ext cx="2367505" cy="2263585"/>
                </a:xfrm>
                <a:prstGeom prst="roundRect">
                  <a:avLst>
                    <a:gd name="adj" fmla="val 4942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E5FA1525-D03B-D815-F701-9135DA543664}"/>
                    </a:ext>
                  </a:extLst>
                </p:cNvPr>
                <p:cNvSpPr/>
                <p:nvPr/>
              </p:nvSpPr>
              <p:spPr>
                <a:xfrm>
                  <a:off x="1447928" y="2221070"/>
                  <a:ext cx="979670" cy="979670"/>
                </a:xfrm>
                <a:prstGeom prst="ellipse">
                  <a:avLst/>
                </a:prstGeom>
                <a:solidFill>
                  <a:schemeClr val="bg2"/>
                </a:solidFill>
                <a:ln w="635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38" name="圖形 37" descr="教室 以實心填滿">
                <a:extLst>
                  <a:ext uri="{FF2B5EF4-FFF2-40B4-BE49-F238E27FC236}">
                    <a16:creationId xmlns:a16="http://schemas.microsoft.com/office/drawing/2014/main" id="{0C3C4FE4-C4CF-5FF9-4418-3A212D3AA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18445" y="3688031"/>
                <a:ext cx="648000" cy="648000"/>
              </a:xfrm>
              <a:prstGeom prst="rect">
                <a:avLst/>
              </a:prstGeom>
            </p:spPr>
          </p:pic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A5623EF2-4DF6-7931-3037-7B64FD442EB2}"/>
                  </a:ext>
                </a:extLst>
              </p:cNvPr>
              <p:cNvGrpSpPr/>
              <p:nvPr/>
            </p:nvGrpSpPr>
            <p:grpSpPr>
              <a:xfrm>
                <a:off x="886923" y="4556384"/>
                <a:ext cx="2111044" cy="1222717"/>
                <a:chOff x="882241" y="3141917"/>
                <a:chExt cx="2111044" cy="1222717"/>
              </a:xfrm>
            </p:grpSpPr>
            <p:sp>
              <p:nvSpPr>
                <p:cNvPr id="40" name="TextBox 5">
                  <a:extLst>
                    <a:ext uri="{FF2B5EF4-FFF2-40B4-BE49-F238E27FC236}">
                      <a16:creationId xmlns:a16="http://schemas.microsoft.com/office/drawing/2014/main" id="{726C9388-8473-B38F-8C4C-78E58530BAF9}"/>
                    </a:ext>
                  </a:extLst>
                </p:cNvPr>
                <p:cNvSpPr txBox="1"/>
                <p:nvPr/>
              </p:nvSpPr>
              <p:spPr>
                <a:xfrm>
                  <a:off x="882242" y="3141917"/>
                  <a:ext cx="2111043" cy="461665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 defTabSz="914217"/>
                  <a:r>
                    <a:rPr lang="zh-TW" altLang="en-US" sz="2400" b="1" spc="-15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oppins" pitchFamily="2" charset="77"/>
                      <a:cs typeface="Poppins" pitchFamily="2" charset="77"/>
                    </a:rPr>
                    <a:t>教學與學習</a:t>
                  </a:r>
                  <a:endParaRPr lang="en-US" sz="2400" b="1" spc="-15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" pitchFamily="2" charset="77"/>
                    <a:cs typeface="Poppins" pitchFamily="2" charset="77"/>
                  </a:endParaRPr>
                </a:p>
              </p:txBody>
            </p:sp>
            <p:sp>
              <p:nvSpPr>
                <p:cNvPr id="41" name="TextBox 6">
                  <a:extLst>
                    <a:ext uri="{FF2B5EF4-FFF2-40B4-BE49-F238E27FC236}">
                      <a16:creationId xmlns:a16="http://schemas.microsoft.com/office/drawing/2014/main" id="{96524ED3-7187-D45E-1B12-8581032D9D30}"/>
                    </a:ext>
                  </a:extLst>
                </p:cNvPr>
                <p:cNvSpPr txBox="1"/>
                <p:nvPr/>
              </p:nvSpPr>
              <p:spPr>
                <a:xfrm>
                  <a:off x="882241" y="3628599"/>
                  <a:ext cx="2111044" cy="7360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914217">
                    <a:lnSpc>
                      <a:spcPct val="120000"/>
                    </a:lnSpc>
                  </a:pPr>
                  <a:r>
                    <a:rPr lang="zh-TW" altLang="en-US" b="1" spc="-10" dirty="0">
                      <a:solidFill>
                        <a:srgbClr val="FFFFFF"/>
                      </a:solidFill>
                      <a:latin typeface="Poppins" pitchFamily="2" charset="77"/>
                      <a:cs typeface="Poppins" pitchFamily="2" charset="77"/>
                    </a:rPr>
                    <a:t>教務處、學務處、國際處、三大學群</a:t>
                  </a:r>
                  <a:endParaRPr lang="en-US" b="1" spc="-10" dirty="0">
                    <a:solidFill>
                      <a:srgbClr val="FFFFFF"/>
                    </a:solidFill>
                    <a:latin typeface="Poppins" pitchFamily="2" charset="77"/>
                    <a:cs typeface="Poppins" pitchFamily="2" charset="77"/>
                  </a:endParaRPr>
                </a:p>
              </p:txBody>
            </p:sp>
          </p:grp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B974EA23-3A27-A25E-AD18-3DFCBB20DF0D}"/>
                </a:ext>
              </a:extLst>
            </p:cNvPr>
            <p:cNvGrpSpPr/>
            <p:nvPr/>
          </p:nvGrpSpPr>
          <p:grpSpPr>
            <a:xfrm>
              <a:off x="9065802" y="3525274"/>
              <a:ext cx="2367505" cy="2761223"/>
              <a:chOff x="9065802" y="3525274"/>
              <a:chExt cx="2367505" cy="2761223"/>
            </a:xfrm>
          </p:grpSpPr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5E551AB2-57B8-1D5A-D1EC-70A62FFEFF61}"/>
                  </a:ext>
                </a:extLst>
              </p:cNvPr>
              <p:cNvGrpSpPr/>
              <p:nvPr/>
            </p:nvGrpSpPr>
            <p:grpSpPr>
              <a:xfrm>
                <a:off x="9065802" y="3525274"/>
                <a:ext cx="2367505" cy="2761223"/>
                <a:chOff x="754011" y="2221070"/>
                <a:chExt cx="2367505" cy="2761223"/>
              </a:xfrm>
              <a:solidFill>
                <a:schemeClr val="accent3"/>
              </a:solidFill>
            </p:grpSpPr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606CFF6A-3AE8-284D-DCA3-174A7C8516D6}"/>
                    </a:ext>
                  </a:extLst>
                </p:cNvPr>
                <p:cNvSpPr/>
                <p:nvPr/>
              </p:nvSpPr>
              <p:spPr>
                <a:xfrm>
                  <a:off x="754011" y="2718708"/>
                  <a:ext cx="2367505" cy="2263585"/>
                </a:xfrm>
                <a:prstGeom prst="roundRect">
                  <a:avLst>
                    <a:gd name="adj" fmla="val 494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橢圓 35">
                  <a:extLst>
                    <a:ext uri="{FF2B5EF4-FFF2-40B4-BE49-F238E27FC236}">
                      <a16:creationId xmlns:a16="http://schemas.microsoft.com/office/drawing/2014/main" id="{36684B2F-5468-34AF-3D2A-72581AC9C3EB}"/>
                    </a:ext>
                  </a:extLst>
                </p:cNvPr>
                <p:cNvSpPr/>
                <p:nvPr/>
              </p:nvSpPr>
              <p:spPr>
                <a:xfrm>
                  <a:off x="1447928" y="2221070"/>
                  <a:ext cx="979670" cy="979670"/>
                </a:xfrm>
                <a:prstGeom prst="ellipse">
                  <a:avLst/>
                </a:prstGeom>
                <a:solidFill>
                  <a:schemeClr val="bg2"/>
                </a:solidFill>
                <a:ln w="635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2" name="TextBox 11">
                <a:extLst>
                  <a:ext uri="{FF2B5EF4-FFF2-40B4-BE49-F238E27FC236}">
                    <a16:creationId xmlns:a16="http://schemas.microsoft.com/office/drawing/2014/main" id="{76D14289-87E1-E284-BE2A-602DB92302A6}"/>
                  </a:ext>
                </a:extLst>
              </p:cNvPr>
              <p:cNvSpPr txBox="1"/>
              <p:nvPr/>
            </p:nvSpPr>
            <p:spPr>
              <a:xfrm>
                <a:off x="9194032" y="4610917"/>
                <a:ext cx="2111043" cy="46166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 defTabSz="914217"/>
                <a:r>
                  <a:rPr lang="zh-TW" altLang="en-US" sz="2400" b="1" spc="-15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" pitchFamily="2" charset="77"/>
                    <a:cs typeface="Poppins" pitchFamily="2" charset="77"/>
                  </a:rPr>
                  <a:t>基建與資安</a:t>
                </a:r>
                <a:endParaRPr lang="en-US" sz="2400" b="1" spc="-1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33" name="TextBox 12">
                <a:extLst>
                  <a:ext uri="{FF2B5EF4-FFF2-40B4-BE49-F238E27FC236}">
                    <a16:creationId xmlns:a16="http://schemas.microsoft.com/office/drawing/2014/main" id="{26F976E4-516C-0C6C-6266-9C6906D7E0DE}"/>
                  </a:ext>
                </a:extLst>
              </p:cNvPr>
              <p:cNvSpPr txBox="1"/>
              <p:nvPr/>
            </p:nvSpPr>
            <p:spPr>
              <a:xfrm>
                <a:off x="9194032" y="5104248"/>
                <a:ext cx="2111044" cy="736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217">
                  <a:lnSpc>
                    <a:spcPct val="120000"/>
                  </a:lnSpc>
                </a:pPr>
                <a:r>
                  <a:rPr lang="zh-TW" altLang="en-US" b="1" spc="-10" dirty="0">
                    <a:solidFill>
                      <a:srgbClr val="FFFFFF"/>
                    </a:solidFill>
                    <a:latin typeface="Poppins" pitchFamily="2" charset="77"/>
                    <a:cs typeface="Poppins" pitchFamily="2" charset="77"/>
                  </a:rPr>
                  <a:t>資訊中心、總務處、圖書館</a:t>
                </a:r>
                <a:endParaRPr lang="en-US" b="1" spc="-10" dirty="0">
                  <a:solidFill>
                    <a:srgbClr val="FFFFFF"/>
                  </a:solidFill>
                  <a:latin typeface="Poppins" pitchFamily="2" charset="77"/>
                  <a:cs typeface="Poppins" pitchFamily="2" charset="77"/>
                </a:endParaRPr>
              </a:p>
            </p:txBody>
          </p:sp>
          <p:pic>
            <p:nvPicPr>
              <p:cNvPr id="34" name="圖形 33" descr="伺服器 以實心填滿">
                <a:extLst>
                  <a:ext uri="{FF2B5EF4-FFF2-40B4-BE49-F238E27FC236}">
                    <a16:creationId xmlns:a16="http://schemas.microsoft.com/office/drawing/2014/main" id="{56ADE096-8D01-62E1-0588-5579EA2D42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25554" y="3696152"/>
                <a:ext cx="648000" cy="648000"/>
              </a:xfrm>
              <a:prstGeom prst="rect">
                <a:avLst/>
              </a:prstGeom>
            </p:spPr>
          </p:pic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E87405E-7272-A53E-28F1-9296CE376535}"/>
                </a:ext>
              </a:extLst>
            </p:cNvPr>
            <p:cNvGrpSpPr/>
            <p:nvPr/>
          </p:nvGrpSpPr>
          <p:grpSpPr>
            <a:xfrm>
              <a:off x="3531745" y="3525274"/>
              <a:ext cx="2367505" cy="2761223"/>
              <a:chOff x="3531745" y="3505178"/>
              <a:chExt cx="2367505" cy="2761223"/>
            </a:xfrm>
          </p:grpSpPr>
          <p:grpSp>
            <p:nvGrpSpPr>
              <p:cNvPr id="24" name="群組 23">
                <a:extLst>
                  <a:ext uri="{FF2B5EF4-FFF2-40B4-BE49-F238E27FC236}">
                    <a16:creationId xmlns:a16="http://schemas.microsoft.com/office/drawing/2014/main" id="{E7CEF9B9-774E-932C-9E3B-D0BE8FB1845D}"/>
                  </a:ext>
                </a:extLst>
              </p:cNvPr>
              <p:cNvGrpSpPr/>
              <p:nvPr/>
            </p:nvGrpSpPr>
            <p:grpSpPr>
              <a:xfrm>
                <a:off x="3531745" y="3505178"/>
                <a:ext cx="2367505" cy="2761223"/>
                <a:chOff x="754011" y="2221070"/>
                <a:chExt cx="2367505" cy="2761223"/>
              </a:xfrm>
            </p:grpSpPr>
            <p:sp>
              <p:nvSpPr>
                <p:cNvPr id="29" name="矩形: 圓角 28">
                  <a:extLst>
                    <a:ext uri="{FF2B5EF4-FFF2-40B4-BE49-F238E27FC236}">
                      <a16:creationId xmlns:a16="http://schemas.microsoft.com/office/drawing/2014/main" id="{0739CB66-E897-F415-9BF3-A5BC6AE68160}"/>
                    </a:ext>
                  </a:extLst>
                </p:cNvPr>
                <p:cNvSpPr/>
                <p:nvPr/>
              </p:nvSpPr>
              <p:spPr>
                <a:xfrm>
                  <a:off x="754011" y="2718708"/>
                  <a:ext cx="2367505" cy="2263585"/>
                </a:xfrm>
                <a:prstGeom prst="roundRect">
                  <a:avLst>
                    <a:gd name="adj" fmla="val 4942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E628CFA0-4433-AAD3-D6B5-27D430EA4518}"/>
                    </a:ext>
                  </a:extLst>
                </p:cNvPr>
                <p:cNvSpPr/>
                <p:nvPr/>
              </p:nvSpPr>
              <p:spPr>
                <a:xfrm>
                  <a:off x="1447928" y="2221070"/>
                  <a:ext cx="979670" cy="979670"/>
                </a:xfrm>
                <a:prstGeom prst="ellipse">
                  <a:avLst/>
                </a:prstGeom>
                <a:solidFill>
                  <a:schemeClr val="bg2"/>
                </a:solidFill>
                <a:ln w="635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2C9BD147-5086-351B-0FC7-32743C92A902}"/>
                  </a:ext>
                </a:extLst>
              </p:cNvPr>
              <p:cNvGrpSpPr/>
              <p:nvPr/>
            </p:nvGrpSpPr>
            <p:grpSpPr>
              <a:xfrm>
                <a:off x="3659975" y="4556384"/>
                <a:ext cx="2111044" cy="890319"/>
                <a:chOff x="3655293" y="3141917"/>
                <a:chExt cx="2111044" cy="890319"/>
              </a:xfrm>
            </p:grpSpPr>
            <p:sp>
              <p:nvSpPr>
                <p:cNvPr id="27" name="TextBox 7">
                  <a:extLst>
                    <a:ext uri="{FF2B5EF4-FFF2-40B4-BE49-F238E27FC236}">
                      <a16:creationId xmlns:a16="http://schemas.microsoft.com/office/drawing/2014/main" id="{4DAF326D-1E4D-B01F-E1F3-29258C2AAA6D}"/>
                    </a:ext>
                  </a:extLst>
                </p:cNvPr>
                <p:cNvSpPr txBox="1"/>
                <p:nvPr/>
              </p:nvSpPr>
              <p:spPr>
                <a:xfrm>
                  <a:off x="3655294" y="3141917"/>
                  <a:ext cx="2111043" cy="461665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ctr" defTabSz="914217"/>
                  <a:r>
                    <a:rPr lang="zh-TW" altLang="en-US" sz="2400" b="1" spc="-15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oppins" pitchFamily="2" charset="77"/>
                      <a:cs typeface="Poppins" pitchFamily="2" charset="77"/>
                    </a:rPr>
                    <a:t>研究與產創</a:t>
                  </a:r>
                  <a:endParaRPr lang="en-US" sz="2400" b="1" spc="-15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" pitchFamily="2" charset="77"/>
                    <a:cs typeface="Poppins" pitchFamily="2" charset="77"/>
                  </a:endParaRPr>
                </a:p>
              </p:txBody>
            </p:sp>
            <p:sp>
              <p:nvSpPr>
                <p:cNvPr id="28" name="TextBox 8">
                  <a:extLst>
                    <a:ext uri="{FF2B5EF4-FFF2-40B4-BE49-F238E27FC236}">
                      <a16:creationId xmlns:a16="http://schemas.microsoft.com/office/drawing/2014/main" id="{3C6C501B-E20F-45E8-351C-0C95AA67C002}"/>
                    </a:ext>
                  </a:extLst>
                </p:cNvPr>
                <p:cNvSpPr txBox="1"/>
                <p:nvPr/>
              </p:nvSpPr>
              <p:spPr>
                <a:xfrm>
                  <a:off x="3655293" y="3628599"/>
                  <a:ext cx="2111044" cy="4036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algn="ctr" defTabSz="914217">
                    <a:lnSpc>
                      <a:spcPct val="150000"/>
                    </a:lnSpc>
                    <a:defRPr sz="2000" spc="-10">
                      <a:solidFill>
                        <a:srgbClr val="FFFFFF"/>
                      </a:solidFill>
                      <a:latin typeface="Poppins" pitchFamily="2" charset="77"/>
                      <a:cs typeface="Poppins" pitchFamily="2" charset="77"/>
                    </a:defRPr>
                  </a:lvl1pPr>
                </a:lstStyle>
                <a:p>
                  <a:pPr>
                    <a:lnSpc>
                      <a:spcPct val="120000"/>
                    </a:lnSpc>
                  </a:pPr>
                  <a:r>
                    <a:rPr lang="zh-TW" altLang="en-US" sz="1800" b="1" dirty="0"/>
                    <a:t>研發處、產創處</a:t>
                  </a:r>
                  <a:endParaRPr lang="en-US" sz="1800" b="1" dirty="0"/>
                </a:p>
              </p:txBody>
            </p:sp>
          </p:grpSp>
          <p:pic>
            <p:nvPicPr>
              <p:cNvPr id="26" name="圖形 25" descr="燈泡與齒輪 以實心填滿">
                <a:extLst>
                  <a:ext uri="{FF2B5EF4-FFF2-40B4-BE49-F238E27FC236}">
                    <a16:creationId xmlns:a16="http://schemas.microsoft.com/office/drawing/2014/main" id="{5D749873-8AB7-1C5F-83B4-9660F2BF4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04197" y="3670752"/>
                <a:ext cx="648000" cy="648000"/>
              </a:xfrm>
              <a:prstGeom prst="rect">
                <a:avLst/>
              </a:prstGeom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093AAF7F-19AF-2B78-8058-4D900C471A90}"/>
                </a:ext>
              </a:extLst>
            </p:cNvPr>
            <p:cNvGrpSpPr/>
            <p:nvPr/>
          </p:nvGrpSpPr>
          <p:grpSpPr>
            <a:xfrm>
              <a:off x="6306637" y="3525274"/>
              <a:ext cx="2367505" cy="2761223"/>
              <a:chOff x="6306637" y="3506181"/>
              <a:chExt cx="2367505" cy="2761223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BFBA25FF-903C-A0F7-5F63-61D25AA20390}"/>
                  </a:ext>
                </a:extLst>
              </p:cNvPr>
              <p:cNvGrpSpPr/>
              <p:nvPr/>
            </p:nvGrpSpPr>
            <p:grpSpPr>
              <a:xfrm>
                <a:off x="6306637" y="3506181"/>
                <a:ext cx="2367505" cy="2761223"/>
                <a:chOff x="754011" y="2221070"/>
                <a:chExt cx="2367505" cy="2761223"/>
              </a:xfrm>
            </p:grpSpPr>
            <p:sp>
              <p:nvSpPr>
                <p:cNvPr id="22" name="矩形: 圓角 21">
                  <a:extLst>
                    <a:ext uri="{FF2B5EF4-FFF2-40B4-BE49-F238E27FC236}">
                      <a16:creationId xmlns:a16="http://schemas.microsoft.com/office/drawing/2014/main" id="{D9F720C8-A591-57BF-6AB7-2DA4480EA50E}"/>
                    </a:ext>
                  </a:extLst>
                </p:cNvPr>
                <p:cNvSpPr/>
                <p:nvPr/>
              </p:nvSpPr>
              <p:spPr>
                <a:xfrm>
                  <a:off x="754011" y="2718708"/>
                  <a:ext cx="2367505" cy="2263585"/>
                </a:xfrm>
                <a:prstGeom prst="roundRect">
                  <a:avLst>
                    <a:gd name="adj" fmla="val 4942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9D3CE0D8-4EC0-CDE5-F1CB-1CB5E6619DA8}"/>
                    </a:ext>
                  </a:extLst>
                </p:cNvPr>
                <p:cNvSpPr/>
                <p:nvPr/>
              </p:nvSpPr>
              <p:spPr>
                <a:xfrm>
                  <a:off x="1447928" y="2221070"/>
                  <a:ext cx="979670" cy="979670"/>
                </a:xfrm>
                <a:prstGeom prst="ellipse">
                  <a:avLst/>
                </a:prstGeom>
                <a:solidFill>
                  <a:schemeClr val="bg2"/>
                </a:solidFill>
                <a:ln w="635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972CC766-D5BB-F901-6BCF-C6CE7D11EE1B}"/>
                  </a:ext>
                </a:extLst>
              </p:cNvPr>
              <p:cNvSpPr txBox="1"/>
              <p:nvPr/>
            </p:nvSpPr>
            <p:spPr>
              <a:xfrm>
                <a:off x="6418299" y="4591824"/>
                <a:ext cx="2111043" cy="46166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 defTabSz="914217"/>
                <a:r>
                  <a:rPr lang="zh-TW" altLang="en-US" sz="2400" b="1" spc="-15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Poppins" pitchFamily="2" charset="77"/>
                    <a:cs typeface="Poppins" pitchFamily="2" charset="77"/>
                  </a:rPr>
                  <a:t>行政與素養</a:t>
                </a:r>
                <a:endParaRPr lang="en-US" sz="2400" b="1" spc="-15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18" name="TextBox 10">
                <a:extLst>
                  <a:ext uri="{FF2B5EF4-FFF2-40B4-BE49-F238E27FC236}">
                    <a16:creationId xmlns:a16="http://schemas.microsoft.com/office/drawing/2014/main" id="{63458F5E-1706-0F4D-237B-C9C3E81BD99A}"/>
                  </a:ext>
                </a:extLst>
              </p:cNvPr>
              <p:cNvSpPr txBox="1"/>
              <p:nvPr/>
            </p:nvSpPr>
            <p:spPr>
              <a:xfrm>
                <a:off x="6380997" y="5072933"/>
                <a:ext cx="2236993" cy="733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ctr" defTabSz="914217">
                  <a:lnSpc>
                    <a:spcPct val="150000"/>
                  </a:lnSpc>
                  <a:defRPr sz="2000" spc="-10">
                    <a:solidFill>
                      <a:srgbClr val="FFFFFF"/>
                    </a:solidFill>
                    <a:latin typeface="Poppins" pitchFamily="2" charset="77"/>
                    <a:cs typeface="Poppins" pitchFamily="2" charset="77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TW" altLang="en-US" sz="1800" b="1" dirty="0"/>
                  <a:t>秘書處、人事室、</a:t>
                </a:r>
                <a:br>
                  <a:rPr lang="en-US" altLang="zh-TW" sz="1800" b="1" dirty="0"/>
                </a:br>
                <a:r>
                  <a:rPr lang="zh-TW" altLang="en-US" sz="1800" b="1" dirty="0"/>
                  <a:t>主計室、其他單位</a:t>
                </a:r>
                <a:endParaRPr lang="en-US" altLang="zh-TW" sz="1800" b="1" dirty="0"/>
              </a:p>
            </p:txBody>
          </p: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DD595522-52C3-9FD7-0F7F-AAA7F92F4C1F}"/>
                  </a:ext>
                </a:extLst>
              </p:cNvPr>
              <p:cNvGrpSpPr/>
              <p:nvPr/>
            </p:nvGrpSpPr>
            <p:grpSpPr>
              <a:xfrm>
                <a:off x="7175287" y="3696152"/>
                <a:ext cx="720000" cy="648000"/>
                <a:chOff x="3638303" y="4373193"/>
                <a:chExt cx="1281293" cy="1182307"/>
              </a:xfrm>
              <a:solidFill>
                <a:schemeClr val="accent2"/>
              </a:solidFill>
            </p:grpSpPr>
            <p:pic>
              <p:nvPicPr>
                <p:cNvPr id="20" name="圖形 19" descr="齒輪 以實心填滿">
                  <a:extLst>
                    <a:ext uri="{FF2B5EF4-FFF2-40B4-BE49-F238E27FC236}">
                      <a16:creationId xmlns:a16="http://schemas.microsoft.com/office/drawing/2014/main" id="{8D858C86-CE30-D9AF-9F98-46B42DE7B2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5196" y="464110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圖形 20" descr="銀行 以實心填滿">
                  <a:extLst>
                    <a:ext uri="{FF2B5EF4-FFF2-40B4-BE49-F238E27FC236}">
                      <a16:creationId xmlns:a16="http://schemas.microsoft.com/office/drawing/2014/main" id="{2EBE4FF5-33A5-FFFE-C66C-0BCCA2EA97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8303" y="4373193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3FB21B0-BEC2-E48D-DC06-86282F832A1F}"/>
                </a:ext>
              </a:extLst>
            </p:cNvPr>
            <p:cNvSpPr/>
            <p:nvPr/>
          </p:nvSpPr>
          <p:spPr>
            <a:xfrm>
              <a:off x="4985853" y="797824"/>
              <a:ext cx="2395604" cy="1056372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/>
                <a:t>數位</a:t>
              </a:r>
              <a:r>
                <a:rPr lang="en-US" altLang="zh-TW" sz="2800" b="1"/>
                <a:t>(AI)</a:t>
              </a:r>
              <a:r>
                <a:rPr lang="zh-TW" altLang="en-US" sz="2800" b="1"/>
                <a:t>轉型</a:t>
              </a:r>
              <a:endParaRPr lang="en-US" altLang="zh-TW" sz="2800" b="1" dirty="0"/>
            </a:p>
            <a:p>
              <a:pPr algn="ctr"/>
              <a:r>
                <a:rPr lang="zh-TW" altLang="en-US" sz="2800" b="1" dirty="0"/>
                <a:t>召集人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41F48C2-307D-B4D6-7F4C-95CC562BE8B3}"/>
                </a:ext>
              </a:extLst>
            </p:cNvPr>
            <p:cNvSpPr/>
            <p:nvPr/>
          </p:nvSpPr>
          <p:spPr>
            <a:xfrm>
              <a:off x="7725817" y="2001030"/>
              <a:ext cx="2510604" cy="838617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/>
                <a:t>行政業務支援</a:t>
              </a:r>
              <a:endParaRPr lang="en-US" altLang="zh-TW" sz="2400" b="1" dirty="0"/>
            </a:p>
            <a:p>
              <a:pPr algn="ctr"/>
              <a:r>
                <a:rPr lang="zh-TW" altLang="en-US" b="1" dirty="0"/>
                <a:t>校務大數據研究中心</a:t>
              </a:r>
              <a:endParaRPr lang="zh-TW" altLang="en-US" sz="2400" b="1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4BF947B-E278-2CC5-9970-F4EF09A0F78D}"/>
                </a:ext>
              </a:extLst>
            </p:cNvPr>
            <p:cNvSpPr/>
            <p:nvPr/>
          </p:nvSpPr>
          <p:spPr>
            <a:xfrm>
              <a:off x="4881167" y="2748672"/>
              <a:ext cx="2592654" cy="4127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200" b="1" dirty="0"/>
                <a:t>跨單位推動小組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02EF8CA-3B87-F369-C8B8-ADAC8CA181CC}"/>
                </a:ext>
              </a:extLst>
            </p:cNvPr>
            <p:cNvSpPr/>
            <p:nvPr/>
          </p:nvSpPr>
          <p:spPr>
            <a:xfrm>
              <a:off x="1955578" y="1970552"/>
              <a:ext cx="2792110" cy="5468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b="1" dirty="0"/>
                <a:t>諮詢委員指導小組</a:t>
              </a:r>
            </a:p>
          </p:txBody>
        </p:sp>
      </p:grpSp>
      <p:pic>
        <p:nvPicPr>
          <p:cNvPr id="49" name="圖片 48" descr="一張含有 字型, 標誌, 圖形, 符號 的圖片&#10;&#10;自動產生的描述">
            <a:extLst>
              <a:ext uri="{FF2B5EF4-FFF2-40B4-BE49-F238E27FC236}">
                <a16:creationId xmlns:a16="http://schemas.microsoft.com/office/drawing/2014/main" id="{DEAF5960-5071-88B2-CC94-1588EB1130CE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81" y="86135"/>
            <a:ext cx="1353944" cy="4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9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1EE05-0791-9611-BD14-3A9EA15E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► </a:t>
            </a:r>
            <a:r>
              <a:rPr lang="zh-TW" altLang="en-US" dirty="0"/>
              <a:t>盤點調查</a:t>
            </a:r>
            <a:endParaRPr lang="zh-TW" altLang="en-US" b="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04B52DD-9B38-8169-8569-B3EFBECA779E}"/>
              </a:ext>
            </a:extLst>
          </p:cNvPr>
          <p:cNvSpPr txBox="1"/>
          <p:nvPr/>
        </p:nvSpPr>
        <p:spPr>
          <a:xfrm>
            <a:off x="604444" y="857759"/>
            <a:ext cx="1097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2400" kern="100" dirty="0">
                <a:effectLst/>
                <a:latin typeface="+mn-ea"/>
              </a:rPr>
              <a:t>請各相關單位</a:t>
            </a:r>
            <a:r>
              <a:rPr lang="zh-TW" altLang="zh-TW" sz="2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就</a:t>
            </a:r>
            <a:r>
              <a:rPr lang="zh-TW" altLang="zh-TW" sz="24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「教學與學習」、「研究與</a:t>
            </a:r>
            <a:r>
              <a:rPr lang="zh-TW" altLang="en-US" sz="24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產創</a:t>
            </a:r>
            <a:r>
              <a:rPr lang="zh-TW" altLang="zh-TW" sz="24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」、「</a:t>
            </a:r>
            <a:r>
              <a:rPr lang="zh-TW" altLang="en-US" sz="24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行政與素養</a:t>
            </a:r>
            <a:r>
              <a:rPr lang="zh-TW" altLang="zh-TW" sz="24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」、「</a:t>
            </a:r>
            <a:r>
              <a:rPr lang="zh-TW" altLang="en-US" sz="24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基建與資安</a:t>
            </a:r>
            <a:r>
              <a:rPr lang="zh-TW" altLang="zh-TW" sz="2400" b="1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」</a:t>
            </a:r>
            <a:r>
              <a:rPr lang="zh-TW" altLang="zh-TW" sz="2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等</a:t>
            </a:r>
            <a:r>
              <a:rPr lang="zh-TW" altLang="en-US" sz="2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四</a:t>
            </a:r>
            <a:r>
              <a:rPr lang="zh-TW" altLang="en-US" sz="2400" kern="100" dirty="0">
                <a:latin typeface="+mn-ea"/>
                <a:cs typeface="Times New Roman" panose="02020603050405020304" pitchFamily="18" charset="0"/>
              </a:rPr>
              <a:t>大</a:t>
            </a:r>
            <a:r>
              <a:rPr lang="zh-TW" altLang="zh-TW" sz="2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面向，</a:t>
            </a:r>
            <a:r>
              <a:rPr lang="zh-TW" altLang="zh-TW" sz="2400" kern="100" dirty="0">
                <a:effectLst/>
                <a:latin typeface="+mn-ea"/>
              </a:rPr>
              <a:t>提供現況說明、問題與挑戰、策略</a:t>
            </a:r>
            <a:r>
              <a:rPr lang="zh-TW" altLang="en-US" sz="2400" kern="100" dirty="0">
                <a:effectLst/>
                <a:latin typeface="+mn-ea"/>
              </a:rPr>
              <a:t>與</a:t>
            </a:r>
            <a:r>
              <a:rPr lang="zh-TW" altLang="zh-TW" sz="2400" kern="100" dirty="0">
                <a:effectLst/>
                <a:latin typeface="+mn-ea"/>
              </a:rPr>
              <a:t>目標、後續行動等內容</a:t>
            </a:r>
            <a:endParaRPr lang="zh-TW" altLang="en-US" sz="2400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C387B6A-6B19-3B1A-16F2-9CDF8299F279}"/>
              </a:ext>
            </a:extLst>
          </p:cNvPr>
          <p:cNvGrpSpPr/>
          <p:nvPr/>
        </p:nvGrpSpPr>
        <p:grpSpPr>
          <a:xfrm>
            <a:off x="397571" y="2093979"/>
            <a:ext cx="5765233" cy="1619162"/>
            <a:chOff x="397571" y="2208138"/>
            <a:chExt cx="5765233" cy="1619162"/>
          </a:xfrm>
        </p:grpSpPr>
        <p:sp>
          <p:nvSpPr>
            <p:cNvPr id="10" name="TextBox 415">
              <a:extLst>
                <a:ext uri="{FF2B5EF4-FFF2-40B4-BE49-F238E27FC236}">
                  <a16:creationId xmlns:a16="http://schemas.microsoft.com/office/drawing/2014/main" id="{E4D49963-B8E7-01D7-B2C3-8DD5F2F7DE60}"/>
                </a:ext>
              </a:extLst>
            </p:cNvPr>
            <p:cNvSpPr txBox="1"/>
            <p:nvPr/>
          </p:nvSpPr>
          <p:spPr>
            <a:xfrm>
              <a:off x="1072516" y="2270612"/>
              <a:ext cx="2954222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914217"/>
              <a:r>
                <a:rPr lang="zh-TW" altLang="en-US" sz="2800" b="1" u="sng" spc="-15" dirty="0">
                  <a:solidFill>
                    <a:srgbClr val="11134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現況說明</a:t>
              </a:r>
              <a:endParaRPr lang="en-US" sz="2800" b="1" u="sng" spc="-15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TextBox 416">
              <a:extLst>
                <a:ext uri="{FF2B5EF4-FFF2-40B4-BE49-F238E27FC236}">
                  <a16:creationId xmlns:a16="http://schemas.microsoft.com/office/drawing/2014/main" id="{14BEE012-8B5E-FE89-8F74-3BE48AC98740}"/>
                </a:ext>
              </a:extLst>
            </p:cNvPr>
            <p:cNvSpPr txBox="1"/>
            <p:nvPr/>
          </p:nvSpPr>
          <p:spPr>
            <a:xfrm>
              <a:off x="1072515" y="2869858"/>
              <a:ext cx="5090289" cy="957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7">
                <a:lnSpc>
                  <a:spcPct val="120000"/>
                </a:lnSpc>
              </a:pPr>
              <a:r>
                <a:rPr lang="zh-TW" altLang="en-US" sz="1600" spc="-10" dirty="0">
                  <a:latin typeface="Poppins" panose="00000500000000000000" pitchFamily="2" charset="0"/>
                  <a:cs typeface="Poppins" panose="00000500000000000000" pitchFamily="2" charset="0"/>
                </a:rPr>
                <a:t>就「教學與學習」、「研究與產創」、「行政與素養」、「基建與資安」等面向，說明單位針對教師、學生、職員等不同角色所提供的數位資源現況</a:t>
              </a:r>
              <a:endParaRPr lang="en-US" sz="1600" spc="-1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8" name="TextBox 423">
              <a:extLst>
                <a:ext uri="{FF2B5EF4-FFF2-40B4-BE49-F238E27FC236}">
                  <a16:creationId xmlns:a16="http://schemas.microsoft.com/office/drawing/2014/main" id="{E2194DE4-5F2C-2545-6D9E-E3AB483B2780}"/>
                </a:ext>
              </a:extLst>
            </p:cNvPr>
            <p:cNvSpPr txBox="1"/>
            <p:nvPr/>
          </p:nvSpPr>
          <p:spPr>
            <a:xfrm>
              <a:off x="397571" y="2208138"/>
              <a:ext cx="674945" cy="6617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9400"/>
                </a:lnSpc>
                <a:defRPr sz="7400" b="1" spc="-290">
                  <a:solidFill>
                    <a:srgbClr val="111340"/>
                  </a:solidFill>
                  <a:latin typeface="Poppins" panose="00000500000000000000" pitchFamily="2" charset="0"/>
                  <a:cs typeface="Poppins" panose="00000500000000000000" pitchFamily="2" charset="0"/>
                </a:defRPr>
              </a:lvl1pPr>
            </a:lstStyle>
            <a:p>
              <a:pPr defTabSz="914217">
                <a:lnSpc>
                  <a:spcPct val="100000"/>
                </a:lnSpc>
              </a:pPr>
              <a:r>
                <a:rPr lang="en-US" sz="3700" spc="-145" dirty="0">
                  <a:solidFill>
                    <a:schemeClr val="accent4"/>
                  </a:solidFill>
                </a:rPr>
                <a:t>1</a:t>
              </a: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99CF357-2C36-72E8-EB52-E43F08F004BC}"/>
              </a:ext>
            </a:extLst>
          </p:cNvPr>
          <p:cNvGrpSpPr/>
          <p:nvPr/>
        </p:nvGrpSpPr>
        <p:grpSpPr>
          <a:xfrm>
            <a:off x="392636" y="4449171"/>
            <a:ext cx="5578155" cy="1326261"/>
            <a:chOff x="397571" y="2208138"/>
            <a:chExt cx="5578155" cy="1326261"/>
          </a:xfrm>
        </p:grpSpPr>
        <p:sp>
          <p:nvSpPr>
            <p:cNvPr id="30" name="TextBox 415">
              <a:extLst>
                <a:ext uri="{FF2B5EF4-FFF2-40B4-BE49-F238E27FC236}">
                  <a16:creationId xmlns:a16="http://schemas.microsoft.com/office/drawing/2014/main" id="{01CDFDE0-9A51-BCB0-B78B-5F97D79709F2}"/>
                </a:ext>
              </a:extLst>
            </p:cNvPr>
            <p:cNvSpPr txBox="1"/>
            <p:nvPr/>
          </p:nvSpPr>
          <p:spPr>
            <a:xfrm>
              <a:off x="1072516" y="2270612"/>
              <a:ext cx="2954222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914217"/>
              <a:r>
                <a:rPr lang="zh-TW" altLang="en-US" sz="2800" b="1" u="sng" spc="-15" dirty="0">
                  <a:solidFill>
                    <a:srgbClr val="11134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問題與挑戰</a:t>
              </a:r>
              <a:endParaRPr lang="en-US" sz="2800" b="1" u="sng" spc="-15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1" name="TextBox 416">
              <a:extLst>
                <a:ext uri="{FF2B5EF4-FFF2-40B4-BE49-F238E27FC236}">
                  <a16:creationId xmlns:a16="http://schemas.microsoft.com/office/drawing/2014/main" id="{D1EED90B-64E9-D82E-EE49-CB63C2EFDFFD}"/>
                </a:ext>
              </a:extLst>
            </p:cNvPr>
            <p:cNvSpPr txBox="1"/>
            <p:nvPr/>
          </p:nvSpPr>
          <p:spPr>
            <a:xfrm>
              <a:off x="1072516" y="2869858"/>
              <a:ext cx="4903210" cy="664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7">
                <a:lnSpc>
                  <a:spcPct val="120000"/>
                </a:lnSpc>
              </a:pPr>
              <a:r>
                <a:rPr lang="zh-TW" altLang="en-US" sz="1600" spc="-10" dirty="0">
                  <a:latin typeface="Poppins" panose="00000500000000000000" pitchFamily="2" charset="0"/>
                  <a:cs typeface="Poppins" panose="00000500000000000000" pitchFamily="2" charset="0"/>
                </a:rPr>
                <a:t>就上述針對各個面向與角色所提供的資源現況，說明單位發展數位轉型所面臨的問題與挑戰</a:t>
              </a:r>
              <a:endParaRPr lang="en-US" sz="1600" spc="-1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2" name="TextBox 423">
              <a:extLst>
                <a:ext uri="{FF2B5EF4-FFF2-40B4-BE49-F238E27FC236}">
                  <a16:creationId xmlns:a16="http://schemas.microsoft.com/office/drawing/2014/main" id="{DF7BDF79-2236-AA6F-1219-8007A5836827}"/>
                </a:ext>
              </a:extLst>
            </p:cNvPr>
            <p:cNvSpPr txBox="1"/>
            <p:nvPr/>
          </p:nvSpPr>
          <p:spPr>
            <a:xfrm>
              <a:off x="397571" y="2208138"/>
              <a:ext cx="674945" cy="6617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9400"/>
                </a:lnSpc>
                <a:defRPr sz="7400" b="1" spc="-290">
                  <a:solidFill>
                    <a:srgbClr val="111340"/>
                  </a:solidFill>
                  <a:latin typeface="Poppins" panose="00000500000000000000" pitchFamily="2" charset="0"/>
                  <a:cs typeface="Poppins" panose="00000500000000000000" pitchFamily="2" charset="0"/>
                </a:defRPr>
              </a:lvl1pPr>
            </a:lstStyle>
            <a:p>
              <a:pPr defTabSz="914217">
                <a:lnSpc>
                  <a:spcPct val="100000"/>
                </a:lnSpc>
              </a:pPr>
              <a:r>
                <a:rPr lang="en-US" sz="3700" spc="-145" dirty="0">
                  <a:solidFill>
                    <a:schemeClr val="accent4"/>
                  </a:solidFill>
                </a:rPr>
                <a:t>2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3D308F-7DD8-4022-BD9A-06E7B2A45E87}"/>
              </a:ext>
            </a:extLst>
          </p:cNvPr>
          <p:cNvGrpSpPr/>
          <p:nvPr/>
        </p:nvGrpSpPr>
        <p:grpSpPr>
          <a:xfrm>
            <a:off x="6216274" y="2093979"/>
            <a:ext cx="5495562" cy="1610880"/>
            <a:chOff x="6216274" y="2093979"/>
            <a:chExt cx="4903209" cy="1610880"/>
          </a:xfrm>
        </p:grpSpPr>
        <p:sp>
          <p:nvSpPr>
            <p:cNvPr id="34" name="TextBox 415">
              <a:extLst>
                <a:ext uri="{FF2B5EF4-FFF2-40B4-BE49-F238E27FC236}">
                  <a16:creationId xmlns:a16="http://schemas.microsoft.com/office/drawing/2014/main" id="{4D6945FE-02F8-89C3-BEBF-9C912AA24069}"/>
                </a:ext>
              </a:extLst>
            </p:cNvPr>
            <p:cNvSpPr txBox="1"/>
            <p:nvPr/>
          </p:nvSpPr>
          <p:spPr>
            <a:xfrm>
              <a:off x="6891219" y="2156453"/>
              <a:ext cx="3863372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914217"/>
              <a:r>
                <a:rPr lang="zh-TW" altLang="en-US" sz="2800" b="1" u="sng" spc="-15" dirty="0">
                  <a:solidFill>
                    <a:srgbClr val="11134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目標與策略</a:t>
              </a:r>
              <a:endParaRPr lang="en-US" sz="2800" b="1" u="sng" spc="-15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6" name="TextBox 423">
              <a:extLst>
                <a:ext uri="{FF2B5EF4-FFF2-40B4-BE49-F238E27FC236}">
                  <a16:creationId xmlns:a16="http://schemas.microsoft.com/office/drawing/2014/main" id="{34820F55-98AF-7B0C-5EB5-CC243919FC52}"/>
                </a:ext>
              </a:extLst>
            </p:cNvPr>
            <p:cNvSpPr txBox="1"/>
            <p:nvPr/>
          </p:nvSpPr>
          <p:spPr>
            <a:xfrm>
              <a:off x="6216274" y="2093979"/>
              <a:ext cx="674945" cy="6617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9400"/>
                </a:lnSpc>
                <a:defRPr sz="7400" b="1" spc="-290">
                  <a:solidFill>
                    <a:srgbClr val="111340"/>
                  </a:solidFill>
                  <a:latin typeface="Poppins" panose="00000500000000000000" pitchFamily="2" charset="0"/>
                  <a:cs typeface="Poppins" panose="00000500000000000000" pitchFamily="2" charset="0"/>
                </a:defRPr>
              </a:lvl1pPr>
            </a:lstStyle>
            <a:p>
              <a:pPr defTabSz="914217">
                <a:lnSpc>
                  <a:spcPct val="100000"/>
                </a:lnSpc>
              </a:pPr>
              <a:r>
                <a:rPr lang="en-US" sz="3700" spc="-145" dirty="0">
                  <a:solidFill>
                    <a:schemeClr val="accent4"/>
                  </a:solidFill>
                </a:rPr>
                <a:t>3</a:t>
              </a:r>
            </a:p>
          </p:txBody>
        </p:sp>
        <p:sp>
          <p:nvSpPr>
            <p:cNvPr id="39" name="TextBox 416">
              <a:extLst>
                <a:ext uri="{FF2B5EF4-FFF2-40B4-BE49-F238E27FC236}">
                  <a16:creationId xmlns:a16="http://schemas.microsoft.com/office/drawing/2014/main" id="{051F7852-C345-3266-9A98-D06F35062C5D}"/>
                </a:ext>
              </a:extLst>
            </p:cNvPr>
            <p:cNvSpPr txBox="1"/>
            <p:nvPr/>
          </p:nvSpPr>
          <p:spPr>
            <a:xfrm>
              <a:off x="6891218" y="2749854"/>
              <a:ext cx="4228265" cy="955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7">
                <a:lnSpc>
                  <a:spcPct val="120000"/>
                </a:lnSpc>
              </a:pPr>
              <a:r>
                <a:rPr lang="zh-TW" altLang="en-US" sz="1600" spc="-10" dirty="0">
                  <a:latin typeface="Poppins" panose="00000500000000000000" pitchFamily="2" charset="0"/>
                  <a:cs typeface="Poppins" panose="00000500000000000000" pitchFamily="2" charset="0"/>
                </a:rPr>
                <a:t>說明單位期望推動之數位轉型目標與相應推動策略，提出數位優化之預期效益，以及數位轉型後的組織文化改造願景</a:t>
              </a:r>
              <a:endParaRPr lang="en-US" altLang="zh-TW" sz="1600" spc="-1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7B32A089-E707-7BF4-012F-5C9E4D094686}"/>
              </a:ext>
            </a:extLst>
          </p:cNvPr>
          <p:cNvGrpSpPr/>
          <p:nvPr/>
        </p:nvGrpSpPr>
        <p:grpSpPr>
          <a:xfrm>
            <a:off x="6216274" y="4457227"/>
            <a:ext cx="5432931" cy="984885"/>
            <a:chOff x="397571" y="2208138"/>
            <a:chExt cx="5578155" cy="984885"/>
          </a:xfrm>
        </p:grpSpPr>
        <p:sp>
          <p:nvSpPr>
            <p:cNvPr id="46" name="TextBox 415">
              <a:extLst>
                <a:ext uri="{FF2B5EF4-FFF2-40B4-BE49-F238E27FC236}">
                  <a16:creationId xmlns:a16="http://schemas.microsoft.com/office/drawing/2014/main" id="{2DCD7395-B469-D476-1534-D89AB18E63E0}"/>
                </a:ext>
              </a:extLst>
            </p:cNvPr>
            <p:cNvSpPr txBox="1"/>
            <p:nvPr/>
          </p:nvSpPr>
          <p:spPr>
            <a:xfrm>
              <a:off x="1072516" y="2270612"/>
              <a:ext cx="2954222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defTabSz="914217"/>
              <a:r>
                <a:rPr lang="zh-TW" altLang="en-US" sz="2800" b="1" u="sng" spc="-15" dirty="0">
                  <a:solidFill>
                    <a:srgbClr val="111340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後續行動</a:t>
              </a:r>
              <a:endParaRPr lang="en-US" sz="2800" b="1" u="sng" spc="-15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7" name="TextBox 416">
              <a:extLst>
                <a:ext uri="{FF2B5EF4-FFF2-40B4-BE49-F238E27FC236}">
                  <a16:creationId xmlns:a16="http://schemas.microsoft.com/office/drawing/2014/main" id="{3D52E0F2-481F-7380-505A-9D9A79C89467}"/>
                </a:ext>
              </a:extLst>
            </p:cNvPr>
            <p:cNvSpPr txBox="1"/>
            <p:nvPr/>
          </p:nvSpPr>
          <p:spPr>
            <a:xfrm>
              <a:off x="1072516" y="2869858"/>
              <a:ext cx="490321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7">
                <a:lnSpc>
                  <a:spcPts val="1800"/>
                </a:lnSpc>
              </a:pPr>
              <a:r>
                <a:rPr lang="zh-TW" altLang="en-US" sz="1600" spc="-10" dirty="0">
                  <a:latin typeface="Poppins" panose="00000500000000000000" pitchFamily="2" charset="0"/>
                  <a:cs typeface="Poppins" panose="00000500000000000000" pitchFamily="2" charset="0"/>
                </a:rPr>
                <a:t>請就上述策略發展路徑，條列出主要行動方案建議</a:t>
              </a:r>
              <a:endParaRPr lang="en-US" sz="1600" spc="-1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8" name="TextBox 423">
              <a:extLst>
                <a:ext uri="{FF2B5EF4-FFF2-40B4-BE49-F238E27FC236}">
                  <a16:creationId xmlns:a16="http://schemas.microsoft.com/office/drawing/2014/main" id="{5F2F91D5-C75C-BD33-BAFB-976F596F0F97}"/>
                </a:ext>
              </a:extLst>
            </p:cNvPr>
            <p:cNvSpPr txBox="1"/>
            <p:nvPr/>
          </p:nvSpPr>
          <p:spPr>
            <a:xfrm>
              <a:off x="397571" y="2208138"/>
              <a:ext cx="674945" cy="6617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9400"/>
                </a:lnSpc>
                <a:defRPr sz="7400" b="1" spc="-290">
                  <a:solidFill>
                    <a:srgbClr val="111340"/>
                  </a:solidFill>
                  <a:latin typeface="Poppins" panose="00000500000000000000" pitchFamily="2" charset="0"/>
                  <a:cs typeface="Poppins" panose="00000500000000000000" pitchFamily="2" charset="0"/>
                </a:defRPr>
              </a:lvl1pPr>
            </a:lstStyle>
            <a:p>
              <a:pPr defTabSz="914217">
                <a:lnSpc>
                  <a:spcPct val="100000"/>
                </a:lnSpc>
              </a:pPr>
              <a:r>
                <a:rPr lang="en-US" sz="3700" spc="-145" dirty="0">
                  <a:solidFill>
                    <a:schemeClr val="accent4"/>
                  </a:solidFill>
                </a:rPr>
                <a:t>4</a:t>
              </a: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051EA90-5814-7760-8C39-885B6D763186}"/>
              </a:ext>
            </a:extLst>
          </p:cNvPr>
          <p:cNvSpPr txBox="1"/>
          <p:nvPr/>
        </p:nvSpPr>
        <p:spPr>
          <a:xfrm>
            <a:off x="2074252" y="198766"/>
            <a:ext cx="8077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>
                <a:solidFill>
                  <a:schemeClr val="bg1"/>
                </a:solidFill>
              </a:rPr>
              <a:t>(</a:t>
            </a:r>
            <a:r>
              <a:rPr lang="zh-TW" altLang="en-US" sz="1800" b="0" dirty="0">
                <a:solidFill>
                  <a:schemeClr val="bg1"/>
                </a:solidFill>
              </a:rPr>
              <a:t>本專案指導小組將於近期提供問卷調查表，預計</a:t>
            </a:r>
            <a:r>
              <a:rPr lang="en-US" altLang="zh-TW" sz="1800" b="0" dirty="0">
                <a:solidFill>
                  <a:schemeClr val="bg1"/>
                </a:solidFill>
              </a:rPr>
              <a:t>2</a:t>
            </a:r>
            <a:r>
              <a:rPr lang="zh-TW" altLang="en-US" sz="1800" b="0" dirty="0">
                <a:solidFill>
                  <a:schemeClr val="bg1"/>
                </a:solidFill>
              </a:rPr>
              <a:t>月中完成各單位資料收集</a:t>
            </a:r>
            <a:r>
              <a:rPr lang="en-US" altLang="zh-TW" sz="1800" b="0" dirty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 descr="一張含有 字型, 標誌, 圖形, 符號 的圖片&#10;&#10;自動產生的描述">
            <a:extLst>
              <a:ext uri="{FF2B5EF4-FFF2-40B4-BE49-F238E27FC236}">
                <a16:creationId xmlns:a16="http://schemas.microsoft.com/office/drawing/2014/main" id="{E4B294A4-3552-34EB-392A-1F5C56A7302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81" y="86135"/>
            <a:ext cx="1353944" cy="49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0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392</Words>
  <Application>Microsoft Office PowerPoint</Application>
  <PresentationFormat>寬螢幕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Aptos</vt:lpstr>
      <vt:lpstr>Poppins</vt:lpstr>
      <vt:lpstr>微軟正黑體</vt:lpstr>
      <vt:lpstr>新細明體</vt:lpstr>
      <vt:lpstr>Arial</vt:lpstr>
      <vt:lpstr>Times New Roman</vt:lpstr>
      <vt:lpstr>Office 佈景主題</vt:lpstr>
      <vt:lpstr>陽明交大數位(AI)轉型專案架構 智慧校園，跨域共創，邁向數位未來</vt:lpstr>
      <vt:lpstr>► 數位轉型三階段</vt:lpstr>
      <vt:lpstr>► 數位轉型推動面向</vt:lpstr>
      <vt:lpstr>► 數位轉型專案與執行架構建議</vt:lpstr>
      <vt:lpstr>► 盤點調查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陽明交大數位轉型專案架構 智慧校園，跨域共創，邁向數位未來</dc:title>
  <dc:creator>SC Chiang</dc:creator>
  <cp:lastModifiedBy>user</cp:lastModifiedBy>
  <cp:revision>42</cp:revision>
  <dcterms:created xsi:type="dcterms:W3CDTF">2025-01-04T04:57:14Z</dcterms:created>
  <dcterms:modified xsi:type="dcterms:W3CDTF">2025-01-08T03:24:50Z</dcterms:modified>
</cp:coreProperties>
</file>