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maranth Bold" charset="1" panose="02000500000000020004"/>
      <p:regular r:id="rId16"/>
    </p:embeddedFont>
    <p:embeddedFont>
      <p:font typeface="Sukar" charset="1" panose="02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710945" y="1784884"/>
            <a:ext cx="10866110" cy="6717232"/>
          </a:xfrm>
          <a:custGeom>
            <a:avLst/>
            <a:gdLst/>
            <a:ahLst/>
            <a:cxnLst/>
            <a:rect r="r" b="b" t="t" l="l"/>
            <a:pathLst>
              <a:path h="6717232" w="10866110">
                <a:moveTo>
                  <a:pt x="0" y="0"/>
                </a:moveTo>
                <a:lnTo>
                  <a:pt x="10866110" y="0"/>
                </a:lnTo>
                <a:lnTo>
                  <a:pt x="10866110" y="6717232"/>
                </a:lnTo>
                <a:lnTo>
                  <a:pt x="0" y="67172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49491">
            <a:off x="1046532" y="1075773"/>
            <a:ext cx="3641417" cy="5594356"/>
          </a:xfrm>
          <a:custGeom>
            <a:avLst/>
            <a:gdLst/>
            <a:ahLst/>
            <a:cxnLst/>
            <a:rect r="r" b="b" t="t" l="l"/>
            <a:pathLst>
              <a:path h="5594356" w="3641417">
                <a:moveTo>
                  <a:pt x="0" y="0"/>
                </a:moveTo>
                <a:lnTo>
                  <a:pt x="3641417" y="0"/>
                </a:lnTo>
                <a:lnTo>
                  <a:pt x="3641417" y="5594356"/>
                </a:lnTo>
                <a:lnTo>
                  <a:pt x="0" y="5594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56324">
            <a:off x="12991227" y="5573147"/>
            <a:ext cx="5720274" cy="4773829"/>
          </a:xfrm>
          <a:custGeom>
            <a:avLst/>
            <a:gdLst/>
            <a:ahLst/>
            <a:cxnLst/>
            <a:rect r="r" b="b" t="t" l="l"/>
            <a:pathLst>
              <a:path h="4773829" w="5720274">
                <a:moveTo>
                  <a:pt x="0" y="0"/>
                </a:moveTo>
                <a:lnTo>
                  <a:pt x="5720274" y="0"/>
                </a:lnTo>
                <a:lnTo>
                  <a:pt x="5720274" y="4773829"/>
                </a:lnTo>
                <a:lnTo>
                  <a:pt x="0" y="47738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3874646" y="1028700"/>
            <a:ext cx="1520697" cy="2542198"/>
          </a:xfrm>
          <a:custGeom>
            <a:avLst/>
            <a:gdLst/>
            <a:ahLst/>
            <a:cxnLst/>
            <a:rect r="r" b="b" t="t" l="l"/>
            <a:pathLst>
              <a:path h="2542198" w="1520697">
                <a:moveTo>
                  <a:pt x="0" y="0"/>
                </a:moveTo>
                <a:lnTo>
                  <a:pt x="1520697" y="0"/>
                </a:lnTo>
                <a:lnTo>
                  <a:pt x="1520697" y="2542198"/>
                </a:lnTo>
                <a:lnTo>
                  <a:pt x="0" y="25421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149537" y="6716102"/>
            <a:ext cx="1520697" cy="2542198"/>
          </a:xfrm>
          <a:custGeom>
            <a:avLst/>
            <a:gdLst/>
            <a:ahLst/>
            <a:cxnLst/>
            <a:rect r="r" b="b" t="t" l="l"/>
            <a:pathLst>
              <a:path h="2542198" w="1520697">
                <a:moveTo>
                  <a:pt x="0" y="0"/>
                </a:moveTo>
                <a:lnTo>
                  <a:pt x="1520696" y="0"/>
                </a:lnTo>
                <a:lnTo>
                  <a:pt x="1520696" y="2542198"/>
                </a:lnTo>
                <a:lnTo>
                  <a:pt x="0" y="25421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5384488" y="3136925"/>
            <a:ext cx="7519024" cy="3461936"/>
          </a:xfrm>
          <a:prstGeom prst="rect">
            <a:avLst/>
          </a:prstGeom>
        </p:spPr>
        <p:txBody>
          <a:bodyPr anchor="t" rtlCol="false" tIns="0" lIns="0" bIns="0" rIns="0">
            <a:spAutoFit/>
          </a:bodyPr>
          <a:lstStyle/>
          <a:p>
            <a:pPr algn="ctr">
              <a:lnSpc>
                <a:spcPts val="13142"/>
              </a:lnSpc>
            </a:pPr>
            <a:r>
              <a:rPr lang="en-US" sz="14602" b="true">
                <a:solidFill>
                  <a:srgbClr val="016383"/>
                </a:solidFill>
                <a:latin typeface="Amaranth Bold"/>
                <a:ea typeface="Amaranth Bold"/>
                <a:cs typeface="Amaranth Bold"/>
                <a:sym typeface="Amaranth Bold"/>
              </a:rPr>
              <a:t>Path of Yiğit</a:t>
            </a:r>
          </a:p>
        </p:txBody>
      </p:sp>
      <p:sp>
        <p:nvSpPr>
          <p:cNvPr name="TextBox 9" id="9"/>
          <p:cNvSpPr txBox="true"/>
          <p:nvPr/>
        </p:nvSpPr>
        <p:spPr>
          <a:xfrm rot="0">
            <a:off x="5233655" y="6830332"/>
            <a:ext cx="7820691" cy="738843"/>
          </a:xfrm>
          <a:prstGeom prst="rect">
            <a:avLst/>
          </a:prstGeom>
        </p:spPr>
        <p:txBody>
          <a:bodyPr anchor="t" rtlCol="false" tIns="0" lIns="0" bIns="0" rIns="0">
            <a:spAutoFit/>
          </a:bodyPr>
          <a:lstStyle/>
          <a:p>
            <a:pPr algn="ctr">
              <a:lnSpc>
                <a:spcPts val="6094"/>
              </a:lnSpc>
            </a:pPr>
            <a:r>
              <a:rPr lang="en-US" sz="4352">
                <a:solidFill>
                  <a:srgbClr val="016383"/>
                </a:solidFill>
                <a:latin typeface="Sukar"/>
                <a:ea typeface="Sukar"/>
                <a:cs typeface="Sukar"/>
                <a:sym typeface="Sukar"/>
              </a:rPr>
              <a:t>Presented by Frame Breakers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370483" y="1991855"/>
            <a:ext cx="10866110" cy="6717232"/>
          </a:xfrm>
          <a:custGeom>
            <a:avLst/>
            <a:gdLst/>
            <a:ahLst/>
            <a:cxnLst/>
            <a:rect r="r" b="b" t="t" l="l"/>
            <a:pathLst>
              <a:path h="6717232" w="10866110">
                <a:moveTo>
                  <a:pt x="0" y="0"/>
                </a:moveTo>
                <a:lnTo>
                  <a:pt x="10866111" y="0"/>
                </a:lnTo>
                <a:lnTo>
                  <a:pt x="10866111" y="6717232"/>
                </a:lnTo>
                <a:lnTo>
                  <a:pt x="0" y="67172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49491">
            <a:off x="1046532" y="1075773"/>
            <a:ext cx="3641417" cy="5594356"/>
          </a:xfrm>
          <a:custGeom>
            <a:avLst/>
            <a:gdLst/>
            <a:ahLst/>
            <a:cxnLst/>
            <a:rect r="r" b="b" t="t" l="l"/>
            <a:pathLst>
              <a:path h="5594356" w="3641417">
                <a:moveTo>
                  <a:pt x="0" y="0"/>
                </a:moveTo>
                <a:lnTo>
                  <a:pt x="3641417" y="0"/>
                </a:lnTo>
                <a:lnTo>
                  <a:pt x="3641417" y="5594356"/>
                </a:lnTo>
                <a:lnTo>
                  <a:pt x="0" y="5594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56324">
            <a:off x="12991227" y="5573147"/>
            <a:ext cx="5720274" cy="4773829"/>
          </a:xfrm>
          <a:custGeom>
            <a:avLst/>
            <a:gdLst/>
            <a:ahLst/>
            <a:cxnLst/>
            <a:rect r="r" b="b" t="t" l="l"/>
            <a:pathLst>
              <a:path h="4773829" w="5720274">
                <a:moveTo>
                  <a:pt x="0" y="0"/>
                </a:moveTo>
                <a:lnTo>
                  <a:pt x="5720274" y="0"/>
                </a:lnTo>
                <a:lnTo>
                  <a:pt x="5720274" y="4773829"/>
                </a:lnTo>
                <a:lnTo>
                  <a:pt x="0" y="47738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3874646" y="1028700"/>
            <a:ext cx="1520697" cy="2542198"/>
          </a:xfrm>
          <a:custGeom>
            <a:avLst/>
            <a:gdLst/>
            <a:ahLst/>
            <a:cxnLst/>
            <a:rect r="r" b="b" t="t" l="l"/>
            <a:pathLst>
              <a:path h="2542198" w="1520697">
                <a:moveTo>
                  <a:pt x="0" y="0"/>
                </a:moveTo>
                <a:lnTo>
                  <a:pt x="1520697" y="0"/>
                </a:lnTo>
                <a:lnTo>
                  <a:pt x="1520697" y="2542198"/>
                </a:lnTo>
                <a:lnTo>
                  <a:pt x="0" y="25421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149537" y="6716102"/>
            <a:ext cx="1520697" cy="2542198"/>
          </a:xfrm>
          <a:custGeom>
            <a:avLst/>
            <a:gdLst/>
            <a:ahLst/>
            <a:cxnLst/>
            <a:rect r="r" b="b" t="t" l="l"/>
            <a:pathLst>
              <a:path h="2542198" w="1520697">
                <a:moveTo>
                  <a:pt x="0" y="0"/>
                </a:moveTo>
                <a:lnTo>
                  <a:pt x="1520696" y="0"/>
                </a:lnTo>
                <a:lnTo>
                  <a:pt x="1520696" y="2542198"/>
                </a:lnTo>
                <a:lnTo>
                  <a:pt x="0" y="254219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4993399" y="4638675"/>
            <a:ext cx="8301203" cy="1304925"/>
          </a:xfrm>
          <a:prstGeom prst="rect">
            <a:avLst/>
          </a:prstGeom>
        </p:spPr>
        <p:txBody>
          <a:bodyPr anchor="t" rtlCol="false" tIns="0" lIns="0" bIns="0" rIns="0">
            <a:spAutoFit/>
          </a:bodyPr>
          <a:lstStyle/>
          <a:p>
            <a:pPr algn="ctr">
              <a:lnSpc>
                <a:spcPts val="9450"/>
              </a:lnSpc>
            </a:pPr>
            <a:r>
              <a:rPr lang="en-US" sz="10500" b="true">
                <a:solidFill>
                  <a:srgbClr val="016383"/>
                </a:solidFill>
                <a:latin typeface="Amaranth Bold"/>
                <a:ea typeface="Amaranth Bold"/>
                <a:cs typeface="Amaranth Bold"/>
                <a:sym typeface="Amaranth Bold"/>
              </a:rPr>
              <a:t>Thank You</a:t>
            </a:r>
          </a:p>
        </p:txBody>
      </p:sp>
      <p:sp>
        <p:nvSpPr>
          <p:cNvPr name="TextBox 9" id="9"/>
          <p:cNvSpPr txBox="true"/>
          <p:nvPr/>
        </p:nvSpPr>
        <p:spPr>
          <a:xfrm rot="0">
            <a:off x="1988538" y="6137617"/>
            <a:ext cx="13630002" cy="1099820"/>
          </a:xfrm>
          <a:prstGeom prst="rect">
            <a:avLst/>
          </a:prstGeom>
        </p:spPr>
        <p:txBody>
          <a:bodyPr anchor="t" rtlCol="false" tIns="0" lIns="0" bIns="0" rIns="0">
            <a:spAutoFit/>
          </a:bodyPr>
          <a:lstStyle/>
          <a:p>
            <a:pPr algn="ctr">
              <a:lnSpc>
                <a:spcPts val="4479"/>
              </a:lnSpc>
            </a:pPr>
            <a:r>
              <a:rPr lang="en-US" sz="3199">
                <a:solidFill>
                  <a:srgbClr val="016383"/>
                </a:solidFill>
                <a:latin typeface="Sukar"/>
                <a:ea typeface="Sukar"/>
                <a:cs typeface="Sukar"/>
                <a:sym typeface="Sukar"/>
              </a:rPr>
              <a:t>https://youtu.be/TNmUrTIESNg</a:t>
            </a:r>
          </a:p>
          <a:p>
            <a:pPr algn="ctr">
              <a:lnSpc>
                <a:spcPts val="4479"/>
              </a:lnSpc>
            </a:pPr>
            <a:r>
              <a:rPr lang="en-US" sz="3199">
                <a:solidFill>
                  <a:srgbClr val="016383"/>
                </a:solidFill>
                <a:latin typeface="Sukar"/>
                <a:ea typeface="Sukar"/>
                <a:cs typeface="Sukar"/>
                <a:sym typeface="Sukar"/>
              </a:rPr>
              <a:t>https://github.com/CodeTristan/GameDev-Ders-Proje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31636" y="614941"/>
            <a:ext cx="17024728" cy="9006758"/>
            <a:chOff x="0" y="0"/>
            <a:chExt cx="22699637" cy="12009010"/>
          </a:xfrm>
        </p:grpSpPr>
        <p:sp>
          <p:nvSpPr>
            <p:cNvPr name="Freeform 4" id="4"/>
            <p:cNvSpPr/>
            <p:nvPr/>
          </p:nvSpPr>
          <p:spPr>
            <a:xfrm flipH="false" flipV="false" rot="0">
              <a:off x="0" y="0"/>
              <a:ext cx="22699637" cy="8502046"/>
            </a:xfrm>
            <a:custGeom>
              <a:avLst/>
              <a:gdLst/>
              <a:ahLst/>
              <a:cxnLst/>
              <a:rect r="r" b="b" t="t" l="l"/>
              <a:pathLst>
                <a:path h="8502046" w="22699637">
                  <a:moveTo>
                    <a:pt x="0" y="0"/>
                  </a:moveTo>
                  <a:lnTo>
                    <a:pt x="22699637" y="0"/>
                  </a:lnTo>
                  <a:lnTo>
                    <a:pt x="22699637" y="8502046"/>
                  </a:lnTo>
                  <a:lnTo>
                    <a:pt x="0" y="8502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5227279"/>
              <a:ext cx="22666904" cy="6781731"/>
            </a:xfrm>
            <a:custGeom>
              <a:avLst/>
              <a:gdLst/>
              <a:ahLst/>
              <a:cxnLst/>
              <a:rect r="r" b="b" t="t" l="l"/>
              <a:pathLst>
                <a:path h="6781731" w="22666904">
                  <a:moveTo>
                    <a:pt x="0" y="0"/>
                  </a:moveTo>
                  <a:lnTo>
                    <a:pt x="22666904" y="0"/>
                  </a:lnTo>
                  <a:lnTo>
                    <a:pt x="22666904" y="6781731"/>
                  </a:lnTo>
                  <a:lnTo>
                    <a:pt x="0" y="6781731"/>
                  </a:lnTo>
                  <a:lnTo>
                    <a:pt x="0" y="0"/>
                  </a:lnTo>
                  <a:close/>
                </a:path>
              </a:pathLst>
            </a:custGeom>
            <a:blipFill>
              <a:blip r:embed="rId3">
                <a:extLst>
                  <a:ext uri="{96DAC541-7B7A-43D3-8B79-37D633B846F1}">
                    <asvg:svgBlip xmlns:asvg="http://schemas.microsoft.com/office/drawing/2016/SVG/main" r:embed="rId4"/>
                  </a:ext>
                </a:extLst>
              </a:blip>
              <a:stretch>
                <a:fillRect l="0" t="-25366" r="-144" b="0"/>
              </a:stretch>
            </a:blipFill>
          </p:spPr>
        </p:sp>
      </p:grpSp>
      <p:sp>
        <p:nvSpPr>
          <p:cNvPr name="TextBox 6" id="6"/>
          <p:cNvSpPr txBox="true"/>
          <p:nvPr/>
        </p:nvSpPr>
        <p:spPr>
          <a:xfrm rot="0">
            <a:off x="3328234" y="3364472"/>
            <a:ext cx="11631532" cy="1661795"/>
          </a:xfrm>
          <a:prstGeom prst="rect">
            <a:avLst/>
          </a:prstGeom>
        </p:spPr>
        <p:txBody>
          <a:bodyPr anchor="t" rtlCol="false" tIns="0" lIns="0" bIns="0" rIns="0">
            <a:spAutoFit/>
          </a:bodyPr>
          <a:lstStyle/>
          <a:p>
            <a:pPr algn="l">
              <a:lnSpc>
                <a:spcPts val="4479"/>
              </a:lnSpc>
            </a:pPr>
            <a:r>
              <a:rPr lang="en-US" sz="3199">
                <a:solidFill>
                  <a:srgbClr val="016383"/>
                </a:solidFill>
                <a:latin typeface="Sukar"/>
                <a:ea typeface="Sukar"/>
                <a:cs typeface="Sukar"/>
                <a:sym typeface="Sukar"/>
              </a:rPr>
              <a:t>Path of Yiğit is a single-player, spatial reasoning puzzle game based on Turkish mythology. </a:t>
            </a:r>
          </a:p>
          <a:p>
            <a:pPr algn="ctr">
              <a:lnSpc>
                <a:spcPts val="4479"/>
              </a:lnSpc>
            </a:pPr>
          </a:p>
        </p:txBody>
      </p:sp>
      <p:sp>
        <p:nvSpPr>
          <p:cNvPr name="Freeform 7" id="7"/>
          <p:cNvSpPr/>
          <p:nvPr/>
        </p:nvSpPr>
        <p:spPr>
          <a:xfrm flipH="false" flipV="false" rot="0">
            <a:off x="423920" y="7497402"/>
            <a:ext cx="2260153" cy="2481206"/>
          </a:xfrm>
          <a:custGeom>
            <a:avLst/>
            <a:gdLst/>
            <a:ahLst/>
            <a:cxnLst/>
            <a:rect r="r" b="b" t="t" l="l"/>
            <a:pathLst>
              <a:path h="2481206" w="2260153">
                <a:moveTo>
                  <a:pt x="0" y="0"/>
                </a:moveTo>
                <a:lnTo>
                  <a:pt x="2260154" y="0"/>
                </a:lnTo>
                <a:lnTo>
                  <a:pt x="2260154" y="2481206"/>
                </a:lnTo>
                <a:lnTo>
                  <a:pt x="0" y="24812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1011883">
            <a:off x="15319270" y="427856"/>
            <a:ext cx="2313493" cy="2821333"/>
          </a:xfrm>
          <a:custGeom>
            <a:avLst/>
            <a:gdLst/>
            <a:ahLst/>
            <a:cxnLst/>
            <a:rect r="r" b="b" t="t" l="l"/>
            <a:pathLst>
              <a:path h="2821333" w="2313493">
                <a:moveTo>
                  <a:pt x="0" y="0"/>
                </a:moveTo>
                <a:lnTo>
                  <a:pt x="2313493" y="0"/>
                </a:lnTo>
                <a:lnTo>
                  <a:pt x="2313493" y="2821333"/>
                </a:lnTo>
                <a:lnTo>
                  <a:pt x="0" y="28213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9" id="9"/>
          <p:cNvSpPr txBox="true"/>
          <p:nvPr/>
        </p:nvSpPr>
        <p:spPr>
          <a:xfrm rot="0">
            <a:off x="5384488" y="2067123"/>
            <a:ext cx="7519024" cy="990615"/>
          </a:xfrm>
          <a:prstGeom prst="rect">
            <a:avLst/>
          </a:prstGeom>
        </p:spPr>
        <p:txBody>
          <a:bodyPr anchor="t" rtlCol="false" tIns="0" lIns="0" bIns="0" rIns="0">
            <a:spAutoFit/>
          </a:bodyPr>
          <a:lstStyle/>
          <a:p>
            <a:pPr algn="ctr">
              <a:lnSpc>
                <a:spcPts val="7200"/>
              </a:lnSpc>
            </a:pPr>
            <a:r>
              <a:rPr lang="en-US" sz="8000" b="true">
                <a:solidFill>
                  <a:srgbClr val="016383"/>
                </a:solidFill>
                <a:latin typeface="Amaranth Bold"/>
                <a:ea typeface="Amaranth Bold"/>
                <a:cs typeface="Amaranth Bold"/>
                <a:sym typeface="Amaranth Bold"/>
              </a:rPr>
              <a:t>Introduction</a:t>
            </a:r>
          </a:p>
        </p:txBody>
      </p:sp>
      <p:sp>
        <p:nvSpPr>
          <p:cNvPr name="Freeform 10" id="10"/>
          <p:cNvSpPr/>
          <p:nvPr/>
        </p:nvSpPr>
        <p:spPr>
          <a:xfrm flipH="false" flipV="false" rot="0">
            <a:off x="140757" y="2448130"/>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6862190" y="7497402"/>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3328234" y="4969118"/>
            <a:ext cx="11631532" cy="2785745"/>
          </a:xfrm>
          <a:prstGeom prst="rect">
            <a:avLst/>
          </a:prstGeom>
        </p:spPr>
        <p:txBody>
          <a:bodyPr anchor="t" rtlCol="false" tIns="0" lIns="0" bIns="0" rIns="0">
            <a:spAutoFit/>
          </a:bodyPr>
          <a:lstStyle/>
          <a:p>
            <a:pPr algn="l">
              <a:lnSpc>
                <a:spcPts val="4479"/>
              </a:lnSpc>
            </a:pPr>
            <a:r>
              <a:rPr lang="en-US" sz="3199">
                <a:solidFill>
                  <a:srgbClr val="016383"/>
                </a:solidFill>
                <a:latin typeface="Sukar"/>
                <a:ea typeface="Sukar"/>
                <a:cs typeface="Sukar"/>
                <a:sym typeface="Sukar"/>
              </a:rPr>
              <a:t>Core Gameplay:</a:t>
            </a:r>
          </a:p>
          <a:p>
            <a:pPr algn="l" marL="690879" indent="-345439" lvl="1">
              <a:lnSpc>
                <a:spcPts val="4479"/>
              </a:lnSpc>
              <a:buFont typeface="Arial"/>
              <a:buChar char="•"/>
            </a:pPr>
            <a:r>
              <a:rPr lang="en-US" sz="3199">
                <a:solidFill>
                  <a:srgbClr val="016383"/>
                </a:solidFill>
                <a:latin typeface="Sukar"/>
                <a:ea typeface="Sukar"/>
                <a:cs typeface="Sukar"/>
                <a:sym typeface="Sukar"/>
              </a:rPr>
              <a:t>Solve puzzles using elemental powers.</a:t>
            </a:r>
          </a:p>
          <a:p>
            <a:pPr algn="l" marL="690879" indent="-345439" lvl="1">
              <a:lnSpc>
                <a:spcPts val="4479"/>
              </a:lnSpc>
              <a:buFont typeface="Arial"/>
              <a:buChar char="•"/>
            </a:pPr>
            <a:r>
              <a:rPr lang="en-US" sz="3199">
                <a:solidFill>
                  <a:srgbClr val="016383"/>
                </a:solidFill>
                <a:latin typeface="Sukar"/>
                <a:ea typeface="Sukar"/>
                <a:cs typeface="Sukar"/>
                <a:sym typeface="Sukar"/>
              </a:rPr>
              <a:t>Navigate combat scenarios with körmezler, mythical enemies.</a:t>
            </a:r>
          </a:p>
          <a:p>
            <a:pPr algn="l" marL="690879" indent="-345439" lvl="1">
              <a:lnSpc>
                <a:spcPts val="4479"/>
              </a:lnSpc>
              <a:buFont typeface="Arial"/>
              <a:buChar char="•"/>
            </a:pPr>
            <a:r>
              <a:rPr lang="en-US" sz="3199">
                <a:solidFill>
                  <a:srgbClr val="016383"/>
                </a:solidFill>
                <a:latin typeface="Sukar"/>
                <a:ea typeface="Sukar"/>
                <a:cs typeface="Sukar"/>
                <a:sym typeface="Sukar"/>
              </a:rPr>
              <a:t>Explore a dynamic world influenced by Turkish folklore.</a:t>
            </a:r>
          </a:p>
          <a:p>
            <a:pPr algn="ctr">
              <a:lnSpc>
                <a:spcPts val="44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31636" y="614941"/>
            <a:ext cx="17024728" cy="9006758"/>
            <a:chOff x="0" y="0"/>
            <a:chExt cx="22699637" cy="12009010"/>
          </a:xfrm>
        </p:grpSpPr>
        <p:sp>
          <p:nvSpPr>
            <p:cNvPr name="Freeform 4" id="4"/>
            <p:cNvSpPr/>
            <p:nvPr/>
          </p:nvSpPr>
          <p:spPr>
            <a:xfrm flipH="false" flipV="false" rot="0">
              <a:off x="0" y="0"/>
              <a:ext cx="22699637" cy="8502046"/>
            </a:xfrm>
            <a:custGeom>
              <a:avLst/>
              <a:gdLst/>
              <a:ahLst/>
              <a:cxnLst/>
              <a:rect r="r" b="b" t="t" l="l"/>
              <a:pathLst>
                <a:path h="8502046" w="22699637">
                  <a:moveTo>
                    <a:pt x="0" y="0"/>
                  </a:moveTo>
                  <a:lnTo>
                    <a:pt x="22699637" y="0"/>
                  </a:lnTo>
                  <a:lnTo>
                    <a:pt x="22699637" y="8502046"/>
                  </a:lnTo>
                  <a:lnTo>
                    <a:pt x="0" y="8502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5227279"/>
              <a:ext cx="22666904" cy="6781731"/>
            </a:xfrm>
            <a:custGeom>
              <a:avLst/>
              <a:gdLst/>
              <a:ahLst/>
              <a:cxnLst/>
              <a:rect r="r" b="b" t="t" l="l"/>
              <a:pathLst>
                <a:path h="6781731" w="22666904">
                  <a:moveTo>
                    <a:pt x="0" y="0"/>
                  </a:moveTo>
                  <a:lnTo>
                    <a:pt x="22666904" y="0"/>
                  </a:lnTo>
                  <a:lnTo>
                    <a:pt x="22666904" y="6781731"/>
                  </a:lnTo>
                  <a:lnTo>
                    <a:pt x="0" y="6781731"/>
                  </a:lnTo>
                  <a:lnTo>
                    <a:pt x="0" y="0"/>
                  </a:lnTo>
                  <a:close/>
                </a:path>
              </a:pathLst>
            </a:custGeom>
            <a:blipFill>
              <a:blip r:embed="rId3">
                <a:extLst>
                  <a:ext uri="{96DAC541-7B7A-43D3-8B79-37D633B846F1}">
                    <asvg:svgBlip xmlns:asvg="http://schemas.microsoft.com/office/drawing/2016/SVG/main" r:embed="rId4"/>
                  </a:ext>
                </a:extLst>
              </a:blip>
              <a:stretch>
                <a:fillRect l="0" t="-25366" r="-144" b="0"/>
              </a:stretch>
            </a:blipFill>
          </p:spPr>
        </p:sp>
      </p:grpSp>
      <p:sp>
        <p:nvSpPr>
          <p:cNvPr name="Freeform 6" id="6"/>
          <p:cNvSpPr/>
          <p:nvPr/>
        </p:nvSpPr>
        <p:spPr>
          <a:xfrm flipH="false" flipV="false" rot="0">
            <a:off x="140757" y="2448130"/>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862190" y="7497402"/>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021316" y="3940020"/>
            <a:ext cx="12245368" cy="2599642"/>
          </a:xfrm>
          <a:prstGeom prst="rect">
            <a:avLst/>
          </a:prstGeom>
        </p:spPr>
        <p:txBody>
          <a:bodyPr anchor="t" rtlCol="false" tIns="0" lIns="0" bIns="0" rIns="0">
            <a:spAutoFit/>
          </a:bodyPr>
          <a:lstStyle/>
          <a:p>
            <a:pPr algn="l">
              <a:lnSpc>
                <a:spcPts val="6993"/>
              </a:lnSpc>
            </a:pPr>
            <a:r>
              <a:rPr lang="en-US" sz="4995">
                <a:solidFill>
                  <a:srgbClr val="016383"/>
                </a:solidFill>
                <a:latin typeface="Sukar"/>
                <a:ea typeface="Sukar"/>
                <a:cs typeface="Sukar"/>
                <a:sym typeface="Sukar"/>
              </a:rPr>
              <a:t>21118080005 - Elif Kılıç </a:t>
            </a:r>
          </a:p>
          <a:p>
            <a:pPr algn="l">
              <a:lnSpc>
                <a:spcPts val="6993"/>
              </a:lnSpc>
            </a:pPr>
            <a:r>
              <a:rPr lang="en-US" sz="4995">
                <a:solidFill>
                  <a:srgbClr val="016383"/>
                </a:solidFill>
                <a:latin typeface="Sukar"/>
                <a:ea typeface="Sukar"/>
                <a:cs typeface="Sukar"/>
                <a:sym typeface="Sukar"/>
              </a:rPr>
              <a:t>21118080018 - Eren Mert Özen</a:t>
            </a:r>
          </a:p>
          <a:p>
            <a:pPr algn="l">
              <a:lnSpc>
                <a:spcPts val="6993"/>
              </a:lnSpc>
            </a:pPr>
            <a:r>
              <a:rPr lang="en-US" sz="4995">
                <a:solidFill>
                  <a:srgbClr val="016383"/>
                </a:solidFill>
                <a:latin typeface="Sukar"/>
                <a:ea typeface="Sukar"/>
                <a:cs typeface="Sukar"/>
                <a:sym typeface="Sukar"/>
              </a:rPr>
              <a:t>21118080052 - </a:t>
            </a:r>
            <a:r>
              <a:rPr lang="en-US" sz="4995">
                <a:solidFill>
                  <a:srgbClr val="016383"/>
                </a:solidFill>
                <a:latin typeface="Sukar"/>
                <a:ea typeface="Sukar"/>
                <a:cs typeface="Sukar"/>
                <a:sym typeface="Sukar"/>
              </a:rPr>
              <a:t>Mahmut Enes Çevik</a:t>
            </a:r>
          </a:p>
        </p:txBody>
      </p:sp>
      <p:sp>
        <p:nvSpPr>
          <p:cNvPr name="Freeform 9" id="9"/>
          <p:cNvSpPr/>
          <p:nvPr/>
        </p:nvSpPr>
        <p:spPr>
          <a:xfrm flipH="false" flipV="false" rot="0">
            <a:off x="411356" y="6898061"/>
            <a:ext cx="3145051" cy="3087868"/>
          </a:xfrm>
          <a:custGeom>
            <a:avLst/>
            <a:gdLst/>
            <a:ahLst/>
            <a:cxnLst/>
            <a:rect r="r" b="b" t="t" l="l"/>
            <a:pathLst>
              <a:path h="3087868" w="3145051">
                <a:moveTo>
                  <a:pt x="0" y="0"/>
                </a:moveTo>
                <a:lnTo>
                  <a:pt x="3145051" y="0"/>
                </a:lnTo>
                <a:lnTo>
                  <a:pt x="3145051" y="3087868"/>
                </a:lnTo>
                <a:lnTo>
                  <a:pt x="0" y="30878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15006124" y="521003"/>
            <a:ext cx="2826464" cy="3146342"/>
          </a:xfrm>
          <a:custGeom>
            <a:avLst/>
            <a:gdLst/>
            <a:ahLst/>
            <a:cxnLst/>
            <a:rect r="r" b="b" t="t" l="l"/>
            <a:pathLst>
              <a:path h="3146342" w="2826464">
                <a:moveTo>
                  <a:pt x="0" y="0"/>
                </a:moveTo>
                <a:lnTo>
                  <a:pt x="2826464" y="0"/>
                </a:lnTo>
                <a:lnTo>
                  <a:pt x="2826464" y="3146342"/>
                </a:lnTo>
                <a:lnTo>
                  <a:pt x="0" y="31463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1" id="11"/>
          <p:cNvSpPr txBox="true"/>
          <p:nvPr/>
        </p:nvSpPr>
        <p:spPr>
          <a:xfrm rot="0">
            <a:off x="5384488" y="2067123"/>
            <a:ext cx="7519024" cy="990615"/>
          </a:xfrm>
          <a:prstGeom prst="rect">
            <a:avLst/>
          </a:prstGeom>
        </p:spPr>
        <p:txBody>
          <a:bodyPr anchor="t" rtlCol="false" tIns="0" lIns="0" bIns="0" rIns="0">
            <a:spAutoFit/>
          </a:bodyPr>
          <a:lstStyle/>
          <a:p>
            <a:pPr algn="ctr">
              <a:lnSpc>
                <a:spcPts val="7200"/>
              </a:lnSpc>
            </a:pPr>
            <a:r>
              <a:rPr lang="en-US" sz="8000" b="true">
                <a:solidFill>
                  <a:srgbClr val="016383"/>
                </a:solidFill>
                <a:latin typeface="Amaranth Bold"/>
                <a:ea typeface="Amaranth Bold"/>
                <a:cs typeface="Amaranth Bold"/>
                <a:sym typeface="Amaranth Bold"/>
              </a:rPr>
              <a:t>Team Members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31636" y="614941"/>
            <a:ext cx="17024728" cy="9006758"/>
            <a:chOff x="0" y="0"/>
            <a:chExt cx="22699637" cy="12009010"/>
          </a:xfrm>
        </p:grpSpPr>
        <p:sp>
          <p:nvSpPr>
            <p:cNvPr name="Freeform 4" id="4"/>
            <p:cNvSpPr/>
            <p:nvPr/>
          </p:nvSpPr>
          <p:spPr>
            <a:xfrm flipH="false" flipV="false" rot="0">
              <a:off x="0" y="0"/>
              <a:ext cx="22699637" cy="8502046"/>
            </a:xfrm>
            <a:custGeom>
              <a:avLst/>
              <a:gdLst/>
              <a:ahLst/>
              <a:cxnLst/>
              <a:rect r="r" b="b" t="t" l="l"/>
              <a:pathLst>
                <a:path h="8502046" w="22699637">
                  <a:moveTo>
                    <a:pt x="0" y="0"/>
                  </a:moveTo>
                  <a:lnTo>
                    <a:pt x="22699637" y="0"/>
                  </a:lnTo>
                  <a:lnTo>
                    <a:pt x="22699637" y="8502046"/>
                  </a:lnTo>
                  <a:lnTo>
                    <a:pt x="0" y="8502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5227279"/>
              <a:ext cx="22666904" cy="6781731"/>
            </a:xfrm>
            <a:custGeom>
              <a:avLst/>
              <a:gdLst/>
              <a:ahLst/>
              <a:cxnLst/>
              <a:rect r="r" b="b" t="t" l="l"/>
              <a:pathLst>
                <a:path h="6781731" w="22666904">
                  <a:moveTo>
                    <a:pt x="0" y="0"/>
                  </a:moveTo>
                  <a:lnTo>
                    <a:pt x="22666904" y="0"/>
                  </a:lnTo>
                  <a:lnTo>
                    <a:pt x="22666904" y="6781731"/>
                  </a:lnTo>
                  <a:lnTo>
                    <a:pt x="0" y="6781731"/>
                  </a:lnTo>
                  <a:lnTo>
                    <a:pt x="0" y="0"/>
                  </a:lnTo>
                  <a:close/>
                </a:path>
              </a:pathLst>
            </a:custGeom>
            <a:blipFill>
              <a:blip r:embed="rId3">
                <a:extLst>
                  <a:ext uri="{96DAC541-7B7A-43D3-8B79-37D633B846F1}">
                    <asvg:svgBlip xmlns:asvg="http://schemas.microsoft.com/office/drawing/2016/SVG/main" r:embed="rId4"/>
                  </a:ext>
                </a:extLst>
              </a:blip>
              <a:stretch>
                <a:fillRect l="0" t="-25366" r="-144" b="0"/>
              </a:stretch>
            </a:blipFill>
          </p:spPr>
        </p:sp>
      </p:grpSp>
      <p:sp>
        <p:nvSpPr>
          <p:cNvPr name="Freeform 6" id="6"/>
          <p:cNvSpPr/>
          <p:nvPr/>
        </p:nvSpPr>
        <p:spPr>
          <a:xfrm flipH="false" flipV="false" rot="0">
            <a:off x="140757" y="2448130"/>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862190" y="7497402"/>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328234" y="3620909"/>
            <a:ext cx="11631532" cy="3909695"/>
          </a:xfrm>
          <a:prstGeom prst="rect">
            <a:avLst/>
          </a:prstGeom>
        </p:spPr>
        <p:txBody>
          <a:bodyPr anchor="t" rtlCol="false" tIns="0" lIns="0" bIns="0" rIns="0">
            <a:spAutoFit/>
          </a:bodyPr>
          <a:lstStyle/>
          <a:p>
            <a:pPr algn="ctr">
              <a:lnSpc>
                <a:spcPts val="4479"/>
              </a:lnSpc>
            </a:pPr>
            <a:r>
              <a:rPr lang="en-US" sz="3199">
                <a:solidFill>
                  <a:srgbClr val="016383"/>
                </a:solidFill>
                <a:latin typeface="Sukar"/>
                <a:ea typeface="Sukar"/>
                <a:cs typeface="Sukar"/>
                <a:sym typeface="Sukar"/>
              </a:rPr>
              <a:t>The protagonist, Yiğit, seeks to restore balance by rescuing the fire and wind spirits from the evil Erlik, the god of destruction. Empowered by elemental abilities granted by the spirits, Yiğit faces puzzles, enemies, and challenges on his heroic journey.</a:t>
            </a:r>
          </a:p>
          <a:p>
            <a:pPr algn="ctr">
              <a:lnSpc>
                <a:spcPts val="4479"/>
              </a:lnSpc>
            </a:pPr>
          </a:p>
          <a:p>
            <a:pPr algn="ctr">
              <a:lnSpc>
                <a:spcPts val="4479"/>
              </a:lnSpc>
            </a:pPr>
            <a:r>
              <a:rPr lang="en-US" sz="3199">
                <a:solidFill>
                  <a:srgbClr val="016383"/>
                </a:solidFill>
                <a:latin typeface="Sukar"/>
                <a:ea typeface="Sukar"/>
                <a:cs typeface="Sukar"/>
                <a:sym typeface="Sukar"/>
              </a:rPr>
              <a:t>The game draws from Turkish mythology, particularly guardian spirits (iyeler) of natural elements.</a:t>
            </a:r>
          </a:p>
        </p:txBody>
      </p:sp>
      <p:sp>
        <p:nvSpPr>
          <p:cNvPr name="Freeform 9" id="9"/>
          <p:cNvSpPr/>
          <p:nvPr/>
        </p:nvSpPr>
        <p:spPr>
          <a:xfrm flipH="false" flipV="false" rot="-668644">
            <a:off x="43671" y="6974106"/>
            <a:ext cx="3029415" cy="2935779"/>
          </a:xfrm>
          <a:custGeom>
            <a:avLst/>
            <a:gdLst/>
            <a:ahLst/>
            <a:cxnLst/>
            <a:rect r="r" b="b" t="t" l="l"/>
            <a:pathLst>
              <a:path h="2935779" w="3029415">
                <a:moveTo>
                  <a:pt x="0" y="0"/>
                </a:moveTo>
                <a:lnTo>
                  <a:pt x="3029415" y="0"/>
                </a:lnTo>
                <a:lnTo>
                  <a:pt x="3029415" y="2935779"/>
                </a:lnTo>
                <a:lnTo>
                  <a:pt x="0" y="29357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15113546" y="416689"/>
            <a:ext cx="2878721" cy="2240168"/>
          </a:xfrm>
          <a:custGeom>
            <a:avLst/>
            <a:gdLst/>
            <a:ahLst/>
            <a:cxnLst/>
            <a:rect r="r" b="b" t="t" l="l"/>
            <a:pathLst>
              <a:path h="2240168" w="2878721">
                <a:moveTo>
                  <a:pt x="0" y="0"/>
                </a:moveTo>
                <a:lnTo>
                  <a:pt x="2878721" y="0"/>
                </a:lnTo>
                <a:lnTo>
                  <a:pt x="2878721" y="2240169"/>
                </a:lnTo>
                <a:lnTo>
                  <a:pt x="0" y="224016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1" id="11"/>
          <p:cNvSpPr txBox="true"/>
          <p:nvPr/>
        </p:nvSpPr>
        <p:spPr>
          <a:xfrm rot="0">
            <a:off x="3916244" y="2067123"/>
            <a:ext cx="10455513" cy="990615"/>
          </a:xfrm>
          <a:prstGeom prst="rect">
            <a:avLst/>
          </a:prstGeom>
        </p:spPr>
        <p:txBody>
          <a:bodyPr anchor="t" rtlCol="false" tIns="0" lIns="0" bIns="0" rIns="0">
            <a:spAutoFit/>
          </a:bodyPr>
          <a:lstStyle/>
          <a:p>
            <a:pPr algn="ctr">
              <a:lnSpc>
                <a:spcPts val="7200"/>
              </a:lnSpc>
            </a:pPr>
            <a:r>
              <a:rPr lang="en-US" sz="8000" b="true">
                <a:solidFill>
                  <a:srgbClr val="016383"/>
                </a:solidFill>
                <a:latin typeface="Amaranth Bold"/>
                <a:ea typeface="Amaranth Bold"/>
                <a:cs typeface="Amaranth Bold"/>
                <a:sym typeface="Amaranth Bold"/>
              </a:rPr>
              <a:t>Story Overview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31636" y="614941"/>
            <a:ext cx="17024728" cy="9006758"/>
            <a:chOff x="0" y="0"/>
            <a:chExt cx="22699637" cy="12009010"/>
          </a:xfrm>
        </p:grpSpPr>
        <p:sp>
          <p:nvSpPr>
            <p:cNvPr name="Freeform 4" id="4"/>
            <p:cNvSpPr/>
            <p:nvPr/>
          </p:nvSpPr>
          <p:spPr>
            <a:xfrm flipH="false" flipV="false" rot="0">
              <a:off x="0" y="0"/>
              <a:ext cx="22699637" cy="8502046"/>
            </a:xfrm>
            <a:custGeom>
              <a:avLst/>
              <a:gdLst/>
              <a:ahLst/>
              <a:cxnLst/>
              <a:rect r="r" b="b" t="t" l="l"/>
              <a:pathLst>
                <a:path h="8502046" w="22699637">
                  <a:moveTo>
                    <a:pt x="0" y="0"/>
                  </a:moveTo>
                  <a:lnTo>
                    <a:pt x="22699637" y="0"/>
                  </a:lnTo>
                  <a:lnTo>
                    <a:pt x="22699637" y="8502046"/>
                  </a:lnTo>
                  <a:lnTo>
                    <a:pt x="0" y="8502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5227279"/>
              <a:ext cx="22666904" cy="6781731"/>
            </a:xfrm>
            <a:custGeom>
              <a:avLst/>
              <a:gdLst/>
              <a:ahLst/>
              <a:cxnLst/>
              <a:rect r="r" b="b" t="t" l="l"/>
              <a:pathLst>
                <a:path h="6781731" w="22666904">
                  <a:moveTo>
                    <a:pt x="0" y="0"/>
                  </a:moveTo>
                  <a:lnTo>
                    <a:pt x="22666904" y="0"/>
                  </a:lnTo>
                  <a:lnTo>
                    <a:pt x="22666904" y="6781731"/>
                  </a:lnTo>
                  <a:lnTo>
                    <a:pt x="0" y="6781731"/>
                  </a:lnTo>
                  <a:lnTo>
                    <a:pt x="0" y="0"/>
                  </a:lnTo>
                  <a:close/>
                </a:path>
              </a:pathLst>
            </a:custGeom>
            <a:blipFill>
              <a:blip r:embed="rId3">
                <a:extLst>
                  <a:ext uri="{96DAC541-7B7A-43D3-8B79-37D633B846F1}">
                    <asvg:svgBlip xmlns:asvg="http://schemas.microsoft.com/office/drawing/2016/SVG/main" r:embed="rId4"/>
                  </a:ext>
                </a:extLst>
              </a:blip>
              <a:stretch>
                <a:fillRect l="0" t="-25366" r="-144" b="0"/>
              </a:stretch>
            </a:blipFill>
          </p:spPr>
        </p:sp>
      </p:grpSp>
      <p:sp>
        <p:nvSpPr>
          <p:cNvPr name="Freeform 6" id="6"/>
          <p:cNvSpPr/>
          <p:nvPr/>
        </p:nvSpPr>
        <p:spPr>
          <a:xfrm flipH="false" flipV="false" rot="0">
            <a:off x="140757" y="2448130"/>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862190" y="7497402"/>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436687" y="3301351"/>
            <a:ext cx="4521494" cy="1279578"/>
            <a:chOff x="0" y="0"/>
            <a:chExt cx="2872095" cy="812800"/>
          </a:xfrm>
        </p:grpSpPr>
        <p:sp>
          <p:nvSpPr>
            <p:cNvPr name="Freeform 9" id="9"/>
            <p:cNvSpPr/>
            <p:nvPr/>
          </p:nvSpPr>
          <p:spPr>
            <a:xfrm flipH="false" flipV="false" rot="0">
              <a:off x="48223" y="4361"/>
              <a:ext cx="2775649" cy="804077"/>
            </a:xfrm>
            <a:custGeom>
              <a:avLst/>
              <a:gdLst/>
              <a:ahLst/>
              <a:cxnLst/>
              <a:rect r="r" b="b" t="t" l="l"/>
              <a:pathLst>
                <a:path h="804077" w="2775649">
                  <a:moveTo>
                    <a:pt x="1462052" y="8531"/>
                  </a:moveTo>
                  <a:lnTo>
                    <a:pt x="1787861" y="65121"/>
                  </a:lnTo>
                  <a:cubicBezTo>
                    <a:pt x="1837312" y="73710"/>
                    <a:pt x="1887178" y="79712"/>
                    <a:pt x="1937255" y="83105"/>
                  </a:cubicBezTo>
                  <a:lnTo>
                    <a:pt x="2328096" y="109579"/>
                  </a:lnTo>
                  <a:cubicBezTo>
                    <a:pt x="2376142" y="112834"/>
                    <a:pt x="2420817" y="135425"/>
                    <a:pt x="2451916" y="172193"/>
                  </a:cubicBezTo>
                  <a:lnTo>
                    <a:pt x="2484146" y="210300"/>
                  </a:lnTo>
                  <a:cubicBezTo>
                    <a:pt x="2516192" y="248188"/>
                    <a:pt x="2556152" y="278591"/>
                    <a:pt x="2601215" y="299370"/>
                  </a:cubicBezTo>
                  <a:lnTo>
                    <a:pt x="2755457" y="370492"/>
                  </a:lnTo>
                  <a:cubicBezTo>
                    <a:pt x="2767766" y="376168"/>
                    <a:pt x="2775649" y="388484"/>
                    <a:pt x="2775649" y="402039"/>
                  </a:cubicBezTo>
                  <a:cubicBezTo>
                    <a:pt x="2775649" y="415594"/>
                    <a:pt x="2767766" y="427910"/>
                    <a:pt x="2755457" y="433586"/>
                  </a:cubicBezTo>
                  <a:lnTo>
                    <a:pt x="2601215" y="504708"/>
                  </a:lnTo>
                  <a:cubicBezTo>
                    <a:pt x="2556152" y="525487"/>
                    <a:pt x="2516192" y="555890"/>
                    <a:pt x="2484146" y="593778"/>
                  </a:cubicBezTo>
                  <a:lnTo>
                    <a:pt x="2451916" y="631884"/>
                  </a:lnTo>
                  <a:cubicBezTo>
                    <a:pt x="2420817" y="668652"/>
                    <a:pt x="2376142" y="691244"/>
                    <a:pt x="2328096" y="694499"/>
                  </a:cubicBezTo>
                  <a:lnTo>
                    <a:pt x="1937255" y="720974"/>
                  </a:lnTo>
                  <a:cubicBezTo>
                    <a:pt x="1887178" y="724366"/>
                    <a:pt x="1837312" y="730369"/>
                    <a:pt x="1787861" y="738958"/>
                  </a:cubicBezTo>
                  <a:lnTo>
                    <a:pt x="1462052" y="795547"/>
                  </a:lnTo>
                  <a:cubicBezTo>
                    <a:pt x="1412935" y="804078"/>
                    <a:pt x="1362715" y="804078"/>
                    <a:pt x="1313597" y="795547"/>
                  </a:cubicBezTo>
                  <a:lnTo>
                    <a:pt x="987789" y="738958"/>
                  </a:lnTo>
                  <a:cubicBezTo>
                    <a:pt x="938337" y="730369"/>
                    <a:pt x="888471" y="724366"/>
                    <a:pt x="838394" y="720974"/>
                  </a:cubicBezTo>
                  <a:lnTo>
                    <a:pt x="447552" y="694499"/>
                  </a:lnTo>
                  <a:cubicBezTo>
                    <a:pt x="399506" y="691244"/>
                    <a:pt x="354831" y="668652"/>
                    <a:pt x="323733" y="631884"/>
                  </a:cubicBezTo>
                  <a:lnTo>
                    <a:pt x="291504" y="593778"/>
                  </a:lnTo>
                  <a:cubicBezTo>
                    <a:pt x="259459" y="555890"/>
                    <a:pt x="219499" y="525487"/>
                    <a:pt x="174436" y="504708"/>
                  </a:cubicBezTo>
                  <a:lnTo>
                    <a:pt x="20193" y="433586"/>
                  </a:lnTo>
                  <a:cubicBezTo>
                    <a:pt x="7884" y="427910"/>
                    <a:pt x="0" y="415594"/>
                    <a:pt x="0" y="402039"/>
                  </a:cubicBezTo>
                  <a:cubicBezTo>
                    <a:pt x="0" y="388484"/>
                    <a:pt x="7884" y="376168"/>
                    <a:pt x="20193" y="370492"/>
                  </a:cubicBezTo>
                  <a:lnTo>
                    <a:pt x="174436" y="299370"/>
                  </a:lnTo>
                  <a:cubicBezTo>
                    <a:pt x="219499" y="278591"/>
                    <a:pt x="259459" y="248188"/>
                    <a:pt x="291504" y="210300"/>
                  </a:cubicBezTo>
                  <a:lnTo>
                    <a:pt x="323733" y="172194"/>
                  </a:lnTo>
                  <a:cubicBezTo>
                    <a:pt x="354831" y="135426"/>
                    <a:pt x="399506" y="112834"/>
                    <a:pt x="447552" y="109579"/>
                  </a:cubicBezTo>
                  <a:lnTo>
                    <a:pt x="838394" y="83105"/>
                  </a:lnTo>
                  <a:cubicBezTo>
                    <a:pt x="888471" y="79712"/>
                    <a:pt x="938337" y="73710"/>
                    <a:pt x="987789" y="65121"/>
                  </a:cubicBezTo>
                  <a:lnTo>
                    <a:pt x="1313597" y="8531"/>
                  </a:lnTo>
                  <a:cubicBezTo>
                    <a:pt x="1362715" y="0"/>
                    <a:pt x="1412935" y="0"/>
                    <a:pt x="1462052" y="8531"/>
                  </a:cubicBezTo>
                  <a:close/>
                </a:path>
              </a:pathLst>
            </a:custGeom>
            <a:solidFill>
              <a:srgbClr val="016383"/>
            </a:solidFill>
            <a:ln cap="rnd">
              <a:noFill/>
              <a:prstDash val="solid"/>
              <a:round/>
            </a:ln>
          </p:spPr>
        </p:sp>
        <p:sp>
          <p:nvSpPr>
            <p:cNvPr name="TextBox 10" id="10"/>
            <p:cNvSpPr txBox="true"/>
            <p:nvPr/>
          </p:nvSpPr>
          <p:spPr>
            <a:xfrm>
              <a:off x="493641" y="101600"/>
              <a:ext cx="1884813"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436687" y="3941140"/>
            <a:ext cx="4959112" cy="5002535"/>
            <a:chOff x="0" y="0"/>
            <a:chExt cx="1306104" cy="1317540"/>
          </a:xfrm>
        </p:grpSpPr>
        <p:sp>
          <p:nvSpPr>
            <p:cNvPr name="Freeform 12" id="12"/>
            <p:cNvSpPr/>
            <p:nvPr/>
          </p:nvSpPr>
          <p:spPr>
            <a:xfrm flipH="false" flipV="false" rot="0">
              <a:off x="0" y="0"/>
              <a:ext cx="1306104" cy="1317540"/>
            </a:xfrm>
            <a:custGeom>
              <a:avLst/>
              <a:gdLst/>
              <a:ahLst/>
              <a:cxnLst/>
              <a:rect r="r" b="b" t="t" l="l"/>
              <a:pathLst>
                <a:path h="1317540" w="1306104">
                  <a:moveTo>
                    <a:pt x="35906" y="0"/>
                  </a:moveTo>
                  <a:lnTo>
                    <a:pt x="1270197" y="0"/>
                  </a:lnTo>
                  <a:cubicBezTo>
                    <a:pt x="1290028" y="0"/>
                    <a:pt x="1306104" y="16076"/>
                    <a:pt x="1306104" y="35906"/>
                  </a:cubicBezTo>
                  <a:lnTo>
                    <a:pt x="1306104" y="1281634"/>
                  </a:lnTo>
                  <a:cubicBezTo>
                    <a:pt x="1306104" y="1291157"/>
                    <a:pt x="1302321" y="1300290"/>
                    <a:pt x="1295587" y="1307023"/>
                  </a:cubicBezTo>
                  <a:cubicBezTo>
                    <a:pt x="1288853" y="1313757"/>
                    <a:pt x="1279720" y="1317540"/>
                    <a:pt x="1270197" y="1317540"/>
                  </a:cubicBezTo>
                  <a:lnTo>
                    <a:pt x="35906" y="1317540"/>
                  </a:lnTo>
                  <a:cubicBezTo>
                    <a:pt x="26383" y="1317540"/>
                    <a:pt x="17251" y="1313757"/>
                    <a:pt x="10517" y="1307023"/>
                  </a:cubicBezTo>
                  <a:cubicBezTo>
                    <a:pt x="3783" y="1300290"/>
                    <a:pt x="0" y="1291157"/>
                    <a:pt x="0" y="1281634"/>
                  </a:cubicBezTo>
                  <a:lnTo>
                    <a:pt x="0" y="35906"/>
                  </a:lnTo>
                  <a:cubicBezTo>
                    <a:pt x="0" y="26383"/>
                    <a:pt x="3783" y="17251"/>
                    <a:pt x="10517" y="10517"/>
                  </a:cubicBezTo>
                  <a:cubicBezTo>
                    <a:pt x="17251" y="3783"/>
                    <a:pt x="26383" y="0"/>
                    <a:pt x="35906" y="0"/>
                  </a:cubicBezTo>
                  <a:close/>
                </a:path>
              </a:pathLst>
            </a:custGeom>
            <a:solidFill>
              <a:srgbClr val="000000">
                <a:alpha val="0"/>
              </a:srgbClr>
            </a:solidFill>
            <a:ln w="38100" cap="rnd">
              <a:solidFill>
                <a:srgbClr val="016383"/>
              </a:solidFill>
              <a:prstDash val="dash"/>
              <a:round/>
            </a:ln>
          </p:spPr>
        </p:sp>
        <p:sp>
          <p:nvSpPr>
            <p:cNvPr name="TextBox 13" id="13"/>
            <p:cNvSpPr txBox="true"/>
            <p:nvPr/>
          </p:nvSpPr>
          <p:spPr>
            <a:xfrm>
              <a:off x="0" y="-38100"/>
              <a:ext cx="1306104" cy="135564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870201" y="3941140"/>
            <a:ext cx="4959112" cy="5002535"/>
            <a:chOff x="0" y="0"/>
            <a:chExt cx="1306104" cy="1317540"/>
          </a:xfrm>
        </p:grpSpPr>
        <p:sp>
          <p:nvSpPr>
            <p:cNvPr name="Freeform 15" id="15"/>
            <p:cNvSpPr/>
            <p:nvPr/>
          </p:nvSpPr>
          <p:spPr>
            <a:xfrm flipH="false" flipV="false" rot="0">
              <a:off x="0" y="0"/>
              <a:ext cx="1306104" cy="1317540"/>
            </a:xfrm>
            <a:custGeom>
              <a:avLst/>
              <a:gdLst/>
              <a:ahLst/>
              <a:cxnLst/>
              <a:rect r="r" b="b" t="t" l="l"/>
              <a:pathLst>
                <a:path h="1317540" w="1306104">
                  <a:moveTo>
                    <a:pt x="35906" y="0"/>
                  </a:moveTo>
                  <a:lnTo>
                    <a:pt x="1270197" y="0"/>
                  </a:lnTo>
                  <a:cubicBezTo>
                    <a:pt x="1290028" y="0"/>
                    <a:pt x="1306104" y="16076"/>
                    <a:pt x="1306104" y="35906"/>
                  </a:cubicBezTo>
                  <a:lnTo>
                    <a:pt x="1306104" y="1281634"/>
                  </a:lnTo>
                  <a:cubicBezTo>
                    <a:pt x="1306104" y="1291157"/>
                    <a:pt x="1302321" y="1300290"/>
                    <a:pt x="1295587" y="1307023"/>
                  </a:cubicBezTo>
                  <a:cubicBezTo>
                    <a:pt x="1288853" y="1313757"/>
                    <a:pt x="1279720" y="1317540"/>
                    <a:pt x="1270197" y="1317540"/>
                  </a:cubicBezTo>
                  <a:lnTo>
                    <a:pt x="35906" y="1317540"/>
                  </a:lnTo>
                  <a:cubicBezTo>
                    <a:pt x="26383" y="1317540"/>
                    <a:pt x="17251" y="1313757"/>
                    <a:pt x="10517" y="1307023"/>
                  </a:cubicBezTo>
                  <a:cubicBezTo>
                    <a:pt x="3783" y="1300290"/>
                    <a:pt x="0" y="1291157"/>
                    <a:pt x="0" y="1281634"/>
                  </a:cubicBezTo>
                  <a:lnTo>
                    <a:pt x="0" y="35906"/>
                  </a:lnTo>
                  <a:cubicBezTo>
                    <a:pt x="0" y="26383"/>
                    <a:pt x="3783" y="17251"/>
                    <a:pt x="10517" y="10517"/>
                  </a:cubicBezTo>
                  <a:cubicBezTo>
                    <a:pt x="17251" y="3783"/>
                    <a:pt x="26383" y="0"/>
                    <a:pt x="35906" y="0"/>
                  </a:cubicBezTo>
                  <a:close/>
                </a:path>
              </a:pathLst>
            </a:custGeom>
            <a:solidFill>
              <a:srgbClr val="000000">
                <a:alpha val="0"/>
              </a:srgbClr>
            </a:solidFill>
            <a:ln w="38100" cap="rnd">
              <a:solidFill>
                <a:srgbClr val="016383"/>
              </a:solidFill>
              <a:prstDash val="dash"/>
              <a:round/>
            </a:ln>
          </p:spPr>
        </p:sp>
        <p:sp>
          <p:nvSpPr>
            <p:cNvPr name="TextBox 16" id="16"/>
            <p:cNvSpPr txBox="true"/>
            <p:nvPr/>
          </p:nvSpPr>
          <p:spPr>
            <a:xfrm>
              <a:off x="0" y="-38100"/>
              <a:ext cx="1306104" cy="135564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1991239" y="3944895"/>
            <a:ext cx="4959112" cy="5002535"/>
            <a:chOff x="0" y="0"/>
            <a:chExt cx="1306104" cy="1317540"/>
          </a:xfrm>
        </p:grpSpPr>
        <p:sp>
          <p:nvSpPr>
            <p:cNvPr name="Freeform 18" id="18"/>
            <p:cNvSpPr/>
            <p:nvPr/>
          </p:nvSpPr>
          <p:spPr>
            <a:xfrm flipH="false" flipV="false" rot="0">
              <a:off x="0" y="0"/>
              <a:ext cx="1306104" cy="1317540"/>
            </a:xfrm>
            <a:custGeom>
              <a:avLst/>
              <a:gdLst/>
              <a:ahLst/>
              <a:cxnLst/>
              <a:rect r="r" b="b" t="t" l="l"/>
              <a:pathLst>
                <a:path h="1317540" w="1306104">
                  <a:moveTo>
                    <a:pt x="35906" y="0"/>
                  </a:moveTo>
                  <a:lnTo>
                    <a:pt x="1270197" y="0"/>
                  </a:lnTo>
                  <a:cubicBezTo>
                    <a:pt x="1290028" y="0"/>
                    <a:pt x="1306104" y="16076"/>
                    <a:pt x="1306104" y="35906"/>
                  </a:cubicBezTo>
                  <a:lnTo>
                    <a:pt x="1306104" y="1281634"/>
                  </a:lnTo>
                  <a:cubicBezTo>
                    <a:pt x="1306104" y="1291157"/>
                    <a:pt x="1302321" y="1300290"/>
                    <a:pt x="1295587" y="1307023"/>
                  </a:cubicBezTo>
                  <a:cubicBezTo>
                    <a:pt x="1288853" y="1313757"/>
                    <a:pt x="1279720" y="1317540"/>
                    <a:pt x="1270197" y="1317540"/>
                  </a:cubicBezTo>
                  <a:lnTo>
                    <a:pt x="35906" y="1317540"/>
                  </a:lnTo>
                  <a:cubicBezTo>
                    <a:pt x="26383" y="1317540"/>
                    <a:pt x="17251" y="1313757"/>
                    <a:pt x="10517" y="1307023"/>
                  </a:cubicBezTo>
                  <a:cubicBezTo>
                    <a:pt x="3783" y="1300290"/>
                    <a:pt x="0" y="1291157"/>
                    <a:pt x="0" y="1281634"/>
                  </a:cubicBezTo>
                  <a:lnTo>
                    <a:pt x="0" y="35906"/>
                  </a:lnTo>
                  <a:cubicBezTo>
                    <a:pt x="0" y="26383"/>
                    <a:pt x="3783" y="17251"/>
                    <a:pt x="10517" y="10517"/>
                  </a:cubicBezTo>
                  <a:cubicBezTo>
                    <a:pt x="17251" y="3783"/>
                    <a:pt x="26383" y="0"/>
                    <a:pt x="35906" y="0"/>
                  </a:cubicBezTo>
                  <a:close/>
                </a:path>
              </a:pathLst>
            </a:custGeom>
            <a:solidFill>
              <a:srgbClr val="000000">
                <a:alpha val="0"/>
              </a:srgbClr>
            </a:solidFill>
            <a:ln w="38100" cap="rnd">
              <a:solidFill>
                <a:srgbClr val="016383"/>
              </a:solidFill>
              <a:prstDash val="dash"/>
              <a:round/>
            </a:ln>
          </p:spPr>
        </p:sp>
        <p:sp>
          <p:nvSpPr>
            <p:cNvPr name="TextBox 19" id="19"/>
            <p:cNvSpPr txBox="true"/>
            <p:nvPr/>
          </p:nvSpPr>
          <p:spPr>
            <a:xfrm>
              <a:off x="0" y="-38100"/>
              <a:ext cx="1306104" cy="135564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556324">
            <a:off x="15353018" y="801830"/>
            <a:ext cx="2488216" cy="2076530"/>
          </a:xfrm>
          <a:custGeom>
            <a:avLst/>
            <a:gdLst/>
            <a:ahLst/>
            <a:cxnLst/>
            <a:rect r="r" b="b" t="t" l="l"/>
            <a:pathLst>
              <a:path h="2076530" w="2488216">
                <a:moveTo>
                  <a:pt x="0" y="0"/>
                </a:moveTo>
                <a:lnTo>
                  <a:pt x="2488216" y="0"/>
                </a:lnTo>
                <a:lnTo>
                  <a:pt x="2488216" y="2076530"/>
                </a:lnTo>
                <a:lnTo>
                  <a:pt x="0" y="20765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1" id="21"/>
          <p:cNvSpPr/>
          <p:nvPr/>
        </p:nvSpPr>
        <p:spPr>
          <a:xfrm flipH="false" flipV="false" rot="0">
            <a:off x="364551" y="8441995"/>
            <a:ext cx="1328298" cy="1466995"/>
          </a:xfrm>
          <a:custGeom>
            <a:avLst/>
            <a:gdLst/>
            <a:ahLst/>
            <a:cxnLst/>
            <a:rect r="r" b="b" t="t" l="l"/>
            <a:pathLst>
              <a:path h="1466995" w="1328298">
                <a:moveTo>
                  <a:pt x="0" y="0"/>
                </a:moveTo>
                <a:lnTo>
                  <a:pt x="1328298" y="0"/>
                </a:lnTo>
                <a:lnTo>
                  <a:pt x="1328298" y="1466996"/>
                </a:lnTo>
                <a:lnTo>
                  <a:pt x="0" y="14669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2" id="22"/>
          <p:cNvSpPr txBox="true"/>
          <p:nvPr/>
        </p:nvSpPr>
        <p:spPr>
          <a:xfrm rot="0">
            <a:off x="3916244" y="1802787"/>
            <a:ext cx="10455513" cy="990615"/>
          </a:xfrm>
          <a:prstGeom prst="rect">
            <a:avLst/>
          </a:prstGeom>
        </p:spPr>
        <p:txBody>
          <a:bodyPr anchor="t" rtlCol="false" tIns="0" lIns="0" bIns="0" rIns="0">
            <a:spAutoFit/>
          </a:bodyPr>
          <a:lstStyle/>
          <a:p>
            <a:pPr algn="ctr">
              <a:lnSpc>
                <a:spcPts val="7200"/>
              </a:lnSpc>
            </a:pPr>
            <a:r>
              <a:rPr lang="en-US" sz="8000" b="true">
                <a:solidFill>
                  <a:srgbClr val="016383"/>
                </a:solidFill>
                <a:latin typeface="Amaranth Bold"/>
                <a:ea typeface="Amaranth Bold"/>
                <a:cs typeface="Amaranth Bold"/>
                <a:sym typeface="Amaranth Bold"/>
              </a:rPr>
              <a:t>Game Play Mechanics</a:t>
            </a:r>
          </a:p>
        </p:txBody>
      </p:sp>
      <p:sp>
        <p:nvSpPr>
          <p:cNvPr name="TextBox 23" id="23"/>
          <p:cNvSpPr txBox="true"/>
          <p:nvPr/>
        </p:nvSpPr>
        <p:spPr>
          <a:xfrm rot="0">
            <a:off x="1270834" y="4757867"/>
            <a:ext cx="5124966" cy="4283710"/>
          </a:xfrm>
          <a:prstGeom prst="rect">
            <a:avLst/>
          </a:prstGeom>
        </p:spPr>
        <p:txBody>
          <a:bodyPr anchor="t" rtlCol="false" tIns="0" lIns="0" bIns="0" rIns="0">
            <a:spAutoFit/>
          </a:bodyPr>
          <a:lstStyle/>
          <a:p>
            <a:pPr algn="ctr" marL="647700" indent="-323850" lvl="1">
              <a:lnSpc>
                <a:spcPts val="4200"/>
              </a:lnSpc>
              <a:buFont typeface="Arial"/>
              <a:buChar char="•"/>
            </a:pPr>
            <a:r>
              <a:rPr lang="en-US" sz="3000">
                <a:solidFill>
                  <a:srgbClr val="016383"/>
                </a:solidFill>
                <a:latin typeface="Sukar"/>
                <a:ea typeface="Sukar"/>
                <a:cs typeface="Sukar"/>
                <a:sym typeface="Sukar"/>
              </a:rPr>
              <a:t>Solve puzzles using fire to burn obstacles and wind to manipulate objects.</a:t>
            </a:r>
          </a:p>
          <a:p>
            <a:pPr algn="ctr" marL="647700" indent="-323850" lvl="1">
              <a:lnSpc>
                <a:spcPts val="4200"/>
              </a:lnSpc>
              <a:buFont typeface="Arial"/>
              <a:buChar char="•"/>
            </a:pPr>
            <a:r>
              <a:rPr lang="en-US" sz="3000">
                <a:solidFill>
                  <a:srgbClr val="016383"/>
                </a:solidFill>
                <a:latin typeface="Sukar"/>
                <a:ea typeface="Sukar"/>
                <a:cs typeface="Sukar"/>
                <a:sym typeface="Sukar"/>
              </a:rPr>
              <a:t>Engage in strategic combat against körmezler.</a:t>
            </a:r>
          </a:p>
          <a:p>
            <a:pPr algn="ctr" marL="647700" indent="-323850" lvl="1">
              <a:lnSpc>
                <a:spcPts val="4200"/>
              </a:lnSpc>
              <a:buFont typeface="Arial"/>
              <a:buChar char="•"/>
            </a:pPr>
            <a:r>
              <a:rPr lang="en-US" sz="3000">
                <a:solidFill>
                  <a:srgbClr val="016383"/>
                </a:solidFill>
                <a:latin typeface="Sukar"/>
                <a:ea typeface="Sukar"/>
                <a:cs typeface="Sukar"/>
                <a:sym typeface="Sukar"/>
              </a:rPr>
              <a:t>Explore and discover hidden elements to aid progression.</a:t>
            </a:r>
          </a:p>
          <a:p>
            <a:pPr algn="ctr">
              <a:lnSpc>
                <a:spcPts val="4479"/>
              </a:lnSpc>
            </a:pPr>
          </a:p>
        </p:txBody>
      </p:sp>
      <p:sp>
        <p:nvSpPr>
          <p:cNvPr name="TextBox 24" id="24"/>
          <p:cNvSpPr txBox="true"/>
          <p:nvPr/>
        </p:nvSpPr>
        <p:spPr>
          <a:xfrm rot="0">
            <a:off x="149578" y="3722053"/>
            <a:ext cx="7095712" cy="561998"/>
          </a:xfrm>
          <a:prstGeom prst="rect">
            <a:avLst/>
          </a:prstGeom>
        </p:spPr>
        <p:txBody>
          <a:bodyPr anchor="t" rtlCol="false" tIns="0" lIns="0" bIns="0" rIns="0">
            <a:spAutoFit/>
          </a:bodyPr>
          <a:lstStyle/>
          <a:p>
            <a:pPr algn="ctr">
              <a:lnSpc>
                <a:spcPts val="4050"/>
              </a:lnSpc>
            </a:pPr>
            <a:r>
              <a:rPr lang="en-US" sz="4500" b="true">
                <a:solidFill>
                  <a:srgbClr val="FFF6E5"/>
                </a:solidFill>
                <a:latin typeface="Amaranth Bold"/>
                <a:ea typeface="Amaranth Bold"/>
                <a:cs typeface="Amaranth Bold"/>
                <a:sym typeface="Amaranth Bold"/>
              </a:rPr>
              <a:t>Player Actions</a:t>
            </a:r>
          </a:p>
        </p:txBody>
      </p:sp>
      <p:grpSp>
        <p:nvGrpSpPr>
          <p:cNvPr name="Group 25" id="25"/>
          <p:cNvGrpSpPr/>
          <p:nvPr/>
        </p:nvGrpSpPr>
        <p:grpSpPr>
          <a:xfrm rot="0">
            <a:off x="6972543" y="3301351"/>
            <a:ext cx="4521494" cy="1279578"/>
            <a:chOff x="0" y="0"/>
            <a:chExt cx="2872095" cy="812800"/>
          </a:xfrm>
        </p:grpSpPr>
        <p:sp>
          <p:nvSpPr>
            <p:cNvPr name="Freeform 26" id="26"/>
            <p:cNvSpPr/>
            <p:nvPr/>
          </p:nvSpPr>
          <p:spPr>
            <a:xfrm flipH="false" flipV="false" rot="0">
              <a:off x="48223" y="4361"/>
              <a:ext cx="2775649" cy="804077"/>
            </a:xfrm>
            <a:custGeom>
              <a:avLst/>
              <a:gdLst/>
              <a:ahLst/>
              <a:cxnLst/>
              <a:rect r="r" b="b" t="t" l="l"/>
              <a:pathLst>
                <a:path h="804077" w="2775649">
                  <a:moveTo>
                    <a:pt x="1462052" y="8531"/>
                  </a:moveTo>
                  <a:lnTo>
                    <a:pt x="1787861" y="65121"/>
                  </a:lnTo>
                  <a:cubicBezTo>
                    <a:pt x="1837312" y="73710"/>
                    <a:pt x="1887178" y="79712"/>
                    <a:pt x="1937255" y="83105"/>
                  </a:cubicBezTo>
                  <a:lnTo>
                    <a:pt x="2328096" y="109579"/>
                  </a:lnTo>
                  <a:cubicBezTo>
                    <a:pt x="2376142" y="112834"/>
                    <a:pt x="2420817" y="135425"/>
                    <a:pt x="2451916" y="172193"/>
                  </a:cubicBezTo>
                  <a:lnTo>
                    <a:pt x="2484146" y="210300"/>
                  </a:lnTo>
                  <a:cubicBezTo>
                    <a:pt x="2516192" y="248188"/>
                    <a:pt x="2556152" y="278591"/>
                    <a:pt x="2601215" y="299370"/>
                  </a:cubicBezTo>
                  <a:lnTo>
                    <a:pt x="2755457" y="370492"/>
                  </a:lnTo>
                  <a:cubicBezTo>
                    <a:pt x="2767766" y="376168"/>
                    <a:pt x="2775649" y="388484"/>
                    <a:pt x="2775649" y="402039"/>
                  </a:cubicBezTo>
                  <a:cubicBezTo>
                    <a:pt x="2775649" y="415594"/>
                    <a:pt x="2767766" y="427910"/>
                    <a:pt x="2755457" y="433586"/>
                  </a:cubicBezTo>
                  <a:lnTo>
                    <a:pt x="2601215" y="504708"/>
                  </a:lnTo>
                  <a:cubicBezTo>
                    <a:pt x="2556152" y="525487"/>
                    <a:pt x="2516192" y="555890"/>
                    <a:pt x="2484146" y="593778"/>
                  </a:cubicBezTo>
                  <a:lnTo>
                    <a:pt x="2451916" y="631884"/>
                  </a:lnTo>
                  <a:cubicBezTo>
                    <a:pt x="2420817" y="668652"/>
                    <a:pt x="2376142" y="691244"/>
                    <a:pt x="2328096" y="694499"/>
                  </a:cubicBezTo>
                  <a:lnTo>
                    <a:pt x="1937255" y="720974"/>
                  </a:lnTo>
                  <a:cubicBezTo>
                    <a:pt x="1887178" y="724366"/>
                    <a:pt x="1837312" y="730369"/>
                    <a:pt x="1787861" y="738958"/>
                  </a:cubicBezTo>
                  <a:lnTo>
                    <a:pt x="1462052" y="795547"/>
                  </a:lnTo>
                  <a:cubicBezTo>
                    <a:pt x="1412935" y="804078"/>
                    <a:pt x="1362715" y="804078"/>
                    <a:pt x="1313597" y="795547"/>
                  </a:cubicBezTo>
                  <a:lnTo>
                    <a:pt x="987789" y="738958"/>
                  </a:lnTo>
                  <a:cubicBezTo>
                    <a:pt x="938337" y="730369"/>
                    <a:pt x="888471" y="724366"/>
                    <a:pt x="838394" y="720974"/>
                  </a:cubicBezTo>
                  <a:lnTo>
                    <a:pt x="447552" y="694499"/>
                  </a:lnTo>
                  <a:cubicBezTo>
                    <a:pt x="399506" y="691244"/>
                    <a:pt x="354831" y="668652"/>
                    <a:pt x="323733" y="631884"/>
                  </a:cubicBezTo>
                  <a:lnTo>
                    <a:pt x="291504" y="593778"/>
                  </a:lnTo>
                  <a:cubicBezTo>
                    <a:pt x="259459" y="555890"/>
                    <a:pt x="219499" y="525487"/>
                    <a:pt x="174436" y="504708"/>
                  </a:cubicBezTo>
                  <a:lnTo>
                    <a:pt x="20193" y="433586"/>
                  </a:lnTo>
                  <a:cubicBezTo>
                    <a:pt x="7884" y="427910"/>
                    <a:pt x="0" y="415594"/>
                    <a:pt x="0" y="402039"/>
                  </a:cubicBezTo>
                  <a:cubicBezTo>
                    <a:pt x="0" y="388484"/>
                    <a:pt x="7884" y="376168"/>
                    <a:pt x="20193" y="370492"/>
                  </a:cubicBezTo>
                  <a:lnTo>
                    <a:pt x="174436" y="299370"/>
                  </a:lnTo>
                  <a:cubicBezTo>
                    <a:pt x="219499" y="278591"/>
                    <a:pt x="259459" y="248188"/>
                    <a:pt x="291504" y="210300"/>
                  </a:cubicBezTo>
                  <a:lnTo>
                    <a:pt x="323733" y="172194"/>
                  </a:lnTo>
                  <a:cubicBezTo>
                    <a:pt x="354831" y="135426"/>
                    <a:pt x="399506" y="112834"/>
                    <a:pt x="447552" y="109579"/>
                  </a:cubicBezTo>
                  <a:lnTo>
                    <a:pt x="838394" y="83105"/>
                  </a:lnTo>
                  <a:cubicBezTo>
                    <a:pt x="888471" y="79712"/>
                    <a:pt x="938337" y="73710"/>
                    <a:pt x="987789" y="65121"/>
                  </a:cubicBezTo>
                  <a:lnTo>
                    <a:pt x="1313597" y="8531"/>
                  </a:lnTo>
                  <a:cubicBezTo>
                    <a:pt x="1362715" y="0"/>
                    <a:pt x="1412935" y="0"/>
                    <a:pt x="1462052" y="8531"/>
                  </a:cubicBezTo>
                  <a:close/>
                </a:path>
              </a:pathLst>
            </a:custGeom>
            <a:solidFill>
              <a:srgbClr val="016383"/>
            </a:solidFill>
            <a:ln cap="rnd">
              <a:noFill/>
              <a:prstDash val="solid"/>
              <a:round/>
            </a:ln>
          </p:spPr>
        </p:sp>
        <p:sp>
          <p:nvSpPr>
            <p:cNvPr name="TextBox 27" id="27"/>
            <p:cNvSpPr txBox="true"/>
            <p:nvPr/>
          </p:nvSpPr>
          <p:spPr>
            <a:xfrm>
              <a:off x="493641" y="101600"/>
              <a:ext cx="1884813" cy="571500"/>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5685434" y="3722053"/>
            <a:ext cx="7095712" cy="561998"/>
          </a:xfrm>
          <a:prstGeom prst="rect">
            <a:avLst/>
          </a:prstGeom>
        </p:spPr>
        <p:txBody>
          <a:bodyPr anchor="t" rtlCol="false" tIns="0" lIns="0" bIns="0" rIns="0">
            <a:spAutoFit/>
          </a:bodyPr>
          <a:lstStyle/>
          <a:p>
            <a:pPr algn="ctr">
              <a:lnSpc>
                <a:spcPts val="4050"/>
              </a:lnSpc>
            </a:pPr>
            <a:r>
              <a:rPr lang="en-US" sz="4500" b="true">
                <a:solidFill>
                  <a:srgbClr val="FFF6E5"/>
                </a:solidFill>
                <a:latin typeface="Amaranth Bold"/>
                <a:ea typeface="Amaranth Bold"/>
                <a:cs typeface="Amaranth Bold"/>
                <a:sym typeface="Amaranth Bold"/>
              </a:rPr>
              <a:t>Challenges</a:t>
            </a:r>
          </a:p>
        </p:txBody>
      </p:sp>
      <p:sp>
        <p:nvSpPr>
          <p:cNvPr name="TextBox 29" id="29"/>
          <p:cNvSpPr txBox="true"/>
          <p:nvPr/>
        </p:nvSpPr>
        <p:spPr>
          <a:xfrm rot="0">
            <a:off x="6972543" y="4691685"/>
            <a:ext cx="4666950" cy="3750310"/>
          </a:xfrm>
          <a:prstGeom prst="rect">
            <a:avLst/>
          </a:prstGeom>
        </p:spPr>
        <p:txBody>
          <a:bodyPr anchor="t" rtlCol="false" tIns="0" lIns="0" bIns="0" rIns="0">
            <a:spAutoFit/>
          </a:bodyPr>
          <a:lstStyle/>
          <a:p>
            <a:pPr algn="ctr" marL="647700" indent="-323850" lvl="1">
              <a:lnSpc>
                <a:spcPts val="4200"/>
              </a:lnSpc>
              <a:buFont typeface="Arial"/>
              <a:buChar char="•"/>
            </a:pPr>
            <a:r>
              <a:rPr lang="en-US" sz="3000">
                <a:solidFill>
                  <a:srgbClr val="016383"/>
                </a:solidFill>
                <a:latin typeface="Sukar"/>
                <a:ea typeface="Sukar"/>
                <a:cs typeface="Sukar"/>
                <a:sym typeface="Sukar"/>
              </a:rPr>
              <a:t>Spatial reasoning puzzles requiring creative use of powers.</a:t>
            </a:r>
          </a:p>
          <a:p>
            <a:pPr algn="ctr" marL="647700" indent="-323850" lvl="1">
              <a:lnSpc>
                <a:spcPts val="4200"/>
              </a:lnSpc>
              <a:buFont typeface="Arial"/>
              <a:buChar char="•"/>
            </a:pPr>
            <a:r>
              <a:rPr lang="en-US" sz="3000">
                <a:solidFill>
                  <a:srgbClr val="016383"/>
                </a:solidFill>
                <a:latin typeface="Sukar"/>
                <a:ea typeface="Sukar"/>
                <a:cs typeface="Sukar"/>
                <a:sym typeface="Sukar"/>
              </a:rPr>
              <a:t>Timed combat scenarios against patrolling enemies.</a:t>
            </a:r>
          </a:p>
          <a:p>
            <a:pPr algn="ctr">
              <a:lnSpc>
                <a:spcPts val="4479"/>
              </a:lnSpc>
            </a:pPr>
          </a:p>
        </p:txBody>
      </p:sp>
      <p:grpSp>
        <p:nvGrpSpPr>
          <p:cNvPr name="Group 30" id="30"/>
          <p:cNvGrpSpPr/>
          <p:nvPr/>
        </p:nvGrpSpPr>
        <p:grpSpPr>
          <a:xfrm rot="0">
            <a:off x="12075631" y="3305106"/>
            <a:ext cx="4521494" cy="1279578"/>
            <a:chOff x="0" y="0"/>
            <a:chExt cx="2872095" cy="812800"/>
          </a:xfrm>
        </p:grpSpPr>
        <p:sp>
          <p:nvSpPr>
            <p:cNvPr name="Freeform 31" id="31"/>
            <p:cNvSpPr/>
            <p:nvPr/>
          </p:nvSpPr>
          <p:spPr>
            <a:xfrm flipH="false" flipV="false" rot="0">
              <a:off x="48223" y="4361"/>
              <a:ext cx="2775649" cy="804077"/>
            </a:xfrm>
            <a:custGeom>
              <a:avLst/>
              <a:gdLst/>
              <a:ahLst/>
              <a:cxnLst/>
              <a:rect r="r" b="b" t="t" l="l"/>
              <a:pathLst>
                <a:path h="804077" w="2775649">
                  <a:moveTo>
                    <a:pt x="1462052" y="8531"/>
                  </a:moveTo>
                  <a:lnTo>
                    <a:pt x="1787861" y="65121"/>
                  </a:lnTo>
                  <a:cubicBezTo>
                    <a:pt x="1837312" y="73710"/>
                    <a:pt x="1887178" y="79712"/>
                    <a:pt x="1937255" y="83105"/>
                  </a:cubicBezTo>
                  <a:lnTo>
                    <a:pt x="2328096" y="109579"/>
                  </a:lnTo>
                  <a:cubicBezTo>
                    <a:pt x="2376142" y="112834"/>
                    <a:pt x="2420817" y="135425"/>
                    <a:pt x="2451916" y="172193"/>
                  </a:cubicBezTo>
                  <a:lnTo>
                    <a:pt x="2484146" y="210300"/>
                  </a:lnTo>
                  <a:cubicBezTo>
                    <a:pt x="2516192" y="248188"/>
                    <a:pt x="2556152" y="278591"/>
                    <a:pt x="2601215" y="299370"/>
                  </a:cubicBezTo>
                  <a:lnTo>
                    <a:pt x="2755457" y="370492"/>
                  </a:lnTo>
                  <a:cubicBezTo>
                    <a:pt x="2767766" y="376168"/>
                    <a:pt x="2775649" y="388484"/>
                    <a:pt x="2775649" y="402039"/>
                  </a:cubicBezTo>
                  <a:cubicBezTo>
                    <a:pt x="2775649" y="415594"/>
                    <a:pt x="2767766" y="427910"/>
                    <a:pt x="2755457" y="433586"/>
                  </a:cubicBezTo>
                  <a:lnTo>
                    <a:pt x="2601215" y="504708"/>
                  </a:lnTo>
                  <a:cubicBezTo>
                    <a:pt x="2556152" y="525487"/>
                    <a:pt x="2516192" y="555890"/>
                    <a:pt x="2484146" y="593778"/>
                  </a:cubicBezTo>
                  <a:lnTo>
                    <a:pt x="2451916" y="631884"/>
                  </a:lnTo>
                  <a:cubicBezTo>
                    <a:pt x="2420817" y="668652"/>
                    <a:pt x="2376142" y="691244"/>
                    <a:pt x="2328096" y="694499"/>
                  </a:cubicBezTo>
                  <a:lnTo>
                    <a:pt x="1937255" y="720974"/>
                  </a:lnTo>
                  <a:cubicBezTo>
                    <a:pt x="1887178" y="724366"/>
                    <a:pt x="1837312" y="730369"/>
                    <a:pt x="1787861" y="738958"/>
                  </a:cubicBezTo>
                  <a:lnTo>
                    <a:pt x="1462052" y="795547"/>
                  </a:lnTo>
                  <a:cubicBezTo>
                    <a:pt x="1412935" y="804078"/>
                    <a:pt x="1362715" y="804078"/>
                    <a:pt x="1313597" y="795547"/>
                  </a:cubicBezTo>
                  <a:lnTo>
                    <a:pt x="987789" y="738958"/>
                  </a:lnTo>
                  <a:cubicBezTo>
                    <a:pt x="938337" y="730369"/>
                    <a:pt x="888471" y="724366"/>
                    <a:pt x="838394" y="720974"/>
                  </a:cubicBezTo>
                  <a:lnTo>
                    <a:pt x="447552" y="694499"/>
                  </a:lnTo>
                  <a:cubicBezTo>
                    <a:pt x="399506" y="691244"/>
                    <a:pt x="354831" y="668652"/>
                    <a:pt x="323733" y="631884"/>
                  </a:cubicBezTo>
                  <a:lnTo>
                    <a:pt x="291504" y="593778"/>
                  </a:lnTo>
                  <a:cubicBezTo>
                    <a:pt x="259459" y="555890"/>
                    <a:pt x="219499" y="525487"/>
                    <a:pt x="174436" y="504708"/>
                  </a:cubicBezTo>
                  <a:lnTo>
                    <a:pt x="20193" y="433586"/>
                  </a:lnTo>
                  <a:cubicBezTo>
                    <a:pt x="7884" y="427910"/>
                    <a:pt x="0" y="415594"/>
                    <a:pt x="0" y="402039"/>
                  </a:cubicBezTo>
                  <a:cubicBezTo>
                    <a:pt x="0" y="388484"/>
                    <a:pt x="7884" y="376168"/>
                    <a:pt x="20193" y="370492"/>
                  </a:cubicBezTo>
                  <a:lnTo>
                    <a:pt x="174436" y="299370"/>
                  </a:lnTo>
                  <a:cubicBezTo>
                    <a:pt x="219499" y="278591"/>
                    <a:pt x="259459" y="248188"/>
                    <a:pt x="291504" y="210300"/>
                  </a:cubicBezTo>
                  <a:lnTo>
                    <a:pt x="323733" y="172194"/>
                  </a:lnTo>
                  <a:cubicBezTo>
                    <a:pt x="354831" y="135426"/>
                    <a:pt x="399506" y="112834"/>
                    <a:pt x="447552" y="109579"/>
                  </a:cubicBezTo>
                  <a:lnTo>
                    <a:pt x="838394" y="83105"/>
                  </a:lnTo>
                  <a:cubicBezTo>
                    <a:pt x="888471" y="79712"/>
                    <a:pt x="938337" y="73710"/>
                    <a:pt x="987789" y="65121"/>
                  </a:cubicBezTo>
                  <a:lnTo>
                    <a:pt x="1313597" y="8531"/>
                  </a:lnTo>
                  <a:cubicBezTo>
                    <a:pt x="1362715" y="0"/>
                    <a:pt x="1412935" y="0"/>
                    <a:pt x="1462052" y="8531"/>
                  </a:cubicBezTo>
                  <a:close/>
                </a:path>
              </a:pathLst>
            </a:custGeom>
            <a:solidFill>
              <a:srgbClr val="016383"/>
            </a:solidFill>
            <a:ln cap="rnd">
              <a:noFill/>
              <a:prstDash val="solid"/>
              <a:round/>
            </a:ln>
          </p:spPr>
        </p:sp>
        <p:sp>
          <p:nvSpPr>
            <p:cNvPr name="TextBox 32" id="32"/>
            <p:cNvSpPr txBox="true"/>
            <p:nvPr/>
          </p:nvSpPr>
          <p:spPr>
            <a:xfrm>
              <a:off x="493641" y="101600"/>
              <a:ext cx="1884813" cy="571500"/>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10875314" y="3692718"/>
            <a:ext cx="7095712" cy="561998"/>
          </a:xfrm>
          <a:prstGeom prst="rect">
            <a:avLst/>
          </a:prstGeom>
        </p:spPr>
        <p:txBody>
          <a:bodyPr anchor="t" rtlCol="false" tIns="0" lIns="0" bIns="0" rIns="0">
            <a:spAutoFit/>
          </a:bodyPr>
          <a:lstStyle/>
          <a:p>
            <a:pPr algn="ctr">
              <a:lnSpc>
                <a:spcPts val="4050"/>
              </a:lnSpc>
            </a:pPr>
            <a:r>
              <a:rPr lang="en-US" sz="4500" b="true">
                <a:solidFill>
                  <a:srgbClr val="FFF6E5"/>
                </a:solidFill>
                <a:latin typeface="Amaranth Bold"/>
                <a:ea typeface="Amaranth Bold"/>
                <a:cs typeface="Amaranth Bold"/>
                <a:sym typeface="Amaranth Bold"/>
              </a:rPr>
              <a:t>Key Features</a:t>
            </a:r>
          </a:p>
        </p:txBody>
      </p:sp>
      <p:sp>
        <p:nvSpPr>
          <p:cNvPr name="TextBox 34" id="34"/>
          <p:cNvSpPr txBox="true"/>
          <p:nvPr/>
        </p:nvSpPr>
        <p:spPr>
          <a:xfrm rot="0">
            <a:off x="12195241" y="4691685"/>
            <a:ext cx="4666950" cy="3216910"/>
          </a:xfrm>
          <a:prstGeom prst="rect">
            <a:avLst/>
          </a:prstGeom>
        </p:spPr>
        <p:txBody>
          <a:bodyPr anchor="t" rtlCol="false" tIns="0" lIns="0" bIns="0" rIns="0">
            <a:spAutoFit/>
          </a:bodyPr>
          <a:lstStyle/>
          <a:p>
            <a:pPr algn="ctr" marL="647700" indent="-323850" lvl="1">
              <a:lnSpc>
                <a:spcPts val="4200"/>
              </a:lnSpc>
              <a:buFont typeface="Arial"/>
              <a:buChar char="•"/>
            </a:pPr>
            <a:r>
              <a:rPr lang="en-US" sz="3000">
                <a:solidFill>
                  <a:srgbClr val="016383"/>
                </a:solidFill>
                <a:latin typeface="Sukar"/>
                <a:ea typeface="Sukar"/>
                <a:cs typeface="Sukar"/>
                <a:sym typeface="Sukar"/>
              </a:rPr>
              <a:t>Dynamic puzzles involving torches, windmills, and barriers.</a:t>
            </a:r>
          </a:p>
          <a:p>
            <a:pPr algn="ctr" marL="647700" indent="-323850" lvl="1">
              <a:lnSpc>
                <a:spcPts val="4200"/>
              </a:lnSpc>
              <a:buFont typeface="Arial"/>
              <a:buChar char="•"/>
            </a:pPr>
            <a:r>
              <a:rPr lang="en-US" sz="3000">
                <a:solidFill>
                  <a:srgbClr val="016383"/>
                </a:solidFill>
                <a:latin typeface="Sukar"/>
                <a:ea typeface="Sukar"/>
                <a:cs typeface="Sukar"/>
                <a:sym typeface="Sukar"/>
              </a:rPr>
              <a:t>Stealth and strategy in combat encounters.</a:t>
            </a:r>
          </a:p>
          <a:p>
            <a:pPr algn="ctr">
              <a:lnSpc>
                <a:spcPts val="44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31636" y="614941"/>
            <a:ext cx="17024728" cy="9006758"/>
            <a:chOff x="0" y="0"/>
            <a:chExt cx="22699637" cy="12009010"/>
          </a:xfrm>
        </p:grpSpPr>
        <p:sp>
          <p:nvSpPr>
            <p:cNvPr name="Freeform 4" id="4"/>
            <p:cNvSpPr/>
            <p:nvPr/>
          </p:nvSpPr>
          <p:spPr>
            <a:xfrm flipH="false" flipV="false" rot="0">
              <a:off x="0" y="0"/>
              <a:ext cx="22699637" cy="8502046"/>
            </a:xfrm>
            <a:custGeom>
              <a:avLst/>
              <a:gdLst/>
              <a:ahLst/>
              <a:cxnLst/>
              <a:rect r="r" b="b" t="t" l="l"/>
              <a:pathLst>
                <a:path h="8502046" w="22699637">
                  <a:moveTo>
                    <a:pt x="0" y="0"/>
                  </a:moveTo>
                  <a:lnTo>
                    <a:pt x="22699637" y="0"/>
                  </a:lnTo>
                  <a:lnTo>
                    <a:pt x="22699637" y="8502046"/>
                  </a:lnTo>
                  <a:lnTo>
                    <a:pt x="0" y="8502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5227279"/>
              <a:ext cx="22666904" cy="6781731"/>
            </a:xfrm>
            <a:custGeom>
              <a:avLst/>
              <a:gdLst/>
              <a:ahLst/>
              <a:cxnLst/>
              <a:rect r="r" b="b" t="t" l="l"/>
              <a:pathLst>
                <a:path h="6781731" w="22666904">
                  <a:moveTo>
                    <a:pt x="0" y="0"/>
                  </a:moveTo>
                  <a:lnTo>
                    <a:pt x="22666904" y="0"/>
                  </a:lnTo>
                  <a:lnTo>
                    <a:pt x="22666904" y="6781731"/>
                  </a:lnTo>
                  <a:lnTo>
                    <a:pt x="0" y="6781731"/>
                  </a:lnTo>
                  <a:lnTo>
                    <a:pt x="0" y="0"/>
                  </a:lnTo>
                  <a:close/>
                </a:path>
              </a:pathLst>
            </a:custGeom>
            <a:blipFill>
              <a:blip r:embed="rId3">
                <a:extLst>
                  <a:ext uri="{96DAC541-7B7A-43D3-8B79-37D633B846F1}">
                    <asvg:svgBlip xmlns:asvg="http://schemas.microsoft.com/office/drawing/2016/SVG/main" r:embed="rId4"/>
                  </a:ext>
                </a:extLst>
              </a:blip>
              <a:stretch>
                <a:fillRect l="0" t="-25366" r="-144" b="0"/>
              </a:stretch>
            </a:blipFill>
          </p:spPr>
        </p:sp>
      </p:grpSp>
      <p:sp>
        <p:nvSpPr>
          <p:cNvPr name="Freeform 6" id="6"/>
          <p:cNvSpPr/>
          <p:nvPr/>
        </p:nvSpPr>
        <p:spPr>
          <a:xfrm flipH="false" flipV="false" rot="0">
            <a:off x="140757" y="2448130"/>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862190" y="7497402"/>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3328234" y="3722052"/>
            <a:ext cx="11631532" cy="278574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016383"/>
                </a:solidFill>
                <a:latin typeface="Sukar"/>
                <a:ea typeface="Sukar"/>
                <a:cs typeface="Sukar"/>
                <a:sym typeface="Sukar"/>
              </a:rPr>
              <a:t>Killers: Engage in combat with körmezler.</a:t>
            </a:r>
          </a:p>
          <a:p>
            <a:pPr algn="l" marL="690879" indent="-345439" lvl="1">
              <a:lnSpc>
                <a:spcPts val="4479"/>
              </a:lnSpc>
              <a:buFont typeface="Arial"/>
              <a:buChar char="•"/>
            </a:pPr>
            <a:r>
              <a:rPr lang="en-US" sz="3199">
                <a:solidFill>
                  <a:srgbClr val="016383"/>
                </a:solidFill>
                <a:latin typeface="Sukar"/>
                <a:ea typeface="Sukar"/>
                <a:cs typeface="Sukar"/>
                <a:sym typeface="Sukar"/>
              </a:rPr>
              <a:t>Achievers: Complete puzzles efficiently and progress quickly.</a:t>
            </a:r>
          </a:p>
          <a:p>
            <a:pPr algn="l" marL="690879" indent="-345439" lvl="1">
              <a:lnSpc>
                <a:spcPts val="4479"/>
              </a:lnSpc>
              <a:buFont typeface="Arial"/>
              <a:buChar char="•"/>
            </a:pPr>
            <a:r>
              <a:rPr lang="en-US" sz="3199">
                <a:solidFill>
                  <a:srgbClr val="016383"/>
                </a:solidFill>
                <a:latin typeface="Sukar"/>
                <a:ea typeface="Sukar"/>
                <a:cs typeface="Sukar"/>
                <a:sym typeface="Sukar"/>
              </a:rPr>
              <a:t>Explorers: Discover secrets and hidden elements in the game world.</a:t>
            </a:r>
          </a:p>
          <a:p>
            <a:pPr algn="l">
              <a:lnSpc>
                <a:spcPts val="4479"/>
              </a:lnSpc>
            </a:pPr>
          </a:p>
        </p:txBody>
      </p:sp>
      <p:sp>
        <p:nvSpPr>
          <p:cNvPr name="Freeform 9" id="9"/>
          <p:cNvSpPr/>
          <p:nvPr/>
        </p:nvSpPr>
        <p:spPr>
          <a:xfrm flipH="false" flipV="false" rot="0">
            <a:off x="173891" y="7152087"/>
            <a:ext cx="3154343" cy="2615237"/>
          </a:xfrm>
          <a:custGeom>
            <a:avLst/>
            <a:gdLst/>
            <a:ahLst/>
            <a:cxnLst/>
            <a:rect r="r" b="b" t="t" l="l"/>
            <a:pathLst>
              <a:path h="2615237" w="3154343">
                <a:moveTo>
                  <a:pt x="0" y="0"/>
                </a:moveTo>
                <a:lnTo>
                  <a:pt x="3154343" y="0"/>
                </a:lnTo>
                <a:lnTo>
                  <a:pt x="3154343" y="2615237"/>
                </a:lnTo>
                <a:lnTo>
                  <a:pt x="0" y="26152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15219386" y="258562"/>
            <a:ext cx="2772881" cy="2667008"/>
          </a:xfrm>
          <a:custGeom>
            <a:avLst/>
            <a:gdLst/>
            <a:ahLst/>
            <a:cxnLst/>
            <a:rect r="r" b="b" t="t" l="l"/>
            <a:pathLst>
              <a:path h="2667008" w="2772881">
                <a:moveTo>
                  <a:pt x="0" y="0"/>
                </a:moveTo>
                <a:lnTo>
                  <a:pt x="2772881" y="0"/>
                </a:lnTo>
                <a:lnTo>
                  <a:pt x="2772881" y="2667008"/>
                </a:lnTo>
                <a:lnTo>
                  <a:pt x="0" y="26670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1" id="11"/>
          <p:cNvSpPr txBox="true"/>
          <p:nvPr/>
        </p:nvSpPr>
        <p:spPr>
          <a:xfrm rot="0">
            <a:off x="3916244" y="2067123"/>
            <a:ext cx="10455513" cy="990615"/>
          </a:xfrm>
          <a:prstGeom prst="rect">
            <a:avLst/>
          </a:prstGeom>
        </p:spPr>
        <p:txBody>
          <a:bodyPr anchor="t" rtlCol="false" tIns="0" lIns="0" bIns="0" rIns="0">
            <a:spAutoFit/>
          </a:bodyPr>
          <a:lstStyle/>
          <a:p>
            <a:pPr algn="ctr">
              <a:lnSpc>
                <a:spcPts val="7200"/>
              </a:lnSpc>
            </a:pPr>
            <a:r>
              <a:rPr lang="en-US" sz="8000" b="true">
                <a:solidFill>
                  <a:srgbClr val="016383"/>
                </a:solidFill>
                <a:latin typeface="Amaranth Bold"/>
                <a:ea typeface="Amaranth Bold"/>
                <a:cs typeface="Amaranth Bold"/>
                <a:sym typeface="Amaranth Bold"/>
              </a:rPr>
              <a:t>Target Audience</a:t>
            </a:r>
          </a:p>
        </p:txBody>
      </p:sp>
      <p:sp>
        <p:nvSpPr>
          <p:cNvPr name="TextBox 12" id="12"/>
          <p:cNvSpPr txBox="true"/>
          <p:nvPr/>
        </p:nvSpPr>
        <p:spPr>
          <a:xfrm rot="0">
            <a:off x="3328234" y="6397543"/>
            <a:ext cx="11631532" cy="1661795"/>
          </a:xfrm>
          <a:prstGeom prst="rect">
            <a:avLst/>
          </a:prstGeom>
        </p:spPr>
        <p:txBody>
          <a:bodyPr anchor="t" rtlCol="false" tIns="0" lIns="0" bIns="0" rIns="0">
            <a:spAutoFit/>
          </a:bodyPr>
          <a:lstStyle/>
          <a:p>
            <a:pPr algn="ctr">
              <a:lnSpc>
                <a:spcPts val="4479"/>
              </a:lnSpc>
            </a:pPr>
            <a:r>
              <a:rPr lang="en-US" sz="3199">
                <a:solidFill>
                  <a:srgbClr val="016383"/>
                </a:solidFill>
                <a:latin typeface="Sukar"/>
                <a:ea typeface="Sukar"/>
                <a:cs typeface="Sukar"/>
                <a:sym typeface="Sukar"/>
              </a:rPr>
              <a:t>The game offers a balanced experience that caters to diverse playstyles, making it accessible to a wide range of players.</a:t>
            </a:r>
          </a:p>
          <a:p>
            <a:pPr algn="l">
              <a:lnSpc>
                <a:spcPts val="44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31636" y="614941"/>
            <a:ext cx="17024728" cy="9006758"/>
            <a:chOff x="0" y="0"/>
            <a:chExt cx="22699637" cy="12009010"/>
          </a:xfrm>
        </p:grpSpPr>
        <p:sp>
          <p:nvSpPr>
            <p:cNvPr name="Freeform 4" id="4"/>
            <p:cNvSpPr/>
            <p:nvPr/>
          </p:nvSpPr>
          <p:spPr>
            <a:xfrm flipH="false" flipV="false" rot="0">
              <a:off x="0" y="0"/>
              <a:ext cx="22699637" cy="8502046"/>
            </a:xfrm>
            <a:custGeom>
              <a:avLst/>
              <a:gdLst/>
              <a:ahLst/>
              <a:cxnLst/>
              <a:rect r="r" b="b" t="t" l="l"/>
              <a:pathLst>
                <a:path h="8502046" w="22699637">
                  <a:moveTo>
                    <a:pt x="0" y="0"/>
                  </a:moveTo>
                  <a:lnTo>
                    <a:pt x="22699637" y="0"/>
                  </a:lnTo>
                  <a:lnTo>
                    <a:pt x="22699637" y="8502046"/>
                  </a:lnTo>
                  <a:lnTo>
                    <a:pt x="0" y="8502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5227279"/>
              <a:ext cx="22666904" cy="6781731"/>
            </a:xfrm>
            <a:custGeom>
              <a:avLst/>
              <a:gdLst/>
              <a:ahLst/>
              <a:cxnLst/>
              <a:rect r="r" b="b" t="t" l="l"/>
              <a:pathLst>
                <a:path h="6781731" w="22666904">
                  <a:moveTo>
                    <a:pt x="0" y="0"/>
                  </a:moveTo>
                  <a:lnTo>
                    <a:pt x="22666904" y="0"/>
                  </a:lnTo>
                  <a:lnTo>
                    <a:pt x="22666904" y="6781731"/>
                  </a:lnTo>
                  <a:lnTo>
                    <a:pt x="0" y="6781731"/>
                  </a:lnTo>
                  <a:lnTo>
                    <a:pt x="0" y="0"/>
                  </a:lnTo>
                  <a:close/>
                </a:path>
              </a:pathLst>
            </a:custGeom>
            <a:blipFill>
              <a:blip r:embed="rId3">
                <a:extLst>
                  <a:ext uri="{96DAC541-7B7A-43D3-8B79-37D633B846F1}">
                    <asvg:svgBlip xmlns:asvg="http://schemas.microsoft.com/office/drawing/2016/SVG/main" r:embed="rId4"/>
                  </a:ext>
                </a:extLst>
              </a:blip>
              <a:stretch>
                <a:fillRect l="0" t="-25366" r="-144" b="0"/>
              </a:stretch>
            </a:blipFill>
          </p:spPr>
        </p:sp>
      </p:grpSp>
      <p:sp>
        <p:nvSpPr>
          <p:cNvPr name="Freeform 6" id="6"/>
          <p:cNvSpPr/>
          <p:nvPr/>
        </p:nvSpPr>
        <p:spPr>
          <a:xfrm flipH="false" flipV="false" rot="0">
            <a:off x="140757" y="2448130"/>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862190" y="7497402"/>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436687" y="3301351"/>
            <a:ext cx="4521494" cy="1279578"/>
            <a:chOff x="0" y="0"/>
            <a:chExt cx="2872095" cy="812800"/>
          </a:xfrm>
        </p:grpSpPr>
        <p:sp>
          <p:nvSpPr>
            <p:cNvPr name="Freeform 9" id="9"/>
            <p:cNvSpPr/>
            <p:nvPr/>
          </p:nvSpPr>
          <p:spPr>
            <a:xfrm flipH="false" flipV="false" rot="0">
              <a:off x="48223" y="4361"/>
              <a:ext cx="2775649" cy="804077"/>
            </a:xfrm>
            <a:custGeom>
              <a:avLst/>
              <a:gdLst/>
              <a:ahLst/>
              <a:cxnLst/>
              <a:rect r="r" b="b" t="t" l="l"/>
              <a:pathLst>
                <a:path h="804077" w="2775649">
                  <a:moveTo>
                    <a:pt x="1462052" y="8531"/>
                  </a:moveTo>
                  <a:lnTo>
                    <a:pt x="1787861" y="65121"/>
                  </a:lnTo>
                  <a:cubicBezTo>
                    <a:pt x="1837312" y="73710"/>
                    <a:pt x="1887178" y="79712"/>
                    <a:pt x="1937255" y="83105"/>
                  </a:cubicBezTo>
                  <a:lnTo>
                    <a:pt x="2328096" y="109579"/>
                  </a:lnTo>
                  <a:cubicBezTo>
                    <a:pt x="2376142" y="112834"/>
                    <a:pt x="2420817" y="135425"/>
                    <a:pt x="2451916" y="172193"/>
                  </a:cubicBezTo>
                  <a:lnTo>
                    <a:pt x="2484146" y="210300"/>
                  </a:lnTo>
                  <a:cubicBezTo>
                    <a:pt x="2516192" y="248188"/>
                    <a:pt x="2556152" y="278591"/>
                    <a:pt x="2601215" y="299370"/>
                  </a:cubicBezTo>
                  <a:lnTo>
                    <a:pt x="2755457" y="370492"/>
                  </a:lnTo>
                  <a:cubicBezTo>
                    <a:pt x="2767766" y="376168"/>
                    <a:pt x="2775649" y="388484"/>
                    <a:pt x="2775649" y="402039"/>
                  </a:cubicBezTo>
                  <a:cubicBezTo>
                    <a:pt x="2775649" y="415594"/>
                    <a:pt x="2767766" y="427910"/>
                    <a:pt x="2755457" y="433586"/>
                  </a:cubicBezTo>
                  <a:lnTo>
                    <a:pt x="2601215" y="504708"/>
                  </a:lnTo>
                  <a:cubicBezTo>
                    <a:pt x="2556152" y="525487"/>
                    <a:pt x="2516192" y="555890"/>
                    <a:pt x="2484146" y="593778"/>
                  </a:cubicBezTo>
                  <a:lnTo>
                    <a:pt x="2451916" y="631884"/>
                  </a:lnTo>
                  <a:cubicBezTo>
                    <a:pt x="2420817" y="668652"/>
                    <a:pt x="2376142" y="691244"/>
                    <a:pt x="2328096" y="694499"/>
                  </a:cubicBezTo>
                  <a:lnTo>
                    <a:pt x="1937255" y="720974"/>
                  </a:lnTo>
                  <a:cubicBezTo>
                    <a:pt x="1887178" y="724366"/>
                    <a:pt x="1837312" y="730369"/>
                    <a:pt x="1787861" y="738958"/>
                  </a:cubicBezTo>
                  <a:lnTo>
                    <a:pt x="1462052" y="795547"/>
                  </a:lnTo>
                  <a:cubicBezTo>
                    <a:pt x="1412935" y="804078"/>
                    <a:pt x="1362715" y="804078"/>
                    <a:pt x="1313597" y="795547"/>
                  </a:cubicBezTo>
                  <a:lnTo>
                    <a:pt x="987789" y="738958"/>
                  </a:lnTo>
                  <a:cubicBezTo>
                    <a:pt x="938337" y="730369"/>
                    <a:pt x="888471" y="724366"/>
                    <a:pt x="838394" y="720974"/>
                  </a:cubicBezTo>
                  <a:lnTo>
                    <a:pt x="447552" y="694499"/>
                  </a:lnTo>
                  <a:cubicBezTo>
                    <a:pt x="399506" y="691244"/>
                    <a:pt x="354831" y="668652"/>
                    <a:pt x="323733" y="631884"/>
                  </a:cubicBezTo>
                  <a:lnTo>
                    <a:pt x="291504" y="593778"/>
                  </a:lnTo>
                  <a:cubicBezTo>
                    <a:pt x="259459" y="555890"/>
                    <a:pt x="219499" y="525487"/>
                    <a:pt x="174436" y="504708"/>
                  </a:cubicBezTo>
                  <a:lnTo>
                    <a:pt x="20193" y="433586"/>
                  </a:lnTo>
                  <a:cubicBezTo>
                    <a:pt x="7884" y="427910"/>
                    <a:pt x="0" y="415594"/>
                    <a:pt x="0" y="402039"/>
                  </a:cubicBezTo>
                  <a:cubicBezTo>
                    <a:pt x="0" y="388484"/>
                    <a:pt x="7884" y="376168"/>
                    <a:pt x="20193" y="370492"/>
                  </a:cubicBezTo>
                  <a:lnTo>
                    <a:pt x="174436" y="299370"/>
                  </a:lnTo>
                  <a:cubicBezTo>
                    <a:pt x="219499" y="278591"/>
                    <a:pt x="259459" y="248188"/>
                    <a:pt x="291504" y="210300"/>
                  </a:cubicBezTo>
                  <a:lnTo>
                    <a:pt x="323733" y="172194"/>
                  </a:lnTo>
                  <a:cubicBezTo>
                    <a:pt x="354831" y="135426"/>
                    <a:pt x="399506" y="112834"/>
                    <a:pt x="447552" y="109579"/>
                  </a:cubicBezTo>
                  <a:lnTo>
                    <a:pt x="838394" y="83105"/>
                  </a:lnTo>
                  <a:cubicBezTo>
                    <a:pt x="888471" y="79712"/>
                    <a:pt x="938337" y="73710"/>
                    <a:pt x="987789" y="65121"/>
                  </a:cubicBezTo>
                  <a:lnTo>
                    <a:pt x="1313597" y="8531"/>
                  </a:lnTo>
                  <a:cubicBezTo>
                    <a:pt x="1362715" y="0"/>
                    <a:pt x="1412935" y="0"/>
                    <a:pt x="1462052" y="8531"/>
                  </a:cubicBezTo>
                  <a:close/>
                </a:path>
              </a:pathLst>
            </a:custGeom>
            <a:solidFill>
              <a:srgbClr val="016383"/>
            </a:solidFill>
            <a:ln cap="rnd">
              <a:noFill/>
              <a:prstDash val="solid"/>
              <a:round/>
            </a:ln>
          </p:spPr>
        </p:sp>
        <p:sp>
          <p:nvSpPr>
            <p:cNvPr name="TextBox 10" id="10"/>
            <p:cNvSpPr txBox="true"/>
            <p:nvPr/>
          </p:nvSpPr>
          <p:spPr>
            <a:xfrm>
              <a:off x="493641" y="101600"/>
              <a:ext cx="1884813"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436687" y="3941140"/>
            <a:ext cx="4959112" cy="5002535"/>
            <a:chOff x="0" y="0"/>
            <a:chExt cx="1306104" cy="1317540"/>
          </a:xfrm>
        </p:grpSpPr>
        <p:sp>
          <p:nvSpPr>
            <p:cNvPr name="Freeform 12" id="12"/>
            <p:cNvSpPr/>
            <p:nvPr/>
          </p:nvSpPr>
          <p:spPr>
            <a:xfrm flipH="false" flipV="false" rot="0">
              <a:off x="0" y="0"/>
              <a:ext cx="1306104" cy="1317540"/>
            </a:xfrm>
            <a:custGeom>
              <a:avLst/>
              <a:gdLst/>
              <a:ahLst/>
              <a:cxnLst/>
              <a:rect r="r" b="b" t="t" l="l"/>
              <a:pathLst>
                <a:path h="1317540" w="1306104">
                  <a:moveTo>
                    <a:pt x="35906" y="0"/>
                  </a:moveTo>
                  <a:lnTo>
                    <a:pt x="1270197" y="0"/>
                  </a:lnTo>
                  <a:cubicBezTo>
                    <a:pt x="1290028" y="0"/>
                    <a:pt x="1306104" y="16076"/>
                    <a:pt x="1306104" y="35906"/>
                  </a:cubicBezTo>
                  <a:lnTo>
                    <a:pt x="1306104" y="1281634"/>
                  </a:lnTo>
                  <a:cubicBezTo>
                    <a:pt x="1306104" y="1291157"/>
                    <a:pt x="1302321" y="1300290"/>
                    <a:pt x="1295587" y="1307023"/>
                  </a:cubicBezTo>
                  <a:cubicBezTo>
                    <a:pt x="1288853" y="1313757"/>
                    <a:pt x="1279720" y="1317540"/>
                    <a:pt x="1270197" y="1317540"/>
                  </a:cubicBezTo>
                  <a:lnTo>
                    <a:pt x="35906" y="1317540"/>
                  </a:lnTo>
                  <a:cubicBezTo>
                    <a:pt x="26383" y="1317540"/>
                    <a:pt x="17251" y="1313757"/>
                    <a:pt x="10517" y="1307023"/>
                  </a:cubicBezTo>
                  <a:cubicBezTo>
                    <a:pt x="3783" y="1300290"/>
                    <a:pt x="0" y="1291157"/>
                    <a:pt x="0" y="1281634"/>
                  </a:cubicBezTo>
                  <a:lnTo>
                    <a:pt x="0" y="35906"/>
                  </a:lnTo>
                  <a:cubicBezTo>
                    <a:pt x="0" y="26383"/>
                    <a:pt x="3783" y="17251"/>
                    <a:pt x="10517" y="10517"/>
                  </a:cubicBezTo>
                  <a:cubicBezTo>
                    <a:pt x="17251" y="3783"/>
                    <a:pt x="26383" y="0"/>
                    <a:pt x="35906" y="0"/>
                  </a:cubicBezTo>
                  <a:close/>
                </a:path>
              </a:pathLst>
            </a:custGeom>
            <a:solidFill>
              <a:srgbClr val="000000">
                <a:alpha val="0"/>
              </a:srgbClr>
            </a:solidFill>
            <a:ln w="38100" cap="rnd">
              <a:solidFill>
                <a:srgbClr val="016383"/>
              </a:solidFill>
              <a:prstDash val="dash"/>
              <a:round/>
            </a:ln>
          </p:spPr>
        </p:sp>
        <p:sp>
          <p:nvSpPr>
            <p:cNvPr name="TextBox 13" id="13"/>
            <p:cNvSpPr txBox="true"/>
            <p:nvPr/>
          </p:nvSpPr>
          <p:spPr>
            <a:xfrm>
              <a:off x="0" y="-38100"/>
              <a:ext cx="1306104" cy="135564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870201" y="3941140"/>
            <a:ext cx="4959112" cy="5002535"/>
            <a:chOff x="0" y="0"/>
            <a:chExt cx="1306104" cy="1317540"/>
          </a:xfrm>
        </p:grpSpPr>
        <p:sp>
          <p:nvSpPr>
            <p:cNvPr name="Freeform 15" id="15"/>
            <p:cNvSpPr/>
            <p:nvPr/>
          </p:nvSpPr>
          <p:spPr>
            <a:xfrm flipH="false" flipV="false" rot="0">
              <a:off x="0" y="0"/>
              <a:ext cx="1306104" cy="1317540"/>
            </a:xfrm>
            <a:custGeom>
              <a:avLst/>
              <a:gdLst/>
              <a:ahLst/>
              <a:cxnLst/>
              <a:rect r="r" b="b" t="t" l="l"/>
              <a:pathLst>
                <a:path h="1317540" w="1306104">
                  <a:moveTo>
                    <a:pt x="35906" y="0"/>
                  </a:moveTo>
                  <a:lnTo>
                    <a:pt x="1270197" y="0"/>
                  </a:lnTo>
                  <a:cubicBezTo>
                    <a:pt x="1290028" y="0"/>
                    <a:pt x="1306104" y="16076"/>
                    <a:pt x="1306104" y="35906"/>
                  </a:cubicBezTo>
                  <a:lnTo>
                    <a:pt x="1306104" y="1281634"/>
                  </a:lnTo>
                  <a:cubicBezTo>
                    <a:pt x="1306104" y="1291157"/>
                    <a:pt x="1302321" y="1300290"/>
                    <a:pt x="1295587" y="1307023"/>
                  </a:cubicBezTo>
                  <a:cubicBezTo>
                    <a:pt x="1288853" y="1313757"/>
                    <a:pt x="1279720" y="1317540"/>
                    <a:pt x="1270197" y="1317540"/>
                  </a:cubicBezTo>
                  <a:lnTo>
                    <a:pt x="35906" y="1317540"/>
                  </a:lnTo>
                  <a:cubicBezTo>
                    <a:pt x="26383" y="1317540"/>
                    <a:pt x="17251" y="1313757"/>
                    <a:pt x="10517" y="1307023"/>
                  </a:cubicBezTo>
                  <a:cubicBezTo>
                    <a:pt x="3783" y="1300290"/>
                    <a:pt x="0" y="1291157"/>
                    <a:pt x="0" y="1281634"/>
                  </a:cubicBezTo>
                  <a:lnTo>
                    <a:pt x="0" y="35906"/>
                  </a:lnTo>
                  <a:cubicBezTo>
                    <a:pt x="0" y="26383"/>
                    <a:pt x="3783" y="17251"/>
                    <a:pt x="10517" y="10517"/>
                  </a:cubicBezTo>
                  <a:cubicBezTo>
                    <a:pt x="17251" y="3783"/>
                    <a:pt x="26383" y="0"/>
                    <a:pt x="35906" y="0"/>
                  </a:cubicBezTo>
                  <a:close/>
                </a:path>
              </a:pathLst>
            </a:custGeom>
            <a:solidFill>
              <a:srgbClr val="000000">
                <a:alpha val="0"/>
              </a:srgbClr>
            </a:solidFill>
            <a:ln w="38100" cap="rnd">
              <a:solidFill>
                <a:srgbClr val="016383"/>
              </a:solidFill>
              <a:prstDash val="dash"/>
              <a:round/>
            </a:ln>
          </p:spPr>
        </p:sp>
        <p:sp>
          <p:nvSpPr>
            <p:cNvPr name="TextBox 16" id="16"/>
            <p:cNvSpPr txBox="true"/>
            <p:nvPr/>
          </p:nvSpPr>
          <p:spPr>
            <a:xfrm>
              <a:off x="0" y="-38100"/>
              <a:ext cx="1306104" cy="135564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1991239" y="3944895"/>
            <a:ext cx="4959112" cy="5002535"/>
            <a:chOff x="0" y="0"/>
            <a:chExt cx="1306104" cy="1317540"/>
          </a:xfrm>
        </p:grpSpPr>
        <p:sp>
          <p:nvSpPr>
            <p:cNvPr name="Freeform 18" id="18"/>
            <p:cNvSpPr/>
            <p:nvPr/>
          </p:nvSpPr>
          <p:spPr>
            <a:xfrm flipH="false" flipV="false" rot="0">
              <a:off x="0" y="0"/>
              <a:ext cx="1306104" cy="1317540"/>
            </a:xfrm>
            <a:custGeom>
              <a:avLst/>
              <a:gdLst/>
              <a:ahLst/>
              <a:cxnLst/>
              <a:rect r="r" b="b" t="t" l="l"/>
              <a:pathLst>
                <a:path h="1317540" w="1306104">
                  <a:moveTo>
                    <a:pt x="35906" y="0"/>
                  </a:moveTo>
                  <a:lnTo>
                    <a:pt x="1270197" y="0"/>
                  </a:lnTo>
                  <a:cubicBezTo>
                    <a:pt x="1290028" y="0"/>
                    <a:pt x="1306104" y="16076"/>
                    <a:pt x="1306104" y="35906"/>
                  </a:cubicBezTo>
                  <a:lnTo>
                    <a:pt x="1306104" y="1281634"/>
                  </a:lnTo>
                  <a:cubicBezTo>
                    <a:pt x="1306104" y="1291157"/>
                    <a:pt x="1302321" y="1300290"/>
                    <a:pt x="1295587" y="1307023"/>
                  </a:cubicBezTo>
                  <a:cubicBezTo>
                    <a:pt x="1288853" y="1313757"/>
                    <a:pt x="1279720" y="1317540"/>
                    <a:pt x="1270197" y="1317540"/>
                  </a:cubicBezTo>
                  <a:lnTo>
                    <a:pt x="35906" y="1317540"/>
                  </a:lnTo>
                  <a:cubicBezTo>
                    <a:pt x="26383" y="1317540"/>
                    <a:pt x="17251" y="1313757"/>
                    <a:pt x="10517" y="1307023"/>
                  </a:cubicBezTo>
                  <a:cubicBezTo>
                    <a:pt x="3783" y="1300290"/>
                    <a:pt x="0" y="1291157"/>
                    <a:pt x="0" y="1281634"/>
                  </a:cubicBezTo>
                  <a:lnTo>
                    <a:pt x="0" y="35906"/>
                  </a:lnTo>
                  <a:cubicBezTo>
                    <a:pt x="0" y="26383"/>
                    <a:pt x="3783" y="17251"/>
                    <a:pt x="10517" y="10517"/>
                  </a:cubicBezTo>
                  <a:cubicBezTo>
                    <a:pt x="17251" y="3783"/>
                    <a:pt x="26383" y="0"/>
                    <a:pt x="35906" y="0"/>
                  </a:cubicBezTo>
                  <a:close/>
                </a:path>
              </a:pathLst>
            </a:custGeom>
            <a:solidFill>
              <a:srgbClr val="000000">
                <a:alpha val="0"/>
              </a:srgbClr>
            </a:solidFill>
            <a:ln w="38100" cap="rnd">
              <a:solidFill>
                <a:srgbClr val="016383"/>
              </a:solidFill>
              <a:prstDash val="dash"/>
              <a:round/>
            </a:ln>
          </p:spPr>
        </p:sp>
        <p:sp>
          <p:nvSpPr>
            <p:cNvPr name="TextBox 19" id="19"/>
            <p:cNvSpPr txBox="true"/>
            <p:nvPr/>
          </p:nvSpPr>
          <p:spPr>
            <a:xfrm>
              <a:off x="0" y="-38100"/>
              <a:ext cx="1306104" cy="135564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556324">
            <a:off x="15353018" y="801830"/>
            <a:ext cx="2488216" cy="2076530"/>
          </a:xfrm>
          <a:custGeom>
            <a:avLst/>
            <a:gdLst/>
            <a:ahLst/>
            <a:cxnLst/>
            <a:rect r="r" b="b" t="t" l="l"/>
            <a:pathLst>
              <a:path h="2076530" w="2488216">
                <a:moveTo>
                  <a:pt x="0" y="0"/>
                </a:moveTo>
                <a:lnTo>
                  <a:pt x="2488216" y="0"/>
                </a:lnTo>
                <a:lnTo>
                  <a:pt x="2488216" y="2076530"/>
                </a:lnTo>
                <a:lnTo>
                  <a:pt x="0" y="20765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1" id="21"/>
          <p:cNvSpPr/>
          <p:nvPr/>
        </p:nvSpPr>
        <p:spPr>
          <a:xfrm flipH="false" flipV="false" rot="0">
            <a:off x="364551" y="8441995"/>
            <a:ext cx="1328298" cy="1466995"/>
          </a:xfrm>
          <a:custGeom>
            <a:avLst/>
            <a:gdLst/>
            <a:ahLst/>
            <a:cxnLst/>
            <a:rect r="r" b="b" t="t" l="l"/>
            <a:pathLst>
              <a:path h="1466995" w="1328298">
                <a:moveTo>
                  <a:pt x="0" y="0"/>
                </a:moveTo>
                <a:lnTo>
                  <a:pt x="1328298" y="0"/>
                </a:lnTo>
                <a:lnTo>
                  <a:pt x="1328298" y="1466996"/>
                </a:lnTo>
                <a:lnTo>
                  <a:pt x="0" y="14669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2" id="22"/>
          <p:cNvSpPr txBox="true"/>
          <p:nvPr/>
        </p:nvSpPr>
        <p:spPr>
          <a:xfrm rot="0">
            <a:off x="3916244" y="1802787"/>
            <a:ext cx="10455513" cy="990615"/>
          </a:xfrm>
          <a:prstGeom prst="rect">
            <a:avLst/>
          </a:prstGeom>
        </p:spPr>
        <p:txBody>
          <a:bodyPr anchor="t" rtlCol="false" tIns="0" lIns="0" bIns="0" rIns="0">
            <a:spAutoFit/>
          </a:bodyPr>
          <a:lstStyle/>
          <a:p>
            <a:pPr algn="ctr">
              <a:lnSpc>
                <a:spcPts val="7200"/>
              </a:lnSpc>
            </a:pPr>
            <a:r>
              <a:rPr lang="en-US" sz="8000" b="true">
                <a:solidFill>
                  <a:srgbClr val="016383"/>
                </a:solidFill>
                <a:latin typeface="Amaranth Bold"/>
                <a:ea typeface="Amaranth Bold"/>
                <a:cs typeface="Amaranth Bold"/>
                <a:sym typeface="Amaranth Bold"/>
              </a:rPr>
              <a:t>Development Process</a:t>
            </a:r>
          </a:p>
        </p:txBody>
      </p:sp>
      <p:sp>
        <p:nvSpPr>
          <p:cNvPr name="TextBox 23" id="23"/>
          <p:cNvSpPr txBox="true"/>
          <p:nvPr/>
        </p:nvSpPr>
        <p:spPr>
          <a:xfrm rot="0">
            <a:off x="1692849" y="4767392"/>
            <a:ext cx="4265333" cy="2785745"/>
          </a:xfrm>
          <a:prstGeom prst="rect">
            <a:avLst/>
          </a:prstGeom>
        </p:spPr>
        <p:txBody>
          <a:bodyPr anchor="t" rtlCol="false" tIns="0" lIns="0" bIns="0" rIns="0">
            <a:spAutoFit/>
          </a:bodyPr>
          <a:lstStyle/>
          <a:p>
            <a:pPr algn="ctr">
              <a:lnSpc>
                <a:spcPts val="4479"/>
              </a:lnSpc>
            </a:pPr>
            <a:r>
              <a:rPr lang="en-US" sz="3199">
                <a:solidFill>
                  <a:srgbClr val="016383"/>
                </a:solidFill>
                <a:latin typeface="Sukar"/>
                <a:ea typeface="Sukar"/>
                <a:cs typeface="Sukar"/>
                <a:sym typeface="Sukar"/>
              </a:rPr>
              <a:t>Exploring Turkish mythology and designing gameplay around “iyeler”, or guardian spirits.</a:t>
            </a:r>
          </a:p>
        </p:txBody>
      </p:sp>
      <p:sp>
        <p:nvSpPr>
          <p:cNvPr name="TextBox 24" id="24"/>
          <p:cNvSpPr txBox="true"/>
          <p:nvPr/>
        </p:nvSpPr>
        <p:spPr>
          <a:xfrm rot="0">
            <a:off x="149578" y="3722053"/>
            <a:ext cx="7095712" cy="561998"/>
          </a:xfrm>
          <a:prstGeom prst="rect">
            <a:avLst/>
          </a:prstGeom>
        </p:spPr>
        <p:txBody>
          <a:bodyPr anchor="t" rtlCol="false" tIns="0" lIns="0" bIns="0" rIns="0">
            <a:spAutoFit/>
          </a:bodyPr>
          <a:lstStyle/>
          <a:p>
            <a:pPr algn="ctr">
              <a:lnSpc>
                <a:spcPts val="4050"/>
              </a:lnSpc>
            </a:pPr>
            <a:r>
              <a:rPr lang="en-US" sz="4500" b="true">
                <a:solidFill>
                  <a:srgbClr val="FFF6E5"/>
                </a:solidFill>
                <a:latin typeface="Amaranth Bold"/>
                <a:ea typeface="Amaranth Bold"/>
                <a:cs typeface="Amaranth Bold"/>
                <a:sym typeface="Amaranth Bold"/>
              </a:rPr>
              <a:t>Initial Concept</a:t>
            </a:r>
          </a:p>
        </p:txBody>
      </p:sp>
      <p:grpSp>
        <p:nvGrpSpPr>
          <p:cNvPr name="Group 25" id="25"/>
          <p:cNvGrpSpPr/>
          <p:nvPr/>
        </p:nvGrpSpPr>
        <p:grpSpPr>
          <a:xfrm rot="0">
            <a:off x="6972543" y="3301351"/>
            <a:ext cx="4521494" cy="1279578"/>
            <a:chOff x="0" y="0"/>
            <a:chExt cx="2872095" cy="812800"/>
          </a:xfrm>
        </p:grpSpPr>
        <p:sp>
          <p:nvSpPr>
            <p:cNvPr name="Freeform 26" id="26"/>
            <p:cNvSpPr/>
            <p:nvPr/>
          </p:nvSpPr>
          <p:spPr>
            <a:xfrm flipH="false" flipV="false" rot="0">
              <a:off x="48223" y="4361"/>
              <a:ext cx="2775649" cy="804077"/>
            </a:xfrm>
            <a:custGeom>
              <a:avLst/>
              <a:gdLst/>
              <a:ahLst/>
              <a:cxnLst/>
              <a:rect r="r" b="b" t="t" l="l"/>
              <a:pathLst>
                <a:path h="804077" w="2775649">
                  <a:moveTo>
                    <a:pt x="1462052" y="8531"/>
                  </a:moveTo>
                  <a:lnTo>
                    <a:pt x="1787861" y="65121"/>
                  </a:lnTo>
                  <a:cubicBezTo>
                    <a:pt x="1837312" y="73710"/>
                    <a:pt x="1887178" y="79712"/>
                    <a:pt x="1937255" y="83105"/>
                  </a:cubicBezTo>
                  <a:lnTo>
                    <a:pt x="2328096" y="109579"/>
                  </a:lnTo>
                  <a:cubicBezTo>
                    <a:pt x="2376142" y="112834"/>
                    <a:pt x="2420817" y="135425"/>
                    <a:pt x="2451916" y="172193"/>
                  </a:cubicBezTo>
                  <a:lnTo>
                    <a:pt x="2484146" y="210300"/>
                  </a:lnTo>
                  <a:cubicBezTo>
                    <a:pt x="2516192" y="248188"/>
                    <a:pt x="2556152" y="278591"/>
                    <a:pt x="2601215" y="299370"/>
                  </a:cubicBezTo>
                  <a:lnTo>
                    <a:pt x="2755457" y="370492"/>
                  </a:lnTo>
                  <a:cubicBezTo>
                    <a:pt x="2767766" y="376168"/>
                    <a:pt x="2775649" y="388484"/>
                    <a:pt x="2775649" y="402039"/>
                  </a:cubicBezTo>
                  <a:cubicBezTo>
                    <a:pt x="2775649" y="415594"/>
                    <a:pt x="2767766" y="427910"/>
                    <a:pt x="2755457" y="433586"/>
                  </a:cubicBezTo>
                  <a:lnTo>
                    <a:pt x="2601215" y="504708"/>
                  </a:lnTo>
                  <a:cubicBezTo>
                    <a:pt x="2556152" y="525487"/>
                    <a:pt x="2516192" y="555890"/>
                    <a:pt x="2484146" y="593778"/>
                  </a:cubicBezTo>
                  <a:lnTo>
                    <a:pt x="2451916" y="631884"/>
                  </a:lnTo>
                  <a:cubicBezTo>
                    <a:pt x="2420817" y="668652"/>
                    <a:pt x="2376142" y="691244"/>
                    <a:pt x="2328096" y="694499"/>
                  </a:cubicBezTo>
                  <a:lnTo>
                    <a:pt x="1937255" y="720974"/>
                  </a:lnTo>
                  <a:cubicBezTo>
                    <a:pt x="1887178" y="724366"/>
                    <a:pt x="1837312" y="730369"/>
                    <a:pt x="1787861" y="738958"/>
                  </a:cubicBezTo>
                  <a:lnTo>
                    <a:pt x="1462052" y="795547"/>
                  </a:lnTo>
                  <a:cubicBezTo>
                    <a:pt x="1412935" y="804078"/>
                    <a:pt x="1362715" y="804078"/>
                    <a:pt x="1313597" y="795547"/>
                  </a:cubicBezTo>
                  <a:lnTo>
                    <a:pt x="987789" y="738958"/>
                  </a:lnTo>
                  <a:cubicBezTo>
                    <a:pt x="938337" y="730369"/>
                    <a:pt x="888471" y="724366"/>
                    <a:pt x="838394" y="720974"/>
                  </a:cubicBezTo>
                  <a:lnTo>
                    <a:pt x="447552" y="694499"/>
                  </a:lnTo>
                  <a:cubicBezTo>
                    <a:pt x="399506" y="691244"/>
                    <a:pt x="354831" y="668652"/>
                    <a:pt x="323733" y="631884"/>
                  </a:cubicBezTo>
                  <a:lnTo>
                    <a:pt x="291504" y="593778"/>
                  </a:lnTo>
                  <a:cubicBezTo>
                    <a:pt x="259459" y="555890"/>
                    <a:pt x="219499" y="525487"/>
                    <a:pt x="174436" y="504708"/>
                  </a:cubicBezTo>
                  <a:lnTo>
                    <a:pt x="20193" y="433586"/>
                  </a:lnTo>
                  <a:cubicBezTo>
                    <a:pt x="7884" y="427910"/>
                    <a:pt x="0" y="415594"/>
                    <a:pt x="0" y="402039"/>
                  </a:cubicBezTo>
                  <a:cubicBezTo>
                    <a:pt x="0" y="388484"/>
                    <a:pt x="7884" y="376168"/>
                    <a:pt x="20193" y="370492"/>
                  </a:cubicBezTo>
                  <a:lnTo>
                    <a:pt x="174436" y="299370"/>
                  </a:lnTo>
                  <a:cubicBezTo>
                    <a:pt x="219499" y="278591"/>
                    <a:pt x="259459" y="248188"/>
                    <a:pt x="291504" y="210300"/>
                  </a:cubicBezTo>
                  <a:lnTo>
                    <a:pt x="323733" y="172194"/>
                  </a:lnTo>
                  <a:cubicBezTo>
                    <a:pt x="354831" y="135426"/>
                    <a:pt x="399506" y="112834"/>
                    <a:pt x="447552" y="109579"/>
                  </a:cubicBezTo>
                  <a:lnTo>
                    <a:pt x="838394" y="83105"/>
                  </a:lnTo>
                  <a:cubicBezTo>
                    <a:pt x="888471" y="79712"/>
                    <a:pt x="938337" y="73710"/>
                    <a:pt x="987789" y="65121"/>
                  </a:cubicBezTo>
                  <a:lnTo>
                    <a:pt x="1313597" y="8531"/>
                  </a:lnTo>
                  <a:cubicBezTo>
                    <a:pt x="1362715" y="0"/>
                    <a:pt x="1412935" y="0"/>
                    <a:pt x="1462052" y="8531"/>
                  </a:cubicBezTo>
                  <a:close/>
                </a:path>
              </a:pathLst>
            </a:custGeom>
            <a:solidFill>
              <a:srgbClr val="016383"/>
            </a:solidFill>
            <a:ln cap="rnd">
              <a:noFill/>
              <a:prstDash val="solid"/>
              <a:round/>
            </a:ln>
          </p:spPr>
        </p:sp>
        <p:sp>
          <p:nvSpPr>
            <p:cNvPr name="TextBox 27" id="27"/>
            <p:cNvSpPr txBox="true"/>
            <p:nvPr/>
          </p:nvSpPr>
          <p:spPr>
            <a:xfrm>
              <a:off x="493641" y="101600"/>
              <a:ext cx="1884813" cy="571500"/>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5758162" y="3692718"/>
            <a:ext cx="7095712" cy="561998"/>
          </a:xfrm>
          <a:prstGeom prst="rect">
            <a:avLst/>
          </a:prstGeom>
        </p:spPr>
        <p:txBody>
          <a:bodyPr anchor="t" rtlCol="false" tIns="0" lIns="0" bIns="0" rIns="0">
            <a:spAutoFit/>
          </a:bodyPr>
          <a:lstStyle/>
          <a:p>
            <a:pPr algn="ctr">
              <a:lnSpc>
                <a:spcPts val="4050"/>
              </a:lnSpc>
            </a:pPr>
            <a:r>
              <a:rPr lang="en-US" sz="4500" b="true">
                <a:solidFill>
                  <a:srgbClr val="FFF6E5"/>
                </a:solidFill>
                <a:latin typeface="Amaranth Bold"/>
                <a:ea typeface="Amaranth Bold"/>
                <a:cs typeface="Amaranth Bold"/>
                <a:sym typeface="Amaranth Bold"/>
              </a:rPr>
              <a:t>Refinements</a:t>
            </a:r>
          </a:p>
        </p:txBody>
      </p:sp>
      <p:sp>
        <p:nvSpPr>
          <p:cNvPr name="TextBox 29" id="29"/>
          <p:cNvSpPr txBox="true"/>
          <p:nvPr/>
        </p:nvSpPr>
        <p:spPr>
          <a:xfrm rot="0">
            <a:off x="6972543" y="4691685"/>
            <a:ext cx="4666950" cy="375031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16383"/>
                </a:solidFill>
                <a:latin typeface="Sukar"/>
                <a:ea typeface="Sukar"/>
                <a:cs typeface="Sukar"/>
                <a:sym typeface="Sukar"/>
              </a:rPr>
              <a:t>Balancing puzzles and combat to appeal to different player types.</a:t>
            </a:r>
          </a:p>
          <a:p>
            <a:pPr algn="l" marL="647700" indent="-323850" lvl="1">
              <a:lnSpc>
                <a:spcPts val="4200"/>
              </a:lnSpc>
              <a:buFont typeface="Arial"/>
              <a:buChar char="•"/>
            </a:pPr>
            <a:r>
              <a:rPr lang="en-US" sz="3000">
                <a:solidFill>
                  <a:srgbClr val="016383"/>
                </a:solidFill>
                <a:latin typeface="Sukar"/>
                <a:ea typeface="Sukar"/>
                <a:cs typeface="Sukar"/>
                <a:sym typeface="Sukar"/>
              </a:rPr>
              <a:t>Incorporating player feedback from prototype testing.</a:t>
            </a:r>
          </a:p>
          <a:p>
            <a:pPr algn="ctr">
              <a:lnSpc>
                <a:spcPts val="4479"/>
              </a:lnSpc>
            </a:pPr>
          </a:p>
        </p:txBody>
      </p:sp>
      <p:grpSp>
        <p:nvGrpSpPr>
          <p:cNvPr name="Group 30" id="30"/>
          <p:cNvGrpSpPr/>
          <p:nvPr/>
        </p:nvGrpSpPr>
        <p:grpSpPr>
          <a:xfrm rot="0">
            <a:off x="12075631" y="3305106"/>
            <a:ext cx="4521494" cy="1279578"/>
            <a:chOff x="0" y="0"/>
            <a:chExt cx="2872095" cy="812800"/>
          </a:xfrm>
        </p:grpSpPr>
        <p:sp>
          <p:nvSpPr>
            <p:cNvPr name="Freeform 31" id="31"/>
            <p:cNvSpPr/>
            <p:nvPr/>
          </p:nvSpPr>
          <p:spPr>
            <a:xfrm flipH="false" flipV="false" rot="0">
              <a:off x="48223" y="4361"/>
              <a:ext cx="2775649" cy="804077"/>
            </a:xfrm>
            <a:custGeom>
              <a:avLst/>
              <a:gdLst/>
              <a:ahLst/>
              <a:cxnLst/>
              <a:rect r="r" b="b" t="t" l="l"/>
              <a:pathLst>
                <a:path h="804077" w="2775649">
                  <a:moveTo>
                    <a:pt x="1462052" y="8531"/>
                  </a:moveTo>
                  <a:lnTo>
                    <a:pt x="1787861" y="65121"/>
                  </a:lnTo>
                  <a:cubicBezTo>
                    <a:pt x="1837312" y="73710"/>
                    <a:pt x="1887178" y="79712"/>
                    <a:pt x="1937255" y="83105"/>
                  </a:cubicBezTo>
                  <a:lnTo>
                    <a:pt x="2328096" y="109579"/>
                  </a:lnTo>
                  <a:cubicBezTo>
                    <a:pt x="2376142" y="112834"/>
                    <a:pt x="2420817" y="135425"/>
                    <a:pt x="2451916" y="172193"/>
                  </a:cubicBezTo>
                  <a:lnTo>
                    <a:pt x="2484146" y="210300"/>
                  </a:lnTo>
                  <a:cubicBezTo>
                    <a:pt x="2516192" y="248188"/>
                    <a:pt x="2556152" y="278591"/>
                    <a:pt x="2601215" y="299370"/>
                  </a:cubicBezTo>
                  <a:lnTo>
                    <a:pt x="2755457" y="370492"/>
                  </a:lnTo>
                  <a:cubicBezTo>
                    <a:pt x="2767766" y="376168"/>
                    <a:pt x="2775649" y="388484"/>
                    <a:pt x="2775649" y="402039"/>
                  </a:cubicBezTo>
                  <a:cubicBezTo>
                    <a:pt x="2775649" y="415594"/>
                    <a:pt x="2767766" y="427910"/>
                    <a:pt x="2755457" y="433586"/>
                  </a:cubicBezTo>
                  <a:lnTo>
                    <a:pt x="2601215" y="504708"/>
                  </a:lnTo>
                  <a:cubicBezTo>
                    <a:pt x="2556152" y="525487"/>
                    <a:pt x="2516192" y="555890"/>
                    <a:pt x="2484146" y="593778"/>
                  </a:cubicBezTo>
                  <a:lnTo>
                    <a:pt x="2451916" y="631884"/>
                  </a:lnTo>
                  <a:cubicBezTo>
                    <a:pt x="2420817" y="668652"/>
                    <a:pt x="2376142" y="691244"/>
                    <a:pt x="2328096" y="694499"/>
                  </a:cubicBezTo>
                  <a:lnTo>
                    <a:pt x="1937255" y="720974"/>
                  </a:lnTo>
                  <a:cubicBezTo>
                    <a:pt x="1887178" y="724366"/>
                    <a:pt x="1837312" y="730369"/>
                    <a:pt x="1787861" y="738958"/>
                  </a:cubicBezTo>
                  <a:lnTo>
                    <a:pt x="1462052" y="795547"/>
                  </a:lnTo>
                  <a:cubicBezTo>
                    <a:pt x="1412935" y="804078"/>
                    <a:pt x="1362715" y="804078"/>
                    <a:pt x="1313597" y="795547"/>
                  </a:cubicBezTo>
                  <a:lnTo>
                    <a:pt x="987789" y="738958"/>
                  </a:lnTo>
                  <a:cubicBezTo>
                    <a:pt x="938337" y="730369"/>
                    <a:pt x="888471" y="724366"/>
                    <a:pt x="838394" y="720974"/>
                  </a:cubicBezTo>
                  <a:lnTo>
                    <a:pt x="447552" y="694499"/>
                  </a:lnTo>
                  <a:cubicBezTo>
                    <a:pt x="399506" y="691244"/>
                    <a:pt x="354831" y="668652"/>
                    <a:pt x="323733" y="631884"/>
                  </a:cubicBezTo>
                  <a:lnTo>
                    <a:pt x="291504" y="593778"/>
                  </a:lnTo>
                  <a:cubicBezTo>
                    <a:pt x="259459" y="555890"/>
                    <a:pt x="219499" y="525487"/>
                    <a:pt x="174436" y="504708"/>
                  </a:cubicBezTo>
                  <a:lnTo>
                    <a:pt x="20193" y="433586"/>
                  </a:lnTo>
                  <a:cubicBezTo>
                    <a:pt x="7884" y="427910"/>
                    <a:pt x="0" y="415594"/>
                    <a:pt x="0" y="402039"/>
                  </a:cubicBezTo>
                  <a:cubicBezTo>
                    <a:pt x="0" y="388484"/>
                    <a:pt x="7884" y="376168"/>
                    <a:pt x="20193" y="370492"/>
                  </a:cubicBezTo>
                  <a:lnTo>
                    <a:pt x="174436" y="299370"/>
                  </a:lnTo>
                  <a:cubicBezTo>
                    <a:pt x="219499" y="278591"/>
                    <a:pt x="259459" y="248188"/>
                    <a:pt x="291504" y="210300"/>
                  </a:cubicBezTo>
                  <a:lnTo>
                    <a:pt x="323733" y="172194"/>
                  </a:lnTo>
                  <a:cubicBezTo>
                    <a:pt x="354831" y="135426"/>
                    <a:pt x="399506" y="112834"/>
                    <a:pt x="447552" y="109579"/>
                  </a:cubicBezTo>
                  <a:lnTo>
                    <a:pt x="838394" y="83105"/>
                  </a:lnTo>
                  <a:cubicBezTo>
                    <a:pt x="888471" y="79712"/>
                    <a:pt x="938337" y="73710"/>
                    <a:pt x="987789" y="65121"/>
                  </a:cubicBezTo>
                  <a:lnTo>
                    <a:pt x="1313597" y="8531"/>
                  </a:lnTo>
                  <a:cubicBezTo>
                    <a:pt x="1362715" y="0"/>
                    <a:pt x="1412935" y="0"/>
                    <a:pt x="1462052" y="8531"/>
                  </a:cubicBezTo>
                  <a:close/>
                </a:path>
              </a:pathLst>
            </a:custGeom>
            <a:solidFill>
              <a:srgbClr val="016383"/>
            </a:solidFill>
            <a:ln cap="rnd">
              <a:noFill/>
              <a:prstDash val="solid"/>
              <a:round/>
            </a:ln>
          </p:spPr>
        </p:sp>
        <p:sp>
          <p:nvSpPr>
            <p:cNvPr name="TextBox 32" id="32"/>
            <p:cNvSpPr txBox="true"/>
            <p:nvPr/>
          </p:nvSpPr>
          <p:spPr>
            <a:xfrm>
              <a:off x="493641" y="101600"/>
              <a:ext cx="1884813" cy="571500"/>
            </a:xfrm>
            <a:prstGeom prst="rect">
              <a:avLst/>
            </a:prstGeom>
          </p:spPr>
          <p:txBody>
            <a:bodyPr anchor="ctr" rtlCol="false" tIns="50800" lIns="50800" bIns="50800" rIns="50800"/>
            <a:lstStyle/>
            <a:p>
              <a:pPr algn="ctr">
                <a:lnSpc>
                  <a:spcPts val="2659"/>
                </a:lnSpc>
                <a:spcBef>
                  <a:spcPct val="0"/>
                </a:spcBef>
              </a:pPr>
            </a:p>
          </p:txBody>
        </p:sp>
      </p:grpSp>
      <p:sp>
        <p:nvSpPr>
          <p:cNvPr name="TextBox 33" id="33"/>
          <p:cNvSpPr txBox="true"/>
          <p:nvPr/>
        </p:nvSpPr>
        <p:spPr>
          <a:xfrm rot="0">
            <a:off x="10788522" y="3567748"/>
            <a:ext cx="7095712" cy="851559"/>
          </a:xfrm>
          <a:prstGeom prst="rect">
            <a:avLst/>
          </a:prstGeom>
        </p:spPr>
        <p:txBody>
          <a:bodyPr anchor="t" rtlCol="false" tIns="0" lIns="0" bIns="0" rIns="0">
            <a:spAutoFit/>
          </a:bodyPr>
          <a:lstStyle/>
          <a:p>
            <a:pPr algn="ctr">
              <a:lnSpc>
                <a:spcPts val="3240"/>
              </a:lnSpc>
            </a:pPr>
            <a:r>
              <a:rPr lang="en-US" sz="3600" b="true">
                <a:solidFill>
                  <a:srgbClr val="FFF6E5"/>
                </a:solidFill>
                <a:latin typeface="Amaranth Bold"/>
                <a:ea typeface="Amaranth Bold"/>
                <a:cs typeface="Amaranth Bold"/>
                <a:sym typeface="Amaranth Bold"/>
              </a:rPr>
              <a:t>Prototype</a:t>
            </a:r>
          </a:p>
          <a:p>
            <a:pPr algn="ctr">
              <a:lnSpc>
                <a:spcPts val="3240"/>
              </a:lnSpc>
            </a:pPr>
            <a:r>
              <a:rPr lang="en-US" sz="3600" b="true">
                <a:solidFill>
                  <a:srgbClr val="FFF6E5"/>
                </a:solidFill>
                <a:latin typeface="Amaranth Bold"/>
                <a:ea typeface="Amaranth Bold"/>
                <a:cs typeface="Amaranth Bold"/>
                <a:sym typeface="Amaranth Bold"/>
              </a:rPr>
              <a:t>Testing</a:t>
            </a:r>
          </a:p>
        </p:txBody>
      </p:sp>
      <p:sp>
        <p:nvSpPr>
          <p:cNvPr name="TextBox 34" id="34"/>
          <p:cNvSpPr txBox="true"/>
          <p:nvPr/>
        </p:nvSpPr>
        <p:spPr>
          <a:xfrm rot="0">
            <a:off x="12075631" y="4691685"/>
            <a:ext cx="4786559" cy="428371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16383"/>
                </a:solidFill>
                <a:latin typeface="Sukar"/>
                <a:ea typeface="Sukar"/>
                <a:cs typeface="Sukar"/>
                <a:sym typeface="Sukar"/>
              </a:rPr>
              <a:t>Fire and wind levels tested for engagement and difficulty.</a:t>
            </a:r>
          </a:p>
          <a:p>
            <a:pPr algn="l" marL="647700" indent="-323850" lvl="1">
              <a:lnSpc>
                <a:spcPts val="4200"/>
              </a:lnSpc>
              <a:buFont typeface="Arial"/>
              <a:buChar char="•"/>
            </a:pPr>
            <a:r>
              <a:rPr lang="en-US" sz="3000">
                <a:solidFill>
                  <a:srgbClr val="016383"/>
                </a:solidFill>
                <a:latin typeface="Sukar"/>
                <a:ea typeface="Sukar"/>
                <a:cs typeface="Sukar"/>
                <a:sym typeface="Sukar"/>
              </a:rPr>
              <a:t>Feedback gathered to improve gameplay mechanics and accessibility.</a:t>
            </a:r>
          </a:p>
          <a:p>
            <a:pPr algn="ctr">
              <a:lnSpc>
                <a:spcPts val="447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31636" y="614941"/>
            <a:ext cx="17024728" cy="9006758"/>
            <a:chOff x="0" y="0"/>
            <a:chExt cx="22699637" cy="12009010"/>
          </a:xfrm>
        </p:grpSpPr>
        <p:sp>
          <p:nvSpPr>
            <p:cNvPr name="Freeform 4" id="4"/>
            <p:cNvSpPr/>
            <p:nvPr/>
          </p:nvSpPr>
          <p:spPr>
            <a:xfrm flipH="false" flipV="false" rot="0">
              <a:off x="0" y="0"/>
              <a:ext cx="22699637" cy="8502046"/>
            </a:xfrm>
            <a:custGeom>
              <a:avLst/>
              <a:gdLst/>
              <a:ahLst/>
              <a:cxnLst/>
              <a:rect r="r" b="b" t="t" l="l"/>
              <a:pathLst>
                <a:path h="8502046" w="22699637">
                  <a:moveTo>
                    <a:pt x="0" y="0"/>
                  </a:moveTo>
                  <a:lnTo>
                    <a:pt x="22699637" y="0"/>
                  </a:lnTo>
                  <a:lnTo>
                    <a:pt x="22699637" y="8502046"/>
                  </a:lnTo>
                  <a:lnTo>
                    <a:pt x="0" y="8502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5227279"/>
              <a:ext cx="22666904" cy="6781731"/>
            </a:xfrm>
            <a:custGeom>
              <a:avLst/>
              <a:gdLst/>
              <a:ahLst/>
              <a:cxnLst/>
              <a:rect r="r" b="b" t="t" l="l"/>
              <a:pathLst>
                <a:path h="6781731" w="22666904">
                  <a:moveTo>
                    <a:pt x="0" y="0"/>
                  </a:moveTo>
                  <a:lnTo>
                    <a:pt x="22666904" y="0"/>
                  </a:lnTo>
                  <a:lnTo>
                    <a:pt x="22666904" y="6781731"/>
                  </a:lnTo>
                  <a:lnTo>
                    <a:pt x="0" y="6781731"/>
                  </a:lnTo>
                  <a:lnTo>
                    <a:pt x="0" y="0"/>
                  </a:lnTo>
                  <a:close/>
                </a:path>
              </a:pathLst>
            </a:custGeom>
            <a:blipFill>
              <a:blip r:embed="rId3">
                <a:extLst>
                  <a:ext uri="{96DAC541-7B7A-43D3-8B79-37D633B846F1}">
                    <asvg:svgBlip xmlns:asvg="http://schemas.microsoft.com/office/drawing/2016/SVG/main" r:embed="rId4"/>
                  </a:ext>
                </a:extLst>
              </a:blip>
              <a:stretch>
                <a:fillRect l="0" t="-25366" r="-144" b="0"/>
              </a:stretch>
            </a:blipFill>
          </p:spPr>
        </p:sp>
      </p:grpSp>
      <p:sp>
        <p:nvSpPr>
          <p:cNvPr name="Freeform 6" id="6"/>
          <p:cNvSpPr/>
          <p:nvPr/>
        </p:nvSpPr>
        <p:spPr>
          <a:xfrm flipH="false" flipV="false" rot="0">
            <a:off x="140757" y="2448130"/>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862190" y="7497402"/>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989262" y="3790968"/>
            <a:ext cx="14289659" cy="2785745"/>
          </a:xfrm>
          <a:prstGeom prst="rect">
            <a:avLst/>
          </a:prstGeom>
        </p:spPr>
        <p:txBody>
          <a:bodyPr anchor="t" rtlCol="false" tIns="0" lIns="0" bIns="0" rIns="0">
            <a:spAutoFit/>
          </a:bodyPr>
          <a:lstStyle/>
          <a:p>
            <a:pPr algn="l" marL="690879" indent="-345439" lvl="1">
              <a:lnSpc>
                <a:spcPts val="4479"/>
              </a:lnSpc>
              <a:buFont typeface="Arial"/>
              <a:buChar char="•"/>
            </a:pPr>
            <a:r>
              <a:rPr lang="en-US" sz="3199">
                <a:solidFill>
                  <a:srgbClr val="016383"/>
                </a:solidFill>
                <a:latin typeface="Sukar"/>
                <a:ea typeface="Sukar"/>
                <a:cs typeface="Sukar"/>
                <a:sym typeface="Sukar"/>
              </a:rPr>
              <a:t>Most players </a:t>
            </a:r>
            <a:r>
              <a:rPr lang="en-US" sz="3199">
                <a:solidFill>
                  <a:srgbClr val="016383"/>
                </a:solidFill>
                <a:latin typeface="Sukar"/>
                <a:ea typeface="Sukar"/>
                <a:cs typeface="Sukar"/>
                <a:sym typeface="Sukar"/>
              </a:rPr>
              <a:t>succeeded  completing the puzzle without hints and won the combats on their first attempt.</a:t>
            </a:r>
          </a:p>
          <a:p>
            <a:pPr algn="l" marL="690879" indent="-345439" lvl="1">
              <a:lnSpc>
                <a:spcPts val="4479"/>
              </a:lnSpc>
              <a:buFont typeface="Arial"/>
              <a:buChar char="•"/>
            </a:pPr>
            <a:r>
              <a:rPr lang="en-US" sz="3199">
                <a:solidFill>
                  <a:srgbClr val="016383"/>
                </a:solidFill>
                <a:latin typeface="Sukar"/>
                <a:ea typeface="Sukar"/>
                <a:cs typeface="Sukar"/>
                <a:sym typeface="Sukar"/>
              </a:rPr>
              <a:t>Players e</a:t>
            </a:r>
            <a:r>
              <a:rPr lang="en-US" sz="3199">
                <a:solidFill>
                  <a:srgbClr val="016383"/>
                </a:solidFill>
                <a:latin typeface="Sukar"/>
                <a:ea typeface="Sukar"/>
                <a:cs typeface="Sukar"/>
                <a:sym typeface="Sukar"/>
              </a:rPr>
              <a:t>njoyed the use of Turkish mythology and intuitive elemental powers. They requested tutorials and clearer puzzle guidance.</a:t>
            </a:r>
          </a:p>
          <a:p>
            <a:pPr algn="l">
              <a:lnSpc>
                <a:spcPts val="4479"/>
              </a:lnSpc>
            </a:pPr>
          </a:p>
        </p:txBody>
      </p:sp>
      <p:sp>
        <p:nvSpPr>
          <p:cNvPr name="Freeform 9" id="9"/>
          <p:cNvSpPr/>
          <p:nvPr/>
        </p:nvSpPr>
        <p:spPr>
          <a:xfrm flipH="false" flipV="false" rot="0">
            <a:off x="173891" y="7152087"/>
            <a:ext cx="3154343" cy="2615237"/>
          </a:xfrm>
          <a:custGeom>
            <a:avLst/>
            <a:gdLst/>
            <a:ahLst/>
            <a:cxnLst/>
            <a:rect r="r" b="b" t="t" l="l"/>
            <a:pathLst>
              <a:path h="2615237" w="3154343">
                <a:moveTo>
                  <a:pt x="0" y="0"/>
                </a:moveTo>
                <a:lnTo>
                  <a:pt x="3154343" y="0"/>
                </a:lnTo>
                <a:lnTo>
                  <a:pt x="3154343" y="2615237"/>
                </a:lnTo>
                <a:lnTo>
                  <a:pt x="0" y="26152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0">
            <a:off x="15219386" y="258562"/>
            <a:ext cx="2772881" cy="2667008"/>
          </a:xfrm>
          <a:custGeom>
            <a:avLst/>
            <a:gdLst/>
            <a:ahLst/>
            <a:cxnLst/>
            <a:rect r="r" b="b" t="t" l="l"/>
            <a:pathLst>
              <a:path h="2667008" w="2772881">
                <a:moveTo>
                  <a:pt x="0" y="0"/>
                </a:moveTo>
                <a:lnTo>
                  <a:pt x="2772881" y="0"/>
                </a:lnTo>
                <a:lnTo>
                  <a:pt x="2772881" y="2667008"/>
                </a:lnTo>
                <a:lnTo>
                  <a:pt x="0" y="26670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1" id="11"/>
          <p:cNvSpPr txBox="true"/>
          <p:nvPr/>
        </p:nvSpPr>
        <p:spPr>
          <a:xfrm rot="0">
            <a:off x="3916244" y="2067123"/>
            <a:ext cx="10455513" cy="990615"/>
          </a:xfrm>
          <a:prstGeom prst="rect">
            <a:avLst/>
          </a:prstGeom>
        </p:spPr>
        <p:txBody>
          <a:bodyPr anchor="t" rtlCol="false" tIns="0" lIns="0" bIns="0" rIns="0">
            <a:spAutoFit/>
          </a:bodyPr>
          <a:lstStyle/>
          <a:p>
            <a:pPr algn="ctr">
              <a:lnSpc>
                <a:spcPts val="7200"/>
              </a:lnSpc>
            </a:pPr>
            <a:r>
              <a:rPr lang="en-US" sz="8000" b="true">
                <a:solidFill>
                  <a:srgbClr val="016383"/>
                </a:solidFill>
                <a:latin typeface="Amaranth Bold"/>
                <a:ea typeface="Amaranth Bold"/>
                <a:cs typeface="Amaranth Bold"/>
                <a:sym typeface="Amaranth Bold"/>
              </a:rPr>
              <a:t>Playtesting Results</a:t>
            </a:r>
          </a:p>
        </p:txBody>
      </p:sp>
      <p:sp>
        <p:nvSpPr>
          <p:cNvPr name="TextBox 12" id="12"/>
          <p:cNvSpPr txBox="true"/>
          <p:nvPr/>
        </p:nvSpPr>
        <p:spPr>
          <a:xfrm rot="0">
            <a:off x="4647389" y="6224374"/>
            <a:ext cx="11631532" cy="2785745"/>
          </a:xfrm>
          <a:prstGeom prst="rect">
            <a:avLst/>
          </a:prstGeom>
        </p:spPr>
        <p:txBody>
          <a:bodyPr anchor="t" rtlCol="false" tIns="0" lIns="0" bIns="0" rIns="0">
            <a:spAutoFit/>
          </a:bodyPr>
          <a:lstStyle/>
          <a:p>
            <a:pPr algn="l">
              <a:lnSpc>
                <a:spcPts val="4479"/>
              </a:lnSpc>
            </a:pPr>
            <a:r>
              <a:rPr lang="en-US" sz="3199">
                <a:solidFill>
                  <a:srgbClr val="016383"/>
                </a:solidFill>
                <a:latin typeface="Sukar"/>
                <a:ea typeface="Sukar"/>
                <a:cs typeface="Sukar"/>
                <a:sym typeface="Sukar"/>
              </a:rPr>
              <a:t>Improvements:</a:t>
            </a:r>
          </a:p>
          <a:p>
            <a:pPr algn="l" marL="690879" indent="-345439" lvl="1">
              <a:lnSpc>
                <a:spcPts val="4479"/>
              </a:lnSpc>
              <a:buFont typeface="Arial"/>
              <a:buChar char="•"/>
            </a:pPr>
            <a:r>
              <a:rPr lang="en-US" sz="3199">
                <a:solidFill>
                  <a:srgbClr val="016383"/>
                </a:solidFill>
                <a:latin typeface="Sukar"/>
                <a:ea typeface="Sukar"/>
                <a:cs typeface="Sukar"/>
                <a:sym typeface="Sukar"/>
              </a:rPr>
              <a:t>Added a tutorial before chapters for smoother onboarding.</a:t>
            </a:r>
          </a:p>
          <a:p>
            <a:pPr algn="l" marL="690879" indent="-345439" lvl="1">
              <a:lnSpc>
                <a:spcPts val="4479"/>
              </a:lnSpc>
              <a:buFont typeface="Arial"/>
              <a:buChar char="•"/>
            </a:pPr>
            <a:r>
              <a:rPr lang="en-US" sz="3199">
                <a:solidFill>
                  <a:srgbClr val="016383"/>
                </a:solidFill>
                <a:latin typeface="Sukar"/>
                <a:ea typeface="Sukar"/>
                <a:cs typeface="Sukar"/>
                <a:sym typeface="Sukar"/>
              </a:rPr>
              <a:t>Simplified early puzzles to ease players into mechanics.</a:t>
            </a:r>
          </a:p>
          <a:p>
            <a:pPr algn="l" marL="690879" indent="-345439" lvl="1">
              <a:lnSpc>
                <a:spcPts val="4479"/>
              </a:lnSpc>
              <a:buFont typeface="Arial"/>
              <a:buChar char="•"/>
            </a:pPr>
            <a:r>
              <a:rPr lang="en-US" sz="3199">
                <a:solidFill>
                  <a:srgbClr val="016383"/>
                </a:solidFill>
                <a:latin typeface="Sukar"/>
                <a:ea typeface="Sukar"/>
                <a:cs typeface="Sukar"/>
                <a:sym typeface="Sukar"/>
              </a:rPr>
              <a:t>Placed </a:t>
            </a:r>
            <a:r>
              <a:rPr lang="en-US" sz="3199">
                <a:solidFill>
                  <a:srgbClr val="016383"/>
                </a:solidFill>
                <a:latin typeface="Sukar"/>
                <a:ea typeface="Sukar"/>
                <a:cs typeface="Sukar"/>
                <a:sym typeface="Sukar"/>
              </a:rPr>
              <a:t>hints around the maps for challenging sections.</a:t>
            </a:r>
          </a:p>
          <a:p>
            <a:pPr algn="l">
              <a:lnSpc>
                <a:spcPts val="44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631636" y="614941"/>
            <a:ext cx="17024728" cy="9006758"/>
            <a:chOff x="0" y="0"/>
            <a:chExt cx="22699637" cy="12009010"/>
          </a:xfrm>
        </p:grpSpPr>
        <p:sp>
          <p:nvSpPr>
            <p:cNvPr name="Freeform 4" id="4"/>
            <p:cNvSpPr/>
            <p:nvPr/>
          </p:nvSpPr>
          <p:spPr>
            <a:xfrm flipH="false" flipV="false" rot="0">
              <a:off x="0" y="0"/>
              <a:ext cx="22699637" cy="8502046"/>
            </a:xfrm>
            <a:custGeom>
              <a:avLst/>
              <a:gdLst/>
              <a:ahLst/>
              <a:cxnLst/>
              <a:rect r="r" b="b" t="t" l="l"/>
              <a:pathLst>
                <a:path h="8502046" w="22699637">
                  <a:moveTo>
                    <a:pt x="0" y="0"/>
                  </a:moveTo>
                  <a:lnTo>
                    <a:pt x="22699637" y="0"/>
                  </a:lnTo>
                  <a:lnTo>
                    <a:pt x="22699637" y="8502046"/>
                  </a:lnTo>
                  <a:lnTo>
                    <a:pt x="0" y="85020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5227279"/>
              <a:ext cx="22666904" cy="6781731"/>
            </a:xfrm>
            <a:custGeom>
              <a:avLst/>
              <a:gdLst/>
              <a:ahLst/>
              <a:cxnLst/>
              <a:rect r="r" b="b" t="t" l="l"/>
              <a:pathLst>
                <a:path h="6781731" w="22666904">
                  <a:moveTo>
                    <a:pt x="0" y="0"/>
                  </a:moveTo>
                  <a:lnTo>
                    <a:pt x="22666904" y="0"/>
                  </a:lnTo>
                  <a:lnTo>
                    <a:pt x="22666904" y="6781731"/>
                  </a:lnTo>
                  <a:lnTo>
                    <a:pt x="0" y="6781731"/>
                  </a:lnTo>
                  <a:lnTo>
                    <a:pt x="0" y="0"/>
                  </a:lnTo>
                  <a:close/>
                </a:path>
              </a:pathLst>
            </a:custGeom>
            <a:blipFill>
              <a:blip r:embed="rId3">
                <a:extLst>
                  <a:ext uri="{96DAC541-7B7A-43D3-8B79-37D633B846F1}">
                    <asvg:svgBlip xmlns:asvg="http://schemas.microsoft.com/office/drawing/2016/SVG/main" r:embed="rId4"/>
                  </a:ext>
                </a:extLst>
              </a:blip>
              <a:stretch>
                <a:fillRect l="0" t="-25366" r="-144" b="0"/>
              </a:stretch>
            </a:blipFill>
          </p:spPr>
        </p:sp>
      </p:grpSp>
      <p:sp>
        <p:nvSpPr>
          <p:cNvPr name="Freeform 6" id="6"/>
          <p:cNvSpPr/>
          <p:nvPr/>
        </p:nvSpPr>
        <p:spPr>
          <a:xfrm flipH="false" flipV="false" rot="0">
            <a:off x="140757" y="2448130"/>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862190" y="7497402"/>
            <a:ext cx="1130077" cy="1889186"/>
          </a:xfrm>
          <a:custGeom>
            <a:avLst/>
            <a:gdLst/>
            <a:ahLst/>
            <a:cxnLst/>
            <a:rect r="r" b="b" t="t" l="l"/>
            <a:pathLst>
              <a:path h="1889186" w="1130077">
                <a:moveTo>
                  <a:pt x="0" y="0"/>
                </a:moveTo>
                <a:lnTo>
                  <a:pt x="1130077" y="0"/>
                </a:lnTo>
                <a:lnTo>
                  <a:pt x="1130077" y="1889186"/>
                </a:lnTo>
                <a:lnTo>
                  <a:pt x="0" y="1889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453690" y="4041403"/>
            <a:ext cx="13630002" cy="5033645"/>
          </a:xfrm>
          <a:prstGeom prst="rect">
            <a:avLst/>
          </a:prstGeom>
        </p:spPr>
        <p:txBody>
          <a:bodyPr anchor="t" rtlCol="false" tIns="0" lIns="0" bIns="0" rIns="0">
            <a:spAutoFit/>
          </a:bodyPr>
          <a:lstStyle/>
          <a:p>
            <a:pPr algn="ctr">
              <a:lnSpc>
                <a:spcPts val="4479"/>
              </a:lnSpc>
            </a:pPr>
            <a:r>
              <a:rPr lang="en-US" sz="3199">
                <a:solidFill>
                  <a:srgbClr val="016383"/>
                </a:solidFill>
                <a:latin typeface="Sukar"/>
                <a:ea typeface="Sukar"/>
                <a:cs typeface="Sukar"/>
                <a:sym typeface="Sukar"/>
              </a:rPr>
              <a:t>We have successfully integrated Turkish mythology with unique gameplay. We got positive player feedback on story and visuals.</a:t>
            </a:r>
          </a:p>
          <a:p>
            <a:pPr algn="ctr">
              <a:lnSpc>
                <a:spcPts val="4479"/>
              </a:lnSpc>
            </a:pPr>
          </a:p>
          <a:p>
            <a:pPr algn="l">
              <a:lnSpc>
                <a:spcPts val="4479"/>
              </a:lnSpc>
            </a:pPr>
            <a:r>
              <a:rPr lang="en-US" sz="3199">
                <a:solidFill>
                  <a:srgbClr val="016383"/>
                </a:solidFill>
                <a:latin typeface="Sukar"/>
                <a:ea typeface="Sukar"/>
                <a:cs typeface="Sukar"/>
                <a:sym typeface="Sukar"/>
              </a:rPr>
              <a:t>In the future we could:</a:t>
            </a:r>
          </a:p>
          <a:p>
            <a:pPr algn="l" marL="690879" indent="-345439" lvl="1">
              <a:lnSpc>
                <a:spcPts val="4479"/>
              </a:lnSpc>
              <a:buFont typeface="Arial"/>
              <a:buChar char="•"/>
            </a:pPr>
            <a:r>
              <a:rPr lang="en-US" sz="3199">
                <a:solidFill>
                  <a:srgbClr val="016383"/>
                </a:solidFill>
                <a:latin typeface="Sukar"/>
                <a:ea typeface="Sukar"/>
                <a:cs typeface="Sukar"/>
                <a:sym typeface="Sukar"/>
              </a:rPr>
              <a:t>Refine mechanics and add new levels.</a:t>
            </a:r>
          </a:p>
          <a:p>
            <a:pPr algn="l" marL="690879" indent="-345439" lvl="1">
              <a:lnSpc>
                <a:spcPts val="4479"/>
              </a:lnSpc>
              <a:buFont typeface="Arial"/>
              <a:buChar char="•"/>
            </a:pPr>
            <a:r>
              <a:rPr lang="en-US" sz="3199">
                <a:solidFill>
                  <a:srgbClr val="016383"/>
                </a:solidFill>
                <a:latin typeface="Sukar"/>
                <a:ea typeface="Sukar"/>
                <a:cs typeface="Sukar"/>
                <a:sym typeface="Sukar"/>
              </a:rPr>
              <a:t>Deepen the narrative with additional environmental storytelling.</a:t>
            </a:r>
          </a:p>
          <a:p>
            <a:pPr algn="l" marL="690879" indent="-345439" lvl="1">
              <a:lnSpc>
                <a:spcPts val="4479"/>
              </a:lnSpc>
              <a:buFont typeface="Arial"/>
              <a:buChar char="•"/>
            </a:pPr>
            <a:r>
              <a:rPr lang="en-US" sz="3199">
                <a:solidFill>
                  <a:srgbClr val="016383"/>
                </a:solidFill>
                <a:latin typeface="Sukar"/>
                <a:ea typeface="Sukar"/>
                <a:cs typeface="Sukar"/>
                <a:sym typeface="Sukar"/>
              </a:rPr>
              <a:t>Expand playtesting to gather further feedback.</a:t>
            </a:r>
          </a:p>
          <a:p>
            <a:pPr algn="ctr">
              <a:lnSpc>
                <a:spcPts val="4479"/>
              </a:lnSpc>
            </a:pPr>
          </a:p>
          <a:p>
            <a:pPr algn="ctr">
              <a:lnSpc>
                <a:spcPts val="4479"/>
              </a:lnSpc>
            </a:pPr>
          </a:p>
        </p:txBody>
      </p:sp>
      <p:sp>
        <p:nvSpPr>
          <p:cNvPr name="Freeform 9" id="9"/>
          <p:cNvSpPr/>
          <p:nvPr/>
        </p:nvSpPr>
        <p:spPr>
          <a:xfrm flipH="false" flipV="false" rot="0">
            <a:off x="418532" y="7864778"/>
            <a:ext cx="2035158" cy="1957452"/>
          </a:xfrm>
          <a:custGeom>
            <a:avLst/>
            <a:gdLst/>
            <a:ahLst/>
            <a:cxnLst/>
            <a:rect r="r" b="b" t="t" l="l"/>
            <a:pathLst>
              <a:path h="1957452" w="2035158">
                <a:moveTo>
                  <a:pt x="0" y="0"/>
                </a:moveTo>
                <a:lnTo>
                  <a:pt x="2035158" y="0"/>
                </a:lnTo>
                <a:lnTo>
                  <a:pt x="2035158" y="1957452"/>
                </a:lnTo>
                <a:lnTo>
                  <a:pt x="0" y="19574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0" id="10"/>
          <p:cNvSpPr/>
          <p:nvPr/>
        </p:nvSpPr>
        <p:spPr>
          <a:xfrm flipH="false" flipV="false" rot="-971529">
            <a:off x="16247769" y="372633"/>
            <a:ext cx="1631939" cy="3160445"/>
          </a:xfrm>
          <a:custGeom>
            <a:avLst/>
            <a:gdLst/>
            <a:ahLst/>
            <a:cxnLst/>
            <a:rect r="r" b="b" t="t" l="l"/>
            <a:pathLst>
              <a:path h="3160445" w="1631939">
                <a:moveTo>
                  <a:pt x="0" y="0"/>
                </a:moveTo>
                <a:lnTo>
                  <a:pt x="1631939" y="0"/>
                </a:lnTo>
                <a:lnTo>
                  <a:pt x="1631939" y="3160446"/>
                </a:lnTo>
                <a:lnTo>
                  <a:pt x="0" y="31604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1" id="11"/>
          <p:cNvSpPr txBox="true"/>
          <p:nvPr/>
        </p:nvSpPr>
        <p:spPr>
          <a:xfrm rot="0">
            <a:off x="4461085" y="1943449"/>
            <a:ext cx="9365829" cy="1905015"/>
          </a:xfrm>
          <a:prstGeom prst="rect">
            <a:avLst/>
          </a:prstGeom>
        </p:spPr>
        <p:txBody>
          <a:bodyPr anchor="t" rtlCol="false" tIns="0" lIns="0" bIns="0" rIns="0">
            <a:spAutoFit/>
          </a:bodyPr>
          <a:lstStyle/>
          <a:p>
            <a:pPr algn="ctr">
              <a:lnSpc>
                <a:spcPts val="7200"/>
              </a:lnSpc>
            </a:pPr>
            <a:r>
              <a:rPr lang="en-US" sz="8000" b="true">
                <a:solidFill>
                  <a:srgbClr val="016383"/>
                </a:solidFill>
                <a:latin typeface="Amaranth Bold"/>
                <a:ea typeface="Amaranth Bold"/>
                <a:cs typeface="Amaranth Bold"/>
                <a:sym typeface="Amaranth Bold"/>
              </a:rPr>
              <a:t>Conclusion and Future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DAGbnX-BZCs</dc:identifier>
  <dcterms:modified xsi:type="dcterms:W3CDTF">2011-08-01T06:04:30Z</dcterms:modified>
  <cp:revision>1</cp:revision>
  <dc:title>Blue and Cream Illustration Retro Group Project Presentation</dc:title>
</cp:coreProperties>
</file>