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1" r:id="rId3"/>
    <p:sldId id="312" r:id="rId4"/>
    <p:sldId id="313" r:id="rId5"/>
    <p:sldId id="283" r:id="rId6"/>
  </p:sldIdLst>
  <p:sldSz cx="9144000" cy="6858000" type="screen4x3"/>
  <p:notesSz cx="7010400" cy="9296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34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34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34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34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34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맑은 고딕" pitchFamily="34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맑은 고딕" pitchFamily="34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맑은 고딕" pitchFamily="34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맑은 고딕" pitchFamily="34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9FFF"/>
    <a:srgbClr val="21A5FF"/>
    <a:srgbClr val="A4D40A"/>
    <a:srgbClr val="B4D707"/>
    <a:srgbClr val="86D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8636" autoAdjust="0"/>
  </p:normalViewPr>
  <p:slideViewPr>
    <p:cSldViewPr>
      <p:cViewPr varScale="1">
        <p:scale>
          <a:sx n="94" d="100"/>
          <a:sy n="94" d="100"/>
        </p:scale>
        <p:origin x="214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6"/>
            <a:ext cx="3038475" cy="466725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6"/>
            <a:ext cx="3038475" cy="466725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0F92A2E7-3EF9-4B2B-A443-CB82A92BA0C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81"/>
            <a:ext cx="3038475" cy="466725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81"/>
            <a:ext cx="3038475" cy="466725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229999AF-FE66-47A4-8904-2ECA707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98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649" cy="466725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4" y="1"/>
            <a:ext cx="3038648" cy="466725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9478CA70-F9F6-424B-8405-C407E9B0E4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3062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73575"/>
            <a:ext cx="5608320" cy="3660775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6"/>
            <a:ext cx="3038649" cy="466725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4" y="8829676"/>
            <a:ext cx="3038648" cy="466725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B67773AD-3630-4AFD-B269-E3387D23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  <a:defRPr/>
            </a:pP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Project begin by order from David </a:t>
            </a:r>
            <a:r>
              <a:rPr kumimoji="0" lang="en-US" altLang="ko-KR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Paek</a:t>
            </a: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SJN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kumimoji="0" lang="en-US" altLang="ko-KR" sz="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   </a:t>
            </a: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Report need to have sincerity.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   Report need to be clear/good to view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   Report need to be keep same form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ko-KR" altLang="en-US" sz="800" baseline="0" dirty="0" smtClean="0">
                <a:latin typeface="+mn-lt"/>
              </a:rPr>
              <a:t>기존에 제출되던 리포트가 한눈에 알아보기 힘들고 </a:t>
            </a:r>
            <a:endParaRPr lang="en-US" altLang="ko-KR" sz="800" baseline="0" dirty="0" smtClean="0">
              <a:latin typeface="+mn-lt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ko-KR" altLang="en-US" sz="800" baseline="0" dirty="0" smtClean="0">
                <a:latin typeface="+mn-lt"/>
              </a:rPr>
              <a:t>사람마다 다른 방식과 포멧으로 리포트가 일관적이지 못한 한 부분을 보완하여 </a:t>
            </a:r>
            <a:endParaRPr lang="en-US" altLang="ko-KR" sz="800" baseline="0" dirty="0" smtClean="0">
              <a:latin typeface="+mn-lt"/>
            </a:endParaRP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lang="ko-KR" altLang="en-US" sz="800" baseline="0" dirty="0" smtClean="0">
                <a:latin typeface="+mn-lt"/>
              </a:rPr>
              <a:t>일관적이고 한눈에 알아볼 수 있는 리포트가 필요하다 판단</a:t>
            </a:r>
            <a:endParaRPr lang="en-US" altLang="ko-KR" sz="800" baseline="0" dirty="0" smtClean="0"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  <a:defRPr/>
            </a:pPr>
            <a:endParaRPr kumimoji="0"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굴림" charset="-127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  <a:defRPr/>
            </a:pP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Generate Volume and Profit Report automatically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kumimoji="0" lang="en-US" altLang="ko-KR" sz="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   </a:t>
            </a: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Generate based on raw data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kumimoji="0" lang="en-US" altLang="ko-KR" sz="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   </a:t>
            </a: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No need to pivot table or customizing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kumimoji="0" lang="en-US" altLang="ko-KR" sz="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   </a:t>
            </a: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Output design is based on design from Mark Chang ISN.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   </a:t>
            </a: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Provide a consistent design</a:t>
            </a:r>
            <a:r>
              <a:rPr lang="en-US" altLang="ko-KR" sz="800" baseline="0" dirty="0" smtClean="0">
                <a:latin typeface="+mn-lt"/>
              </a:rPr>
              <a:t/>
            </a:r>
            <a:br>
              <a:rPr lang="en-US" altLang="ko-KR" sz="800" baseline="0" dirty="0" smtClean="0">
                <a:latin typeface="+mn-lt"/>
              </a:rPr>
            </a:br>
            <a:r>
              <a:rPr lang="ko-KR" altLang="en-US" sz="800" baseline="0" dirty="0" smtClean="0">
                <a:latin typeface="+mn-lt"/>
              </a:rPr>
              <a:t>매월 </a:t>
            </a:r>
            <a:r>
              <a:rPr lang="en-US" altLang="ko-KR" sz="800" baseline="0" dirty="0" smtClean="0">
                <a:latin typeface="+mn-lt"/>
              </a:rPr>
              <a:t>Volume &amp; Profit Report </a:t>
            </a:r>
            <a:r>
              <a:rPr lang="ko-KR" altLang="en-US" sz="800" baseline="0" dirty="0" smtClean="0">
                <a:latin typeface="+mn-lt"/>
              </a:rPr>
              <a:t>가 제출될때 </a:t>
            </a:r>
            <a:r>
              <a:rPr lang="en-US" altLang="ko-KR" sz="800" baseline="0" dirty="0" smtClean="0">
                <a:latin typeface="+mn-lt"/>
              </a:rPr>
              <a:t>Raw Data</a:t>
            </a:r>
            <a:r>
              <a:rPr lang="ko-KR" altLang="en-US" sz="800" baseline="0" dirty="0" smtClean="0">
                <a:latin typeface="+mn-lt"/>
              </a:rPr>
              <a:t>를 </a:t>
            </a:r>
            <a:r>
              <a:rPr lang="en-US" altLang="ko-KR" sz="800" baseline="0" dirty="0" smtClean="0">
                <a:latin typeface="+mn-lt"/>
              </a:rPr>
              <a:t>OPUS</a:t>
            </a:r>
            <a:r>
              <a:rPr lang="ko-KR" altLang="en-US" sz="800" baseline="0" dirty="0" smtClean="0">
                <a:latin typeface="+mn-lt"/>
              </a:rPr>
              <a:t>에서 추출하여 </a:t>
            </a:r>
            <a:r>
              <a:rPr lang="en-US" altLang="ko-KR" sz="800" baseline="0" dirty="0" smtClean="0">
                <a:latin typeface="+mn-lt"/>
              </a:rPr>
              <a:t>PivotTable </a:t>
            </a:r>
            <a:r>
              <a:rPr lang="ko-KR" altLang="en-US" sz="800" baseline="0" dirty="0" smtClean="0">
                <a:latin typeface="+mn-lt"/>
              </a:rPr>
              <a:t>기능으로 리포트를 제작하여 제출되었습니다</a:t>
            </a:r>
            <a:r>
              <a:rPr lang="en-US" altLang="ko-KR" sz="800" baseline="0" dirty="0" smtClean="0">
                <a:latin typeface="+mn-lt"/>
              </a:rPr>
              <a:t>.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endParaRPr kumimoji="0"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굴림" charset="-127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  <a:defRPr/>
            </a:pP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Same of similar logic will use in the future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800" baseline="0" dirty="0" smtClean="0"/>
              <a:t>차후 이 프로젝트에 사용된 로직과 기능들을 </a:t>
            </a:r>
            <a:r>
              <a:rPr lang="en-US" altLang="ko-KR" sz="800" baseline="0" dirty="0" smtClean="0"/>
              <a:t>Dashboard </a:t>
            </a:r>
            <a:r>
              <a:rPr lang="ko-KR" altLang="en-US" sz="800" baseline="0" dirty="0" smtClean="0"/>
              <a:t>및 다양한 장소에 탑재시킬 계획입니다</a:t>
            </a:r>
            <a:r>
              <a:rPr lang="en-US" altLang="ko-KR" sz="800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   Visibility</a:t>
            </a:r>
          </a:p>
          <a:p>
            <a:pPr marL="0" indent="0" algn="l">
              <a:buFont typeface="Arial" panose="020B0604020202020204" pitchFamily="34" charset="0"/>
              <a:buNone/>
              <a:defRPr/>
            </a:pPr>
            <a:r>
              <a:rPr kumimoji="0" lang="en-US" altLang="ko-KR" sz="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    </a:t>
            </a:r>
            <a:r>
              <a:rPr kumimoji="0"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굴림" charset="-127"/>
                <a:cs typeface="Arial" panose="020B0604020202020204" pitchFamily="34" charset="0"/>
              </a:rPr>
              <a:t>With RPA (Robotic Process Automation)</a:t>
            </a:r>
          </a:p>
          <a:p>
            <a:pPr algn="l"/>
            <a:endParaRPr lang="en-US" sz="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773AD-3630-4AFD-B269-E3387D23D2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6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변수는 언제나 존재</a:t>
            </a:r>
            <a:r>
              <a:rPr lang="ko-KR" altLang="en-US" baseline="0" dirty="0" smtClean="0"/>
              <a:t>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변수를 어떻게 컨트롤 하냐에 따라 좋고 나쁨이 결정난다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예를들어 </a:t>
            </a:r>
            <a:r>
              <a:rPr lang="en-US" altLang="ko-KR" baseline="0" dirty="0" smtClean="0"/>
              <a:t>raw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data</a:t>
            </a:r>
            <a:r>
              <a:rPr lang="ko-KR" altLang="en-US" baseline="0" smtClean="0"/>
              <a:t>내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Column</a:t>
            </a:r>
            <a:r>
              <a:rPr lang="ko-KR" altLang="en-US" baseline="0" dirty="0" smtClean="0"/>
              <a:t>의 위치가 바뀌어서 인식을 못할 수도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숫자가 들어가 있어야 하는데 공백이 있으면 문제가 생길 수도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정렬이 안되어있는 </a:t>
            </a:r>
            <a:r>
              <a:rPr lang="en-US" altLang="ko-KR" baseline="0" dirty="0" smtClean="0"/>
              <a:t>raw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data</a:t>
            </a:r>
            <a:r>
              <a:rPr lang="ko-KR" altLang="en-US" baseline="0" dirty="0" smtClean="0"/>
              <a:t>가 잘못 된 장소에 저장되어 잘못된 결과를 보여줄 수도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부분을 </a:t>
            </a:r>
            <a:r>
              <a:rPr lang="en-US" altLang="ko-KR" baseline="0" dirty="0" smtClean="0"/>
              <a:t>Exception </a:t>
            </a:r>
            <a:r>
              <a:rPr lang="ko-KR" altLang="en-US" baseline="0" dirty="0" smtClean="0"/>
              <a:t>기능을 사용하여 오류로 프로그램의 에러를 방지하고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Try and Catch </a:t>
            </a:r>
            <a:r>
              <a:rPr lang="ko-KR" altLang="en-US" baseline="0" dirty="0" smtClean="0"/>
              <a:t>기능을 사용하여 하나의 방식이 작동하지 않을때 또 다른 방식을 사용하여 문제를 해결한다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773AD-3630-4AFD-B269-E3387D23D2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4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왼쪽이 프로그램을 실행했을때의 디자인</a:t>
            </a:r>
            <a:endParaRPr lang="en-US" altLang="ko-KR" baseline="0" dirty="0" smtClean="0"/>
          </a:p>
          <a:p>
            <a:r>
              <a:rPr lang="ko-KR" altLang="en-US" baseline="0" dirty="0" smtClean="0"/>
              <a:t>오른쪽이 제작된 리포트의 디자인</a:t>
            </a: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773AD-3630-4AFD-B269-E3387D23D2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6A6C4-2995-4BE5-9ECC-5D6EE67AFE0E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1E255-2DFE-4C80-A4DF-3F78D2FCED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A8D0-4335-4717-BA4B-1A6574C5B854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AD5-B1BB-4D8E-BEF4-15AF95C365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28896-06AA-4E59-BC01-AF6F0BF8A57A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B25F3-7373-4A2F-9574-74D46E656A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70E5F-7A46-43FB-89EA-DCE972B9825B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964C5-5450-46D2-9869-7C7EE7E873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CA7B-C4EE-412F-B0E4-F0A469AD2924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884B2-9C86-405D-A4E8-90AB65A58F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71A1-D09B-47F3-8384-68E0BB1F0EBC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1E890-521F-4191-A777-A19035AF39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582D-8907-4F5A-A31E-07D9407486A0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0EDF0-833E-46FB-ADD0-27ECD3C4E7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2E6C8-1771-4267-B1D3-5644D93DC40C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1626-3EFD-4426-8A71-C47F4FAE5E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4ED6B-E29F-4FB6-A897-458602E3889F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F0748-6411-4E7F-9CBB-75D1A6F75F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3992C-EFA7-4040-89E7-27E52778F5C1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A00E3-D78E-44D0-8B27-63D2DEE52B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121E4-3F6E-48FD-B81E-760BF398B8B1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CD047-699D-48E1-9858-5D3DEE7B7C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1EE507-9099-4D08-851D-896B2FD8B410}" type="datetimeFigureOut">
              <a:rPr lang="ko-KR" altLang="en-US"/>
              <a:pPr>
                <a:defRPr/>
              </a:pPr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37F3AB-A18D-41D6-8033-35317615C9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884639"/>
            <a:ext cx="29845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499992" y="3945697"/>
            <a:ext cx="4165600" cy="4318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i="1" dirty="0">
                <a:solidFill>
                  <a:srgbClr val="B4D70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TOUCH   </a:t>
            </a:r>
            <a:r>
              <a:rPr kumimoji="0"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n-US" altLang="ko-KR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ko-KR" sz="1200" i="1" dirty="0">
                <a:solidFill>
                  <a:srgbClr val="21A5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CREATING</a:t>
            </a:r>
            <a:r>
              <a:rPr kumimoji="0" lang="en-US" altLang="ko-KR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n-US" altLang="ko-KR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그룹 8"/>
          <p:cNvGrpSpPr>
            <a:grpSpLocks/>
          </p:cNvGrpSpPr>
          <p:nvPr/>
        </p:nvGrpSpPr>
        <p:grpSpPr bwMode="auto">
          <a:xfrm>
            <a:off x="395288" y="260648"/>
            <a:ext cx="8748712" cy="633412"/>
            <a:chOff x="395536" y="404813"/>
            <a:chExt cx="8748464" cy="633412"/>
          </a:xfrm>
        </p:grpSpPr>
        <p:pic>
          <p:nvPicPr>
            <p:cNvPr id="4101" name="그림 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1950" y="404813"/>
              <a:ext cx="1711325" cy="633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직선 연결선 10"/>
            <p:cNvCxnSpPr/>
            <p:nvPr/>
          </p:nvCxnSpPr>
          <p:spPr>
            <a:xfrm>
              <a:off x="395536" y="975360"/>
              <a:ext cx="7308304" cy="0"/>
            </a:xfrm>
            <a:prstGeom prst="line">
              <a:avLst/>
            </a:prstGeom>
            <a:ln w="63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991872" y="975360"/>
              <a:ext cx="1152128" cy="0"/>
            </a:xfrm>
            <a:prstGeom prst="line">
              <a:avLst/>
            </a:prstGeom>
            <a:ln w="63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27584" y="644525"/>
              <a:ext cx="3517800" cy="360363"/>
            </a:xfrm>
            <a:prstGeom prst="rect">
              <a:avLst/>
            </a:prstGeom>
            <a:noFill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rgbClr val="B4D707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HUMAN TOUCH   </a:t>
              </a:r>
              <a:r>
                <a:rPr kumimoji="0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</a:t>
              </a:r>
              <a:r>
                <a:rPr kumimoji="0" lang="en-US" altLang="ko-KR" sz="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altLang="ko-KR" sz="800" dirty="0">
                  <a:solidFill>
                    <a:srgbClr val="21A5FF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VALUE CREATING</a:t>
              </a:r>
              <a:r>
                <a:rPr kumimoji="0" lang="en-US" altLang="ko-KR" sz="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</a:t>
              </a:r>
              <a:r>
                <a:rPr kumimoji="0" lang="en-US" altLang="ko-KR" sz="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LOGISTICS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2636912"/>
            <a:ext cx="7416824" cy="3893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Project begin by order from David </a:t>
            </a:r>
            <a:r>
              <a:rPr kumimoji="0"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Paek</a:t>
            </a:r>
            <a:r>
              <a:rPr kumimoji="0"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SJN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Generate </a:t>
            </a:r>
            <a:r>
              <a:rPr kumimoji="0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Volume and Profit Report </a:t>
            </a:r>
            <a:r>
              <a:rPr kumimoji="0"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automatically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Same of similar logic will use in the future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26876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Project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2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그룹 8"/>
          <p:cNvGrpSpPr>
            <a:grpSpLocks/>
          </p:cNvGrpSpPr>
          <p:nvPr/>
        </p:nvGrpSpPr>
        <p:grpSpPr bwMode="auto">
          <a:xfrm>
            <a:off x="395288" y="260648"/>
            <a:ext cx="8748712" cy="633412"/>
            <a:chOff x="395536" y="404813"/>
            <a:chExt cx="8748464" cy="633412"/>
          </a:xfrm>
        </p:grpSpPr>
        <p:pic>
          <p:nvPicPr>
            <p:cNvPr id="4101" name="그림 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1950" y="404813"/>
              <a:ext cx="1711325" cy="633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직선 연결선 10"/>
            <p:cNvCxnSpPr/>
            <p:nvPr/>
          </p:nvCxnSpPr>
          <p:spPr>
            <a:xfrm>
              <a:off x="395536" y="975360"/>
              <a:ext cx="7308304" cy="0"/>
            </a:xfrm>
            <a:prstGeom prst="line">
              <a:avLst/>
            </a:prstGeom>
            <a:ln w="63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991872" y="975360"/>
              <a:ext cx="1152128" cy="0"/>
            </a:xfrm>
            <a:prstGeom prst="line">
              <a:avLst/>
            </a:prstGeom>
            <a:ln w="63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27584" y="644525"/>
              <a:ext cx="3517800" cy="360363"/>
            </a:xfrm>
            <a:prstGeom prst="rect">
              <a:avLst/>
            </a:prstGeom>
            <a:noFill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rgbClr val="B4D707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HUMAN TOUCH   </a:t>
              </a:r>
              <a:r>
                <a:rPr kumimoji="0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</a:t>
              </a:r>
              <a:r>
                <a:rPr kumimoji="0" lang="en-US" altLang="ko-KR" sz="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altLang="ko-KR" sz="800" dirty="0">
                  <a:solidFill>
                    <a:srgbClr val="21A5FF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VALUE CREATING</a:t>
              </a:r>
              <a:r>
                <a:rPr kumimoji="0" lang="en-US" altLang="ko-KR" sz="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</a:t>
              </a:r>
              <a:r>
                <a:rPr kumimoji="0" lang="en-US" altLang="ko-KR" sz="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LOGISTICS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2492896"/>
            <a:ext cx="8021162" cy="40324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Define Variable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Exception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Try and Catch Function</a:t>
            </a:r>
            <a:endParaRPr kumimoji="0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5" y="1249596"/>
            <a:ext cx="8293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Variable Control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0" y="2128352"/>
            <a:ext cx="3884315" cy="39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그룹 8"/>
          <p:cNvGrpSpPr>
            <a:grpSpLocks/>
          </p:cNvGrpSpPr>
          <p:nvPr/>
        </p:nvGrpSpPr>
        <p:grpSpPr bwMode="auto">
          <a:xfrm>
            <a:off x="395288" y="260648"/>
            <a:ext cx="8748712" cy="633412"/>
            <a:chOff x="395536" y="404813"/>
            <a:chExt cx="8748464" cy="633412"/>
          </a:xfrm>
        </p:grpSpPr>
        <p:pic>
          <p:nvPicPr>
            <p:cNvPr id="4101" name="그림 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1950" y="404813"/>
              <a:ext cx="1711325" cy="633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직선 연결선 10"/>
            <p:cNvCxnSpPr/>
            <p:nvPr/>
          </p:nvCxnSpPr>
          <p:spPr>
            <a:xfrm>
              <a:off x="395536" y="975360"/>
              <a:ext cx="7308304" cy="0"/>
            </a:xfrm>
            <a:prstGeom prst="line">
              <a:avLst/>
            </a:prstGeom>
            <a:ln w="63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991872" y="975360"/>
              <a:ext cx="1152128" cy="0"/>
            </a:xfrm>
            <a:prstGeom prst="line">
              <a:avLst/>
            </a:prstGeom>
            <a:ln w="63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27584" y="644525"/>
              <a:ext cx="3517800" cy="360363"/>
            </a:xfrm>
            <a:prstGeom prst="rect">
              <a:avLst/>
            </a:prstGeom>
            <a:noFill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>
                  <a:solidFill>
                    <a:srgbClr val="B4D707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HUMAN TOUCH   </a:t>
              </a:r>
              <a:r>
                <a:rPr kumimoji="0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</a:t>
              </a:r>
              <a:r>
                <a:rPr kumimoji="0" lang="en-US" altLang="ko-KR" sz="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altLang="ko-KR" sz="800" dirty="0">
                  <a:solidFill>
                    <a:srgbClr val="21A5FF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VALUE CREATING</a:t>
              </a:r>
              <a:r>
                <a:rPr kumimoji="0" lang="en-US" altLang="ko-KR" sz="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</a:t>
              </a:r>
              <a:r>
                <a:rPr kumimoji="0" lang="en-US" altLang="ko-KR" sz="80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LOGISTICS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F979F3-1B20-4F07-89A8-66A417677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75" r="21428"/>
          <a:stretch/>
        </p:blipFill>
        <p:spPr>
          <a:xfrm>
            <a:off x="467545" y="1728951"/>
            <a:ext cx="3888432" cy="4724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885" y="1759341"/>
            <a:ext cx="4097992" cy="4766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5" y="1124744"/>
            <a:ext cx="8293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Output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4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80928"/>
            <a:ext cx="3784938" cy="2525264"/>
          </a:xfrm>
          <a:prstGeom prst="rect">
            <a:avLst/>
          </a:prstGeom>
        </p:spPr>
      </p:pic>
      <p:pic>
        <p:nvPicPr>
          <p:cNvPr id="28674" name="그림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9438" y="620539"/>
            <a:ext cx="29845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798888" y="1773064"/>
            <a:ext cx="4165600" cy="4318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rgbClr val="B4D70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TOUCH   </a:t>
            </a:r>
            <a:r>
              <a:rPr kumimoji="0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n-US" altLang="ko-KR"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ko-KR" sz="1200" dirty="0">
                <a:solidFill>
                  <a:srgbClr val="21A5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CREATING</a:t>
            </a:r>
            <a:r>
              <a:rPr kumimoji="0" lang="en-US" altLang="ko-KR"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kumimoji="0" lang="en-US" altLang="ko-KR"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LOGISTICS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251</Words>
  <Application>Microsoft Office PowerPoint</Application>
  <PresentationFormat>On-screen Show (4:3)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Eric Joh</cp:lastModifiedBy>
  <cp:revision>363</cp:revision>
  <cp:lastPrinted>2018-06-18T22:50:01Z</cp:lastPrinted>
  <dcterms:created xsi:type="dcterms:W3CDTF">2014-08-17T02:22:13Z</dcterms:created>
  <dcterms:modified xsi:type="dcterms:W3CDTF">2020-12-03T18:44:21Z</dcterms:modified>
</cp:coreProperties>
</file>