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116"/>
  </p:notesMasterIdLst>
  <p:sldIdLst>
    <p:sldId id="256" r:id="rId3"/>
    <p:sldId id="258" r:id="rId4"/>
    <p:sldId id="315" r:id="rId5"/>
    <p:sldId id="316" r:id="rId6"/>
    <p:sldId id="317" r:id="rId7"/>
    <p:sldId id="318" r:id="rId8"/>
    <p:sldId id="319" r:id="rId9"/>
    <p:sldId id="320" r:id="rId10"/>
    <p:sldId id="306" r:id="rId11"/>
    <p:sldId id="309" r:id="rId12"/>
    <p:sldId id="310" r:id="rId13"/>
    <p:sldId id="311" r:id="rId14"/>
    <p:sldId id="312" r:id="rId15"/>
    <p:sldId id="313" r:id="rId16"/>
    <p:sldId id="314"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4" r:id="rId40"/>
    <p:sldId id="345" r:id="rId41"/>
    <p:sldId id="346" r:id="rId42"/>
    <p:sldId id="347" r:id="rId43"/>
    <p:sldId id="348" r:id="rId44"/>
    <p:sldId id="349" r:id="rId45"/>
    <p:sldId id="350" r:id="rId46"/>
    <p:sldId id="351" r:id="rId47"/>
    <p:sldId id="353" r:id="rId48"/>
    <p:sldId id="355" r:id="rId49"/>
    <p:sldId id="365" r:id="rId50"/>
    <p:sldId id="356" r:id="rId51"/>
    <p:sldId id="357" r:id="rId52"/>
    <p:sldId id="358" r:id="rId53"/>
    <p:sldId id="360" r:id="rId54"/>
    <p:sldId id="361" r:id="rId55"/>
    <p:sldId id="359" r:id="rId56"/>
    <p:sldId id="362" r:id="rId57"/>
    <p:sldId id="363" r:id="rId58"/>
    <p:sldId id="364" r:id="rId59"/>
    <p:sldId id="301" r:id="rId60"/>
    <p:sldId id="368" r:id="rId61"/>
    <p:sldId id="370" r:id="rId62"/>
    <p:sldId id="371" r:id="rId63"/>
    <p:sldId id="372" r:id="rId64"/>
    <p:sldId id="373" r:id="rId65"/>
    <p:sldId id="374" r:id="rId66"/>
    <p:sldId id="375" r:id="rId67"/>
    <p:sldId id="376" r:id="rId68"/>
    <p:sldId id="377" r:id="rId69"/>
    <p:sldId id="379" r:id="rId70"/>
    <p:sldId id="369" r:id="rId71"/>
    <p:sldId id="381" r:id="rId72"/>
    <p:sldId id="382" r:id="rId73"/>
    <p:sldId id="383" r:id="rId74"/>
    <p:sldId id="384" r:id="rId75"/>
    <p:sldId id="385" r:id="rId76"/>
    <p:sldId id="380" r:id="rId77"/>
    <p:sldId id="386" r:id="rId78"/>
    <p:sldId id="387" r:id="rId79"/>
    <p:sldId id="388" r:id="rId80"/>
    <p:sldId id="389" r:id="rId81"/>
    <p:sldId id="390" r:id="rId82"/>
    <p:sldId id="391" r:id="rId83"/>
    <p:sldId id="392" r:id="rId84"/>
    <p:sldId id="393" r:id="rId85"/>
    <p:sldId id="394" r:id="rId86"/>
    <p:sldId id="395" r:id="rId87"/>
    <p:sldId id="396" r:id="rId88"/>
    <p:sldId id="397" r:id="rId89"/>
    <p:sldId id="398" r:id="rId90"/>
    <p:sldId id="400" r:id="rId91"/>
    <p:sldId id="401" r:id="rId92"/>
    <p:sldId id="402" r:id="rId93"/>
    <p:sldId id="403" r:id="rId94"/>
    <p:sldId id="404" r:id="rId95"/>
    <p:sldId id="405" r:id="rId96"/>
    <p:sldId id="406" r:id="rId97"/>
    <p:sldId id="407" r:id="rId98"/>
    <p:sldId id="408" r:id="rId99"/>
    <p:sldId id="409" r:id="rId100"/>
    <p:sldId id="421" r:id="rId101"/>
    <p:sldId id="410" r:id="rId102"/>
    <p:sldId id="411" r:id="rId103"/>
    <p:sldId id="412" r:id="rId104"/>
    <p:sldId id="413" r:id="rId105"/>
    <p:sldId id="414" r:id="rId106"/>
    <p:sldId id="415" r:id="rId107"/>
    <p:sldId id="416" r:id="rId108"/>
    <p:sldId id="417" r:id="rId109"/>
    <p:sldId id="418" r:id="rId110"/>
    <p:sldId id="419" r:id="rId111"/>
    <p:sldId id="420" r:id="rId112"/>
    <p:sldId id="366" r:id="rId113"/>
    <p:sldId id="300" r:id="rId114"/>
    <p:sldId id="281" r:id="rId1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00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4566E9-C085-4448-ACF1-E0AF2897561F}" v="167" dt="2024-10-28T09:42:15.4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theme" Target="theme/theme1.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microsoft.com/office/2015/10/relationships/revisionInfo" Target="revisionInfo.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702EC-E07C-461F-9AE8-5D13CA0BA2CF}" type="datetimeFigureOut">
              <a:rPr lang="es-ES" smtClean="0"/>
              <a:t>28/10/2024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3F779-D5B0-4629-AB7B-680D4D369FE4}" type="slidenum">
              <a:rPr lang="es-ES" smtClean="0"/>
              <a:t>‹Nº›</a:t>
            </a:fld>
            <a:endParaRPr lang="es-ES"/>
          </a:p>
        </p:txBody>
      </p:sp>
    </p:spTree>
    <p:extLst>
      <p:ext uri="{BB962C8B-B14F-4D97-AF65-F5344CB8AC3E}">
        <p14:creationId xmlns:p14="http://schemas.microsoft.com/office/powerpoint/2010/main" val="25247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3</a:t>
            </a:fld>
            <a:endParaRPr lang="es-ES"/>
          </a:p>
        </p:txBody>
      </p:sp>
    </p:spTree>
    <p:extLst>
      <p:ext uri="{BB962C8B-B14F-4D97-AF65-F5344CB8AC3E}">
        <p14:creationId xmlns:p14="http://schemas.microsoft.com/office/powerpoint/2010/main" val="3515252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61</a:t>
            </a:fld>
            <a:endParaRPr lang="es-ES"/>
          </a:p>
        </p:txBody>
      </p:sp>
    </p:spTree>
    <p:extLst>
      <p:ext uri="{BB962C8B-B14F-4D97-AF65-F5344CB8AC3E}">
        <p14:creationId xmlns:p14="http://schemas.microsoft.com/office/powerpoint/2010/main" val="2409847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62</a:t>
            </a:fld>
            <a:endParaRPr lang="es-ES"/>
          </a:p>
        </p:txBody>
      </p:sp>
    </p:spTree>
    <p:extLst>
      <p:ext uri="{BB962C8B-B14F-4D97-AF65-F5344CB8AC3E}">
        <p14:creationId xmlns:p14="http://schemas.microsoft.com/office/powerpoint/2010/main" val="1393597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63</a:t>
            </a:fld>
            <a:endParaRPr lang="es-ES"/>
          </a:p>
        </p:txBody>
      </p:sp>
    </p:spTree>
    <p:extLst>
      <p:ext uri="{BB962C8B-B14F-4D97-AF65-F5344CB8AC3E}">
        <p14:creationId xmlns:p14="http://schemas.microsoft.com/office/powerpoint/2010/main" val="894204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64</a:t>
            </a:fld>
            <a:endParaRPr lang="es-ES"/>
          </a:p>
        </p:txBody>
      </p:sp>
    </p:spTree>
    <p:extLst>
      <p:ext uri="{BB962C8B-B14F-4D97-AF65-F5344CB8AC3E}">
        <p14:creationId xmlns:p14="http://schemas.microsoft.com/office/powerpoint/2010/main" val="1154736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65</a:t>
            </a:fld>
            <a:endParaRPr lang="es-ES"/>
          </a:p>
        </p:txBody>
      </p:sp>
    </p:spTree>
    <p:extLst>
      <p:ext uri="{BB962C8B-B14F-4D97-AF65-F5344CB8AC3E}">
        <p14:creationId xmlns:p14="http://schemas.microsoft.com/office/powerpoint/2010/main" val="732720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66</a:t>
            </a:fld>
            <a:endParaRPr lang="es-ES"/>
          </a:p>
        </p:txBody>
      </p:sp>
    </p:spTree>
    <p:extLst>
      <p:ext uri="{BB962C8B-B14F-4D97-AF65-F5344CB8AC3E}">
        <p14:creationId xmlns:p14="http://schemas.microsoft.com/office/powerpoint/2010/main" val="826410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67</a:t>
            </a:fld>
            <a:endParaRPr lang="es-ES"/>
          </a:p>
        </p:txBody>
      </p:sp>
    </p:spTree>
    <p:extLst>
      <p:ext uri="{BB962C8B-B14F-4D97-AF65-F5344CB8AC3E}">
        <p14:creationId xmlns:p14="http://schemas.microsoft.com/office/powerpoint/2010/main" val="3234198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68</a:t>
            </a:fld>
            <a:endParaRPr lang="es-ES"/>
          </a:p>
        </p:txBody>
      </p:sp>
    </p:spTree>
    <p:extLst>
      <p:ext uri="{BB962C8B-B14F-4D97-AF65-F5344CB8AC3E}">
        <p14:creationId xmlns:p14="http://schemas.microsoft.com/office/powerpoint/2010/main" val="3608465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5A43F779-D5B0-4629-AB7B-680D4D369FE4}" type="slidenum">
              <a:rPr lang="es-ES" smtClean="0"/>
              <a:t>87</a:t>
            </a:fld>
            <a:endParaRPr lang="es-ES"/>
          </a:p>
        </p:txBody>
      </p:sp>
    </p:spTree>
    <p:extLst>
      <p:ext uri="{BB962C8B-B14F-4D97-AF65-F5344CB8AC3E}">
        <p14:creationId xmlns:p14="http://schemas.microsoft.com/office/powerpoint/2010/main" val="1648498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DB535-3543-9411-044B-5500CC0674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5B1825-6337-9FE7-E747-E2ACF1D399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D94E6D-BD2F-B63A-D705-578475A48DD1}"/>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4ED762CE-CEDD-CAB6-4406-EBFF43B7C75F}"/>
              </a:ext>
            </a:extLst>
          </p:cNvPr>
          <p:cNvSpPr>
            <a:spLocks noGrp="1"/>
          </p:cNvSpPr>
          <p:nvPr>
            <p:ph type="sldNum" sz="quarter" idx="5"/>
          </p:nvPr>
        </p:nvSpPr>
        <p:spPr/>
        <p:txBody>
          <a:bodyPr/>
          <a:lstStyle/>
          <a:p>
            <a:fld id="{5A43F779-D5B0-4629-AB7B-680D4D369FE4}" type="slidenum">
              <a:rPr lang="es-ES" smtClean="0"/>
              <a:t>89</a:t>
            </a:fld>
            <a:endParaRPr lang="es-ES"/>
          </a:p>
        </p:txBody>
      </p:sp>
    </p:spTree>
    <p:extLst>
      <p:ext uri="{BB962C8B-B14F-4D97-AF65-F5344CB8AC3E}">
        <p14:creationId xmlns:p14="http://schemas.microsoft.com/office/powerpoint/2010/main" val="50687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31</a:t>
            </a:fld>
            <a:endParaRPr lang="es-ES"/>
          </a:p>
        </p:txBody>
      </p:sp>
    </p:spTree>
    <p:extLst>
      <p:ext uri="{BB962C8B-B14F-4D97-AF65-F5344CB8AC3E}">
        <p14:creationId xmlns:p14="http://schemas.microsoft.com/office/powerpoint/2010/main" val="3602937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AA0C8-73F5-808A-B184-E4C50D4749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797E77-8B48-4A6A-4527-842D429E2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85B16D-4504-8F95-A697-2E4590439555}"/>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9C12F5AE-2743-A86F-A7F3-33DB057CE70E}"/>
              </a:ext>
            </a:extLst>
          </p:cNvPr>
          <p:cNvSpPr>
            <a:spLocks noGrp="1"/>
          </p:cNvSpPr>
          <p:nvPr>
            <p:ph type="sldNum" sz="quarter" idx="5"/>
          </p:nvPr>
        </p:nvSpPr>
        <p:spPr/>
        <p:txBody>
          <a:bodyPr/>
          <a:lstStyle/>
          <a:p>
            <a:fld id="{5A43F779-D5B0-4629-AB7B-680D4D369FE4}" type="slidenum">
              <a:rPr lang="es-ES" smtClean="0"/>
              <a:t>90</a:t>
            </a:fld>
            <a:endParaRPr lang="es-ES"/>
          </a:p>
        </p:txBody>
      </p:sp>
    </p:spTree>
    <p:extLst>
      <p:ext uri="{BB962C8B-B14F-4D97-AF65-F5344CB8AC3E}">
        <p14:creationId xmlns:p14="http://schemas.microsoft.com/office/powerpoint/2010/main" val="4202010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5A43F779-D5B0-4629-AB7B-680D4D369FE4}" type="slidenum">
              <a:rPr lang="es-ES" smtClean="0"/>
              <a:t>96</a:t>
            </a:fld>
            <a:endParaRPr lang="es-ES"/>
          </a:p>
        </p:txBody>
      </p:sp>
    </p:spTree>
    <p:extLst>
      <p:ext uri="{BB962C8B-B14F-4D97-AF65-F5344CB8AC3E}">
        <p14:creationId xmlns:p14="http://schemas.microsoft.com/office/powerpoint/2010/main" val="2448344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44FB5-EE66-C858-5555-EA1E0D8238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EF470-9272-E2C8-2BBF-1EA03CF67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AF71A-4FFF-24C8-7E49-B5DCA223ADA1}"/>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C5F47B16-4581-2D07-4E95-BEA2728032ED}"/>
              </a:ext>
            </a:extLst>
          </p:cNvPr>
          <p:cNvSpPr>
            <a:spLocks noGrp="1"/>
          </p:cNvSpPr>
          <p:nvPr>
            <p:ph type="sldNum" sz="quarter" idx="5"/>
          </p:nvPr>
        </p:nvSpPr>
        <p:spPr/>
        <p:txBody>
          <a:bodyPr/>
          <a:lstStyle/>
          <a:p>
            <a:fld id="{5A43F779-D5B0-4629-AB7B-680D4D369FE4}" type="slidenum">
              <a:rPr lang="es-ES" smtClean="0"/>
              <a:t>97</a:t>
            </a:fld>
            <a:endParaRPr lang="es-ES"/>
          </a:p>
        </p:txBody>
      </p:sp>
    </p:spTree>
    <p:extLst>
      <p:ext uri="{BB962C8B-B14F-4D97-AF65-F5344CB8AC3E}">
        <p14:creationId xmlns:p14="http://schemas.microsoft.com/office/powerpoint/2010/main" val="3331281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5A43F779-D5B0-4629-AB7B-680D4D369FE4}" type="slidenum">
              <a:rPr lang="es-ES" smtClean="0"/>
              <a:t>103</a:t>
            </a:fld>
            <a:endParaRPr lang="es-ES"/>
          </a:p>
        </p:txBody>
      </p:sp>
    </p:spTree>
    <p:extLst>
      <p:ext uri="{BB962C8B-B14F-4D97-AF65-F5344CB8AC3E}">
        <p14:creationId xmlns:p14="http://schemas.microsoft.com/office/powerpoint/2010/main" val="1784181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275E4-22C3-8743-53ED-60D84BCD06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6A3A52-9B83-3ACB-B85F-5DE83A9164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4141D7-F642-9A3E-0EA0-93E65A77EB54}"/>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A73DD459-EC13-3514-9E46-0D941E04E35D}"/>
              </a:ext>
            </a:extLst>
          </p:cNvPr>
          <p:cNvSpPr>
            <a:spLocks noGrp="1"/>
          </p:cNvSpPr>
          <p:nvPr>
            <p:ph type="sldNum" sz="quarter" idx="5"/>
          </p:nvPr>
        </p:nvSpPr>
        <p:spPr/>
        <p:txBody>
          <a:bodyPr/>
          <a:lstStyle/>
          <a:p>
            <a:fld id="{5A43F779-D5B0-4629-AB7B-680D4D369FE4}" type="slidenum">
              <a:rPr lang="es-ES" smtClean="0"/>
              <a:t>104</a:t>
            </a:fld>
            <a:endParaRPr lang="es-ES"/>
          </a:p>
        </p:txBody>
      </p:sp>
    </p:spTree>
    <p:extLst>
      <p:ext uri="{BB962C8B-B14F-4D97-AF65-F5344CB8AC3E}">
        <p14:creationId xmlns:p14="http://schemas.microsoft.com/office/powerpoint/2010/main" val="935450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95376-47BE-E051-F339-0C02D7D9AA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C319D-E212-EA90-482D-48D70D20AE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09FF9E-4EDC-4907-D27C-C6BCC6688EFA}"/>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DDE4C45A-77BD-67A6-D082-77CA8B01A618}"/>
              </a:ext>
            </a:extLst>
          </p:cNvPr>
          <p:cNvSpPr>
            <a:spLocks noGrp="1"/>
          </p:cNvSpPr>
          <p:nvPr>
            <p:ph type="sldNum" sz="quarter" idx="5"/>
          </p:nvPr>
        </p:nvSpPr>
        <p:spPr/>
        <p:txBody>
          <a:bodyPr/>
          <a:lstStyle/>
          <a:p>
            <a:fld id="{5A43F779-D5B0-4629-AB7B-680D4D369FE4}" type="slidenum">
              <a:rPr lang="es-ES" smtClean="0"/>
              <a:t>105</a:t>
            </a:fld>
            <a:endParaRPr lang="es-ES"/>
          </a:p>
        </p:txBody>
      </p:sp>
    </p:spTree>
    <p:extLst>
      <p:ext uri="{BB962C8B-B14F-4D97-AF65-F5344CB8AC3E}">
        <p14:creationId xmlns:p14="http://schemas.microsoft.com/office/powerpoint/2010/main" val="2669289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ED933-B758-AE89-4C6E-E558BB9549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63F50-89DE-66A9-4029-25076B5EDF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7D59F5-7F71-592A-2784-6FBB44339B26}"/>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A62F4B18-BC9F-335C-B19E-56662E9716A1}"/>
              </a:ext>
            </a:extLst>
          </p:cNvPr>
          <p:cNvSpPr>
            <a:spLocks noGrp="1"/>
          </p:cNvSpPr>
          <p:nvPr>
            <p:ph type="sldNum" sz="quarter" idx="5"/>
          </p:nvPr>
        </p:nvSpPr>
        <p:spPr/>
        <p:txBody>
          <a:bodyPr/>
          <a:lstStyle/>
          <a:p>
            <a:fld id="{5A43F779-D5B0-4629-AB7B-680D4D369FE4}" type="slidenum">
              <a:rPr lang="es-ES" smtClean="0"/>
              <a:t>106</a:t>
            </a:fld>
            <a:endParaRPr lang="es-ES"/>
          </a:p>
        </p:txBody>
      </p:sp>
    </p:spTree>
    <p:extLst>
      <p:ext uri="{BB962C8B-B14F-4D97-AF65-F5344CB8AC3E}">
        <p14:creationId xmlns:p14="http://schemas.microsoft.com/office/powerpoint/2010/main" val="1102429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2DCB8-F7A1-C48F-B421-6635644450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B6C010-1881-CD3E-7F79-0AFA0F048D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4BFFB7-ED02-BF5B-6E3F-351AA15470EA}"/>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C77B1D3D-A360-60EC-37B0-D411B6FA0B71}"/>
              </a:ext>
            </a:extLst>
          </p:cNvPr>
          <p:cNvSpPr>
            <a:spLocks noGrp="1"/>
          </p:cNvSpPr>
          <p:nvPr>
            <p:ph type="sldNum" sz="quarter" idx="5"/>
          </p:nvPr>
        </p:nvSpPr>
        <p:spPr/>
        <p:txBody>
          <a:bodyPr/>
          <a:lstStyle/>
          <a:p>
            <a:fld id="{5A43F779-D5B0-4629-AB7B-680D4D369FE4}" type="slidenum">
              <a:rPr lang="es-ES" smtClean="0"/>
              <a:t>107</a:t>
            </a:fld>
            <a:endParaRPr lang="es-ES"/>
          </a:p>
        </p:txBody>
      </p:sp>
    </p:spTree>
    <p:extLst>
      <p:ext uri="{BB962C8B-B14F-4D97-AF65-F5344CB8AC3E}">
        <p14:creationId xmlns:p14="http://schemas.microsoft.com/office/powerpoint/2010/main" val="4244978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29632-5A0B-2584-A42A-7715140C05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B23F99-1A8D-F361-70D9-46937CED4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291373-F6E3-F108-73AE-DF783FF830BC}"/>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010D0BAC-F427-9A72-CD50-1D6E58D36F62}"/>
              </a:ext>
            </a:extLst>
          </p:cNvPr>
          <p:cNvSpPr>
            <a:spLocks noGrp="1"/>
          </p:cNvSpPr>
          <p:nvPr>
            <p:ph type="sldNum" sz="quarter" idx="5"/>
          </p:nvPr>
        </p:nvSpPr>
        <p:spPr/>
        <p:txBody>
          <a:bodyPr/>
          <a:lstStyle/>
          <a:p>
            <a:fld id="{5A43F779-D5B0-4629-AB7B-680D4D369FE4}" type="slidenum">
              <a:rPr lang="es-ES" smtClean="0"/>
              <a:t>108</a:t>
            </a:fld>
            <a:endParaRPr lang="es-ES"/>
          </a:p>
        </p:txBody>
      </p:sp>
    </p:spTree>
    <p:extLst>
      <p:ext uri="{BB962C8B-B14F-4D97-AF65-F5344CB8AC3E}">
        <p14:creationId xmlns:p14="http://schemas.microsoft.com/office/powerpoint/2010/main" val="2796045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FE438-AA79-BA92-105A-2381003AA0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875D1-F3CC-C337-D4C5-1A86012C4B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390730-29F5-BE5C-889E-D750F24D7009}"/>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3BA19D8E-1A10-2068-9956-32AC74BFD0B6}"/>
              </a:ext>
            </a:extLst>
          </p:cNvPr>
          <p:cNvSpPr>
            <a:spLocks noGrp="1"/>
          </p:cNvSpPr>
          <p:nvPr>
            <p:ph type="sldNum" sz="quarter" idx="5"/>
          </p:nvPr>
        </p:nvSpPr>
        <p:spPr/>
        <p:txBody>
          <a:bodyPr/>
          <a:lstStyle/>
          <a:p>
            <a:fld id="{5A43F779-D5B0-4629-AB7B-680D4D369FE4}" type="slidenum">
              <a:rPr lang="es-ES" smtClean="0"/>
              <a:t>109</a:t>
            </a:fld>
            <a:endParaRPr lang="es-ES"/>
          </a:p>
        </p:txBody>
      </p:sp>
    </p:spTree>
    <p:extLst>
      <p:ext uri="{BB962C8B-B14F-4D97-AF65-F5344CB8AC3E}">
        <p14:creationId xmlns:p14="http://schemas.microsoft.com/office/powerpoint/2010/main" val="360531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37</a:t>
            </a:fld>
            <a:endParaRPr lang="es-ES"/>
          </a:p>
        </p:txBody>
      </p:sp>
    </p:spTree>
    <p:extLst>
      <p:ext uri="{BB962C8B-B14F-4D97-AF65-F5344CB8AC3E}">
        <p14:creationId xmlns:p14="http://schemas.microsoft.com/office/powerpoint/2010/main" val="36815584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48032-47BE-2897-DB3A-41A12BAFB1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19A16B-9C30-AA45-85AD-01F0F72D49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6C8D80-ECBE-4D23-AFFA-396621CD166D}"/>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6982493F-8684-A680-1A3C-0C919CC83C80}"/>
              </a:ext>
            </a:extLst>
          </p:cNvPr>
          <p:cNvSpPr>
            <a:spLocks noGrp="1"/>
          </p:cNvSpPr>
          <p:nvPr>
            <p:ph type="sldNum" sz="quarter" idx="5"/>
          </p:nvPr>
        </p:nvSpPr>
        <p:spPr/>
        <p:txBody>
          <a:bodyPr/>
          <a:lstStyle/>
          <a:p>
            <a:fld id="{5A43F779-D5B0-4629-AB7B-680D4D369FE4}" type="slidenum">
              <a:rPr lang="es-ES" smtClean="0"/>
              <a:t>110</a:t>
            </a:fld>
            <a:endParaRPr lang="es-ES"/>
          </a:p>
        </p:txBody>
      </p:sp>
    </p:spTree>
    <p:extLst>
      <p:ext uri="{BB962C8B-B14F-4D97-AF65-F5344CB8AC3E}">
        <p14:creationId xmlns:p14="http://schemas.microsoft.com/office/powerpoint/2010/main" val="3099645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111</a:t>
            </a:fld>
            <a:endParaRPr lang="es-ES"/>
          </a:p>
        </p:txBody>
      </p:sp>
    </p:spTree>
    <p:extLst>
      <p:ext uri="{BB962C8B-B14F-4D97-AF65-F5344CB8AC3E}">
        <p14:creationId xmlns:p14="http://schemas.microsoft.com/office/powerpoint/2010/main" val="1784181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112</a:t>
            </a:fld>
            <a:endParaRPr lang="es-ES"/>
          </a:p>
        </p:txBody>
      </p:sp>
    </p:spTree>
    <p:extLst>
      <p:ext uri="{BB962C8B-B14F-4D97-AF65-F5344CB8AC3E}">
        <p14:creationId xmlns:p14="http://schemas.microsoft.com/office/powerpoint/2010/main" val="3704090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38</a:t>
            </a:fld>
            <a:endParaRPr lang="es-ES"/>
          </a:p>
        </p:txBody>
      </p:sp>
    </p:spTree>
    <p:extLst>
      <p:ext uri="{BB962C8B-B14F-4D97-AF65-F5344CB8AC3E}">
        <p14:creationId xmlns:p14="http://schemas.microsoft.com/office/powerpoint/2010/main" val="1831009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45</a:t>
            </a:fld>
            <a:endParaRPr lang="es-ES"/>
          </a:p>
        </p:txBody>
      </p:sp>
    </p:spTree>
    <p:extLst>
      <p:ext uri="{BB962C8B-B14F-4D97-AF65-F5344CB8AC3E}">
        <p14:creationId xmlns:p14="http://schemas.microsoft.com/office/powerpoint/2010/main" val="2031772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51</a:t>
            </a:fld>
            <a:endParaRPr lang="es-ES"/>
          </a:p>
        </p:txBody>
      </p:sp>
    </p:spTree>
    <p:extLst>
      <p:ext uri="{BB962C8B-B14F-4D97-AF65-F5344CB8AC3E}">
        <p14:creationId xmlns:p14="http://schemas.microsoft.com/office/powerpoint/2010/main" val="2688929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58</a:t>
            </a:fld>
            <a:endParaRPr lang="es-ES"/>
          </a:p>
        </p:txBody>
      </p:sp>
    </p:spTree>
    <p:extLst>
      <p:ext uri="{BB962C8B-B14F-4D97-AF65-F5344CB8AC3E}">
        <p14:creationId xmlns:p14="http://schemas.microsoft.com/office/powerpoint/2010/main" val="3200738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59</a:t>
            </a:fld>
            <a:endParaRPr lang="es-ES"/>
          </a:p>
        </p:txBody>
      </p:sp>
    </p:spTree>
    <p:extLst>
      <p:ext uri="{BB962C8B-B14F-4D97-AF65-F5344CB8AC3E}">
        <p14:creationId xmlns:p14="http://schemas.microsoft.com/office/powerpoint/2010/main" val="3200738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A43F779-D5B0-4629-AB7B-680D4D369FE4}" type="slidenum">
              <a:rPr lang="es-ES" smtClean="0"/>
              <a:t>60</a:t>
            </a:fld>
            <a:endParaRPr lang="es-ES"/>
          </a:p>
        </p:txBody>
      </p:sp>
    </p:spTree>
    <p:extLst>
      <p:ext uri="{BB962C8B-B14F-4D97-AF65-F5344CB8AC3E}">
        <p14:creationId xmlns:p14="http://schemas.microsoft.com/office/powerpoint/2010/main" val="3737811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2_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261000" y="-32400"/>
            <a:ext cx="7707240" cy="1045080"/>
          </a:xfrm>
          <a:prstGeom prst="rect">
            <a:avLst/>
          </a:prstGeom>
          <a:noFill/>
          <a:ln w="0">
            <a:noFill/>
          </a:ln>
        </p:spPr>
        <p:txBody>
          <a:bodyPr lIns="0" tIns="0" rIns="0" bIns="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30" b="1" spc="-1">
                <a:solidFill>
                  <a:srgbClr val="C9211E"/>
                </a:solidFill>
                <a:latin typeface="Corbel"/>
              </a:rPr>
              <a:t>Click to edit the title text format</a:t>
            </a:r>
            <a:endParaRPr lang="en-US" sz="4000" b="0" strike="noStrike" spc="-1">
              <a:solidFill>
                <a:srgbClr val="4C4C4C"/>
              </a:solidFill>
              <a:latin typeface="Arial"/>
            </a:endParaRPr>
          </a:p>
        </p:txBody>
      </p:sp>
      <p:sp>
        <p:nvSpPr>
          <p:cNvPr id="76" name="PlaceHolder 2"/>
          <p:cNvSpPr>
            <a:spLocks noGrp="1"/>
          </p:cNvSpPr>
          <p:nvPr>
            <p:ph type="subTitle"/>
          </p:nvPr>
        </p:nvSpPr>
        <p:spPr>
          <a:xfrm>
            <a:off x="419040" y="1582560"/>
            <a:ext cx="11251680" cy="4589280"/>
          </a:xfrm>
          <a:prstGeom prst="rect">
            <a:avLst/>
          </a:prstGeom>
        </p:spPr>
        <p:txBody>
          <a:bodyPr lIns="0" tIns="0" rIns="0" bIns="0" anchor="ctr">
            <a:noAutofit/>
          </a:bodyPr>
          <a:lstStyle>
            <a:lvl1pPr>
              <a:defRPr sz="3600">
                <a:latin typeface="Söhne"/>
              </a:defRPr>
            </a:lvl1pPr>
          </a:lstStyle>
          <a:p>
            <a:pPr algn="ctr"/>
            <a:endParaRPr lang="es-ES" sz="3200" b="0" strike="noStrike" spc="-1">
              <a:latin typeface="Arial"/>
            </a:endParaRPr>
          </a:p>
        </p:txBody>
      </p:sp>
    </p:spTree>
    <p:extLst>
      <p:ext uri="{BB962C8B-B14F-4D97-AF65-F5344CB8AC3E}">
        <p14:creationId xmlns:p14="http://schemas.microsoft.com/office/powerpoint/2010/main" val="182465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8D0B-7D4B-E666-8770-B405641A4E7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7CB9693F-C037-2ED3-238C-59757025D7B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641DA11E-D207-634F-1812-FA49BA5F3F5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C71BE-8CCC-3FD2-3770-AB54B87D1E87}"/>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3B2622D5-36C6-757A-387B-1A255AF6143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5BE50AB4-5925-1D12-BB30-61C87585C37D}"/>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‹Nº›</a:t>
            </a:fld>
            <a:endParaRPr lang="es-ES"/>
          </a:p>
        </p:txBody>
      </p:sp>
    </p:spTree>
    <p:extLst>
      <p:ext uri="{BB962C8B-B14F-4D97-AF65-F5344CB8AC3E}">
        <p14:creationId xmlns:p14="http://schemas.microsoft.com/office/powerpoint/2010/main" val="209752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8B80-6FB8-4A7B-9AE7-1A9B8F0E13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E524144E-F330-8DF6-B188-D57EF5025F45}"/>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6D775CD-FF03-06C8-9E6A-DF0AA1944B23}"/>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27FD646A-D311-85B8-9B71-706570C1C67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3985B12D-256D-B13A-FED2-7BDC044EF161}"/>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‹Nº›</a:t>
            </a:fld>
            <a:endParaRPr lang="es-ES"/>
          </a:p>
        </p:txBody>
      </p:sp>
    </p:spTree>
    <p:extLst>
      <p:ext uri="{BB962C8B-B14F-4D97-AF65-F5344CB8AC3E}">
        <p14:creationId xmlns:p14="http://schemas.microsoft.com/office/powerpoint/2010/main" val="186058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E6CED6-CBDC-6A37-56B8-59DE8278141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68150ED-655B-9BD2-AB90-6036CBBA3DFC}"/>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244ED52-E73C-8B75-7148-F8769BC3704E}"/>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41C323D7-281F-1469-F5FF-5CAAF371C6BB}"/>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1F939D2C-2BCA-A1B3-7BDA-192D772F911F}"/>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‹Nº›</a:t>
            </a:fld>
            <a:endParaRPr lang="es-ES"/>
          </a:p>
        </p:txBody>
      </p:sp>
    </p:spTree>
    <p:extLst>
      <p:ext uri="{BB962C8B-B14F-4D97-AF65-F5344CB8AC3E}">
        <p14:creationId xmlns:p14="http://schemas.microsoft.com/office/powerpoint/2010/main" val="312977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266880" y="485640"/>
            <a:ext cx="10972320" cy="666360"/>
          </a:xfrm>
          <a:prstGeom prst="rect">
            <a:avLst/>
          </a:prstGeom>
        </p:spPr>
        <p:txBody>
          <a:bodyPr lIns="0" tIns="0" rIns="0" bIns="0" anchor="ctr">
            <a:noAutofit/>
          </a:bodyPr>
          <a:lstStyle/>
          <a:p>
            <a:endParaRPr lang="en-US" sz="4000" b="0" strike="noStrike" spc="-1">
              <a:solidFill>
                <a:srgbClr val="4C4C4C"/>
              </a:solidFill>
              <a:latin typeface="Arial"/>
            </a:endParaRPr>
          </a:p>
        </p:txBody>
      </p:sp>
      <p:sp>
        <p:nvSpPr>
          <p:cNvPr id="534" name="PlaceHolder 2"/>
          <p:cNvSpPr>
            <a:spLocks noGrp="1"/>
          </p:cNvSpPr>
          <p:nvPr>
            <p:ph type="body"/>
          </p:nvPr>
        </p:nvSpPr>
        <p:spPr>
          <a:xfrm>
            <a:off x="419040" y="1582560"/>
            <a:ext cx="11251680" cy="4589280"/>
          </a:xfrm>
          <a:prstGeom prst="rect">
            <a:avLst/>
          </a:prstGeom>
        </p:spPr>
        <p:txBody>
          <a:bodyPr lIns="0" tIns="0" rIns="0" bIns="0">
            <a:normAutofit/>
          </a:bodyPr>
          <a:lstStyle/>
          <a:p>
            <a:endParaRPr lang="en-US" sz="2800" b="0" strike="noStrike" spc="-1">
              <a:solidFill>
                <a:srgbClr val="4C4C4C"/>
              </a:solidFill>
              <a:latin typeface="Corbel"/>
            </a:endParaRPr>
          </a:p>
        </p:txBody>
      </p:sp>
    </p:spTree>
    <p:extLst>
      <p:ext uri="{BB962C8B-B14F-4D97-AF65-F5344CB8AC3E}">
        <p14:creationId xmlns:p14="http://schemas.microsoft.com/office/powerpoint/2010/main" val="2795714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266880" y="485640"/>
            <a:ext cx="10972320" cy="666360"/>
          </a:xfrm>
          <a:prstGeom prst="rect">
            <a:avLst/>
          </a:prstGeom>
        </p:spPr>
        <p:txBody>
          <a:bodyPr lIns="0" tIns="0" rIns="0" bIns="0" anchor="ctr">
            <a:noAutofit/>
          </a:bodyPr>
          <a:lstStyle>
            <a:lvl1pPr>
              <a:defRPr>
                <a:latin typeface="Corbel" panose="020B0503020204020204" pitchFamily="34" charset="0"/>
              </a:defRPr>
            </a:lvl1pPr>
          </a:lstStyle>
          <a:p>
            <a:endParaRPr lang="en-US" sz="4000" b="0" strike="noStrike" spc="-1">
              <a:solidFill>
                <a:srgbClr val="4C4C4C"/>
              </a:solidFill>
              <a:latin typeface="Arial"/>
            </a:endParaRPr>
          </a:p>
        </p:txBody>
      </p:sp>
      <p:sp>
        <p:nvSpPr>
          <p:cNvPr id="76" name="PlaceHolder 2"/>
          <p:cNvSpPr>
            <a:spLocks noGrp="1"/>
          </p:cNvSpPr>
          <p:nvPr>
            <p:ph type="subTitle"/>
          </p:nvPr>
        </p:nvSpPr>
        <p:spPr>
          <a:xfrm>
            <a:off x="419040" y="1582560"/>
            <a:ext cx="11251680" cy="4589280"/>
          </a:xfrm>
          <a:prstGeom prst="rect">
            <a:avLst/>
          </a:prstGeom>
        </p:spPr>
        <p:txBody>
          <a:bodyPr lIns="0" tIns="0" rIns="0" bIns="0" anchor="ctr">
            <a:noAutofit/>
          </a:bodyPr>
          <a:lstStyle>
            <a:lvl1pPr>
              <a:defRPr sz="3600">
                <a:latin typeface="Söhne"/>
              </a:defRPr>
            </a:lvl1pPr>
          </a:lstStyle>
          <a:p>
            <a:pPr algn="ctr"/>
            <a:endParaRPr lang="es-ES" sz="3200" b="0" strike="noStrike" spc="-1">
              <a:latin typeface="Arial"/>
            </a:endParaRPr>
          </a:p>
        </p:txBody>
      </p:sp>
    </p:spTree>
    <p:extLst>
      <p:ext uri="{BB962C8B-B14F-4D97-AF65-F5344CB8AC3E}">
        <p14:creationId xmlns:p14="http://schemas.microsoft.com/office/powerpoint/2010/main" val="840078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PlaceHolder 1">
            <a:extLst>
              <a:ext uri="{FF2B5EF4-FFF2-40B4-BE49-F238E27FC236}">
                <a16:creationId xmlns:a16="http://schemas.microsoft.com/office/drawing/2014/main" id="{CF33EC33-4B36-5544-9724-F18BD3954C96}"/>
              </a:ext>
            </a:extLst>
          </p:cNvPr>
          <p:cNvSpPr>
            <a:spLocks noGrp="1"/>
          </p:cNvSpPr>
          <p:nvPr>
            <p:ph type="title"/>
          </p:nvPr>
        </p:nvSpPr>
        <p:spPr>
          <a:xfrm>
            <a:off x="222287" y="352980"/>
            <a:ext cx="11747425" cy="666360"/>
          </a:xfrm>
          <a:prstGeom prst="rect">
            <a:avLst/>
          </a:prstGeom>
        </p:spPr>
        <p:txBody>
          <a:bodyPr lIns="0" tIns="0" rIns="0" bIns="0" anchor="ctr">
            <a:noAutofit/>
          </a:bodyPr>
          <a:lstStyle>
            <a:lvl1pPr>
              <a:defRPr baseline="0">
                <a:solidFill>
                  <a:srgbClr val="CB0017"/>
                </a:solidFill>
                <a:latin typeface="Söhne"/>
                <a:cs typeface="Times New Roman" panose="02020603050405020304" pitchFamily="18" charset="0"/>
              </a:defRPr>
            </a:lvl1pPr>
          </a:lstStyle>
          <a:p>
            <a:endParaRPr lang="en-US" sz="4000" b="0" strike="noStrike" spc="-1">
              <a:solidFill>
                <a:srgbClr val="4C4C4C"/>
              </a:solidFill>
              <a:latin typeface="Arial"/>
            </a:endParaRPr>
          </a:p>
        </p:txBody>
      </p:sp>
      <p:sp>
        <p:nvSpPr>
          <p:cNvPr id="8" name="PlaceHolder 2">
            <a:extLst>
              <a:ext uri="{FF2B5EF4-FFF2-40B4-BE49-F238E27FC236}">
                <a16:creationId xmlns:a16="http://schemas.microsoft.com/office/drawing/2014/main" id="{2D9FF66F-DA14-FCE2-B527-D7226B720291}"/>
              </a:ext>
            </a:extLst>
          </p:cNvPr>
          <p:cNvSpPr>
            <a:spLocks noGrp="1"/>
          </p:cNvSpPr>
          <p:nvPr>
            <p:ph type="subTitle" idx="10"/>
          </p:nvPr>
        </p:nvSpPr>
        <p:spPr>
          <a:xfrm>
            <a:off x="314280" y="1582560"/>
            <a:ext cx="8438760" cy="4589280"/>
          </a:xfrm>
          <a:prstGeom prst="rect">
            <a:avLst/>
          </a:prstGeom>
        </p:spPr>
        <p:txBody>
          <a:bodyPr lIns="0" tIns="0" rIns="0" bIns="0" anchor="ctr">
            <a:noAutofit/>
          </a:bodyPr>
          <a:lstStyle>
            <a:lvl1pPr>
              <a:buClr>
                <a:srgbClr val="CB0017"/>
              </a:buClr>
              <a:defRPr sz="3600">
                <a:latin typeface="Söhne"/>
                <a:cs typeface="Quire Sans" panose="020B0502040400020003" pitchFamily="34" charset="0"/>
              </a:defRPr>
            </a:lvl1pPr>
          </a:lstStyle>
          <a:p>
            <a:pPr algn="ctr"/>
            <a:endParaRPr lang="es-ES" sz="3200" b="0" strike="noStrike" spc="-1">
              <a:latin typeface="Arial"/>
            </a:endParaRPr>
          </a:p>
        </p:txBody>
      </p:sp>
      <p:sp>
        <p:nvSpPr>
          <p:cNvPr id="3" name="Slide Number Placeholder 5">
            <a:extLst>
              <a:ext uri="{FF2B5EF4-FFF2-40B4-BE49-F238E27FC236}">
                <a16:creationId xmlns:a16="http://schemas.microsoft.com/office/drawing/2014/main" id="{334EBA95-125B-D05D-FC5C-899BD5F0D260}"/>
              </a:ext>
            </a:extLst>
          </p:cNvPr>
          <p:cNvSpPr>
            <a:spLocks noGrp="1"/>
          </p:cNvSpPr>
          <p:nvPr>
            <p:ph type="sldNum" sz="quarter" idx="4"/>
          </p:nvPr>
        </p:nvSpPr>
        <p:spPr>
          <a:xfrm>
            <a:off x="11813875" y="6505020"/>
            <a:ext cx="524774" cy="365125"/>
          </a:xfrm>
          <a:prstGeom prst="rect">
            <a:avLst/>
          </a:prstGeom>
        </p:spPr>
        <p:txBody>
          <a:bodyPr/>
          <a:lstStyle/>
          <a:p>
            <a:fld id="{C3C68E28-6A0B-4E0D-A95D-AA2B793B8668}" type="slidenum">
              <a:rPr lang="es-ES" smtClean="0"/>
              <a:t>‹Nº›</a:t>
            </a:fld>
            <a:endParaRPr lang="es-ES"/>
          </a:p>
        </p:txBody>
      </p:sp>
    </p:spTree>
    <p:extLst>
      <p:ext uri="{BB962C8B-B14F-4D97-AF65-F5344CB8AC3E}">
        <p14:creationId xmlns:p14="http://schemas.microsoft.com/office/powerpoint/2010/main" val="2453200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5CC8-A8B5-153C-387B-906BCA324CA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6D410E74-379E-DFFC-0CD6-7865C3EB330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F9B249F8-8CED-49DB-4A36-38A4741A4A6F}"/>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4325BF5B-9580-AADF-8A41-8927D24E86D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CC5139A4-7ED7-07BB-F5AD-A8AED068A6AE}"/>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‹Nº›</a:t>
            </a:fld>
            <a:endParaRPr lang="es-ES"/>
          </a:p>
        </p:txBody>
      </p:sp>
    </p:spTree>
    <p:extLst>
      <p:ext uri="{BB962C8B-B14F-4D97-AF65-F5344CB8AC3E}">
        <p14:creationId xmlns:p14="http://schemas.microsoft.com/office/powerpoint/2010/main" val="113243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D047-47C2-51D3-4BA2-71DFD9AD5B6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F6CC5E2A-74F2-9775-48CE-783554DA4B3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EF781-E97E-76AB-9533-57F2BAEB5AB1}"/>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52D81BD4-4894-5A50-FCD2-1D1511A55F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F9B21FC9-95F2-A4EB-C630-8D27FBFBB501}"/>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‹Nº›</a:t>
            </a:fld>
            <a:endParaRPr lang="es-ES"/>
          </a:p>
        </p:txBody>
      </p:sp>
    </p:spTree>
    <p:extLst>
      <p:ext uri="{BB962C8B-B14F-4D97-AF65-F5344CB8AC3E}">
        <p14:creationId xmlns:p14="http://schemas.microsoft.com/office/powerpoint/2010/main" val="34623913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31EA-D083-FBBA-E9E7-1B41D0DA8A8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253CA69D-261F-5C51-60DD-0F399D537B04}"/>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D705E8B0-BDB4-44A9-133D-905D48790E04}"/>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BBE53AD7-6A4C-8FA9-4019-7AE639CF552F}"/>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A5561B42-98D9-06C5-7CA2-2999DF9702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980757B7-CEF7-1374-D6C1-0F60AD760D6B}"/>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‹Nº›</a:t>
            </a:fld>
            <a:endParaRPr lang="es-ES"/>
          </a:p>
        </p:txBody>
      </p:sp>
    </p:spTree>
    <p:extLst>
      <p:ext uri="{BB962C8B-B14F-4D97-AF65-F5344CB8AC3E}">
        <p14:creationId xmlns:p14="http://schemas.microsoft.com/office/powerpoint/2010/main" val="2014556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CA69-EA6C-DEF3-35CF-A1FEDBAC481A}"/>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828CCBB7-AD4F-9E69-9350-B6BB6C87FC6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9B408-E54C-C120-351C-ADF62E3DBD33}"/>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FFF0F3A9-2703-E2F8-D325-F3C66B39088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A3AC-4A4A-38DB-3C55-2949F77DF1CC}"/>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5956D448-7913-48EF-A229-8EF369662BBB}"/>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8" name="Footer Placeholder 7">
            <a:extLst>
              <a:ext uri="{FF2B5EF4-FFF2-40B4-BE49-F238E27FC236}">
                <a16:creationId xmlns:a16="http://schemas.microsoft.com/office/drawing/2014/main" id="{E12FD8A2-DDC8-0994-DD38-BE6522DB395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Slide Number Placeholder 8">
            <a:extLst>
              <a:ext uri="{FF2B5EF4-FFF2-40B4-BE49-F238E27FC236}">
                <a16:creationId xmlns:a16="http://schemas.microsoft.com/office/drawing/2014/main" id="{FCF6604F-1596-5A14-F4C1-EA5F6824880D}"/>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‹Nº›</a:t>
            </a:fld>
            <a:endParaRPr lang="es-ES"/>
          </a:p>
        </p:txBody>
      </p:sp>
    </p:spTree>
    <p:extLst>
      <p:ext uri="{BB962C8B-B14F-4D97-AF65-F5344CB8AC3E}">
        <p14:creationId xmlns:p14="http://schemas.microsoft.com/office/powerpoint/2010/main" val="364092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D1C7-FF8C-6D82-4401-A2FE6BC6FB8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435B3122-0C49-B387-2BCA-F1186DCA2F7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B89A8D1A-6574-5307-649D-385660C0C143}"/>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D6FA628D-8D58-A983-234A-DCFC16AD440F}"/>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6A3FA6C5-B9EA-25C7-94B3-D75AD8160981}"/>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‹Nº›</a:t>
            </a:fld>
            <a:endParaRPr lang="es-ES"/>
          </a:p>
        </p:txBody>
      </p:sp>
    </p:spTree>
    <p:extLst>
      <p:ext uri="{BB962C8B-B14F-4D97-AF65-F5344CB8AC3E}">
        <p14:creationId xmlns:p14="http://schemas.microsoft.com/office/powerpoint/2010/main" val="1313750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FB29-EE28-1FF6-A336-53F8933BA51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810B5199-96BF-8044-C8D5-70C4BF5E1E81}"/>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4" name="Footer Placeholder 3">
            <a:extLst>
              <a:ext uri="{FF2B5EF4-FFF2-40B4-BE49-F238E27FC236}">
                <a16:creationId xmlns:a16="http://schemas.microsoft.com/office/drawing/2014/main" id="{BFC898AD-B888-296D-76E7-A46DD664E46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Slide Number Placeholder 4">
            <a:extLst>
              <a:ext uri="{FF2B5EF4-FFF2-40B4-BE49-F238E27FC236}">
                <a16:creationId xmlns:a16="http://schemas.microsoft.com/office/drawing/2014/main" id="{D50152C9-DB55-9313-1628-975294379B13}"/>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‹Nº›</a:t>
            </a:fld>
            <a:endParaRPr lang="es-ES"/>
          </a:p>
        </p:txBody>
      </p:sp>
    </p:spTree>
    <p:extLst>
      <p:ext uri="{BB962C8B-B14F-4D97-AF65-F5344CB8AC3E}">
        <p14:creationId xmlns:p14="http://schemas.microsoft.com/office/powerpoint/2010/main" val="2161455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2AFD53-DDB4-0EE7-C123-509F554EF5BF}"/>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3" name="Footer Placeholder 2">
            <a:extLst>
              <a:ext uri="{FF2B5EF4-FFF2-40B4-BE49-F238E27FC236}">
                <a16:creationId xmlns:a16="http://schemas.microsoft.com/office/drawing/2014/main" id="{5E85C9E7-B3BD-2ACB-ACE2-0EAAE6C90E4B}"/>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4" name="Slide Number Placeholder 3">
            <a:extLst>
              <a:ext uri="{FF2B5EF4-FFF2-40B4-BE49-F238E27FC236}">
                <a16:creationId xmlns:a16="http://schemas.microsoft.com/office/drawing/2014/main" id="{602038FD-C168-07B7-5987-03463408963A}"/>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‹Nº›</a:t>
            </a:fld>
            <a:endParaRPr lang="es-ES"/>
          </a:p>
        </p:txBody>
      </p:sp>
    </p:spTree>
    <p:extLst>
      <p:ext uri="{BB962C8B-B14F-4D97-AF65-F5344CB8AC3E}">
        <p14:creationId xmlns:p14="http://schemas.microsoft.com/office/powerpoint/2010/main" val="950216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F82C-B5DA-DFAE-80E9-CBE4E23E599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D1E6CD57-CF33-646B-8329-499DB74512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5B822226-BEF8-5683-D7B3-D3363AFCDA4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820B1-D414-675F-F01E-2C8AC7CB90E5}"/>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0BCFFE63-3DEC-49A6-9DFB-790BEE28938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B20C837C-F940-108D-7F2C-31C639B0D3C0}"/>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‹Nº›</a:t>
            </a:fld>
            <a:endParaRPr lang="es-ES"/>
          </a:p>
        </p:txBody>
      </p:sp>
    </p:spTree>
    <p:extLst>
      <p:ext uri="{BB962C8B-B14F-4D97-AF65-F5344CB8AC3E}">
        <p14:creationId xmlns:p14="http://schemas.microsoft.com/office/powerpoint/2010/main" val="1705566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27A7-3F23-467C-8616-7121B12B3DC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6CD91AA2-ADEA-10E8-81DD-881A11CD417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017EA926-0DD8-CF86-2EA4-C346B30FA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38F60-39E5-F038-7F8F-07CF4D9E0FF9}"/>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280A2252-DE85-B5CE-51E2-5A329F52596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883DF584-02F0-19E4-2E13-29A4F2109300}"/>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‹Nº›</a:t>
            </a:fld>
            <a:endParaRPr lang="es-ES"/>
          </a:p>
        </p:txBody>
      </p:sp>
    </p:spTree>
    <p:extLst>
      <p:ext uri="{BB962C8B-B14F-4D97-AF65-F5344CB8AC3E}">
        <p14:creationId xmlns:p14="http://schemas.microsoft.com/office/powerpoint/2010/main" val="1632575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0820-8AF5-1E62-A046-581DDD2EB9A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D7DCB83-EE90-B3E7-A5CD-1F1B07EA4410}"/>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7DD6954F-0589-4A6E-CB12-0A23C3D92FC1}"/>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467099D2-DEEE-0772-FEF5-C93A4E5AE20B}"/>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56F2CF78-BDE4-E25C-F6BA-FE9C5550146F}"/>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‹Nº›</a:t>
            </a:fld>
            <a:endParaRPr lang="es-ES"/>
          </a:p>
        </p:txBody>
      </p:sp>
    </p:spTree>
    <p:extLst>
      <p:ext uri="{BB962C8B-B14F-4D97-AF65-F5344CB8AC3E}">
        <p14:creationId xmlns:p14="http://schemas.microsoft.com/office/powerpoint/2010/main" val="7965250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8408B8-C8D0-56C0-7ADE-57053860F4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D75B0286-59AE-7C4B-9F0D-6CEE2EE4CB66}"/>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189BE8F-27A8-7563-78F6-A303A12BA277}"/>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48C8FFC5-0357-FEE2-66E9-CB9473EC189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3C661434-0845-A838-1902-F6CA77DF2B8B}"/>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‹Nº›</a:t>
            </a:fld>
            <a:endParaRPr lang="es-ES"/>
          </a:p>
        </p:txBody>
      </p:sp>
    </p:spTree>
    <p:extLst>
      <p:ext uri="{BB962C8B-B14F-4D97-AF65-F5344CB8AC3E}">
        <p14:creationId xmlns:p14="http://schemas.microsoft.com/office/powerpoint/2010/main" val="13588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7145-6311-8478-4FF7-D964F8F3FD7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0078FBBC-9E14-8DB7-2CA1-835C9896EED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A5429699-8A00-88D9-B1DA-1C194D933A5C}"/>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65530647-4942-555F-A334-688EAC65B544}"/>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C4C6270B-76B8-6034-3DA6-878CAE2306C7}"/>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‹Nº›</a:t>
            </a:fld>
            <a:endParaRPr lang="es-ES"/>
          </a:p>
        </p:txBody>
      </p:sp>
    </p:spTree>
    <p:extLst>
      <p:ext uri="{BB962C8B-B14F-4D97-AF65-F5344CB8AC3E}">
        <p14:creationId xmlns:p14="http://schemas.microsoft.com/office/powerpoint/2010/main" val="218648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28E6-5315-658B-260B-43AFB7E1D5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D92F821F-7548-D1D0-F853-863218B5214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F3738-90A6-9CAA-F629-161B12E40DCD}"/>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AB012FF1-B294-B9EB-4BDC-FD0CDA58621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520663D2-B3E9-FC0E-DC80-D89DCF84612B}"/>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‹Nº›</a:t>
            </a:fld>
            <a:endParaRPr lang="es-ES"/>
          </a:p>
        </p:txBody>
      </p:sp>
    </p:spTree>
    <p:extLst>
      <p:ext uri="{BB962C8B-B14F-4D97-AF65-F5344CB8AC3E}">
        <p14:creationId xmlns:p14="http://schemas.microsoft.com/office/powerpoint/2010/main" val="29764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D7DC-C609-4F62-9402-FA01774D0F2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16C69BD2-6EA3-D38F-2EE6-D0337B75E390}"/>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221B930B-821A-DACC-46B1-2C4B44FA997E}"/>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7A330C28-974B-5FBA-39BA-674E4C645D09}"/>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63B7E487-BB42-8861-8121-E3DF322A8EF4}"/>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B5A8FB79-FECB-1F4F-1E22-E483A93C2F6B}"/>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‹Nº›</a:t>
            </a:fld>
            <a:endParaRPr lang="es-ES"/>
          </a:p>
        </p:txBody>
      </p:sp>
    </p:spTree>
    <p:extLst>
      <p:ext uri="{BB962C8B-B14F-4D97-AF65-F5344CB8AC3E}">
        <p14:creationId xmlns:p14="http://schemas.microsoft.com/office/powerpoint/2010/main" val="96511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4361-DDC6-5281-819C-051FD5BB8C8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A7902A9B-ED8C-3B5F-61F0-67161A06D164}"/>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33908-5FBA-8654-5AAE-F38D704C54A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3D086522-7A99-52DC-97AE-A3BE58E1117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24D9E-D06B-A8A3-FD52-E4914CE5E01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CE2C0DCD-2AFF-20AC-C265-B591B668F753}"/>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8" name="Footer Placeholder 7">
            <a:extLst>
              <a:ext uri="{FF2B5EF4-FFF2-40B4-BE49-F238E27FC236}">
                <a16:creationId xmlns:a16="http://schemas.microsoft.com/office/drawing/2014/main" id="{8BD1596A-33D9-57E1-4016-CB5A7A26270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Slide Number Placeholder 8">
            <a:extLst>
              <a:ext uri="{FF2B5EF4-FFF2-40B4-BE49-F238E27FC236}">
                <a16:creationId xmlns:a16="http://schemas.microsoft.com/office/drawing/2014/main" id="{3CDEBFF1-6E55-CE88-90B0-436882A9308A}"/>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‹Nº›</a:t>
            </a:fld>
            <a:endParaRPr lang="es-ES"/>
          </a:p>
        </p:txBody>
      </p:sp>
    </p:spTree>
    <p:extLst>
      <p:ext uri="{BB962C8B-B14F-4D97-AF65-F5344CB8AC3E}">
        <p14:creationId xmlns:p14="http://schemas.microsoft.com/office/powerpoint/2010/main" val="260356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B069-34E6-4EF8-6989-AE89B0E3A43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D340D5A3-F6E9-A050-6D11-23EA05AE6C99}"/>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4" name="Footer Placeholder 3">
            <a:extLst>
              <a:ext uri="{FF2B5EF4-FFF2-40B4-BE49-F238E27FC236}">
                <a16:creationId xmlns:a16="http://schemas.microsoft.com/office/drawing/2014/main" id="{D3D829F4-71C0-1EBC-34DB-DCD844C67CF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Slide Number Placeholder 4">
            <a:extLst>
              <a:ext uri="{FF2B5EF4-FFF2-40B4-BE49-F238E27FC236}">
                <a16:creationId xmlns:a16="http://schemas.microsoft.com/office/drawing/2014/main" id="{7FDF14FC-572B-BFB3-6C75-273644F6E4E2}"/>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‹Nº›</a:t>
            </a:fld>
            <a:endParaRPr lang="es-ES"/>
          </a:p>
        </p:txBody>
      </p:sp>
    </p:spTree>
    <p:extLst>
      <p:ext uri="{BB962C8B-B14F-4D97-AF65-F5344CB8AC3E}">
        <p14:creationId xmlns:p14="http://schemas.microsoft.com/office/powerpoint/2010/main" val="110052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AFD6D-4A03-2E52-F752-09F4BA7DCF11}"/>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3" name="Footer Placeholder 2">
            <a:extLst>
              <a:ext uri="{FF2B5EF4-FFF2-40B4-BE49-F238E27FC236}">
                <a16:creationId xmlns:a16="http://schemas.microsoft.com/office/drawing/2014/main" id="{DDBE0D27-AFCE-0129-073A-5A7978420CF7}"/>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4" name="Slide Number Placeholder 3">
            <a:extLst>
              <a:ext uri="{FF2B5EF4-FFF2-40B4-BE49-F238E27FC236}">
                <a16:creationId xmlns:a16="http://schemas.microsoft.com/office/drawing/2014/main" id="{FF9C85E6-E347-9B1E-5226-3886003536B3}"/>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‹Nº›</a:t>
            </a:fld>
            <a:endParaRPr lang="es-ES"/>
          </a:p>
        </p:txBody>
      </p:sp>
    </p:spTree>
    <p:extLst>
      <p:ext uri="{BB962C8B-B14F-4D97-AF65-F5344CB8AC3E}">
        <p14:creationId xmlns:p14="http://schemas.microsoft.com/office/powerpoint/2010/main" val="245883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AD72-9E19-D0CC-786B-B37166261A4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06F8508C-7E02-B1E3-022C-17723B9DE32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B79F22AD-2331-0D47-84A4-016D608CEE9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6296F-6ED9-4BFB-BDEE-3671C0A815AC}"/>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1D66C4D4-C338-D94E-D6A0-50E0EE3BD8E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9832C79D-78F2-790B-359F-F64B3296BB44}"/>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‹Nº›</a:t>
            </a:fld>
            <a:endParaRPr lang="es-ES"/>
          </a:p>
        </p:txBody>
      </p:sp>
    </p:spTree>
    <p:extLst>
      <p:ext uri="{BB962C8B-B14F-4D97-AF65-F5344CB8AC3E}">
        <p14:creationId xmlns:p14="http://schemas.microsoft.com/office/powerpoint/2010/main" val="342823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18 Rectángulo_2">
            <a:extLst>
              <a:ext uri="{FF2B5EF4-FFF2-40B4-BE49-F238E27FC236}">
                <a16:creationId xmlns:a16="http://schemas.microsoft.com/office/drawing/2014/main" id="{A30849E4-1099-6697-4E31-94A70AAD25E3}"/>
              </a:ext>
            </a:extLst>
          </p:cNvPr>
          <p:cNvSpPr/>
          <p:nvPr userDrawn="1"/>
        </p:nvSpPr>
        <p:spPr>
          <a:xfrm>
            <a:off x="-1" y="5949756"/>
            <a:ext cx="12192001" cy="928315"/>
          </a:xfrm>
          <a:prstGeom prst="rect">
            <a:avLst/>
          </a:prstGeom>
          <a:solidFill>
            <a:srgbClr val="000000"/>
          </a:solidFill>
          <a:ln w="50760">
            <a:noFill/>
          </a:ln>
          <a:effectLst>
            <a:outerShdw dist="25560" dir="5400000">
              <a:srgbClr val="000000">
                <a:alpha val="40000"/>
              </a:srgbClr>
            </a:outerShdw>
          </a:effectLst>
        </p:spPr>
        <p:style>
          <a:lnRef idx="0">
            <a:scrgbClr r="0" g="0" b="0"/>
          </a:lnRef>
          <a:fillRef idx="0">
            <a:scrgbClr r="0" g="0" b="0"/>
          </a:fillRef>
          <a:effectRef idx="0">
            <a:scrgbClr r="0" g="0" b="0"/>
          </a:effectRef>
          <a:fontRef idx="minor"/>
        </p:style>
        <p:txBody>
          <a:bodyPr/>
          <a:lstStyle/>
          <a:p>
            <a:endParaRPr lang="es-ES"/>
          </a:p>
        </p:txBody>
      </p:sp>
      <p:sp>
        <p:nvSpPr>
          <p:cNvPr id="8" name="32 Rectángulo">
            <a:extLst>
              <a:ext uri="{FF2B5EF4-FFF2-40B4-BE49-F238E27FC236}">
                <a16:creationId xmlns:a16="http://schemas.microsoft.com/office/drawing/2014/main" id="{E3C80A5F-50DD-A4E3-3250-3998DCB8EB25}"/>
              </a:ext>
            </a:extLst>
          </p:cNvPr>
          <p:cNvSpPr/>
          <p:nvPr userDrawn="1"/>
        </p:nvSpPr>
        <p:spPr>
          <a:xfrm flipV="1">
            <a:off x="359" y="-11164"/>
            <a:ext cx="12191641" cy="253439"/>
          </a:xfrm>
          <a:prstGeom prst="rect">
            <a:avLst/>
          </a:prstGeom>
          <a:solidFill>
            <a:srgbClr val="CB0017"/>
          </a:solidFill>
          <a:ln w="19080">
            <a:noFill/>
          </a:ln>
        </p:spPr>
        <p:style>
          <a:lnRef idx="0">
            <a:scrgbClr r="0" g="0" b="0"/>
          </a:lnRef>
          <a:fillRef idx="0">
            <a:scrgbClr r="0" g="0" b="0"/>
          </a:fillRef>
          <a:effectRef idx="0">
            <a:scrgbClr r="0" g="0" b="0"/>
          </a:effectRef>
          <a:fontRef idx="minor"/>
        </p:style>
      </p:sp>
      <p:pic>
        <p:nvPicPr>
          <p:cNvPr id="9" name="Graphic 8">
            <a:extLst>
              <a:ext uri="{FF2B5EF4-FFF2-40B4-BE49-F238E27FC236}">
                <a16:creationId xmlns:a16="http://schemas.microsoft.com/office/drawing/2014/main" id="{0A10D2B2-6AA0-9A2F-0926-113B081EE139}"/>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114799" y="5018956"/>
            <a:ext cx="3962400" cy="857250"/>
          </a:xfrm>
          <a:prstGeom prst="rect">
            <a:avLst/>
          </a:prstGeom>
        </p:spPr>
      </p:pic>
    </p:spTree>
    <p:extLst>
      <p:ext uri="{BB962C8B-B14F-4D97-AF65-F5344CB8AC3E}">
        <p14:creationId xmlns:p14="http://schemas.microsoft.com/office/powerpoint/2010/main" val="4111838297"/>
      </p:ext>
    </p:extLst>
  </p:cSld>
  <p:clrMap bg1="lt1" tx1="dk1" bg2="lt2" tx2="dk2" accent1="accent1" accent2="accent2" accent3="accent3" accent4="accent4" accent5="accent5" accent6="accent6" hlink="hlink" folHlink="folHlink"/>
  <p:sldLayoutIdLst>
    <p:sldLayoutId id="2147483664"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32 Rectángulo">
            <a:extLst>
              <a:ext uri="{FF2B5EF4-FFF2-40B4-BE49-F238E27FC236}">
                <a16:creationId xmlns:a16="http://schemas.microsoft.com/office/drawing/2014/main" id="{2B9908EF-321C-44D3-7683-85AE0E35EE64}"/>
              </a:ext>
            </a:extLst>
          </p:cNvPr>
          <p:cNvSpPr/>
          <p:nvPr userDrawn="1"/>
        </p:nvSpPr>
        <p:spPr>
          <a:xfrm flipV="1">
            <a:off x="359" y="-11164"/>
            <a:ext cx="12191641" cy="253439"/>
          </a:xfrm>
          <a:prstGeom prst="rect">
            <a:avLst/>
          </a:prstGeom>
          <a:solidFill>
            <a:srgbClr val="CB0017"/>
          </a:solidFill>
          <a:ln w="19080">
            <a:noFill/>
          </a:ln>
        </p:spPr>
        <p:style>
          <a:lnRef idx="0">
            <a:scrgbClr r="0" g="0" b="0"/>
          </a:lnRef>
          <a:fillRef idx="0">
            <a:scrgbClr r="0" g="0" b="0"/>
          </a:fillRef>
          <a:effectRef idx="0">
            <a:scrgbClr r="0" g="0" b="0"/>
          </a:effectRef>
          <a:fontRef idx="minor"/>
        </p:style>
      </p:sp>
      <p:sp>
        <p:nvSpPr>
          <p:cNvPr id="2" name="32 Rectángulo">
            <a:extLst>
              <a:ext uri="{FF2B5EF4-FFF2-40B4-BE49-F238E27FC236}">
                <a16:creationId xmlns:a16="http://schemas.microsoft.com/office/drawing/2014/main" id="{FBCB3CC0-E4BC-B4E6-51BD-CB7EFB49383B}"/>
              </a:ext>
            </a:extLst>
          </p:cNvPr>
          <p:cNvSpPr/>
          <p:nvPr userDrawn="1"/>
        </p:nvSpPr>
        <p:spPr>
          <a:xfrm>
            <a:off x="0" y="992658"/>
            <a:ext cx="12191641" cy="45719"/>
          </a:xfrm>
          <a:prstGeom prst="rect">
            <a:avLst/>
          </a:prstGeom>
          <a:solidFill>
            <a:srgbClr val="CB0017"/>
          </a:solidFill>
          <a:ln w="19080">
            <a:noFill/>
          </a:ln>
        </p:spPr>
        <p:style>
          <a:lnRef idx="0">
            <a:scrgbClr r="0" g="0" b="0"/>
          </a:lnRef>
          <a:fillRef idx="0">
            <a:scrgbClr r="0" g="0" b="0"/>
          </a:fillRef>
          <a:effectRef idx="0">
            <a:scrgbClr r="0" g="0" b="0"/>
          </a:effectRef>
          <a:fontRef idx="minor"/>
        </p:style>
      </p:sp>
      <p:sp>
        <p:nvSpPr>
          <p:cNvPr id="3" name="Slide Number Placeholder 5">
            <a:extLst>
              <a:ext uri="{FF2B5EF4-FFF2-40B4-BE49-F238E27FC236}">
                <a16:creationId xmlns:a16="http://schemas.microsoft.com/office/drawing/2014/main" id="{70C145F7-DDE3-95E4-AD7A-88BB9D98F45B}"/>
              </a:ext>
            </a:extLst>
          </p:cNvPr>
          <p:cNvSpPr>
            <a:spLocks noGrp="1"/>
          </p:cNvSpPr>
          <p:nvPr>
            <p:ph type="sldNum" sz="quarter" idx="4"/>
          </p:nvPr>
        </p:nvSpPr>
        <p:spPr>
          <a:xfrm>
            <a:off x="11813875" y="6505020"/>
            <a:ext cx="524774" cy="365125"/>
          </a:xfrm>
          <a:prstGeom prst="rect">
            <a:avLst/>
          </a:prstGeom>
        </p:spPr>
        <p:txBody>
          <a:bodyPr/>
          <a:lstStyle/>
          <a:p>
            <a:fld id="{C3C68E28-6A0B-4E0D-A95D-AA2B793B8668}" type="slidenum">
              <a:rPr lang="es-ES" smtClean="0"/>
              <a:t>‹Nº›</a:t>
            </a:fld>
            <a:endParaRPr lang="es-ES"/>
          </a:p>
        </p:txBody>
      </p:sp>
    </p:spTree>
    <p:extLst>
      <p:ext uri="{BB962C8B-B14F-4D97-AF65-F5344CB8AC3E}">
        <p14:creationId xmlns:p14="http://schemas.microsoft.com/office/powerpoint/2010/main" val="216531613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colas.rodriguez@urjc.es"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ciencedirect.com/science/article/pii/S0305054821003877" TargetMode="External"/><Relationship Id="rId1" Type="http://schemas.openxmlformats.org/officeDocument/2006/relationships/slideLayout" Target="../slideLayouts/slideLayout15.xml"/><Relationship Id="rId4" Type="http://schemas.openxmlformats.org/officeDocument/2006/relationships/hyperlink" Target="https://inviarobotics.com/blog/knapsack-problem-and-warehouse-optimization/"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2" Type="http://schemas.openxmlformats.org/officeDocument/2006/relationships/hyperlink" Target="mailto:nicolas.rodriguez@urjc.es"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onlinelibrary.wiley.com/doi/abs/10.1002/nav.3800020109" TargetMode="Externa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hyperlink" Target="https://www.youtube.com/watch?v=UR2oDYZ-Sao&amp;ab_channel=Derivando"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s://www.sciencedirect.com/science/article/pii/S0167637724000944" TargetMode="Externa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hyperlink" Target="https://epubs.siam.org/doi/abs/10.1137/1018115" TargetMode="Externa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hyperlink" Target="https://www.sciencedirect.com/science/article/pii/S0377221724002959"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tandfonline.com/doi/full/10.1080/00207543.2021.1897176#abstract" TargetMode="External"/><Relationship Id="rId1" Type="http://schemas.openxmlformats.org/officeDocument/2006/relationships/slideLayout" Target="../slideLayouts/slideLayout15.xml"/><Relationship Id="rId4" Type="http://schemas.openxmlformats.org/officeDocument/2006/relationships/hyperlink" Target="https://www.sciencedirect.com/science/article/pii/S0950705116301204" TargetMode="External"/></Relationships>
</file>

<file path=ppt/slides/_rels/slide96.xml.rels><?xml version="1.0" encoding="UTF-8" standalone="yes"?>
<Relationships xmlns="http://schemas.openxmlformats.org/package/2006/relationships"><Relationship Id="rId3" Type="http://schemas.openxmlformats.org/officeDocument/2006/relationships/hyperlink" Target="https://www.sciencedirect.com/science/article/pii/S0950705116301204" TargetMode="External"/><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45.png"/><Relationship Id="rId4" Type="http://schemas.openxmlformats.org/officeDocument/2006/relationships/image" Target="../media/image44.jpe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11BAE244-2406-09C7-E8D8-EFA74BA239B2}"/>
              </a:ext>
            </a:extLst>
          </p:cNvPr>
          <p:cNvSpPr txBox="1">
            <a:spLocks/>
          </p:cNvSpPr>
          <p:nvPr/>
        </p:nvSpPr>
        <p:spPr>
          <a:xfrm>
            <a:off x="246888" y="509432"/>
            <a:ext cx="11667743" cy="387540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Aft>
                <a:spcPts val="1414"/>
              </a:spcAft>
            </a:pPr>
            <a:r>
              <a:rPr lang="es-ES" sz="4800" b="1" spc="-1">
                <a:solidFill>
                  <a:srgbClr val="CB0017"/>
                </a:solidFill>
                <a:latin typeface="Corbel"/>
              </a:rPr>
              <a:t>Grado en Ingeniería del Software</a:t>
            </a:r>
          </a:p>
          <a:p>
            <a:pPr algn="ctr">
              <a:lnSpc>
                <a:spcPct val="100000"/>
              </a:lnSpc>
              <a:spcAft>
                <a:spcPts val="1414"/>
              </a:spcAft>
            </a:pPr>
            <a:r>
              <a:rPr lang="es-ES" sz="4800" b="1" spc="-1">
                <a:solidFill>
                  <a:srgbClr val="CB0017"/>
                </a:solidFill>
                <a:latin typeface="Corbel"/>
              </a:rPr>
              <a:t>Investigación Operativa</a:t>
            </a:r>
          </a:p>
          <a:p>
            <a:pPr algn="ctr">
              <a:lnSpc>
                <a:spcPct val="100000"/>
              </a:lnSpc>
              <a:spcAft>
                <a:spcPts val="1414"/>
              </a:spcAft>
            </a:pPr>
            <a:endParaRPr lang="es-ES" sz="4800" b="1" spc="-1">
              <a:solidFill>
                <a:srgbClr val="CB0017"/>
              </a:solidFill>
              <a:latin typeface="Corbel"/>
            </a:endParaRPr>
          </a:p>
          <a:p>
            <a:pPr algn="ctr">
              <a:lnSpc>
                <a:spcPct val="100000"/>
              </a:lnSpc>
              <a:spcAft>
                <a:spcPts val="1414"/>
              </a:spcAft>
            </a:pPr>
            <a:r>
              <a:rPr lang="es-ES" sz="3600" b="1" spc="-1">
                <a:solidFill>
                  <a:srgbClr val="CB0017"/>
                </a:solidFill>
                <a:latin typeface="Corbel"/>
              </a:rPr>
              <a:t>BLOQUE II. MODELOS DETERMINISTAS</a:t>
            </a:r>
          </a:p>
          <a:p>
            <a:pPr algn="ctr">
              <a:lnSpc>
                <a:spcPct val="100000"/>
              </a:lnSpc>
              <a:spcAft>
                <a:spcPts val="1414"/>
              </a:spcAft>
            </a:pPr>
            <a:r>
              <a:rPr lang="es-ES" sz="3600" b="1" spc="-1">
                <a:solidFill>
                  <a:srgbClr val="CB0017"/>
                </a:solidFill>
                <a:latin typeface="Corbel"/>
              </a:rPr>
              <a:t>Tema 3: Optimización Lineal Entera y Combinatoria</a:t>
            </a:r>
          </a:p>
        </p:txBody>
      </p:sp>
      <p:sp>
        <p:nvSpPr>
          <p:cNvPr id="3" name="7 CuadroTexto_3">
            <a:extLst>
              <a:ext uri="{FF2B5EF4-FFF2-40B4-BE49-F238E27FC236}">
                <a16:creationId xmlns:a16="http://schemas.microsoft.com/office/drawing/2014/main" id="{8DEC0EF6-361E-0192-1263-123293496F7F}"/>
              </a:ext>
            </a:extLst>
          </p:cNvPr>
          <p:cNvSpPr/>
          <p:nvPr/>
        </p:nvSpPr>
        <p:spPr>
          <a:xfrm>
            <a:off x="4850400" y="6109234"/>
            <a:ext cx="2491200" cy="5833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pc="-1">
                <a:solidFill>
                  <a:srgbClr val="FFFFFF"/>
                </a:solidFill>
                <a:latin typeface="Corbel"/>
              </a:rPr>
              <a:t>Nicolás Rodríguez</a:t>
            </a:r>
          </a:p>
          <a:p>
            <a:pPr algn="ctr">
              <a:lnSpc>
                <a:spcPct val="100000"/>
              </a:lnSpc>
            </a:pPr>
            <a:r>
              <a:rPr lang="en-US" sz="1600" b="1" spc="-1">
                <a:solidFill>
                  <a:srgbClr val="FFFFFF"/>
                </a:solidFill>
                <a:latin typeface="Corbel"/>
                <a:hlinkClick r:id="rId2"/>
              </a:rPr>
              <a:t>nicolas.rodriguez@urjc.es</a:t>
            </a:r>
            <a:endParaRPr lang="en-US" sz="1600" spc="-1">
              <a:solidFill>
                <a:srgbClr val="FFFFFF"/>
              </a:solidFill>
              <a:latin typeface="Montserrat"/>
            </a:endParaRPr>
          </a:p>
        </p:txBody>
      </p:sp>
      <p:sp>
        <p:nvSpPr>
          <p:cNvPr id="8" name="Forma libre: forma 421">
            <a:extLst>
              <a:ext uri="{FF2B5EF4-FFF2-40B4-BE49-F238E27FC236}">
                <a16:creationId xmlns:a16="http://schemas.microsoft.com/office/drawing/2014/main" id="{EDE3D86E-5564-7827-58E0-3D3BA69429A9}"/>
              </a:ext>
            </a:extLst>
          </p:cNvPr>
          <p:cNvSpPr/>
          <p:nvPr/>
        </p:nvSpPr>
        <p:spPr>
          <a:xfrm>
            <a:off x="9568836" y="6109234"/>
            <a:ext cx="2491200" cy="651776"/>
          </a:xfrm>
          <a:custGeom>
            <a:avLst/>
            <a:gdLst/>
            <a:ahLst/>
            <a:cxnLst/>
            <a:rect l="0" t="0" r="r" b="b"/>
            <a:pathLst>
              <a:path w="2178" h="625">
                <a:moveTo>
                  <a:pt x="488" y="260"/>
                </a:moveTo>
                <a:cubicBezTo>
                  <a:pt x="470" y="228"/>
                  <a:pt x="440" y="215"/>
                  <a:pt x="405" y="215"/>
                </a:cubicBezTo>
                <a:cubicBezTo>
                  <a:pt x="355" y="215"/>
                  <a:pt x="314" y="251"/>
                  <a:pt x="314" y="312"/>
                </a:cubicBezTo>
                <a:cubicBezTo>
                  <a:pt x="314" y="374"/>
                  <a:pt x="352" y="409"/>
                  <a:pt x="407" y="409"/>
                </a:cubicBezTo>
                <a:cubicBezTo>
                  <a:pt x="442" y="409"/>
                  <a:pt x="472" y="389"/>
                  <a:pt x="489" y="360"/>
                </a:cubicBezTo>
                <a:lnTo>
                  <a:pt x="450" y="340"/>
                </a:lnTo>
                <a:cubicBezTo>
                  <a:pt x="442" y="361"/>
                  <a:pt x="428" y="367"/>
                  <a:pt x="412" y="367"/>
                </a:cubicBezTo>
                <a:cubicBezTo>
                  <a:pt x="383" y="367"/>
                  <a:pt x="370" y="343"/>
                  <a:pt x="370" y="312"/>
                </a:cubicBezTo>
                <a:cubicBezTo>
                  <a:pt x="370" y="280"/>
                  <a:pt x="381" y="257"/>
                  <a:pt x="412" y="257"/>
                </a:cubicBezTo>
                <a:cubicBezTo>
                  <a:pt x="420" y="257"/>
                  <a:pt x="437" y="261"/>
                  <a:pt x="446" y="282"/>
                </a:cubicBezTo>
                <a:lnTo>
                  <a:pt x="488" y="260"/>
                </a:lnTo>
                <a:moveTo>
                  <a:pt x="308" y="260"/>
                </a:moveTo>
                <a:cubicBezTo>
                  <a:pt x="290" y="228"/>
                  <a:pt x="260" y="215"/>
                  <a:pt x="225" y="215"/>
                </a:cubicBezTo>
                <a:cubicBezTo>
                  <a:pt x="175" y="215"/>
                  <a:pt x="134" y="251"/>
                  <a:pt x="134" y="312"/>
                </a:cubicBezTo>
                <a:cubicBezTo>
                  <a:pt x="134" y="374"/>
                  <a:pt x="172" y="409"/>
                  <a:pt x="227" y="409"/>
                </a:cubicBezTo>
                <a:cubicBezTo>
                  <a:pt x="262" y="409"/>
                  <a:pt x="292" y="389"/>
                  <a:pt x="309" y="360"/>
                </a:cubicBezTo>
                <a:lnTo>
                  <a:pt x="270" y="340"/>
                </a:lnTo>
                <a:cubicBezTo>
                  <a:pt x="262" y="361"/>
                  <a:pt x="249" y="367"/>
                  <a:pt x="232" y="367"/>
                </a:cubicBezTo>
                <a:cubicBezTo>
                  <a:pt x="203" y="367"/>
                  <a:pt x="190" y="343"/>
                  <a:pt x="190" y="312"/>
                </a:cubicBezTo>
                <a:cubicBezTo>
                  <a:pt x="190" y="280"/>
                  <a:pt x="201" y="257"/>
                  <a:pt x="232" y="257"/>
                </a:cubicBezTo>
                <a:cubicBezTo>
                  <a:pt x="240" y="257"/>
                  <a:pt x="257" y="261"/>
                  <a:pt x="266" y="282"/>
                </a:cubicBezTo>
                <a:lnTo>
                  <a:pt x="308" y="260"/>
                </a:lnTo>
                <a:moveTo>
                  <a:pt x="311" y="0"/>
                </a:moveTo>
                <a:cubicBezTo>
                  <a:pt x="226" y="0"/>
                  <a:pt x="150" y="32"/>
                  <a:pt x="92" y="90"/>
                </a:cubicBezTo>
                <a:cubicBezTo>
                  <a:pt x="33" y="151"/>
                  <a:pt x="0" y="230"/>
                  <a:pt x="0" y="312"/>
                </a:cubicBezTo>
                <a:cubicBezTo>
                  <a:pt x="0" y="395"/>
                  <a:pt x="32" y="471"/>
                  <a:pt x="92" y="531"/>
                </a:cubicBezTo>
                <a:cubicBezTo>
                  <a:pt x="151" y="591"/>
                  <a:pt x="229" y="624"/>
                  <a:pt x="311" y="624"/>
                </a:cubicBezTo>
                <a:cubicBezTo>
                  <a:pt x="393" y="624"/>
                  <a:pt x="473" y="591"/>
                  <a:pt x="534" y="531"/>
                </a:cubicBezTo>
                <a:cubicBezTo>
                  <a:pt x="592" y="473"/>
                  <a:pt x="623" y="397"/>
                  <a:pt x="623" y="312"/>
                </a:cubicBezTo>
                <a:cubicBezTo>
                  <a:pt x="623" y="227"/>
                  <a:pt x="592" y="150"/>
                  <a:pt x="533" y="91"/>
                </a:cubicBezTo>
                <a:cubicBezTo>
                  <a:pt x="473" y="32"/>
                  <a:pt x="397" y="0"/>
                  <a:pt x="311" y="0"/>
                </a:cubicBezTo>
                <a:moveTo>
                  <a:pt x="312" y="56"/>
                </a:moveTo>
                <a:cubicBezTo>
                  <a:pt x="382" y="56"/>
                  <a:pt x="444" y="83"/>
                  <a:pt x="493" y="131"/>
                </a:cubicBezTo>
                <a:cubicBezTo>
                  <a:pt x="541" y="179"/>
                  <a:pt x="567" y="243"/>
                  <a:pt x="567" y="312"/>
                </a:cubicBezTo>
                <a:cubicBezTo>
                  <a:pt x="567" y="382"/>
                  <a:pt x="542" y="443"/>
                  <a:pt x="494" y="490"/>
                </a:cubicBezTo>
                <a:cubicBezTo>
                  <a:pt x="443" y="540"/>
                  <a:pt x="379" y="566"/>
                  <a:pt x="312" y="566"/>
                </a:cubicBezTo>
                <a:cubicBezTo>
                  <a:pt x="244" y="566"/>
                  <a:pt x="181" y="540"/>
                  <a:pt x="132" y="491"/>
                </a:cubicBezTo>
                <a:cubicBezTo>
                  <a:pt x="84" y="442"/>
                  <a:pt x="57" y="378"/>
                  <a:pt x="57" y="312"/>
                </a:cubicBezTo>
                <a:cubicBezTo>
                  <a:pt x="57" y="244"/>
                  <a:pt x="84" y="180"/>
                  <a:pt x="132" y="131"/>
                </a:cubicBezTo>
                <a:cubicBezTo>
                  <a:pt x="180" y="82"/>
                  <a:pt x="242" y="56"/>
                  <a:pt x="312" y="56"/>
                </a:cubicBezTo>
                <a:moveTo>
                  <a:pt x="1095" y="0"/>
                </a:moveTo>
                <a:cubicBezTo>
                  <a:pt x="1009" y="0"/>
                  <a:pt x="936" y="30"/>
                  <a:pt x="876" y="91"/>
                </a:cubicBezTo>
                <a:cubicBezTo>
                  <a:pt x="815" y="153"/>
                  <a:pt x="784" y="227"/>
                  <a:pt x="784" y="312"/>
                </a:cubicBezTo>
                <a:cubicBezTo>
                  <a:pt x="784" y="397"/>
                  <a:pt x="815" y="470"/>
                  <a:pt x="876" y="531"/>
                </a:cubicBezTo>
                <a:cubicBezTo>
                  <a:pt x="938" y="593"/>
                  <a:pt x="1011" y="623"/>
                  <a:pt x="1095" y="623"/>
                </a:cubicBezTo>
                <a:cubicBezTo>
                  <a:pt x="1181" y="623"/>
                  <a:pt x="1255" y="592"/>
                  <a:pt x="1318" y="531"/>
                </a:cubicBezTo>
                <a:cubicBezTo>
                  <a:pt x="1378" y="472"/>
                  <a:pt x="1407" y="399"/>
                  <a:pt x="1407" y="312"/>
                </a:cubicBezTo>
                <a:cubicBezTo>
                  <a:pt x="1407" y="225"/>
                  <a:pt x="1377" y="151"/>
                  <a:pt x="1317" y="91"/>
                </a:cubicBezTo>
                <a:cubicBezTo>
                  <a:pt x="1256" y="30"/>
                  <a:pt x="1183" y="0"/>
                  <a:pt x="1095" y="0"/>
                </a:cubicBezTo>
                <a:moveTo>
                  <a:pt x="1096" y="56"/>
                </a:moveTo>
                <a:cubicBezTo>
                  <a:pt x="1167" y="56"/>
                  <a:pt x="1227" y="81"/>
                  <a:pt x="1276" y="131"/>
                </a:cubicBezTo>
                <a:cubicBezTo>
                  <a:pt x="1326" y="180"/>
                  <a:pt x="1351" y="241"/>
                  <a:pt x="1351" y="312"/>
                </a:cubicBezTo>
                <a:cubicBezTo>
                  <a:pt x="1351" y="383"/>
                  <a:pt x="1327" y="443"/>
                  <a:pt x="1278" y="490"/>
                </a:cubicBezTo>
                <a:cubicBezTo>
                  <a:pt x="1226" y="541"/>
                  <a:pt x="1166" y="566"/>
                  <a:pt x="1096" y="566"/>
                </a:cubicBezTo>
                <a:cubicBezTo>
                  <a:pt x="1027" y="566"/>
                  <a:pt x="966" y="541"/>
                  <a:pt x="916" y="491"/>
                </a:cubicBezTo>
                <a:cubicBezTo>
                  <a:pt x="866" y="440"/>
                  <a:pt x="840" y="381"/>
                  <a:pt x="840" y="312"/>
                </a:cubicBezTo>
                <a:cubicBezTo>
                  <a:pt x="840" y="243"/>
                  <a:pt x="866" y="183"/>
                  <a:pt x="917" y="131"/>
                </a:cubicBezTo>
                <a:cubicBezTo>
                  <a:pt x="966" y="81"/>
                  <a:pt x="1026" y="56"/>
                  <a:pt x="1096" y="56"/>
                </a:cubicBezTo>
                <a:moveTo>
                  <a:pt x="1139" y="154"/>
                </a:moveTo>
                <a:cubicBezTo>
                  <a:pt x="1139" y="178"/>
                  <a:pt x="1120" y="198"/>
                  <a:pt x="1096" y="198"/>
                </a:cubicBezTo>
                <a:cubicBezTo>
                  <a:pt x="1072" y="198"/>
                  <a:pt x="1052" y="178"/>
                  <a:pt x="1052" y="154"/>
                </a:cubicBezTo>
                <a:cubicBezTo>
                  <a:pt x="1052" y="130"/>
                  <a:pt x="1072" y="111"/>
                  <a:pt x="1096" y="111"/>
                </a:cubicBezTo>
                <a:cubicBezTo>
                  <a:pt x="1120" y="111"/>
                  <a:pt x="1139" y="130"/>
                  <a:pt x="1139" y="154"/>
                </a:cubicBezTo>
                <a:moveTo>
                  <a:pt x="1180" y="235"/>
                </a:moveTo>
                <a:cubicBezTo>
                  <a:pt x="1180" y="224"/>
                  <a:pt x="1171" y="215"/>
                  <a:pt x="1159" y="215"/>
                </a:cubicBezTo>
                <a:lnTo>
                  <a:pt x="1032" y="215"/>
                </a:lnTo>
                <a:cubicBezTo>
                  <a:pt x="1021" y="215"/>
                  <a:pt x="1012" y="224"/>
                  <a:pt x="1012" y="235"/>
                </a:cubicBezTo>
                <a:lnTo>
                  <a:pt x="1012" y="362"/>
                </a:lnTo>
                <a:lnTo>
                  <a:pt x="1047" y="362"/>
                </a:lnTo>
                <a:lnTo>
                  <a:pt x="1047" y="513"/>
                </a:lnTo>
                <a:lnTo>
                  <a:pt x="1144" y="513"/>
                </a:lnTo>
                <a:lnTo>
                  <a:pt x="1144" y="362"/>
                </a:lnTo>
                <a:lnTo>
                  <a:pt x="1180" y="362"/>
                </a:lnTo>
                <a:lnTo>
                  <a:pt x="1180" y="235"/>
                </a:lnTo>
                <a:moveTo>
                  <a:pt x="1731" y="261"/>
                </a:moveTo>
                <a:lnTo>
                  <a:pt x="1704" y="261"/>
                </a:lnTo>
                <a:lnTo>
                  <a:pt x="1764" y="329"/>
                </a:lnTo>
                <a:lnTo>
                  <a:pt x="1825" y="261"/>
                </a:lnTo>
                <a:lnTo>
                  <a:pt x="1803" y="261"/>
                </a:lnTo>
                <a:cubicBezTo>
                  <a:pt x="1808" y="228"/>
                  <a:pt x="1837" y="207"/>
                  <a:pt x="1870" y="209"/>
                </a:cubicBezTo>
                <a:cubicBezTo>
                  <a:pt x="1872" y="210"/>
                  <a:pt x="1873" y="209"/>
                  <a:pt x="1874" y="209"/>
                </a:cubicBezTo>
                <a:cubicBezTo>
                  <a:pt x="1929" y="209"/>
                  <a:pt x="1951" y="251"/>
                  <a:pt x="1953" y="312"/>
                </a:cubicBezTo>
                <a:cubicBezTo>
                  <a:pt x="1954" y="376"/>
                  <a:pt x="1918" y="415"/>
                  <a:pt x="1874" y="414"/>
                </a:cubicBezTo>
                <a:cubicBezTo>
                  <a:pt x="1829" y="413"/>
                  <a:pt x="1812" y="392"/>
                  <a:pt x="1805" y="359"/>
                </a:cubicBezTo>
                <a:lnTo>
                  <a:pt x="1724" y="359"/>
                </a:lnTo>
                <a:cubicBezTo>
                  <a:pt x="1737" y="435"/>
                  <a:pt x="1793" y="479"/>
                  <a:pt x="1873" y="479"/>
                </a:cubicBezTo>
                <a:cubicBezTo>
                  <a:pt x="1962" y="479"/>
                  <a:pt x="2027" y="404"/>
                  <a:pt x="2027" y="312"/>
                </a:cubicBezTo>
                <a:cubicBezTo>
                  <a:pt x="2027" y="213"/>
                  <a:pt x="1963" y="144"/>
                  <a:pt x="1873" y="144"/>
                </a:cubicBezTo>
                <a:cubicBezTo>
                  <a:pt x="1870" y="144"/>
                  <a:pt x="1867" y="144"/>
                  <a:pt x="1865" y="144"/>
                </a:cubicBezTo>
                <a:cubicBezTo>
                  <a:pt x="1864" y="144"/>
                  <a:pt x="1863" y="144"/>
                  <a:pt x="1863" y="144"/>
                </a:cubicBezTo>
                <a:cubicBezTo>
                  <a:pt x="1807" y="145"/>
                  <a:pt x="1731" y="185"/>
                  <a:pt x="1731" y="261"/>
                </a:cubicBezTo>
                <a:moveTo>
                  <a:pt x="1858" y="0"/>
                </a:moveTo>
                <a:cubicBezTo>
                  <a:pt x="1690" y="5"/>
                  <a:pt x="1554" y="143"/>
                  <a:pt x="1554" y="312"/>
                </a:cubicBezTo>
                <a:cubicBezTo>
                  <a:pt x="1554" y="484"/>
                  <a:pt x="1694" y="623"/>
                  <a:pt x="1866" y="623"/>
                </a:cubicBezTo>
                <a:cubicBezTo>
                  <a:pt x="2038" y="623"/>
                  <a:pt x="2177" y="484"/>
                  <a:pt x="2177" y="312"/>
                </a:cubicBezTo>
                <a:cubicBezTo>
                  <a:pt x="2177" y="140"/>
                  <a:pt x="2037" y="0"/>
                  <a:pt x="1866" y="0"/>
                </a:cubicBezTo>
                <a:cubicBezTo>
                  <a:pt x="1863" y="0"/>
                  <a:pt x="1860" y="0"/>
                  <a:pt x="1858" y="0"/>
                </a:cubicBezTo>
                <a:moveTo>
                  <a:pt x="1857" y="54"/>
                </a:moveTo>
                <a:cubicBezTo>
                  <a:pt x="1860" y="54"/>
                  <a:pt x="1863" y="54"/>
                  <a:pt x="1866" y="54"/>
                </a:cubicBezTo>
                <a:cubicBezTo>
                  <a:pt x="2008" y="54"/>
                  <a:pt x="2124" y="169"/>
                  <a:pt x="2124" y="312"/>
                </a:cubicBezTo>
                <a:cubicBezTo>
                  <a:pt x="2124" y="454"/>
                  <a:pt x="2008" y="570"/>
                  <a:pt x="1866" y="570"/>
                </a:cubicBezTo>
                <a:cubicBezTo>
                  <a:pt x="1723" y="570"/>
                  <a:pt x="1608" y="454"/>
                  <a:pt x="1608" y="312"/>
                </a:cubicBezTo>
                <a:cubicBezTo>
                  <a:pt x="1608" y="172"/>
                  <a:pt x="1719" y="58"/>
                  <a:pt x="1857" y="54"/>
                </a:cubicBezTo>
                <a:close/>
              </a:path>
            </a:pathLst>
          </a:custGeom>
          <a:solidFill>
            <a:srgbClr val="666666"/>
          </a:solidFill>
          <a:ln w="0">
            <a:noFill/>
          </a:ln>
        </p:spPr>
        <p:txBody>
          <a:bodyPr/>
          <a:lstStyle/>
          <a:p>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la mochila</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r>
              <a:rPr lang="es-ES" sz="2800"/>
              <a:t>El problema de la mochila (</a:t>
            </a:r>
            <a:r>
              <a:rPr lang="es-ES" sz="2800" err="1"/>
              <a:t>knapsack</a:t>
            </a:r>
            <a:r>
              <a:rPr lang="es-ES" sz="2800"/>
              <a:t>) es uno de los</a:t>
            </a:r>
            <a:br>
              <a:rPr lang="es-ES" sz="2800"/>
            </a:br>
            <a:r>
              <a:rPr lang="es-ES" sz="2800"/>
              <a:t>problemas más clásicos y estudiados en el </a:t>
            </a:r>
            <a:br>
              <a:rPr lang="es-ES" sz="2800"/>
            </a:br>
            <a:r>
              <a:rPr lang="es-ES" sz="2800"/>
              <a:t>campo de la optimización combinatoria y la </a:t>
            </a:r>
            <a:br>
              <a:rPr lang="es-ES" sz="2800"/>
            </a:br>
            <a:r>
              <a:rPr lang="es-ES" sz="2800"/>
              <a:t>teoría de la complejidad computacional. </a:t>
            </a:r>
          </a:p>
          <a:p>
            <a:endParaRPr lang="es-ES" sz="2800"/>
          </a:p>
          <a:p>
            <a:r>
              <a:rPr lang="es-ES" sz="2800"/>
              <a:t>Se trata de seleccionar un subconjunto de </a:t>
            </a:r>
            <a:br>
              <a:rPr lang="es-ES" sz="2800"/>
            </a:br>
            <a:r>
              <a:rPr lang="es-ES" sz="2800"/>
              <a:t>objetos con diferentes pesos y valores para </a:t>
            </a:r>
            <a:br>
              <a:rPr lang="es-ES" sz="2800"/>
            </a:br>
            <a:r>
              <a:rPr lang="es-ES" sz="2800"/>
              <a:t>incluir en una mochila, de manera que el </a:t>
            </a:r>
            <a:br>
              <a:rPr lang="es-ES" sz="2800"/>
            </a:br>
            <a:r>
              <a:rPr lang="es-ES" sz="2800"/>
              <a:t>valor total sea maximizado sin exceder la </a:t>
            </a:r>
            <a:br>
              <a:rPr lang="es-ES" sz="2800"/>
            </a:br>
            <a:r>
              <a:rPr lang="es-ES" sz="2800"/>
              <a:t>capacidad máxima de peso de la mochila.</a:t>
            </a:r>
          </a:p>
          <a:p>
            <a:r>
              <a:rPr lang="es-ES" sz="2800">
                <a:hlinkClick r:id="rId2"/>
              </a:rPr>
              <a:t>https://www.sciencedirect.com/science/article/pii/S0305054821003877</a:t>
            </a:r>
            <a:endParaRPr lang="es-ES" sz="280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10</a:t>
            </a:fld>
            <a:endParaRPr lang="es-ES"/>
          </a:p>
        </p:txBody>
      </p:sp>
      <p:pic>
        <p:nvPicPr>
          <p:cNvPr id="1026" name="Picture 2" descr="The Knapsack Problem and Warehouse Optimization | inVia Robotics">
            <a:extLst>
              <a:ext uri="{FF2B5EF4-FFF2-40B4-BE49-F238E27FC236}">
                <a16:creationId xmlns:a16="http://schemas.microsoft.com/office/drawing/2014/main" id="{024013C5-D443-11FB-5B23-412A777931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630" y="1827467"/>
            <a:ext cx="4731465" cy="40994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4A81632-C5C5-8D0C-A79B-1BFA9868F3EA}"/>
              </a:ext>
            </a:extLst>
          </p:cNvPr>
          <p:cNvSpPr txBox="1"/>
          <p:nvPr/>
        </p:nvSpPr>
        <p:spPr>
          <a:xfrm>
            <a:off x="7612380" y="6231931"/>
            <a:ext cx="4192524" cy="215444"/>
          </a:xfrm>
          <a:prstGeom prst="rect">
            <a:avLst/>
          </a:prstGeom>
          <a:noFill/>
        </p:spPr>
        <p:txBody>
          <a:bodyPr wrap="square">
            <a:spAutoFit/>
          </a:bodyPr>
          <a:lstStyle/>
          <a:p>
            <a:r>
              <a:rPr lang="es-ES" sz="800"/>
              <a:t>Fuente: </a:t>
            </a:r>
            <a:r>
              <a:rPr lang="es-ES" sz="800">
                <a:hlinkClick r:id="rId4"/>
              </a:rPr>
              <a:t>https://inviarobotics.com/blog/knapsack-problem-and-warehouse-optimization/</a:t>
            </a:r>
            <a:endParaRPr lang="es-ES" sz="800"/>
          </a:p>
        </p:txBody>
      </p:sp>
    </p:spTree>
    <p:extLst>
      <p:ext uri="{BB962C8B-B14F-4D97-AF65-F5344CB8AC3E}">
        <p14:creationId xmlns:p14="http://schemas.microsoft.com/office/powerpoint/2010/main" val="19267358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0EF3E-DCD9-016E-2513-FA558860838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F3FCA51-BB87-D1C6-D8E8-3296DC1065B5}"/>
              </a:ext>
            </a:extLst>
          </p:cNvPr>
          <p:cNvSpPr>
            <a:spLocks noGrp="1"/>
          </p:cNvSpPr>
          <p:nvPr>
            <p:ph type="title"/>
          </p:nvPr>
        </p:nvSpPr>
        <p:spPr>
          <a:xfrm>
            <a:off x="222287" y="352980"/>
            <a:ext cx="11747425" cy="666360"/>
          </a:xfrm>
        </p:spPr>
        <p:txBody>
          <a:bodyPr/>
          <a:lstStyle/>
          <a:p>
            <a:r>
              <a:rPr lang="en-US" b="1" dirty="0"/>
              <a:t>Single Row Facility Layout Problem</a:t>
            </a:r>
            <a:endParaRPr lang="es-ES" b="1" dirty="0"/>
          </a:p>
        </p:txBody>
      </p:sp>
      <p:sp>
        <p:nvSpPr>
          <p:cNvPr id="2" name="Slide Number Placeholder 1">
            <a:extLst>
              <a:ext uri="{FF2B5EF4-FFF2-40B4-BE49-F238E27FC236}">
                <a16:creationId xmlns:a16="http://schemas.microsoft.com/office/drawing/2014/main" id="{66667210-5FD0-6687-B266-E50E1C7C01E9}"/>
              </a:ext>
            </a:extLst>
          </p:cNvPr>
          <p:cNvSpPr>
            <a:spLocks noGrp="1"/>
          </p:cNvSpPr>
          <p:nvPr>
            <p:ph type="sldNum" sz="quarter" idx="4"/>
          </p:nvPr>
        </p:nvSpPr>
        <p:spPr/>
        <p:txBody>
          <a:bodyPr/>
          <a:lstStyle/>
          <a:p>
            <a:fld id="{C3C68E28-6A0B-4E0D-A95D-AA2B793B8668}" type="slidenum">
              <a:rPr lang="es-ES" smtClean="0"/>
              <a:t>100</a:t>
            </a:fld>
            <a:endParaRPr lang="es-ES"/>
          </a:p>
        </p:txBody>
      </p:sp>
      <p:sp>
        <p:nvSpPr>
          <p:cNvPr id="3" name="Rectangle 1">
            <a:extLst>
              <a:ext uri="{FF2B5EF4-FFF2-40B4-BE49-F238E27FC236}">
                <a16:creationId xmlns:a16="http://schemas.microsoft.com/office/drawing/2014/main" id="{F3ECA1B1-5A04-51E7-AB62-D541892AAF12}"/>
              </a:ext>
            </a:extLst>
          </p:cNvPr>
          <p:cNvSpPr>
            <a:spLocks noChangeArrowheads="1"/>
          </p:cNvSpPr>
          <p:nvPr/>
        </p:nvSpPr>
        <p:spPr bwMode="auto">
          <a:xfrm>
            <a:off x="310896" y="1608433"/>
            <a:ext cx="4617720" cy="470898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7A7E85"/>
                </a:solidFill>
                <a:effectLst/>
                <a:latin typeface="JetBrains Mono"/>
              </a:rPr>
              <a:t># Importar la librería </a:t>
            </a:r>
            <a:r>
              <a:rPr kumimoji="0" lang="es-ES" altLang="es-ES" sz="1200" b="0" i="0" u="none" strike="noStrike" cap="none" normalizeH="0" baseline="0" dirty="0" err="1">
                <a:ln>
                  <a:noFill/>
                </a:ln>
                <a:solidFill>
                  <a:srgbClr val="7A7E85"/>
                </a:solidFill>
                <a:effectLst/>
                <a:latin typeface="JetBrains Mono"/>
              </a:rPr>
              <a:t>gurobipy</a:t>
            </a:r>
            <a:br>
              <a:rPr kumimoji="0" lang="es-ES" altLang="es-ES" sz="1200" b="0" i="0" u="none" strike="noStrike" cap="none" normalizeH="0" baseline="0" dirty="0">
                <a:ln>
                  <a:noFill/>
                </a:ln>
                <a:solidFill>
                  <a:srgbClr val="7A7E85"/>
                </a:solidFill>
                <a:effectLst/>
                <a:latin typeface="JetBrains Mono"/>
              </a:rPr>
            </a:br>
            <a:r>
              <a:rPr kumimoji="0" lang="es-ES" altLang="es-ES" sz="1200" b="0" i="0" u="none" strike="noStrike" cap="none" normalizeH="0" baseline="0" dirty="0" err="1">
                <a:ln>
                  <a:noFill/>
                </a:ln>
                <a:solidFill>
                  <a:srgbClr val="CF8E6D"/>
                </a:solidFill>
                <a:effectLst/>
                <a:latin typeface="JetBrains Mono"/>
              </a:rPr>
              <a:t>from</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err="1">
                <a:ln>
                  <a:noFill/>
                </a:ln>
                <a:solidFill>
                  <a:srgbClr val="BCBEC4"/>
                </a:solidFill>
                <a:effectLst/>
                <a:latin typeface="JetBrains Mono"/>
              </a:rPr>
              <a:t>gurobipy</a:t>
            </a: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CF8E6D"/>
                </a:solidFill>
                <a:effectLst/>
                <a:latin typeface="JetBrains Mono"/>
              </a:rPr>
              <a:t>import</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err="1">
                <a:ln>
                  <a:noFill/>
                </a:ln>
                <a:solidFill>
                  <a:srgbClr val="BCBEC4"/>
                </a:solidFill>
                <a:effectLst/>
                <a:latin typeface="JetBrains Mono"/>
              </a:rPr>
              <a:t>Model</a:t>
            </a:r>
            <a:r>
              <a:rPr kumimoji="0" lang="es-ES" altLang="es-ES" sz="1200" b="0" i="0" u="none" strike="noStrike" cap="none" normalizeH="0" baseline="0" dirty="0">
                <a:ln>
                  <a:noFill/>
                </a:ln>
                <a:solidFill>
                  <a:srgbClr val="BCBEC4"/>
                </a:solidFill>
                <a:effectLst/>
                <a:latin typeface="JetBrains Mono"/>
              </a:rPr>
              <a:t>, GRB, </a:t>
            </a:r>
            <a:r>
              <a:rPr kumimoji="0" lang="es-ES" altLang="es-ES" sz="1200" b="0" i="0" u="none" strike="noStrike" cap="none" normalizeH="0" baseline="0" dirty="0" err="1">
                <a:ln>
                  <a:noFill/>
                </a:ln>
                <a:solidFill>
                  <a:srgbClr val="BCBEC4"/>
                </a:solidFill>
                <a:effectLst/>
                <a:latin typeface="JetBrains Mono"/>
              </a:rPr>
              <a:t>quicksum</a:t>
            </a:r>
            <a:br>
              <a:rPr kumimoji="0" lang="es-ES" altLang="es-ES" sz="1200" b="0" i="0" u="none" strike="noStrike" cap="none" normalizeH="0" baseline="0" dirty="0">
                <a:ln>
                  <a:noFill/>
                </a:ln>
                <a:solidFill>
                  <a:srgbClr val="BCBEC4"/>
                </a:solidFill>
                <a:effectLst/>
                <a:latin typeface="JetBrains Mono"/>
              </a:rPr>
            </a:br>
            <a:br>
              <a:rPr kumimoji="0" lang="es-ES" altLang="es-ES" sz="1200" b="0" i="0" u="none" strike="noStrike" cap="none" normalizeH="0" baseline="0" dirty="0">
                <a:ln>
                  <a:noFill/>
                </a:ln>
                <a:solidFill>
                  <a:srgbClr val="BCBEC4"/>
                </a:solidFill>
                <a:effectLst/>
                <a:latin typeface="JetBrains Mono"/>
              </a:rPr>
            </a:b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7A7E85"/>
                </a:solidFill>
                <a:effectLst/>
                <a:latin typeface="JetBrains Mono"/>
              </a:rPr>
              <a:t># Función para leer los datos desde un archivo</a:t>
            </a:r>
            <a:br>
              <a:rPr kumimoji="0" lang="es-ES" altLang="es-ES" sz="1200" b="0" i="0" u="none" strike="noStrike" cap="none" normalizeH="0" baseline="0" dirty="0">
                <a:ln>
                  <a:noFill/>
                </a:ln>
                <a:solidFill>
                  <a:srgbClr val="7A7E85"/>
                </a:solidFill>
                <a:effectLst/>
                <a:latin typeface="JetBrains Mono"/>
              </a:rPr>
            </a:br>
            <a:r>
              <a:rPr kumimoji="0" lang="es-ES" altLang="es-ES" sz="1200" b="0" i="0" u="none" strike="noStrike" cap="none" normalizeH="0" baseline="0" dirty="0" err="1">
                <a:ln>
                  <a:noFill/>
                </a:ln>
                <a:solidFill>
                  <a:srgbClr val="CF8E6D"/>
                </a:solidFill>
                <a:effectLst/>
                <a:latin typeface="JetBrains Mono"/>
              </a:rPr>
              <a:t>def</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err="1">
                <a:ln>
                  <a:noFill/>
                </a:ln>
                <a:solidFill>
                  <a:srgbClr val="56A8F5"/>
                </a:solidFill>
                <a:effectLst/>
                <a:latin typeface="JetBrains Mono"/>
              </a:rPr>
              <a:t>leer_datos_desde_archivo</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BCBEC4"/>
                </a:solidFill>
                <a:effectLst/>
                <a:latin typeface="JetBrains Mono"/>
              </a:rPr>
              <a:t>nombre_archivo</a:t>
            </a:r>
            <a:r>
              <a:rPr kumimoji="0" lang="es-ES" altLang="es-ES" sz="1200" b="0" i="0" u="none" strike="noStrike" cap="none" normalizeH="0" baseline="0" dirty="0">
                <a:ln>
                  <a:noFill/>
                </a:ln>
                <a:solidFill>
                  <a:srgbClr val="BCBEC4"/>
                </a:solidFill>
                <a:effectLst/>
                <a:latin typeface="JetBrains Mono"/>
              </a:rPr>
              <a:t>):</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a:ln>
                  <a:noFill/>
                </a:ln>
                <a:solidFill>
                  <a:srgbClr val="7A7E85"/>
                </a:solidFill>
                <a:effectLst/>
                <a:latin typeface="JetBrains Mono"/>
              </a:rPr>
              <a:t># Abrir el archivo y leer las líneas</a:t>
            </a:r>
            <a:br>
              <a:rPr kumimoji="0" lang="es-ES" altLang="es-ES" sz="1200" b="0" i="0" u="none" strike="noStrike" cap="none" normalizeH="0" baseline="0" dirty="0">
                <a:ln>
                  <a:noFill/>
                </a:ln>
                <a:solidFill>
                  <a:srgbClr val="7A7E85"/>
                </a:solidFill>
                <a:effectLst/>
                <a:latin typeface="JetBrains Mono"/>
              </a:rPr>
            </a:br>
            <a:r>
              <a:rPr kumimoji="0" lang="es-ES" altLang="es-ES" sz="1200" b="0" i="0" u="none" strike="noStrike" cap="none" normalizeH="0" baseline="0" dirty="0">
                <a:ln>
                  <a:noFill/>
                </a:ln>
                <a:solidFill>
                  <a:srgbClr val="7A7E85"/>
                </a:solidFill>
                <a:effectLst/>
                <a:latin typeface="JetBrains Mono"/>
              </a:rPr>
              <a:t>    </a:t>
            </a:r>
            <a:r>
              <a:rPr kumimoji="0" lang="es-ES" altLang="es-ES" sz="1200" b="0" i="0" u="none" strike="noStrike" cap="none" normalizeH="0" baseline="0" dirty="0" err="1">
                <a:ln>
                  <a:noFill/>
                </a:ln>
                <a:solidFill>
                  <a:srgbClr val="CF8E6D"/>
                </a:solidFill>
                <a:effectLst/>
                <a:latin typeface="JetBrains Mono"/>
              </a:rPr>
              <a:t>with</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a:ln>
                  <a:noFill/>
                </a:ln>
                <a:solidFill>
                  <a:srgbClr val="8888C6"/>
                </a:solidFill>
                <a:effectLst/>
                <a:latin typeface="JetBrains Mono"/>
              </a:rPr>
              <a:t>open</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BCBEC4"/>
                </a:solidFill>
                <a:effectLst/>
                <a:latin typeface="JetBrains Mono"/>
              </a:rPr>
              <a:t>nombre_archivo</a:t>
            </a: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a:ln>
                  <a:noFill/>
                </a:ln>
                <a:solidFill>
                  <a:srgbClr val="6AAB73"/>
                </a:solidFill>
                <a:effectLst/>
                <a:latin typeface="JetBrains Mono"/>
              </a:rPr>
              <a:t>'r'</a:t>
            </a: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a:ln>
                  <a:noFill/>
                </a:ln>
                <a:solidFill>
                  <a:srgbClr val="CF8E6D"/>
                </a:solidFill>
                <a:effectLst/>
                <a:latin typeface="JetBrains Mono"/>
              </a:rPr>
              <a:t>as </a:t>
            </a:r>
            <a:r>
              <a:rPr kumimoji="0" lang="es-ES" altLang="es-ES" sz="1200" b="0" i="0" u="none" strike="noStrike" cap="none" normalizeH="0" baseline="0" dirty="0">
                <a:ln>
                  <a:noFill/>
                </a:ln>
                <a:solidFill>
                  <a:srgbClr val="BCBEC4"/>
                </a:solidFill>
                <a:effectLst/>
                <a:latin typeface="JetBrains Mono"/>
              </a:rPr>
              <a:t>f:</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BCBEC4"/>
                </a:solidFill>
                <a:effectLst/>
                <a:latin typeface="JetBrains Mono"/>
              </a:rPr>
              <a:t>lines</a:t>
            </a:r>
            <a:r>
              <a:rPr kumimoji="0" lang="es-ES" altLang="es-ES" sz="1200" b="0" i="0" u="none" strike="noStrike" cap="none" normalizeH="0" baseline="0" dirty="0">
                <a:ln>
                  <a:noFill/>
                </a:ln>
                <a:solidFill>
                  <a:srgbClr val="BCBEC4"/>
                </a:solidFill>
                <a:effectLst/>
                <a:latin typeface="JetBrains Mono"/>
              </a:rPr>
              <a:t> = </a:t>
            </a:r>
            <a:r>
              <a:rPr kumimoji="0" lang="es-ES" altLang="es-ES" sz="1200" b="0" i="0" u="none" strike="noStrike" cap="none" normalizeH="0" baseline="0" dirty="0" err="1">
                <a:ln>
                  <a:noFill/>
                </a:ln>
                <a:solidFill>
                  <a:srgbClr val="BCBEC4"/>
                </a:solidFill>
                <a:effectLst/>
                <a:latin typeface="JetBrains Mono"/>
              </a:rPr>
              <a:t>f.readlines</a:t>
            </a:r>
            <a:r>
              <a:rPr kumimoji="0" lang="es-ES" altLang="es-ES" sz="1200" b="0" i="0" u="none" strike="noStrike" cap="none" normalizeH="0" baseline="0" dirty="0">
                <a:ln>
                  <a:noFill/>
                </a:ln>
                <a:solidFill>
                  <a:srgbClr val="BCBEC4"/>
                </a:solidFill>
                <a:effectLst/>
                <a:latin typeface="JetBrains Mono"/>
              </a:rPr>
              <a:t>()</a:t>
            </a:r>
            <a:br>
              <a:rPr kumimoji="0" lang="es-ES" altLang="es-ES" sz="1200" b="0" i="0" u="none" strike="noStrike" cap="none" normalizeH="0" baseline="0" dirty="0">
                <a:ln>
                  <a:noFill/>
                </a:ln>
                <a:solidFill>
                  <a:srgbClr val="BCBEC4"/>
                </a:solidFill>
                <a:effectLst/>
                <a:latin typeface="JetBrains Mono"/>
              </a:rPr>
            </a:b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a:ln>
                  <a:noFill/>
                </a:ln>
                <a:solidFill>
                  <a:srgbClr val="7A7E85"/>
                </a:solidFill>
                <a:effectLst/>
                <a:latin typeface="JetBrains Mono"/>
              </a:rPr>
              <a:t># Remover saltos de línea y espacios en blanco</a:t>
            </a:r>
            <a:br>
              <a:rPr kumimoji="0" lang="es-ES" altLang="es-ES" sz="1200" b="0" i="0" u="none" strike="noStrike" cap="none" normalizeH="0" baseline="0" dirty="0">
                <a:ln>
                  <a:noFill/>
                </a:ln>
                <a:solidFill>
                  <a:srgbClr val="7A7E85"/>
                </a:solidFill>
                <a:effectLst/>
                <a:latin typeface="JetBrains Mono"/>
              </a:rPr>
            </a:br>
            <a:r>
              <a:rPr kumimoji="0" lang="es-ES" altLang="es-ES" sz="1200" b="0" i="0" u="none" strike="noStrike" cap="none" normalizeH="0" baseline="0" dirty="0">
                <a:ln>
                  <a:noFill/>
                </a:ln>
                <a:solidFill>
                  <a:srgbClr val="7A7E85"/>
                </a:solidFill>
                <a:effectLst/>
                <a:latin typeface="JetBrains Mono"/>
              </a:rPr>
              <a:t>    </a:t>
            </a:r>
            <a:r>
              <a:rPr kumimoji="0" lang="es-ES" altLang="es-ES" sz="1200" b="0" i="0" u="none" strike="noStrike" cap="none" normalizeH="0" baseline="0" dirty="0" err="1">
                <a:ln>
                  <a:noFill/>
                </a:ln>
                <a:solidFill>
                  <a:srgbClr val="BCBEC4"/>
                </a:solidFill>
                <a:effectLst/>
                <a:latin typeface="JetBrains Mono"/>
              </a:rPr>
              <a:t>lines</a:t>
            </a:r>
            <a:r>
              <a:rPr kumimoji="0" lang="es-ES" altLang="es-ES" sz="1200" b="0" i="0" u="none" strike="noStrike" cap="none" normalizeH="0" baseline="0" dirty="0">
                <a:ln>
                  <a:noFill/>
                </a:ln>
                <a:solidFill>
                  <a:srgbClr val="BCBEC4"/>
                </a:solidFill>
                <a:effectLst/>
                <a:latin typeface="JetBrains Mono"/>
              </a:rPr>
              <a:t> = [</a:t>
            </a:r>
            <a:r>
              <a:rPr kumimoji="0" lang="es-ES" altLang="es-ES" sz="1200" b="0" i="0" u="none" strike="noStrike" cap="none" normalizeH="0" baseline="0" dirty="0" err="1">
                <a:ln>
                  <a:noFill/>
                </a:ln>
                <a:solidFill>
                  <a:srgbClr val="BCBEC4"/>
                </a:solidFill>
                <a:effectLst/>
                <a:latin typeface="JetBrains Mono"/>
              </a:rPr>
              <a:t>line.strip</a:t>
            </a: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CF8E6D"/>
                </a:solidFill>
                <a:effectLst/>
                <a:latin typeface="JetBrains Mono"/>
              </a:rPr>
              <a:t>for</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line </a:t>
            </a:r>
            <a:r>
              <a:rPr kumimoji="0" lang="es-ES" altLang="es-ES" sz="1200" b="0" i="0" u="none" strike="noStrike" cap="none" normalizeH="0" baseline="0" dirty="0">
                <a:ln>
                  <a:noFill/>
                </a:ln>
                <a:solidFill>
                  <a:srgbClr val="CF8E6D"/>
                </a:solidFill>
                <a:effectLst/>
                <a:latin typeface="JetBrains Mono"/>
              </a:rPr>
              <a:t>in </a:t>
            </a:r>
            <a:r>
              <a:rPr kumimoji="0" lang="es-ES" altLang="es-ES" sz="1200" b="0" i="0" u="none" strike="noStrike" cap="none" normalizeH="0" baseline="0" dirty="0" err="1">
                <a:ln>
                  <a:noFill/>
                </a:ln>
                <a:solidFill>
                  <a:srgbClr val="BCBEC4"/>
                </a:solidFill>
                <a:effectLst/>
                <a:latin typeface="JetBrains Mono"/>
              </a:rPr>
              <a:t>lines</a:t>
            </a: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CF8E6D"/>
                </a:solidFill>
                <a:effectLst/>
                <a:latin typeface="JetBrains Mono"/>
              </a:rPr>
              <a:t>if</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err="1">
                <a:ln>
                  <a:noFill/>
                </a:ln>
                <a:solidFill>
                  <a:srgbClr val="BCBEC4"/>
                </a:solidFill>
                <a:effectLst/>
                <a:latin typeface="JetBrains Mono"/>
              </a:rPr>
              <a:t>line.strip</a:t>
            </a:r>
            <a:r>
              <a:rPr kumimoji="0" lang="es-ES" altLang="es-ES" sz="1200" b="0" i="0" u="none" strike="noStrike" cap="none" normalizeH="0" baseline="0" dirty="0">
                <a:ln>
                  <a:noFill/>
                </a:ln>
                <a:solidFill>
                  <a:srgbClr val="BCBEC4"/>
                </a:solidFill>
                <a:effectLst/>
                <a:latin typeface="JetBrains Mono"/>
              </a:rPr>
              <a:t>() != </a:t>
            </a:r>
            <a:r>
              <a:rPr kumimoji="0" lang="es-ES" altLang="es-ES" sz="1200" b="0" i="0" u="none" strike="noStrike" cap="none" normalizeH="0" baseline="0" dirty="0">
                <a:ln>
                  <a:noFill/>
                </a:ln>
                <a:solidFill>
                  <a:srgbClr val="6AAB73"/>
                </a:solidFill>
                <a:effectLst/>
                <a:latin typeface="JetBrains Mono"/>
              </a:rPr>
              <a:t>''</a:t>
            </a:r>
            <a:r>
              <a:rPr kumimoji="0" lang="es-ES" altLang="es-ES" sz="1200" b="0" i="0" u="none" strike="noStrike" cap="none" normalizeH="0" baseline="0" dirty="0">
                <a:ln>
                  <a:noFill/>
                </a:ln>
                <a:solidFill>
                  <a:srgbClr val="BCBEC4"/>
                </a:solidFill>
                <a:effectLst/>
                <a:latin typeface="JetBrains Mono"/>
              </a:rPr>
              <a:t>]</a:t>
            </a:r>
            <a:br>
              <a:rPr kumimoji="0" lang="es-ES" altLang="es-ES" sz="1200" b="0" i="0" u="none" strike="noStrike" cap="none" normalizeH="0" baseline="0" dirty="0">
                <a:ln>
                  <a:noFill/>
                </a:ln>
                <a:solidFill>
                  <a:srgbClr val="BCBEC4"/>
                </a:solidFill>
                <a:effectLst/>
                <a:latin typeface="JetBrains Mono"/>
              </a:rPr>
            </a:b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a:ln>
                  <a:noFill/>
                </a:ln>
                <a:solidFill>
                  <a:srgbClr val="7A7E85"/>
                </a:solidFill>
                <a:effectLst/>
                <a:latin typeface="JetBrains Mono"/>
              </a:rPr>
              <a:t># Línea 0: Número de instalaciones</a:t>
            </a:r>
            <a:br>
              <a:rPr kumimoji="0" lang="es-ES" altLang="es-ES" sz="1200" b="0" i="0" u="none" strike="noStrike" cap="none" normalizeH="0" baseline="0" dirty="0">
                <a:ln>
                  <a:noFill/>
                </a:ln>
                <a:solidFill>
                  <a:srgbClr val="7A7E85"/>
                </a:solidFill>
                <a:effectLst/>
                <a:latin typeface="JetBrains Mono"/>
              </a:rPr>
            </a:br>
            <a:r>
              <a:rPr kumimoji="0" lang="es-ES" altLang="es-ES" sz="1200" b="0" i="0" u="none" strike="noStrike" cap="none" normalizeH="0" baseline="0" dirty="0">
                <a:ln>
                  <a:noFill/>
                </a:ln>
                <a:solidFill>
                  <a:srgbClr val="7A7E85"/>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n = </a:t>
            </a:r>
            <a:r>
              <a:rPr kumimoji="0" lang="es-ES" altLang="es-ES" sz="1200" b="0" i="0" u="none" strike="noStrike" cap="none" normalizeH="0" baseline="0" dirty="0" err="1">
                <a:ln>
                  <a:noFill/>
                </a:ln>
                <a:solidFill>
                  <a:srgbClr val="8888C6"/>
                </a:solidFill>
                <a:effectLst/>
                <a:latin typeface="JetBrains Mono"/>
              </a:rPr>
              <a:t>int</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BCBEC4"/>
                </a:solidFill>
                <a:effectLst/>
                <a:latin typeface="JetBrains Mono"/>
              </a:rPr>
              <a:t>lines</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a:ln>
                  <a:noFill/>
                </a:ln>
                <a:solidFill>
                  <a:srgbClr val="2AACB8"/>
                </a:solidFill>
                <a:effectLst/>
                <a:latin typeface="JetBrains Mono"/>
              </a:rPr>
              <a:t>0</a:t>
            </a:r>
            <a:r>
              <a:rPr kumimoji="0" lang="es-ES" altLang="es-ES" sz="1200" b="0" i="0" u="none" strike="noStrike" cap="none" normalizeH="0" baseline="0" dirty="0">
                <a:ln>
                  <a:noFill/>
                </a:ln>
                <a:solidFill>
                  <a:srgbClr val="BCBEC4"/>
                </a:solidFill>
                <a:effectLst/>
                <a:latin typeface="JetBrains Mono"/>
              </a:rPr>
              <a:t>])</a:t>
            </a:r>
            <a:br>
              <a:rPr kumimoji="0" lang="es-ES" altLang="es-ES" sz="1200" b="0" i="0" u="none" strike="noStrike" cap="none" normalizeH="0" baseline="0" dirty="0">
                <a:ln>
                  <a:noFill/>
                </a:ln>
                <a:solidFill>
                  <a:srgbClr val="BCBEC4"/>
                </a:solidFill>
                <a:effectLst/>
                <a:latin typeface="JetBrains Mono"/>
              </a:rPr>
            </a:b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a:ln>
                  <a:noFill/>
                </a:ln>
                <a:solidFill>
                  <a:srgbClr val="7A7E85"/>
                </a:solidFill>
                <a:effectLst/>
                <a:latin typeface="JetBrains Mono"/>
              </a:rPr>
              <a:t># Línea 1: Anchos de las instalaciones</a:t>
            </a:r>
            <a:br>
              <a:rPr kumimoji="0" lang="es-ES" altLang="es-ES" sz="1200" b="0" i="0" u="none" strike="noStrike" cap="none" normalizeH="0" baseline="0" dirty="0">
                <a:ln>
                  <a:noFill/>
                </a:ln>
                <a:solidFill>
                  <a:srgbClr val="7A7E85"/>
                </a:solidFill>
                <a:effectLst/>
                <a:latin typeface="JetBrains Mono"/>
              </a:rPr>
            </a:br>
            <a:r>
              <a:rPr kumimoji="0" lang="es-ES" altLang="es-ES" sz="1200" b="0" i="0" u="none" strike="noStrike" cap="none" normalizeH="0" baseline="0" dirty="0">
                <a:ln>
                  <a:noFill/>
                </a:ln>
                <a:solidFill>
                  <a:srgbClr val="7A7E85"/>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l = </a:t>
            </a:r>
            <a:r>
              <a:rPr kumimoji="0" lang="es-ES" altLang="es-ES" sz="1200" b="0" i="0" u="none" strike="noStrike" cap="none" normalizeH="0" baseline="0" dirty="0" err="1">
                <a:ln>
                  <a:noFill/>
                </a:ln>
                <a:solidFill>
                  <a:srgbClr val="8888C6"/>
                </a:solidFill>
                <a:effectLst/>
                <a:latin typeface="JetBrains Mono"/>
              </a:rPr>
              <a:t>list</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8888C6"/>
                </a:solidFill>
                <a:effectLst/>
                <a:latin typeface="JetBrains Mono"/>
              </a:rPr>
              <a:t>map</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8888C6"/>
                </a:solidFill>
                <a:effectLst/>
                <a:latin typeface="JetBrains Mono"/>
              </a:rPr>
              <a:t>float</a:t>
            </a: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BCBEC4"/>
                </a:solidFill>
                <a:effectLst/>
                <a:latin typeface="JetBrains Mono"/>
              </a:rPr>
              <a:t>lines</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a:ln>
                  <a:noFill/>
                </a:ln>
                <a:solidFill>
                  <a:srgbClr val="2AACB8"/>
                </a:solidFill>
                <a:effectLst/>
                <a:latin typeface="JetBrains Mono"/>
              </a:rPr>
              <a:t>1</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BCBEC4"/>
                </a:solidFill>
                <a:effectLst/>
                <a:latin typeface="JetBrains Mono"/>
              </a:rPr>
              <a:t>split</a:t>
            </a:r>
            <a:r>
              <a:rPr kumimoji="0" lang="es-ES" altLang="es-ES" sz="1200" b="0" i="0" u="none" strike="noStrike" cap="none" normalizeH="0" baseline="0" dirty="0">
                <a:ln>
                  <a:noFill/>
                </a:ln>
                <a:solidFill>
                  <a:srgbClr val="BCBEC4"/>
                </a:solidFill>
                <a:effectLst/>
                <a:latin typeface="JetBrains Mono"/>
              </a:rPr>
              <a:t>()))</a:t>
            </a:r>
            <a:br>
              <a:rPr kumimoji="0" lang="es-ES" altLang="es-ES" sz="1200" b="0" i="0" u="none" strike="noStrike" cap="none" normalizeH="0" baseline="0" dirty="0">
                <a:ln>
                  <a:noFill/>
                </a:ln>
                <a:solidFill>
                  <a:srgbClr val="BCBEC4"/>
                </a:solidFill>
                <a:effectLst/>
                <a:latin typeface="JetBrains Mono"/>
              </a:rPr>
            </a:b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a:ln>
                  <a:noFill/>
                </a:ln>
                <a:solidFill>
                  <a:srgbClr val="7A7E85"/>
                </a:solidFill>
                <a:effectLst/>
                <a:latin typeface="JetBrains Mono"/>
              </a:rPr>
              <a:t># Verificar que el número de anchos coincide con n</a:t>
            </a:r>
            <a:br>
              <a:rPr kumimoji="0" lang="es-ES" altLang="es-ES" sz="1200" b="0" i="0" u="none" strike="noStrike" cap="none" normalizeH="0" baseline="0" dirty="0">
                <a:ln>
                  <a:noFill/>
                </a:ln>
                <a:solidFill>
                  <a:srgbClr val="7A7E85"/>
                </a:solidFill>
                <a:effectLst/>
                <a:latin typeface="JetBrains Mono"/>
              </a:rPr>
            </a:br>
            <a:r>
              <a:rPr kumimoji="0" lang="es-ES" altLang="es-ES" sz="1200" b="0" i="0" u="none" strike="noStrike" cap="none" normalizeH="0" baseline="0" dirty="0">
                <a:ln>
                  <a:noFill/>
                </a:ln>
                <a:solidFill>
                  <a:srgbClr val="7A7E85"/>
                </a:solidFill>
                <a:effectLst/>
                <a:latin typeface="JetBrains Mono"/>
              </a:rPr>
              <a:t>    </a:t>
            </a:r>
            <a:r>
              <a:rPr kumimoji="0" lang="es-ES" altLang="es-ES" sz="1200" b="0" i="0" u="none" strike="noStrike" cap="none" normalizeH="0" baseline="0" dirty="0" err="1">
                <a:ln>
                  <a:noFill/>
                </a:ln>
                <a:solidFill>
                  <a:srgbClr val="CF8E6D"/>
                </a:solidFill>
                <a:effectLst/>
                <a:latin typeface="JetBrains Mono"/>
              </a:rPr>
              <a:t>if</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err="1">
                <a:ln>
                  <a:noFill/>
                </a:ln>
                <a:solidFill>
                  <a:srgbClr val="8888C6"/>
                </a:solidFill>
                <a:effectLst/>
                <a:latin typeface="JetBrains Mono"/>
              </a:rPr>
              <a:t>len</a:t>
            </a:r>
            <a:r>
              <a:rPr kumimoji="0" lang="es-ES" altLang="es-ES" sz="1200" b="0" i="0" u="none" strike="noStrike" cap="none" normalizeH="0" baseline="0" dirty="0">
                <a:ln>
                  <a:noFill/>
                </a:ln>
                <a:solidFill>
                  <a:srgbClr val="BCBEC4"/>
                </a:solidFill>
                <a:effectLst/>
                <a:latin typeface="JetBrains Mono"/>
              </a:rPr>
              <a:t>(l) != n:</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CF8E6D"/>
                </a:solidFill>
                <a:effectLst/>
                <a:latin typeface="JetBrains Mono"/>
              </a:rPr>
              <a:t>raise</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err="1">
                <a:ln>
                  <a:noFill/>
                </a:ln>
                <a:solidFill>
                  <a:srgbClr val="8888C6"/>
                </a:solidFill>
                <a:effectLst/>
                <a:latin typeface="JetBrains Mono"/>
              </a:rPr>
              <a:t>ValueError</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a:ln>
                  <a:noFill/>
                </a:ln>
                <a:solidFill>
                  <a:srgbClr val="6AAB73"/>
                </a:solidFill>
                <a:effectLst/>
                <a:latin typeface="JetBrains Mono"/>
              </a:rPr>
              <a:t>"El número de anchos proporcionados no coincide con el número de instalaciones."</a:t>
            </a:r>
            <a:r>
              <a:rPr kumimoji="0" lang="es-ES" altLang="es-ES" sz="1200" b="0" i="0" u="none" strike="noStrike" cap="none" normalizeH="0" baseline="0" dirty="0">
                <a:ln>
                  <a:noFill/>
                </a:ln>
                <a:solidFill>
                  <a:srgbClr val="BCBEC4"/>
                </a:solidFill>
                <a:effectLst/>
                <a:latin typeface="JetBrains Mono"/>
              </a:rPr>
              <a:t>)</a:t>
            </a:r>
            <a:br>
              <a:rPr kumimoji="0" lang="es-ES" altLang="es-ES" sz="1200" b="0" i="0" u="none" strike="noStrike" cap="none" normalizeH="0" baseline="0" dirty="0">
                <a:ln>
                  <a:noFill/>
                </a:ln>
                <a:solidFill>
                  <a:srgbClr val="BCBEC4"/>
                </a:solidFill>
                <a:effectLst/>
                <a:latin typeface="JetBrains Mono"/>
              </a:rPr>
            </a:br>
            <a:br>
              <a:rPr kumimoji="0" lang="es-ES" altLang="es-ES" sz="1200" b="0" i="0" u="none" strike="noStrike" cap="none" normalizeH="0" baseline="0" dirty="0">
                <a:ln>
                  <a:noFill/>
                </a:ln>
                <a:solidFill>
                  <a:srgbClr val="BCBEC4"/>
                </a:solidFill>
                <a:effectLst/>
                <a:latin typeface="JetBrains Mono"/>
              </a:rPr>
            </a:b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AF31F84D-32D6-C381-A798-435F3EA9EA78}"/>
              </a:ext>
            </a:extLst>
          </p:cNvPr>
          <p:cNvSpPr>
            <a:spLocks noChangeArrowheads="1"/>
          </p:cNvSpPr>
          <p:nvPr/>
        </p:nvSpPr>
        <p:spPr bwMode="auto">
          <a:xfrm>
            <a:off x="4928616" y="1608433"/>
            <a:ext cx="4617720" cy="267765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a:ln>
                  <a:noFill/>
                </a:ln>
                <a:solidFill>
                  <a:srgbClr val="7A7E85"/>
                </a:solidFill>
                <a:effectLst/>
                <a:latin typeface="JetBrains Mono"/>
              </a:rPr>
              <a:t># Matriz de costes: líneas desde la tercera hasta el final</a:t>
            </a:r>
            <a:br>
              <a:rPr kumimoji="0" lang="es-ES" altLang="es-ES" sz="1200" b="0" i="0" u="none" strike="noStrike" cap="none" normalizeH="0" baseline="0" dirty="0">
                <a:ln>
                  <a:noFill/>
                </a:ln>
                <a:solidFill>
                  <a:srgbClr val="7A7E85"/>
                </a:solidFill>
                <a:effectLst/>
                <a:latin typeface="JetBrains Mono"/>
              </a:rPr>
            </a:br>
            <a:r>
              <a:rPr kumimoji="0" lang="es-ES" altLang="es-ES" sz="1200" b="0" i="0" u="none" strike="noStrike" cap="none" normalizeH="0" baseline="0" dirty="0">
                <a:ln>
                  <a:noFill/>
                </a:ln>
                <a:solidFill>
                  <a:srgbClr val="7A7E85"/>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w = []</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CF8E6D"/>
                </a:solidFill>
                <a:effectLst/>
                <a:latin typeface="JetBrains Mono"/>
              </a:rPr>
              <a:t>for</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line </a:t>
            </a:r>
            <a:r>
              <a:rPr kumimoji="0" lang="es-ES" altLang="es-ES" sz="1200" b="0" i="0" u="none" strike="noStrike" cap="none" normalizeH="0" baseline="0" dirty="0">
                <a:ln>
                  <a:noFill/>
                </a:ln>
                <a:solidFill>
                  <a:srgbClr val="CF8E6D"/>
                </a:solidFill>
                <a:effectLst/>
                <a:latin typeface="JetBrains Mono"/>
              </a:rPr>
              <a:t>in </a:t>
            </a:r>
            <a:r>
              <a:rPr kumimoji="0" lang="es-ES" altLang="es-ES" sz="1200" b="0" i="0" u="none" strike="noStrike" cap="none" normalizeH="0" baseline="0" dirty="0" err="1">
                <a:ln>
                  <a:noFill/>
                </a:ln>
                <a:solidFill>
                  <a:srgbClr val="BCBEC4"/>
                </a:solidFill>
                <a:effectLst/>
                <a:latin typeface="JetBrains Mono"/>
              </a:rPr>
              <a:t>lines</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a:ln>
                  <a:noFill/>
                </a:ln>
                <a:solidFill>
                  <a:srgbClr val="2AACB8"/>
                </a:solidFill>
                <a:effectLst/>
                <a:latin typeface="JetBrains Mono"/>
              </a:rPr>
              <a:t>2</a:t>
            </a:r>
            <a:r>
              <a:rPr kumimoji="0" lang="es-ES" altLang="es-ES" sz="1200" b="0" i="0" u="none" strike="noStrike" cap="none" normalizeH="0" baseline="0" dirty="0">
                <a:ln>
                  <a:noFill/>
                </a:ln>
                <a:solidFill>
                  <a:srgbClr val="BCBEC4"/>
                </a:solidFill>
                <a:effectLst/>
                <a:latin typeface="JetBrains Mono"/>
              </a:rPr>
              <a:t>:]:</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BCBEC4"/>
                </a:solidFill>
                <a:effectLst/>
                <a:latin typeface="JetBrains Mono"/>
              </a:rPr>
              <a:t>row</a:t>
            </a:r>
            <a:r>
              <a:rPr kumimoji="0" lang="es-ES" altLang="es-ES" sz="1200" b="0" i="0" u="none" strike="noStrike" cap="none" normalizeH="0" baseline="0" dirty="0">
                <a:ln>
                  <a:noFill/>
                </a:ln>
                <a:solidFill>
                  <a:srgbClr val="BCBEC4"/>
                </a:solidFill>
                <a:effectLst/>
                <a:latin typeface="JetBrains Mono"/>
              </a:rPr>
              <a:t> = </a:t>
            </a:r>
            <a:r>
              <a:rPr kumimoji="0" lang="es-ES" altLang="es-ES" sz="1200" b="0" i="0" u="none" strike="noStrike" cap="none" normalizeH="0" baseline="0" dirty="0" err="1">
                <a:ln>
                  <a:noFill/>
                </a:ln>
                <a:solidFill>
                  <a:srgbClr val="8888C6"/>
                </a:solidFill>
                <a:effectLst/>
                <a:latin typeface="JetBrains Mono"/>
              </a:rPr>
              <a:t>list</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8888C6"/>
                </a:solidFill>
                <a:effectLst/>
                <a:latin typeface="JetBrains Mono"/>
              </a:rPr>
              <a:t>map</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8888C6"/>
                </a:solidFill>
                <a:effectLst/>
                <a:latin typeface="JetBrains Mono"/>
              </a:rPr>
              <a:t>float</a:t>
            </a: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BCBEC4"/>
                </a:solidFill>
                <a:effectLst/>
                <a:latin typeface="JetBrains Mono"/>
              </a:rPr>
              <a:t>line.split</a:t>
            </a:r>
            <a:r>
              <a:rPr kumimoji="0" lang="es-ES" altLang="es-ES" sz="1200" b="0" i="0" u="none" strike="noStrike" cap="none" normalizeH="0" baseline="0" dirty="0">
                <a:ln>
                  <a:noFill/>
                </a:ln>
                <a:solidFill>
                  <a:srgbClr val="BCBEC4"/>
                </a:solidFill>
                <a:effectLst/>
                <a:latin typeface="JetBrains Mono"/>
              </a:rPr>
              <a:t>()))</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BCBEC4"/>
                </a:solidFill>
                <a:effectLst/>
                <a:latin typeface="JetBrains Mono"/>
              </a:rPr>
              <a:t>w.append</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BCBEC4"/>
                </a:solidFill>
                <a:effectLst/>
                <a:latin typeface="JetBrains Mono"/>
              </a:rPr>
              <a:t>row</a:t>
            </a:r>
            <a:r>
              <a:rPr kumimoji="0" lang="es-ES" altLang="es-ES" sz="1200" b="0" i="0" u="none" strike="noStrike" cap="none" normalizeH="0" baseline="0" dirty="0">
                <a:ln>
                  <a:noFill/>
                </a:ln>
                <a:solidFill>
                  <a:srgbClr val="BCBEC4"/>
                </a:solidFill>
                <a:effectLst/>
                <a:latin typeface="JetBrains Mono"/>
              </a:rPr>
              <a:t>)</a:t>
            </a:r>
            <a:br>
              <a:rPr kumimoji="0" lang="es-ES" altLang="es-ES" sz="1200" b="0" i="0" u="none" strike="noStrike" cap="none" normalizeH="0" baseline="0" dirty="0">
                <a:ln>
                  <a:noFill/>
                </a:ln>
                <a:solidFill>
                  <a:srgbClr val="BCBEC4"/>
                </a:solidFill>
                <a:effectLst/>
                <a:latin typeface="JetBrains Mono"/>
              </a:rPr>
            </a:b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a:ln>
                  <a:noFill/>
                </a:ln>
                <a:solidFill>
                  <a:srgbClr val="7A7E85"/>
                </a:solidFill>
                <a:effectLst/>
                <a:latin typeface="JetBrains Mono"/>
              </a:rPr>
              <a:t># Convertir la matriz de costes a una matriz completa</a:t>
            </a:r>
            <a:br>
              <a:rPr kumimoji="0" lang="es-ES" altLang="es-ES" sz="1200" b="0" i="0" u="none" strike="noStrike" cap="none" normalizeH="0" baseline="0" dirty="0">
                <a:ln>
                  <a:noFill/>
                </a:ln>
                <a:solidFill>
                  <a:srgbClr val="7A7E85"/>
                </a:solidFill>
                <a:effectLst/>
                <a:latin typeface="JetBrains Mono"/>
              </a:rPr>
            </a:br>
            <a:r>
              <a:rPr kumimoji="0" lang="es-ES" altLang="es-ES" sz="1200" b="0" i="0" u="none" strike="noStrike" cap="none" normalizeH="0" baseline="0" dirty="0">
                <a:ln>
                  <a:noFill/>
                </a:ln>
                <a:solidFill>
                  <a:srgbClr val="7A7E85"/>
                </a:solidFill>
                <a:effectLst/>
                <a:latin typeface="JetBrains Mono"/>
              </a:rPr>
              <a:t>    # Asumiendo que la matriz proporcionada es triangular inferior</a:t>
            </a:r>
            <a:br>
              <a:rPr kumimoji="0" lang="es-ES" altLang="es-ES" sz="1200" b="0" i="0" u="none" strike="noStrike" cap="none" normalizeH="0" baseline="0" dirty="0">
                <a:ln>
                  <a:noFill/>
                </a:ln>
                <a:solidFill>
                  <a:srgbClr val="7A7E85"/>
                </a:solidFill>
                <a:effectLst/>
                <a:latin typeface="JetBrains Mono"/>
              </a:rPr>
            </a:br>
            <a:r>
              <a:rPr kumimoji="0" lang="es-ES" altLang="es-ES" sz="1200" b="0" i="0" u="none" strike="noStrike" cap="none" normalizeH="0" baseline="0" dirty="0">
                <a:ln>
                  <a:noFill/>
                </a:ln>
                <a:solidFill>
                  <a:srgbClr val="7A7E85"/>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W = [[</a:t>
            </a:r>
            <a:r>
              <a:rPr kumimoji="0" lang="es-ES" altLang="es-ES" sz="1200" b="0" i="0" u="none" strike="noStrike" cap="none" normalizeH="0" baseline="0" dirty="0">
                <a:ln>
                  <a:noFill/>
                </a:ln>
                <a:solidFill>
                  <a:srgbClr val="2AACB8"/>
                </a:solidFill>
                <a:effectLst/>
                <a:latin typeface="JetBrains Mono"/>
              </a:rPr>
              <a:t>0.0 </a:t>
            </a:r>
            <a:r>
              <a:rPr kumimoji="0" lang="es-ES" altLang="es-ES" sz="1200" b="0" i="0" u="none" strike="noStrike" cap="none" normalizeH="0" baseline="0" dirty="0" err="1">
                <a:ln>
                  <a:noFill/>
                </a:ln>
                <a:solidFill>
                  <a:srgbClr val="CF8E6D"/>
                </a:solidFill>
                <a:effectLst/>
                <a:latin typeface="JetBrains Mono"/>
              </a:rPr>
              <a:t>for</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_ </a:t>
            </a:r>
            <a:r>
              <a:rPr kumimoji="0" lang="es-ES" altLang="es-ES" sz="1200" b="0" i="0" u="none" strike="noStrike" cap="none" normalizeH="0" baseline="0" dirty="0">
                <a:ln>
                  <a:noFill/>
                </a:ln>
                <a:solidFill>
                  <a:srgbClr val="CF8E6D"/>
                </a:solidFill>
                <a:effectLst/>
                <a:latin typeface="JetBrains Mono"/>
              </a:rPr>
              <a:t>in </a:t>
            </a:r>
            <a:r>
              <a:rPr kumimoji="0" lang="es-ES" altLang="es-ES" sz="1200" b="0" i="0" u="none" strike="noStrike" cap="none" normalizeH="0" baseline="0" dirty="0" err="1">
                <a:ln>
                  <a:noFill/>
                </a:ln>
                <a:solidFill>
                  <a:srgbClr val="8888C6"/>
                </a:solidFill>
                <a:effectLst/>
                <a:latin typeface="JetBrains Mono"/>
              </a:rPr>
              <a:t>range</a:t>
            </a:r>
            <a:r>
              <a:rPr kumimoji="0" lang="es-ES" altLang="es-ES" sz="1200" b="0" i="0" u="none" strike="noStrike" cap="none" normalizeH="0" baseline="0" dirty="0">
                <a:ln>
                  <a:noFill/>
                </a:ln>
                <a:solidFill>
                  <a:srgbClr val="BCBEC4"/>
                </a:solidFill>
                <a:effectLst/>
                <a:latin typeface="JetBrains Mono"/>
              </a:rPr>
              <a:t>(n)] </a:t>
            </a:r>
            <a:r>
              <a:rPr kumimoji="0" lang="es-ES" altLang="es-ES" sz="1200" b="0" i="0" u="none" strike="noStrike" cap="none" normalizeH="0" baseline="0" dirty="0" err="1">
                <a:ln>
                  <a:noFill/>
                </a:ln>
                <a:solidFill>
                  <a:srgbClr val="CF8E6D"/>
                </a:solidFill>
                <a:effectLst/>
                <a:latin typeface="JetBrains Mono"/>
              </a:rPr>
              <a:t>for</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_ </a:t>
            </a:r>
            <a:r>
              <a:rPr kumimoji="0" lang="es-ES" altLang="es-ES" sz="1200" b="0" i="0" u="none" strike="noStrike" cap="none" normalizeH="0" baseline="0" dirty="0">
                <a:ln>
                  <a:noFill/>
                </a:ln>
                <a:solidFill>
                  <a:srgbClr val="CF8E6D"/>
                </a:solidFill>
                <a:effectLst/>
                <a:latin typeface="JetBrains Mono"/>
              </a:rPr>
              <a:t>in </a:t>
            </a:r>
            <a:r>
              <a:rPr kumimoji="0" lang="es-ES" altLang="es-ES" sz="1200" b="0" i="0" u="none" strike="noStrike" cap="none" normalizeH="0" baseline="0" dirty="0" err="1">
                <a:ln>
                  <a:noFill/>
                </a:ln>
                <a:solidFill>
                  <a:srgbClr val="8888C6"/>
                </a:solidFill>
                <a:effectLst/>
                <a:latin typeface="JetBrains Mono"/>
              </a:rPr>
              <a:t>range</a:t>
            </a:r>
            <a:r>
              <a:rPr kumimoji="0" lang="es-ES" altLang="es-ES" sz="1200" b="0" i="0" u="none" strike="noStrike" cap="none" normalizeH="0" baseline="0" dirty="0">
                <a:ln>
                  <a:noFill/>
                </a:ln>
                <a:solidFill>
                  <a:srgbClr val="BCBEC4"/>
                </a:solidFill>
                <a:effectLst/>
                <a:latin typeface="JetBrains Mono"/>
              </a:rPr>
              <a:t>(n)]</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CF8E6D"/>
                </a:solidFill>
                <a:effectLst/>
                <a:latin typeface="JetBrains Mono"/>
              </a:rPr>
              <a:t>for</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i </a:t>
            </a:r>
            <a:r>
              <a:rPr kumimoji="0" lang="es-ES" altLang="es-ES" sz="1200" b="0" i="0" u="none" strike="noStrike" cap="none" normalizeH="0" baseline="0" dirty="0">
                <a:ln>
                  <a:noFill/>
                </a:ln>
                <a:solidFill>
                  <a:srgbClr val="CF8E6D"/>
                </a:solidFill>
                <a:effectLst/>
                <a:latin typeface="JetBrains Mono"/>
              </a:rPr>
              <a:t>in </a:t>
            </a:r>
            <a:r>
              <a:rPr kumimoji="0" lang="es-ES" altLang="es-ES" sz="1200" b="0" i="0" u="none" strike="noStrike" cap="none" normalizeH="0" baseline="0" dirty="0" err="1">
                <a:ln>
                  <a:noFill/>
                </a:ln>
                <a:solidFill>
                  <a:srgbClr val="8888C6"/>
                </a:solidFill>
                <a:effectLst/>
                <a:latin typeface="JetBrains Mono"/>
              </a:rPr>
              <a:t>range</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8888C6"/>
                </a:solidFill>
                <a:effectLst/>
                <a:latin typeface="JetBrains Mono"/>
              </a:rPr>
              <a:t>len</a:t>
            </a:r>
            <a:r>
              <a:rPr kumimoji="0" lang="es-ES" altLang="es-ES" sz="1200" b="0" i="0" u="none" strike="noStrike" cap="none" normalizeH="0" baseline="0" dirty="0">
                <a:ln>
                  <a:noFill/>
                </a:ln>
                <a:solidFill>
                  <a:srgbClr val="BCBEC4"/>
                </a:solidFill>
                <a:effectLst/>
                <a:latin typeface="JetBrains Mono"/>
              </a:rPr>
              <a:t>(w)):</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CF8E6D"/>
                </a:solidFill>
                <a:effectLst/>
                <a:latin typeface="JetBrains Mono"/>
              </a:rPr>
              <a:t>for</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j </a:t>
            </a:r>
            <a:r>
              <a:rPr kumimoji="0" lang="es-ES" altLang="es-ES" sz="1200" b="0" i="0" u="none" strike="noStrike" cap="none" normalizeH="0" baseline="0" dirty="0">
                <a:ln>
                  <a:noFill/>
                </a:ln>
                <a:solidFill>
                  <a:srgbClr val="CF8E6D"/>
                </a:solidFill>
                <a:effectLst/>
                <a:latin typeface="JetBrains Mono"/>
              </a:rPr>
              <a:t>in </a:t>
            </a:r>
            <a:r>
              <a:rPr kumimoji="0" lang="es-ES" altLang="es-ES" sz="1200" b="0" i="0" u="none" strike="noStrike" cap="none" normalizeH="0" baseline="0" dirty="0" err="1">
                <a:ln>
                  <a:noFill/>
                </a:ln>
                <a:solidFill>
                  <a:srgbClr val="8888C6"/>
                </a:solidFill>
                <a:effectLst/>
                <a:latin typeface="JetBrains Mono"/>
              </a:rPr>
              <a:t>range</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8888C6"/>
                </a:solidFill>
                <a:effectLst/>
                <a:latin typeface="JetBrains Mono"/>
              </a:rPr>
              <a:t>len</a:t>
            </a:r>
            <a:r>
              <a:rPr kumimoji="0" lang="es-ES" altLang="es-ES" sz="1200" b="0" i="0" u="none" strike="noStrike" cap="none" normalizeH="0" baseline="0" dirty="0">
                <a:ln>
                  <a:noFill/>
                </a:ln>
                <a:solidFill>
                  <a:srgbClr val="BCBEC4"/>
                </a:solidFill>
                <a:effectLst/>
                <a:latin typeface="JetBrains Mono"/>
              </a:rPr>
              <a:t>(w[i])):</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W[i][j] = w[i][j]</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W[j][i] = W[i][j]  </a:t>
            </a:r>
            <a:r>
              <a:rPr kumimoji="0" lang="es-ES" altLang="es-ES" sz="1200" b="0" i="0" u="none" strike="noStrike" cap="none" normalizeH="0" baseline="0" dirty="0">
                <a:ln>
                  <a:noFill/>
                </a:ln>
                <a:solidFill>
                  <a:srgbClr val="7A7E85"/>
                </a:solidFill>
                <a:effectLst/>
                <a:latin typeface="JetBrains Mono"/>
              </a:rPr>
              <a:t># Matriz simétrica</a:t>
            </a:r>
            <a:br>
              <a:rPr kumimoji="0" lang="es-ES" altLang="es-ES" sz="1200" b="0" i="0" u="none" strike="noStrike" cap="none" normalizeH="0" baseline="0" dirty="0">
                <a:ln>
                  <a:noFill/>
                </a:ln>
                <a:solidFill>
                  <a:srgbClr val="7A7E85"/>
                </a:solidFill>
                <a:effectLst/>
                <a:latin typeface="JetBrains Mono"/>
              </a:rPr>
            </a:br>
            <a:r>
              <a:rPr kumimoji="0" lang="es-ES" altLang="es-ES" sz="1200" b="0" i="0" u="none" strike="noStrike" cap="none" normalizeH="0" baseline="0" dirty="0">
                <a:ln>
                  <a:noFill/>
                </a:ln>
                <a:solidFill>
                  <a:srgbClr val="7A7E85"/>
                </a:solidFill>
                <a:effectLst/>
                <a:latin typeface="JetBrains Mono"/>
              </a:rPr>
              <a:t>    </a:t>
            </a:r>
            <a:r>
              <a:rPr kumimoji="0" lang="es-ES" altLang="es-ES" sz="1200" b="0" i="0" u="none" strike="noStrike" cap="none" normalizeH="0" baseline="0" dirty="0" err="1">
                <a:ln>
                  <a:noFill/>
                </a:ln>
                <a:solidFill>
                  <a:srgbClr val="CF8E6D"/>
                </a:solidFill>
                <a:effectLst/>
                <a:latin typeface="JetBrains Mono"/>
              </a:rPr>
              <a:t>return</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n, l, W</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65408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7ACA6-C13A-FC49-1577-AE65EAD1F1F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97188C-6DF0-5B9F-CE04-FB7944E048A6}"/>
              </a:ext>
            </a:extLst>
          </p:cNvPr>
          <p:cNvSpPr>
            <a:spLocks noGrp="1"/>
          </p:cNvSpPr>
          <p:nvPr>
            <p:ph type="title"/>
          </p:nvPr>
        </p:nvSpPr>
        <p:spPr>
          <a:xfrm>
            <a:off x="222287" y="352980"/>
            <a:ext cx="11747425" cy="666360"/>
          </a:xfrm>
        </p:spPr>
        <p:txBody>
          <a:bodyPr/>
          <a:lstStyle/>
          <a:p>
            <a:r>
              <a:rPr lang="en-US" b="1" dirty="0"/>
              <a:t>Single Row Facility Layout Problem</a:t>
            </a:r>
            <a:endParaRPr lang="es-ES" b="1" dirty="0"/>
          </a:p>
        </p:txBody>
      </p:sp>
      <p:sp>
        <p:nvSpPr>
          <p:cNvPr id="2" name="Slide Number Placeholder 1">
            <a:extLst>
              <a:ext uri="{FF2B5EF4-FFF2-40B4-BE49-F238E27FC236}">
                <a16:creationId xmlns:a16="http://schemas.microsoft.com/office/drawing/2014/main" id="{F217FB43-D7B8-A929-4FB0-071FA7945E56}"/>
              </a:ext>
            </a:extLst>
          </p:cNvPr>
          <p:cNvSpPr>
            <a:spLocks noGrp="1"/>
          </p:cNvSpPr>
          <p:nvPr>
            <p:ph type="sldNum" sz="quarter" idx="4"/>
          </p:nvPr>
        </p:nvSpPr>
        <p:spPr>
          <a:xfrm>
            <a:off x="11684551" y="6505020"/>
            <a:ext cx="570321" cy="365125"/>
          </a:xfrm>
        </p:spPr>
        <p:txBody>
          <a:bodyPr/>
          <a:lstStyle/>
          <a:p>
            <a:fld id="{C3C68E28-6A0B-4E0D-A95D-AA2B793B8668}" type="slidenum">
              <a:rPr lang="es-ES" smtClean="0"/>
              <a:t>101</a:t>
            </a:fld>
            <a:endParaRPr lang="es-ES" dirty="0"/>
          </a:p>
        </p:txBody>
      </p:sp>
      <p:sp>
        <p:nvSpPr>
          <p:cNvPr id="5" name="Rectangle 1">
            <a:extLst>
              <a:ext uri="{FF2B5EF4-FFF2-40B4-BE49-F238E27FC236}">
                <a16:creationId xmlns:a16="http://schemas.microsoft.com/office/drawing/2014/main" id="{CBA2CD27-6275-E8F6-36BF-E9A70F12619B}"/>
              </a:ext>
            </a:extLst>
          </p:cNvPr>
          <p:cNvSpPr>
            <a:spLocks noChangeArrowheads="1"/>
          </p:cNvSpPr>
          <p:nvPr/>
        </p:nvSpPr>
        <p:spPr bwMode="auto">
          <a:xfrm>
            <a:off x="222287" y="1022390"/>
            <a:ext cx="4846320" cy="584775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err="1">
                <a:ln>
                  <a:noFill/>
                </a:ln>
                <a:solidFill>
                  <a:srgbClr val="CF8E6D"/>
                </a:solidFill>
                <a:effectLst/>
                <a:latin typeface="JetBrains Mono"/>
              </a:rPr>
              <a:t>def</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err="1">
                <a:ln>
                  <a:noFill/>
                </a:ln>
                <a:solidFill>
                  <a:srgbClr val="56A8F5"/>
                </a:solidFill>
                <a:effectLst/>
                <a:latin typeface="JetBrains Mono"/>
              </a:rPr>
              <a:t>main</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a:ln>
                  <a:noFill/>
                </a:ln>
                <a:solidFill>
                  <a:srgbClr val="7A7E85"/>
                </a:solidFill>
                <a:effectLst/>
                <a:latin typeface="JetBrains Mono"/>
              </a:rPr>
              <a:t># Nombre del archivo con los datos</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nombre_archivo</a:t>
            </a:r>
            <a:r>
              <a:rPr kumimoji="0" lang="es-ES" altLang="es-ES" sz="1100" b="0" i="0" u="none" strike="noStrike" cap="none" normalizeH="0" baseline="0" dirty="0">
                <a:ln>
                  <a:noFill/>
                </a:ln>
                <a:solidFill>
                  <a:srgbClr val="BCBEC4"/>
                </a:solidFill>
                <a:effectLst/>
                <a:latin typeface="JetBrains Mono"/>
              </a:rPr>
              <a:t> = </a:t>
            </a:r>
            <a:r>
              <a:rPr kumimoji="0" lang="es-ES" altLang="es-ES" sz="1100" b="0" i="0" u="none" strike="noStrike" cap="none" normalizeH="0" baseline="0" dirty="0">
                <a:ln>
                  <a:noFill/>
                </a:ln>
                <a:solidFill>
                  <a:srgbClr val="6AAB73"/>
                </a:solidFill>
                <a:effectLst/>
                <a:latin typeface="JetBrains Mono"/>
              </a:rPr>
              <a:t>'S9.txt'</a:t>
            </a:r>
            <a:br>
              <a:rPr kumimoji="0" lang="es-ES" altLang="es-ES" sz="1100" b="0" i="0" u="none" strike="noStrike" cap="none" normalizeH="0" baseline="0" dirty="0">
                <a:ln>
                  <a:noFill/>
                </a:ln>
                <a:solidFill>
                  <a:srgbClr val="6AAB73"/>
                </a:solidFill>
                <a:effectLst/>
                <a:latin typeface="JetBrains Mono"/>
              </a:rPr>
            </a:br>
            <a:r>
              <a:rPr kumimoji="0" lang="es-ES" altLang="es-ES" sz="1100" b="0" i="0" u="none" strike="noStrike" cap="none" normalizeH="0" baseline="0" dirty="0">
                <a:ln>
                  <a:noFill/>
                </a:ln>
                <a:solidFill>
                  <a:srgbClr val="6AAB73"/>
                </a:solidFill>
                <a:effectLst/>
                <a:latin typeface="JetBrains Mono"/>
              </a:rPr>
              <a:t>    </a:t>
            </a: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7A7E85"/>
                </a:solidFill>
                <a:effectLst/>
                <a:latin typeface="JetBrains Mono"/>
              </a:rPr>
              <a:t>nombre_archivo</a:t>
            </a:r>
            <a:r>
              <a:rPr kumimoji="0" lang="es-ES" altLang="es-ES" sz="1100" b="0" i="0" u="none" strike="noStrike" cap="none" normalizeH="0" baseline="0" dirty="0">
                <a:ln>
                  <a:noFill/>
                </a:ln>
                <a:solidFill>
                  <a:srgbClr val="7A7E85"/>
                </a:solidFill>
                <a:effectLst/>
                <a:latin typeface="JetBrains Mono"/>
              </a:rPr>
              <a:t> = 'Am12a.txt'</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 </a:t>
            </a:r>
            <a:r>
              <a:rPr kumimoji="0" lang="es-ES" altLang="es-ES" sz="1100" b="0" i="0" u="none" strike="noStrike" cap="none" normalizeH="0" baseline="0" dirty="0" err="1">
                <a:ln>
                  <a:noFill/>
                </a:ln>
                <a:solidFill>
                  <a:srgbClr val="7A7E85"/>
                </a:solidFill>
                <a:effectLst/>
                <a:latin typeface="JetBrains Mono"/>
              </a:rPr>
              <a:t>nombre_archivo</a:t>
            </a:r>
            <a:r>
              <a:rPr kumimoji="0" lang="es-ES" altLang="es-ES" sz="1100" b="0" i="0" u="none" strike="noStrike" cap="none" normalizeH="0" baseline="0" dirty="0">
                <a:ln>
                  <a:noFill/>
                </a:ln>
                <a:solidFill>
                  <a:srgbClr val="7A7E85"/>
                </a:solidFill>
                <a:effectLst/>
                <a:latin typeface="JetBrains Mono"/>
              </a:rPr>
              <a:t> = 'Am15.txt'</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 </a:t>
            </a:r>
            <a:r>
              <a:rPr kumimoji="0" lang="es-ES" altLang="es-ES" sz="1100" b="0" i="0" u="none" strike="noStrike" cap="none" normalizeH="0" baseline="0" dirty="0" err="1">
                <a:ln>
                  <a:noFill/>
                </a:ln>
                <a:solidFill>
                  <a:srgbClr val="7A7E85"/>
                </a:solidFill>
                <a:effectLst/>
                <a:latin typeface="JetBrains Mono"/>
              </a:rPr>
              <a:t>nombre_archivo</a:t>
            </a:r>
            <a:r>
              <a:rPr kumimoji="0" lang="es-ES" altLang="es-ES" sz="1100" b="0" i="0" u="none" strike="noStrike" cap="none" normalizeH="0" baseline="0" dirty="0">
                <a:ln>
                  <a:noFill/>
                </a:ln>
                <a:solidFill>
                  <a:srgbClr val="7A7E85"/>
                </a:solidFill>
                <a:effectLst/>
                <a:latin typeface="JetBrains Mono"/>
              </a:rPr>
              <a:t> = 'H20.txt'</a:t>
            </a:r>
            <a:br>
              <a:rPr kumimoji="0" lang="es-ES" altLang="es-ES" sz="1100" b="0" i="0" u="none" strike="noStrike" cap="none" normalizeH="0" baseline="0" dirty="0">
                <a:ln>
                  <a:noFill/>
                </a:ln>
                <a:solidFill>
                  <a:srgbClr val="7A7E85"/>
                </a:solidFill>
                <a:effectLst/>
                <a:latin typeface="JetBrains Mono"/>
              </a:rPr>
            </a:b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 Leer los datos desde el archivo</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n, l, w = </a:t>
            </a:r>
            <a:r>
              <a:rPr kumimoji="0" lang="es-ES" altLang="es-ES" sz="1100" b="0" i="0" u="none" strike="noStrike" cap="none" normalizeH="0" baseline="0" dirty="0" err="1">
                <a:ln>
                  <a:noFill/>
                </a:ln>
                <a:solidFill>
                  <a:srgbClr val="BCBEC4"/>
                </a:solidFill>
                <a:effectLst/>
                <a:latin typeface="JetBrains Mono"/>
              </a:rPr>
              <a:t>leer_datos_desde_archivo</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err="1">
                <a:ln>
                  <a:noFill/>
                </a:ln>
                <a:solidFill>
                  <a:srgbClr val="BCBEC4"/>
                </a:solidFill>
                <a:effectLst/>
                <a:latin typeface="JetBrains Mono"/>
              </a:rPr>
              <a:t>nombre_archivo</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I = </a:t>
            </a:r>
            <a:r>
              <a:rPr kumimoji="0" lang="es-ES" altLang="es-ES" sz="1100" b="0" i="0" u="none" strike="noStrike" cap="none" normalizeH="0" baseline="0" dirty="0" err="1">
                <a:ln>
                  <a:noFill/>
                </a:ln>
                <a:solidFill>
                  <a:srgbClr val="8888C6"/>
                </a:solidFill>
                <a:effectLst/>
                <a:latin typeface="JetBrains Mono"/>
              </a:rPr>
              <a:t>range</a:t>
            </a:r>
            <a:r>
              <a:rPr kumimoji="0" lang="es-ES" altLang="es-ES" sz="1100" b="0" i="0" u="none" strike="noStrike" cap="none" normalizeH="0" baseline="0" dirty="0">
                <a:ln>
                  <a:noFill/>
                </a:ln>
                <a:solidFill>
                  <a:srgbClr val="BCBEC4"/>
                </a:solidFill>
                <a:effectLst/>
                <a:latin typeface="JetBrains Mono"/>
              </a:rPr>
              <a:t>(n)</a:t>
            </a:r>
            <a:br>
              <a:rPr kumimoji="0" lang="es-ES" altLang="es-ES" sz="1100" b="0" i="0" u="none" strike="noStrike" cap="none" normalizeH="0" baseline="0" dirty="0">
                <a:ln>
                  <a:noFill/>
                </a:ln>
                <a:solidFill>
                  <a:srgbClr val="BCBEC4"/>
                </a:solidFill>
                <a:effectLst/>
                <a:latin typeface="JetBrains Mono"/>
              </a:rPr>
            </a:b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a:ln>
                  <a:noFill/>
                </a:ln>
                <a:solidFill>
                  <a:srgbClr val="7A7E85"/>
                </a:solidFill>
                <a:effectLst/>
                <a:latin typeface="JetBrains Mono"/>
              </a:rPr>
              <a:t># Número grande M</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M</a:t>
            </a:r>
            <a:r>
              <a:rPr kumimoji="0" lang="es-ES" altLang="es-ES" sz="1100" b="0" i="0" u="none" strike="noStrike" cap="none" normalizeH="0" baseline="0" dirty="0">
                <a:ln>
                  <a:noFill/>
                </a:ln>
                <a:solidFill>
                  <a:srgbClr val="BCBEC4"/>
                </a:solidFill>
                <a:effectLst/>
                <a:latin typeface="JetBrains Mono"/>
              </a:rPr>
              <a:t> = </a:t>
            </a:r>
            <a:r>
              <a:rPr kumimoji="0" lang="es-ES" altLang="es-ES" sz="1100" b="0" i="0" u="none" strike="noStrike" cap="none" normalizeH="0" baseline="0" dirty="0">
                <a:ln>
                  <a:noFill/>
                </a:ln>
                <a:solidFill>
                  <a:srgbClr val="8888C6"/>
                </a:solidFill>
                <a:effectLst/>
                <a:latin typeface="JetBrains Mono"/>
              </a:rPr>
              <a:t>sum</a:t>
            </a:r>
            <a:r>
              <a:rPr kumimoji="0" lang="es-ES" altLang="es-ES" sz="1100" b="0" i="0" u="none" strike="noStrike" cap="none" normalizeH="0" baseline="0" dirty="0">
                <a:ln>
                  <a:noFill/>
                </a:ln>
                <a:solidFill>
                  <a:srgbClr val="BCBEC4"/>
                </a:solidFill>
                <a:effectLst/>
                <a:latin typeface="JetBrains Mono"/>
              </a:rPr>
              <a:t>(l) * </a:t>
            </a:r>
            <a:r>
              <a:rPr kumimoji="0" lang="es-ES" altLang="es-ES" sz="1100" b="0" i="0" u="none" strike="noStrike" cap="none" normalizeH="0" baseline="0" dirty="0">
                <a:ln>
                  <a:noFill/>
                </a:ln>
                <a:solidFill>
                  <a:srgbClr val="2AACB8"/>
                </a:solidFill>
                <a:effectLst/>
                <a:latin typeface="JetBrains Mono"/>
              </a:rPr>
              <a:t>2  </a:t>
            </a:r>
            <a:r>
              <a:rPr kumimoji="0" lang="es-ES" altLang="es-ES" sz="1100" b="0" i="0" u="none" strike="noStrike" cap="none" normalizeH="0" baseline="0" dirty="0">
                <a:ln>
                  <a:noFill/>
                </a:ln>
                <a:solidFill>
                  <a:srgbClr val="7A7E85"/>
                </a:solidFill>
                <a:effectLst/>
                <a:latin typeface="JetBrains Mono"/>
              </a:rPr>
              <a:t># Un valor suficientemente grande</a:t>
            </a:r>
            <a:br>
              <a:rPr kumimoji="0" lang="es-ES" altLang="es-ES" sz="1100" b="0" i="0" u="none" strike="noStrike" cap="none" normalizeH="0" baseline="0" dirty="0">
                <a:ln>
                  <a:noFill/>
                </a:ln>
                <a:solidFill>
                  <a:srgbClr val="7A7E85"/>
                </a:solidFill>
                <a:effectLst/>
                <a:latin typeface="JetBrains Mono"/>
              </a:rPr>
            </a:b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 Crear el modelo</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model</a:t>
            </a:r>
            <a:r>
              <a:rPr kumimoji="0" lang="es-ES" altLang="es-ES" sz="1100" b="0" i="0" u="none" strike="noStrike" cap="none" normalizeH="0" baseline="0" dirty="0">
                <a:ln>
                  <a:noFill/>
                </a:ln>
                <a:solidFill>
                  <a:srgbClr val="BCBEC4"/>
                </a:solidFill>
                <a:effectLst/>
                <a:latin typeface="JetBrains Mono"/>
              </a:rPr>
              <a:t> = </a:t>
            </a:r>
            <a:r>
              <a:rPr kumimoji="0" lang="es-ES" altLang="es-ES" sz="1100" b="0" i="0" u="none" strike="noStrike" cap="none" normalizeH="0" baseline="0" dirty="0" err="1">
                <a:ln>
                  <a:noFill/>
                </a:ln>
                <a:solidFill>
                  <a:srgbClr val="BCBEC4"/>
                </a:solidFill>
                <a:effectLst/>
                <a:latin typeface="JetBrains Mono"/>
              </a:rPr>
              <a:t>Model</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"SRFLP"</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model.Params.OutputFlag</a:t>
            </a:r>
            <a:r>
              <a:rPr kumimoji="0" lang="es-ES" altLang="es-ES" sz="1100" b="0" i="0" u="none" strike="noStrike" cap="none" normalizeH="0" baseline="0" dirty="0">
                <a:ln>
                  <a:noFill/>
                </a:ln>
                <a:solidFill>
                  <a:srgbClr val="BCBEC4"/>
                </a:solidFill>
                <a:effectLst/>
                <a:latin typeface="JetBrains Mono"/>
              </a:rPr>
              <a:t> = </a:t>
            </a:r>
            <a:r>
              <a:rPr kumimoji="0" lang="es-ES" altLang="es-ES" sz="1100" b="0" i="0" u="none" strike="noStrike" cap="none" normalizeH="0" baseline="0" dirty="0">
                <a:ln>
                  <a:noFill/>
                </a:ln>
                <a:solidFill>
                  <a:srgbClr val="2AACB8"/>
                </a:solidFill>
                <a:effectLst/>
                <a:latin typeface="JetBrains Mono"/>
              </a:rPr>
              <a:t>0</a:t>
            </a:r>
            <a:br>
              <a:rPr kumimoji="0" lang="es-ES" altLang="es-ES" sz="1100" b="0" i="0" u="none" strike="noStrike" cap="none" normalizeH="0" baseline="0" dirty="0">
                <a:ln>
                  <a:noFill/>
                </a:ln>
                <a:solidFill>
                  <a:srgbClr val="2AACB8"/>
                </a:solidFill>
                <a:effectLst/>
                <a:latin typeface="JetBrains Mono"/>
              </a:rPr>
            </a:br>
            <a:br>
              <a:rPr kumimoji="0" lang="es-ES" altLang="es-ES" sz="1100" b="0" i="0" u="none" strike="noStrike" cap="none" normalizeH="0" baseline="0" dirty="0">
                <a:ln>
                  <a:noFill/>
                </a:ln>
                <a:solidFill>
                  <a:srgbClr val="2AACB8"/>
                </a:solidFill>
                <a:effectLst/>
                <a:latin typeface="JetBrains Mono"/>
              </a:rPr>
            </a:br>
            <a:r>
              <a:rPr kumimoji="0" lang="es-ES" altLang="es-ES" sz="1100" b="0" i="0" u="none" strike="noStrike" cap="none" normalizeH="0" baseline="0" dirty="0">
                <a:ln>
                  <a:noFill/>
                </a:ln>
                <a:solidFill>
                  <a:srgbClr val="2AACB8"/>
                </a:solidFill>
                <a:effectLst/>
                <a:latin typeface="JetBrains Mono"/>
              </a:rPr>
              <a:t>    </a:t>
            </a:r>
            <a:r>
              <a:rPr kumimoji="0" lang="es-ES" altLang="es-ES" sz="1100" b="0" i="0" u="none" strike="noStrike" cap="none" normalizeH="0" baseline="0" dirty="0">
                <a:ln>
                  <a:noFill/>
                </a:ln>
                <a:solidFill>
                  <a:srgbClr val="7A7E85"/>
                </a:solidFill>
                <a:effectLst/>
                <a:latin typeface="JetBrains Mono"/>
              </a:rPr>
              <a:t># Variables de decisión</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x = </a:t>
            </a:r>
            <a:r>
              <a:rPr kumimoji="0" lang="es-ES" altLang="es-ES" sz="1100" b="0" i="0" u="none" strike="noStrike" cap="none" normalizeH="0" baseline="0" dirty="0" err="1">
                <a:ln>
                  <a:noFill/>
                </a:ln>
                <a:solidFill>
                  <a:srgbClr val="BCBEC4"/>
                </a:solidFill>
                <a:effectLst/>
                <a:latin typeface="JetBrains Mono"/>
              </a:rPr>
              <a:t>model.addVars</a:t>
            </a:r>
            <a:r>
              <a:rPr kumimoji="0" lang="es-ES" altLang="es-ES" sz="1100" b="0" i="0" u="none" strike="noStrike" cap="none" normalizeH="0" baseline="0" dirty="0">
                <a:ln>
                  <a:noFill/>
                </a:ln>
                <a:solidFill>
                  <a:srgbClr val="BCBEC4"/>
                </a:solidFill>
                <a:effectLst/>
                <a:latin typeface="JetBrains Mono"/>
              </a:rPr>
              <a:t>(n, </a:t>
            </a:r>
            <a:r>
              <a:rPr kumimoji="0" lang="es-ES" altLang="es-ES" sz="1100" b="0" i="0" u="none" strike="noStrike" cap="none" normalizeH="0" baseline="0" dirty="0">
                <a:ln>
                  <a:noFill/>
                </a:ln>
                <a:solidFill>
                  <a:srgbClr val="AA4926"/>
                </a:solidFill>
                <a:effectLst/>
                <a:latin typeface="JetBrains Mono"/>
              </a:rPr>
              <a:t>lb</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a:ln>
                  <a:noFill/>
                </a:ln>
                <a:solidFill>
                  <a:srgbClr val="2AACB8"/>
                </a:solidFill>
                <a:effectLst/>
                <a:latin typeface="JetBrains Mono"/>
              </a:rPr>
              <a:t>0</a:t>
            </a: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AA4926"/>
                </a:solidFill>
                <a:effectLst/>
                <a:latin typeface="JetBrains Mono"/>
              </a:rPr>
              <a:t>vtype</a:t>
            </a:r>
            <a:r>
              <a:rPr kumimoji="0" lang="es-ES" altLang="es-ES" sz="1100" b="0" i="0" u="none" strike="noStrike" cap="none" normalizeH="0" baseline="0" dirty="0">
                <a:ln>
                  <a:noFill/>
                </a:ln>
                <a:solidFill>
                  <a:srgbClr val="BCBEC4"/>
                </a:solidFill>
                <a:effectLst/>
                <a:latin typeface="JetBrains Mono"/>
              </a:rPr>
              <a:t>=GRB.CONTINUOUS, </a:t>
            </a:r>
            <a:r>
              <a:rPr kumimoji="0" lang="es-ES" altLang="es-ES" sz="1100" b="0" i="0" u="none" strike="noStrike" cap="none" normalizeH="0" baseline="0" dirty="0" err="1">
                <a:ln>
                  <a:noFill/>
                </a:ln>
                <a:solidFill>
                  <a:srgbClr val="AA4926"/>
                </a:solidFill>
                <a:effectLst/>
                <a:latin typeface="JetBrains Mono"/>
              </a:rPr>
              <a:t>name</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"x"</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y = </a:t>
            </a:r>
            <a:r>
              <a:rPr kumimoji="0" lang="es-ES" altLang="es-ES" sz="1100" b="0" i="0" u="none" strike="noStrike" cap="none" normalizeH="0" baseline="0" dirty="0" err="1">
                <a:ln>
                  <a:noFill/>
                </a:ln>
                <a:solidFill>
                  <a:srgbClr val="BCBEC4"/>
                </a:solidFill>
                <a:effectLst/>
                <a:latin typeface="JetBrains Mono"/>
              </a:rPr>
              <a:t>model.addVars</a:t>
            </a:r>
            <a:r>
              <a:rPr kumimoji="0" lang="es-ES" altLang="es-ES" sz="1100" b="0" i="0" u="none" strike="noStrike" cap="none" normalizeH="0" baseline="0" dirty="0">
                <a:ln>
                  <a:noFill/>
                </a:ln>
                <a:solidFill>
                  <a:srgbClr val="BCBEC4"/>
                </a:solidFill>
                <a:effectLst/>
                <a:latin typeface="JetBrains Mono"/>
              </a:rPr>
              <a:t>(n, n, </a:t>
            </a:r>
            <a:r>
              <a:rPr kumimoji="0" lang="es-ES" altLang="es-ES" sz="1100" b="0" i="0" u="none" strike="noStrike" cap="none" normalizeH="0" baseline="0" dirty="0" err="1">
                <a:ln>
                  <a:noFill/>
                </a:ln>
                <a:solidFill>
                  <a:srgbClr val="AA4926"/>
                </a:solidFill>
                <a:effectLst/>
                <a:latin typeface="JetBrains Mono"/>
              </a:rPr>
              <a:t>vtype</a:t>
            </a:r>
            <a:r>
              <a:rPr kumimoji="0" lang="es-ES" altLang="es-ES" sz="1100" b="0" i="0" u="none" strike="noStrike" cap="none" normalizeH="0" baseline="0" dirty="0">
                <a:ln>
                  <a:noFill/>
                </a:ln>
                <a:solidFill>
                  <a:srgbClr val="BCBEC4"/>
                </a:solidFill>
                <a:effectLst/>
                <a:latin typeface="JetBrains Mono"/>
              </a:rPr>
              <a:t>=GRB.BINARY, </a:t>
            </a:r>
            <a:r>
              <a:rPr kumimoji="0" lang="es-ES" altLang="es-ES" sz="1100" b="0" i="0" u="none" strike="noStrike" cap="none" normalizeH="0" baseline="0" dirty="0" err="1">
                <a:ln>
                  <a:noFill/>
                </a:ln>
                <a:solidFill>
                  <a:srgbClr val="AA4926"/>
                </a:solidFill>
                <a:effectLst/>
                <a:latin typeface="JetBrains Mono"/>
              </a:rPr>
              <a:t>name</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"y"</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a:ln>
                  <a:noFill/>
                </a:ln>
                <a:solidFill>
                  <a:srgbClr val="7A7E85"/>
                </a:solidFill>
                <a:effectLst/>
                <a:latin typeface="JetBrains Mono"/>
              </a:rPr>
              <a:t># Variables auxiliares para las distancias</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d = </a:t>
            </a:r>
            <a:r>
              <a:rPr kumimoji="0" lang="es-ES" altLang="es-ES" sz="1100" b="0" i="0" u="none" strike="noStrike" cap="none" normalizeH="0" baseline="0" dirty="0" err="1">
                <a:ln>
                  <a:noFill/>
                </a:ln>
                <a:solidFill>
                  <a:srgbClr val="BCBEC4"/>
                </a:solidFill>
                <a:effectLst/>
                <a:latin typeface="JetBrains Mono"/>
              </a:rPr>
              <a:t>model.addVars</a:t>
            </a:r>
            <a:r>
              <a:rPr kumimoji="0" lang="es-ES" altLang="es-ES" sz="1100" b="0" i="0" u="none" strike="noStrike" cap="none" normalizeH="0" baseline="0" dirty="0">
                <a:ln>
                  <a:noFill/>
                </a:ln>
                <a:solidFill>
                  <a:srgbClr val="BCBEC4"/>
                </a:solidFill>
                <a:effectLst/>
                <a:latin typeface="JetBrains Mono"/>
              </a:rPr>
              <a:t>(n, n, </a:t>
            </a:r>
            <a:r>
              <a:rPr kumimoji="0" lang="es-ES" altLang="es-ES" sz="1100" b="0" i="0" u="none" strike="noStrike" cap="none" normalizeH="0" baseline="0" dirty="0">
                <a:ln>
                  <a:noFill/>
                </a:ln>
                <a:solidFill>
                  <a:srgbClr val="AA4926"/>
                </a:solidFill>
                <a:effectLst/>
                <a:latin typeface="JetBrains Mono"/>
              </a:rPr>
              <a:t>lb</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a:ln>
                  <a:noFill/>
                </a:ln>
                <a:solidFill>
                  <a:srgbClr val="2AACB8"/>
                </a:solidFill>
                <a:effectLst/>
                <a:latin typeface="JetBrains Mono"/>
              </a:rPr>
              <a:t>0</a:t>
            </a: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AA4926"/>
                </a:solidFill>
                <a:effectLst/>
                <a:latin typeface="JetBrains Mono"/>
              </a:rPr>
              <a:t>vtype</a:t>
            </a:r>
            <a:r>
              <a:rPr kumimoji="0" lang="es-ES" altLang="es-ES" sz="1100" b="0" i="0" u="none" strike="noStrike" cap="none" normalizeH="0" baseline="0" dirty="0">
                <a:ln>
                  <a:noFill/>
                </a:ln>
                <a:solidFill>
                  <a:srgbClr val="BCBEC4"/>
                </a:solidFill>
                <a:effectLst/>
                <a:latin typeface="JetBrains Mono"/>
              </a:rPr>
              <a:t>=GRB.CONTINUOUS, </a:t>
            </a:r>
            <a:r>
              <a:rPr kumimoji="0" lang="es-ES" altLang="es-ES" sz="1100" b="0" i="0" u="none" strike="noStrike" cap="none" normalizeH="0" baseline="0" dirty="0" err="1">
                <a:ln>
                  <a:noFill/>
                </a:ln>
                <a:solidFill>
                  <a:srgbClr val="AA4926"/>
                </a:solidFill>
                <a:effectLst/>
                <a:latin typeface="JetBrains Mono"/>
              </a:rPr>
              <a:t>name</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"d"</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a:ln>
                  <a:noFill/>
                </a:ln>
                <a:solidFill>
                  <a:srgbClr val="7A7E85"/>
                </a:solidFill>
                <a:effectLst/>
                <a:latin typeface="JetBrains Mono"/>
              </a:rPr>
              <a:t># Función objetivo</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model.setObjective</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quicksum</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w[i][j] * d[i, j]</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CF8E6D"/>
                </a:solidFill>
                <a:effectLst/>
                <a:latin typeface="JetBrains Mono"/>
              </a:rPr>
              <a:t>for</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i </a:t>
            </a:r>
            <a:r>
              <a:rPr kumimoji="0" lang="es-ES" altLang="es-ES" sz="1100" b="0" i="0" u="none" strike="noStrike" cap="none" normalizeH="0" baseline="0" dirty="0">
                <a:ln>
                  <a:noFill/>
                </a:ln>
                <a:solidFill>
                  <a:srgbClr val="CF8E6D"/>
                </a:solidFill>
                <a:effectLst/>
                <a:latin typeface="JetBrains Mono"/>
              </a:rPr>
              <a:t>in </a:t>
            </a:r>
            <a:r>
              <a:rPr kumimoji="0" lang="es-ES" altLang="es-ES" sz="1100" b="0" i="0" u="none" strike="noStrike" cap="none" normalizeH="0" baseline="0" dirty="0">
                <a:ln>
                  <a:noFill/>
                </a:ln>
                <a:solidFill>
                  <a:srgbClr val="BCBEC4"/>
                </a:solidFill>
                <a:effectLst/>
                <a:latin typeface="JetBrains Mono"/>
              </a:rPr>
              <a:t>I </a:t>
            </a:r>
            <a:r>
              <a:rPr kumimoji="0" lang="es-ES" altLang="es-ES" sz="1100" b="0" i="0" u="none" strike="noStrike" cap="none" normalizeH="0" baseline="0" dirty="0" err="1">
                <a:ln>
                  <a:noFill/>
                </a:ln>
                <a:solidFill>
                  <a:srgbClr val="CF8E6D"/>
                </a:solidFill>
                <a:effectLst/>
                <a:latin typeface="JetBrains Mono"/>
              </a:rPr>
              <a:t>for</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j </a:t>
            </a:r>
            <a:r>
              <a:rPr kumimoji="0" lang="es-ES" altLang="es-ES" sz="1100" b="0" i="0" u="none" strike="noStrike" cap="none" normalizeH="0" baseline="0" dirty="0">
                <a:ln>
                  <a:noFill/>
                </a:ln>
                <a:solidFill>
                  <a:srgbClr val="CF8E6D"/>
                </a:solidFill>
                <a:effectLst/>
                <a:latin typeface="JetBrains Mono"/>
              </a:rPr>
              <a:t>in </a:t>
            </a:r>
            <a:r>
              <a:rPr kumimoji="0" lang="es-ES" altLang="es-ES" sz="1100" b="0" i="0" u="none" strike="noStrike" cap="none" normalizeH="0" baseline="0" dirty="0">
                <a:ln>
                  <a:noFill/>
                </a:ln>
                <a:solidFill>
                  <a:srgbClr val="BCBEC4"/>
                </a:solidFill>
                <a:effectLst/>
                <a:latin typeface="JetBrains Mono"/>
              </a:rPr>
              <a:t>I </a:t>
            </a:r>
            <a:r>
              <a:rPr kumimoji="0" lang="es-ES" altLang="es-ES" sz="1100" b="0" i="0" u="none" strike="noStrike" cap="none" normalizeH="0" baseline="0" dirty="0" err="1">
                <a:ln>
                  <a:noFill/>
                </a:ln>
                <a:solidFill>
                  <a:srgbClr val="CF8E6D"/>
                </a:solidFill>
                <a:effectLst/>
                <a:latin typeface="JetBrains Mono"/>
              </a:rPr>
              <a:t>if</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i &lt; j</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GRB.MINIMIZE</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  </a:t>
            </a:r>
            <a:endParaRPr kumimoji="0" lang="es-ES" altLang="es-ES" sz="11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C09A711-37AB-4EC7-F923-3CC2764504ED}"/>
              </a:ext>
            </a:extLst>
          </p:cNvPr>
          <p:cNvSpPr>
            <a:spLocks noChangeArrowheads="1"/>
          </p:cNvSpPr>
          <p:nvPr/>
        </p:nvSpPr>
        <p:spPr bwMode="auto">
          <a:xfrm>
            <a:off x="5068607" y="1010245"/>
            <a:ext cx="6291072" cy="584775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7A7E85"/>
                </a:solidFill>
                <a:effectLst/>
                <a:latin typeface="JetBrains Mono"/>
              </a:rPr>
              <a:t># Restricciones</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 1. No superposición de instalaciones</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CF8E6D"/>
                </a:solidFill>
                <a:effectLst/>
                <a:latin typeface="JetBrains Mono"/>
              </a:rPr>
              <a:t>for</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i </a:t>
            </a:r>
            <a:r>
              <a:rPr kumimoji="0" lang="es-ES" altLang="es-ES" sz="1100" b="0" i="0" u="none" strike="noStrike" cap="none" normalizeH="0" baseline="0" dirty="0">
                <a:ln>
                  <a:noFill/>
                </a:ln>
                <a:solidFill>
                  <a:srgbClr val="CF8E6D"/>
                </a:solidFill>
                <a:effectLst/>
                <a:latin typeface="JetBrains Mono"/>
              </a:rPr>
              <a:t>in </a:t>
            </a:r>
            <a:r>
              <a:rPr kumimoji="0" lang="es-ES" altLang="es-ES" sz="1100" b="0" i="0" u="none" strike="noStrike" cap="none" normalizeH="0" baseline="0" dirty="0">
                <a:ln>
                  <a:noFill/>
                </a:ln>
                <a:solidFill>
                  <a:srgbClr val="BCBEC4"/>
                </a:solidFill>
                <a:effectLst/>
                <a:latin typeface="JetBrains Mono"/>
              </a:rPr>
              <a:t>I:</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CF8E6D"/>
                </a:solidFill>
                <a:effectLst/>
                <a:latin typeface="JetBrains Mono"/>
              </a:rPr>
              <a:t>for</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j </a:t>
            </a:r>
            <a:r>
              <a:rPr kumimoji="0" lang="es-ES" altLang="es-ES" sz="1100" b="0" i="0" u="none" strike="noStrike" cap="none" normalizeH="0" baseline="0" dirty="0">
                <a:ln>
                  <a:noFill/>
                </a:ln>
                <a:solidFill>
                  <a:srgbClr val="CF8E6D"/>
                </a:solidFill>
                <a:effectLst/>
                <a:latin typeface="JetBrains Mono"/>
              </a:rPr>
              <a:t>in </a:t>
            </a:r>
            <a:r>
              <a:rPr kumimoji="0" lang="es-ES" altLang="es-ES" sz="1100" b="0" i="0" u="none" strike="noStrike" cap="none" normalizeH="0" baseline="0" dirty="0">
                <a:ln>
                  <a:noFill/>
                </a:ln>
                <a:solidFill>
                  <a:srgbClr val="BCBEC4"/>
                </a:solidFill>
                <a:effectLst/>
                <a:latin typeface="JetBrains Mono"/>
              </a:rPr>
              <a:t>I:</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CF8E6D"/>
                </a:solidFill>
                <a:effectLst/>
                <a:latin typeface="JetBrains Mono"/>
              </a:rPr>
              <a:t>if</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i != j:</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a:ln>
                  <a:noFill/>
                </a:ln>
                <a:solidFill>
                  <a:srgbClr val="7A7E85"/>
                </a:solidFill>
                <a:effectLst/>
                <a:latin typeface="JetBrains Mono"/>
              </a:rPr>
              <a:t># Si </a:t>
            </a:r>
            <a:r>
              <a:rPr kumimoji="0" lang="es-ES" altLang="es-ES" sz="1100" b="0" i="0" u="none" strike="noStrike" cap="none" normalizeH="0" baseline="0" dirty="0" err="1">
                <a:ln>
                  <a:noFill/>
                </a:ln>
                <a:solidFill>
                  <a:srgbClr val="7A7E85"/>
                </a:solidFill>
                <a:effectLst/>
                <a:latin typeface="JetBrains Mono"/>
              </a:rPr>
              <a:t>y_ij</a:t>
            </a:r>
            <a:r>
              <a:rPr kumimoji="0" lang="es-ES" altLang="es-ES" sz="1100" b="0" i="0" u="none" strike="noStrike" cap="none" normalizeH="0" baseline="0" dirty="0">
                <a:ln>
                  <a:noFill/>
                </a:ln>
                <a:solidFill>
                  <a:srgbClr val="7A7E85"/>
                </a:solidFill>
                <a:effectLst/>
                <a:latin typeface="JetBrains Mono"/>
              </a:rPr>
              <a:t> = 1, entonces </a:t>
            </a:r>
            <a:r>
              <a:rPr kumimoji="0" lang="es-ES" altLang="es-ES" sz="1100" b="0" i="0" u="none" strike="noStrike" cap="none" normalizeH="0" baseline="0" dirty="0" err="1">
                <a:ln>
                  <a:noFill/>
                </a:ln>
                <a:solidFill>
                  <a:srgbClr val="7A7E85"/>
                </a:solidFill>
                <a:effectLst/>
                <a:latin typeface="JetBrains Mono"/>
              </a:rPr>
              <a:t>x_i</a:t>
            </a:r>
            <a:r>
              <a:rPr kumimoji="0" lang="es-ES" altLang="es-ES" sz="1100" b="0" i="0" u="none" strike="noStrike" cap="none" normalizeH="0" baseline="0" dirty="0">
                <a:ln>
                  <a:noFill/>
                </a:ln>
                <a:solidFill>
                  <a:srgbClr val="7A7E85"/>
                </a:solidFill>
                <a:effectLst/>
                <a:latin typeface="JetBrains Mono"/>
              </a:rPr>
              <a:t> + </a:t>
            </a:r>
            <a:r>
              <a:rPr kumimoji="0" lang="es-ES" altLang="es-ES" sz="1100" b="0" i="0" u="none" strike="noStrike" cap="none" normalizeH="0" baseline="0" dirty="0" err="1">
                <a:ln>
                  <a:noFill/>
                </a:ln>
                <a:solidFill>
                  <a:srgbClr val="7A7E85"/>
                </a:solidFill>
                <a:effectLst/>
                <a:latin typeface="JetBrains Mono"/>
              </a:rPr>
              <a:t>l_i</a:t>
            </a:r>
            <a:r>
              <a:rPr kumimoji="0" lang="es-ES" altLang="es-ES" sz="1100" b="0" i="0" u="none" strike="noStrike" cap="none" normalizeH="0" baseline="0" dirty="0">
                <a:ln>
                  <a:noFill/>
                </a:ln>
                <a:solidFill>
                  <a:srgbClr val="7A7E85"/>
                </a:solidFill>
                <a:effectLst/>
                <a:latin typeface="JetBrains Mono"/>
              </a:rPr>
              <a:t> &lt;= </a:t>
            </a:r>
            <a:r>
              <a:rPr kumimoji="0" lang="es-ES" altLang="es-ES" sz="1100" b="0" i="0" u="none" strike="noStrike" cap="none" normalizeH="0" baseline="0" dirty="0" err="1">
                <a:ln>
                  <a:noFill/>
                </a:ln>
                <a:solidFill>
                  <a:srgbClr val="7A7E85"/>
                </a:solidFill>
                <a:effectLst/>
                <a:latin typeface="JetBrains Mono"/>
              </a:rPr>
              <a:t>x_j</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model.addConstr</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x[i] + l[i] &lt;= x[j] + M * (</a:t>
            </a:r>
            <a:r>
              <a:rPr kumimoji="0" lang="es-ES" altLang="es-ES" sz="1100" b="0" i="0" u="none" strike="noStrike" cap="none" normalizeH="0" baseline="0" dirty="0">
                <a:ln>
                  <a:noFill/>
                </a:ln>
                <a:solidFill>
                  <a:srgbClr val="2AACB8"/>
                </a:solidFill>
                <a:effectLst/>
                <a:latin typeface="JetBrains Mono"/>
              </a:rPr>
              <a:t>1 </a:t>
            </a:r>
            <a:r>
              <a:rPr kumimoji="0" lang="es-ES" altLang="es-ES" sz="1100" b="0" i="0" u="none" strike="noStrike" cap="none" normalizeH="0" baseline="0" dirty="0">
                <a:ln>
                  <a:noFill/>
                </a:ln>
                <a:solidFill>
                  <a:srgbClr val="BCBEC4"/>
                </a:solidFill>
                <a:effectLst/>
                <a:latin typeface="JetBrains Mono"/>
              </a:rPr>
              <a:t>- y[i, j]),</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AA4926"/>
                </a:solidFill>
                <a:effectLst/>
                <a:latin typeface="JetBrains Mono"/>
              </a:rPr>
              <a:t>name</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err="1">
                <a:ln>
                  <a:noFill/>
                </a:ln>
                <a:solidFill>
                  <a:srgbClr val="6AAB73"/>
                </a:solidFill>
                <a:effectLst/>
                <a:latin typeface="JetBrains Mono"/>
              </a:rPr>
              <a:t>f"NoOverlap</a:t>
            </a:r>
            <a:r>
              <a:rPr kumimoji="0" lang="es-ES" altLang="es-ES" sz="1100" b="0" i="0" u="none" strike="noStrike" cap="none" normalizeH="0" baseline="0" dirty="0">
                <a:ln>
                  <a:noFill/>
                </a:ln>
                <a:solidFill>
                  <a:srgbClr val="6AAB73"/>
                </a:solidFill>
                <a:effectLst/>
                <a:latin typeface="JetBrains Mono"/>
              </a:rPr>
              <a:t>_</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i</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_</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j</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a:t>
            </a:r>
            <a:br>
              <a:rPr kumimoji="0" lang="es-ES" altLang="es-ES" sz="1100" b="0" i="0" u="none" strike="noStrike" cap="none" normalizeH="0" baseline="0" dirty="0">
                <a:ln>
                  <a:noFill/>
                </a:ln>
                <a:solidFill>
                  <a:srgbClr val="6AAB73"/>
                </a:solidFill>
                <a:effectLst/>
                <a:latin typeface="JetBrains Mono"/>
              </a:rPr>
            </a:br>
            <a:r>
              <a:rPr kumimoji="0" lang="es-ES" altLang="es-ES" sz="1100" b="0" i="0" u="none" strike="noStrike" cap="none" normalizeH="0" baseline="0" dirty="0">
                <a:ln>
                  <a:noFill/>
                </a:ln>
                <a:solidFill>
                  <a:srgbClr val="6AAB73"/>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a:ln>
                  <a:noFill/>
                </a:ln>
                <a:solidFill>
                  <a:srgbClr val="7A7E85"/>
                </a:solidFill>
                <a:effectLst/>
                <a:latin typeface="JetBrains Mono"/>
              </a:rPr>
              <a:t># Si </a:t>
            </a:r>
            <a:r>
              <a:rPr kumimoji="0" lang="es-ES" altLang="es-ES" sz="1100" b="0" i="0" u="none" strike="noStrike" cap="none" normalizeH="0" baseline="0" dirty="0" err="1">
                <a:ln>
                  <a:noFill/>
                </a:ln>
                <a:solidFill>
                  <a:srgbClr val="7A7E85"/>
                </a:solidFill>
                <a:effectLst/>
                <a:latin typeface="JetBrains Mono"/>
              </a:rPr>
              <a:t>y_ij</a:t>
            </a:r>
            <a:r>
              <a:rPr kumimoji="0" lang="es-ES" altLang="es-ES" sz="1100" b="0" i="0" u="none" strike="noStrike" cap="none" normalizeH="0" baseline="0" dirty="0">
                <a:ln>
                  <a:noFill/>
                </a:ln>
                <a:solidFill>
                  <a:srgbClr val="7A7E85"/>
                </a:solidFill>
                <a:effectLst/>
                <a:latin typeface="JetBrains Mono"/>
              </a:rPr>
              <a:t> = 0, entonces </a:t>
            </a:r>
            <a:r>
              <a:rPr kumimoji="0" lang="es-ES" altLang="es-ES" sz="1100" b="0" i="0" u="none" strike="noStrike" cap="none" normalizeH="0" baseline="0" dirty="0" err="1">
                <a:ln>
                  <a:noFill/>
                </a:ln>
                <a:solidFill>
                  <a:srgbClr val="7A7E85"/>
                </a:solidFill>
                <a:effectLst/>
                <a:latin typeface="JetBrains Mono"/>
              </a:rPr>
              <a:t>x_j</a:t>
            </a:r>
            <a:r>
              <a:rPr kumimoji="0" lang="es-ES" altLang="es-ES" sz="1100" b="0" i="0" u="none" strike="noStrike" cap="none" normalizeH="0" baseline="0" dirty="0">
                <a:ln>
                  <a:noFill/>
                </a:ln>
                <a:solidFill>
                  <a:srgbClr val="7A7E85"/>
                </a:solidFill>
                <a:effectLst/>
                <a:latin typeface="JetBrains Mono"/>
              </a:rPr>
              <a:t> + </a:t>
            </a:r>
            <a:r>
              <a:rPr kumimoji="0" lang="es-ES" altLang="es-ES" sz="1100" b="0" i="0" u="none" strike="noStrike" cap="none" normalizeH="0" baseline="0" dirty="0" err="1">
                <a:ln>
                  <a:noFill/>
                </a:ln>
                <a:solidFill>
                  <a:srgbClr val="7A7E85"/>
                </a:solidFill>
                <a:effectLst/>
                <a:latin typeface="JetBrains Mono"/>
              </a:rPr>
              <a:t>l_j</a:t>
            </a:r>
            <a:r>
              <a:rPr kumimoji="0" lang="es-ES" altLang="es-ES" sz="1100" b="0" i="0" u="none" strike="noStrike" cap="none" normalizeH="0" baseline="0" dirty="0">
                <a:ln>
                  <a:noFill/>
                </a:ln>
                <a:solidFill>
                  <a:srgbClr val="7A7E85"/>
                </a:solidFill>
                <a:effectLst/>
                <a:latin typeface="JetBrains Mono"/>
              </a:rPr>
              <a:t> &lt;= </a:t>
            </a:r>
            <a:r>
              <a:rPr kumimoji="0" lang="es-ES" altLang="es-ES" sz="1100" b="0" i="0" u="none" strike="noStrike" cap="none" normalizeH="0" baseline="0" dirty="0" err="1">
                <a:ln>
                  <a:noFill/>
                </a:ln>
                <a:solidFill>
                  <a:srgbClr val="7A7E85"/>
                </a:solidFill>
                <a:effectLst/>
                <a:latin typeface="JetBrains Mono"/>
              </a:rPr>
              <a:t>x_i</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model.addConstr</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x[j] + l[j] &lt;= x[i] + M * y[i, j],</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AA4926"/>
                </a:solidFill>
                <a:effectLst/>
                <a:latin typeface="JetBrains Mono"/>
              </a:rPr>
              <a:t>name</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err="1">
                <a:ln>
                  <a:noFill/>
                </a:ln>
                <a:solidFill>
                  <a:srgbClr val="6AAB73"/>
                </a:solidFill>
                <a:effectLst/>
                <a:latin typeface="JetBrains Mono"/>
              </a:rPr>
              <a:t>f"NoOverlap</a:t>
            </a:r>
            <a:r>
              <a:rPr kumimoji="0" lang="es-ES" altLang="es-ES" sz="1100" b="0" i="0" u="none" strike="noStrike" cap="none" normalizeH="0" baseline="0" dirty="0">
                <a:ln>
                  <a:noFill/>
                </a:ln>
                <a:solidFill>
                  <a:srgbClr val="6AAB73"/>
                </a:solidFill>
                <a:effectLst/>
                <a:latin typeface="JetBrains Mono"/>
              </a:rPr>
              <a:t>_</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j</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_</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i</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a:t>
            </a:r>
            <a:br>
              <a:rPr kumimoji="0" lang="es-ES" altLang="es-ES" sz="1100" b="0" i="0" u="none" strike="noStrike" cap="none" normalizeH="0" baseline="0" dirty="0">
                <a:ln>
                  <a:noFill/>
                </a:ln>
                <a:solidFill>
                  <a:srgbClr val="6AAB73"/>
                </a:solidFill>
                <a:effectLst/>
                <a:latin typeface="JetBrains Mono"/>
              </a:rPr>
            </a:br>
            <a:r>
              <a:rPr kumimoji="0" lang="es-ES" altLang="es-ES" sz="1100" b="0" i="0" u="none" strike="noStrike" cap="none" normalizeH="0" baseline="0" dirty="0">
                <a:ln>
                  <a:noFill/>
                </a:ln>
                <a:solidFill>
                  <a:srgbClr val="6AAB73"/>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a:ln>
                  <a:noFill/>
                </a:ln>
                <a:solidFill>
                  <a:srgbClr val="7A7E85"/>
                </a:solidFill>
                <a:effectLst/>
                <a:latin typeface="JetBrains Mono"/>
              </a:rPr>
              <a:t># Relación entre </a:t>
            </a:r>
            <a:r>
              <a:rPr kumimoji="0" lang="es-ES" altLang="es-ES" sz="1100" b="0" i="0" u="none" strike="noStrike" cap="none" normalizeH="0" baseline="0" dirty="0" err="1">
                <a:ln>
                  <a:noFill/>
                </a:ln>
                <a:solidFill>
                  <a:srgbClr val="7A7E85"/>
                </a:solidFill>
                <a:effectLst/>
                <a:latin typeface="JetBrains Mono"/>
              </a:rPr>
              <a:t>y_ij</a:t>
            </a:r>
            <a:r>
              <a:rPr kumimoji="0" lang="es-ES" altLang="es-ES" sz="1100" b="0" i="0" u="none" strike="noStrike" cap="none" normalizeH="0" baseline="0" dirty="0">
                <a:ln>
                  <a:noFill/>
                </a:ln>
                <a:solidFill>
                  <a:srgbClr val="7A7E85"/>
                </a:solidFill>
                <a:effectLst/>
                <a:latin typeface="JetBrains Mono"/>
              </a:rPr>
              <a:t> y </a:t>
            </a:r>
            <a:r>
              <a:rPr kumimoji="0" lang="es-ES" altLang="es-ES" sz="1100" b="0" i="0" u="none" strike="noStrike" cap="none" normalizeH="0" baseline="0" dirty="0" err="1">
                <a:ln>
                  <a:noFill/>
                </a:ln>
                <a:solidFill>
                  <a:srgbClr val="7A7E85"/>
                </a:solidFill>
                <a:effectLst/>
                <a:latin typeface="JetBrains Mono"/>
              </a:rPr>
              <a:t>y_ji</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model.addConstr</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y[i, j] + y[j, i] == </a:t>
            </a:r>
            <a:r>
              <a:rPr kumimoji="0" lang="es-ES" altLang="es-ES" sz="1100" b="0" i="0" u="none" strike="noStrike" cap="none" normalizeH="0" baseline="0" dirty="0">
                <a:ln>
                  <a:noFill/>
                </a:ln>
                <a:solidFill>
                  <a:srgbClr val="2AACB8"/>
                </a:solidFill>
                <a:effectLst/>
                <a:latin typeface="JetBrains Mono"/>
              </a:rPr>
              <a:t>1</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AA4926"/>
                </a:solidFill>
                <a:effectLst/>
                <a:latin typeface="JetBrains Mono"/>
              </a:rPr>
              <a:t>name</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err="1">
                <a:ln>
                  <a:noFill/>
                </a:ln>
                <a:solidFill>
                  <a:srgbClr val="6AAB73"/>
                </a:solidFill>
                <a:effectLst/>
                <a:latin typeface="JetBrains Mono"/>
              </a:rPr>
              <a:t>f"Order</a:t>
            </a:r>
            <a:r>
              <a:rPr kumimoji="0" lang="es-ES" altLang="es-ES" sz="1100" b="0" i="0" u="none" strike="noStrike" cap="none" normalizeH="0" baseline="0" dirty="0">
                <a:ln>
                  <a:noFill/>
                </a:ln>
                <a:solidFill>
                  <a:srgbClr val="6AAB73"/>
                </a:solidFill>
                <a:effectLst/>
                <a:latin typeface="JetBrains Mono"/>
              </a:rPr>
              <a:t>_</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i</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_</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j</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a:t>
            </a:r>
            <a:br>
              <a:rPr kumimoji="0" lang="es-ES" altLang="es-ES" sz="1100" b="0" i="0" u="none" strike="noStrike" cap="none" normalizeH="0" baseline="0" dirty="0">
                <a:ln>
                  <a:noFill/>
                </a:ln>
                <a:solidFill>
                  <a:srgbClr val="6AAB73"/>
                </a:solidFill>
                <a:effectLst/>
                <a:latin typeface="JetBrains Mono"/>
              </a:rPr>
            </a:br>
            <a:r>
              <a:rPr kumimoji="0" lang="es-ES" altLang="es-ES" sz="1100" b="0" i="0" u="none" strike="noStrike" cap="none" normalizeH="0" baseline="0" dirty="0">
                <a:ln>
                  <a:noFill/>
                </a:ln>
                <a:solidFill>
                  <a:srgbClr val="6AAB73"/>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a:ln>
                  <a:noFill/>
                </a:ln>
                <a:solidFill>
                  <a:srgbClr val="7A7E85"/>
                </a:solidFill>
                <a:effectLst/>
                <a:latin typeface="JetBrains Mono"/>
              </a:rPr>
              <a:t># 2. Cálculo de distancias</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CF8E6D"/>
                </a:solidFill>
                <a:effectLst/>
                <a:latin typeface="JetBrains Mono"/>
              </a:rPr>
              <a:t>for</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i </a:t>
            </a:r>
            <a:r>
              <a:rPr kumimoji="0" lang="es-ES" altLang="es-ES" sz="1100" b="0" i="0" u="none" strike="noStrike" cap="none" normalizeH="0" baseline="0" dirty="0">
                <a:ln>
                  <a:noFill/>
                </a:ln>
                <a:solidFill>
                  <a:srgbClr val="CF8E6D"/>
                </a:solidFill>
                <a:effectLst/>
                <a:latin typeface="JetBrains Mono"/>
              </a:rPr>
              <a:t>in </a:t>
            </a:r>
            <a:r>
              <a:rPr kumimoji="0" lang="es-ES" altLang="es-ES" sz="1100" b="0" i="0" u="none" strike="noStrike" cap="none" normalizeH="0" baseline="0" dirty="0">
                <a:ln>
                  <a:noFill/>
                </a:ln>
                <a:solidFill>
                  <a:srgbClr val="BCBEC4"/>
                </a:solidFill>
                <a:effectLst/>
                <a:latin typeface="JetBrains Mono"/>
              </a:rPr>
              <a:t>I:</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CF8E6D"/>
                </a:solidFill>
                <a:effectLst/>
                <a:latin typeface="JetBrains Mono"/>
              </a:rPr>
              <a:t>for</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j </a:t>
            </a:r>
            <a:r>
              <a:rPr kumimoji="0" lang="es-ES" altLang="es-ES" sz="1100" b="0" i="0" u="none" strike="noStrike" cap="none" normalizeH="0" baseline="0" dirty="0">
                <a:ln>
                  <a:noFill/>
                </a:ln>
                <a:solidFill>
                  <a:srgbClr val="CF8E6D"/>
                </a:solidFill>
                <a:effectLst/>
                <a:latin typeface="JetBrains Mono"/>
              </a:rPr>
              <a:t>in </a:t>
            </a:r>
            <a:r>
              <a:rPr kumimoji="0" lang="es-ES" altLang="es-ES" sz="1100" b="0" i="0" u="none" strike="noStrike" cap="none" normalizeH="0" baseline="0" dirty="0">
                <a:ln>
                  <a:noFill/>
                </a:ln>
                <a:solidFill>
                  <a:srgbClr val="BCBEC4"/>
                </a:solidFill>
                <a:effectLst/>
                <a:latin typeface="JetBrains Mono"/>
              </a:rPr>
              <a:t>I:</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CF8E6D"/>
                </a:solidFill>
                <a:effectLst/>
                <a:latin typeface="JetBrains Mono"/>
              </a:rPr>
              <a:t>if</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i &lt; j:</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7A7E85"/>
                </a:solidFill>
                <a:effectLst/>
                <a:latin typeface="JetBrains Mono"/>
              </a:rPr>
              <a:t>d_ij</a:t>
            </a:r>
            <a:r>
              <a:rPr kumimoji="0" lang="es-ES" altLang="es-ES" sz="1100" b="0" i="0" u="none" strike="noStrike" cap="none" normalizeH="0" baseline="0" dirty="0">
                <a:ln>
                  <a:noFill/>
                </a:ln>
                <a:solidFill>
                  <a:srgbClr val="7A7E85"/>
                </a:solidFill>
                <a:effectLst/>
                <a:latin typeface="JetBrains Mono"/>
              </a:rPr>
              <a:t> &gt;= (</a:t>
            </a:r>
            <a:r>
              <a:rPr kumimoji="0" lang="es-ES" altLang="es-ES" sz="1100" b="0" i="0" u="none" strike="noStrike" cap="none" normalizeH="0" baseline="0" dirty="0" err="1">
                <a:ln>
                  <a:noFill/>
                </a:ln>
                <a:solidFill>
                  <a:srgbClr val="7A7E85"/>
                </a:solidFill>
                <a:effectLst/>
                <a:latin typeface="JetBrains Mono"/>
              </a:rPr>
              <a:t>x_j</a:t>
            </a:r>
            <a:r>
              <a:rPr kumimoji="0" lang="es-ES" altLang="es-ES" sz="1100" b="0" i="0" u="none" strike="noStrike" cap="none" normalizeH="0" baseline="0" dirty="0">
                <a:ln>
                  <a:noFill/>
                </a:ln>
                <a:solidFill>
                  <a:srgbClr val="7A7E85"/>
                </a:solidFill>
                <a:effectLst/>
                <a:latin typeface="JetBrains Mono"/>
              </a:rPr>
              <a:t> + </a:t>
            </a:r>
            <a:r>
              <a:rPr kumimoji="0" lang="es-ES" altLang="es-ES" sz="1100" b="0" i="0" u="none" strike="noStrike" cap="none" normalizeH="0" baseline="0" dirty="0" err="1">
                <a:ln>
                  <a:noFill/>
                </a:ln>
                <a:solidFill>
                  <a:srgbClr val="7A7E85"/>
                </a:solidFill>
                <a:effectLst/>
                <a:latin typeface="JetBrains Mono"/>
              </a:rPr>
              <a:t>l_j</a:t>
            </a:r>
            <a:r>
              <a:rPr kumimoji="0" lang="es-ES" altLang="es-ES" sz="1100" b="0" i="0" u="none" strike="noStrike" cap="none" normalizeH="0" baseline="0" dirty="0">
                <a:ln>
                  <a:noFill/>
                </a:ln>
                <a:solidFill>
                  <a:srgbClr val="7A7E85"/>
                </a:solidFill>
                <a:effectLst/>
                <a:latin typeface="JetBrains Mono"/>
              </a:rPr>
              <a:t>/2) - (</a:t>
            </a:r>
            <a:r>
              <a:rPr kumimoji="0" lang="es-ES" altLang="es-ES" sz="1100" b="0" i="0" u="none" strike="noStrike" cap="none" normalizeH="0" baseline="0" dirty="0" err="1">
                <a:ln>
                  <a:noFill/>
                </a:ln>
                <a:solidFill>
                  <a:srgbClr val="7A7E85"/>
                </a:solidFill>
                <a:effectLst/>
                <a:latin typeface="JetBrains Mono"/>
              </a:rPr>
              <a:t>x_i</a:t>
            </a:r>
            <a:r>
              <a:rPr kumimoji="0" lang="es-ES" altLang="es-ES" sz="1100" b="0" i="0" u="none" strike="noStrike" cap="none" normalizeH="0" baseline="0" dirty="0">
                <a:ln>
                  <a:noFill/>
                </a:ln>
                <a:solidFill>
                  <a:srgbClr val="7A7E85"/>
                </a:solidFill>
                <a:effectLst/>
                <a:latin typeface="JetBrains Mono"/>
              </a:rPr>
              <a:t> + </a:t>
            </a:r>
            <a:r>
              <a:rPr kumimoji="0" lang="es-ES" altLang="es-ES" sz="1100" b="0" i="0" u="none" strike="noStrike" cap="none" normalizeH="0" baseline="0" dirty="0" err="1">
                <a:ln>
                  <a:noFill/>
                </a:ln>
                <a:solidFill>
                  <a:srgbClr val="7A7E85"/>
                </a:solidFill>
                <a:effectLst/>
                <a:latin typeface="JetBrains Mono"/>
              </a:rPr>
              <a:t>l_i</a:t>
            </a:r>
            <a:r>
              <a:rPr kumimoji="0" lang="es-ES" altLang="es-ES" sz="1100" b="0" i="0" u="none" strike="noStrike" cap="none" normalizeH="0" baseline="0" dirty="0">
                <a:ln>
                  <a:noFill/>
                </a:ln>
                <a:solidFill>
                  <a:srgbClr val="7A7E85"/>
                </a:solidFill>
                <a:effectLst/>
                <a:latin typeface="JetBrains Mono"/>
              </a:rPr>
              <a:t>/2)</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model.addConstr</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d[i, j] &gt;= (x[j] + l[j] / </a:t>
            </a:r>
            <a:r>
              <a:rPr kumimoji="0" lang="es-ES" altLang="es-ES" sz="1100" b="0" i="0" u="none" strike="noStrike" cap="none" normalizeH="0" baseline="0" dirty="0">
                <a:ln>
                  <a:noFill/>
                </a:ln>
                <a:solidFill>
                  <a:srgbClr val="2AACB8"/>
                </a:solidFill>
                <a:effectLst/>
                <a:latin typeface="JetBrains Mono"/>
              </a:rPr>
              <a:t>2</a:t>
            </a:r>
            <a:r>
              <a:rPr kumimoji="0" lang="es-ES" altLang="es-ES" sz="1100" b="0" i="0" u="none" strike="noStrike" cap="none" normalizeH="0" baseline="0" dirty="0">
                <a:ln>
                  <a:noFill/>
                </a:ln>
                <a:solidFill>
                  <a:srgbClr val="BCBEC4"/>
                </a:solidFill>
                <a:effectLst/>
                <a:latin typeface="JetBrains Mono"/>
              </a:rPr>
              <a:t>) - (x[i] + l[i] / </a:t>
            </a:r>
            <a:r>
              <a:rPr kumimoji="0" lang="es-ES" altLang="es-ES" sz="1100" b="0" i="0" u="none" strike="noStrike" cap="none" normalizeH="0" baseline="0" dirty="0">
                <a:ln>
                  <a:noFill/>
                </a:ln>
                <a:solidFill>
                  <a:srgbClr val="2AACB8"/>
                </a:solidFill>
                <a:effectLst/>
                <a:latin typeface="JetBrains Mono"/>
              </a:rPr>
              <a:t>2</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AA4926"/>
                </a:solidFill>
                <a:effectLst/>
                <a:latin typeface="JetBrains Mono"/>
              </a:rPr>
              <a:t>name</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f"Dist1_</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i</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_</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j</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a:t>
            </a:r>
            <a:br>
              <a:rPr kumimoji="0" lang="es-ES" altLang="es-ES" sz="1100" b="0" i="0" u="none" strike="noStrike" cap="none" normalizeH="0" baseline="0" dirty="0">
                <a:ln>
                  <a:noFill/>
                </a:ln>
                <a:solidFill>
                  <a:srgbClr val="6AAB73"/>
                </a:solidFill>
                <a:effectLst/>
                <a:latin typeface="JetBrains Mono"/>
              </a:rPr>
            </a:br>
            <a:r>
              <a:rPr kumimoji="0" lang="es-ES" altLang="es-ES" sz="1100" b="0" i="0" u="none" strike="noStrike" cap="none" normalizeH="0" baseline="0" dirty="0">
                <a:ln>
                  <a:noFill/>
                </a:ln>
                <a:solidFill>
                  <a:srgbClr val="6AAB73"/>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7A7E85"/>
                </a:solidFill>
                <a:effectLst/>
                <a:latin typeface="JetBrains Mono"/>
              </a:rPr>
              <a:t>d_ij</a:t>
            </a:r>
            <a:r>
              <a:rPr kumimoji="0" lang="es-ES" altLang="es-ES" sz="1100" b="0" i="0" u="none" strike="noStrike" cap="none" normalizeH="0" baseline="0" dirty="0">
                <a:ln>
                  <a:noFill/>
                </a:ln>
                <a:solidFill>
                  <a:srgbClr val="7A7E85"/>
                </a:solidFill>
                <a:effectLst/>
                <a:latin typeface="JetBrains Mono"/>
              </a:rPr>
              <a:t> &gt;= (</a:t>
            </a:r>
            <a:r>
              <a:rPr kumimoji="0" lang="es-ES" altLang="es-ES" sz="1100" b="0" i="0" u="none" strike="noStrike" cap="none" normalizeH="0" baseline="0" dirty="0" err="1">
                <a:ln>
                  <a:noFill/>
                </a:ln>
                <a:solidFill>
                  <a:srgbClr val="7A7E85"/>
                </a:solidFill>
                <a:effectLst/>
                <a:latin typeface="JetBrains Mono"/>
              </a:rPr>
              <a:t>x_i</a:t>
            </a:r>
            <a:r>
              <a:rPr kumimoji="0" lang="es-ES" altLang="es-ES" sz="1100" b="0" i="0" u="none" strike="noStrike" cap="none" normalizeH="0" baseline="0" dirty="0">
                <a:ln>
                  <a:noFill/>
                </a:ln>
                <a:solidFill>
                  <a:srgbClr val="7A7E85"/>
                </a:solidFill>
                <a:effectLst/>
                <a:latin typeface="JetBrains Mono"/>
              </a:rPr>
              <a:t> + </a:t>
            </a:r>
            <a:r>
              <a:rPr kumimoji="0" lang="es-ES" altLang="es-ES" sz="1100" b="0" i="0" u="none" strike="noStrike" cap="none" normalizeH="0" baseline="0" dirty="0" err="1">
                <a:ln>
                  <a:noFill/>
                </a:ln>
                <a:solidFill>
                  <a:srgbClr val="7A7E85"/>
                </a:solidFill>
                <a:effectLst/>
                <a:latin typeface="JetBrains Mono"/>
              </a:rPr>
              <a:t>l_i</a:t>
            </a:r>
            <a:r>
              <a:rPr kumimoji="0" lang="es-ES" altLang="es-ES" sz="1100" b="0" i="0" u="none" strike="noStrike" cap="none" normalizeH="0" baseline="0" dirty="0">
                <a:ln>
                  <a:noFill/>
                </a:ln>
                <a:solidFill>
                  <a:srgbClr val="7A7E85"/>
                </a:solidFill>
                <a:effectLst/>
                <a:latin typeface="JetBrains Mono"/>
              </a:rPr>
              <a:t>/2) - (</a:t>
            </a:r>
            <a:r>
              <a:rPr kumimoji="0" lang="es-ES" altLang="es-ES" sz="1100" b="0" i="0" u="none" strike="noStrike" cap="none" normalizeH="0" baseline="0" dirty="0" err="1">
                <a:ln>
                  <a:noFill/>
                </a:ln>
                <a:solidFill>
                  <a:srgbClr val="7A7E85"/>
                </a:solidFill>
                <a:effectLst/>
                <a:latin typeface="JetBrains Mono"/>
              </a:rPr>
              <a:t>x_j</a:t>
            </a:r>
            <a:r>
              <a:rPr kumimoji="0" lang="es-ES" altLang="es-ES" sz="1100" b="0" i="0" u="none" strike="noStrike" cap="none" normalizeH="0" baseline="0" dirty="0">
                <a:ln>
                  <a:noFill/>
                </a:ln>
                <a:solidFill>
                  <a:srgbClr val="7A7E85"/>
                </a:solidFill>
                <a:effectLst/>
                <a:latin typeface="JetBrains Mono"/>
              </a:rPr>
              <a:t> + </a:t>
            </a:r>
            <a:r>
              <a:rPr kumimoji="0" lang="es-ES" altLang="es-ES" sz="1100" b="0" i="0" u="none" strike="noStrike" cap="none" normalizeH="0" baseline="0" dirty="0" err="1">
                <a:ln>
                  <a:noFill/>
                </a:ln>
                <a:solidFill>
                  <a:srgbClr val="7A7E85"/>
                </a:solidFill>
                <a:effectLst/>
                <a:latin typeface="JetBrains Mono"/>
              </a:rPr>
              <a:t>l_j</a:t>
            </a:r>
            <a:r>
              <a:rPr kumimoji="0" lang="es-ES" altLang="es-ES" sz="1100" b="0" i="0" u="none" strike="noStrike" cap="none" normalizeH="0" baseline="0" dirty="0">
                <a:ln>
                  <a:noFill/>
                </a:ln>
                <a:solidFill>
                  <a:srgbClr val="7A7E85"/>
                </a:solidFill>
                <a:effectLst/>
                <a:latin typeface="JetBrains Mono"/>
              </a:rPr>
              <a:t>/2)</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model.addConstr</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d[i, j] &gt;= (x[i] + l[i] / </a:t>
            </a:r>
            <a:r>
              <a:rPr kumimoji="0" lang="es-ES" altLang="es-ES" sz="1100" b="0" i="0" u="none" strike="noStrike" cap="none" normalizeH="0" baseline="0" dirty="0">
                <a:ln>
                  <a:noFill/>
                </a:ln>
                <a:solidFill>
                  <a:srgbClr val="2AACB8"/>
                </a:solidFill>
                <a:effectLst/>
                <a:latin typeface="JetBrains Mono"/>
              </a:rPr>
              <a:t>2</a:t>
            </a:r>
            <a:r>
              <a:rPr kumimoji="0" lang="es-ES" altLang="es-ES" sz="1100" b="0" i="0" u="none" strike="noStrike" cap="none" normalizeH="0" baseline="0" dirty="0">
                <a:ln>
                  <a:noFill/>
                </a:ln>
                <a:solidFill>
                  <a:srgbClr val="BCBEC4"/>
                </a:solidFill>
                <a:effectLst/>
                <a:latin typeface="JetBrains Mono"/>
              </a:rPr>
              <a:t>) - (x[j] + l[j] / </a:t>
            </a:r>
            <a:r>
              <a:rPr kumimoji="0" lang="es-ES" altLang="es-ES" sz="1100" b="0" i="0" u="none" strike="noStrike" cap="none" normalizeH="0" baseline="0" dirty="0">
                <a:ln>
                  <a:noFill/>
                </a:ln>
                <a:solidFill>
                  <a:srgbClr val="2AACB8"/>
                </a:solidFill>
                <a:effectLst/>
                <a:latin typeface="JetBrains Mono"/>
              </a:rPr>
              <a:t>2</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AA4926"/>
                </a:solidFill>
                <a:effectLst/>
                <a:latin typeface="JetBrains Mono"/>
              </a:rPr>
              <a:t>name</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f"Dist2_</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i</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_</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j</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a:t>
            </a:r>
            <a:br>
              <a:rPr kumimoji="0" lang="es-ES" altLang="es-ES" sz="1100" b="0" i="0" u="none" strike="noStrike" cap="none" normalizeH="0" baseline="0" dirty="0">
                <a:ln>
                  <a:noFill/>
                </a:ln>
                <a:solidFill>
                  <a:srgbClr val="6AAB73"/>
                </a:solidFill>
                <a:effectLst/>
                <a:latin typeface="JetBrains Mono"/>
              </a:rPr>
            </a:br>
            <a:r>
              <a:rPr kumimoji="0" lang="es-ES" altLang="es-ES" sz="1100" b="0" i="0" u="none" strike="noStrike" cap="none" normalizeH="0" baseline="0" dirty="0">
                <a:ln>
                  <a:noFill/>
                </a:ln>
                <a:solidFill>
                  <a:srgbClr val="6AAB73"/>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   </a:t>
            </a:r>
            <a:endParaRPr kumimoji="0" lang="es-ES" altLang="es-E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58078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A0F37-8982-A164-E108-3907E6BF96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D68C346-E6C1-38E6-AB1F-7D4074367497}"/>
              </a:ext>
            </a:extLst>
          </p:cNvPr>
          <p:cNvSpPr>
            <a:spLocks noGrp="1"/>
          </p:cNvSpPr>
          <p:nvPr>
            <p:ph type="title"/>
          </p:nvPr>
        </p:nvSpPr>
        <p:spPr>
          <a:xfrm>
            <a:off x="222287" y="352980"/>
            <a:ext cx="11747425" cy="666360"/>
          </a:xfrm>
        </p:spPr>
        <p:txBody>
          <a:bodyPr/>
          <a:lstStyle/>
          <a:p>
            <a:r>
              <a:rPr lang="en-US" b="1" dirty="0"/>
              <a:t>Single Row Facility Layout Problem</a:t>
            </a:r>
            <a:endParaRPr lang="es-ES" b="1" dirty="0"/>
          </a:p>
        </p:txBody>
      </p:sp>
      <p:sp>
        <p:nvSpPr>
          <p:cNvPr id="2" name="Slide Number Placeholder 1">
            <a:extLst>
              <a:ext uri="{FF2B5EF4-FFF2-40B4-BE49-F238E27FC236}">
                <a16:creationId xmlns:a16="http://schemas.microsoft.com/office/drawing/2014/main" id="{6F252F81-966D-C41E-1B13-B6C245547FF5}"/>
              </a:ext>
            </a:extLst>
          </p:cNvPr>
          <p:cNvSpPr>
            <a:spLocks noGrp="1"/>
          </p:cNvSpPr>
          <p:nvPr>
            <p:ph type="sldNum" sz="quarter" idx="4"/>
          </p:nvPr>
        </p:nvSpPr>
        <p:spPr>
          <a:xfrm>
            <a:off x="11722608" y="6505020"/>
            <a:ext cx="616041" cy="365125"/>
          </a:xfrm>
        </p:spPr>
        <p:txBody>
          <a:bodyPr/>
          <a:lstStyle/>
          <a:p>
            <a:fld id="{C3C68E28-6A0B-4E0D-A95D-AA2B793B8668}" type="slidenum">
              <a:rPr lang="es-ES" smtClean="0"/>
              <a:t>102</a:t>
            </a:fld>
            <a:endParaRPr lang="es-ES" dirty="0"/>
          </a:p>
        </p:txBody>
      </p:sp>
      <p:sp>
        <p:nvSpPr>
          <p:cNvPr id="3" name="Rectangle 1">
            <a:extLst>
              <a:ext uri="{FF2B5EF4-FFF2-40B4-BE49-F238E27FC236}">
                <a16:creationId xmlns:a16="http://schemas.microsoft.com/office/drawing/2014/main" id="{58B268B4-CC95-6907-67AE-2B9068DD736F}"/>
              </a:ext>
            </a:extLst>
          </p:cNvPr>
          <p:cNvSpPr>
            <a:spLocks noChangeArrowheads="1"/>
          </p:cNvSpPr>
          <p:nvPr/>
        </p:nvSpPr>
        <p:spPr bwMode="auto">
          <a:xfrm>
            <a:off x="222287" y="1150567"/>
            <a:ext cx="5282401" cy="347787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7A7E85"/>
                </a:solidFill>
                <a:effectLst/>
                <a:latin typeface="JetBrains Mono"/>
              </a:rPr>
              <a:t># Optimizar el modelo</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model.optimize</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a:ln>
                  <a:noFill/>
                </a:ln>
                <a:solidFill>
                  <a:srgbClr val="7A7E85"/>
                </a:solidFill>
                <a:effectLst/>
                <a:latin typeface="JetBrains Mono"/>
              </a:rPr>
              <a:t># Imprimir la solución</a:t>
            </a:r>
            <a:br>
              <a:rPr kumimoji="0" lang="es-ES" altLang="es-ES" sz="1100" b="0" i="0" u="none" strike="noStrike" cap="none" normalizeH="0" baseline="0" dirty="0">
                <a:ln>
                  <a:noFill/>
                </a:ln>
                <a:solidFill>
                  <a:srgbClr val="7A7E85"/>
                </a:solidFill>
                <a:effectLst/>
                <a:latin typeface="JetBrains Mono"/>
              </a:rPr>
            </a:br>
            <a:r>
              <a:rPr kumimoji="0" lang="es-ES" altLang="es-ES" sz="1100" b="0" i="0" u="none" strike="noStrike" cap="none" normalizeH="0" baseline="0" dirty="0">
                <a:ln>
                  <a:noFill/>
                </a:ln>
                <a:solidFill>
                  <a:srgbClr val="7A7E85"/>
                </a:solidFill>
                <a:effectLst/>
                <a:latin typeface="JetBrains Mono"/>
              </a:rPr>
              <a:t>    </a:t>
            </a:r>
            <a:r>
              <a:rPr kumimoji="0" lang="es-ES" altLang="es-ES" sz="1100" b="0" i="0" u="none" strike="noStrike" cap="none" normalizeH="0" baseline="0" dirty="0" err="1">
                <a:ln>
                  <a:noFill/>
                </a:ln>
                <a:solidFill>
                  <a:srgbClr val="CF8E6D"/>
                </a:solidFill>
                <a:effectLst/>
                <a:latin typeface="JetBrains Mono"/>
              </a:rPr>
              <a:t>if</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model.status</a:t>
            </a:r>
            <a:r>
              <a:rPr kumimoji="0" lang="es-ES" altLang="es-ES" sz="1100" b="0" i="0" u="none" strike="noStrike" cap="none" normalizeH="0" baseline="0" dirty="0">
                <a:ln>
                  <a:noFill/>
                </a:ln>
                <a:solidFill>
                  <a:srgbClr val="BCBEC4"/>
                </a:solidFill>
                <a:effectLst/>
                <a:latin typeface="JetBrains Mono"/>
              </a:rPr>
              <a:t> == GRB.OPTIMAL:</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8888C6"/>
                </a:solidFill>
                <a:effectLst/>
                <a:latin typeface="JetBrains Mono"/>
              </a:rPr>
              <a:t>print</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err="1">
                <a:ln>
                  <a:noFill/>
                </a:ln>
                <a:solidFill>
                  <a:srgbClr val="CF8E6D"/>
                </a:solidFill>
                <a:effectLst/>
                <a:latin typeface="JetBrains Mono"/>
              </a:rPr>
              <a:t>n</a:t>
            </a:r>
            <a:r>
              <a:rPr kumimoji="0" lang="es-ES" altLang="es-ES" sz="1100" b="0" i="0" u="none" strike="noStrike" cap="none" normalizeH="0" baseline="0" dirty="0" err="1">
                <a:ln>
                  <a:noFill/>
                </a:ln>
                <a:solidFill>
                  <a:srgbClr val="6AAB73"/>
                </a:solidFill>
                <a:effectLst/>
                <a:latin typeface="JetBrains Mono"/>
              </a:rPr>
              <a:t>Posiciones</a:t>
            </a:r>
            <a:r>
              <a:rPr kumimoji="0" lang="es-ES" altLang="es-ES" sz="1100" b="0" i="0" u="none" strike="noStrike" cap="none" normalizeH="0" baseline="0" dirty="0">
                <a:ln>
                  <a:noFill/>
                </a:ln>
                <a:solidFill>
                  <a:srgbClr val="6AAB73"/>
                </a:solidFill>
                <a:effectLst/>
                <a:latin typeface="JetBrains Mono"/>
              </a:rPr>
              <a:t> óptimas de las instalaciones:"</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CF8E6D"/>
                </a:solidFill>
                <a:effectLst/>
                <a:latin typeface="JetBrains Mono"/>
              </a:rPr>
              <a:t>for</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i </a:t>
            </a:r>
            <a:r>
              <a:rPr kumimoji="0" lang="es-ES" altLang="es-ES" sz="1100" b="0" i="0" u="none" strike="noStrike" cap="none" normalizeH="0" baseline="0" dirty="0">
                <a:ln>
                  <a:noFill/>
                </a:ln>
                <a:solidFill>
                  <a:srgbClr val="CF8E6D"/>
                </a:solidFill>
                <a:effectLst/>
                <a:latin typeface="JetBrains Mono"/>
              </a:rPr>
              <a:t>in </a:t>
            </a:r>
            <a:r>
              <a:rPr kumimoji="0" lang="es-ES" altLang="es-ES" sz="1100" b="0" i="0" u="none" strike="noStrike" cap="none" normalizeH="0" baseline="0" dirty="0">
                <a:ln>
                  <a:noFill/>
                </a:ln>
                <a:solidFill>
                  <a:srgbClr val="BCBEC4"/>
                </a:solidFill>
                <a:effectLst/>
                <a:latin typeface="JetBrains Mono"/>
              </a:rPr>
              <a:t>I:</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inicio = x[i].X</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fin = x[i].X + l[i]</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8888C6"/>
                </a:solidFill>
                <a:effectLst/>
                <a:latin typeface="JetBrains Mono"/>
              </a:rPr>
              <a:t>print</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err="1">
                <a:ln>
                  <a:noFill/>
                </a:ln>
                <a:solidFill>
                  <a:srgbClr val="6AAB73"/>
                </a:solidFill>
                <a:effectLst/>
                <a:latin typeface="JetBrains Mono"/>
              </a:rPr>
              <a:t>f"Instalación</a:t>
            </a:r>
            <a:r>
              <a:rPr kumimoji="0" lang="es-ES" altLang="es-ES" sz="1100" b="0" i="0" u="none" strike="noStrike" cap="none" normalizeH="0" baseline="0" dirty="0">
                <a:ln>
                  <a:noFill/>
                </a:ln>
                <a:solidFill>
                  <a:srgbClr val="6AAB73"/>
                </a:solidFill>
                <a:effectLst/>
                <a:latin typeface="JetBrains Mono"/>
              </a:rPr>
              <a:t> </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i + </a:t>
            </a:r>
            <a:r>
              <a:rPr kumimoji="0" lang="es-ES" altLang="es-ES" sz="1100" b="0" i="0" u="none" strike="noStrike" cap="none" normalizeH="0" baseline="0" dirty="0">
                <a:ln>
                  <a:noFill/>
                </a:ln>
                <a:solidFill>
                  <a:srgbClr val="2AACB8"/>
                </a:solidFill>
                <a:effectLst/>
                <a:latin typeface="JetBrains Mono"/>
              </a:rPr>
              <a:t>1</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 Inicio en </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inicio</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.2f</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 Fin en </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fin</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.2f</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 Longitud: </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l[i]</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8888C6"/>
                </a:solidFill>
                <a:effectLst/>
                <a:latin typeface="JetBrains Mono"/>
              </a:rPr>
              <a:t>print</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err="1">
                <a:ln>
                  <a:noFill/>
                </a:ln>
                <a:solidFill>
                  <a:srgbClr val="CF8E6D"/>
                </a:solidFill>
                <a:effectLst/>
                <a:latin typeface="JetBrains Mono"/>
              </a:rPr>
              <a:t>n</a:t>
            </a:r>
            <a:r>
              <a:rPr kumimoji="0" lang="es-ES" altLang="es-ES" sz="1100" b="0" i="0" u="none" strike="noStrike" cap="none" normalizeH="0" baseline="0" dirty="0" err="1">
                <a:ln>
                  <a:noFill/>
                </a:ln>
                <a:solidFill>
                  <a:srgbClr val="6AAB73"/>
                </a:solidFill>
                <a:effectLst/>
                <a:latin typeface="JetBrains Mono"/>
              </a:rPr>
              <a:t>Orden</a:t>
            </a:r>
            <a:r>
              <a:rPr kumimoji="0" lang="es-ES" altLang="es-ES" sz="1100" b="0" i="0" u="none" strike="noStrike" cap="none" normalizeH="0" baseline="0" dirty="0">
                <a:ln>
                  <a:noFill/>
                </a:ln>
                <a:solidFill>
                  <a:srgbClr val="6AAB73"/>
                </a:solidFill>
                <a:effectLst/>
                <a:latin typeface="JetBrains Mono"/>
              </a:rPr>
              <a:t> de las instalaciones:"</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sorted_facilities</a:t>
            </a:r>
            <a:r>
              <a:rPr kumimoji="0" lang="es-ES" altLang="es-ES" sz="1100" b="0" i="0" u="none" strike="noStrike" cap="none" normalizeH="0" baseline="0" dirty="0">
                <a:ln>
                  <a:noFill/>
                </a:ln>
                <a:solidFill>
                  <a:srgbClr val="BCBEC4"/>
                </a:solidFill>
                <a:effectLst/>
                <a:latin typeface="JetBrains Mono"/>
              </a:rPr>
              <a:t> = </a:t>
            </a:r>
            <a:r>
              <a:rPr kumimoji="0" lang="es-ES" altLang="es-ES" sz="1100" b="0" i="0" u="none" strike="noStrike" cap="none" normalizeH="0" baseline="0" dirty="0" err="1">
                <a:ln>
                  <a:noFill/>
                </a:ln>
                <a:solidFill>
                  <a:srgbClr val="8888C6"/>
                </a:solidFill>
                <a:effectLst/>
                <a:latin typeface="JetBrains Mono"/>
              </a:rPr>
              <a:t>sorted</a:t>
            </a:r>
            <a:r>
              <a:rPr kumimoji="0" lang="es-ES" altLang="es-ES" sz="1100" b="0" i="0" u="none" strike="noStrike" cap="none" normalizeH="0" baseline="0" dirty="0">
                <a:ln>
                  <a:noFill/>
                </a:ln>
                <a:solidFill>
                  <a:srgbClr val="BCBEC4"/>
                </a:solidFill>
                <a:effectLst/>
                <a:latin typeface="JetBrains Mono"/>
              </a:rPr>
              <a:t>(I, </a:t>
            </a:r>
            <a:r>
              <a:rPr kumimoji="0" lang="es-ES" altLang="es-ES" sz="1100" b="0" i="0" u="none" strike="noStrike" cap="none" normalizeH="0" baseline="0" dirty="0" err="1">
                <a:ln>
                  <a:noFill/>
                </a:ln>
                <a:solidFill>
                  <a:srgbClr val="AA4926"/>
                </a:solidFill>
                <a:effectLst/>
                <a:latin typeface="JetBrains Mono"/>
              </a:rPr>
              <a:t>key</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a:ln>
                  <a:noFill/>
                </a:ln>
                <a:solidFill>
                  <a:srgbClr val="CF8E6D"/>
                </a:solidFill>
                <a:effectLst/>
                <a:latin typeface="JetBrains Mono"/>
              </a:rPr>
              <a:t>lambda </a:t>
            </a:r>
            <a:r>
              <a:rPr kumimoji="0" lang="es-ES" altLang="es-ES" sz="1100" b="0" i="0" u="none" strike="noStrike" cap="none" normalizeH="0" baseline="0" dirty="0">
                <a:ln>
                  <a:noFill/>
                </a:ln>
                <a:solidFill>
                  <a:srgbClr val="BCBEC4"/>
                </a:solidFill>
                <a:effectLst/>
                <a:latin typeface="JetBrains Mono"/>
              </a:rPr>
              <a:t>i: x[i].X)</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CF8E6D"/>
                </a:solidFill>
                <a:effectLst/>
                <a:latin typeface="JetBrains Mono"/>
              </a:rPr>
              <a:t>for</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idx</a:t>
            </a:r>
            <a:r>
              <a:rPr kumimoji="0" lang="es-ES" altLang="es-ES" sz="1100" b="0" i="0" u="none" strike="noStrike" cap="none" normalizeH="0" baseline="0" dirty="0">
                <a:ln>
                  <a:noFill/>
                </a:ln>
                <a:solidFill>
                  <a:srgbClr val="BCBEC4"/>
                </a:solidFill>
                <a:effectLst/>
                <a:latin typeface="JetBrains Mono"/>
              </a:rPr>
              <a:t>, i </a:t>
            </a:r>
            <a:r>
              <a:rPr kumimoji="0" lang="es-ES" altLang="es-ES" sz="1100" b="0" i="0" u="none" strike="noStrike" cap="none" normalizeH="0" baseline="0" dirty="0">
                <a:ln>
                  <a:noFill/>
                </a:ln>
                <a:solidFill>
                  <a:srgbClr val="CF8E6D"/>
                </a:solidFill>
                <a:effectLst/>
                <a:latin typeface="JetBrains Mono"/>
              </a:rPr>
              <a:t>in </a:t>
            </a:r>
            <a:r>
              <a:rPr kumimoji="0" lang="es-ES" altLang="es-ES" sz="1100" b="0" i="0" u="none" strike="noStrike" cap="none" normalizeH="0" baseline="0" dirty="0" err="1">
                <a:ln>
                  <a:noFill/>
                </a:ln>
                <a:solidFill>
                  <a:srgbClr val="8888C6"/>
                </a:solidFill>
                <a:effectLst/>
                <a:latin typeface="JetBrains Mono"/>
              </a:rPr>
              <a:t>enumerate</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err="1">
                <a:ln>
                  <a:noFill/>
                </a:ln>
                <a:solidFill>
                  <a:srgbClr val="BCBEC4"/>
                </a:solidFill>
                <a:effectLst/>
                <a:latin typeface="JetBrains Mono"/>
              </a:rPr>
              <a:t>sorted_facilities</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8888C6"/>
                </a:solidFill>
                <a:effectLst/>
                <a:latin typeface="JetBrains Mono"/>
              </a:rPr>
              <a:t>print</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err="1">
                <a:ln>
                  <a:noFill/>
                </a:ln>
                <a:solidFill>
                  <a:srgbClr val="6AAB73"/>
                </a:solidFill>
                <a:effectLst/>
                <a:latin typeface="JetBrains Mono"/>
              </a:rPr>
              <a:t>f"Posición</a:t>
            </a:r>
            <a:r>
              <a:rPr kumimoji="0" lang="es-ES" altLang="es-ES" sz="1100" b="0" i="0" u="none" strike="noStrike" cap="none" normalizeH="0" baseline="0" dirty="0">
                <a:ln>
                  <a:noFill/>
                </a:ln>
                <a:solidFill>
                  <a:srgbClr val="6AAB73"/>
                </a:solidFill>
                <a:effectLst/>
                <a:latin typeface="JetBrains Mono"/>
              </a:rPr>
              <a:t> </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err="1">
                <a:ln>
                  <a:noFill/>
                </a:ln>
                <a:solidFill>
                  <a:srgbClr val="BCBEC4"/>
                </a:solidFill>
                <a:effectLst/>
                <a:latin typeface="JetBrains Mono"/>
              </a:rPr>
              <a:t>idx</a:t>
            </a:r>
            <a:r>
              <a:rPr kumimoji="0" lang="es-ES" altLang="es-ES" sz="1100" b="0" i="0" u="none" strike="noStrike" cap="none" normalizeH="0" baseline="0" dirty="0">
                <a:ln>
                  <a:noFill/>
                </a:ln>
                <a:solidFill>
                  <a:srgbClr val="BCBEC4"/>
                </a:solidFill>
                <a:effectLst/>
                <a:latin typeface="JetBrains Mono"/>
              </a:rPr>
              <a:t> + </a:t>
            </a:r>
            <a:r>
              <a:rPr kumimoji="0" lang="es-ES" altLang="es-ES" sz="1100" b="0" i="0" u="none" strike="noStrike" cap="none" normalizeH="0" baseline="0" dirty="0">
                <a:ln>
                  <a:noFill/>
                </a:ln>
                <a:solidFill>
                  <a:srgbClr val="2AACB8"/>
                </a:solidFill>
                <a:effectLst/>
                <a:latin typeface="JetBrains Mono"/>
              </a:rPr>
              <a:t>1</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 Instalación </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i + </a:t>
            </a:r>
            <a:r>
              <a:rPr kumimoji="0" lang="es-ES" altLang="es-ES" sz="1100" b="0" i="0" u="none" strike="noStrike" cap="none" normalizeH="0" baseline="0" dirty="0">
                <a:ln>
                  <a:noFill/>
                </a:ln>
                <a:solidFill>
                  <a:srgbClr val="2AACB8"/>
                </a:solidFill>
                <a:effectLst/>
                <a:latin typeface="JetBrains Mono"/>
              </a:rPr>
              <a:t>1</a:t>
            </a:r>
            <a:r>
              <a:rPr kumimoji="0" lang="es-ES" altLang="es-ES" sz="1100" b="0" i="0" u="none" strike="noStrike" cap="none" normalizeH="0" baseline="0" dirty="0">
                <a:ln>
                  <a:noFill/>
                </a:ln>
                <a:solidFill>
                  <a:srgbClr val="CF8E6D"/>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CF8E6D"/>
                </a:solidFill>
                <a:effectLst/>
                <a:latin typeface="JetBrains Mono"/>
              </a:rPr>
              <a:t>else</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8888C6"/>
                </a:solidFill>
                <a:effectLst/>
                <a:latin typeface="JetBrains Mono"/>
              </a:rPr>
              <a:t>print</a:t>
            </a:r>
            <a:r>
              <a:rPr kumimoji="0" lang="es-ES" altLang="es-ES" sz="1100" b="0" i="0" u="none" strike="noStrike" cap="none" normalizeH="0" baseline="0" dirty="0">
                <a:ln>
                  <a:noFill/>
                </a:ln>
                <a:solidFill>
                  <a:srgbClr val="BCBEC4"/>
                </a:solidFill>
                <a:effectLst/>
                <a:latin typeface="JetBrains Mono"/>
              </a:rPr>
              <a:t>(</a:t>
            </a:r>
            <a:r>
              <a:rPr kumimoji="0" lang="es-ES" altLang="es-ES" sz="1100" b="0" i="0" u="none" strike="noStrike" cap="none" normalizeH="0" baseline="0" dirty="0">
                <a:ln>
                  <a:noFill/>
                </a:ln>
                <a:solidFill>
                  <a:srgbClr val="6AAB73"/>
                </a:solidFill>
                <a:effectLst/>
                <a:latin typeface="JetBrains Mono"/>
              </a:rPr>
              <a:t>"No se encontró una solución óptima."</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br>
              <a:rPr kumimoji="0" lang="es-ES" altLang="es-ES" sz="1100" b="0" i="0" u="none" strike="noStrike" cap="none" normalizeH="0" baseline="0" dirty="0">
                <a:ln>
                  <a:noFill/>
                </a:ln>
                <a:solidFill>
                  <a:srgbClr val="BCBEC4"/>
                </a:solidFill>
                <a:effectLst/>
                <a:latin typeface="JetBrains Mono"/>
              </a:rPr>
            </a:b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err="1">
                <a:ln>
                  <a:noFill/>
                </a:ln>
                <a:solidFill>
                  <a:srgbClr val="CF8E6D"/>
                </a:solidFill>
                <a:effectLst/>
                <a:latin typeface="JetBrains Mono"/>
              </a:rPr>
              <a:t>if</a:t>
            </a:r>
            <a:r>
              <a:rPr kumimoji="0" lang="es-ES" altLang="es-ES" sz="1100" b="0" i="0" u="none" strike="noStrike" cap="none" normalizeH="0" baseline="0" dirty="0">
                <a:ln>
                  <a:noFill/>
                </a:ln>
                <a:solidFill>
                  <a:srgbClr val="CF8E6D"/>
                </a:solidFill>
                <a:effectLst/>
                <a:latin typeface="JetBrains Mono"/>
              </a:rPr>
              <a:t> </a:t>
            </a:r>
            <a:r>
              <a:rPr kumimoji="0" lang="es-ES" altLang="es-ES" sz="1100" b="0" i="0" u="none" strike="noStrike" cap="none" normalizeH="0" baseline="0" dirty="0">
                <a:ln>
                  <a:noFill/>
                </a:ln>
                <a:solidFill>
                  <a:srgbClr val="BCBEC4"/>
                </a:solidFill>
                <a:effectLst/>
                <a:latin typeface="JetBrains Mono"/>
              </a:rPr>
              <a:t>__</a:t>
            </a:r>
            <a:r>
              <a:rPr kumimoji="0" lang="es-ES" altLang="es-ES" sz="1100" b="0" i="0" u="none" strike="noStrike" cap="none" normalizeH="0" baseline="0" dirty="0" err="1">
                <a:ln>
                  <a:noFill/>
                </a:ln>
                <a:solidFill>
                  <a:srgbClr val="BCBEC4"/>
                </a:solidFill>
                <a:effectLst/>
                <a:latin typeface="JetBrains Mono"/>
              </a:rPr>
              <a:t>name</a:t>
            </a:r>
            <a:r>
              <a:rPr kumimoji="0" lang="es-ES" altLang="es-ES" sz="1100" b="0" i="0" u="none" strike="noStrike" cap="none" normalizeH="0" baseline="0" dirty="0">
                <a:ln>
                  <a:noFill/>
                </a:ln>
                <a:solidFill>
                  <a:srgbClr val="BCBEC4"/>
                </a:solidFill>
                <a:effectLst/>
                <a:latin typeface="JetBrains Mono"/>
              </a:rPr>
              <a:t>__ == </a:t>
            </a:r>
            <a:r>
              <a:rPr kumimoji="0" lang="es-ES" altLang="es-ES" sz="1100" b="0" i="0" u="none" strike="noStrike" cap="none" normalizeH="0" baseline="0" dirty="0">
                <a:ln>
                  <a:noFill/>
                </a:ln>
                <a:solidFill>
                  <a:srgbClr val="6AAB73"/>
                </a:solidFill>
                <a:effectLst/>
                <a:latin typeface="JetBrains Mono"/>
              </a:rPr>
              <a:t>"__</a:t>
            </a:r>
            <a:r>
              <a:rPr kumimoji="0" lang="es-ES" altLang="es-ES" sz="1100" b="0" i="0" u="none" strike="noStrike" cap="none" normalizeH="0" baseline="0" dirty="0" err="1">
                <a:ln>
                  <a:noFill/>
                </a:ln>
                <a:solidFill>
                  <a:srgbClr val="6AAB73"/>
                </a:solidFill>
                <a:effectLst/>
                <a:latin typeface="JetBrains Mono"/>
              </a:rPr>
              <a:t>main</a:t>
            </a:r>
            <a:r>
              <a:rPr kumimoji="0" lang="es-ES" altLang="es-ES" sz="1100" b="0" i="0" u="none" strike="noStrike" cap="none" normalizeH="0" baseline="0" dirty="0">
                <a:ln>
                  <a:noFill/>
                </a:ln>
                <a:solidFill>
                  <a:srgbClr val="6AAB73"/>
                </a:solidFill>
                <a:effectLst/>
                <a:latin typeface="JetBrains Mono"/>
              </a:rPr>
              <a:t>__"</a:t>
            </a:r>
            <a:r>
              <a:rPr kumimoji="0" lang="es-ES" altLang="es-ES" sz="1100" b="0" i="0" u="none" strike="noStrike" cap="none" normalizeH="0" baseline="0" dirty="0">
                <a:ln>
                  <a:noFill/>
                </a:ln>
                <a:solidFill>
                  <a:srgbClr val="BCBEC4"/>
                </a:solidFill>
                <a:effectLst/>
                <a:latin typeface="JetBrains Mono"/>
              </a:rPr>
              <a:t>:</a:t>
            </a:r>
            <a:br>
              <a:rPr kumimoji="0" lang="es-ES" altLang="es-ES" sz="1100" b="0" i="0" u="none" strike="noStrike" cap="none" normalizeH="0" baseline="0" dirty="0">
                <a:ln>
                  <a:noFill/>
                </a:ln>
                <a:solidFill>
                  <a:srgbClr val="BCBEC4"/>
                </a:solidFill>
                <a:effectLst/>
                <a:latin typeface="JetBrains Mono"/>
              </a:rPr>
            </a:br>
            <a:r>
              <a:rPr kumimoji="0" lang="es-ES" altLang="es-ES" sz="1100" b="0" i="0" u="none" strike="noStrike" cap="none" normalizeH="0" baseline="0" dirty="0">
                <a:ln>
                  <a:noFill/>
                </a:ln>
                <a:solidFill>
                  <a:srgbClr val="BCBEC4"/>
                </a:solidFill>
                <a:effectLst/>
                <a:latin typeface="JetBrains Mono"/>
              </a:rPr>
              <a:t>    </a:t>
            </a:r>
            <a:r>
              <a:rPr kumimoji="0" lang="es-ES" altLang="es-ES" sz="1100" b="0" i="0" u="none" strike="noStrike" cap="none" normalizeH="0" baseline="0" dirty="0" err="1">
                <a:ln>
                  <a:noFill/>
                </a:ln>
                <a:solidFill>
                  <a:srgbClr val="BCBEC4"/>
                </a:solidFill>
                <a:effectLst/>
                <a:latin typeface="JetBrains Mono"/>
              </a:rPr>
              <a:t>main</a:t>
            </a:r>
            <a:r>
              <a:rPr kumimoji="0" lang="es-ES" altLang="es-ES" sz="1100" b="0" i="0" u="none" strike="noStrike" cap="none" normalizeH="0" baseline="0" dirty="0">
                <a:ln>
                  <a:noFill/>
                </a:ln>
                <a:solidFill>
                  <a:srgbClr val="BCBEC4"/>
                </a:solidFill>
                <a:effectLst/>
                <a:latin typeface="JetBrains Mono"/>
              </a:rPr>
              <a:t>()</a:t>
            </a:r>
            <a:endParaRPr kumimoji="0" lang="es-ES" altLang="es-ES" sz="11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EF3CE00-8291-1339-1C95-E16EE7C986A1}"/>
              </a:ext>
            </a:extLst>
          </p:cNvPr>
          <p:cNvSpPr txBox="1"/>
          <p:nvPr/>
        </p:nvSpPr>
        <p:spPr>
          <a:xfrm>
            <a:off x="5628132" y="1019340"/>
            <a:ext cx="6227064" cy="5909310"/>
          </a:xfrm>
          <a:prstGeom prst="rect">
            <a:avLst/>
          </a:prstGeom>
          <a:noFill/>
        </p:spPr>
        <p:txBody>
          <a:bodyPr wrap="square">
            <a:spAutoFit/>
          </a:bodyPr>
          <a:lstStyle/>
          <a:p>
            <a:r>
              <a:rPr lang="es-ES" dirty="0"/>
              <a:t>Posiciones óptimas de las instalaciones:</a:t>
            </a:r>
          </a:p>
          <a:p>
            <a:r>
              <a:rPr lang="es-ES" dirty="0"/>
              <a:t>Instalación 1: Inicio en 10.00, Fin en 12.00, Longitud: 2.0</a:t>
            </a:r>
          </a:p>
          <a:p>
            <a:r>
              <a:rPr lang="es-ES" dirty="0"/>
              <a:t>Instalación 2: Inicio en 48.00, Fin en 56.00, Longitud: 8.0</a:t>
            </a:r>
          </a:p>
          <a:p>
            <a:r>
              <a:rPr lang="es-ES" dirty="0"/>
              <a:t>Instalación 3: Inicio en 39.00, Fin en 48.00, Longitud: 9.0</a:t>
            </a:r>
          </a:p>
          <a:p>
            <a:r>
              <a:rPr lang="es-ES" dirty="0"/>
              <a:t>Instalación 4: Inicio en 0.00, Fin en 7.00, Longitud: 7.0</a:t>
            </a:r>
          </a:p>
          <a:p>
            <a:r>
              <a:rPr lang="es-ES" dirty="0"/>
              <a:t>Instalación 5: Inicio en 7.00, Fin en 10.00, Longitud: 3.0</a:t>
            </a:r>
          </a:p>
          <a:p>
            <a:r>
              <a:rPr lang="es-ES" dirty="0"/>
              <a:t>Instalación 6: Inicio en 20.00, Fin en 24.00, Longitud: 4.0</a:t>
            </a:r>
          </a:p>
          <a:p>
            <a:r>
              <a:rPr lang="es-ES" dirty="0"/>
              <a:t>Instalación 7: Inicio en 24.00, Fin en 30.00, Longitud: 6.0</a:t>
            </a:r>
          </a:p>
          <a:p>
            <a:r>
              <a:rPr lang="es-ES" dirty="0"/>
              <a:t>Instalación 8: Inicio en 12.00, Fin en 20.00, Longitud: 8.0</a:t>
            </a:r>
          </a:p>
          <a:p>
            <a:r>
              <a:rPr lang="es-ES" dirty="0"/>
              <a:t>Instalación 9: Inicio en 30.00, Fin en 39.00, Longitud: 9.0</a:t>
            </a:r>
          </a:p>
          <a:p>
            <a:endParaRPr lang="es-ES" dirty="0"/>
          </a:p>
          <a:p>
            <a:r>
              <a:rPr lang="es-ES" dirty="0"/>
              <a:t>Orden de las instalaciones:</a:t>
            </a:r>
          </a:p>
          <a:p>
            <a:r>
              <a:rPr lang="es-ES" dirty="0"/>
              <a:t>Posición 1: Instalación 4</a:t>
            </a:r>
          </a:p>
          <a:p>
            <a:r>
              <a:rPr lang="es-ES" dirty="0"/>
              <a:t>Posición 2: Instalación 5</a:t>
            </a:r>
          </a:p>
          <a:p>
            <a:r>
              <a:rPr lang="es-ES" dirty="0"/>
              <a:t>Posición 3: Instalación 1</a:t>
            </a:r>
          </a:p>
          <a:p>
            <a:r>
              <a:rPr lang="es-ES" dirty="0"/>
              <a:t>Posición 4: Instalación 8</a:t>
            </a:r>
          </a:p>
          <a:p>
            <a:r>
              <a:rPr lang="es-ES" dirty="0"/>
              <a:t>Posición 5: Instalación 6</a:t>
            </a:r>
          </a:p>
          <a:p>
            <a:r>
              <a:rPr lang="es-ES" dirty="0"/>
              <a:t>Posición 6: Instalación 7</a:t>
            </a:r>
          </a:p>
          <a:p>
            <a:r>
              <a:rPr lang="es-ES" dirty="0"/>
              <a:t>Posición 7: Instalación 9</a:t>
            </a:r>
          </a:p>
          <a:p>
            <a:r>
              <a:rPr lang="es-ES" dirty="0"/>
              <a:t>Posición 8: Instalación 3</a:t>
            </a:r>
          </a:p>
          <a:p>
            <a:r>
              <a:rPr lang="es-ES" dirty="0"/>
              <a:t>Posición 9: Instalación 2</a:t>
            </a:r>
          </a:p>
        </p:txBody>
      </p:sp>
    </p:spTree>
    <p:extLst>
      <p:ext uri="{BB962C8B-B14F-4D97-AF65-F5344CB8AC3E}">
        <p14:creationId xmlns:p14="http://schemas.microsoft.com/office/powerpoint/2010/main" val="11840188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dirty="0"/>
              <a:t>Algoritmos de resolución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467540"/>
            <a:ext cx="11490624" cy="4589280"/>
          </a:xfrm>
        </p:spPr>
        <p:txBody>
          <a:bodyPr/>
          <a:lstStyle/>
          <a:p>
            <a:pPr marL="0" indent="0">
              <a:buNone/>
            </a:pPr>
            <a:r>
              <a:rPr lang="es-ES" b="1" dirty="0"/>
              <a:t>Métodos de planos de corte</a:t>
            </a:r>
          </a:p>
          <a:p>
            <a:pPr marL="0" indent="0">
              <a:buNone/>
            </a:pPr>
            <a:endParaRPr lang="es-ES" sz="3000" b="1" dirty="0"/>
          </a:p>
          <a:p>
            <a:r>
              <a:rPr lang="es-ES" sz="3000" dirty="0"/>
              <a:t>El </a:t>
            </a:r>
            <a:r>
              <a:rPr lang="es-ES" sz="3000" b="1" dirty="0"/>
              <a:t>método de planos de corte</a:t>
            </a:r>
            <a:r>
              <a:rPr lang="es-ES" sz="3000" dirty="0"/>
              <a:t> es una técnica iterativa utilizada para resolver problemas de programación entera. </a:t>
            </a:r>
          </a:p>
          <a:p>
            <a:endParaRPr lang="es-ES" sz="3000" dirty="0"/>
          </a:p>
          <a:p>
            <a:r>
              <a:rPr lang="es-ES" sz="3000" dirty="0"/>
              <a:t>Se basa en resolver una serie de problemas de programación lineal (PL) y agregar gradualmente restricciones adicionales, llamadas </a:t>
            </a:r>
            <a:r>
              <a:rPr lang="es-ES" sz="3000" b="1" dirty="0"/>
              <a:t>planos de corte</a:t>
            </a:r>
            <a:r>
              <a:rPr lang="es-ES" sz="3000" dirty="0"/>
              <a:t>, para eliminar soluciones no enteras del espacio factible sin eliminar ninguna solución entera factible.</a:t>
            </a:r>
          </a:p>
          <a:p>
            <a:endParaRPr lang="es-ES" sz="3000" dirty="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a:xfrm>
            <a:off x="11712911" y="6505020"/>
            <a:ext cx="625738" cy="365125"/>
          </a:xfrm>
        </p:spPr>
        <p:txBody>
          <a:bodyPr/>
          <a:lstStyle/>
          <a:p>
            <a:fld id="{C3C68E28-6A0B-4E0D-A95D-AA2B793B8668}" type="slidenum">
              <a:rPr lang="es-ES" smtClean="0"/>
              <a:t>103</a:t>
            </a:fld>
            <a:endParaRPr lang="es-ES" dirty="0"/>
          </a:p>
        </p:txBody>
      </p:sp>
    </p:spTree>
    <p:extLst>
      <p:ext uri="{BB962C8B-B14F-4D97-AF65-F5344CB8AC3E}">
        <p14:creationId xmlns:p14="http://schemas.microsoft.com/office/powerpoint/2010/main" val="38570836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A22B7-4E14-F695-02E5-0F675115E1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82CA85A-1903-C276-A975-8031188921E7}"/>
              </a:ext>
            </a:extLst>
          </p:cNvPr>
          <p:cNvSpPr>
            <a:spLocks noGrp="1"/>
          </p:cNvSpPr>
          <p:nvPr>
            <p:ph type="title"/>
          </p:nvPr>
        </p:nvSpPr>
        <p:spPr>
          <a:xfrm>
            <a:off x="222287" y="352980"/>
            <a:ext cx="11747425" cy="666360"/>
          </a:xfrm>
        </p:spPr>
        <p:txBody>
          <a:bodyPr/>
          <a:lstStyle/>
          <a:p>
            <a:r>
              <a:rPr lang="es-ES" b="1" dirty="0"/>
              <a:t>Algoritmos de resolución</a:t>
            </a:r>
          </a:p>
        </p:txBody>
      </p:sp>
      <p:sp>
        <p:nvSpPr>
          <p:cNvPr id="5" name="Subtitle 4">
            <a:extLst>
              <a:ext uri="{FF2B5EF4-FFF2-40B4-BE49-F238E27FC236}">
                <a16:creationId xmlns:a16="http://schemas.microsoft.com/office/drawing/2014/main" id="{7096DA56-47F8-0369-7B73-BECE93A61C41}"/>
              </a:ext>
            </a:extLst>
          </p:cNvPr>
          <p:cNvSpPr>
            <a:spLocks noGrp="1"/>
          </p:cNvSpPr>
          <p:nvPr>
            <p:ph type="subTitle" idx="10"/>
          </p:nvPr>
        </p:nvSpPr>
        <p:spPr>
          <a:xfrm>
            <a:off x="222287" y="1467540"/>
            <a:ext cx="11490624" cy="4589280"/>
          </a:xfrm>
        </p:spPr>
        <p:txBody>
          <a:bodyPr/>
          <a:lstStyle/>
          <a:p>
            <a:pPr marL="0" indent="0">
              <a:buNone/>
            </a:pPr>
            <a:r>
              <a:rPr lang="es-ES" b="1" dirty="0"/>
              <a:t>Funcionamiento General</a:t>
            </a:r>
          </a:p>
          <a:p>
            <a:pPr>
              <a:buFont typeface="+mj-lt"/>
              <a:buAutoNum type="arabicPeriod"/>
            </a:pPr>
            <a:r>
              <a:rPr lang="es-ES" b="1" dirty="0"/>
              <a:t>Resolución del relajado lineal:</a:t>
            </a:r>
            <a:endParaRPr lang="es-ES" dirty="0"/>
          </a:p>
          <a:p>
            <a:pPr marL="742950" lvl="1" indent="-285750">
              <a:buFont typeface="+mj-lt"/>
              <a:buAutoNum type="arabicPeriod"/>
            </a:pPr>
            <a:r>
              <a:rPr lang="es-ES" dirty="0"/>
              <a:t>Se comienza resolviendo la </a:t>
            </a:r>
            <a:r>
              <a:rPr lang="es-ES" b="1" dirty="0"/>
              <a:t>relajación lineal</a:t>
            </a:r>
            <a:r>
              <a:rPr lang="es-ES" dirty="0"/>
              <a:t> del problema, es decir, el problema original sin la restricción de que las variables sean enteras.</a:t>
            </a:r>
          </a:p>
          <a:p>
            <a:pPr marL="742950" lvl="1" indent="-285750">
              <a:buFont typeface="+mj-lt"/>
              <a:buAutoNum type="arabicPeriod"/>
            </a:pPr>
            <a:r>
              <a:rPr lang="es-ES" dirty="0"/>
              <a:t>Esta solución proporcionará un límite inferior (para problemas de minimización) o un límite superior (para problemas de maximización) para el problema entero.</a:t>
            </a:r>
          </a:p>
          <a:p>
            <a:pPr>
              <a:buFont typeface="+mj-lt"/>
              <a:buAutoNum type="arabicPeriod"/>
            </a:pPr>
            <a:r>
              <a:rPr lang="es-ES" b="1" dirty="0"/>
              <a:t>Verificación de </a:t>
            </a:r>
            <a:r>
              <a:rPr lang="es-ES" b="1" dirty="0" err="1"/>
              <a:t>entereidad</a:t>
            </a:r>
            <a:r>
              <a:rPr lang="es-ES" b="1" dirty="0"/>
              <a:t>:</a:t>
            </a:r>
            <a:endParaRPr lang="es-ES" dirty="0"/>
          </a:p>
          <a:p>
            <a:pPr marL="742950" lvl="1" indent="-285750">
              <a:buFont typeface="+mj-lt"/>
              <a:buAutoNum type="arabicPeriod"/>
            </a:pPr>
            <a:r>
              <a:rPr lang="es-ES" dirty="0"/>
              <a:t>Si la solución obtenida es entera, entonces es la solución óptima del problema entero.</a:t>
            </a:r>
          </a:p>
          <a:p>
            <a:pPr marL="742950" lvl="1" indent="-285750">
              <a:buFont typeface="+mj-lt"/>
              <a:buAutoNum type="arabicPeriod"/>
            </a:pPr>
            <a:r>
              <a:rPr lang="es-ES" dirty="0"/>
              <a:t>Si no es entera, se procede al siguiente paso.</a:t>
            </a:r>
          </a:p>
        </p:txBody>
      </p:sp>
      <p:sp>
        <p:nvSpPr>
          <p:cNvPr id="2" name="Slide Number Placeholder 1">
            <a:extLst>
              <a:ext uri="{FF2B5EF4-FFF2-40B4-BE49-F238E27FC236}">
                <a16:creationId xmlns:a16="http://schemas.microsoft.com/office/drawing/2014/main" id="{2C092518-5277-CFB1-7EB5-BF8978E800BB}"/>
              </a:ext>
            </a:extLst>
          </p:cNvPr>
          <p:cNvSpPr>
            <a:spLocks noGrp="1"/>
          </p:cNvSpPr>
          <p:nvPr>
            <p:ph type="sldNum" sz="quarter" idx="4"/>
          </p:nvPr>
        </p:nvSpPr>
        <p:spPr>
          <a:xfrm>
            <a:off x="11712911" y="6505020"/>
            <a:ext cx="625738" cy="365125"/>
          </a:xfrm>
        </p:spPr>
        <p:txBody>
          <a:bodyPr/>
          <a:lstStyle/>
          <a:p>
            <a:fld id="{C3C68E28-6A0B-4E0D-A95D-AA2B793B8668}" type="slidenum">
              <a:rPr lang="es-ES" smtClean="0"/>
              <a:t>104</a:t>
            </a:fld>
            <a:endParaRPr lang="es-ES" dirty="0"/>
          </a:p>
        </p:txBody>
      </p:sp>
    </p:spTree>
    <p:extLst>
      <p:ext uri="{BB962C8B-B14F-4D97-AF65-F5344CB8AC3E}">
        <p14:creationId xmlns:p14="http://schemas.microsoft.com/office/powerpoint/2010/main" val="27282658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99F26-CEBB-6BDB-F9E8-89DD0A6AB72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8E7A6D-BF1B-98E2-7DFD-7A562C7A7D69}"/>
              </a:ext>
            </a:extLst>
          </p:cNvPr>
          <p:cNvSpPr>
            <a:spLocks noGrp="1"/>
          </p:cNvSpPr>
          <p:nvPr>
            <p:ph type="title"/>
          </p:nvPr>
        </p:nvSpPr>
        <p:spPr>
          <a:xfrm>
            <a:off x="222287" y="352980"/>
            <a:ext cx="11747425" cy="666360"/>
          </a:xfrm>
        </p:spPr>
        <p:txBody>
          <a:bodyPr/>
          <a:lstStyle/>
          <a:p>
            <a:r>
              <a:rPr lang="es-ES" b="1" dirty="0"/>
              <a:t>Algoritmos de resolución</a:t>
            </a:r>
          </a:p>
        </p:txBody>
      </p:sp>
      <p:sp>
        <p:nvSpPr>
          <p:cNvPr id="5" name="Subtitle 4">
            <a:extLst>
              <a:ext uri="{FF2B5EF4-FFF2-40B4-BE49-F238E27FC236}">
                <a16:creationId xmlns:a16="http://schemas.microsoft.com/office/drawing/2014/main" id="{A5A9B8D5-39BF-BF00-FC65-F7C06FA8C1A9}"/>
              </a:ext>
            </a:extLst>
          </p:cNvPr>
          <p:cNvSpPr>
            <a:spLocks noGrp="1"/>
          </p:cNvSpPr>
          <p:nvPr>
            <p:ph type="subTitle" idx="10"/>
          </p:nvPr>
        </p:nvSpPr>
        <p:spPr>
          <a:xfrm>
            <a:off x="222287" y="1467540"/>
            <a:ext cx="11490624" cy="4589280"/>
          </a:xfrm>
        </p:spPr>
        <p:txBody>
          <a:bodyPr/>
          <a:lstStyle/>
          <a:p>
            <a:pPr marL="0" indent="0">
              <a:buNone/>
            </a:pPr>
            <a:r>
              <a:rPr lang="es-ES" b="1" dirty="0"/>
              <a:t>Funcionamiento General</a:t>
            </a:r>
          </a:p>
          <a:p>
            <a:pPr>
              <a:buFont typeface="+mj-lt"/>
              <a:buAutoNum type="arabicPeriod"/>
            </a:pPr>
            <a:r>
              <a:rPr lang="es-ES" b="1" dirty="0"/>
              <a:t>Generación de planos de corte:</a:t>
            </a:r>
          </a:p>
          <a:p>
            <a:pPr lvl="1">
              <a:buFont typeface="+mj-lt"/>
              <a:buAutoNum type="arabicPeriod"/>
            </a:pPr>
            <a:r>
              <a:rPr lang="es-ES" dirty="0"/>
              <a:t>Se generan cortes, que son restricciones lineales adicionales que eliminan la solución fraccionaria actual y potencialmente otras soluciones fraccionarias, pero que no eliminan ninguna solución entera factible.</a:t>
            </a:r>
          </a:p>
          <a:p>
            <a:pPr lvl="1">
              <a:buFont typeface="+mj-lt"/>
              <a:buAutoNum type="arabicPeriod"/>
            </a:pPr>
            <a:r>
              <a:rPr lang="es-ES" dirty="0"/>
              <a:t>Estos cortes se basan en propiedades matemáticas del problema, como la estructura de las restricciones y variables.</a:t>
            </a:r>
          </a:p>
          <a:p>
            <a:pPr>
              <a:buFont typeface="+mj-lt"/>
              <a:buAutoNum type="arabicPeriod"/>
            </a:pPr>
            <a:r>
              <a:rPr lang="es-ES" b="1" dirty="0"/>
              <a:t>Actualización del modelo:</a:t>
            </a:r>
          </a:p>
          <a:p>
            <a:pPr lvl="1">
              <a:buFont typeface="+mj-lt"/>
              <a:buAutoNum type="arabicPeriod"/>
            </a:pPr>
            <a:r>
              <a:rPr lang="es-ES" dirty="0"/>
              <a:t>Se agrega el plano de corte al modelo y se resuelve nuevamente el problema lineal actualizado.</a:t>
            </a:r>
          </a:p>
          <a:p>
            <a:pPr lvl="1">
              <a:buFont typeface="+mj-lt"/>
              <a:buAutoNum type="arabicPeriod"/>
            </a:pPr>
            <a:r>
              <a:rPr lang="es-ES" dirty="0"/>
              <a:t>Este proceso se repite hasta que se encuentra una solución entera o se determina que el problema es </a:t>
            </a:r>
            <a:r>
              <a:rPr lang="es-ES" dirty="0" err="1"/>
              <a:t>infactible</a:t>
            </a:r>
            <a:r>
              <a:rPr lang="es-ES" dirty="0"/>
              <a:t>.</a:t>
            </a:r>
          </a:p>
        </p:txBody>
      </p:sp>
      <p:sp>
        <p:nvSpPr>
          <p:cNvPr id="2" name="Slide Number Placeholder 1">
            <a:extLst>
              <a:ext uri="{FF2B5EF4-FFF2-40B4-BE49-F238E27FC236}">
                <a16:creationId xmlns:a16="http://schemas.microsoft.com/office/drawing/2014/main" id="{A5C14B76-6D94-8B06-F131-7167ADBFD5BE}"/>
              </a:ext>
            </a:extLst>
          </p:cNvPr>
          <p:cNvSpPr>
            <a:spLocks noGrp="1"/>
          </p:cNvSpPr>
          <p:nvPr>
            <p:ph type="sldNum" sz="quarter" idx="4"/>
          </p:nvPr>
        </p:nvSpPr>
        <p:spPr>
          <a:xfrm>
            <a:off x="11712911" y="6505020"/>
            <a:ext cx="625738" cy="365125"/>
          </a:xfrm>
        </p:spPr>
        <p:txBody>
          <a:bodyPr/>
          <a:lstStyle/>
          <a:p>
            <a:fld id="{C3C68E28-6A0B-4E0D-A95D-AA2B793B8668}" type="slidenum">
              <a:rPr lang="es-ES" smtClean="0"/>
              <a:t>105</a:t>
            </a:fld>
            <a:endParaRPr lang="es-ES" dirty="0"/>
          </a:p>
        </p:txBody>
      </p:sp>
    </p:spTree>
    <p:extLst>
      <p:ext uri="{BB962C8B-B14F-4D97-AF65-F5344CB8AC3E}">
        <p14:creationId xmlns:p14="http://schemas.microsoft.com/office/powerpoint/2010/main" val="24571254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9D346-FDF6-636F-34A8-3A16DD3ECE7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87D449-DEA3-810B-1082-1A7E596EC17B}"/>
              </a:ext>
            </a:extLst>
          </p:cNvPr>
          <p:cNvSpPr>
            <a:spLocks noGrp="1"/>
          </p:cNvSpPr>
          <p:nvPr>
            <p:ph type="title"/>
          </p:nvPr>
        </p:nvSpPr>
        <p:spPr>
          <a:xfrm>
            <a:off x="222287" y="352980"/>
            <a:ext cx="11747425" cy="666360"/>
          </a:xfrm>
        </p:spPr>
        <p:txBody>
          <a:bodyPr/>
          <a:lstStyle/>
          <a:p>
            <a:r>
              <a:rPr lang="es-ES" b="1" dirty="0"/>
              <a:t>Algoritmos de resolución</a:t>
            </a:r>
          </a:p>
        </p:txBody>
      </p:sp>
      <p:sp>
        <p:nvSpPr>
          <p:cNvPr id="5" name="Subtitle 4">
            <a:extLst>
              <a:ext uri="{FF2B5EF4-FFF2-40B4-BE49-F238E27FC236}">
                <a16:creationId xmlns:a16="http://schemas.microsoft.com/office/drawing/2014/main" id="{9BFD7762-7331-40BE-3F4F-B5F5EBC55C16}"/>
              </a:ext>
            </a:extLst>
          </p:cNvPr>
          <p:cNvSpPr>
            <a:spLocks noGrp="1"/>
          </p:cNvSpPr>
          <p:nvPr>
            <p:ph type="subTitle" idx="10"/>
          </p:nvPr>
        </p:nvSpPr>
        <p:spPr>
          <a:xfrm>
            <a:off x="222287" y="1613844"/>
            <a:ext cx="11490624" cy="4589280"/>
          </a:xfrm>
        </p:spPr>
        <p:txBody>
          <a:bodyPr/>
          <a:lstStyle/>
          <a:p>
            <a:pPr>
              <a:buFont typeface="Arial" panose="020B0604020202020204" pitchFamily="34" charset="0"/>
              <a:buChar char="•"/>
            </a:pPr>
            <a:r>
              <a:rPr lang="es-ES" sz="3000" b="1" dirty="0"/>
              <a:t>Cortes de </a:t>
            </a:r>
            <a:r>
              <a:rPr lang="es-ES" sz="3000" b="1" dirty="0" err="1"/>
              <a:t>Gomory</a:t>
            </a:r>
            <a:r>
              <a:rPr lang="es-ES" sz="3000" b="1" dirty="0"/>
              <a:t>:</a:t>
            </a:r>
            <a:endParaRPr lang="es-ES" sz="3000" dirty="0"/>
          </a:p>
          <a:p>
            <a:pPr marL="742950" lvl="1" indent="-285750">
              <a:buFont typeface="Arial" panose="020B0604020202020204" pitchFamily="34" charset="0"/>
              <a:buChar char="•"/>
            </a:pPr>
            <a:r>
              <a:rPr lang="es-ES" dirty="0">
                <a:latin typeface="Söhne"/>
              </a:rPr>
              <a:t>Son cortes generales derivados de la solución básica actual.</a:t>
            </a:r>
          </a:p>
          <a:p>
            <a:pPr marL="742950" lvl="1" indent="-285750">
              <a:buFont typeface="Arial" panose="020B0604020202020204" pitchFamily="34" charset="0"/>
              <a:buChar char="•"/>
            </a:pPr>
            <a:r>
              <a:rPr lang="es-ES" dirty="0">
                <a:latin typeface="Söhne"/>
              </a:rPr>
              <a:t>Se basan en la representación de la solución fraccionaria y generan una desigualdad que excluye esta solución.</a:t>
            </a:r>
          </a:p>
          <a:p>
            <a:pPr>
              <a:buFont typeface="Arial" panose="020B0604020202020204" pitchFamily="34" charset="0"/>
              <a:buChar char="•"/>
            </a:pPr>
            <a:r>
              <a:rPr lang="es-ES" sz="3000" b="1" dirty="0"/>
              <a:t>Cortes de Plano de </a:t>
            </a:r>
            <a:r>
              <a:rPr lang="es-ES" sz="3000" b="1" dirty="0" err="1"/>
              <a:t>Chvátal-Gomory</a:t>
            </a:r>
            <a:r>
              <a:rPr lang="es-ES" sz="3000" b="1" dirty="0"/>
              <a:t>:</a:t>
            </a:r>
            <a:endParaRPr lang="es-ES" sz="3000" dirty="0"/>
          </a:p>
          <a:p>
            <a:pPr marL="742950" lvl="1" indent="-285750">
              <a:buFont typeface="Arial" panose="020B0604020202020204" pitchFamily="34" charset="0"/>
              <a:buChar char="•"/>
            </a:pPr>
            <a:r>
              <a:rPr lang="es-ES" dirty="0">
                <a:latin typeface="Söhne"/>
              </a:rPr>
              <a:t>Se derivan combinando las restricciones originales del problema y redondeando los coeficientes para obtener una nueva restricción válida.</a:t>
            </a:r>
          </a:p>
          <a:p>
            <a:pPr>
              <a:buFont typeface="Arial" panose="020B0604020202020204" pitchFamily="34" charset="0"/>
              <a:buChar char="•"/>
            </a:pPr>
            <a:r>
              <a:rPr lang="es-ES" sz="3000" b="1" dirty="0"/>
              <a:t>Cortes de Plano de Cobertura:</a:t>
            </a:r>
            <a:endParaRPr lang="es-ES" sz="3000" dirty="0"/>
          </a:p>
          <a:p>
            <a:pPr marL="742950" lvl="1" indent="-285750">
              <a:buFont typeface="Arial" panose="020B0604020202020204" pitchFamily="34" charset="0"/>
              <a:buChar char="•"/>
            </a:pPr>
            <a:r>
              <a:rPr lang="es-ES" dirty="0">
                <a:latin typeface="Söhne"/>
              </a:rPr>
              <a:t>Utilizados en problemas de mochila y similares, se basan en identificar subconjuntos de variables que no pueden tomar ciertos valores simultáneamente.</a:t>
            </a:r>
          </a:p>
          <a:p>
            <a:pPr>
              <a:buFont typeface="Arial" panose="020B0604020202020204" pitchFamily="34" charset="0"/>
              <a:buChar char="•"/>
            </a:pPr>
            <a:r>
              <a:rPr lang="es-ES" sz="3000" b="1" dirty="0"/>
              <a:t>Cortes de Plano de Florencia y </a:t>
            </a:r>
            <a:r>
              <a:rPr lang="es-ES" sz="3000" b="1" dirty="0" err="1"/>
              <a:t>Padberg</a:t>
            </a:r>
            <a:r>
              <a:rPr lang="es-ES" sz="3000" b="1" dirty="0"/>
              <a:t>:</a:t>
            </a:r>
            <a:endParaRPr lang="es-ES" sz="3000" dirty="0"/>
          </a:p>
          <a:p>
            <a:pPr marL="742950" lvl="1" indent="-285750">
              <a:buFont typeface="Arial" panose="020B0604020202020204" pitchFamily="34" charset="0"/>
              <a:buChar char="•"/>
            </a:pPr>
            <a:r>
              <a:rPr lang="es-ES" dirty="0">
                <a:latin typeface="Söhne"/>
              </a:rPr>
              <a:t>Aplicados en problemas de rutas y particionamiento, se centran en eliminar soluciones no factibles relacionadas con </a:t>
            </a:r>
            <a:r>
              <a:rPr lang="es-ES" dirty="0" err="1">
                <a:latin typeface="Söhne"/>
              </a:rPr>
              <a:t>subciclos</a:t>
            </a:r>
            <a:r>
              <a:rPr lang="es-ES" dirty="0">
                <a:latin typeface="Söhne"/>
              </a:rPr>
              <a:t> o particiones inválidas.</a:t>
            </a:r>
          </a:p>
        </p:txBody>
      </p:sp>
      <p:sp>
        <p:nvSpPr>
          <p:cNvPr id="2" name="Slide Number Placeholder 1">
            <a:extLst>
              <a:ext uri="{FF2B5EF4-FFF2-40B4-BE49-F238E27FC236}">
                <a16:creationId xmlns:a16="http://schemas.microsoft.com/office/drawing/2014/main" id="{11154941-D425-DB0B-D662-CA6C5D0039CD}"/>
              </a:ext>
            </a:extLst>
          </p:cNvPr>
          <p:cNvSpPr>
            <a:spLocks noGrp="1"/>
          </p:cNvSpPr>
          <p:nvPr>
            <p:ph type="sldNum" sz="quarter" idx="4"/>
          </p:nvPr>
        </p:nvSpPr>
        <p:spPr>
          <a:xfrm>
            <a:off x="11712911" y="6505020"/>
            <a:ext cx="625738" cy="365125"/>
          </a:xfrm>
        </p:spPr>
        <p:txBody>
          <a:bodyPr/>
          <a:lstStyle/>
          <a:p>
            <a:fld id="{C3C68E28-6A0B-4E0D-A95D-AA2B793B8668}" type="slidenum">
              <a:rPr lang="es-ES" smtClean="0"/>
              <a:t>106</a:t>
            </a:fld>
            <a:endParaRPr lang="es-ES" dirty="0"/>
          </a:p>
        </p:txBody>
      </p:sp>
    </p:spTree>
    <p:extLst>
      <p:ext uri="{BB962C8B-B14F-4D97-AF65-F5344CB8AC3E}">
        <p14:creationId xmlns:p14="http://schemas.microsoft.com/office/powerpoint/2010/main" val="28662798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2580A-8E86-B222-7639-3162AE99CEA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1978A31-6FC2-2A45-11F4-7E96C826B161}"/>
              </a:ext>
            </a:extLst>
          </p:cNvPr>
          <p:cNvSpPr>
            <a:spLocks noGrp="1"/>
          </p:cNvSpPr>
          <p:nvPr>
            <p:ph type="title"/>
          </p:nvPr>
        </p:nvSpPr>
        <p:spPr>
          <a:xfrm>
            <a:off x="222287" y="352980"/>
            <a:ext cx="11747425" cy="666360"/>
          </a:xfrm>
        </p:spPr>
        <p:txBody>
          <a:bodyPr/>
          <a:lstStyle/>
          <a:p>
            <a:r>
              <a:rPr lang="es-ES" b="1" dirty="0"/>
              <a:t>Algoritmos de resolución</a:t>
            </a:r>
          </a:p>
        </p:txBody>
      </p:sp>
      <p:sp>
        <p:nvSpPr>
          <p:cNvPr id="5" name="Subtitle 4">
            <a:extLst>
              <a:ext uri="{FF2B5EF4-FFF2-40B4-BE49-F238E27FC236}">
                <a16:creationId xmlns:a16="http://schemas.microsoft.com/office/drawing/2014/main" id="{95A24371-6D75-6B68-231F-162D7FD4D7C3}"/>
              </a:ext>
            </a:extLst>
          </p:cNvPr>
          <p:cNvSpPr>
            <a:spLocks noGrp="1"/>
          </p:cNvSpPr>
          <p:nvPr>
            <p:ph type="subTitle" idx="10"/>
          </p:nvPr>
        </p:nvSpPr>
        <p:spPr>
          <a:xfrm>
            <a:off x="222287" y="1134360"/>
            <a:ext cx="11490624" cy="4589280"/>
          </a:xfrm>
        </p:spPr>
        <p:txBody>
          <a:bodyPr/>
          <a:lstStyle/>
          <a:p>
            <a:pPr marL="0" indent="0">
              <a:buNone/>
            </a:pPr>
            <a:r>
              <a:rPr lang="es-ES" b="1" dirty="0"/>
              <a:t>Métodos de ramificación y acotación (Branch and </a:t>
            </a:r>
            <a:r>
              <a:rPr lang="es-ES" b="1" dirty="0" err="1"/>
              <a:t>Bound</a:t>
            </a:r>
            <a:r>
              <a:rPr lang="es-ES" b="1" dirty="0"/>
              <a:t>)</a:t>
            </a:r>
          </a:p>
          <a:p>
            <a:pPr marL="0" indent="0">
              <a:buNone/>
            </a:pPr>
            <a:endParaRPr lang="es-ES" b="1" dirty="0"/>
          </a:p>
          <a:p>
            <a:pPr>
              <a:buFont typeface="Arial" panose="020B0604020202020204" pitchFamily="34" charset="0"/>
              <a:buChar char="•"/>
            </a:pPr>
            <a:r>
              <a:rPr lang="es-ES" sz="2800" dirty="0"/>
              <a:t>El </a:t>
            </a:r>
            <a:r>
              <a:rPr lang="es-ES" sz="2800" b="1" dirty="0"/>
              <a:t>método de ramificación y acotación</a:t>
            </a:r>
            <a:r>
              <a:rPr lang="es-ES" sz="2800" dirty="0"/>
              <a:t> es un algoritmo de enumeración implícita que explora sistemáticamente todas las posibles soluciones enteras de un problema.</a:t>
            </a:r>
          </a:p>
          <a:p>
            <a:pPr>
              <a:buFont typeface="Arial" panose="020B0604020202020204" pitchFamily="34" charset="0"/>
              <a:buChar char="•"/>
            </a:pPr>
            <a:endParaRPr lang="es-ES" sz="2800" dirty="0"/>
          </a:p>
          <a:p>
            <a:pPr>
              <a:buFont typeface="Arial" panose="020B0604020202020204" pitchFamily="34" charset="0"/>
              <a:buChar char="•"/>
            </a:pPr>
            <a:r>
              <a:rPr lang="es-ES" sz="2800" dirty="0"/>
              <a:t>Utiliza límites para descartar grandes subconjuntos del espacio de búsqueda donde no puede existir una solución óptima, reduciendo así el esfuerzo computacional.</a:t>
            </a:r>
            <a:endParaRPr lang="es-ES" sz="2800" dirty="0">
              <a:latin typeface="Söhne"/>
            </a:endParaRPr>
          </a:p>
        </p:txBody>
      </p:sp>
      <p:sp>
        <p:nvSpPr>
          <p:cNvPr id="2" name="Slide Number Placeholder 1">
            <a:extLst>
              <a:ext uri="{FF2B5EF4-FFF2-40B4-BE49-F238E27FC236}">
                <a16:creationId xmlns:a16="http://schemas.microsoft.com/office/drawing/2014/main" id="{598B7D3F-4212-59E0-D092-06E15E5AA1C0}"/>
              </a:ext>
            </a:extLst>
          </p:cNvPr>
          <p:cNvSpPr>
            <a:spLocks noGrp="1"/>
          </p:cNvSpPr>
          <p:nvPr>
            <p:ph type="sldNum" sz="quarter" idx="4"/>
          </p:nvPr>
        </p:nvSpPr>
        <p:spPr>
          <a:xfrm>
            <a:off x="11712911" y="6505020"/>
            <a:ext cx="625738" cy="365125"/>
          </a:xfrm>
        </p:spPr>
        <p:txBody>
          <a:bodyPr/>
          <a:lstStyle/>
          <a:p>
            <a:fld id="{C3C68E28-6A0B-4E0D-A95D-AA2B793B8668}" type="slidenum">
              <a:rPr lang="es-ES" smtClean="0"/>
              <a:t>107</a:t>
            </a:fld>
            <a:endParaRPr lang="es-ES" dirty="0"/>
          </a:p>
        </p:txBody>
      </p:sp>
    </p:spTree>
    <p:extLst>
      <p:ext uri="{BB962C8B-B14F-4D97-AF65-F5344CB8AC3E}">
        <p14:creationId xmlns:p14="http://schemas.microsoft.com/office/powerpoint/2010/main" val="396991564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F6A90-FB48-5C16-2EA7-2B790D88FE3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8C35696-D542-7ED4-64C0-3F0AA22CD87F}"/>
              </a:ext>
            </a:extLst>
          </p:cNvPr>
          <p:cNvSpPr>
            <a:spLocks noGrp="1"/>
          </p:cNvSpPr>
          <p:nvPr>
            <p:ph type="title"/>
          </p:nvPr>
        </p:nvSpPr>
        <p:spPr>
          <a:xfrm>
            <a:off x="222287" y="352980"/>
            <a:ext cx="11747425" cy="666360"/>
          </a:xfrm>
        </p:spPr>
        <p:txBody>
          <a:bodyPr/>
          <a:lstStyle/>
          <a:p>
            <a:r>
              <a:rPr lang="es-ES" b="1" dirty="0"/>
              <a:t>Algoritmos de resolución</a:t>
            </a:r>
          </a:p>
        </p:txBody>
      </p:sp>
      <p:sp>
        <p:nvSpPr>
          <p:cNvPr id="5" name="Subtitle 4">
            <a:extLst>
              <a:ext uri="{FF2B5EF4-FFF2-40B4-BE49-F238E27FC236}">
                <a16:creationId xmlns:a16="http://schemas.microsoft.com/office/drawing/2014/main" id="{B01130EA-F6C8-93DF-8CAE-101CE9CB8132}"/>
              </a:ext>
            </a:extLst>
          </p:cNvPr>
          <p:cNvSpPr>
            <a:spLocks noGrp="1"/>
          </p:cNvSpPr>
          <p:nvPr>
            <p:ph type="subTitle" idx="10"/>
          </p:nvPr>
        </p:nvSpPr>
        <p:spPr>
          <a:xfrm>
            <a:off x="222287" y="1613844"/>
            <a:ext cx="11490624" cy="4589280"/>
          </a:xfrm>
        </p:spPr>
        <p:txBody>
          <a:bodyPr/>
          <a:lstStyle/>
          <a:p>
            <a:pPr marL="0" indent="0">
              <a:buNone/>
            </a:pPr>
            <a:r>
              <a:rPr lang="es-ES" b="1" dirty="0"/>
              <a:t>Funcionamiento general</a:t>
            </a:r>
          </a:p>
          <a:p>
            <a:pPr>
              <a:buFont typeface="Arial" panose="020B0604020202020204" pitchFamily="34" charset="0"/>
              <a:buChar char="•"/>
            </a:pPr>
            <a:r>
              <a:rPr lang="es-ES" sz="2800" dirty="0"/>
              <a:t>Resolución del relajado lineal:</a:t>
            </a:r>
          </a:p>
          <a:p>
            <a:pPr lvl="1"/>
            <a:r>
              <a:rPr lang="es-ES" sz="1600" dirty="0"/>
              <a:t>Al igual que en el método de planos de corte, se comienza resolviendo la relajación lineal del problema.</a:t>
            </a:r>
          </a:p>
          <a:p>
            <a:pPr>
              <a:buFont typeface="Arial" panose="020B0604020202020204" pitchFamily="34" charset="0"/>
              <a:buChar char="•"/>
            </a:pPr>
            <a:r>
              <a:rPr lang="es-ES" sz="2800" dirty="0"/>
              <a:t>Verificación de </a:t>
            </a:r>
            <a:r>
              <a:rPr lang="es-ES" sz="2800" dirty="0" err="1"/>
              <a:t>entereidad</a:t>
            </a:r>
            <a:r>
              <a:rPr lang="es-ES" sz="2800" dirty="0"/>
              <a:t>:</a:t>
            </a:r>
          </a:p>
          <a:p>
            <a:pPr lvl="1"/>
            <a:r>
              <a:rPr lang="es-ES" sz="1600" dirty="0"/>
              <a:t>Si la solución es entera, se ha encontrado la solución óptima. Si no es entera, se procede a ramificar.</a:t>
            </a:r>
          </a:p>
          <a:p>
            <a:pPr>
              <a:buFont typeface="Arial" panose="020B0604020202020204" pitchFamily="34" charset="0"/>
              <a:buChar char="•"/>
            </a:pPr>
            <a:r>
              <a:rPr lang="es-ES" sz="2800" dirty="0"/>
              <a:t>Ramificación:</a:t>
            </a:r>
          </a:p>
          <a:p>
            <a:pPr lvl="1"/>
            <a:r>
              <a:rPr lang="es-ES" sz="1600" dirty="0"/>
              <a:t>Se selecciona una variable fraccionaria en la solución actual.</a:t>
            </a:r>
          </a:p>
          <a:p>
            <a:pPr lvl="1"/>
            <a:r>
              <a:rPr lang="es-ES" sz="1600" dirty="0"/>
              <a:t>Se crean dos nuevos subproblemas (nodos hijos) añadiendo restricciones que obligan a esa variable a tomar valores enteros:</a:t>
            </a:r>
          </a:p>
          <a:p>
            <a:pPr lvl="2"/>
            <a:r>
              <a:rPr lang="es-ES" sz="1200" dirty="0"/>
              <a:t>En un subproblema, se agrega la restricción de que la variable debe ser menor o igual a la parte entera inferior.</a:t>
            </a:r>
          </a:p>
          <a:p>
            <a:pPr lvl="2"/>
            <a:r>
              <a:rPr lang="es-ES" sz="1200" dirty="0"/>
              <a:t>En el otro, se agrega la restricción de que la variable debe ser mayor o igual a la parte entera superior.</a:t>
            </a:r>
          </a:p>
          <a:p>
            <a:r>
              <a:rPr lang="es-ES" sz="2800" dirty="0">
                <a:latin typeface="Söhne"/>
              </a:rPr>
              <a:t>Acotación:</a:t>
            </a:r>
          </a:p>
          <a:p>
            <a:pPr lvl="1"/>
            <a:r>
              <a:rPr lang="es-ES" sz="1600" dirty="0">
                <a:latin typeface="Söhne"/>
              </a:rPr>
              <a:t>Se resuelven las relajaciones lineales de los subproblemas.</a:t>
            </a:r>
          </a:p>
          <a:p>
            <a:pPr lvl="1"/>
            <a:r>
              <a:rPr lang="es-ES" sz="1600" dirty="0">
                <a:latin typeface="Söhne"/>
              </a:rPr>
              <a:t>Se utilizan los valores de las funciones objetivo para establecer límites superiores e inferiores.</a:t>
            </a:r>
          </a:p>
        </p:txBody>
      </p:sp>
      <p:sp>
        <p:nvSpPr>
          <p:cNvPr id="2" name="Slide Number Placeholder 1">
            <a:extLst>
              <a:ext uri="{FF2B5EF4-FFF2-40B4-BE49-F238E27FC236}">
                <a16:creationId xmlns:a16="http://schemas.microsoft.com/office/drawing/2014/main" id="{ECDB4876-DF9C-E0F1-8ECF-5295935744F5}"/>
              </a:ext>
            </a:extLst>
          </p:cNvPr>
          <p:cNvSpPr>
            <a:spLocks noGrp="1"/>
          </p:cNvSpPr>
          <p:nvPr>
            <p:ph type="sldNum" sz="quarter" idx="4"/>
          </p:nvPr>
        </p:nvSpPr>
        <p:spPr>
          <a:xfrm>
            <a:off x="11712911" y="6505020"/>
            <a:ext cx="625738" cy="365125"/>
          </a:xfrm>
        </p:spPr>
        <p:txBody>
          <a:bodyPr/>
          <a:lstStyle/>
          <a:p>
            <a:fld id="{C3C68E28-6A0B-4E0D-A95D-AA2B793B8668}" type="slidenum">
              <a:rPr lang="es-ES" smtClean="0"/>
              <a:t>108</a:t>
            </a:fld>
            <a:endParaRPr lang="es-ES" dirty="0"/>
          </a:p>
        </p:txBody>
      </p:sp>
    </p:spTree>
    <p:extLst>
      <p:ext uri="{BB962C8B-B14F-4D97-AF65-F5344CB8AC3E}">
        <p14:creationId xmlns:p14="http://schemas.microsoft.com/office/powerpoint/2010/main" val="76958836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E14D0-6989-0129-F104-00119BB7FC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CAF3CCB-AA83-775F-A1F2-A3E508B42E30}"/>
              </a:ext>
            </a:extLst>
          </p:cNvPr>
          <p:cNvSpPr>
            <a:spLocks noGrp="1"/>
          </p:cNvSpPr>
          <p:nvPr>
            <p:ph type="title"/>
          </p:nvPr>
        </p:nvSpPr>
        <p:spPr>
          <a:xfrm>
            <a:off x="222287" y="352980"/>
            <a:ext cx="11747425" cy="666360"/>
          </a:xfrm>
        </p:spPr>
        <p:txBody>
          <a:bodyPr/>
          <a:lstStyle/>
          <a:p>
            <a:r>
              <a:rPr lang="es-ES" b="1" dirty="0"/>
              <a:t>Algoritmos de resolución</a:t>
            </a:r>
          </a:p>
        </p:txBody>
      </p:sp>
      <p:sp>
        <p:nvSpPr>
          <p:cNvPr id="5" name="Subtitle 4">
            <a:extLst>
              <a:ext uri="{FF2B5EF4-FFF2-40B4-BE49-F238E27FC236}">
                <a16:creationId xmlns:a16="http://schemas.microsoft.com/office/drawing/2014/main" id="{A5F5C37E-46AF-265F-EA5D-1ED03EC9265A}"/>
              </a:ext>
            </a:extLst>
          </p:cNvPr>
          <p:cNvSpPr>
            <a:spLocks noGrp="1"/>
          </p:cNvSpPr>
          <p:nvPr>
            <p:ph type="subTitle" idx="10"/>
          </p:nvPr>
        </p:nvSpPr>
        <p:spPr>
          <a:xfrm>
            <a:off x="222287" y="1613844"/>
            <a:ext cx="11490624" cy="4589280"/>
          </a:xfrm>
        </p:spPr>
        <p:txBody>
          <a:bodyPr/>
          <a:lstStyle/>
          <a:p>
            <a:pPr marL="0" indent="0">
              <a:buNone/>
            </a:pPr>
            <a:r>
              <a:rPr lang="es-ES" b="1" dirty="0"/>
              <a:t>Funcionamiento general</a:t>
            </a:r>
          </a:p>
          <a:p>
            <a:pPr>
              <a:buFont typeface="Arial" panose="020B0604020202020204" pitchFamily="34" charset="0"/>
              <a:buChar char="•"/>
            </a:pPr>
            <a:r>
              <a:rPr lang="es-ES" sz="2800" dirty="0"/>
              <a:t>Poda (</a:t>
            </a:r>
            <a:r>
              <a:rPr lang="es-ES" sz="2800" dirty="0" err="1"/>
              <a:t>Pruning</a:t>
            </a:r>
            <a:r>
              <a:rPr lang="es-ES" sz="2800" dirty="0"/>
              <a:t>):</a:t>
            </a:r>
          </a:p>
          <a:p>
            <a:pPr lvl="1"/>
            <a:r>
              <a:rPr lang="es-ES" sz="1600" dirty="0"/>
              <a:t>Un subárbol puede ser podado (es decir, no se explora más) en los siguientes casos:</a:t>
            </a:r>
          </a:p>
          <a:p>
            <a:pPr lvl="2"/>
            <a:r>
              <a:rPr lang="es-ES" sz="1200" dirty="0" err="1"/>
              <a:t>Infactibilidad</a:t>
            </a:r>
            <a:r>
              <a:rPr lang="es-ES" sz="1200" dirty="0"/>
              <a:t>: Si el subproblema es </a:t>
            </a:r>
            <a:r>
              <a:rPr lang="es-ES" sz="1200" dirty="0" err="1"/>
              <a:t>infactible</a:t>
            </a:r>
            <a:r>
              <a:rPr lang="es-ES" sz="1200" dirty="0"/>
              <a:t>.</a:t>
            </a:r>
          </a:p>
          <a:p>
            <a:pPr lvl="2"/>
            <a:r>
              <a:rPr lang="es-ES" sz="1200" dirty="0"/>
              <a:t>Acotación (</a:t>
            </a:r>
            <a:r>
              <a:rPr lang="es-ES" sz="1200" dirty="0" err="1"/>
              <a:t>Bound</a:t>
            </a:r>
            <a:r>
              <a:rPr lang="es-ES" sz="1200" dirty="0"/>
              <a:t>): Si el valor óptimo del subproblema es peor que el mejor valor entero encontrado hasta el momento.</a:t>
            </a:r>
          </a:p>
          <a:p>
            <a:pPr lvl="2"/>
            <a:r>
              <a:rPr lang="es-ES" sz="1200" dirty="0"/>
              <a:t>Optimalidad: Si la solución es entera y mejora la mejor solución encontrada, se actualiza la solución óptima actual.</a:t>
            </a:r>
          </a:p>
          <a:p>
            <a:r>
              <a:rPr lang="es-ES" sz="2800" dirty="0"/>
              <a:t>Iteración:</a:t>
            </a:r>
          </a:p>
          <a:p>
            <a:pPr lvl="1"/>
            <a:r>
              <a:rPr lang="es-ES" sz="1600" dirty="0"/>
              <a:t>Se repite el proceso de ramificación y acotación en los subproblemas que no han sido podados hasta que se explora todo el espacio de búsqueda o se cumple un criterio de parada.</a:t>
            </a:r>
          </a:p>
          <a:p>
            <a:pPr marL="0" indent="0">
              <a:buNone/>
            </a:pPr>
            <a:r>
              <a:rPr lang="es-ES" b="1" dirty="0"/>
              <a:t>Estrategias de ramificación y selección de nodos</a:t>
            </a:r>
            <a:endParaRPr lang="es-ES" dirty="0"/>
          </a:p>
          <a:p>
            <a:r>
              <a:rPr lang="es-ES" sz="2800" dirty="0">
                <a:latin typeface="Söhne"/>
              </a:rPr>
              <a:t>Estrategias de selección de variables:</a:t>
            </a:r>
          </a:p>
          <a:p>
            <a:pPr lvl="1"/>
            <a:r>
              <a:rPr lang="es-ES" sz="1600" dirty="0">
                <a:latin typeface="Söhne"/>
              </a:rPr>
              <a:t>Variable más fraccionaria, orden natural y criterios avanzados (basados en estimaciones de impacto en el objetivo=.</a:t>
            </a:r>
          </a:p>
          <a:p>
            <a:r>
              <a:rPr lang="es-ES" sz="2800" dirty="0">
                <a:latin typeface="Söhne"/>
              </a:rPr>
              <a:t>Estrategia de selección de nodos:</a:t>
            </a:r>
          </a:p>
          <a:p>
            <a:pPr lvl="1"/>
            <a:r>
              <a:rPr lang="es-ES" sz="1600" dirty="0">
                <a:latin typeface="Söhne"/>
              </a:rPr>
              <a:t>Profundidad primero, anchura primero, mejor límite</a:t>
            </a:r>
          </a:p>
        </p:txBody>
      </p:sp>
      <p:sp>
        <p:nvSpPr>
          <p:cNvPr id="2" name="Slide Number Placeholder 1">
            <a:extLst>
              <a:ext uri="{FF2B5EF4-FFF2-40B4-BE49-F238E27FC236}">
                <a16:creationId xmlns:a16="http://schemas.microsoft.com/office/drawing/2014/main" id="{A0E144D1-1DCC-047A-553D-14C86BC4CABB}"/>
              </a:ext>
            </a:extLst>
          </p:cNvPr>
          <p:cNvSpPr>
            <a:spLocks noGrp="1"/>
          </p:cNvSpPr>
          <p:nvPr>
            <p:ph type="sldNum" sz="quarter" idx="4"/>
          </p:nvPr>
        </p:nvSpPr>
        <p:spPr>
          <a:xfrm>
            <a:off x="11712911" y="6505020"/>
            <a:ext cx="625738" cy="365125"/>
          </a:xfrm>
        </p:spPr>
        <p:txBody>
          <a:bodyPr/>
          <a:lstStyle/>
          <a:p>
            <a:fld id="{C3C68E28-6A0B-4E0D-A95D-AA2B793B8668}" type="slidenum">
              <a:rPr lang="es-ES" smtClean="0"/>
              <a:t>109</a:t>
            </a:fld>
            <a:endParaRPr lang="es-ES" dirty="0"/>
          </a:p>
        </p:txBody>
      </p:sp>
    </p:spTree>
    <p:extLst>
      <p:ext uri="{BB962C8B-B14F-4D97-AF65-F5344CB8AC3E}">
        <p14:creationId xmlns:p14="http://schemas.microsoft.com/office/powerpoint/2010/main" val="204900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la mochila</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pPr marL="0" indent="0">
              <a:buNone/>
            </a:pPr>
            <a:r>
              <a:rPr lang="es-ES" sz="3200" b="1"/>
              <a:t>Formulación del problema</a:t>
            </a:r>
          </a:p>
          <a:p>
            <a:r>
              <a:rPr lang="es-ES" sz="3200"/>
              <a:t>Supongamos que se tiene </a:t>
            </a:r>
            <a:r>
              <a:rPr lang="es-ES" sz="3200" b="1"/>
              <a:t>N</a:t>
            </a:r>
            <a:r>
              <a:rPr lang="es-ES" sz="3200"/>
              <a:t> objetos, donde cada objeto </a:t>
            </a:r>
            <a:r>
              <a:rPr lang="es-ES" sz="3200" b="1"/>
              <a:t>i</a:t>
            </a:r>
            <a:r>
              <a:rPr lang="es-ES" sz="3200"/>
              <a:t> tiene:</a:t>
            </a:r>
          </a:p>
          <a:p>
            <a:pPr marL="742950" lvl="1" indent="-285750">
              <a:buFont typeface="Arial" panose="020B0604020202020204" pitchFamily="34" charset="0"/>
              <a:buChar char="•"/>
            </a:pPr>
            <a:r>
              <a:rPr lang="es-ES">
                <a:latin typeface="Söhne"/>
              </a:rPr>
              <a:t>Un </a:t>
            </a:r>
            <a:r>
              <a:rPr lang="es-ES" b="1">
                <a:latin typeface="Söhne"/>
              </a:rPr>
              <a:t>valor</a:t>
            </a:r>
            <a:r>
              <a:rPr lang="es-ES">
                <a:latin typeface="Söhne"/>
              </a:rPr>
              <a:t> v​</a:t>
            </a:r>
            <a:r>
              <a:rPr lang="es-ES" baseline="-25000">
                <a:latin typeface="Söhne"/>
              </a:rPr>
              <a:t>i</a:t>
            </a:r>
            <a:r>
              <a:rPr lang="es-ES">
                <a:latin typeface="Söhne"/>
              </a:rPr>
              <a:t>.</a:t>
            </a:r>
          </a:p>
          <a:p>
            <a:pPr marL="742950" lvl="1" indent="-285750">
              <a:buFont typeface="Arial" panose="020B0604020202020204" pitchFamily="34" charset="0"/>
              <a:buChar char="•"/>
            </a:pPr>
            <a:r>
              <a:rPr lang="es-ES">
                <a:latin typeface="Söhne"/>
              </a:rPr>
              <a:t>Un </a:t>
            </a:r>
            <a:r>
              <a:rPr lang="es-ES" b="1">
                <a:latin typeface="Söhne"/>
              </a:rPr>
              <a:t>peso</a:t>
            </a:r>
            <a:r>
              <a:rPr lang="es-ES">
                <a:latin typeface="Söhne"/>
              </a:rPr>
              <a:t> </a:t>
            </a:r>
            <a:r>
              <a:rPr lang="es-ES" err="1">
                <a:latin typeface="Söhne"/>
              </a:rPr>
              <a:t>w</a:t>
            </a:r>
            <a:r>
              <a:rPr lang="es-ES" baseline="-25000" err="1">
                <a:latin typeface="Söhne"/>
              </a:rPr>
              <a:t>i</a:t>
            </a:r>
            <a:r>
              <a:rPr lang="es-ES">
                <a:latin typeface="Söhne"/>
              </a:rPr>
              <a:t>.</a:t>
            </a:r>
          </a:p>
          <a:p>
            <a:pPr>
              <a:buFont typeface="Arial" panose="020B0604020202020204" pitchFamily="34" charset="0"/>
              <a:buChar char="•"/>
            </a:pPr>
            <a:r>
              <a:rPr lang="es-ES" sz="3200"/>
              <a:t>Una mochila con una capacidad máxima de peso </a:t>
            </a:r>
            <a:r>
              <a:rPr lang="es-ES" sz="3200" b="1"/>
              <a:t>W</a:t>
            </a:r>
            <a:r>
              <a:rPr lang="es-ES" sz="3200"/>
              <a:t>.</a:t>
            </a:r>
          </a:p>
          <a:p>
            <a:r>
              <a:rPr lang="es-ES" sz="3200"/>
              <a:t>El objetivo es seleccionar una combinación de objetos para maximizar el valor total sin exceder el peso máximo </a:t>
            </a:r>
            <a:r>
              <a:rPr lang="es-ES" sz="3200" b="1"/>
              <a:t>W</a:t>
            </a:r>
            <a:r>
              <a:rPr lang="es-ES" sz="3200"/>
              <a:t>.</a:t>
            </a:r>
          </a:p>
          <a:p>
            <a:r>
              <a:rPr lang="es-ES" sz="3200"/>
              <a:t>Cada objeto puede ser incluido o no en la mochila (decisión binaria).</a:t>
            </a:r>
          </a:p>
          <a:p>
            <a:r>
              <a:rPr lang="es-ES" sz="3200"/>
              <a:t>No se permiten fracciones de objetos.</a:t>
            </a:r>
          </a:p>
          <a:p>
            <a:endParaRPr lang="es-ES" sz="2800" b="0">
              <a:ea typeface="Cambria Math" panose="02040503050406030204" pitchFamily="18" charset="0"/>
            </a:endParaRP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11</a:t>
            </a:fld>
            <a:endParaRPr lang="es-ES"/>
          </a:p>
        </p:txBody>
      </p:sp>
    </p:spTree>
    <p:extLst>
      <p:ext uri="{BB962C8B-B14F-4D97-AF65-F5344CB8AC3E}">
        <p14:creationId xmlns:p14="http://schemas.microsoft.com/office/powerpoint/2010/main" val="143127295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5EEFB-2B50-0933-6FC5-D28BF06605D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31B51DF-5318-CB02-AFB4-B5A851B1816C}"/>
              </a:ext>
            </a:extLst>
          </p:cNvPr>
          <p:cNvSpPr>
            <a:spLocks noGrp="1"/>
          </p:cNvSpPr>
          <p:nvPr>
            <p:ph type="title"/>
          </p:nvPr>
        </p:nvSpPr>
        <p:spPr>
          <a:xfrm>
            <a:off x="222287" y="352980"/>
            <a:ext cx="11747425" cy="666360"/>
          </a:xfrm>
        </p:spPr>
        <p:txBody>
          <a:bodyPr/>
          <a:lstStyle/>
          <a:p>
            <a:r>
              <a:rPr lang="es-ES" b="1" dirty="0"/>
              <a:t>Algoritmos de resolución</a:t>
            </a:r>
          </a:p>
        </p:txBody>
      </p:sp>
      <p:sp>
        <p:nvSpPr>
          <p:cNvPr id="5" name="Subtitle 4">
            <a:extLst>
              <a:ext uri="{FF2B5EF4-FFF2-40B4-BE49-F238E27FC236}">
                <a16:creationId xmlns:a16="http://schemas.microsoft.com/office/drawing/2014/main" id="{F7331808-56FF-77A1-A30F-2E6FAD551B41}"/>
              </a:ext>
            </a:extLst>
          </p:cNvPr>
          <p:cNvSpPr>
            <a:spLocks noGrp="1"/>
          </p:cNvSpPr>
          <p:nvPr>
            <p:ph type="subTitle" idx="10"/>
          </p:nvPr>
        </p:nvSpPr>
        <p:spPr>
          <a:xfrm>
            <a:off x="222287" y="1613844"/>
            <a:ext cx="11490624" cy="4589280"/>
          </a:xfrm>
        </p:spPr>
        <p:txBody>
          <a:bodyPr/>
          <a:lstStyle/>
          <a:p>
            <a:pPr marL="0" indent="0">
              <a:buNone/>
            </a:pPr>
            <a:r>
              <a:rPr lang="es-ES" b="1" dirty="0"/>
              <a:t>Comparación entre los algoritmos de resolución</a:t>
            </a:r>
          </a:p>
          <a:p>
            <a:pPr>
              <a:buFont typeface="Arial" panose="020B0604020202020204" pitchFamily="34" charset="0"/>
              <a:buChar char="•"/>
            </a:pPr>
            <a:r>
              <a:rPr lang="es-ES" sz="2800" dirty="0"/>
              <a:t>Métodos de planos de corte:</a:t>
            </a:r>
          </a:p>
          <a:p>
            <a:pPr lvl="1"/>
            <a:r>
              <a:rPr lang="es-ES" sz="1600" dirty="0"/>
              <a:t>Buscan mejorar la relajación lineal añadiendo restricciones.</a:t>
            </a:r>
          </a:p>
          <a:p>
            <a:pPr lvl="1"/>
            <a:r>
              <a:rPr lang="es-ES" sz="1600" dirty="0"/>
              <a:t>Pueden ser más eficientes en problemas donde los cortes son efectivos y reducen significativamente el espacio factible.</a:t>
            </a:r>
          </a:p>
          <a:p>
            <a:pPr>
              <a:buFont typeface="Arial" panose="020B0604020202020204" pitchFamily="34" charset="0"/>
              <a:buChar char="•"/>
            </a:pPr>
            <a:r>
              <a:rPr lang="es-ES" sz="2800" dirty="0"/>
              <a:t>Métodos de ramificación y acotación:</a:t>
            </a:r>
          </a:p>
          <a:p>
            <a:pPr lvl="1"/>
            <a:r>
              <a:rPr lang="es-ES" sz="1600" dirty="0"/>
              <a:t>Exploran el espacio de soluciones posibles mediante un árbol de decisiones.</a:t>
            </a:r>
          </a:p>
          <a:p>
            <a:pPr lvl="1"/>
            <a:r>
              <a:rPr lang="es-ES" sz="1600" dirty="0"/>
              <a:t>Garantizan encontrar la solución óptima pero pueden ser más lentos si el espacio de búsqueda es muy grande.</a:t>
            </a:r>
          </a:p>
          <a:p>
            <a:pPr>
              <a:buFont typeface="Arial" panose="020B0604020202020204" pitchFamily="34" charset="0"/>
              <a:buChar char="•"/>
            </a:pPr>
            <a:r>
              <a:rPr lang="es-ES" sz="2800" dirty="0"/>
              <a:t>Combinación de métodos:</a:t>
            </a:r>
          </a:p>
          <a:p>
            <a:pPr lvl="1"/>
            <a:r>
              <a:rPr lang="es-ES" sz="1600" dirty="0"/>
              <a:t>En la práctica, muchos solucionadores modernos (como </a:t>
            </a:r>
            <a:r>
              <a:rPr lang="es-ES" sz="1600" dirty="0" err="1"/>
              <a:t>Gurobi</a:t>
            </a:r>
            <a:r>
              <a:rPr lang="es-ES" sz="1600" dirty="0"/>
              <a:t>, CPLEX) combinan ambos métodos en algoritmos conocidos como Branch and </a:t>
            </a:r>
            <a:r>
              <a:rPr lang="es-ES" sz="1600" dirty="0" err="1"/>
              <a:t>Cut</a:t>
            </a:r>
            <a:r>
              <a:rPr lang="es-ES" sz="1600" dirty="0"/>
              <a:t>, que integran la generación de planos de corte dentro del marco de ramificación y acotación para mejorar la eficiencia.</a:t>
            </a:r>
            <a:endParaRPr lang="es-ES" sz="400" dirty="0">
              <a:latin typeface="Söhne"/>
            </a:endParaRPr>
          </a:p>
        </p:txBody>
      </p:sp>
      <p:sp>
        <p:nvSpPr>
          <p:cNvPr id="2" name="Slide Number Placeholder 1">
            <a:extLst>
              <a:ext uri="{FF2B5EF4-FFF2-40B4-BE49-F238E27FC236}">
                <a16:creationId xmlns:a16="http://schemas.microsoft.com/office/drawing/2014/main" id="{F0C4F083-F0D2-CDCF-15E5-73261A85E2D8}"/>
              </a:ext>
            </a:extLst>
          </p:cNvPr>
          <p:cNvSpPr>
            <a:spLocks noGrp="1"/>
          </p:cNvSpPr>
          <p:nvPr>
            <p:ph type="sldNum" sz="quarter" idx="4"/>
          </p:nvPr>
        </p:nvSpPr>
        <p:spPr>
          <a:xfrm>
            <a:off x="11712911" y="6505020"/>
            <a:ext cx="625738" cy="365125"/>
          </a:xfrm>
        </p:spPr>
        <p:txBody>
          <a:bodyPr/>
          <a:lstStyle/>
          <a:p>
            <a:fld id="{C3C68E28-6A0B-4E0D-A95D-AA2B793B8668}" type="slidenum">
              <a:rPr lang="es-ES" smtClean="0"/>
              <a:t>110</a:t>
            </a:fld>
            <a:endParaRPr lang="es-ES" dirty="0"/>
          </a:p>
        </p:txBody>
      </p:sp>
    </p:spTree>
    <p:extLst>
      <p:ext uri="{BB962C8B-B14F-4D97-AF65-F5344CB8AC3E}">
        <p14:creationId xmlns:p14="http://schemas.microsoft.com/office/powerpoint/2010/main" val="24037564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Bibliografía</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467540"/>
            <a:ext cx="11490624" cy="4589280"/>
          </a:xfrm>
        </p:spPr>
        <p:txBody>
          <a:bodyPr/>
          <a:lstStyle/>
          <a:p>
            <a:r>
              <a:rPr lang="es-ES" dirty="0"/>
              <a:t>Hillier &amp; Liebermann (2010). Introducción a la investigación de operaciones, 9ªed. Capítulos 1 y 2.</a:t>
            </a:r>
          </a:p>
          <a:p>
            <a:r>
              <a:rPr lang="es-ES" dirty="0"/>
              <a:t>González y García (2015). Manual práctico de investigación de operaciones 4ª ed. Capítulo 1.</a:t>
            </a:r>
          </a:p>
          <a:p>
            <a:r>
              <a:rPr lang="es-ES" dirty="0"/>
              <a:t>Investigación Operativa (2004). Modelos determinísticos y estocásticos. Sixto Ríos Insua, Alfonso </a:t>
            </a:r>
            <a:r>
              <a:rPr lang="es-ES" dirty="0" err="1"/>
              <a:t>Mateosos</a:t>
            </a:r>
            <a:r>
              <a:rPr lang="es-ES" dirty="0"/>
              <a:t> Caballero, Mª Concepción </a:t>
            </a:r>
            <a:r>
              <a:rPr lang="es-ES" dirty="0" err="1"/>
              <a:t>Bielza</a:t>
            </a:r>
            <a:r>
              <a:rPr lang="es-ES" dirty="0"/>
              <a:t> Lozoya y Antonio Jiménez Martín, Editorial Centro de Estudios Ramón Areces, S.A., Madrid.</a:t>
            </a:r>
            <a:endParaRPr lang="es-ES" b="1" dirty="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a:xfrm>
            <a:off x="11712911" y="6505020"/>
            <a:ext cx="625738" cy="365125"/>
          </a:xfrm>
        </p:spPr>
        <p:txBody>
          <a:bodyPr/>
          <a:lstStyle/>
          <a:p>
            <a:fld id="{C3C68E28-6A0B-4E0D-A95D-AA2B793B8668}" type="slidenum">
              <a:rPr lang="es-ES" smtClean="0"/>
              <a:t>111</a:t>
            </a:fld>
            <a:endParaRPr lang="es-ES" dirty="0"/>
          </a:p>
        </p:txBody>
      </p:sp>
    </p:spTree>
    <p:extLst>
      <p:ext uri="{BB962C8B-B14F-4D97-AF65-F5344CB8AC3E}">
        <p14:creationId xmlns:p14="http://schemas.microsoft.com/office/powerpoint/2010/main" val="74475578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Bibliografía</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531548"/>
            <a:ext cx="11490624" cy="4589280"/>
          </a:xfrm>
        </p:spPr>
        <p:txBody>
          <a:bodyPr/>
          <a:lstStyle/>
          <a:p>
            <a:r>
              <a:rPr lang="es-ES" sz="3200"/>
              <a:t>Investigación Operativa. Optimización, Sixto Ríos Insua. Editorial Centro de Estudios Ramón Areces, S.A., Madrid.</a:t>
            </a:r>
          </a:p>
          <a:p>
            <a:r>
              <a:rPr lang="es-ES" sz="3200"/>
              <a:t>Problemas de Investigación Operativa. Programación Lineal y Extensiones. Sixto Ríos Insua, David Ríos Insua, Alfonso Mateos Caballero, Jacinto Martín Jiménez y Antonio Jiménez Martín. Editorial Ra‐Ma, Madrid 2006.</a:t>
            </a:r>
          </a:p>
          <a:p>
            <a:r>
              <a:rPr lang="es-ES" sz="3200" err="1"/>
              <a:t>Model</a:t>
            </a:r>
            <a:r>
              <a:rPr lang="es-ES" sz="3200"/>
              <a:t> </a:t>
            </a:r>
            <a:r>
              <a:rPr lang="es-ES" sz="3200" err="1"/>
              <a:t>Building</a:t>
            </a:r>
            <a:r>
              <a:rPr lang="es-ES" sz="3200"/>
              <a:t> in </a:t>
            </a:r>
            <a:r>
              <a:rPr lang="es-ES" sz="3200" err="1"/>
              <a:t>Mathematical</a:t>
            </a:r>
            <a:r>
              <a:rPr lang="es-ES" sz="3200"/>
              <a:t> </a:t>
            </a:r>
            <a:r>
              <a:rPr lang="es-ES" sz="3200" err="1"/>
              <a:t>Programming</a:t>
            </a:r>
            <a:r>
              <a:rPr lang="es-ES" sz="3200"/>
              <a:t>. Paul W. Williams. Editorial JOHN WILEY AND SONS</a:t>
            </a:r>
          </a:p>
          <a:p>
            <a:r>
              <a:rPr lang="es-ES" sz="3200"/>
              <a:t>Apuntes de Victoria Ruiz y Antonio Alonso</a:t>
            </a:r>
          </a:p>
          <a:p>
            <a:r>
              <a:rPr lang="es-ES" sz="3200"/>
              <a:t>Apuntes de Alberto Herrán y José J. Ruz Ortiz</a:t>
            </a:r>
          </a:p>
          <a:p>
            <a:r>
              <a:rPr lang="es-ES" sz="3200"/>
              <a:t>Apuntes de Gerardo Reyes y Salvador Sánchez</a:t>
            </a:r>
            <a:endParaRPr lang="es-ES" sz="3200" b="1"/>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a:xfrm>
            <a:off x="11712911" y="6505020"/>
            <a:ext cx="625738" cy="365125"/>
          </a:xfrm>
        </p:spPr>
        <p:txBody>
          <a:bodyPr/>
          <a:lstStyle/>
          <a:p>
            <a:fld id="{C3C68E28-6A0B-4E0D-A95D-AA2B793B8668}" type="slidenum">
              <a:rPr lang="es-ES" smtClean="0"/>
              <a:t>112</a:t>
            </a:fld>
            <a:endParaRPr lang="es-ES" dirty="0"/>
          </a:p>
        </p:txBody>
      </p:sp>
    </p:spTree>
    <p:extLst>
      <p:ext uri="{BB962C8B-B14F-4D97-AF65-F5344CB8AC3E}">
        <p14:creationId xmlns:p14="http://schemas.microsoft.com/office/powerpoint/2010/main" val="12182676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rma libre: forma 421">
            <a:extLst>
              <a:ext uri="{FF2B5EF4-FFF2-40B4-BE49-F238E27FC236}">
                <a16:creationId xmlns:a16="http://schemas.microsoft.com/office/drawing/2014/main" id="{EDE3D86E-5564-7827-58E0-3D3BA69429A9}"/>
              </a:ext>
            </a:extLst>
          </p:cNvPr>
          <p:cNvSpPr/>
          <p:nvPr/>
        </p:nvSpPr>
        <p:spPr>
          <a:xfrm>
            <a:off x="9568836" y="6109234"/>
            <a:ext cx="2491200" cy="651776"/>
          </a:xfrm>
          <a:custGeom>
            <a:avLst/>
            <a:gdLst/>
            <a:ahLst/>
            <a:cxnLst/>
            <a:rect l="0" t="0" r="r" b="b"/>
            <a:pathLst>
              <a:path w="2178" h="625">
                <a:moveTo>
                  <a:pt x="488" y="260"/>
                </a:moveTo>
                <a:cubicBezTo>
                  <a:pt x="470" y="228"/>
                  <a:pt x="440" y="215"/>
                  <a:pt x="405" y="215"/>
                </a:cubicBezTo>
                <a:cubicBezTo>
                  <a:pt x="355" y="215"/>
                  <a:pt x="314" y="251"/>
                  <a:pt x="314" y="312"/>
                </a:cubicBezTo>
                <a:cubicBezTo>
                  <a:pt x="314" y="374"/>
                  <a:pt x="352" y="409"/>
                  <a:pt x="407" y="409"/>
                </a:cubicBezTo>
                <a:cubicBezTo>
                  <a:pt x="442" y="409"/>
                  <a:pt x="472" y="389"/>
                  <a:pt x="489" y="360"/>
                </a:cubicBezTo>
                <a:lnTo>
                  <a:pt x="450" y="340"/>
                </a:lnTo>
                <a:cubicBezTo>
                  <a:pt x="442" y="361"/>
                  <a:pt x="428" y="367"/>
                  <a:pt x="412" y="367"/>
                </a:cubicBezTo>
                <a:cubicBezTo>
                  <a:pt x="383" y="367"/>
                  <a:pt x="370" y="343"/>
                  <a:pt x="370" y="312"/>
                </a:cubicBezTo>
                <a:cubicBezTo>
                  <a:pt x="370" y="280"/>
                  <a:pt x="381" y="257"/>
                  <a:pt x="412" y="257"/>
                </a:cubicBezTo>
                <a:cubicBezTo>
                  <a:pt x="420" y="257"/>
                  <a:pt x="437" y="261"/>
                  <a:pt x="446" y="282"/>
                </a:cubicBezTo>
                <a:lnTo>
                  <a:pt x="488" y="260"/>
                </a:lnTo>
                <a:moveTo>
                  <a:pt x="308" y="260"/>
                </a:moveTo>
                <a:cubicBezTo>
                  <a:pt x="290" y="228"/>
                  <a:pt x="260" y="215"/>
                  <a:pt x="225" y="215"/>
                </a:cubicBezTo>
                <a:cubicBezTo>
                  <a:pt x="175" y="215"/>
                  <a:pt x="134" y="251"/>
                  <a:pt x="134" y="312"/>
                </a:cubicBezTo>
                <a:cubicBezTo>
                  <a:pt x="134" y="374"/>
                  <a:pt x="172" y="409"/>
                  <a:pt x="227" y="409"/>
                </a:cubicBezTo>
                <a:cubicBezTo>
                  <a:pt x="262" y="409"/>
                  <a:pt x="292" y="389"/>
                  <a:pt x="309" y="360"/>
                </a:cubicBezTo>
                <a:lnTo>
                  <a:pt x="270" y="340"/>
                </a:lnTo>
                <a:cubicBezTo>
                  <a:pt x="262" y="361"/>
                  <a:pt x="249" y="367"/>
                  <a:pt x="232" y="367"/>
                </a:cubicBezTo>
                <a:cubicBezTo>
                  <a:pt x="203" y="367"/>
                  <a:pt x="190" y="343"/>
                  <a:pt x="190" y="312"/>
                </a:cubicBezTo>
                <a:cubicBezTo>
                  <a:pt x="190" y="280"/>
                  <a:pt x="201" y="257"/>
                  <a:pt x="232" y="257"/>
                </a:cubicBezTo>
                <a:cubicBezTo>
                  <a:pt x="240" y="257"/>
                  <a:pt x="257" y="261"/>
                  <a:pt x="266" y="282"/>
                </a:cubicBezTo>
                <a:lnTo>
                  <a:pt x="308" y="260"/>
                </a:lnTo>
                <a:moveTo>
                  <a:pt x="311" y="0"/>
                </a:moveTo>
                <a:cubicBezTo>
                  <a:pt x="226" y="0"/>
                  <a:pt x="150" y="32"/>
                  <a:pt x="92" y="90"/>
                </a:cubicBezTo>
                <a:cubicBezTo>
                  <a:pt x="33" y="151"/>
                  <a:pt x="0" y="230"/>
                  <a:pt x="0" y="312"/>
                </a:cubicBezTo>
                <a:cubicBezTo>
                  <a:pt x="0" y="395"/>
                  <a:pt x="32" y="471"/>
                  <a:pt x="92" y="531"/>
                </a:cubicBezTo>
                <a:cubicBezTo>
                  <a:pt x="151" y="591"/>
                  <a:pt x="229" y="624"/>
                  <a:pt x="311" y="624"/>
                </a:cubicBezTo>
                <a:cubicBezTo>
                  <a:pt x="393" y="624"/>
                  <a:pt x="473" y="591"/>
                  <a:pt x="534" y="531"/>
                </a:cubicBezTo>
                <a:cubicBezTo>
                  <a:pt x="592" y="473"/>
                  <a:pt x="623" y="397"/>
                  <a:pt x="623" y="312"/>
                </a:cubicBezTo>
                <a:cubicBezTo>
                  <a:pt x="623" y="227"/>
                  <a:pt x="592" y="150"/>
                  <a:pt x="533" y="91"/>
                </a:cubicBezTo>
                <a:cubicBezTo>
                  <a:pt x="473" y="32"/>
                  <a:pt x="397" y="0"/>
                  <a:pt x="311" y="0"/>
                </a:cubicBezTo>
                <a:moveTo>
                  <a:pt x="312" y="56"/>
                </a:moveTo>
                <a:cubicBezTo>
                  <a:pt x="382" y="56"/>
                  <a:pt x="444" y="83"/>
                  <a:pt x="493" y="131"/>
                </a:cubicBezTo>
                <a:cubicBezTo>
                  <a:pt x="541" y="179"/>
                  <a:pt x="567" y="243"/>
                  <a:pt x="567" y="312"/>
                </a:cubicBezTo>
                <a:cubicBezTo>
                  <a:pt x="567" y="382"/>
                  <a:pt x="542" y="443"/>
                  <a:pt x="494" y="490"/>
                </a:cubicBezTo>
                <a:cubicBezTo>
                  <a:pt x="443" y="540"/>
                  <a:pt x="379" y="566"/>
                  <a:pt x="312" y="566"/>
                </a:cubicBezTo>
                <a:cubicBezTo>
                  <a:pt x="244" y="566"/>
                  <a:pt x="181" y="540"/>
                  <a:pt x="132" y="491"/>
                </a:cubicBezTo>
                <a:cubicBezTo>
                  <a:pt x="84" y="442"/>
                  <a:pt x="57" y="378"/>
                  <a:pt x="57" y="312"/>
                </a:cubicBezTo>
                <a:cubicBezTo>
                  <a:pt x="57" y="244"/>
                  <a:pt x="84" y="180"/>
                  <a:pt x="132" y="131"/>
                </a:cubicBezTo>
                <a:cubicBezTo>
                  <a:pt x="180" y="82"/>
                  <a:pt x="242" y="56"/>
                  <a:pt x="312" y="56"/>
                </a:cubicBezTo>
                <a:moveTo>
                  <a:pt x="1095" y="0"/>
                </a:moveTo>
                <a:cubicBezTo>
                  <a:pt x="1009" y="0"/>
                  <a:pt x="936" y="30"/>
                  <a:pt x="876" y="91"/>
                </a:cubicBezTo>
                <a:cubicBezTo>
                  <a:pt x="815" y="153"/>
                  <a:pt x="784" y="227"/>
                  <a:pt x="784" y="312"/>
                </a:cubicBezTo>
                <a:cubicBezTo>
                  <a:pt x="784" y="397"/>
                  <a:pt x="815" y="470"/>
                  <a:pt x="876" y="531"/>
                </a:cubicBezTo>
                <a:cubicBezTo>
                  <a:pt x="938" y="593"/>
                  <a:pt x="1011" y="623"/>
                  <a:pt x="1095" y="623"/>
                </a:cubicBezTo>
                <a:cubicBezTo>
                  <a:pt x="1181" y="623"/>
                  <a:pt x="1255" y="592"/>
                  <a:pt x="1318" y="531"/>
                </a:cubicBezTo>
                <a:cubicBezTo>
                  <a:pt x="1378" y="472"/>
                  <a:pt x="1407" y="399"/>
                  <a:pt x="1407" y="312"/>
                </a:cubicBezTo>
                <a:cubicBezTo>
                  <a:pt x="1407" y="225"/>
                  <a:pt x="1377" y="151"/>
                  <a:pt x="1317" y="91"/>
                </a:cubicBezTo>
                <a:cubicBezTo>
                  <a:pt x="1256" y="30"/>
                  <a:pt x="1183" y="0"/>
                  <a:pt x="1095" y="0"/>
                </a:cubicBezTo>
                <a:moveTo>
                  <a:pt x="1096" y="56"/>
                </a:moveTo>
                <a:cubicBezTo>
                  <a:pt x="1167" y="56"/>
                  <a:pt x="1227" y="81"/>
                  <a:pt x="1276" y="131"/>
                </a:cubicBezTo>
                <a:cubicBezTo>
                  <a:pt x="1326" y="180"/>
                  <a:pt x="1351" y="241"/>
                  <a:pt x="1351" y="312"/>
                </a:cubicBezTo>
                <a:cubicBezTo>
                  <a:pt x="1351" y="383"/>
                  <a:pt x="1327" y="443"/>
                  <a:pt x="1278" y="490"/>
                </a:cubicBezTo>
                <a:cubicBezTo>
                  <a:pt x="1226" y="541"/>
                  <a:pt x="1166" y="566"/>
                  <a:pt x="1096" y="566"/>
                </a:cubicBezTo>
                <a:cubicBezTo>
                  <a:pt x="1027" y="566"/>
                  <a:pt x="966" y="541"/>
                  <a:pt x="916" y="491"/>
                </a:cubicBezTo>
                <a:cubicBezTo>
                  <a:pt x="866" y="440"/>
                  <a:pt x="840" y="381"/>
                  <a:pt x="840" y="312"/>
                </a:cubicBezTo>
                <a:cubicBezTo>
                  <a:pt x="840" y="243"/>
                  <a:pt x="866" y="183"/>
                  <a:pt x="917" y="131"/>
                </a:cubicBezTo>
                <a:cubicBezTo>
                  <a:pt x="966" y="81"/>
                  <a:pt x="1026" y="56"/>
                  <a:pt x="1096" y="56"/>
                </a:cubicBezTo>
                <a:moveTo>
                  <a:pt x="1139" y="154"/>
                </a:moveTo>
                <a:cubicBezTo>
                  <a:pt x="1139" y="178"/>
                  <a:pt x="1120" y="198"/>
                  <a:pt x="1096" y="198"/>
                </a:cubicBezTo>
                <a:cubicBezTo>
                  <a:pt x="1072" y="198"/>
                  <a:pt x="1052" y="178"/>
                  <a:pt x="1052" y="154"/>
                </a:cubicBezTo>
                <a:cubicBezTo>
                  <a:pt x="1052" y="130"/>
                  <a:pt x="1072" y="111"/>
                  <a:pt x="1096" y="111"/>
                </a:cubicBezTo>
                <a:cubicBezTo>
                  <a:pt x="1120" y="111"/>
                  <a:pt x="1139" y="130"/>
                  <a:pt x="1139" y="154"/>
                </a:cubicBezTo>
                <a:moveTo>
                  <a:pt x="1180" y="235"/>
                </a:moveTo>
                <a:cubicBezTo>
                  <a:pt x="1180" y="224"/>
                  <a:pt x="1171" y="215"/>
                  <a:pt x="1159" y="215"/>
                </a:cubicBezTo>
                <a:lnTo>
                  <a:pt x="1032" y="215"/>
                </a:lnTo>
                <a:cubicBezTo>
                  <a:pt x="1021" y="215"/>
                  <a:pt x="1012" y="224"/>
                  <a:pt x="1012" y="235"/>
                </a:cubicBezTo>
                <a:lnTo>
                  <a:pt x="1012" y="362"/>
                </a:lnTo>
                <a:lnTo>
                  <a:pt x="1047" y="362"/>
                </a:lnTo>
                <a:lnTo>
                  <a:pt x="1047" y="513"/>
                </a:lnTo>
                <a:lnTo>
                  <a:pt x="1144" y="513"/>
                </a:lnTo>
                <a:lnTo>
                  <a:pt x="1144" y="362"/>
                </a:lnTo>
                <a:lnTo>
                  <a:pt x="1180" y="362"/>
                </a:lnTo>
                <a:lnTo>
                  <a:pt x="1180" y="235"/>
                </a:lnTo>
                <a:moveTo>
                  <a:pt x="1731" y="261"/>
                </a:moveTo>
                <a:lnTo>
                  <a:pt x="1704" y="261"/>
                </a:lnTo>
                <a:lnTo>
                  <a:pt x="1764" y="329"/>
                </a:lnTo>
                <a:lnTo>
                  <a:pt x="1825" y="261"/>
                </a:lnTo>
                <a:lnTo>
                  <a:pt x="1803" y="261"/>
                </a:lnTo>
                <a:cubicBezTo>
                  <a:pt x="1808" y="228"/>
                  <a:pt x="1837" y="207"/>
                  <a:pt x="1870" y="209"/>
                </a:cubicBezTo>
                <a:cubicBezTo>
                  <a:pt x="1872" y="210"/>
                  <a:pt x="1873" y="209"/>
                  <a:pt x="1874" y="209"/>
                </a:cubicBezTo>
                <a:cubicBezTo>
                  <a:pt x="1929" y="209"/>
                  <a:pt x="1951" y="251"/>
                  <a:pt x="1953" y="312"/>
                </a:cubicBezTo>
                <a:cubicBezTo>
                  <a:pt x="1954" y="376"/>
                  <a:pt x="1918" y="415"/>
                  <a:pt x="1874" y="414"/>
                </a:cubicBezTo>
                <a:cubicBezTo>
                  <a:pt x="1829" y="413"/>
                  <a:pt x="1812" y="392"/>
                  <a:pt x="1805" y="359"/>
                </a:cubicBezTo>
                <a:lnTo>
                  <a:pt x="1724" y="359"/>
                </a:lnTo>
                <a:cubicBezTo>
                  <a:pt x="1737" y="435"/>
                  <a:pt x="1793" y="479"/>
                  <a:pt x="1873" y="479"/>
                </a:cubicBezTo>
                <a:cubicBezTo>
                  <a:pt x="1962" y="479"/>
                  <a:pt x="2027" y="404"/>
                  <a:pt x="2027" y="312"/>
                </a:cubicBezTo>
                <a:cubicBezTo>
                  <a:pt x="2027" y="213"/>
                  <a:pt x="1963" y="144"/>
                  <a:pt x="1873" y="144"/>
                </a:cubicBezTo>
                <a:cubicBezTo>
                  <a:pt x="1870" y="144"/>
                  <a:pt x="1867" y="144"/>
                  <a:pt x="1865" y="144"/>
                </a:cubicBezTo>
                <a:cubicBezTo>
                  <a:pt x="1864" y="144"/>
                  <a:pt x="1863" y="144"/>
                  <a:pt x="1863" y="144"/>
                </a:cubicBezTo>
                <a:cubicBezTo>
                  <a:pt x="1807" y="145"/>
                  <a:pt x="1731" y="185"/>
                  <a:pt x="1731" y="261"/>
                </a:cubicBezTo>
                <a:moveTo>
                  <a:pt x="1858" y="0"/>
                </a:moveTo>
                <a:cubicBezTo>
                  <a:pt x="1690" y="5"/>
                  <a:pt x="1554" y="143"/>
                  <a:pt x="1554" y="312"/>
                </a:cubicBezTo>
                <a:cubicBezTo>
                  <a:pt x="1554" y="484"/>
                  <a:pt x="1694" y="623"/>
                  <a:pt x="1866" y="623"/>
                </a:cubicBezTo>
                <a:cubicBezTo>
                  <a:pt x="2038" y="623"/>
                  <a:pt x="2177" y="484"/>
                  <a:pt x="2177" y="312"/>
                </a:cubicBezTo>
                <a:cubicBezTo>
                  <a:pt x="2177" y="140"/>
                  <a:pt x="2037" y="0"/>
                  <a:pt x="1866" y="0"/>
                </a:cubicBezTo>
                <a:cubicBezTo>
                  <a:pt x="1863" y="0"/>
                  <a:pt x="1860" y="0"/>
                  <a:pt x="1858" y="0"/>
                </a:cubicBezTo>
                <a:moveTo>
                  <a:pt x="1857" y="54"/>
                </a:moveTo>
                <a:cubicBezTo>
                  <a:pt x="1860" y="54"/>
                  <a:pt x="1863" y="54"/>
                  <a:pt x="1866" y="54"/>
                </a:cubicBezTo>
                <a:cubicBezTo>
                  <a:pt x="2008" y="54"/>
                  <a:pt x="2124" y="169"/>
                  <a:pt x="2124" y="312"/>
                </a:cubicBezTo>
                <a:cubicBezTo>
                  <a:pt x="2124" y="454"/>
                  <a:pt x="2008" y="570"/>
                  <a:pt x="1866" y="570"/>
                </a:cubicBezTo>
                <a:cubicBezTo>
                  <a:pt x="1723" y="570"/>
                  <a:pt x="1608" y="454"/>
                  <a:pt x="1608" y="312"/>
                </a:cubicBezTo>
                <a:cubicBezTo>
                  <a:pt x="1608" y="172"/>
                  <a:pt x="1719" y="58"/>
                  <a:pt x="1857" y="54"/>
                </a:cubicBezTo>
                <a:close/>
              </a:path>
            </a:pathLst>
          </a:custGeom>
          <a:solidFill>
            <a:srgbClr val="666666"/>
          </a:solidFill>
          <a:ln w="0">
            <a:noFill/>
          </a:ln>
        </p:spPr>
        <p:txBody>
          <a:bodyPr/>
          <a:lstStyle/>
          <a:p>
            <a:endParaRPr lang="es-ES"/>
          </a:p>
        </p:txBody>
      </p:sp>
      <p:sp>
        <p:nvSpPr>
          <p:cNvPr id="6" name="Rectangle 1">
            <a:extLst>
              <a:ext uri="{FF2B5EF4-FFF2-40B4-BE49-F238E27FC236}">
                <a16:creationId xmlns:a16="http://schemas.microsoft.com/office/drawing/2014/main" id="{B0A489EE-971D-A5D8-9340-19F129CA968D}"/>
              </a:ext>
            </a:extLst>
          </p:cNvPr>
          <p:cNvSpPr>
            <a:spLocks noChangeArrowheads="1"/>
          </p:cNvSpPr>
          <p:nvPr/>
        </p:nvSpPr>
        <p:spPr bwMode="auto">
          <a:xfrm>
            <a:off x="8327078" y="4644324"/>
            <a:ext cx="3864922" cy="1205418"/>
          </a:xfrm>
          <a:prstGeom prst="rect">
            <a:avLst/>
          </a:prstGeom>
          <a:solidFill>
            <a:srgbClr val="FEF8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212529"/>
                </a:solidFill>
                <a:effectLst/>
                <a:latin typeface="SFMono-Regular"/>
              </a:rPr>
              <a:t>©2023 Autores </a:t>
            </a:r>
            <a:br>
              <a:rPr kumimoji="0" lang="es-ES" altLang="es-ES" sz="1000" b="0" i="0" u="none" strike="noStrike" cap="none" normalizeH="0" baseline="0">
                <a:ln>
                  <a:noFill/>
                </a:ln>
                <a:solidFill>
                  <a:srgbClr val="212529"/>
                </a:solidFill>
                <a:effectLst/>
                <a:latin typeface="SFMono-Regular"/>
              </a:rPr>
            </a:br>
            <a:r>
              <a:rPr kumimoji="0" lang="es-ES" altLang="es-ES" sz="1000" b="0" i="0" u="none" strike="noStrike" cap="none" normalizeH="0" baseline="0">
                <a:ln>
                  <a:noFill/>
                </a:ln>
                <a:solidFill>
                  <a:srgbClr val="212529"/>
                </a:solidFill>
                <a:effectLst/>
                <a:latin typeface="SFMono-Regular"/>
              </a:rPr>
              <a:t>Nicolás H. Rodríguez Uribe,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212529"/>
                </a:solidFill>
                <a:effectLst/>
                <a:latin typeface="SFMono-Regular"/>
              </a:rPr>
              <a:t>Algunos derechos reservados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212529"/>
                </a:solidFill>
                <a:effectLst/>
                <a:latin typeface="SFMono-Regular"/>
              </a:rPr>
              <a:t>Este documento se distribuye bajo la licencia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212529"/>
                </a:solidFill>
                <a:effectLst/>
                <a:latin typeface="SFMono-Regular"/>
              </a:rPr>
              <a:t>“Atribución-</a:t>
            </a:r>
            <a:r>
              <a:rPr kumimoji="0" lang="es-ES" altLang="es-ES" sz="1000" b="0" i="0" u="none" strike="noStrike" cap="none" normalizeH="0" baseline="0" err="1">
                <a:ln>
                  <a:noFill/>
                </a:ln>
                <a:solidFill>
                  <a:srgbClr val="212529"/>
                </a:solidFill>
                <a:effectLst/>
                <a:latin typeface="SFMono-Regular"/>
              </a:rPr>
              <a:t>CompartirIgual</a:t>
            </a:r>
            <a:r>
              <a:rPr kumimoji="0" lang="es-ES" altLang="es-ES" sz="1000" b="0" i="0" u="none" strike="noStrike" cap="none" normalizeH="0" baseline="0">
                <a:ln>
                  <a:noFill/>
                </a:ln>
                <a:solidFill>
                  <a:srgbClr val="212529"/>
                </a:solidFill>
                <a:effectLst/>
                <a:latin typeface="SFMono-Regular"/>
              </a:rPr>
              <a:t> 4.0 Internacional” de Creative </a:t>
            </a:r>
            <a:r>
              <a:rPr kumimoji="0" lang="es-ES" altLang="es-ES" sz="1000" b="0" i="0" u="none" strike="noStrike" cap="none" normalizeH="0" baseline="0" err="1">
                <a:ln>
                  <a:noFill/>
                </a:ln>
                <a:solidFill>
                  <a:srgbClr val="212529"/>
                </a:solidFill>
                <a:effectLst/>
                <a:latin typeface="SFMono-Regular"/>
              </a:rPr>
              <a:t>Commons</a:t>
            </a:r>
            <a:r>
              <a:rPr kumimoji="0" lang="es-ES" altLang="es-ES" sz="1000" b="0" i="0" u="none" strike="noStrike" cap="none" normalizeH="0" baseline="0">
                <a:ln>
                  <a:noFill/>
                </a:ln>
                <a:solidFill>
                  <a:srgbClr val="212529"/>
                </a:solidFill>
                <a:effectLst/>
                <a:latin typeface="SFMono-Regular"/>
              </a:rPr>
              <a:t>, disponible 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212529"/>
                </a:solidFill>
                <a:effectLst/>
                <a:latin typeface="SFMono-Regular"/>
              </a:rPr>
              <a:t>https://creativecommons.org/licenses/by-sa/4.0/deed.es</a:t>
            </a:r>
            <a:r>
              <a:rPr kumimoji="0" lang="es-ES" altLang="es-ES" sz="800" b="0" i="0" u="none" strike="noStrike" cap="none" normalizeH="0" baseline="0">
                <a:ln>
                  <a:noFill/>
                </a:ln>
                <a:solidFill>
                  <a:schemeClr val="tx1"/>
                </a:solidFill>
                <a:effectLst/>
              </a:rPr>
              <a:t> </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11" name="7 CuadroTexto_3">
            <a:extLst>
              <a:ext uri="{FF2B5EF4-FFF2-40B4-BE49-F238E27FC236}">
                <a16:creationId xmlns:a16="http://schemas.microsoft.com/office/drawing/2014/main" id="{1E77AC19-C6FE-5E52-4339-3DAE7DDE1322}"/>
              </a:ext>
            </a:extLst>
          </p:cNvPr>
          <p:cNvSpPr/>
          <p:nvPr/>
        </p:nvSpPr>
        <p:spPr>
          <a:xfrm>
            <a:off x="4850400" y="6109234"/>
            <a:ext cx="2491200" cy="5833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pc="-1">
                <a:solidFill>
                  <a:srgbClr val="FFFFFF"/>
                </a:solidFill>
                <a:latin typeface="Corbel"/>
              </a:rPr>
              <a:t>Nicolás Rodríguez</a:t>
            </a:r>
          </a:p>
          <a:p>
            <a:pPr algn="ctr">
              <a:lnSpc>
                <a:spcPct val="100000"/>
              </a:lnSpc>
            </a:pPr>
            <a:r>
              <a:rPr lang="en-US" sz="1600" b="1" spc="-1">
                <a:solidFill>
                  <a:srgbClr val="FFFFFF"/>
                </a:solidFill>
                <a:latin typeface="Corbel"/>
                <a:hlinkClick r:id="rId2"/>
              </a:rPr>
              <a:t>nicolas.rodriguez@urjc.es</a:t>
            </a:r>
            <a:endParaRPr lang="en-US" sz="1600" spc="-1">
              <a:solidFill>
                <a:srgbClr val="FFFFFF"/>
              </a:solidFill>
              <a:latin typeface="Montserrat"/>
            </a:endParaRPr>
          </a:p>
        </p:txBody>
      </p:sp>
      <p:sp>
        <p:nvSpPr>
          <p:cNvPr id="12" name="PlaceHolder 1">
            <a:extLst>
              <a:ext uri="{FF2B5EF4-FFF2-40B4-BE49-F238E27FC236}">
                <a16:creationId xmlns:a16="http://schemas.microsoft.com/office/drawing/2014/main" id="{AB1BC595-3FEA-209E-B263-00CB17A7B442}"/>
              </a:ext>
            </a:extLst>
          </p:cNvPr>
          <p:cNvSpPr txBox="1">
            <a:spLocks/>
          </p:cNvSpPr>
          <p:nvPr/>
        </p:nvSpPr>
        <p:spPr>
          <a:xfrm>
            <a:off x="246888" y="509432"/>
            <a:ext cx="11667743" cy="387540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Aft>
                <a:spcPts val="1414"/>
              </a:spcAft>
            </a:pPr>
            <a:r>
              <a:rPr lang="es-ES" sz="4800" b="1" spc="-1">
                <a:solidFill>
                  <a:srgbClr val="CB0017"/>
                </a:solidFill>
                <a:latin typeface="Corbel"/>
              </a:rPr>
              <a:t>Grado en Ingeniería del Software</a:t>
            </a:r>
          </a:p>
          <a:p>
            <a:pPr algn="ctr">
              <a:lnSpc>
                <a:spcPct val="100000"/>
              </a:lnSpc>
              <a:spcAft>
                <a:spcPts val="1414"/>
              </a:spcAft>
            </a:pPr>
            <a:r>
              <a:rPr lang="es-ES" sz="4800" b="1" spc="-1">
                <a:solidFill>
                  <a:srgbClr val="CB0017"/>
                </a:solidFill>
                <a:latin typeface="Corbel"/>
              </a:rPr>
              <a:t>Investigación Operativa</a:t>
            </a:r>
          </a:p>
          <a:p>
            <a:pPr algn="ctr">
              <a:lnSpc>
                <a:spcPct val="100000"/>
              </a:lnSpc>
              <a:spcAft>
                <a:spcPts val="1414"/>
              </a:spcAft>
            </a:pPr>
            <a:endParaRPr lang="es-ES" sz="4800" b="1" spc="-1">
              <a:solidFill>
                <a:srgbClr val="CB0017"/>
              </a:solidFill>
              <a:latin typeface="Corbel"/>
            </a:endParaRPr>
          </a:p>
          <a:p>
            <a:pPr algn="ctr">
              <a:lnSpc>
                <a:spcPct val="100000"/>
              </a:lnSpc>
              <a:spcAft>
                <a:spcPts val="1414"/>
              </a:spcAft>
            </a:pPr>
            <a:r>
              <a:rPr lang="es-ES" sz="3600" b="1" spc="-1">
                <a:solidFill>
                  <a:srgbClr val="CB0017"/>
                </a:solidFill>
                <a:latin typeface="Corbel"/>
              </a:rPr>
              <a:t>BLOQUE II. MODELOS DETERMINISTAS</a:t>
            </a:r>
          </a:p>
          <a:p>
            <a:pPr algn="ctr">
              <a:lnSpc>
                <a:spcPct val="100000"/>
              </a:lnSpc>
              <a:spcAft>
                <a:spcPts val="1414"/>
              </a:spcAft>
            </a:pPr>
            <a:r>
              <a:rPr lang="es-ES" sz="3600" b="1" spc="-1">
                <a:solidFill>
                  <a:srgbClr val="CB0017"/>
                </a:solidFill>
                <a:latin typeface="Corbel"/>
              </a:rPr>
              <a:t>Tema 3: Optimización Lineal Entera y Combinatoria</a:t>
            </a:r>
          </a:p>
        </p:txBody>
      </p:sp>
    </p:spTree>
    <p:extLst>
      <p:ext uri="{BB962C8B-B14F-4D97-AF65-F5344CB8AC3E}">
        <p14:creationId xmlns:p14="http://schemas.microsoft.com/office/powerpoint/2010/main" val="293028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la mochila</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pPr marL="0" indent="0">
              <a:buNone/>
            </a:pPr>
            <a:r>
              <a:rPr lang="es-ES" sz="3200" b="1"/>
              <a:t>Formulación del problema</a:t>
            </a:r>
          </a:p>
          <a:p>
            <a:r>
              <a:rPr lang="es-ES" sz="3200"/>
              <a:t>Supongamos que se tiene </a:t>
            </a:r>
            <a:r>
              <a:rPr lang="es-ES" sz="3200" b="1"/>
              <a:t>N</a:t>
            </a:r>
            <a:r>
              <a:rPr lang="es-ES" sz="3200"/>
              <a:t> objetos, donde cada objeto </a:t>
            </a:r>
            <a:r>
              <a:rPr lang="es-ES" sz="3200" b="1"/>
              <a:t>i</a:t>
            </a:r>
            <a:r>
              <a:rPr lang="es-ES" sz="3200"/>
              <a:t> tiene:</a:t>
            </a:r>
          </a:p>
          <a:p>
            <a:pPr marL="742950" lvl="1" indent="-285750">
              <a:buFont typeface="Arial" panose="020B0604020202020204" pitchFamily="34" charset="0"/>
              <a:buChar char="•"/>
            </a:pPr>
            <a:r>
              <a:rPr lang="es-ES">
                <a:latin typeface="Söhne"/>
              </a:rPr>
              <a:t>Un </a:t>
            </a:r>
            <a:r>
              <a:rPr lang="es-ES" b="1">
                <a:latin typeface="Söhne"/>
              </a:rPr>
              <a:t>valor</a:t>
            </a:r>
            <a:r>
              <a:rPr lang="es-ES">
                <a:latin typeface="Söhne"/>
              </a:rPr>
              <a:t> v​</a:t>
            </a:r>
            <a:r>
              <a:rPr lang="es-ES" baseline="-25000">
                <a:latin typeface="Söhne"/>
              </a:rPr>
              <a:t>i</a:t>
            </a:r>
            <a:r>
              <a:rPr lang="es-ES">
                <a:latin typeface="Söhne"/>
              </a:rPr>
              <a:t>.</a:t>
            </a:r>
          </a:p>
          <a:p>
            <a:pPr marL="742950" lvl="1" indent="-285750">
              <a:buFont typeface="Arial" panose="020B0604020202020204" pitchFamily="34" charset="0"/>
              <a:buChar char="•"/>
            </a:pPr>
            <a:r>
              <a:rPr lang="es-ES">
                <a:latin typeface="Söhne"/>
              </a:rPr>
              <a:t>Un </a:t>
            </a:r>
            <a:r>
              <a:rPr lang="es-ES" b="1">
                <a:latin typeface="Söhne"/>
              </a:rPr>
              <a:t>peso</a:t>
            </a:r>
            <a:r>
              <a:rPr lang="es-ES">
                <a:latin typeface="Söhne"/>
              </a:rPr>
              <a:t> </a:t>
            </a:r>
            <a:r>
              <a:rPr lang="es-ES" err="1">
                <a:latin typeface="Söhne"/>
              </a:rPr>
              <a:t>w</a:t>
            </a:r>
            <a:r>
              <a:rPr lang="es-ES" baseline="-25000" err="1">
                <a:latin typeface="Söhne"/>
              </a:rPr>
              <a:t>i</a:t>
            </a:r>
            <a:r>
              <a:rPr lang="es-ES">
                <a:latin typeface="Söhne"/>
              </a:rPr>
              <a:t>.</a:t>
            </a:r>
          </a:p>
          <a:p>
            <a:pPr marL="742950" lvl="1" indent="-285750">
              <a:buFont typeface="Arial" panose="020B0604020202020204" pitchFamily="34" charset="0"/>
              <a:buChar char="•"/>
            </a:pPr>
            <a:endParaRPr lang="es-ES">
              <a:latin typeface="Söhne"/>
            </a:endParaRPr>
          </a:p>
          <a:p>
            <a:pPr marL="742950" lvl="1" indent="-285750">
              <a:buFont typeface="Arial" panose="020B0604020202020204" pitchFamily="34" charset="0"/>
              <a:buChar char="•"/>
            </a:pPr>
            <a:endParaRPr lang="es-ES">
              <a:latin typeface="Söhne"/>
            </a:endParaRPr>
          </a:p>
          <a:p>
            <a:pPr marL="742950" lvl="1" indent="-285750">
              <a:buFont typeface="Arial" panose="020B0604020202020204" pitchFamily="34" charset="0"/>
              <a:buChar char="•"/>
            </a:pPr>
            <a:endParaRPr lang="es-ES">
              <a:latin typeface="Söhne"/>
            </a:endParaRPr>
          </a:p>
          <a:p>
            <a:pPr marL="742950" lvl="1" indent="-285750">
              <a:buFont typeface="Arial" panose="020B0604020202020204" pitchFamily="34" charset="0"/>
              <a:buChar char="•"/>
            </a:pPr>
            <a:endParaRPr lang="es-ES">
              <a:latin typeface="Söhne"/>
            </a:endParaRPr>
          </a:p>
          <a:p>
            <a:pPr marL="742950" lvl="1" indent="-285750">
              <a:buFont typeface="Arial" panose="020B0604020202020204" pitchFamily="34" charset="0"/>
              <a:buChar char="•"/>
            </a:pPr>
            <a:endParaRPr lang="es-ES">
              <a:latin typeface="Söhne"/>
            </a:endParaRPr>
          </a:p>
          <a:p>
            <a:pPr marL="742950" lvl="1" indent="-285750">
              <a:buFont typeface="Arial" panose="020B0604020202020204" pitchFamily="34" charset="0"/>
              <a:buChar char="•"/>
            </a:pPr>
            <a:endParaRPr lang="es-ES">
              <a:latin typeface="Söhne"/>
            </a:endParaRPr>
          </a:p>
          <a:p>
            <a:pPr marL="285750" indent="-285750"/>
            <a:r>
              <a:rPr lang="es-ES"/>
              <a:t>Maximizar el valor total sin exceder 50 kg.</a:t>
            </a:r>
            <a:endParaRPr lang="es-ES">
              <a:latin typeface="Söhne"/>
            </a:endParaRPr>
          </a:p>
          <a:p>
            <a:endParaRPr lang="es-ES" sz="2800" b="0">
              <a:ea typeface="Cambria Math" panose="02040503050406030204" pitchFamily="18" charset="0"/>
            </a:endParaRP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12</a:t>
            </a:fld>
            <a:endParaRPr lang="es-ES"/>
          </a:p>
        </p:txBody>
      </p:sp>
      <p:graphicFrame>
        <p:nvGraphicFramePr>
          <p:cNvPr id="9" name="Table 8">
            <a:extLst>
              <a:ext uri="{FF2B5EF4-FFF2-40B4-BE49-F238E27FC236}">
                <a16:creationId xmlns:a16="http://schemas.microsoft.com/office/drawing/2014/main" id="{F41416E1-07F7-AAFD-6822-A971205E65A1}"/>
              </a:ext>
            </a:extLst>
          </p:cNvPr>
          <p:cNvGraphicFramePr>
            <a:graphicFrameLocks noGrp="1"/>
          </p:cNvGraphicFramePr>
          <p:nvPr>
            <p:extLst>
              <p:ext uri="{D42A27DB-BD31-4B8C-83A1-F6EECF244321}">
                <p14:modId xmlns:p14="http://schemas.microsoft.com/office/powerpoint/2010/main" val="2928169094"/>
              </p:ext>
            </p:extLst>
          </p:nvPr>
        </p:nvGraphicFramePr>
        <p:xfrm>
          <a:off x="2205736" y="342900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6435246"/>
                    </a:ext>
                  </a:extLst>
                </a:gridCol>
                <a:gridCol w="2709333">
                  <a:extLst>
                    <a:ext uri="{9D8B030D-6E8A-4147-A177-3AD203B41FA5}">
                      <a16:colId xmlns:a16="http://schemas.microsoft.com/office/drawing/2014/main" val="1699494617"/>
                    </a:ext>
                  </a:extLst>
                </a:gridCol>
                <a:gridCol w="2709333">
                  <a:extLst>
                    <a:ext uri="{9D8B030D-6E8A-4147-A177-3AD203B41FA5}">
                      <a16:colId xmlns:a16="http://schemas.microsoft.com/office/drawing/2014/main" val="2852658362"/>
                    </a:ext>
                  </a:extLst>
                </a:gridCol>
              </a:tblGrid>
              <a:tr h="370840">
                <a:tc>
                  <a:txBody>
                    <a:bodyPr/>
                    <a:lstStyle/>
                    <a:p>
                      <a:r>
                        <a:rPr lang="es-ES"/>
                        <a:t>Objeto</a:t>
                      </a:r>
                    </a:p>
                  </a:txBody>
                  <a:tcPr/>
                </a:tc>
                <a:tc>
                  <a:txBody>
                    <a:bodyPr/>
                    <a:lstStyle/>
                    <a:p>
                      <a:pPr algn="ctr"/>
                      <a:r>
                        <a:rPr lang="es-ES"/>
                        <a:t>Valor (v</a:t>
                      </a:r>
                      <a:r>
                        <a:rPr lang="es-ES" baseline="-25000"/>
                        <a:t>i</a:t>
                      </a:r>
                      <a:r>
                        <a:rPr lang="es-ES"/>
                        <a:t>)</a:t>
                      </a:r>
                    </a:p>
                  </a:txBody>
                  <a:tcPr/>
                </a:tc>
                <a:tc>
                  <a:txBody>
                    <a:bodyPr/>
                    <a:lstStyle/>
                    <a:p>
                      <a:pPr algn="r"/>
                      <a:r>
                        <a:rPr lang="es-ES"/>
                        <a:t>Peso (</a:t>
                      </a:r>
                      <a:r>
                        <a:rPr lang="es-ES" err="1"/>
                        <a:t>w</a:t>
                      </a:r>
                      <a:r>
                        <a:rPr lang="es-ES" baseline="-25000" err="1"/>
                        <a:t>i</a:t>
                      </a:r>
                      <a:r>
                        <a:rPr lang="es-ES"/>
                        <a:t>)</a:t>
                      </a:r>
                    </a:p>
                  </a:txBody>
                  <a:tcPr/>
                </a:tc>
                <a:extLst>
                  <a:ext uri="{0D108BD9-81ED-4DB2-BD59-A6C34878D82A}">
                    <a16:rowId xmlns:a16="http://schemas.microsoft.com/office/drawing/2014/main" val="4068799853"/>
                  </a:ext>
                </a:extLst>
              </a:tr>
              <a:tr h="370840">
                <a:tc>
                  <a:txBody>
                    <a:bodyPr/>
                    <a:lstStyle/>
                    <a:p>
                      <a:r>
                        <a:rPr lang="es-ES"/>
                        <a:t>1</a:t>
                      </a:r>
                    </a:p>
                  </a:txBody>
                  <a:tcPr/>
                </a:tc>
                <a:tc>
                  <a:txBody>
                    <a:bodyPr/>
                    <a:lstStyle/>
                    <a:p>
                      <a:pPr algn="ctr"/>
                      <a:r>
                        <a:rPr lang="es-ES"/>
                        <a:t>60</a:t>
                      </a:r>
                    </a:p>
                  </a:txBody>
                  <a:tcPr/>
                </a:tc>
                <a:tc>
                  <a:txBody>
                    <a:bodyPr/>
                    <a:lstStyle/>
                    <a:p>
                      <a:pPr algn="r"/>
                      <a:r>
                        <a:rPr lang="es-ES"/>
                        <a:t>10</a:t>
                      </a:r>
                    </a:p>
                  </a:txBody>
                  <a:tcPr/>
                </a:tc>
                <a:extLst>
                  <a:ext uri="{0D108BD9-81ED-4DB2-BD59-A6C34878D82A}">
                    <a16:rowId xmlns:a16="http://schemas.microsoft.com/office/drawing/2014/main" val="3033354914"/>
                  </a:ext>
                </a:extLst>
              </a:tr>
              <a:tr h="370840">
                <a:tc>
                  <a:txBody>
                    <a:bodyPr/>
                    <a:lstStyle/>
                    <a:p>
                      <a:r>
                        <a:rPr lang="es-ES"/>
                        <a:t>2</a:t>
                      </a:r>
                    </a:p>
                  </a:txBody>
                  <a:tcPr/>
                </a:tc>
                <a:tc>
                  <a:txBody>
                    <a:bodyPr/>
                    <a:lstStyle/>
                    <a:p>
                      <a:pPr algn="ctr"/>
                      <a:r>
                        <a:rPr lang="es-ES"/>
                        <a:t>100</a:t>
                      </a:r>
                    </a:p>
                  </a:txBody>
                  <a:tcPr/>
                </a:tc>
                <a:tc>
                  <a:txBody>
                    <a:bodyPr/>
                    <a:lstStyle/>
                    <a:p>
                      <a:pPr algn="r"/>
                      <a:r>
                        <a:rPr lang="es-ES"/>
                        <a:t>20</a:t>
                      </a:r>
                    </a:p>
                  </a:txBody>
                  <a:tcPr/>
                </a:tc>
                <a:extLst>
                  <a:ext uri="{0D108BD9-81ED-4DB2-BD59-A6C34878D82A}">
                    <a16:rowId xmlns:a16="http://schemas.microsoft.com/office/drawing/2014/main" val="1473585037"/>
                  </a:ext>
                </a:extLst>
              </a:tr>
              <a:tr h="370840">
                <a:tc>
                  <a:txBody>
                    <a:bodyPr/>
                    <a:lstStyle/>
                    <a:p>
                      <a:r>
                        <a:rPr lang="es-ES"/>
                        <a:t>3</a:t>
                      </a:r>
                    </a:p>
                  </a:txBody>
                  <a:tcPr/>
                </a:tc>
                <a:tc>
                  <a:txBody>
                    <a:bodyPr/>
                    <a:lstStyle/>
                    <a:p>
                      <a:pPr algn="ctr"/>
                      <a:r>
                        <a:rPr lang="es-ES"/>
                        <a:t>120</a:t>
                      </a:r>
                    </a:p>
                  </a:txBody>
                  <a:tcPr/>
                </a:tc>
                <a:tc>
                  <a:txBody>
                    <a:bodyPr/>
                    <a:lstStyle/>
                    <a:p>
                      <a:pPr algn="r"/>
                      <a:r>
                        <a:rPr lang="es-ES"/>
                        <a:t>30</a:t>
                      </a:r>
                    </a:p>
                  </a:txBody>
                  <a:tcPr/>
                </a:tc>
                <a:extLst>
                  <a:ext uri="{0D108BD9-81ED-4DB2-BD59-A6C34878D82A}">
                    <a16:rowId xmlns:a16="http://schemas.microsoft.com/office/drawing/2014/main" val="1059041935"/>
                  </a:ext>
                </a:extLst>
              </a:tr>
            </a:tbl>
          </a:graphicData>
        </a:graphic>
      </p:graphicFrame>
    </p:spTree>
    <p:extLst>
      <p:ext uri="{BB962C8B-B14F-4D97-AF65-F5344CB8AC3E}">
        <p14:creationId xmlns:p14="http://schemas.microsoft.com/office/powerpoint/2010/main" val="1777440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la mochila</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0585368"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𝐹𝑢𝑛𝑐𝑖</m:t>
                      </m:r>
                      <m:r>
                        <a:rPr lang="es-ES" sz="2800" b="0" i="1" smtClean="0">
                          <a:latin typeface="Cambria Math" panose="02040503050406030204" pitchFamily="18" charset="0"/>
                        </a:rPr>
                        <m:t>ó</m:t>
                      </m:r>
                      <m:r>
                        <a:rPr lang="es-ES" sz="2800" b="0" i="1" smtClean="0">
                          <a:latin typeface="Cambria Math" panose="02040503050406030204" pitchFamily="18" charset="0"/>
                        </a:rPr>
                        <m:t>𝑛</m:t>
                      </m:r>
                      <m:r>
                        <a:rPr lang="es-ES" sz="2800" b="0" i="1" smtClean="0">
                          <a:latin typeface="Cambria Math" panose="02040503050406030204" pitchFamily="18" charset="0"/>
                        </a:rPr>
                        <m:t> </m:t>
                      </m:r>
                      <m:r>
                        <a:rPr lang="es-ES" sz="2800" b="0" i="1" smtClean="0">
                          <a:latin typeface="Cambria Math" panose="02040503050406030204" pitchFamily="18" charset="0"/>
                        </a:rPr>
                        <m:t>𝑜𝑏𝑗𝑒𝑡𝑖𝑣𝑜</m:t>
                      </m:r>
                      <m:r>
                        <a:rPr lang="es-ES" sz="2800" b="0" i="1" smtClean="0">
                          <a:latin typeface="Cambria Math" panose="02040503050406030204" pitchFamily="18" charset="0"/>
                        </a:rPr>
                        <m:t>:</m:t>
                      </m:r>
                    </m:oMath>
                  </m:oMathPara>
                </a14:m>
                <a:endParaRPr lang="es-ES" sz="28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rPr>
                        <m:t>𝑀𝑎𝑥𝑖𝑚𝑖𝑧𝑎𝑟</m:t>
                      </m:r>
                      <m:r>
                        <a:rPr lang="es-ES" sz="2800" b="0" i="1" smtClean="0">
                          <a:latin typeface="Cambria Math" panose="02040503050406030204" pitchFamily="18" charset="0"/>
                        </a:rPr>
                        <m:t> </m:t>
                      </m:r>
                      <m:r>
                        <a:rPr lang="es-ES" sz="2800" i="1">
                          <a:latin typeface="Cambria Math" panose="02040503050406030204" pitchFamily="18" charset="0"/>
                        </a:rPr>
                        <m:t>𝑍</m:t>
                      </m:r>
                      <m:r>
                        <a:rPr lang="es-ES" sz="2800" i="1">
                          <a:latin typeface="Cambria Math" panose="02040503050406030204" pitchFamily="18" charset="0"/>
                        </a:rPr>
                        <m:t>= </m:t>
                      </m:r>
                      <m:nary>
                        <m:naryPr>
                          <m:chr m:val="∑"/>
                          <m:ctrlPr>
                            <a:rPr lang="es-ES" sz="2800" b="0" i="1" smtClean="0">
                              <a:latin typeface="Cambria Math" panose="02040503050406030204" pitchFamily="18" charset="0"/>
                            </a:rPr>
                          </m:ctrlPr>
                        </m:naryPr>
                        <m:sub>
                          <m:r>
                            <m:rPr>
                              <m:brk m:alnAt="23"/>
                            </m:rPr>
                            <a:rPr lang="es-ES" sz="2800" b="0" i="1" smtClean="0">
                              <a:latin typeface="Cambria Math" panose="02040503050406030204" pitchFamily="18" charset="0"/>
                            </a:rPr>
                            <m:t>𝑖</m:t>
                          </m:r>
                          <m:r>
                            <a:rPr lang="es-ES" sz="2800" b="0" i="1" smtClean="0">
                              <a:latin typeface="Cambria Math" panose="02040503050406030204" pitchFamily="18" charset="0"/>
                            </a:rPr>
                            <m:t>=1</m:t>
                          </m:r>
                        </m:sub>
                        <m:sup>
                          <m:r>
                            <a:rPr lang="es-ES" sz="2800" b="0" i="1" smtClean="0">
                              <a:latin typeface="Cambria Math" panose="02040503050406030204" pitchFamily="18" charset="0"/>
                            </a:rPr>
                            <m:t>𝑁</m:t>
                          </m:r>
                        </m:sup>
                        <m:e>
                          <m:r>
                            <a:rPr lang="es-ES" sz="2800" b="0" i="1" smtClean="0">
                              <a:latin typeface="Cambria Math" panose="02040503050406030204" pitchFamily="18" charset="0"/>
                            </a:rPr>
                            <m:t>𝑣</m:t>
                          </m:r>
                          <m:r>
                            <a:rPr lang="es-ES" sz="2800" b="0" i="1" baseline="-25000" smtClean="0">
                              <a:latin typeface="Cambria Math" panose="02040503050406030204" pitchFamily="18" charset="0"/>
                            </a:rPr>
                            <m:t>𝑖</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𝑖</m:t>
                          </m:r>
                        </m:e>
                      </m:nary>
                    </m:oMath>
                  </m:oMathPara>
                </a14:m>
                <a:endParaRPr lang="es-ES" sz="28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sz="2800" i="1">
                          <a:latin typeface="Cambria Math" panose="02040503050406030204" pitchFamily="18" charset="0"/>
                        </a:rPr>
                        <m:t>𝑆𝑢𝑗𝑒𝑡𝑜</m:t>
                      </m:r>
                      <m:r>
                        <a:rPr lang="es-ES" sz="2800" i="1">
                          <a:latin typeface="Cambria Math" panose="02040503050406030204" pitchFamily="18" charset="0"/>
                        </a:rPr>
                        <m:t> </m:t>
                      </m:r>
                      <m:r>
                        <a:rPr lang="es-ES" sz="2800" i="1">
                          <a:latin typeface="Cambria Math" panose="02040503050406030204" pitchFamily="18" charset="0"/>
                        </a:rPr>
                        <m:t>𝑎</m:t>
                      </m:r>
                      <m:r>
                        <a:rPr lang="es-ES" sz="2800" i="1">
                          <a:latin typeface="Cambria Math" panose="02040503050406030204" pitchFamily="18" charset="0"/>
                        </a:rPr>
                        <m:t>:</m:t>
                      </m:r>
                    </m:oMath>
                  </m:oMathPara>
                </a14:m>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s-ES" sz="2800" i="1">
                              <a:latin typeface="Cambria Math" panose="02040503050406030204" pitchFamily="18" charset="0"/>
                            </a:rPr>
                          </m:ctrlPr>
                        </m:naryPr>
                        <m:sub>
                          <m:r>
                            <m:rPr>
                              <m:brk m:alnAt="23"/>
                            </m:rPr>
                            <a:rPr lang="es-ES" sz="2800" i="1">
                              <a:latin typeface="Cambria Math" panose="02040503050406030204" pitchFamily="18" charset="0"/>
                            </a:rPr>
                            <m:t>𝑖</m:t>
                          </m:r>
                          <m:r>
                            <a:rPr lang="es-ES" sz="2800" i="1">
                              <a:latin typeface="Cambria Math" panose="02040503050406030204" pitchFamily="18" charset="0"/>
                            </a:rPr>
                            <m:t>=1</m:t>
                          </m:r>
                        </m:sub>
                        <m:sup>
                          <m:r>
                            <a:rPr lang="es-ES" sz="2800" i="1">
                              <a:latin typeface="Cambria Math" panose="02040503050406030204" pitchFamily="18" charset="0"/>
                            </a:rPr>
                            <m:t>𝑁</m:t>
                          </m:r>
                        </m:sup>
                        <m:e>
                          <m:r>
                            <a:rPr lang="es-ES" sz="2800" b="0" i="1" smtClean="0">
                              <a:latin typeface="Cambria Math" panose="02040503050406030204" pitchFamily="18" charset="0"/>
                            </a:rPr>
                            <m:t>𝑤</m:t>
                          </m:r>
                          <m:r>
                            <a:rPr lang="es-ES" sz="2800" i="1" baseline="-25000">
                              <a:latin typeface="Cambria Math" panose="02040503050406030204" pitchFamily="18" charset="0"/>
                            </a:rPr>
                            <m:t>𝑖</m:t>
                          </m:r>
                          <m:r>
                            <a:rPr lang="es-ES" sz="2800" b="0" i="1" smtClean="0">
                              <a:latin typeface="Cambria Math" panose="02040503050406030204" pitchFamily="18" charset="0"/>
                            </a:rPr>
                            <m:t>𝑥</m:t>
                          </m:r>
                          <m:r>
                            <a:rPr lang="es-ES" sz="2800" i="1" baseline="-25000">
                              <a:latin typeface="Cambria Math" panose="02040503050406030204" pitchFamily="18" charset="0"/>
                            </a:rPr>
                            <m:t>𝑖</m:t>
                          </m:r>
                        </m:e>
                      </m:nary>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𝑊</m:t>
                      </m:r>
                    </m:oMath>
                  </m:oMathPara>
                </a14:m>
                <a:endParaRPr lang="es-ES" sz="2800" i="1">
                  <a:latin typeface="Cambria Math" panose="02040503050406030204" pitchFamily="18" charset="0"/>
                </a:endParaRPr>
              </a:p>
              <a:p>
                <a:pPr marL="0" indent="0" algn="ctr">
                  <a:buNone/>
                </a:pPr>
                <a14:m>
                  <m:oMath xmlns:m="http://schemas.openxmlformats.org/officeDocument/2006/math">
                    <m:r>
                      <a:rPr lang="es-ES" sz="2800" b="0" i="1" smtClean="0">
                        <a:latin typeface="Cambria Math" panose="02040503050406030204" pitchFamily="18" charset="0"/>
                      </a:rPr>
                      <m:t>𝑥</m:t>
                    </m:r>
                    <m:r>
                      <a:rPr lang="es-ES" sz="2800" i="1" baseline="-25000">
                        <a:latin typeface="Cambria Math" panose="02040503050406030204" pitchFamily="18" charset="0"/>
                      </a:rPr>
                      <m:t>𝑖</m:t>
                    </m:r>
                    <m:r>
                      <a:rPr lang="es-ES" sz="2800" i="1" smtClean="0">
                        <a:latin typeface="Cambria Math" panose="02040503050406030204" pitchFamily="18" charset="0"/>
                        <a:ea typeface="Cambria Math" panose="02040503050406030204" pitchFamily="18" charset="0"/>
                      </a:rPr>
                      <m:t>∈</m:t>
                    </m:r>
                    <m:d>
                      <m:dPr>
                        <m:begChr m:val="{"/>
                        <m:endChr m:val="}"/>
                        <m:ctrlPr>
                          <a:rPr lang="es-ES" sz="2800" b="0" i="1" smtClean="0">
                            <a:latin typeface="Cambria Math" panose="02040503050406030204" pitchFamily="18" charset="0"/>
                            <a:ea typeface="Cambria Math" panose="02040503050406030204" pitchFamily="18" charset="0"/>
                          </a:rPr>
                        </m:ctrlPr>
                      </m:dPr>
                      <m:e>
                        <m:r>
                          <a:rPr lang="es-ES" sz="2800" b="0" i="1" smtClean="0">
                            <a:latin typeface="Cambria Math" panose="02040503050406030204" pitchFamily="18" charset="0"/>
                            <a:ea typeface="Cambria Math" panose="02040503050406030204" pitchFamily="18" charset="0"/>
                          </a:rPr>
                          <m:t>0, 1</m:t>
                        </m:r>
                      </m:e>
                    </m:d>
                    <m:r>
                      <a:rPr lang="es-ES" sz="2800" b="0" i="1" smtClean="0">
                        <a:latin typeface="Cambria Math" panose="02040503050406030204" pitchFamily="18" charset="0"/>
                        <a:ea typeface="Cambria Math" panose="02040503050406030204" pitchFamily="18" charset="0"/>
                      </a:rPr>
                      <m:t>, ∀</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𝑁</m:t>
                    </m:r>
                  </m:oMath>
                </a14:m>
                <a:r>
                  <a:rPr lang="es-ES" sz="2800" i="1">
                    <a:latin typeface="Cambria Math" panose="02040503050406030204" pitchFamily="18" charset="0"/>
                  </a:rPr>
                  <a:t> </a:t>
                </a:r>
              </a:p>
              <a:p>
                <a:pPr marL="0" indent="0">
                  <a:buNone/>
                </a:pPr>
                <a:r>
                  <a:rPr lang="es-ES" sz="2800" i="1">
                    <a:latin typeface="Cambria Math" panose="02040503050406030204" pitchFamily="18" charset="0"/>
                  </a:rPr>
                  <a:t>Variables de decisión:</a:t>
                </a:r>
              </a:p>
              <a:p>
                <a:pPr marL="0" indent="0" algn="ctr">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𝑥</m:t>
                      </m:r>
                      <m:r>
                        <a:rPr lang="es-ES" sz="2800" i="1" baseline="-25000">
                          <a:latin typeface="Cambria Math" panose="02040503050406030204" pitchFamily="18" charset="0"/>
                        </a:rPr>
                        <m:t>𝑖</m:t>
                      </m:r>
                      <m:r>
                        <a:rPr lang="es-ES" sz="2800" i="1" smtClean="0">
                          <a:latin typeface="Cambria Math" panose="02040503050406030204" pitchFamily="18" charset="0"/>
                          <a:ea typeface="Cambria Math" panose="02040503050406030204" pitchFamily="18" charset="0"/>
                        </a:rPr>
                        <m:t>∈</m:t>
                      </m:r>
                      <m:d>
                        <m:dPr>
                          <m:begChr m:val="{"/>
                          <m:endChr m:val="}"/>
                          <m:ctrlPr>
                            <a:rPr lang="es-ES" sz="2800" b="0" i="1" smtClean="0">
                              <a:latin typeface="Cambria Math" panose="02040503050406030204" pitchFamily="18" charset="0"/>
                              <a:ea typeface="Cambria Math" panose="02040503050406030204" pitchFamily="18" charset="0"/>
                            </a:rPr>
                          </m:ctrlPr>
                        </m:dPr>
                        <m:e>
                          <m:r>
                            <a:rPr lang="es-ES" sz="2800" b="0" i="1" smtClean="0">
                              <a:latin typeface="Cambria Math" panose="02040503050406030204" pitchFamily="18" charset="0"/>
                              <a:ea typeface="Cambria Math" panose="02040503050406030204" pitchFamily="18" charset="0"/>
                            </a:rPr>
                            <m:t>0, 1</m:t>
                          </m:r>
                        </m:e>
                      </m:d>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𝑑𝑜𝑛𝑑𝑒</m:t>
                      </m:r>
                      <m:r>
                        <a:rPr lang="es-ES" sz="2800" b="0" i="1" smtClean="0">
                          <a:latin typeface="Cambria Math" panose="02040503050406030204" pitchFamily="18" charset="0"/>
                          <a:ea typeface="Cambria Math" panose="02040503050406030204" pitchFamily="18" charset="0"/>
                        </a:rPr>
                        <m:t>:</m:t>
                      </m:r>
                    </m:oMath>
                  </m:oMathPara>
                </a14:m>
                <a:endParaRPr lang="es-ES" sz="2800" b="0" i="1">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es-ES" sz="2800" b="0" i="1" smtClean="0">
                        <a:latin typeface="Cambria Math" panose="02040503050406030204" pitchFamily="18" charset="0"/>
                      </a:rPr>
                      <m:t>𝑥</m:t>
                    </m:r>
                    <m:r>
                      <a:rPr lang="es-ES" sz="2800" i="1" baseline="-25000">
                        <a:latin typeface="Cambria Math" panose="02040503050406030204" pitchFamily="18" charset="0"/>
                      </a:rPr>
                      <m:t>𝑖</m:t>
                    </m:r>
                  </m:oMath>
                </a14:m>
                <a:r>
                  <a:rPr lang="es-ES" sz="2800" b="0" i="1">
                    <a:latin typeface="Cambria Math" panose="02040503050406030204" pitchFamily="18" charset="0"/>
                    <a:ea typeface="Cambria Math" panose="02040503050406030204" pitchFamily="18" charset="0"/>
                  </a:rPr>
                  <a:t> = 1 si el objeto i es incluido en la mochila</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i="1" baseline="-25000">
                        <a:latin typeface="Cambria Math" panose="02040503050406030204" pitchFamily="18" charset="0"/>
                      </a:rPr>
                      <m:t>𝑖</m:t>
                    </m:r>
                  </m:oMath>
                </a14:m>
                <a:r>
                  <a:rPr lang="es-ES" sz="2800" b="0" i="1">
                    <a:latin typeface="Cambria Math" panose="02040503050406030204" pitchFamily="18" charset="0"/>
                    <a:ea typeface="Cambria Math" panose="02040503050406030204" pitchFamily="18" charset="0"/>
                  </a:rPr>
                  <a:t> = 0 si el objeto i no es incluido</a:t>
                </a:r>
                <a:endParaRPr lang="es-ES" sz="2800" i="1">
                  <a:latin typeface="Cambria Math" panose="02040503050406030204" pitchFamily="18" charset="0"/>
                </a:endParaRP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074" t="-7314" b="-13032"/>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13</a:t>
            </a:fld>
            <a:endParaRPr lang="es-ES"/>
          </a:p>
        </p:txBody>
      </p:sp>
    </p:spTree>
    <p:extLst>
      <p:ext uri="{BB962C8B-B14F-4D97-AF65-F5344CB8AC3E}">
        <p14:creationId xmlns:p14="http://schemas.microsoft.com/office/powerpoint/2010/main" val="3954237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la mochila</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019340"/>
            <a:ext cx="7849933" cy="895464"/>
          </a:xfrm>
        </p:spPr>
        <p:txBody>
          <a:bodyPr/>
          <a:lstStyle/>
          <a:p>
            <a:r>
              <a:rPr lang="es-ES" sz="2800" b="0">
                <a:ea typeface="Cambria Math" panose="02040503050406030204" pitchFamily="18" charset="0"/>
              </a:rPr>
              <a:t>Datos del problema</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14</a:t>
            </a:fld>
            <a:endParaRPr lang="es-ES"/>
          </a:p>
        </p:txBody>
      </p:sp>
      <p:sp>
        <p:nvSpPr>
          <p:cNvPr id="3" name="Rectangle 1">
            <a:extLst>
              <a:ext uri="{FF2B5EF4-FFF2-40B4-BE49-F238E27FC236}">
                <a16:creationId xmlns:a16="http://schemas.microsoft.com/office/drawing/2014/main" id="{ECBD1BB3-F8E4-C651-971D-B2729DBDB9C2}"/>
              </a:ext>
            </a:extLst>
          </p:cNvPr>
          <p:cNvSpPr>
            <a:spLocks noChangeArrowheads="1"/>
          </p:cNvSpPr>
          <p:nvPr/>
        </p:nvSpPr>
        <p:spPr bwMode="auto">
          <a:xfrm>
            <a:off x="393192" y="1796334"/>
            <a:ext cx="6629400" cy="156966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Importar la librería </a:t>
            </a:r>
            <a:r>
              <a:rPr kumimoji="0" lang="es-ES" altLang="es-ES" sz="1200" b="0" i="0" u="none" strike="noStrike" cap="none" normalizeH="0" baseline="0" err="1">
                <a:ln>
                  <a:noFill/>
                </a:ln>
                <a:solidFill>
                  <a:srgbClr val="7A7E85"/>
                </a:solidFill>
                <a:effectLst/>
                <a:latin typeface="JetBrains Mono"/>
              </a:rPr>
              <a:t>gurobipy</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from</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gurobipy</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import</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 GRB</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Datos del problema</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objetos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valores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60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100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120</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pesos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30</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capacidad = </a:t>
            </a:r>
            <a:r>
              <a:rPr kumimoji="0" lang="es-ES" altLang="es-ES" sz="1200" b="0" i="0" u="none" strike="noStrike" cap="none" normalizeH="0" baseline="0">
                <a:ln>
                  <a:noFill/>
                </a:ln>
                <a:solidFill>
                  <a:srgbClr val="2AACB8"/>
                </a:solidFill>
                <a:effectLst/>
                <a:latin typeface="JetBrains Mono"/>
              </a:rPr>
              <a:t>50</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4C7E8E9-7CA0-4934-345D-9494BF4E6A5A}"/>
              </a:ext>
            </a:extLst>
          </p:cNvPr>
          <p:cNvSpPr>
            <a:spLocks noChangeArrowheads="1"/>
          </p:cNvSpPr>
          <p:nvPr/>
        </p:nvSpPr>
        <p:spPr bwMode="auto">
          <a:xfrm>
            <a:off x="371855" y="5489357"/>
            <a:ext cx="6650737" cy="1015663"/>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Definir las variables de decisión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7A7E85"/>
                </a:solidFill>
                <a:effectLst/>
                <a:latin typeface="JetBrains Mono"/>
              </a:rPr>
              <a:t># x[i] = 1 si el objeto i es incluido en la mochila, 0 en caso contrario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x = {}</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objetos: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x[i] = </a:t>
            </a:r>
            <a:r>
              <a:rPr kumimoji="0" lang="es-ES" altLang="es-ES" sz="1200" b="0" i="0" u="none" strike="noStrike" cap="none" normalizeH="0" baseline="0" err="1">
                <a:ln>
                  <a:noFill/>
                </a:ln>
                <a:solidFill>
                  <a:srgbClr val="BCBEC4"/>
                </a:solidFill>
                <a:effectLst/>
                <a:latin typeface="JetBrains Mono"/>
              </a:rPr>
              <a:t>modelo.addVar</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AA4926"/>
                </a:solidFill>
                <a:effectLst/>
                <a:latin typeface="JetBrains Mono"/>
              </a:rPr>
              <a:t>vtype</a:t>
            </a:r>
            <a:r>
              <a:rPr kumimoji="0" lang="es-ES" altLang="es-ES" sz="1200" b="0" i="0" u="none" strike="noStrike" cap="none" normalizeH="0" baseline="0">
                <a:ln>
                  <a:noFill/>
                </a:ln>
                <a:solidFill>
                  <a:srgbClr val="BCBEC4"/>
                </a:solidFill>
                <a:effectLst/>
                <a:latin typeface="JetBrains Mono"/>
              </a:rPr>
              <a:t>=GRB.BINARY,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f"x</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7" name="Subtitle 4">
            <a:extLst>
              <a:ext uri="{FF2B5EF4-FFF2-40B4-BE49-F238E27FC236}">
                <a16:creationId xmlns:a16="http://schemas.microsoft.com/office/drawing/2014/main" id="{EE6355FE-E63B-FCDC-578D-72F12535658A}"/>
              </a:ext>
            </a:extLst>
          </p:cNvPr>
          <p:cNvSpPr txBox="1">
            <a:spLocks/>
          </p:cNvSpPr>
          <p:nvPr/>
        </p:nvSpPr>
        <p:spPr>
          <a:xfrm>
            <a:off x="222286" y="4696086"/>
            <a:ext cx="7849933" cy="895464"/>
          </a:xfrm>
          <a:prstGeom prst="rect">
            <a:avLst/>
          </a:prstGeom>
        </p:spPr>
        <p:txBody>
          <a:bodyPr lIns="0" tIns="0" rIns="0" bIns="0" anchor="ctr">
            <a:noAutofit/>
          </a:bodyPr>
          <a:lstStyle>
            <a:lvl1pPr marL="228600" indent="-228600" algn="l" defTabSz="914400" rtl="0" eaLnBrk="1" latinLnBrk="0" hangingPunct="1">
              <a:lnSpc>
                <a:spcPct val="90000"/>
              </a:lnSpc>
              <a:spcBef>
                <a:spcPts val="1000"/>
              </a:spcBef>
              <a:buClr>
                <a:srgbClr val="CB0017"/>
              </a:buClr>
              <a:buFont typeface="Arial" panose="020B0604020202020204" pitchFamily="34" charset="0"/>
              <a:buChar char="•"/>
              <a:defRPr sz="3600" kern="1200">
                <a:solidFill>
                  <a:schemeClr val="tx1"/>
                </a:solidFill>
                <a:latin typeface="Söhne"/>
                <a:ea typeface="+mn-ea"/>
                <a:cs typeface="Quire Sans" panose="020B05020404000200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a:ea typeface="Cambria Math" panose="02040503050406030204" pitchFamily="18" charset="0"/>
              </a:rPr>
              <a:t>Variables de decisión </a:t>
            </a:r>
            <a:r>
              <a:rPr lang="es-ES" sz="2800" b="1">
                <a:ea typeface="Cambria Math" panose="02040503050406030204" pitchFamily="18" charset="0"/>
              </a:rPr>
              <a:t>binarias</a:t>
            </a:r>
          </a:p>
        </p:txBody>
      </p:sp>
      <p:sp>
        <p:nvSpPr>
          <p:cNvPr id="8" name="Rectangle 3">
            <a:extLst>
              <a:ext uri="{FF2B5EF4-FFF2-40B4-BE49-F238E27FC236}">
                <a16:creationId xmlns:a16="http://schemas.microsoft.com/office/drawing/2014/main" id="{555E70A8-D7A3-C0D6-CF2D-A2B981089B35}"/>
              </a:ext>
            </a:extLst>
          </p:cNvPr>
          <p:cNvSpPr>
            <a:spLocks noChangeArrowheads="1"/>
          </p:cNvSpPr>
          <p:nvPr/>
        </p:nvSpPr>
        <p:spPr bwMode="auto">
          <a:xfrm>
            <a:off x="393192" y="4037841"/>
            <a:ext cx="6629400" cy="52322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a:ln>
                  <a:noFill/>
                </a:ln>
                <a:solidFill>
                  <a:srgbClr val="7A7E85"/>
                </a:solidFill>
                <a:effectLst/>
                <a:latin typeface="JetBrains Mono"/>
              </a:rPr>
              <a:t># Crear un nuevo modelo</a:t>
            </a:r>
            <a:br>
              <a:rPr kumimoji="0" lang="es-ES" altLang="es-ES" sz="1400" b="0" i="0" u="none" strike="noStrike" cap="none" normalizeH="0" baseline="0">
                <a:ln>
                  <a:noFill/>
                </a:ln>
                <a:solidFill>
                  <a:srgbClr val="7A7E85"/>
                </a:solidFill>
                <a:effectLst/>
                <a:latin typeface="JetBrains Mono"/>
              </a:rPr>
            </a:br>
            <a:r>
              <a:rPr kumimoji="0" lang="es-ES" altLang="es-ES" sz="1400" b="0" i="0" u="none" strike="noStrike" cap="none" normalizeH="0" baseline="0" err="1">
                <a:ln>
                  <a:noFill/>
                </a:ln>
                <a:solidFill>
                  <a:srgbClr val="BCBEC4"/>
                </a:solidFill>
                <a:effectLst/>
                <a:latin typeface="JetBrains Mono"/>
              </a:rPr>
              <a:t>modelo</a:t>
            </a:r>
            <a:r>
              <a:rPr kumimoji="0" lang="es-ES" altLang="es-ES" sz="1400" b="0" i="0" u="none" strike="noStrike" cap="none" normalizeH="0" baseline="0">
                <a:ln>
                  <a:noFill/>
                </a:ln>
                <a:solidFill>
                  <a:srgbClr val="BCBEC4"/>
                </a:solidFill>
                <a:effectLst/>
                <a:latin typeface="JetBrains Mono"/>
              </a:rPr>
              <a:t> = </a:t>
            </a:r>
            <a:r>
              <a:rPr kumimoji="0" lang="es-ES" altLang="es-ES" sz="1400" b="0" i="0" u="none" strike="noStrike" cap="none" normalizeH="0" baseline="0" err="1">
                <a:ln>
                  <a:noFill/>
                </a:ln>
                <a:solidFill>
                  <a:srgbClr val="BCBEC4"/>
                </a:solidFill>
                <a:effectLst/>
                <a:latin typeface="JetBrains Mono"/>
              </a:rPr>
              <a:t>Model</a:t>
            </a:r>
            <a:r>
              <a:rPr kumimoji="0" lang="es-ES" altLang="es-ES" sz="1400" b="0" i="0" u="none" strike="noStrike" cap="none" normalizeH="0" baseline="0">
                <a:ln>
                  <a:noFill/>
                </a:ln>
                <a:solidFill>
                  <a:srgbClr val="BCBEC4"/>
                </a:solidFill>
                <a:effectLst/>
                <a:latin typeface="JetBrains Mono"/>
              </a:rPr>
              <a:t>(</a:t>
            </a:r>
            <a:r>
              <a:rPr kumimoji="0" lang="es-ES" altLang="es-ES" sz="1400" b="0" i="0" u="none" strike="noStrike" cap="none" normalizeH="0" baseline="0">
                <a:ln>
                  <a:noFill/>
                </a:ln>
                <a:solidFill>
                  <a:srgbClr val="6AAB73"/>
                </a:solidFill>
                <a:effectLst/>
                <a:latin typeface="JetBrains Mono"/>
              </a:rPr>
              <a:t>"Mochila_0-1"</a:t>
            </a:r>
            <a:r>
              <a:rPr kumimoji="0" lang="es-ES" altLang="es-ES" sz="1400" b="0" i="0" u="none" strike="noStrike" cap="none" normalizeH="0" baseline="0">
                <a:ln>
                  <a:noFill/>
                </a:ln>
                <a:solidFill>
                  <a:srgbClr val="BCBEC4"/>
                </a:solidFill>
                <a:effectLst/>
                <a:latin typeface="JetBrains Mono"/>
              </a:rPr>
              <a:t>)</a:t>
            </a:r>
            <a:endParaRPr kumimoji="0" lang="es-ES" altLang="es-ES" sz="1400" b="0" i="0" u="none" strike="noStrike" cap="none" normalizeH="0" baseline="0">
              <a:ln>
                <a:noFill/>
              </a:ln>
              <a:solidFill>
                <a:schemeClr val="tx1"/>
              </a:solidFill>
              <a:effectLst/>
              <a:latin typeface="Arial" panose="020B0604020202020204" pitchFamily="34" charset="0"/>
            </a:endParaRPr>
          </a:p>
        </p:txBody>
      </p:sp>
      <p:sp>
        <p:nvSpPr>
          <p:cNvPr id="9" name="Subtitle 4">
            <a:extLst>
              <a:ext uri="{FF2B5EF4-FFF2-40B4-BE49-F238E27FC236}">
                <a16:creationId xmlns:a16="http://schemas.microsoft.com/office/drawing/2014/main" id="{F437B908-D21B-2024-9158-878E8F2A712D}"/>
              </a:ext>
            </a:extLst>
          </p:cNvPr>
          <p:cNvSpPr txBox="1">
            <a:spLocks/>
          </p:cNvSpPr>
          <p:nvPr/>
        </p:nvSpPr>
        <p:spPr>
          <a:xfrm>
            <a:off x="222285" y="3314448"/>
            <a:ext cx="7849933" cy="895464"/>
          </a:xfrm>
          <a:prstGeom prst="rect">
            <a:avLst/>
          </a:prstGeom>
        </p:spPr>
        <p:txBody>
          <a:bodyPr lIns="0" tIns="0" rIns="0" bIns="0" anchor="ctr">
            <a:noAutofit/>
          </a:bodyPr>
          <a:lstStyle>
            <a:lvl1pPr marL="228600" indent="-228600" algn="l" defTabSz="914400" rtl="0" eaLnBrk="1" latinLnBrk="0" hangingPunct="1">
              <a:lnSpc>
                <a:spcPct val="90000"/>
              </a:lnSpc>
              <a:spcBef>
                <a:spcPts val="1000"/>
              </a:spcBef>
              <a:buClr>
                <a:srgbClr val="CB0017"/>
              </a:buClr>
              <a:buFont typeface="Arial" panose="020B0604020202020204" pitchFamily="34" charset="0"/>
              <a:buChar char="•"/>
              <a:defRPr sz="3600" kern="1200">
                <a:solidFill>
                  <a:schemeClr val="tx1"/>
                </a:solidFill>
                <a:latin typeface="Söhne"/>
                <a:ea typeface="+mn-ea"/>
                <a:cs typeface="Quire Sans" panose="020B05020404000200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a:ea typeface="Cambria Math" panose="02040503050406030204" pitchFamily="18" charset="0"/>
              </a:rPr>
              <a:t>Creación del modelo</a:t>
            </a:r>
          </a:p>
        </p:txBody>
      </p:sp>
    </p:spTree>
    <p:extLst>
      <p:ext uri="{BB962C8B-B14F-4D97-AF65-F5344CB8AC3E}">
        <p14:creationId xmlns:p14="http://schemas.microsoft.com/office/powerpoint/2010/main" val="3367293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la mochila</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019340"/>
            <a:ext cx="7849933" cy="895464"/>
          </a:xfrm>
        </p:spPr>
        <p:txBody>
          <a:bodyPr/>
          <a:lstStyle/>
          <a:p>
            <a:r>
              <a:rPr lang="es-ES" sz="2800" b="0">
                <a:ea typeface="Cambria Math" panose="02040503050406030204" pitchFamily="18" charset="0"/>
              </a:rPr>
              <a:t>Maximizar la función objetivo</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15</a:t>
            </a:fld>
            <a:endParaRPr lang="es-ES"/>
          </a:p>
        </p:txBody>
      </p:sp>
      <p:sp>
        <p:nvSpPr>
          <p:cNvPr id="14" name="Rectangle 1">
            <a:extLst>
              <a:ext uri="{FF2B5EF4-FFF2-40B4-BE49-F238E27FC236}">
                <a16:creationId xmlns:a16="http://schemas.microsoft.com/office/drawing/2014/main" id="{A53E7F09-913A-41F5-39E5-20ED48BFF543}"/>
              </a:ext>
            </a:extLst>
          </p:cNvPr>
          <p:cNvSpPr>
            <a:spLocks noChangeArrowheads="1"/>
          </p:cNvSpPr>
          <p:nvPr/>
        </p:nvSpPr>
        <p:spPr bwMode="auto">
          <a:xfrm>
            <a:off x="393192" y="1685700"/>
            <a:ext cx="6629400" cy="1015663"/>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Establecer la función objetivo: maximizar el valor total</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modelo.setObjective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(valores[i] * x[i]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objetos),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GRB.MAXIMIZE</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A8546FBE-4F71-FA89-FA6B-C7544BE59A60}"/>
              </a:ext>
            </a:extLst>
          </p:cNvPr>
          <p:cNvSpPr>
            <a:spLocks noChangeArrowheads="1"/>
          </p:cNvSpPr>
          <p:nvPr/>
        </p:nvSpPr>
        <p:spPr bwMode="auto">
          <a:xfrm>
            <a:off x="393192" y="3121546"/>
            <a:ext cx="6629400" cy="1015663"/>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Agregar la restricción de capacidad</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modelo.addConstr</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(pesos[i] * x[i]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objetos) &lt;= capacidad,</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Restriccion_Capacidad</a:t>
            </a:r>
            <a:r>
              <a:rPr kumimoji="0" lang="es-ES" altLang="es-ES" sz="1200" b="0" i="0" u="none" strike="noStrike" cap="none" normalizeH="0" baseline="0">
                <a:ln>
                  <a:noFill/>
                </a:ln>
                <a:solidFill>
                  <a:srgbClr val="6AAB73"/>
                </a:solidFill>
                <a:effectLst/>
                <a:latin typeface="JetBrains Mono"/>
              </a:rPr>
              <a:t>"</a:t>
            </a:r>
            <a:br>
              <a:rPr kumimoji="0" lang="es-ES" altLang="es-ES" sz="1200" b="0" i="0" u="none" strike="noStrike" cap="none" normalizeH="0" baseline="0">
                <a:ln>
                  <a:noFill/>
                </a:ln>
                <a:solidFill>
                  <a:srgbClr val="6AAB73"/>
                </a:solidFill>
                <a:effectLst/>
                <a:latin typeface="JetBrains Mono"/>
              </a:rPr>
            </a:br>
            <a:r>
              <a:rPr kumimoji="0" lang="es-ES" altLang="es-ES" sz="1200" b="0" i="0" u="none" strike="noStrike" cap="none" normalizeH="0" baseline="0">
                <a:ln>
                  <a:noFill/>
                </a:ln>
                <a:solidFill>
                  <a:srgbClr val="BCBEC4"/>
                </a:solidFill>
                <a:effectLst/>
                <a:latin typeface="JetBrains Mono"/>
              </a:rPr>
              <a:t>)</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19" name="Subtitle 4">
            <a:extLst>
              <a:ext uri="{FF2B5EF4-FFF2-40B4-BE49-F238E27FC236}">
                <a16:creationId xmlns:a16="http://schemas.microsoft.com/office/drawing/2014/main" id="{F5A79CF5-23A7-5169-B219-0E307C919F5D}"/>
              </a:ext>
            </a:extLst>
          </p:cNvPr>
          <p:cNvSpPr txBox="1">
            <a:spLocks/>
          </p:cNvSpPr>
          <p:nvPr/>
        </p:nvSpPr>
        <p:spPr>
          <a:xfrm>
            <a:off x="222286" y="2472259"/>
            <a:ext cx="7849933" cy="895464"/>
          </a:xfrm>
          <a:prstGeom prst="rect">
            <a:avLst/>
          </a:prstGeom>
        </p:spPr>
        <p:txBody>
          <a:bodyPr lIns="0" tIns="0" rIns="0" bIns="0" anchor="ctr">
            <a:noAutofit/>
          </a:bodyPr>
          <a:lstStyle>
            <a:lvl1pPr marL="228600" indent="-228600" algn="l" defTabSz="914400" rtl="0" eaLnBrk="1" latinLnBrk="0" hangingPunct="1">
              <a:lnSpc>
                <a:spcPct val="90000"/>
              </a:lnSpc>
              <a:spcBef>
                <a:spcPts val="1000"/>
              </a:spcBef>
              <a:buClr>
                <a:srgbClr val="CB0017"/>
              </a:buClr>
              <a:buFont typeface="Arial" panose="020B0604020202020204" pitchFamily="34" charset="0"/>
              <a:buChar char="•"/>
              <a:defRPr sz="3600" kern="1200">
                <a:solidFill>
                  <a:schemeClr val="tx1"/>
                </a:solidFill>
                <a:latin typeface="Söhne"/>
                <a:ea typeface="+mn-ea"/>
                <a:cs typeface="Quire Sans" panose="020B05020404000200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a:ea typeface="Cambria Math" panose="02040503050406030204" pitchFamily="18" charset="0"/>
              </a:rPr>
              <a:t>Restricción capacidad </a:t>
            </a:r>
            <a:r>
              <a:rPr lang="es-ES" sz="2800" b="1">
                <a:ea typeface="Cambria Math" panose="02040503050406030204" pitchFamily="18" charset="0"/>
              </a:rPr>
              <a:t>W</a:t>
            </a:r>
          </a:p>
        </p:txBody>
      </p:sp>
      <p:sp>
        <p:nvSpPr>
          <p:cNvPr id="20" name="Rectangle 3">
            <a:extLst>
              <a:ext uri="{FF2B5EF4-FFF2-40B4-BE49-F238E27FC236}">
                <a16:creationId xmlns:a16="http://schemas.microsoft.com/office/drawing/2014/main" id="{7734EC64-82A0-33DB-0E34-01EF2194885A}"/>
              </a:ext>
            </a:extLst>
          </p:cNvPr>
          <p:cNvSpPr>
            <a:spLocks noChangeArrowheads="1"/>
          </p:cNvSpPr>
          <p:nvPr/>
        </p:nvSpPr>
        <p:spPr bwMode="auto">
          <a:xfrm>
            <a:off x="393192" y="4620348"/>
            <a:ext cx="6629400" cy="212365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Optimizar el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modelo.optimize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Imprimir la solución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modelo.status</a:t>
            </a:r>
            <a:r>
              <a:rPr kumimoji="0" lang="es-ES" altLang="es-ES" sz="1200" b="0" i="0" u="none" strike="noStrike" cap="none" normalizeH="0" baseline="0">
                <a:ln>
                  <a:noFill/>
                </a:ln>
                <a:solidFill>
                  <a:srgbClr val="BCBEC4"/>
                </a:solidFill>
                <a:effectLst/>
                <a:latin typeface="JetBrains Mono"/>
              </a:rPr>
              <a:t> == GRB.OPTIMAL:</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f"</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CF8E6D"/>
                </a:solidFill>
                <a:effectLst/>
                <a:latin typeface="JetBrains Mono"/>
              </a:rPr>
              <a:t>n</a:t>
            </a:r>
            <a:r>
              <a:rPr kumimoji="0" lang="es-ES" altLang="es-ES" sz="1200" b="0" i="0" u="none" strike="noStrike" cap="none" normalizeH="0" baseline="0" err="1">
                <a:ln>
                  <a:noFill/>
                </a:ln>
                <a:solidFill>
                  <a:srgbClr val="6AAB73"/>
                </a:solidFill>
                <a:effectLst/>
                <a:latin typeface="JetBrains Mono"/>
              </a:rPr>
              <a:t>Valor</a:t>
            </a:r>
            <a:r>
              <a:rPr kumimoji="0" lang="es-ES" altLang="es-ES" sz="1200" b="0" i="0" u="none" strike="noStrike" cap="none" normalizeH="0" baseline="0">
                <a:ln>
                  <a:noFill/>
                </a:ln>
                <a:solidFill>
                  <a:srgbClr val="6AAB73"/>
                </a:solidFill>
                <a:effectLst/>
                <a:latin typeface="JetBrains Mono"/>
              </a:rPr>
              <a:t> óptimo total: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modelo.ObjVal</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"Objetos seleccionados:"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objetos: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x[i].X &gt; </a:t>
            </a:r>
            <a:r>
              <a:rPr kumimoji="0" lang="es-ES" altLang="es-ES" sz="1200" b="0" i="0" u="none" strike="noStrike" cap="none" normalizeH="0" baseline="0">
                <a:ln>
                  <a:noFill/>
                </a:ln>
                <a:solidFill>
                  <a:srgbClr val="2AACB8"/>
                </a:solidFill>
                <a:effectLst/>
                <a:latin typeface="JetBrains Mono"/>
              </a:rPr>
              <a:t>0.5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f" - Objeto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Valor =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valores[i]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Peso =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pesos[i]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kg"</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CF8E6D"/>
                </a:solidFill>
                <a:effectLst/>
                <a:latin typeface="JetBrains Mono"/>
              </a:rPr>
              <a:t>else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"No se encontró una solución óptima."</a:t>
            </a:r>
            <a:r>
              <a:rPr kumimoji="0" lang="es-ES" altLang="es-ES" sz="1200" b="0" i="0" u="none" strike="noStrike" cap="none" normalizeH="0" baseline="0">
                <a:ln>
                  <a:noFill/>
                </a:ln>
                <a:solidFill>
                  <a:srgbClr val="BCBEC4"/>
                </a:solidFill>
                <a:effectLst/>
                <a:latin typeface="JetBrains Mono"/>
              </a:rPr>
              <a:t>)</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21" name="Subtitle 4">
            <a:extLst>
              <a:ext uri="{FF2B5EF4-FFF2-40B4-BE49-F238E27FC236}">
                <a16:creationId xmlns:a16="http://schemas.microsoft.com/office/drawing/2014/main" id="{F87A3440-133F-EF06-8DFE-76F33508C16C}"/>
              </a:ext>
            </a:extLst>
          </p:cNvPr>
          <p:cNvSpPr txBox="1">
            <a:spLocks/>
          </p:cNvSpPr>
          <p:nvPr/>
        </p:nvSpPr>
        <p:spPr>
          <a:xfrm>
            <a:off x="222286" y="3934132"/>
            <a:ext cx="7849933" cy="895464"/>
          </a:xfrm>
          <a:prstGeom prst="rect">
            <a:avLst/>
          </a:prstGeom>
        </p:spPr>
        <p:txBody>
          <a:bodyPr lIns="0" tIns="0" rIns="0" bIns="0" anchor="ctr">
            <a:noAutofit/>
          </a:bodyPr>
          <a:lstStyle>
            <a:lvl1pPr marL="228600" indent="-228600" algn="l" defTabSz="914400" rtl="0" eaLnBrk="1" latinLnBrk="0" hangingPunct="1">
              <a:lnSpc>
                <a:spcPct val="90000"/>
              </a:lnSpc>
              <a:spcBef>
                <a:spcPts val="1000"/>
              </a:spcBef>
              <a:buClr>
                <a:srgbClr val="CB0017"/>
              </a:buClr>
              <a:buFont typeface="Arial" panose="020B0604020202020204" pitchFamily="34" charset="0"/>
              <a:buChar char="•"/>
              <a:defRPr sz="3600" kern="1200">
                <a:solidFill>
                  <a:schemeClr val="tx1"/>
                </a:solidFill>
                <a:latin typeface="Söhne"/>
                <a:ea typeface="+mn-ea"/>
                <a:cs typeface="Quire Sans" panose="020B05020404000200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a:ea typeface="Cambria Math" panose="02040503050406030204" pitchFamily="18" charset="0"/>
              </a:rPr>
              <a:t>Imprimir solución</a:t>
            </a:r>
            <a:endParaRPr lang="es-ES" sz="2800" b="1">
              <a:ea typeface="Cambria Math" panose="02040503050406030204" pitchFamily="18" charset="0"/>
            </a:endParaRPr>
          </a:p>
        </p:txBody>
      </p:sp>
      <p:sp>
        <p:nvSpPr>
          <p:cNvPr id="23" name="TextBox 22">
            <a:extLst>
              <a:ext uri="{FF2B5EF4-FFF2-40B4-BE49-F238E27FC236}">
                <a16:creationId xmlns:a16="http://schemas.microsoft.com/office/drawing/2014/main" id="{B19054CB-ACDD-E6E8-DE8D-97A1162D8B85}"/>
              </a:ext>
            </a:extLst>
          </p:cNvPr>
          <p:cNvSpPr txBox="1"/>
          <p:nvPr/>
        </p:nvSpPr>
        <p:spPr>
          <a:xfrm>
            <a:off x="7246836" y="1622678"/>
            <a:ext cx="4722876" cy="1200329"/>
          </a:xfrm>
          <a:prstGeom prst="rect">
            <a:avLst/>
          </a:prstGeom>
          <a:noFill/>
        </p:spPr>
        <p:txBody>
          <a:bodyPr wrap="square">
            <a:spAutoFit/>
          </a:bodyPr>
          <a:lstStyle/>
          <a:p>
            <a:r>
              <a:rPr lang="es-ES"/>
              <a:t>Valor óptimo total: $220.0</a:t>
            </a:r>
          </a:p>
          <a:p>
            <a:r>
              <a:rPr lang="es-ES"/>
              <a:t>Objetos seleccionados:</a:t>
            </a:r>
          </a:p>
          <a:p>
            <a:r>
              <a:rPr lang="es-ES"/>
              <a:t> - Objeto 2: Valor = $100, Peso = 20 kg</a:t>
            </a:r>
          </a:p>
          <a:p>
            <a:r>
              <a:rPr lang="es-ES"/>
              <a:t> - Objeto 3: Valor = $120, Peso = 30 kg</a:t>
            </a:r>
          </a:p>
        </p:txBody>
      </p:sp>
    </p:spTree>
    <p:extLst>
      <p:ext uri="{BB962C8B-B14F-4D97-AF65-F5344CB8AC3E}">
        <p14:creationId xmlns:p14="http://schemas.microsoft.com/office/powerpoint/2010/main" val="112957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Selección de inversiones</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Se están considerando cuatro posibles inversiones. </a:t>
            </a:r>
          </a:p>
          <a:p>
            <a:r>
              <a:rPr lang="es-ES" sz="3200"/>
              <a:t>La primera de ellas se prevé que proporcione unos beneficios netos de 16.000 euros, la segunda, 22.000 euros, la tercera 12.000 euros, y la cuarta 8.000 euros.</a:t>
            </a:r>
          </a:p>
          <a:p>
            <a:r>
              <a:rPr lang="es-ES" sz="3200"/>
              <a:t>Cada una de las inversiones requiere una cantidad de dinero en efectivo: 5.000, 7.000, 4.000 y 3.000 euros, respectivamente. </a:t>
            </a:r>
          </a:p>
          <a:p>
            <a:r>
              <a:rPr lang="es-ES" sz="3200"/>
              <a:t>Si solo se dispone de 14.000 euros para invertir. ¿Qué modelo de programación lineal entera permite obtener la combinación de inversiones que prevea los máximos beneficios?</a:t>
            </a:r>
            <a:endParaRPr lang="es-ES" sz="2800" b="0">
              <a:ea typeface="Cambria Math" panose="02040503050406030204" pitchFamily="18" charset="0"/>
            </a:endParaRP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16</a:t>
            </a:fld>
            <a:endParaRPr lang="es-ES"/>
          </a:p>
        </p:txBody>
      </p:sp>
    </p:spTree>
    <p:extLst>
      <p:ext uri="{BB962C8B-B14F-4D97-AF65-F5344CB8AC3E}">
        <p14:creationId xmlns:p14="http://schemas.microsoft.com/office/powerpoint/2010/main" val="129561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Selección de inversiones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79" y="1582560"/>
                <a:ext cx="11499595"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𝐹𝑢𝑛𝑐𝑖</m:t>
                      </m:r>
                      <m:r>
                        <a:rPr lang="es-ES" sz="2800" b="0" i="1" smtClean="0">
                          <a:latin typeface="Cambria Math" panose="02040503050406030204" pitchFamily="18" charset="0"/>
                        </a:rPr>
                        <m:t>ó</m:t>
                      </m:r>
                      <m:r>
                        <a:rPr lang="es-ES" sz="2800" b="0" i="1" smtClean="0">
                          <a:latin typeface="Cambria Math" panose="02040503050406030204" pitchFamily="18" charset="0"/>
                        </a:rPr>
                        <m:t>𝑛</m:t>
                      </m:r>
                      <m:r>
                        <a:rPr lang="es-ES" sz="2800" b="0" i="1" smtClean="0">
                          <a:latin typeface="Cambria Math" panose="02040503050406030204" pitchFamily="18" charset="0"/>
                        </a:rPr>
                        <m:t> </m:t>
                      </m:r>
                      <m:r>
                        <a:rPr lang="es-ES" sz="2800" b="0" i="1" smtClean="0">
                          <a:latin typeface="Cambria Math" panose="02040503050406030204" pitchFamily="18" charset="0"/>
                        </a:rPr>
                        <m:t>𝑜𝑏𝑗𝑒𝑡𝑖𝑣𝑜</m:t>
                      </m:r>
                      <m:r>
                        <a:rPr lang="es-ES" sz="2800" b="0" i="1" smtClean="0">
                          <a:latin typeface="Cambria Math" panose="02040503050406030204" pitchFamily="18" charset="0"/>
                        </a:rPr>
                        <m:t>:</m:t>
                      </m:r>
                    </m:oMath>
                  </m:oMathPara>
                </a14:m>
                <a:endParaRPr lang="es-ES"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rPr>
                        <m:t>𝑀𝑎𝑥𝑖𝑚𝑖𝑧𝑎𝑟</m:t>
                      </m:r>
                      <m:r>
                        <a:rPr lang="es-ES" sz="2800" b="0" i="1" smtClean="0">
                          <a:latin typeface="Cambria Math" panose="02040503050406030204" pitchFamily="18" charset="0"/>
                        </a:rPr>
                        <m:t> </m:t>
                      </m:r>
                      <m:r>
                        <a:rPr lang="es-ES" sz="2800" i="1">
                          <a:latin typeface="Cambria Math" panose="02040503050406030204" pitchFamily="18" charset="0"/>
                        </a:rPr>
                        <m:t>𝑍</m:t>
                      </m:r>
                      <m:r>
                        <a:rPr lang="es-ES" sz="2800" i="1">
                          <a:latin typeface="Cambria Math" panose="02040503050406030204" pitchFamily="18" charset="0"/>
                        </a:rPr>
                        <m:t>=16000</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1</m:t>
                      </m:r>
                      <m:r>
                        <a:rPr lang="es-ES" sz="2800" b="0" i="1" smtClean="0">
                          <a:latin typeface="Cambria Math" panose="02040503050406030204" pitchFamily="18" charset="0"/>
                        </a:rPr>
                        <m:t>+22000</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2</m:t>
                      </m:r>
                      <m:r>
                        <a:rPr lang="es-ES" sz="2800" b="0" i="1" smtClean="0">
                          <a:latin typeface="Cambria Math" panose="02040503050406030204" pitchFamily="18" charset="0"/>
                        </a:rPr>
                        <m:t>+12000</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3</m:t>
                      </m:r>
                      <m:r>
                        <a:rPr lang="es-ES" sz="2800" b="0" i="1" smtClean="0">
                          <a:latin typeface="Cambria Math" panose="02040503050406030204" pitchFamily="18" charset="0"/>
                        </a:rPr>
                        <m:t>+8000</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4</m:t>
                      </m:r>
                    </m:oMath>
                  </m:oMathPara>
                </a14:m>
                <a:endParaRPr lang="es-ES" sz="2800" b="0" i="1" baseline="-2500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sz="2800" i="1">
                          <a:latin typeface="Cambria Math" panose="02040503050406030204" pitchFamily="18" charset="0"/>
                        </a:rPr>
                        <m:t>𝑆𝑢𝑗𝑒𝑡𝑜</m:t>
                      </m:r>
                      <m:r>
                        <a:rPr lang="es-ES" sz="2800" i="1">
                          <a:latin typeface="Cambria Math" panose="02040503050406030204" pitchFamily="18" charset="0"/>
                        </a:rPr>
                        <m:t> </m:t>
                      </m:r>
                      <m:r>
                        <a:rPr lang="es-ES" sz="2800" i="1">
                          <a:latin typeface="Cambria Math" panose="02040503050406030204" pitchFamily="18" charset="0"/>
                        </a:rPr>
                        <m:t>𝑎</m:t>
                      </m:r>
                      <m:r>
                        <a:rPr lang="es-ES" sz="2800" i="1">
                          <a:latin typeface="Cambria Math" panose="02040503050406030204" pitchFamily="18" charset="0"/>
                        </a:rPr>
                        <m:t>:</m:t>
                      </m:r>
                    </m:oMath>
                  </m:oMathPara>
                </a14:m>
                <a:endParaRPr lang="es-ES" sz="2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ea typeface="Cambria Math" panose="02040503050406030204" pitchFamily="18" charset="0"/>
                        </a:rPr>
                        <m:t>5000</m:t>
                      </m:r>
                      <m:r>
                        <a:rPr lang="es-ES" sz="2800" b="0" i="1" smtClean="0">
                          <a:latin typeface="Cambria Math" panose="02040503050406030204" pitchFamily="18" charset="0"/>
                          <a:ea typeface="Cambria Math" panose="02040503050406030204" pitchFamily="18" charset="0"/>
                        </a:rPr>
                        <m:t>𝑥</m:t>
                      </m:r>
                      <m:r>
                        <a:rPr lang="es-ES" sz="2800" b="0" i="1" baseline="-25000" smtClean="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+7000</m:t>
                      </m:r>
                      <m:r>
                        <a:rPr lang="es-ES" sz="2800" b="0" i="1" smtClean="0">
                          <a:latin typeface="Cambria Math" panose="02040503050406030204" pitchFamily="18" charset="0"/>
                          <a:ea typeface="Cambria Math" panose="02040503050406030204" pitchFamily="18" charset="0"/>
                        </a:rPr>
                        <m:t>𝑥</m:t>
                      </m:r>
                      <m:r>
                        <a:rPr lang="es-ES" sz="2800" b="0" i="1" baseline="-25000" smtClean="0">
                          <a:latin typeface="Cambria Math" panose="02040503050406030204" pitchFamily="18" charset="0"/>
                          <a:ea typeface="Cambria Math" panose="02040503050406030204" pitchFamily="18" charset="0"/>
                        </a:rPr>
                        <m:t>2</m:t>
                      </m:r>
                      <m:r>
                        <a:rPr lang="es-ES" sz="2800" b="0" i="1" smtClean="0">
                          <a:latin typeface="Cambria Math" panose="02040503050406030204" pitchFamily="18" charset="0"/>
                          <a:ea typeface="Cambria Math" panose="02040503050406030204" pitchFamily="18" charset="0"/>
                        </a:rPr>
                        <m:t>+4000</m:t>
                      </m:r>
                      <m:r>
                        <a:rPr lang="es-ES" sz="2800" b="0" i="1" smtClean="0">
                          <a:latin typeface="Cambria Math" panose="02040503050406030204" pitchFamily="18" charset="0"/>
                          <a:ea typeface="Cambria Math" panose="02040503050406030204" pitchFamily="18" charset="0"/>
                        </a:rPr>
                        <m:t>𝑥</m:t>
                      </m:r>
                      <m:r>
                        <a:rPr lang="es-ES" sz="2800" b="0" i="1" baseline="-25000" smtClean="0">
                          <a:latin typeface="Cambria Math" panose="02040503050406030204" pitchFamily="18" charset="0"/>
                          <a:ea typeface="Cambria Math" panose="02040503050406030204" pitchFamily="18" charset="0"/>
                        </a:rPr>
                        <m:t>3</m:t>
                      </m:r>
                      <m:r>
                        <a:rPr lang="es-ES" sz="2800" b="0" i="1" smtClean="0">
                          <a:latin typeface="Cambria Math" panose="02040503050406030204" pitchFamily="18" charset="0"/>
                          <a:ea typeface="Cambria Math" panose="02040503050406030204" pitchFamily="18" charset="0"/>
                        </a:rPr>
                        <m:t>+3000</m:t>
                      </m:r>
                      <m:r>
                        <a:rPr lang="es-ES" sz="2800" b="0" i="1" smtClean="0">
                          <a:latin typeface="Cambria Math" panose="02040503050406030204" pitchFamily="18" charset="0"/>
                          <a:ea typeface="Cambria Math" panose="02040503050406030204" pitchFamily="18" charset="0"/>
                        </a:rPr>
                        <m:t>𝑥</m:t>
                      </m:r>
                      <m:r>
                        <a:rPr lang="es-ES" sz="2800" b="0" i="1" baseline="-25000" smtClean="0">
                          <a:latin typeface="Cambria Math" panose="02040503050406030204" pitchFamily="18" charset="0"/>
                          <a:ea typeface="Cambria Math" panose="02040503050406030204" pitchFamily="18" charset="0"/>
                        </a:rPr>
                        <m:t>4</m:t>
                      </m:r>
                      <m:r>
                        <a:rPr lang="es-ES" sz="2800" b="0" i="1" smtClean="0">
                          <a:latin typeface="Cambria Math" panose="02040503050406030204" pitchFamily="18" charset="0"/>
                          <a:ea typeface="Cambria Math" panose="02040503050406030204" pitchFamily="18" charset="0"/>
                        </a:rPr>
                        <m:t> ≤14000</m:t>
                      </m:r>
                    </m:oMath>
                  </m:oMathPara>
                </a14:m>
                <a:endParaRPr lang="es-ES" sz="2800" i="1" dirty="0">
                  <a:latin typeface="Cambria Math" panose="02040503050406030204" pitchFamily="18" charset="0"/>
                </a:endParaRPr>
              </a:p>
              <a:p>
                <a:pPr marL="0" indent="0" algn="ctr">
                  <a:buNone/>
                </a:pPr>
                <a14:m>
                  <m:oMath xmlns:m="http://schemas.openxmlformats.org/officeDocument/2006/math">
                    <m:r>
                      <a:rPr lang="es-ES" sz="2800" b="0" i="1" smtClean="0">
                        <a:latin typeface="Cambria Math" panose="02040503050406030204" pitchFamily="18" charset="0"/>
                      </a:rPr>
                      <m:t>𝑥</m:t>
                    </m:r>
                    <m:r>
                      <a:rPr lang="es-ES" sz="2800" i="1" baseline="-25000">
                        <a:latin typeface="Cambria Math" panose="02040503050406030204" pitchFamily="18" charset="0"/>
                      </a:rPr>
                      <m:t>𝑖</m:t>
                    </m:r>
                    <m:r>
                      <a:rPr lang="es-ES" sz="2800" i="1" smtClean="0">
                        <a:latin typeface="Cambria Math" panose="02040503050406030204" pitchFamily="18" charset="0"/>
                        <a:ea typeface="Cambria Math" panose="02040503050406030204" pitchFamily="18" charset="0"/>
                      </a:rPr>
                      <m:t>∈</m:t>
                    </m:r>
                    <m:d>
                      <m:dPr>
                        <m:begChr m:val="{"/>
                        <m:endChr m:val="}"/>
                        <m:ctrlPr>
                          <a:rPr lang="es-ES" sz="2800" b="0" i="1" smtClean="0">
                            <a:latin typeface="Cambria Math" panose="02040503050406030204" pitchFamily="18" charset="0"/>
                            <a:ea typeface="Cambria Math" panose="02040503050406030204" pitchFamily="18" charset="0"/>
                          </a:rPr>
                        </m:ctrlPr>
                      </m:dPr>
                      <m:e>
                        <m:r>
                          <a:rPr lang="es-ES" sz="2800" b="0" i="1" smtClean="0">
                            <a:latin typeface="Cambria Math" panose="02040503050406030204" pitchFamily="18" charset="0"/>
                            <a:ea typeface="Cambria Math" panose="02040503050406030204" pitchFamily="18" charset="0"/>
                          </a:rPr>
                          <m:t>0, 1</m:t>
                        </m:r>
                      </m:e>
                    </m:d>
                    <m:r>
                      <a:rPr lang="es-ES" sz="2800" b="0" i="1" smtClean="0">
                        <a:latin typeface="Cambria Math" panose="02040503050406030204" pitchFamily="18" charset="0"/>
                        <a:ea typeface="Cambria Math" panose="02040503050406030204" pitchFamily="18" charset="0"/>
                      </a:rPr>
                      <m:t>, ∀</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=1, 2, 3,4</m:t>
                    </m:r>
                  </m:oMath>
                </a14:m>
                <a:r>
                  <a:rPr lang="es-ES" sz="2800" i="1" dirty="0">
                    <a:latin typeface="Cambria Math" panose="02040503050406030204" pitchFamily="18" charset="0"/>
                  </a:rPr>
                  <a:t> </a:t>
                </a:r>
              </a:p>
              <a:p>
                <a:pPr marL="0" indent="0">
                  <a:buNone/>
                </a:pPr>
                <a:r>
                  <a:rPr lang="es-ES" sz="2800" i="1" dirty="0">
                    <a:latin typeface="Cambria Math" panose="02040503050406030204" pitchFamily="18" charset="0"/>
                  </a:rPr>
                  <a:t>Variables de decisión:</a:t>
                </a:r>
              </a:p>
              <a:p>
                <a:pPr marL="0" indent="0" algn="ctr">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𝑥</m:t>
                      </m:r>
                      <m:r>
                        <a:rPr lang="es-ES" sz="2800" i="1" baseline="-25000">
                          <a:latin typeface="Cambria Math" panose="02040503050406030204" pitchFamily="18" charset="0"/>
                        </a:rPr>
                        <m:t>𝑖</m:t>
                      </m:r>
                      <m:r>
                        <a:rPr lang="es-ES" sz="2800" i="1" smtClean="0">
                          <a:latin typeface="Cambria Math" panose="02040503050406030204" pitchFamily="18" charset="0"/>
                          <a:ea typeface="Cambria Math" panose="02040503050406030204" pitchFamily="18" charset="0"/>
                        </a:rPr>
                        <m:t>∈</m:t>
                      </m:r>
                      <m:d>
                        <m:dPr>
                          <m:begChr m:val="{"/>
                          <m:endChr m:val="}"/>
                          <m:ctrlPr>
                            <a:rPr lang="es-ES" sz="2800" b="0" i="1" smtClean="0">
                              <a:latin typeface="Cambria Math" panose="02040503050406030204" pitchFamily="18" charset="0"/>
                              <a:ea typeface="Cambria Math" panose="02040503050406030204" pitchFamily="18" charset="0"/>
                            </a:rPr>
                          </m:ctrlPr>
                        </m:dPr>
                        <m:e>
                          <m:r>
                            <a:rPr lang="es-ES" sz="2800" b="0" i="1" smtClean="0">
                              <a:latin typeface="Cambria Math" panose="02040503050406030204" pitchFamily="18" charset="0"/>
                              <a:ea typeface="Cambria Math" panose="02040503050406030204" pitchFamily="18" charset="0"/>
                            </a:rPr>
                            <m:t>0, 1</m:t>
                          </m:r>
                        </m:e>
                      </m:d>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𝑑𝑜𝑛𝑑𝑒</m:t>
                      </m:r>
                      <m:r>
                        <a:rPr lang="es-ES" sz="2800" b="0" i="1" smtClean="0">
                          <a:latin typeface="Cambria Math" panose="02040503050406030204" pitchFamily="18" charset="0"/>
                          <a:ea typeface="Cambria Math" panose="02040503050406030204" pitchFamily="18" charset="0"/>
                        </a:rPr>
                        <m:t>:</m:t>
                      </m:r>
                    </m:oMath>
                  </m:oMathPara>
                </a14:m>
                <a:endParaRPr lang="es-ES" sz="2800" b="0"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es-ES" sz="2800" b="0" i="1" smtClean="0">
                        <a:latin typeface="Cambria Math" panose="02040503050406030204" pitchFamily="18" charset="0"/>
                      </a:rPr>
                      <m:t>𝑥</m:t>
                    </m:r>
                    <m:r>
                      <a:rPr lang="es-ES" sz="2800" i="1" baseline="-25000">
                        <a:latin typeface="Cambria Math" panose="02040503050406030204" pitchFamily="18" charset="0"/>
                      </a:rPr>
                      <m:t>𝑖</m:t>
                    </m:r>
                  </m:oMath>
                </a14:m>
                <a:r>
                  <a:rPr lang="es-ES" sz="2800" b="0" i="1" dirty="0">
                    <a:latin typeface="Cambria Math" panose="02040503050406030204" pitchFamily="18" charset="0"/>
                    <a:ea typeface="Cambria Math" panose="02040503050406030204" pitchFamily="18" charset="0"/>
                  </a:rPr>
                  <a:t> = 1 si se realiza la inversión</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i="1" baseline="-25000">
                        <a:latin typeface="Cambria Math" panose="02040503050406030204" pitchFamily="18" charset="0"/>
                      </a:rPr>
                      <m:t>𝑖</m:t>
                    </m:r>
                  </m:oMath>
                </a14:m>
                <a:r>
                  <a:rPr lang="es-ES" sz="2800" b="0" i="1" dirty="0">
                    <a:latin typeface="Cambria Math" panose="02040503050406030204" pitchFamily="18" charset="0"/>
                    <a:ea typeface="Cambria Math" panose="02040503050406030204" pitchFamily="18" charset="0"/>
                  </a:rPr>
                  <a:t> = 0 si no se realiza la inversión</a:t>
                </a:r>
                <a:endParaRPr lang="es-ES" sz="2800" i="1" dirty="0">
                  <a:latin typeface="Cambria Math" panose="02040503050406030204" pitchFamily="18" charset="0"/>
                </a:endParaRP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79" y="1582560"/>
                <a:ext cx="11499595" cy="4589280"/>
              </a:xfrm>
              <a:blipFill>
                <a:blip r:embed="rId2"/>
                <a:stretch>
                  <a:fillRect l="-1909"/>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17</a:t>
            </a:fld>
            <a:endParaRPr lang="es-ES"/>
          </a:p>
        </p:txBody>
      </p:sp>
    </p:spTree>
    <p:extLst>
      <p:ext uri="{BB962C8B-B14F-4D97-AF65-F5344CB8AC3E}">
        <p14:creationId xmlns:p14="http://schemas.microsoft.com/office/powerpoint/2010/main" val="277713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Selección de inversiones</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18</a:t>
            </a:fld>
            <a:endParaRPr lang="es-ES"/>
          </a:p>
        </p:txBody>
      </p:sp>
      <p:sp>
        <p:nvSpPr>
          <p:cNvPr id="7" name="Rectangle 1">
            <a:extLst>
              <a:ext uri="{FF2B5EF4-FFF2-40B4-BE49-F238E27FC236}">
                <a16:creationId xmlns:a16="http://schemas.microsoft.com/office/drawing/2014/main" id="{C8333F3E-28C4-319E-5CF5-3167695001D2}"/>
              </a:ext>
            </a:extLst>
          </p:cNvPr>
          <p:cNvSpPr>
            <a:spLocks noChangeArrowheads="1"/>
          </p:cNvSpPr>
          <p:nvPr/>
        </p:nvSpPr>
        <p:spPr bwMode="auto">
          <a:xfrm>
            <a:off x="222287" y="1055271"/>
            <a:ext cx="4608576" cy="563231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Importar la librería </a:t>
            </a:r>
            <a:r>
              <a:rPr kumimoji="0" lang="es-ES" altLang="es-ES" sz="1200" b="0" i="0" u="none" strike="noStrike" cap="none" normalizeH="0" baseline="0" err="1">
                <a:ln>
                  <a:noFill/>
                </a:ln>
                <a:solidFill>
                  <a:srgbClr val="7A7E85"/>
                </a:solidFill>
                <a:effectLst/>
                <a:latin typeface="JetBrains Mono"/>
              </a:rPr>
              <a:t>gurobipy</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from</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gurobipy</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import</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 GRB</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Datos del problema</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inversiones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beneficios = {</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16000</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22000</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12000</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8000</a:t>
            </a:r>
            <a:br>
              <a:rPr kumimoji="0" lang="es-ES" altLang="es-ES" sz="1200" b="0" i="0" u="none" strike="noStrike" cap="none" normalizeH="0" baseline="0">
                <a:ln>
                  <a:noFill/>
                </a:ln>
                <a:solidFill>
                  <a:srgbClr val="2AACB8"/>
                </a:solidFill>
                <a:effectLst/>
                <a:latin typeface="JetBrains Mono"/>
              </a:rPr>
            </a:b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BCBEC4"/>
                </a:solidFill>
                <a:effectLst/>
                <a:latin typeface="JetBrains Mono"/>
              </a:rPr>
              <a:t>capital_requerido</a:t>
            </a:r>
            <a:r>
              <a:rPr kumimoji="0" lang="es-ES" altLang="es-ES" sz="1200" b="0" i="0" u="none" strike="noStrike" cap="none" normalizeH="0" baseline="0">
                <a:ln>
                  <a:noFill/>
                </a:ln>
                <a:solidFill>
                  <a:srgbClr val="BCBEC4"/>
                </a:solidFill>
                <a:effectLst/>
                <a:latin typeface="JetBrains Mono"/>
              </a:rPr>
              <a:t> = {</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5000</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7000</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4000</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3000</a:t>
            </a:r>
            <a:br>
              <a:rPr kumimoji="0" lang="es-ES" altLang="es-ES" sz="1200" b="0" i="0" u="none" strike="noStrike" cap="none" normalizeH="0" baseline="0">
                <a:ln>
                  <a:noFill/>
                </a:ln>
                <a:solidFill>
                  <a:srgbClr val="2AACB8"/>
                </a:solidFill>
                <a:effectLst/>
                <a:latin typeface="JetBrains Mono"/>
              </a:rPr>
            </a:b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BCBEC4"/>
                </a:solidFill>
                <a:effectLst/>
                <a:latin typeface="JetBrains Mono"/>
              </a:rPr>
              <a:t>capital_disponible</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2AACB8"/>
                </a:solidFill>
                <a:effectLst/>
                <a:latin typeface="JetBrains Mono"/>
              </a:rPr>
              <a:t>14000</a:t>
            </a:r>
            <a:br>
              <a:rPr kumimoji="0" lang="es-ES" altLang="es-ES" sz="1200" b="0" i="0" u="none" strike="noStrike" cap="none" normalizeH="0" baseline="0">
                <a:ln>
                  <a:noFill/>
                </a:ln>
                <a:solidFill>
                  <a:srgbClr val="2AACB8"/>
                </a:solidFill>
                <a:effectLst/>
                <a:latin typeface="JetBrains Mono"/>
              </a:rPr>
            </a:br>
            <a:br>
              <a:rPr kumimoji="0" lang="es-ES" altLang="es-ES" sz="1200" b="0" i="0" u="none" strike="noStrike" cap="none" normalizeH="0" baseline="0">
                <a:ln>
                  <a:noFill/>
                </a:ln>
                <a:solidFill>
                  <a:srgbClr val="2AACB8"/>
                </a:solidFill>
                <a:effectLst/>
                <a:latin typeface="JetBrains Mono"/>
              </a:rPr>
            </a:br>
            <a:r>
              <a:rPr kumimoji="0" lang="es-ES" altLang="es-ES" sz="1200" b="0" i="0" u="none" strike="noStrike" cap="none" normalizeH="0" baseline="0">
                <a:ln>
                  <a:noFill/>
                </a:ln>
                <a:solidFill>
                  <a:srgbClr val="7A7E85"/>
                </a:solidFill>
                <a:effectLst/>
                <a:latin typeface="JetBrains Mono"/>
              </a:rPr>
              <a:t># Crear un nuevo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Seleccion_Inversiones</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Desactivar la salida de </a:t>
            </a:r>
            <a:r>
              <a:rPr kumimoji="0" lang="es-ES" altLang="es-ES" sz="1200" b="0" i="0" u="none" strike="noStrike" cap="none" normalizeH="0" baseline="0" err="1">
                <a:ln>
                  <a:noFill/>
                </a:ln>
                <a:solidFill>
                  <a:srgbClr val="7A7E85"/>
                </a:solidFill>
                <a:effectLst/>
                <a:latin typeface="JetBrains Mono"/>
              </a:rPr>
              <a:t>Gurobi</a:t>
            </a:r>
            <a:r>
              <a:rPr kumimoji="0" lang="es-ES" altLang="es-ES" sz="1200" b="0" i="0" u="none" strike="noStrike" cap="none" normalizeH="0" baseline="0">
                <a:ln>
                  <a:noFill/>
                </a:ln>
                <a:solidFill>
                  <a:srgbClr val="7A7E85"/>
                </a:solidFill>
                <a:effectLst/>
                <a:latin typeface="JetBrains Mono"/>
              </a:rPr>
              <a:t> (opcional)</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modelo.Params.OutputFlag</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2AACB8"/>
                </a:solidFill>
                <a:effectLst/>
                <a:latin typeface="JetBrains Mono"/>
              </a:rPr>
              <a:t>0</a:t>
            </a:r>
            <a:br>
              <a:rPr kumimoji="0" lang="es-ES" altLang="es-ES" sz="1200" b="0" i="0" u="none" strike="noStrike" cap="none" normalizeH="0" baseline="0">
                <a:ln>
                  <a:noFill/>
                </a:ln>
                <a:solidFill>
                  <a:srgbClr val="2AACB8"/>
                </a:solidFill>
                <a:effectLst/>
                <a:latin typeface="JetBrains Mono"/>
              </a:rPr>
            </a:br>
            <a:br>
              <a:rPr kumimoji="0" lang="es-ES" altLang="es-ES" sz="1200" b="0" i="0" u="none" strike="noStrike" cap="none" normalizeH="0" baseline="0">
                <a:ln>
                  <a:noFill/>
                </a:ln>
                <a:solidFill>
                  <a:srgbClr val="2AACB8"/>
                </a:solidFill>
                <a:effectLst/>
                <a:latin typeface="JetBrains Mono"/>
              </a:rPr>
            </a:br>
            <a:r>
              <a:rPr kumimoji="0" lang="es-ES" altLang="es-ES" sz="1200" b="0" i="0" u="none" strike="noStrike" cap="none" normalizeH="0" baseline="0">
                <a:ln>
                  <a:noFill/>
                </a:ln>
                <a:solidFill>
                  <a:srgbClr val="7A7E85"/>
                </a:solidFill>
                <a:effectLst/>
                <a:latin typeface="JetBrains Mono"/>
              </a:rPr>
              <a:t># Definir las variables de decisión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7A7E85"/>
                </a:solidFill>
                <a:effectLst/>
                <a:latin typeface="JetBrains Mono"/>
              </a:rPr>
              <a:t># x[i] = 1 si se realiza la inversión i, 0 en caso contrario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x = {}</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inversiones: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x[i] = </a:t>
            </a:r>
            <a:r>
              <a:rPr kumimoji="0" lang="es-ES" altLang="es-ES" sz="1200" b="0" i="0" u="none" strike="noStrike" cap="none" normalizeH="0" baseline="0" err="1">
                <a:ln>
                  <a:noFill/>
                </a:ln>
                <a:solidFill>
                  <a:srgbClr val="BCBEC4"/>
                </a:solidFill>
                <a:effectLst/>
                <a:latin typeface="JetBrains Mono"/>
              </a:rPr>
              <a:t>modelo.addVar</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AA4926"/>
                </a:solidFill>
                <a:effectLst/>
                <a:latin typeface="JetBrains Mono"/>
              </a:rPr>
              <a:t>vtype</a:t>
            </a:r>
            <a:r>
              <a:rPr kumimoji="0" lang="es-ES" altLang="es-ES" sz="1200" b="0" i="0" u="none" strike="noStrike" cap="none" normalizeH="0" baseline="0">
                <a:ln>
                  <a:noFill/>
                </a:ln>
                <a:solidFill>
                  <a:srgbClr val="BCBEC4"/>
                </a:solidFill>
                <a:effectLst/>
                <a:latin typeface="JetBrains Mono"/>
              </a:rPr>
              <a:t>=GRB.BINARY,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f"x</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C5923AB4-7263-C82D-C971-19C6CF26F7BC}"/>
              </a:ext>
            </a:extLst>
          </p:cNvPr>
          <p:cNvSpPr>
            <a:spLocks noChangeArrowheads="1"/>
          </p:cNvSpPr>
          <p:nvPr/>
        </p:nvSpPr>
        <p:spPr bwMode="auto">
          <a:xfrm>
            <a:off x="4830863" y="1055271"/>
            <a:ext cx="6729984" cy="535531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Establecer la función objetivo: maximizar el beneficio total</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modelo.setObjective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(beneficios[i] * x[i]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inversiones),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GRB.MAXIMIZE</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Agregar la restricción de capital disponible</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modelo.addConstr</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BCBEC4"/>
                </a:solidFill>
                <a:effectLst/>
                <a:latin typeface="JetBrains Mono"/>
              </a:rPr>
              <a:t>capital_requerido</a:t>
            </a:r>
            <a:r>
              <a:rPr kumimoji="0" lang="es-ES" altLang="es-ES" sz="1200" b="0" i="0" u="none" strike="noStrike" cap="none" normalizeH="0" baseline="0">
                <a:ln>
                  <a:noFill/>
                </a:ln>
                <a:solidFill>
                  <a:srgbClr val="BCBEC4"/>
                </a:solidFill>
                <a:effectLst/>
                <a:latin typeface="JetBrains Mono"/>
              </a:rPr>
              <a:t>[i] * x[i]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inversiones) &lt;= </a:t>
            </a:r>
            <a:r>
              <a:rPr kumimoji="0" lang="es-ES" altLang="es-ES" sz="1200" b="0" i="0" u="none" strike="noStrike" cap="none" normalizeH="0" baseline="0" err="1">
                <a:ln>
                  <a:noFill/>
                </a:ln>
                <a:solidFill>
                  <a:srgbClr val="BCBEC4"/>
                </a:solidFill>
                <a:effectLst/>
                <a:latin typeface="JetBrains Mono"/>
              </a:rPr>
              <a:t>capital_disponible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Restriccion_Capital</a:t>
            </a:r>
            <a:r>
              <a:rPr kumimoji="0" lang="es-ES" altLang="es-ES" sz="1200" b="0" i="0" u="none" strike="noStrike" cap="none" normalizeH="0" baseline="0">
                <a:ln>
                  <a:noFill/>
                </a:ln>
                <a:solidFill>
                  <a:srgbClr val="6AAB73"/>
                </a:solidFill>
                <a:effectLst/>
                <a:latin typeface="JetBrains Mono"/>
              </a:rPr>
              <a:t>"</a:t>
            </a:r>
            <a:br>
              <a:rPr kumimoji="0" lang="es-ES" altLang="es-ES" sz="1200" b="0" i="0" u="none" strike="noStrike" cap="none" normalizeH="0" baseline="0">
                <a:ln>
                  <a:noFill/>
                </a:ln>
                <a:solidFill>
                  <a:srgbClr val="6AAB73"/>
                </a:solidFill>
                <a:effectLst/>
                <a:latin typeface="JetBrains Mono"/>
              </a:rPr>
            </a:b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Optimizar el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modelo.optimize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Imprimir la solución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modelo.status</a:t>
            </a:r>
            <a:r>
              <a:rPr kumimoji="0" lang="es-ES" altLang="es-ES" sz="1200" b="0" i="0" u="none" strike="noStrike" cap="none" normalizeH="0" baseline="0">
                <a:ln>
                  <a:noFill/>
                </a:ln>
                <a:solidFill>
                  <a:srgbClr val="BCBEC4"/>
                </a:solidFill>
                <a:effectLst/>
                <a:latin typeface="JetBrains Mono"/>
              </a:rPr>
              <a:t> == GRB.OPTIMAL:</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total_beneficio</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err="1">
                <a:ln>
                  <a:noFill/>
                </a:ln>
                <a:solidFill>
                  <a:srgbClr val="BCBEC4"/>
                </a:solidFill>
                <a:effectLst/>
                <a:latin typeface="JetBrains Mono"/>
              </a:rPr>
              <a:t>modelo.ObjVal</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total_capital</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BCBEC4"/>
                </a:solidFill>
                <a:effectLst/>
                <a:latin typeface="JetBrains Mono"/>
              </a:rPr>
              <a:t>capital_requerido</a:t>
            </a:r>
            <a:r>
              <a:rPr kumimoji="0" lang="es-ES" altLang="es-ES" sz="1200" b="0" i="0" u="none" strike="noStrike" cap="none" normalizeH="0" baseline="0">
                <a:ln>
                  <a:noFill/>
                </a:ln>
                <a:solidFill>
                  <a:srgbClr val="BCBEC4"/>
                </a:solidFill>
                <a:effectLst/>
                <a:latin typeface="JetBrains Mono"/>
              </a:rPr>
              <a:t>[i] * x[i].X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inversiones)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f"Beneficio</a:t>
            </a:r>
            <a:r>
              <a:rPr kumimoji="0" lang="es-ES" altLang="es-ES" sz="1200" b="0" i="0" u="none" strike="noStrike" cap="none" normalizeH="0" baseline="0">
                <a:ln>
                  <a:noFill/>
                </a:ln>
                <a:solidFill>
                  <a:srgbClr val="6AAB73"/>
                </a:solidFill>
                <a:effectLst/>
                <a:latin typeface="JetBrains Mono"/>
              </a:rPr>
              <a:t> máximo total: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total_beneficio</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euros"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f"Capital</a:t>
            </a:r>
            <a:r>
              <a:rPr kumimoji="0" lang="es-ES" altLang="es-ES" sz="1200" b="0" i="0" u="none" strike="noStrike" cap="none" normalizeH="0" baseline="0">
                <a:ln>
                  <a:noFill/>
                </a:ln>
                <a:solidFill>
                  <a:srgbClr val="6AAB73"/>
                </a:solidFill>
                <a:effectLst/>
                <a:latin typeface="JetBrains Mono"/>
              </a:rPr>
              <a:t> invertido total: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total_capital</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euros"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"Inversiones seleccionadas:"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inversiones: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x[i].X &gt; </a:t>
            </a:r>
            <a:r>
              <a:rPr kumimoji="0" lang="es-ES" altLang="es-ES" sz="1200" b="0" i="0" u="none" strike="noStrike" cap="none" normalizeH="0" baseline="0">
                <a:ln>
                  <a:noFill/>
                </a:ln>
                <a:solidFill>
                  <a:srgbClr val="2AACB8"/>
                </a:solidFill>
                <a:effectLst/>
                <a:latin typeface="JetBrains Mono"/>
              </a:rPr>
              <a:t>0.5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f" - Inversión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Beneficio =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beneficios[i]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euros, Capital =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capital_requerido</a:t>
            </a:r>
            <a:r>
              <a:rPr kumimoji="0" lang="es-ES" altLang="es-ES" sz="1200" b="0" i="0" u="none" strike="noStrike" cap="none" normalizeH="0" baseline="0">
                <a:ln>
                  <a:noFill/>
                </a:ln>
                <a:solidFill>
                  <a:srgbClr val="BCBEC4"/>
                </a:solidFill>
                <a:effectLst/>
                <a:latin typeface="JetBrains Mono"/>
              </a:rPr>
              <a:t>[i]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euros"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CF8E6D"/>
                </a:solidFill>
                <a:effectLst/>
                <a:latin typeface="JetBrains Mono"/>
              </a:rPr>
              <a:t>else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"No se encontró una solución óptima."</a:t>
            </a:r>
            <a:r>
              <a:rPr kumimoji="0" lang="es-ES" altLang="es-ES" sz="12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6306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Selección de inversiones</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Beneficio máximo total: 42000.0 euros</a:t>
            </a:r>
          </a:p>
          <a:p>
            <a:r>
              <a:rPr lang="es-ES" sz="3200"/>
              <a:t>Capital invertido total: 14000.0 euros</a:t>
            </a:r>
          </a:p>
          <a:p>
            <a:r>
              <a:rPr lang="es-ES" sz="3200"/>
              <a:t>Inversiones seleccionadas:</a:t>
            </a:r>
          </a:p>
          <a:p>
            <a:r>
              <a:rPr lang="es-ES" sz="3200"/>
              <a:t> - Inversión 2: Beneficio = 22000 euros, Capital = 7000 euros</a:t>
            </a:r>
          </a:p>
          <a:p>
            <a:r>
              <a:rPr lang="es-ES" sz="3200"/>
              <a:t> - Inversión 3: Beneficio = 12000 euros, Capital = 4000 euros</a:t>
            </a:r>
          </a:p>
          <a:p>
            <a:r>
              <a:rPr lang="es-ES" sz="3200"/>
              <a:t> - Inversión 4: Beneficio = 8000 euros, Capital = 3000 euros</a:t>
            </a:r>
            <a:endParaRPr lang="es-ES" sz="2800" b="0">
              <a:ea typeface="Cambria Math" panose="02040503050406030204" pitchFamily="18" charset="0"/>
            </a:endParaRP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19</a:t>
            </a:fld>
            <a:endParaRPr lang="es-ES"/>
          </a:p>
        </p:txBody>
      </p:sp>
    </p:spTree>
    <p:extLst>
      <p:ext uri="{BB962C8B-B14F-4D97-AF65-F5344CB8AC3E}">
        <p14:creationId xmlns:p14="http://schemas.microsoft.com/office/powerpoint/2010/main" val="414365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Índice</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r>
              <a:rPr lang="es-ES" sz="3200"/>
              <a:t>Introducción</a:t>
            </a:r>
          </a:p>
          <a:p>
            <a:r>
              <a:rPr lang="es-ES" sz="3200"/>
              <a:t>Problema de la mochila</a:t>
            </a:r>
          </a:p>
          <a:p>
            <a:r>
              <a:rPr lang="es-ES" sz="3200"/>
              <a:t>Selección de inversiones</a:t>
            </a:r>
          </a:p>
          <a:p>
            <a:r>
              <a:rPr lang="es-ES" sz="3200"/>
              <a:t>Mercancías</a:t>
            </a:r>
          </a:p>
          <a:p>
            <a:r>
              <a:rPr lang="es-ES" sz="3200"/>
              <a:t>Problema de asignación</a:t>
            </a:r>
          </a:p>
          <a:p>
            <a:r>
              <a:rPr lang="es-ES" sz="3200"/>
              <a:t>Problema de cubrimiento</a:t>
            </a:r>
          </a:p>
          <a:p>
            <a:r>
              <a:rPr lang="es-ES" sz="3200"/>
              <a:t>Problema de partición</a:t>
            </a:r>
          </a:p>
          <a:p>
            <a:r>
              <a:rPr lang="es-ES" sz="3200"/>
              <a:t>Problema del conjunto de empaquetamiento</a:t>
            </a:r>
          </a:p>
          <a:p>
            <a:r>
              <a:rPr lang="es-ES" sz="3200"/>
              <a:t>Problema del viajero</a:t>
            </a:r>
          </a:p>
          <a:p>
            <a:r>
              <a:rPr lang="es-ES" sz="3200"/>
              <a:t>Bibliografía</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2</a:t>
            </a:fld>
            <a:endParaRPr lang="es-ES"/>
          </a:p>
        </p:txBody>
      </p:sp>
    </p:spTree>
    <p:extLst>
      <p:ext uri="{BB962C8B-B14F-4D97-AF65-F5344CB8AC3E}">
        <p14:creationId xmlns:p14="http://schemas.microsoft.com/office/powerpoint/2010/main" val="415841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Mercancías</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En un camión se desean cargar mercancías de 5 tipos diferentes en cuanto a su peso, valor y volumen, según se especifica en la siguiente tabla:</a:t>
            </a:r>
          </a:p>
          <a:p>
            <a:endParaRPr lang="es-ES" sz="3200"/>
          </a:p>
          <a:p>
            <a:endParaRPr lang="es-ES" sz="3200"/>
          </a:p>
          <a:p>
            <a:endParaRPr lang="es-ES" sz="3200"/>
          </a:p>
          <a:p>
            <a:endParaRPr lang="es-ES" sz="3200"/>
          </a:p>
          <a:p>
            <a:r>
              <a:rPr lang="es-ES" sz="3200"/>
              <a:t>El camión sólo se admite un peso máximo de 112 y un volumen máximo de 109.</a:t>
            </a:r>
          </a:p>
          <a:p>
            <a:r>
              <a:rPr lang="es-ES" sz="3200"/>
              <a:t>¿Cuántos productos de cada tipo debe llevar para maximizar el valor de la carga?</a:t>
            </a:r>
            <a:endParaRPr lang="es-ES" sz="2800" b="0">
              <a:ea typeface="Cambria Math" panose="02040503050406030204" pitchFamily="18" charset="0"/>
            </a:endParaRP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20</a:t>
            </a:fld>
            <a:endParaRPr lang="es-ES"/>
          </a:p>
        </p:txBody>
      </p:sp>
      <p:graphicFrame>
        <p:nvGraphicFramePr>
          <p:cNvPr id="11" name="Table 10">
            <a:extLst>
              <a:ext uri="{FF2B5EF4-FFF2-40B4-BE49-F238E27FC236}">
                <a16:creationId xmlns:a16="http://schemas.microsoft.com/office/drawing/2014/main" id="{56EB1002-CCE1-627C-D80A-9BC71BC0C603}"/>
              </a:ext>
            </a:extLst>
          </p:cNvPr>
          <p:cNvGraphicFramePr>
            <a:graphicFrameLocks noGrp="1"/>
          </p:cNvGraphicFramePr>
          <p:nvPr>
            <p:extLst>
              <p:ext uri="{D42A27DB-BD31-4B8C-83A1-F6EECF244321}">
                <p14:modId xmlns:p14="http://schemas.microsoft.com/office/powerpoint/2010/main" val="2153841720"/>
              </p:ext>
            </p:extLst>
          </p:nvPr>
        </p:nvGraphicFramePr>
        <p:xfrm>
          <a:off x="2169160" y="2316480"/>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220021027"/>
                    </a:ext>
                  </a:extLst>
                </a:gridCol>
                <a:gridCol w="2032000">
                  <a:extLst>
                    <a:ext uri="{9D8B030D-6E8A-4147-A177-3AD203B41FA5}">
                      <a16:colId xmlns:a16="http://schemas.microsoft.com/office/drawing/2014/main" val="4147750273"/>
                    </a:ext>
                  </a:extLst>
                </a:gridCol>
                <a:gridCol w="2032000">
                  <a:extLst>
                    <a:ext uri="{9D8B030D-6E8A-4147-A177-3AD203B41FA5}">
                      <a16:colId xmlns:a16="http://schemas.microsoft.com/office/drawing/2014/main" val="3663092645"/>
                    </a:ext>
                  </a:extLst>
                </a:gridCol>
                <a:gridCol w="2032000">
                  <a:extLst>
                    <a:ext uri="{9D8B030D-6E8A-4147-A177-3AD203B41FA5}">
                      <a16:colId xmlns:a16="http://schemas.microsoft.com/office/drawing/2014/main" val="380826543"/>
                    </a:ext>
                  </a:extLst>
                </a:gridCol>
              </a:tblGrid>
              <a:tr h="370840">
                <a:tc>
                  <a:txBody>
                    <a:bodyPr/>
                    <a:lstStyle/>
                    <a:p>
                      <a:r>
                        <a:rPr lang="es-ES"/>
                        <a:t>Tipo</a:t>
                      </a:r>
                    </a:p>
                  </a:txBody>
                  <a:tcPr/>
                </a:tc>
                <a:tc>
                  <a:txBody>
                    <a:bodyPr/>
                    <a:lstStyle/>
                    <a:p>
                      <a:pPr algn="ctr"/>
                      <a:r>
                        <a:rPr lang="es-ES"/>
                        <a:t>Peso</a:t>
                      </a:r>
                    </a:p>
                  </a:txBody>
                  <a:tcPr/>
                </a:tc>
                <a:tc>
                  <a:txBody>
                    <a:bodyPr/>
                    <a:lstStyle/>
                    <a:p>
                      <a:pPr algn="ctr"/>
                      <a:r>
                        <a:rPr lang="es-ES"/>
                        <a:t>Volumen</a:t>
                      </a:r>
                    </a:p>
                  </a:txBody>
                  <a:tcPr/>
                </a:tc>
                <a:tc>
                  <a:txBody>
                    <a:bodyPr/>
                    <a:lstStyle/>
                    <a:p>
                      <a:pPr algn="r"/>
                      <a:r>
                        <a:rPr lang="es-ES"/>
                        <a:t>Valor</a:t>
                      </a:r>
                    </a:p>
                  </a:txBody>
                  <a:tcPr/>
                </a:tc>
                <a:extLst>
                  <a:ext uri="{0D108BD9-81ED-4DB2-BD59-A6C34878D82A}">
                    <a16:rowId xmlns:a16="http://schemas.microsoft.com/office/drawing/2014/main" val="409113227"/>
                  </a:ext>
                </a:extLst>
              </a:tr>
              <a:tr h="370840">
                <a:tc>
                  <a:txBody>
                    <a:bodyPr/>
                    <a:lstStyle/>
                    <a:p>
                      <a:r>
                        <a:rPr lang="es-ES"/>
                        <a:t>1</a:t>
                      </a:r>
                    </a:p>
                  </a:txBody>
                  <a:tcPr/>
                </a:tc>
                <a:tc>
                  <a:txBody>
                    <a:bodyPr/>
                    <a:lstStyle/>
                    <a:p>
                      <a:pPr algn="ctr"/>
                      <a:r>
                        <a:rPr lang="es-ES"/>
                        <a:t>5</a:t>
                      </a:r>
                    </a:p>
                  </a:txBody>
                  <a:tcPr/>
                </a:tc>
                <a:tc>
                  <a:txBody>
                    <a:bodyPr/>
                    <a:lstStyle/>
                    <a:p>
                      <a:pPr algn="ctr"/>
                      <a:r>
                        <a:rPr lang="es-ES"/>
                        <a:t>1</a:t>
                      </a:r>
                    </a:p>
                  </a:txBody>
                  <a:tcPr/>
                </a:tc>
                <a:tc>
                  <a:txBody>
                    <a:bodyPr/>
                    <a:lstStyle/>
                    <a:p>
                      <a:pPr algn="r"/>
                      <a:r>
                        <a:rPr lang="es-ES"/>
                        <a:t>4</a:t>
                      </a:r>
                    </a:p>
                  </a:txBody>
                  <a:tcPr/>
                </a:tc>
                <a:extLst>
                  <a:ext uri="{0D108BD9-81ED-4DB2-BD59-A6C34878D82A}">
                    <a16:rowId xmlns:a16="http://schemas.microsoft.com/office/drawing/2014/main" val="4165397263"/>
                  </a:ext>
                </a:extLst>
              </a:tr>
              <a:tr h="370840">
                <a:tc>
                  <a:txBody>
                    <a:bodyPr/>
                    <a:lstStyle/>
                    <a:p>
                      <a:r>
                        <a:rPr lang="es-ES"/>
                        <a:t>2</a:t>
                      </a:r>
                    </a:p>
                  </a:txBody>
                  <a:tcPr/>
                </a:tc>
                <a:tc>
                  <a:txBody>
                    <a:bodyPr/>
                    <a:lstStyle/>
                    <a:p>
                      <a:pPr algn="ctr"/>
                      <a:r>
                        <a:rPr lang="es-ES"/>
                        <a:t>8</a:t>
                      </a:r>
                    </a:p>
                  </a:txBody>
                  <a:tcPr/>
                </a:tc>
                <a:tc>
                  <a:txBody>
                    <a:bodyPr/>
                    <a:lstStyle/>
                    <a:p>
                      <a:pPr algn="ctr"/>
                      <a:r>
                        <a:rPr lang="es-ES"/>
                        <a:t>8</a:t>
                      </a:r>
                    </a:p>
                  </a:txBody>
                  <a:tcPr/>
                </a:tc>
                <a:tc>
                  <a:txBody>
                    <a:bodyPr/>
                    <a:lstStyle/>
                    <a:p>
                      <a:pPr algn="r"/>
                      <a:r>
                        <a:rPr lang="es-ES"/>
                        <a:t>7</a:t>
                      </a:r>
                    </a:p>
                  </a:txBody>
                  <a:tcPr/>
                </a:tc>
                <a:extLst>
                  <a:ext uri="{0D108BD9-81ED-4DB2-BD59-A6C34878D82A}">
                    <a16:rowId xmlns:a16="http://schemas.microsoft.com/office/drawing/2014/main" val="4109389137"/>
                  </a:ext>
                </a:extLst>
              </a:tr>
              <a:tr h="370840">
                <a:tc>
                  <a:txBody>
                    <a:bodyPr/>
                    <a:lstStyle/>
                    <a:p>
                      <a:r>
                        <a:rPr lang="es-ES"/>
                        <a:t>3</a:t>
                      </a:r>
                    </a:p>
                  </a:txBody>
                  <a:tcPr/>
                </a:tc>
                <a:tc>
                  <a:txBody>
                    <a:bodyPr/>
                    <a:lstStyle/>
                    <a:p>
                      <a:pPr algn="ctr"/>
                      <a:r>
                        <a:rPr lang="es-ES"/>
                        <a:t>3</a:t>
                      </a:r>
                    </a:p>
                  </a:txBody>
                  <a:tcPr/>
                </a:tc>
                <a:tc>
                  <a:txBody>
                    <a:bodyPr/>
                    <a:lstStyle/>
                    <a:p>
                      <a:pPr algn="ctr"/>
                      <a:r>
                        <a:rPr lang="es-ES"/>
                        <a:t>6</a:t>
                      </a:r>
                    </a:p>
                  </a:txBody>
                  <a:tcPr/>
                </a:tc>
                <a:tc>
                  <a:txBody>
                    <a:bodyPr/>
                    <a:lstStyle/>
                    <a:p>
                      <a:pPr algn="r"/>
                      <a:r>
                        <a:rPr lang="es-ES"/>
                        <a:t>6</a:t>
                      </a:r>
                    </a:p>
                  </a:txBody>
                  <a:tcPr/>
                </a:tc>
                <a:extLst>
                  <a:ext uri="{0D108BD9-81ED-4DB2-BD59-A6C34878D82A}">
                    <a16:rowId xmlns:a16="http://schemas.microsoft.com/office/drawing/2014/main" val="179986089"/>
                  </a:ext>
                </a:extLst>
              </a:tr>
              <a:tr h="370840">
                <a:tc>
                  <a:txBody>
                    <a:bodyPr/>
                    <a:lstStyle/>
                    <a:p>
                      <a:r>
                        <a:rPr lang="es-ES"/>
                        <a:t>4</a:t>
                      </a:r>
                    </a:p>
                  </a:txBody>
                  <a:tcPr/>
                </a:tc>
                <a:tc>
                  <a:txBody>
                    <a:bodyPr/>
                    <a:lstStyle/>
                    <a:p>
                      <a:pPr algn="ctr"/>
                      <a:r>
                        <a:rPr lang="es-ES"/>
                        <a:t>2</a:t>
                      </a:r>
                    </a:p>
                  </a:txBody>
                  <a:tcPr/>
                </a:tc>
                <a:tc>
                  <a:txBody>
                    <a:bodyPr/>
                    <a:lstStyle/>
                    <a:p>
                      <a:pPr algn="ctr"/>
                      <a:r>
                        <a:rPr lang="es-ES"/>
                        <a:t>5</a:t>
                      </a:r>
                    </a:p>
                  </a:txBody>
                  <a:tcPr/>
                </a:tc>
                <a:tc>
                  <a:txBody>
                    <a:bodyPr/>
                    <a:lstStyle/>
                    <a:p>
                      <a:pPr algn="r"/>
                      <a:r>
                        <a:rPr lang="es-ES"/>
                        <a:t>5</a:t>
                      </a:r>
                    </a:p>
                  </a:txBody>
                  <a:tcPr/>
                </a:tc>
                <a:extLst>
                  <a:ext uri="{0D108BD9-81ED-4DB2-BD59-A6C34878D82A}">
                    <a16:rowId xmlns:a16="http://schemas.microsoft.com/office/drawing/2014/main" val="2200370176"/>
                  </a:ext>
                </a:extLst>
              </a:tr>
              <a:tr h="370840">
                <a:tc>
                  <a:txBody>
                    <a:bodyPr/>
                    <a:lstStyle/>
                    <a:p>
                      <a:r>
                        <a:rPr lang="es-ES"/>
                        <a:t>5</a:t>
                      </a:r>
                    </a:p>
                  </a:txBody>
                  <a:tcPr/>
                </a:tc>
                <a:tc>
                  <a:txBody>
                    <a:bodyPr/>
                    <a:lstStyle/>
                    <a:p>
                      <a:pPr algn="ctr"/>
                      <a:r>
                        <a:rPr lang="es-ES"/>
                        <a:t>7</a:t>
                      </a:r>
                    </a:p>
                  </a:txBody>
                  <a:tcPr/>
                </a:tc>
                <a:tc>
                  <a:txBody>
                    <a:bodyPr/>
                    <a:lstStyle/>
                    <a:p>
                      <a:pPr algn="ctr"/>
                      <a:r>
                        <a:rPr lang="es-ES"/>
                        <a:t>4</a:t>
                      </a:r>
                    </a:p>
                  </a:txBody>
                  <a:tcPr/>
                </a:tc>
                <a:tc>
                  <a:txBody>
                    <a:bodyPr/>
                    <a:lstStyle/>
                    <a:p>
                      <a:pPr algn="r"/>
                      <a:r>
                        <a:rPr lang="es-ES"/>
                        <a:t>4</a:t>
                      </a:r>
                    </a:p>
                  </a:txBody>
                  <a:tcPr/>
                </a:tc>
                <a:extLst>
                  <a:ext uri="{0D108BD9-81ED-4DB2-BD59-A6C34878D82A}">
                    <a16:rowId xmlns:a16="http://schemas.microsoft.com/office/drawing/2014/main" val="2023179630"/>
                  </a:ext>
                </a:extLst>
              </a:tr>
            </a:tbl>
          </a:graphicData>
        </a:graphic>
      </p:graphicFrame>
    </p:spTree>
    <p:extLst>
      <p:ext uri="{BB962C8B-B14F-4D97-AF65-F5344CB8AC3E}">
        <p14:creationId xmlns:p14="http://schemas.microsoft.com/office/powerpoint/2010/main" val="3785834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Mercancías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0585368"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𝐹𝑢𝑛𝑐𝑖</m:t>
                      </m:r>
                      <m:r>
                        <a:rPr lang="es-ES" sz="2800" b="0" i="1" smtClean="0">
                          <a:latin typeface="Cambria Math" panose="02040503050406030204" pitchFamily="18" charset="0"/>
                        </a:rPr>
                        <m:t>ó</m:t>
                      </m:r>
                      <m:r>
                        <a:rPr lang="es-ES" sz="2800" b="0" i="1" smtClean="0">
                          <a:latin typeface="Cambria Math" panose="02040503050406030204" pitchFamily="18" charset="0"/>
                        </a:rPr>
                        <m:t>𝑛</m:t>
                      </m:r>
                      <m:r>
                        <a:rPr lang="es-ES" sz="2800" b="0" i="1" smtClean="0">
                          <a:latin typeface="Cambria Math" panose="02040503050406030204" pitchFamily="18" charset="0"/>
                        </a:rPr>
                        <m:t> </m:t>
                      </m:r>
                      <m:r>
                        <a:rPr lang="es-ES" sz="2800" b="0" i="1" smtClean="0">
                          <a:latin typeface="Cambria Math" panose="02040503050406030204" pitchFamily="18" charset="0"/>
                        </a:rPr>
                        <m:t>𝑜𝑏𝑗𝑒𝑡𝑖𝑣𝑜</m:t>
                      </m:r>
                      <m:r>
                        <a:rPr lang="es-ES" sz="2800" b="0" i="1" smtClean="0">
                          <a:latin typeface="Cambria Math" panose="02040503050406030204" pitchFamily="18" charset="0"/>
                        </a:rPr>
                        <m:t>:</m:t>
                      </m:r>
                    </m:oMath>
                  </m:oMathPara>
                </a14:m>
                <a:endParaRPr lang="es-ES" sz="28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rPr>
                        <m:t>𝑀𝑎𝑥𝑖𝑚𝑖𝑧𝑎𝑟</m:t>
                      </m:r>
                      <m:r>
                        <a:rPr lang="es-ES" sz="2800" b="0" i="1" smtClean="0">
                          <a:latin typeface="Cambria Math" panose="02040503050406030204" pitchFamily="18" charset="0"/>
                        </a:rPr>
                        <m:t> </m:t>
                      </m:r>
                      <m:r>
                        <a:rPr lang="es-ES" sz="2800" i="1">
                          <a:latin typeface="Cambria Math" panose="02040503050406030204" pitchFamily="18" charset="0"/>
                        </a:rPr>
                        <m:t>𝑍</m:t>
                      </m:r>
                      <m:r>
                        <a:rPr lang="es-ES" sz="2800" i="1">
                          <a:latin typeface="Cambria Math" panose="02040503050406030204" pitchFamily="18" charset="0"/>
                        </a:rPr>
                        <m:t>= </m:t>
                      </m:r>
                      <m:nary>
                        <m:naryPr>
                          <m:chr m:val="∑"/>
                          <m:ctrlPr>
                            <a:rPr lang="es-ES" sz="2800" b="0" i="1" smtClean="0">
                              <a:latin typeface="Cambria Math" panose="02040503050406030204" pitchFamily="18" charset="0"/>
                            </a:rPr>
                          </m:ctrlPr>
                        </m:naryPr>
                        <m:sub>
                          <m:r>
                            <m:rPr>
                              <m:brk m:alnAt="23"/>
                            </m:rPr>
                            <a:rPr lang="es-ES" sz="2800" b="0" i="1" smtClean="0">
                              <a:latin typeface="Cambria Math" panose="02040503050406030204" pitchFamily="18" charset="0"/>
                            </a:rPr>
                            <m:t>𝑖</m:t>
                          </m:r>
                          <m:r>
                            <a:rPr lang="es-ES" sz="2800" b="0" i="1" smtClean="0">
                              <a:latin typeface="Cambria Math" panose="02040503050406030204" pitchFamily="18" charset="0"/>
                            </a:rPr>
                            <m:t>=1</m:t>
                          </m:r>
                        </m:sub>
                        <m:sup>
                          <m:r>
                            <a:rPr lang="es-ES" sz="2800" b="0" i="1" smtClean="0">
                              <a:latin typeface="Cambria Math" panose="02040503050406030204" pitchFamily="18" charset="0"/>
                            </a:rPr>
                            <m:t>𝑁</m:t>
                          </m:r>
                        </m:sup>
                        <m:e>
                          <m:r>
                            <a:rPr lang="es-ES" sz="2800" b="0" i="1" smtClean="0">
                              <a:latin typeface="Cambria Math" panose="02040503050406030204" pitchFamily="18" charset="0"/>
                            </a:rPr>
                            <m:t>𝑐</m:t>
                          </m:r>
                          <m:r>
                            <a:rPr lang="es-ES" sz="2800" b="0" i="1" baseline="-25000" smtClean="0">
                              <a:latin typeface="Cambria Math" panose="02040503050406030204" pitchFamily="18" charset="0"/>
                            </a:rPr>
                            <m:t>𝑖</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𝑖</m:t>
                          </m:r>
                        </m:e>
                      </m:nary>
                    </m:oMath>
                  </m:oMathPara>
                </a14:m>
                <a:endParaRPr lang="es-ES" sz="28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sz="2800" i="1">
                          <a:latin typeface="Cambria Math" panose="02040503050406030204" pitchFamily="18" charset="0"/>
                        </a:rPr>
                        <m:t>𝑆𝑢𝑗𝑒𝑡𝑜</m:t>
                      </m:r>
                      <m:r>
                        <a:rPr lang="es-ES" sz="2800" i="1">
                          <a:latin typeface="Cambria Math" panose="02040503050406030204" pitchFamily="18" charset="0"/>
                        </a:rPr>
                        <m:t> </m:t>
                      </m:r>
                      <m:r>
                        <a:rPr lang="es-ES" sz="2800" i="1">
                          <a:latin typeface="Cambria Math" panose="02040503050406030204" pitchFamily="18" charset="0"/>
                        </a:rPr>
                        <m:t>𝑎</m:t>
                      </m:r>
                      <m:r>
                        <a:rPr lang="es-ES" sz="2800" i="1">
                          <a:latin typeface="Cambria Math" panose="02040503050406030204" pitchFamily="18" charset="0"/>
                        </a:rPr>
                        <m:t>:</m:t>
                      </m:r>
                    </m:oMath>
                  </m:oMathPara>
                </a14:m>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s-ES" sz="2800" i="1">
                              <a:latin typeface="Cambria Math" panose="02040503050406030204" pitchFamily="18" charset="0"/>
                            </a:rPr>
                          </m:ctrlPr>
                        </m:naryPr>
                        <m:sub>
                          <m:r>
                            <m:rPr>
                              <m:brk m:alnAt="23"/>
                            </m:rPr>
                            <a:rPr lang="es-ES" sz="2800" i="1">
                              <a:latin typeface="Cambria Math" panose="02040503050406030204" pitchFamily="18" charset="0"/>
                            </a:rPr>
                            <m:t>𝑖</m:t>
                          </m:r>
                          <m:r>
                            <a:rPr lang="es-ES" sz="2800" i="1">
                              <a:latin typeface="Cambria Math" panose="02040503050406030204" pitchFamily="18" charset="0"/>
                            </a:rPr>
                            <m:t>=1</m:t>
                          </m:r>
                        </m:sub>
                        <m:sup>
                          <m:r>
                            <a:rPr lang="es-ES" sz="2800" i="1">
                              <a:latin typeface="Cambria Math" panose="02040503050406030204" pitchFamily="18" charset="0"/>
                            </a:rPr>
                            <m:t>𝑁</m:t>
                          </m:r>
                        </m:sup>
                        <m:e>
                          <m:r>
                            <a:rPr lang="es-ES" sz="2800" b="0" i="1" smtClean="0">
                              <a:latin typeface="Cambria Math" panose="02040503050406030204" pitchFamily="18" charset="0"/>
                            </a:rPr>
                            <m:t>𝑤</m:t>
                          </m:r>
                          <m:r>
                            <a:rPr lang="es-ES" sz="2800" i="1" baseline="-25000">
                              <a:latin typeface="Cambria Math" panose="02040503050406030204" pitchFamily="18" charset="0"/>
                            </a:rPr>
                            <m:t>𝑖</m:t>
                          </m:r>
                          <m:r>
                            <a:rPr lang="es-ES" sz="2800" b="0" i="1" smtClean="0">
                              <a:latin typeface="Cambria Math" panose="02040503050406030204" pitchFamily="18" charset="0"/>
                            </a:rPr>
                            <m:t>𝑥</m:t>
                          </m:r>
                          <m:r>
                            <a:rPr lang="es-ES" sz="2800" i="1" baseline="-25000">
                              <a:latin typeface="Cambria Math" panose="02040503050406030204" pitchFamily="18" charset="0"/>
                            </a:rPr>
                            <m:t>𝑖</m:t>
                          </m:r>
                        </m:e>
                      </m:nary>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𝑊</m:t>
                      </m:r>
                    </m:oMath>
                  </m:oMathPara>
                </a14:m>
                <a:endParaRPr lang="es-ES" sz="2800" b="0" i="1">
                  <a:latin typeface="Cambria Math" panose="02040503050406030204" pitchFamily="18" charset="0"/>
                  <a:ea typeface="Cambria Math" panose="02040503050406030204" pitchFamily="18" charset="0"/>
                </a:endParaRPr>
              </a:p>
              <a:p>
                <a:pPr marL="0" indent="0">
                  <a:buNone/>
                </a:pPr>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s-ES" sz="2800" i="1" smtClean="0">
                              <a:latin typeface="Cambria Math" panose="02040503050406030204" pitchFamily="18" charset="0"/>
                            </a:rPr>
                          </m:ctrlPr>
                        </m:naryPr>
                        <m:sub>
                          <m:r>
                            <m:rPr>
                              <m:brk m:alnAt="23"/>
                            </m:rPr>
                            <a:rPr lang="es-ES" sz="2800" i="1">
                              <a:latin typeface="Cambria Math" panose="02040503050406030204" pitchFamily="18" charset="0"/>
                            </a:rPr>
                            <m:t>𝑖</m:t>
                          </m:r>
                          <m:r>
                            <a:rPr lang="es-ES" sz="2800" i="1">
                              <a:latin typeface="Cambria Math" panose="02040503050406030204" pitchFamily="18" charset="0"/>
                            </a:rPr>
                            <m:t>=1</m:t>
                          </m:r>
                        </m:sub>
                        <m:sup>
                          <m:r>
                            <a:rPr lang="es-ES" sz="2800" i="1">
                              <a:latin typeface="Cambria Math" panose="02040503050406030204" pitchFamily="18" charset="0"/>
                            </a:rPr>
                            <m:t>𝑁</m:t>
                          </m:r>
                        </m:sup>
                        <m:e>
                          <m:r>
                            <a:rPr lang="es-ES" sz="2800" b="0" i="1" smtClean="0">
                              <a:latin typeface="Cambria Math" panose="02040503050406030204" pitchFamily="18" charset="0"/>
                            </a:rPr>
                            <m:t>𝑣</m:t>
                          </m:r>
                          <m:r>
                            <a:rPr lang="es-ES" sz="2800" i="1" baseline="-25000">
                              <a:latin typeface="Cambria Math" panose="02040503050406030204" pitchFamily="18" charset="0"/>
                            </a:rPr>
                            <m:t>𝑖</m:t>
                          </m:r>
                          <m:r>
                            <a:rPr lang="es-ES" sz="2800" b="0" i="1" smtClean="0">
                              <a:latin typeface="Cambria Math" panose="02040503050406030204" pitchFamily="18" charset="0"/>
                            </a:rPr>
                            <m:t>𝑥</m:t>
                          </m:r>
                          <m:r>
                            <a:rPr lang="es-ES" sz="2800" i="1" baseline="-25000">
                              <a:latin typeface="Cambria Math" panose="02040503050406030204" pitchFamily="18" charset="0"/>
                            </a:rPr>
                            <m:t>𝑖</m:t>
                          </m:r>
                        </m:e>
                      </m:nary>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𝑉</m:t>
                      </m:r>
                    </m:oMath>
                  </m:oMathPara>
                </a14:m>
                <a:endParaRPr lang="es-ES" sz="2800" i="1">
                  <a:latin typeface="Cambria Math" panose="02040503050406030204" pitchFamily="18" charset="0"/>
                </a:endParaRPr>
              </a:p>
              <a:p>
                <a:pPr marL="0" indent="0">
                  <a:buNone/>
                </a:pPr>
                <a:endParaRPr lang="es-ES" sz="2800" i="1">
                  <a:latin typeface="Cambria Math" panose="02040503050406030204" pitchFamily="18" charset="0"/>
                </a:endParaRPr>
              </a:p>
              <a:p>
                <a:pPr marL="0" indent="0" algn="ctr">
                  <a:buNone/>
                </a:pPr>
                <a14:m>
                  <m:oMath xmlns:m="http://schemas.openxmlformats.org/officeDocument/2006/math">
                    <m:r>
                      <a:rPr lang="es-ES" sz="2800" b="0" i="1" smtClean="0">
                        <a:latin typeface="Cambria Math" panose="02040503050406030204" pitchFamily="18" charset="0"/>
                      </a:rPr>
                      <m:t>𝑥</m:t>
                    </m:r>
                    <m:r>
                      <a:rPr lang="es-ES" sz="2800" i="1" baseline="-25000">
                        <a:latin typeface="Cambria Math" panose="02040503050406030204" pitchFamily="18" charset="0"/>
                      </a:rPr>
                      <m:t>𝑖</m:t>
                    </m:r>
                    <m:r>
                      <a:rPr lang="es-ES" sz="2800" i="1" smtClean="0">
                        <a:latin typeface="Cambria Math" panose="02040503050406030204" pitchFamily="18" charset="0"/>
                        <a:ea typeface="Cambria Math" panose="02040503050406030204" pitchFamily="18" charset="0"/>
                      </a:rPr>
                      <m:t>∈</m:t>
                    </m:r>
                    <m:r>
                      <a:rPr lang="es-ES" sz="2800" i="1" smtClean="0">
                        <a:latin typeface="Cambria Math" panose="02040503050406030204" pitchFamily="18" charset="0"/>
                        <a:ea typeface="Cambria Math" panose="02040503050406030204" pitchFamily="18" charset="0"/>
                      </a:rPr>
                      <m:t>ℤ</m:t>
                    </m:r>
                    <m:r>
                      <a:rPr lang="es-ES" sz="2800" b="0" i="1" smtClean="0">
                        <a:latin typeface="Cambria Math" panose="02040503050406030204" pitchFamily="18" charset="0"/>
                        <a:ea typeface="Cambria Math" panose="02040503050406030204" pitchFamily="18" charset="0"/>
                      </a:rPr>
                      <m:t>, ∀</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𝑁</m:t>
                    </m:r>
                  </m:oMath>
                </a14:m>
                <a:r>
                  <a:rPr lang="es-ES" sz="2800" i="1">
                    <a:latin typeface="Cambria Math" panose="02040503050406030204" pitchFamily="18" charset="0"/>
                  </a:rPr>
                  <a:t> </a:t>
                </a: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58" t="-9309" b="-10638"/>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21</a:t>
            </a:fld>
            <a:endParaRPr lang="es-ES"/>
          </a:p>
        </p:txBody>
      </p:sp>
    </p:spTree>
    <p:extLst>
      <p:ext uri="{BB962C8B-B14F-4D97-AF65-F5344CB8AC3E}">
        <p14:creationId xmlns:p14="http://schemas.microsoft.com/office/powerpoint/2010/main" val="1860926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Mercancías</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22</a:t>
            </a:fld>
            <a:endParaRPr lang="es-ES"/>
          </a:p>
        </p:txBody>
      </p:sp>
      <p:sp>
        <p:nvSpPr>
          <p:cNvPr id="3" name="Rectangle 1">
            <a:extLst>
              <a:ext uri="{FF2B5EF4-FFF2-40B4-BE49-F238E27FC236}">
                <a16:creationId xmlns:a16="http://schemas.microsoft.com/office/drawing/2014/main" id="{1C635D3A-3A17-6B4B-61A9-8EBC54E4F714}"/>
              </a:ext>
            </a:extLst>
          </p:cNvPr>
          <p:cNvSpPr>
            <a:spLocks noChangeArrowheads="1"/>
          </p:cNvSpPr>
          <p:nvPr/>
        </p:nvSpPr>
        <p:spPr bwMode="auto">
          <a:xfrm>
            <a:off x="222287" y="1242041"/>
            <a:ext cx="7205472" cy="526297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Importar la librería </a:t>
            </a:r>
            <a:r>
              <a:rPr kumimoji="0" lang="es-ES" altLang="es-ES" sz="1200" b="0" i="0" u="none" strike="noStrike" cap="none" normalizeH="0" baseline="0" err="1">
                <a:ln>
                  <a:noFill/>
                </a:ln>
                <a:solidFill>
                  <a:srgbClr val="7A7E85"/>
                </a:solidFill>
                <a:effectLst/>
                <a:latin typeface="JetBrains Mono"/>
              </a:rPr>
              <a:t>gurobipy</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from</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gurobipy</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import</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 GRB</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Datos del problema</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mercancias</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pesos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8</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7</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BCBEC4"/>
                </a:solidFill>
                <a:effectLst/>
                <a:latin typeface="JetBrains Mono"/>
              </a:rPr>
              <a:t>volumenes</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8</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6</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valores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7</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6</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BCBEC4"/>
                </a:solidFill>
                <a:effectLst/>
                <a:latin typeface="JetBrains Mono"/>
              </a:rPr>
              <a:t>peso_maximo</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2AACB8"/>
                </a:solidFill>
                <a:effectLst/>
                <a:latin typeface="JetBrains Mono"/>
              </a:rPr>
              <a:t>112</a:t>
            </a:r>
            <a:br>
              <a:rPr kumimoji="0" lang="es-ES" altLang="es-ES" sz="1200" b="0" i="0" u="none" strike="noStrike" cap="none" normalizeH="0" baseline="0">
                <a:ln>
                  <a:noFill/>
                </a:ln>
                <a:solidFill>
                  <a:srgbClr val="2AACB8"/>
                </a:solidFill>
                <a:effectLst/>
                <a:latin typeface="JetBrains Mono"/>
              </a:rPr>
            </a:br>
            <a:r>
              <a:rPr kumimoji="0" lang="es-ES" altLang="es-ES" sz="1200" b="0" i="0" u="none" strike="noStrike" cap="none" normalizeH="0" baseline="0" err="1">
                <a:ln>
                  <a:noFill/>
                </a:ln>
                <a:solidFill>
                  <a:srgbClr val="BCBEC4"/>
                </a:solidFill>
                <a:effectLst/>
                <a:latin typeface="JetBrains Mono"/>
              </a:rPr>
              <a:t>volumen_maximo</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2AACB8"/>
                </a:solidFill>
                <a:effectLst/>
                <a:latin typeface="JetBrains Mono"/>
              </a:rPr>
              <a:t>109</a:t>
            </a:r>
            <a:br>
              <a:rPr kumimoji="0" lang="es-ES" altLang="es-ES" sz="1200" b="0" i="0" u="none" strike="noStrike" cap="none" normalizeH="0" baseline="0">
                <a:ln>
                  <a:noFill/>
                </a:ln>
                <a:solidFill>
                  <a:srgbClr val="2AACB8"/>
                </a:solidFill>
                <a:effectLst/>
                <a:latin typeface="JetBrains Mono"/>
              </a:rPr>
            </a:br>
            <a:br>
              <a:rPr kumimoji="0" lang="es-ES" altLang="es-ES" sz="1200" b="0" i="0" u="none" strike="noStrike" cap="none" normalizeH="0" baseline="0">
                <a:ln>
                  <a:noFill/>
                </a:ln>
                <a:solidFill>
                  <a:srgbClr val="2AACB8"/>
                </a:solidFill>
                <a:effectLst/>
                <a:latin typeface="JetBrains Mono"/>
              </a:rPr>
            </a:br>
            <a:r>
              <a:rPr kumimoji="0" lang="es-ES" altLang="es-ES" sz="1200" b="0" i="0" u="none" strike="noStrike" cap="none" normalizeH="0" baseline="0">
                <a:ln>
                  <a:noFill/>
                </a:ln>
                <a:solidFill>
                  <a:srgbClr val="7A7E85"/>
                </a:solidFill>
                <a:effectLst/>
                <a:latin typeface="JetBrains Mono"/>
              </a:rPr>
              <a:t># Crear un nuevo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Carga_Camion</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Desactivar la salida de </a:t>
            </a:r>
            <a:r>
              <a:rPr kumimoji="0" lang="es-ES" altLang="es-ES" sz="1200" b="0" i="0" u="none" strike="noStrike" cap="none" normalizeH="0" baseline="0" err="1">
                <a:ln>
                  <a:noFill/>
                </a:ln>
                <a:solidFill>
                  <a:srgbClr val="7A7E85"/>
                </a:solidFill>
                <a:effectLst/>
                <a:latin typeface="JetBrains Mono"/>
              </a:rPr>
              <a:t>Gurobi</a:t>
            </a:r>
            <a:r>
              <a:rPr kumimoji="0" lang="es-ES" altLang="es-ES" sz="1200" b="0" i="0" u="none" strike="noStrike" cap="none" normalizeH="0" baseline="0">
                <a:ln>
                  <a:noFill/>
                </a:ln>
                <a:solidFill>
                  <a:srgbClr val="7A7E85"/>
                </a:solidFill>
                <a:effectLst/>
                <a:latin typeface="JetBrains Mono"/>
              </a:rPr>
              <a:t> (opcional)</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modelo.Params.OutputFlag</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2AACB8"/>
                </a:solidFill>
                <a:effectLst/>
                <a:latin typeface="JetBrains Mono"/>
              </a:rPr>
              <a:t>0</a:t>
            </a:r>
            <a:br>
              <a:rPr kumimoji="0" lang="es-ES" altLang="es-ES" sz="1200" b="0" i="0" u="none" strike="noStrike" cap="none" normalizeH="0" baseline="0">
                <a:ln>
                  <a:noFill/>
                </a:ln>
                <a:solidFill>
                  <a:srgbClr val="2AACB8"/>
                </a:solidFill>
                <a:effectLst/>
                <a:latin typeface="JetBrains Mono"/>
              </a:rPr>
            </a:br>
            <a:br>
              <a:rPr kumimoji="0" lang="es-ES" altLang="es-ES" sz="1200" b="0" i="0" u="none" strike="noStrike" cap="none" normalizeH="0" baseline="0">
                <a:ln>
                  <a:noFill/>
                </a:ln>
                <a:solidFill>
                  <a:srgbClr val="2AACB8"/>
                </a:solidFill>
                <a:effectLst/>
                <a:latin typeface="JetBrains Mono"/>
              </a:rPr>
            </a:br>
            <a:r>
              <a:rPr kumimoji="0" lang="es-ES" altLang="es-ES" sz="1200" b="0" i="0" u="none" strike="noStrike" cap="none" normalizeH="0" baseline="0">
                <a:ln>
                  <a:noFill/>
                </a:ln>
                <a:solidFill>
                  <a:srgbClr val="7A7E85"/>
                </a:solidFill>
                <a:effectLst/>
                <a:latin typeface="JetBrains Mono"/>
              </a:rPr>
              <a:t># Definir las variables de decisión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7A7E85"/>
                </a:solidFill>
                <a:effectLst/>
                <a:latin typeface="JetBrains Mono"/>
              </a:rPr>
              <a:t># x[i] = número de unidades de la mercancía i a cargar</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x = {}</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err="1">
                <a:ln>
                  <a:noFill/>
                </a:ln>
                <a:solidFill>
                  <a:srgbClr val="BCBEC4"/>
                </a:solidFill>
                <a:effectLst/>
                <a:latin typeface="JetBrains Mono"/>
              </a:rPr>
              <a:t>mercancias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x[i] = </a:t>
            </a:r>
            <a:r>
              <a:rPr kumimoji="0" lang="es-ES" altLang="es-ES" sz="1200" b="0" i="0" u="none" strike="noStrike" cap="none" normalizeH="0" baseline="0" err="1">
                <a:ln>
                  <a:noFill/>
                </a:ln>
                <a:solidFill>
                  <a:srgbClr val="BCBEC4"/>
                </a:solidFill>
                <a:effectLst/>
                <a:latin typeface="JetBrains Mono"/>
              </a:rPr>
              <a:t>modelo.addVar</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AA4926"/>
                </a:solidFill>
                <a:effectLst/>
                <a:latin typeface="JetBrains Mono"/>
              </a:rPr>
              <a:t>vtype</a:t>
            </a:r>
            <a:r>
              <a:rPr kumimoji="0" lang="es-ES" altLang="es-ES" sz="1200" b="0" i="0" u="none" strike="noStrike" cap="none" normalizeH="0" baseline="0">
                <a:ln>
                  <a:noFill/>
                </a:ln>
                <a:solidFill>
                  <a:srgbClr val="BCBEC4"/>
                </a:solidFill>
                <a:effectLst/>
                <a:latin typeface="JetBrains Mono"/>
              </a:rPr>
              <a:t>=GRB.INTEGER, </a:t>
            </a:r>
            <a:r>
              <a:rPr kumimoji="0" lang="es-ES" altLang="es-ES" sz="1200" b="0" i="0" u="none" strike="noStrike" cap="none" normalizeH="0" baseline="0">
                <a:ln>
                  <a:noFill/>
                </a:ln>
                <a:solidFill>
                  <a:srgbClr val="AA4926"/>
                </a:solidFill>
                <a:effectLst/>
                <a:latin typeface="JetBrains Mono"/>
              </a:rPr>
              <a:t>lb</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2AACB8"/>
                </a:solidFill>
                <a:effectLst/>
                <a:latin typeface="JetBrains Mono"/>
              </a:rPr>
              <a:t>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f"x</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Establecer la función objetivo: maximizar el valor total</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modelo.setObjective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(valores[i] * x[i]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err="1">
                <a:ln>
                  <a:noFill/>
                </a:ln>
                <a:solidFill>
                  <a:srgbClr val="BCBEC4"/>
                </a:solidFill>
                <a:effectLst/>
                <a:latin typeface="JetBrains Mono"/>
              </a:rPr>
              <a:t>mercancias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GRB.MAXIMIZE</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6467D3B-0A5E-4BDF-EEC7-66B0C3BDDA1E}"/>
              </a:ext>
            </a:extLst>
          </p:cNvPr>
          <p:cNvSpPr>
            <a:spLocks noChangeArrowheads="1"/>
          </p:cNvSpPr>
          <p:nvPr/>
        </p:nvSpPr>
        <p:spPr bwMode="auto">
          <a:xfrm>
            <a:off x="5239512" y="1057374"/>
            <a:ext cx="6483096" cy="563231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Agregar la restricción de peso máximo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modelo.addConstr</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(pesos[i] * x[i]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err="1">
                <a:ln>
                  <a:noFill/>
                </a:ln>
                <a:solidFill>
                  <a:srgbClr val="BCBEC4"/>
                </a:solidFill>
                <a:effectLst/>
                <a:latin typeface="JetBrains Mono"/>
              </a:rPr>
              <a:t>mercancias</a:t>
            </a:r>
            <a:r>
              <a:rPr kumimoji="0" lang="es-ES" altLang="es-ES" sz="1200" b="0" i="0" u="none" strike="noStrike" cap="none" normalizeH="0" baseline="0">
                <a:ln>
                  <a:noFill/>
                </a:ln>
                <a:solidFill>
                  <a:srgbClr val="BCBEC4"/>
                </a:solidFill>
                <a:effectLst/>
                <a:latin typeface="JetBrains Mono"/>
              </a:rPr>
              <a:t>) &lt;= </a:t>
            </a:r>
            <a:r>
              <a:rPr kumimoji="0" lang="es-ES" altLang="es-ES" sz="1200" b="0" i="0" u="none" strike="noStrike" cap="none" normalizeH="0" baseline="0" err="1">
                <a:ln>
                  <a:noFill/>
                </a:ln>
                <a:solidFill>
                  <a:srgbClr val="BCBEC4"/>
                </a:solidFill>
                <a:effectLst/>
                <a:latin typeface="JetBrains Mono"/>
              </a:rPr>
              <a:t>peso_maximo</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Restriccion_Peso</a:t>
            </a:r>
            <a:r>
              <a:rPr kumimoji="0" lang="es-ES" altLang="es-ES" sz="1200" b="0" i="0" u="none" strike="noStrike" cap="none" normalizeH="0" baseline="0">
                <a:ln>
                  <a:noFill/>
                </a:ln>
                <a:solidFill>
                  <a:srgbClr val="6AAB73"/>
                </a:solidFill>
                <a:effectLst/>
                <a:latin typeface="JetBrains Mono"/>
              </a:rPr>
              <a:t>"</a:t>
            </a:r>
            <a:br>
              <a:rPr kumimoji="0" lang="es-ES" altLang="es-ES" sz="1200" b="0" i="0" u="none" strike="noStrike" cap="none" normalizeH="0" baseline="0">
                <a:ln>
                  <a:noFill/>
                </a:ln>
                <a:solidFill>
                  <a:srgbClr val="6AAB73"/>
                </a:solidFill>
                <a:effectLst/>
                <a:latin typeface="JetBrains Mono"/>
              </a:rPr>
            </a:b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Agregar la restricción de volumen máximo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modelo.addConstr</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BCBEC4"/>
                </a:solidFill>
                <a:effectLst/>
                <a:latin typeface="JetBrains Mono"/>
              </a:rPr>
              <a:t>volumenes</a:t>
            </a:r>
            <a:r>
              <a:rPr kumimoji="0" lang="es-ES" altLang="es-ES" sz="1200" b="0" i="0" u="none" strike="noStrike" cap="none" normalizeH="0" baseline="0">
                <a:ln>
                  <a:noFill/>
                </a:ln>
                <a:solidFill>
                  <a:srgbClr val="BCBEC4"/>
                </a:solidFill>
                <a:effectLst/>
                <a:latin typeface="JetBrains Mono"/>
              </a:rPr>
              <a:t>[i] * x[i]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err="1">
                <a:ln>
                  <a:noFill/>
                </a:ln>
                <a:solidFill>
                  <a:srgbClr val="BCBEC4"/>
                </a:solidFill>
                <a:effectLst/>
                <a:latin typeface="JetBrains Mono"/>
              </a:rPr>
              <a:t>mercancias</a:t>
            </a:r>
            <a:r>
              <a:rPr kumimoji="0" lang="es-ES" altLang="es-ES" sz="1200" b="0" i="0" u="none" strike="noStrike" cap="none" normalizeH="0" baseline="0">
                <a:ln>
                  <a:noFill/>
                </a:ln>
                <a:solidFill>
                  <a:srgbClr val="BCBEC4"/>
                </a:solidFill>
                <a:effectLst/>
                <a:latin typeface="JetBrains Mono"/>
              </a:rPr>
              <a:t>) &lt;= </a:t>
            </a:r>
            <a:r>
              <a:rPr kumimoji="0" lang="es-ES" altLang="es-ES" sz="1200" b="0" i="0" u="none" strike="noStrike" cap="none" normalizeH="0" baseline="0" err="1">
                <a:ln>
                  <a:noFill/>
                </a:ln>
                <a:solidFill>
                  <a:srgbClr val="BCBEC4"/>
                </a:solidFill>
                <a:effectLst/>
                <a:latin typeface="JetBrains Mono"/>
              </a:rPr>
              <a:t>volumen_maximo</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Restriccion_Volumen</a:t>
            </a:r>
            <a:r>
              <a:rPr kumimoji="0" lang="es-ES" altLang="es-ES" sz="1200" b="0" i="0" u="none" strike="noStrike" cap="none" normalizeH="0" baseline="0">
                <a:ln>
                  <a:noFill/>
                </a:ln>
                <a:solidFill>
                  <a:srgbClr val="6AAB73"/>
                </a:solidFill>
                <a:effectLst/>
                <a:latin typeface="JetBrains Mono"/>
              </a:rPr>
              <a:t>"</a:t>
            </a:r>
            <a:br>
              <a:rPr kumimoji="0" lang="es-ES" altLang="es-ES" sz="1200" b="0" i="0" u="none" strike="noStrike" cap="none" normalizeH="0" baseline="0">
                <a:ln>
                  <a:noFill/>
                </a:ln>
                <a:solidFill>
                  <a:srgbClr val="6AAB73"/>
                </a:solidFill>
                <a:effectLst/>
                <a:latin typeface="JetBrains Mono"/>
              </a:rPr>
            </a:b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Optimizar el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modelo.optimize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Imprimir la solución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modelo.status</a:t>
            </a:r>
            <a:r>
              <a:rPr kumimoji="0" lang="es-ES" altLang="es-ES" sz="1200" b="0" i="0" u="none" strike="noStrike" cap="none" normalizeH="0" baseline="0">
                <a:ln>
                  <a:noFill/>
                </a:ln>
                <a:solidFill>
                  <a:srgbClr val="BCBEC4"/>
                </a:solidFill>
                <a:effectLst/>
                <a:latin typeface="JetBrains Mono"/>
              </a:rPr>
              <a:t> == GRB.OPTIMAL:</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total_valor</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err="1">
                <a:ln>
                  <a:noFill/>
                </a:ln>
                <a:solidFill>
                  <a:srgbClr val="BCBEC4"/>
                </a:solidFill>
                <a:effectLst/>
                <a:latin typeface="JetBrains Mono"/>
              </a:rPr>
              <a:t>modelo.ObjVal</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total_peso</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(pesos[i] * x[i].X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err="1">
                <a:ln>
                  <a:noFill/>
                </a:ln>
                <a:solidFill>
                  <a:srgbClr val="BCBEC4"/>
                </a:solidFill>
                <a:effectLst/>
                <a:latin typeface="JetBrains Mono"/>
              </a:rPr>
              <a:t>mercancias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total_volumen</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BCBEC4"/>
                </a:solidFill>
                <a:effectLst/>
                <a:latin typeface="JetBrains Mono"/>
              </a:rPr>
              <a:t>volumenes</a:t>
            </a:r>
            <a:r>
              <a:rPr kumimoji="0" lang="es-ES" altLang="es-ES" sz="1200" b="0" i="0" u="none" strike="noStrike" cap="none" normalizeH="0" baseline="0">
                <a:ln>
                  <a:noFill/>
                </a:ln>
                <a:solidFill>
                  <a:srgbClr val="BCBEC4"/>
                </a:solidFill>
                <a:effectLst/>
                <a:latin typeface="JetBrains Mono"/>
              </a:rPr>
              <a:t>[i] * x[i].X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err="1">
                <a:ln>
                  <a:noFill/>
                </a:ln>
                <a:solidFill>
                  <a:srgbClr val="BCBEC4"/>
                </a:solidFill>
                <a:effectLst/>
                <a:latin typeface="JetBrains Mono"/>
              </a:rPr>
              <a:t>mercancias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f"Valor</a:t>
            </a:r>
            <a:r>
              <a:rPr kumimoji="0" lang="es-ES" altLang="es-ES" sz="1200" b="0" i="0" u="none" strike="noStrike" cap="none" normalizeH="0" baseline="0">
                <a:ln>
                  <a:noFill/>
                </a:ln>
                <a:solidFill>
                  <a:srgbClr val="6AAB73"/>
                </a:solidFill>
                <a:effectLst/>
                <a:latin typeface="JetBrains Mono"/>
              </a:rPr>
              <a:t> máximo total de la carga: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total_valor</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euros"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f"Peso</a:t>
            </a:r>
            <a:r>
              <a:rPr kumimoji="0" lang="es-ES" altLang="es-ES" sz="1200" b="0" i="0" u="none" strike="noStrike" cap="none" normalizeH="0" baseline="0">
                <a:ln>
                  <a:noFill/>
                </a:ln>
                <a:solidFill>
                  <a:srgbClr val="6AAB73"/>
                </a:solidFill>
                <a:effectLst/>
                <a:latin typeface="JetBrains Mono"/>
              </a:rPr>
              <a:t> total de la carga: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total_peso</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kg"</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f"Volumen</a:t>
            </a:r>
            <a:r>
              <a:rPr kumimoji="0" lang="es-ES" altLang="es-ES" sz="1200" b="0" i="0" u="none" strike="noStrike" cap="none" normalizeH="0" baseline="0">
                <a:ln>
                  <a:noFill/>
                </a:ln>
                <a:solidFill>
                  <a:srgbClr val="6AAB73"/>
                </a:solidFill>
                <a:effectLst/>
                <a:latin typeface="JetBrains Mono"/>
              </a:rPr>
              <a:t> total de la carga: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total_volumen</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m³"</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"Unidades de mercancías a cargar:"</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err="1">
                <a:ln>
                  <a:noFill/>
                </a:ln>
                <a:solidFill>
                  <a:srgbClr val="BCBEC4"/>
                </a:solidFill>
                <a:effectLst/>
                <a:latin typeface="JetBrains Mono"/>
              </a:rPr>
              <a:t>mercancias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cantidad = </a:t>
            </a:r>
            <a:r>
              <a:rPr kumimoji="0" lang="es-ES" altLang="es-ES" sz="1200" b="0" i="0" u="none" strike="noStrike" cap="none" normalizeH="0" baseline="0" err="1">
                <a:ln>
                  <a:noFill/>
                </a:ln>
                <a:solidFill>
                  <a:srgbClr val="8888C6"/>
                </a:solidFill>
                <a:effectLst/>
                <a:latin typeface="JetBrains Mono"/>
              </a:rPr>
              <a:t>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8888C6"/>
                </a:solidFill>
                <a:effectLst/>
                <a:latin typeface="JetBrains Mono"/>
              </a:rPr>
              <a:t>round</a:t>
            </a:r>
            <a:r>
              <a:rPr kumimoji="0" lang="es-ES" altLang="es-ES" sz="1200" b="0" i="0" u="none" strike="noStrike" cap="none" normalizeH="0" baseline="0">
                <a:ln>
                  <a:noFill/>
                </a:ln>
                <a:solidFill>
                  <a:srgbClr val="BCBEC4"/>
                </a:solidFill>
                <a:effectLst/>
                <a:latin typeface="JetBrains Mono"/>
              </a:rPr>
              <a:t>(x[i].X))</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cantidad &gt; </a:t>
            </a:r>
            <a:r>
              <a:rPr kumimoji="0" lang="es-ES" altLang="es-ES" sz="1200" b="0" i="0" u="none" strike="noStrike" cap="none" normalizeH="0" baseline="0">
                <a:ln>
                  <a:noFill/>
                </a:ln>
                <a:solidFill>
                  <a:srgbClr val="2AACB8"/>
                </a:solidFill>
                <a:effectLst/>
                <a:latin typeface="JetBrains Mono"/>
              </a:rPr>
              <a:t>0</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f" - Mercancía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cantidad</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unidades"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CF8E6D"/>
                </a:solidFill>
                <a:effectLst/>
                <a:latin typeface="JetBrains Mono"/>
              </a:rPr>
              <a:t>else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"No se encontró una solución óptima."</a:t>
            </a:r>
            <a:r>
              <a:rPr kumimoji="0" lang="es-ES" altLang="es-ES" sz="1200" b="0" i="0" u="none" strike="noStrike" cap="none" normalizeH="0" baseline="0">
                <a:ln>
                  <a:noFill/>
                </a:ln>
                <a:solidFill>
                  <a:srgbClr val="BCBEC4"/>
                </a:solidFill>
                <a:effectLst/>
                <a:latin typeface="JetBrains Mono"/>
              </a:rPr>
              <a:t>)</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1900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Mercancías</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endParaRPr lang="es-ES" sz="3200"/>
          </a:p>
          <a:p>
            <a:r>
              <a:rPr lang="es-ES" sz="3200"/>
              <a:t>Valor máximo total de la carga: 151.0 euros</a:t>
            </a:r>
          </a:p>
          <a:p>
            <a:r>
              <a:rPr lang="es-ES" sz="3200"/>
              <a:t>Peso total de la carga: 108.0 kg</a:t>
            </a:r>
          </a:p>
          <a:p>
            <a:r>
              <a:rPr lang="es-ES" sz="3200"/>
              <a:t>Volumen total de la carga: 109.0 m³</a:t>
            </a:r>
          </a:p>
          <a:p>
            <a:r>
              <a:rPr lang="es-ES" sz="3200"/>
              <a:t>Unidades de mercancías a cargar:</a:t>
            </a:r>
          </a:p>
          <a:p>
            <a:r>
              <a:rPr lang="es-ES" sz="3200"/>
              <a:t> - Mercancía 1: 14 unidades</a:t>
            </a:r>
          </a:p>
          <a:p>
            <a:r>
              <a:rPr lang="es-ES" sz="3200"/>
              <a:t> - Mercancía 4: 19 unidades</a:t>
            </a:r>
            <a:endParaRPr lang="es-ES" sz="2800" b="0">
              <a:ea typeface="Cambria Math" panose="02040503050406030204" pitchFamily="18" charset="0"/>
            </a:endParaRP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23</a:t>
            </a:fld>
            <a:endParaRPr lang="es-ES"/>
          </a:p>
        </p:txBody>
      </p:sp>
    </p:spTree>
    <p:extLst>
      <p:ext uri="{BB962C8B-B14F-4D97-AF65-F5344CB8AC3E}">
        <p14:creationId xmlns:p14="http://schemas.microsoft.com/office/powerpoint/2010/main" val="131662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asignación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467540"/>
            <a:ext cx="11655432" cy="4589280"/>
          </a:xfrm>
        </p:spPr>
        <p:txBody>
          <a:bodyPr/>
          <a:lstStyle/>
          <a:p>
            <a:r>
              <a:rPr lang="es-ES" sz="3200"/>
              <a:t>El problema de asignación es un problema fundamental en el campo de la Investigación Operativa y las matemáticas aplicadas. </a:t>
            </a:r>
          </a:p>
          <a:p>
            <a:r>
              <a:rPr lang="es-ES" sz="3200"/>
              <a:t>Se trata de asignar un conjunto de recursos a un conjunto de tareas de manera óptima, generalmente minimizando costes o maximizando beneficios. </a:t>
            </a:r>
          </a:p>
          <a:p>
            <a:r>
              <a:rPr lang="es-ES" sz="3200"/>
              <a:t>Este problema tiene aplicaciones en diversas áreas como logística, programación de personal, asignación de maquinaria, planificación de horarios y muchas otras. </a:t>
            </a:r>
            <a:r>
              <a:rPr lang="es-ES" sz="3200" b="0">
                <a:ea typeface="Cambria Math" panose="02040503050406030204" pitchFamily="18" charset="0"/>
                <a:hlinkClick r:id="rId2"/>
              </a:rPr>
              <a:t>https://onlinelibrary.wiley.com/doi/abs/10.1002/nav.3800020109</a:t>
            </a:r>
            <a:endParaRPr lang="es-ES" sz="3200">
              <a:ea typeface="Cambria Math" panose="02040503050406030204" pitchFamily="18" charset="0"/>
            </a:endParaRPr>
          </a:p>
          <a:p>
            <a:endParaRPr lang="es-ES" sz="3200" b="0">
              <a:ea typeface="Cambria Math" panose="02040503050406030204" pitchFamily="18" charset="0"/>
            </a:endParaRPr>
          </a:p>
          <a:p>
            <a:endParaRPr lang="es-ES" sz="2800" b="0">
              <a:ea typeface="Cambria Math" panose="02040503050406030204" pitchFamily="18" charset="0"/>
            </a:endParaRP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24</a:t>
            </a:fld>
            <a:endParaRPr lang="es-ES"/>
          </a:p>
        </p:txBody>
      </p:sp>
      <p:pic>
        <p:nvPicPr>
          <p:cNvPr id="16388" name="Picture 4" descr="assignment problems (Hungarian Method ...">
            <a:extLst>
              <a:ext uri="{FF2B5EF4-FFF2-40B4-BE49-F238E27FC236}">
                <a16:creationId xmlns:a16="http://schemas.microsoft.com/office/drawing/2014/main" id="{28B41C92-1323-1E9F-8872-852D0FCCF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0792" y="5275440"/>
            <a:ext cx="304800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798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asignación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Juan es el jefe de un bufete de jóvenes abogados y abogadas, y está interesado en la utilización más efectiva de sus recursos de personal buscando la forma de hacer las mejores asignaciones de abogado/a-cliente.</a:t>
            </a:r>
          </a:p>
          <a:p>
            <a:r>
              <a:rPr lang="es-ES" sz="3200"/>
              <a:t>El 25 de octubre llegan nuevos clientes.</a:t>
            </a:r>
          </a:p>
          <a:p>
            <a:r>
              <a:rPr lang="es-ES" sz="3200"/>
              <a:t>Revisando a su personal encuentra que 4 (</a:t>
            </a:r>
            <a:r>
              <a:rPr lang="es-ES" sz="3200" b="1"/>
              <a:t>N</a:t>
            </a:r>
            <a:r>
              <a:rPr lang="es-ES" sz="3200"/>
              <a:t>) abogados: Ana, Bruno, Carmen y Domingo.</a:t>
            </a:r>
          </a:p>
          <a:p>
            <a:r>
              <a:rPr lang="es-ES" sz="3200"/>
              <a:t>Todos pueden ser asignados a los casos.</a:t>
            </a:r>
          </a:p>
          <a:p>
            <a:r>
              <a:rPr lang="es-ES" sz="3200"/>
              <a:t>Cada uno de ellos sólo se puede hacer cargo de un caso.</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25</a:t>
            </a:fld>
            <a:endParaRPr lang="es-ES"/>
          </a:p>
        </p:txBody>
      </p:sp>
    </p:spTree>
    <p:extLst>
      <p:ext uri="{BB962C8B-B14F-4D97-AF65-F5344CB8AC3E}">
        <p14:creationId xmlns:p14="http://schemas.microsoft.com/office/powerpoint/2010/main" val="531647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asignación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Para decidir la mejor asignación Juan tiene en cuenta una tasa de efectividad (de 1 a 9) construida sobre actuaciones (</a:t>
            </a:r>
            <a:r>
              <a:rPr lang="es-ES" sz="3200" b="1"/>
              <a:t>M</a:t>
            </a:r>
            <a:r>
              <a:rPr lang="es-ES" sz="3200"/>
              <a:t>) anteriores de dichos abogados, ya que no todos son especialistas en todo tipo de procesos:</a:t>
            </a:r>
          </a:p>
          <a:p>
            <a:endParaRPr lang="es-ES" sz="3200"/>
          </a:p>
          <a:p>
            <a:endParaRPr lang="es-ES" sz="3200"/>
          </a:p>
          <a:p>
            <a:endParaRPr lang="es-ES" sz="3200"/>
          </a:p>
          <a:p>
            <a:endParaRPr lang="es-ES" sz="3200"/>
          </a:p>
          <a:p>
            <a:r>
              <a:rPr lang="es-ES" sz="3200"/>
              <a:t>¿Qué asignaciones se deben realizar?</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26</a:t>
            </a:fld>
            <a:endParaRPr lang="es-ES"/>
          </a:p>
        </p:txBody>
      </p:sp>
      <p:graphicFrame>
        <p:nvGraphicFramePr>
          <p:cNvPr id="3" name="Table 2">
            <a:extLst>
              <a:ext uri="{FF2B5EF4-FFF2-40B4-BE49-F238E27FC236}">
                <a16:creationId xmlns:a16="http://schemas.microsoft.com/office/drawing/2014/main" id="{8923D3DA-9885-6024-0EA9-F164A28E403D}"/>
              </a:ext>
            </a:extLst>
          </p:cNvPr>
          <p:cNvGraphicFramePr>
            <a:graphicFrameLocks noGrp="1"/>
          </p:cNvGraphicFramePr>
          <p:nvPr>
            <p:extLst>
              <p:ext uri="{D42A27DB-BD31-4B8C-83A1-F6EECF244321}">
                <p14:modId xmlns:p14="http://schemas.microsoft.com/office/powerpoint/2010/main" val="3088844156"/>
              </p:ext>
            </p:extLst>
          </p:nvPr>
        </p:nvGraphicFramePr>
        <p:xfrm>
          <a:off x="2031999" y="3557130"/>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138437300"/>
                    </a:ext>
                  </a:extLst>
                </a:gridCol>
                <a:gridCol w="1625600">
                  <a:extLst>
                    <a:ext uri="{9D8B030D-6E8A-4147-A177-3AD203B41FA5}">
                      <a16:colId xmlns:a16="http://schemas.microsoft.com/office/drawing/2014/main" val="1109200458"/>
                    </a:ext>
                  </a:extLst>
                </a:gridCol>
                <a:gridCol w="1625600">
                  <a:extLst>
                    <a:ext uri="{9D8B030D-6E8A-4147-A177-3AD203B41FA5}">
                      <a16:colId xmlns:a16="http://schemas.microsoft.com/office/drawing/2014/main" val="1358578146"/>
                    </a:ext>
                  </a:extLst>
                </a:gridCol>
                <a:gridCol w="1625600">
                  <a:extLst>
                    <a:ext uri="{9D8B030D-6E8A-4147-A177-3AD203B41FA5}">
                      <a16:colId xmlns:a16="http://schemas.microsoft.com/office/drawing/2014/main" val="2933130993"/>
                    </a:ext>
                  </a:extLst>
                </a:gridCol>
                <a:gridCol w="1625600">
                  <a:extLst>
                    <a:ext uri="{9D8B030D-6E8A-4147-A177-3AD203B41FA5}">
                      <a16:colId xmlns:a16="http://schemas.microsoft.com/office/drawing/2014/main" val="3326166698"/>
                    </a:ext>
                  </a:extLst>
                </a:gridCol>
              </a:tblGrid>
              <a:tr h="370840">
                <a:tc>
                  <a:txBody>
                    <a:bodyPr/>
                    <a:lstStyle/>
                    <a:p>
                      <a:r>
                        <a:rPr lang="es-ES"/>
                        <a:t>Abogado/a</a:t>
                      </a:r>
                    </a:p>
                  </a:txBody>
                  <a:tcPr/>
                </a:tc>
                <a:tc>
                  <a:txBody>
                    <a:bodyPr/>
                    <a:lstStyle/>
                    <a:p>
                      <a:pPr algn="ctr"/>
                      <a:r>
                        <a:rPr lang="es-ES"/>
                        <a:t>Divorcio</a:t>
                      </a:r>
                    </a:p>
                  </a:txBody>
                  <a:tcPr/>
                </a:tc>
                <a:tc>
                  <a:txBody>
                    <a:bodyPr/>
                    <a:lstStyle/>
                    <a:p>
                      <a:pPr algn="ctr"/>
                      <a:r>
                        <a:rPr lang="es-ES"/>
                        <a:t>Empresariales</a:t>
                      </a:r>
                    </a:p>
                  </a:txBody>
                  <a:tcPr/>
                </a:tc>
                <a:tc>
                  <a:txBody>
                    <a:bodyPr/>
                    <a:lstStyle/>
                    <a:p>
                      <a:pPr algn="ctr"/>
                      <a:r>
                        <a:rPr lang="es-ES"/>
                        <a:t>Desfalco</a:t>
                      </a:r>
                    </a:p>
                  </a:txBody>
                  <a:tcPr/>
                </a:tc>
                <a:tc>
                  <a:txBody>
                    <a:bodyPr/>
                    <a:lstStyle/>
                    <a:p>
                      <a:pPr algn="r"/>
                      <a:r>
                        <a:rPr lang="es-ES"/>
                        <a:t>Herencias</a:t>
                      </a:r>
                    </a:p>
                  </a:txBody>
                  <a:tcPr/>
                </a:tc>
                <a:extLst>
                  <a:ext uri="{0D108BD9-81ED-4DB2-BD59-A6C34878D82A}">
                    <a16:rowId xmlns:a16="http://schemas.microsoft.com/office/drawing/2014/main" val="1290514449"/>
                  </a:ext>
                </a:extLst>
              </a:tr>
              <a:tr h="370840">
                <a:tc>
                  <a:txBody>
                    <a:bodyPr/>
                    <a:lstStyle/>
                    <a:p>
                      <a:r>
                        <a:rPr lang="es-ES"/>
                        <a:t>Ana</a:t>
                      </a:r>
                    </a:p>
                  </a:txBody>
                  <a:tcPr/>
                </a:tc>
                <a:tc>
                  <a:txBody>
                    <a:bodyPr/>
                    <a:lstStyle/>
                    <a:p>
                      <a:pPr algn="ctr"/>
                      <a:r>
                        <a:rPr lang="es-ES"/>
                        <a:t>6</a:t>
                      </a:r>
                    </a:p>
                  </a:txBody>
                  <a:tcPr/>
                </a:tc>
                <a:tc>
                  <a:txBody>
                    <a:bodyPr/>
                    <a:lstStyle/>
                    <a:p>
                      <a:pPr algn="ctr"/>
                      <a:r>
                        <a:rPr lang="es-ES"/>
                        <a:t>2</a:t>
                      </a:r>
                    </a:p>
                  </a:txBody>
                  <a:tcPr/>
                </a:tc>
                <a:tc>
                  <a:txBody>
                    <a:bodyPr/>
                    <a:lstStyle/>
                    <a:p>
                      <a:pPr algn="ctr"/>
                      <a:r>
                        <a:rPr lang="es-ES"/>
                        <a:t>8</a:t>
                      </a:r>
                    </a:p>
                  </a:txBody>
                  <a:tcPr/>
                </a:tc>
                <a:tc>
                  <a:txBody>
                    <a:bodyPr/>
                    <a:lstStyle/>
                    <a:p>
                      <a:pPr algn="r"/>
                      <a:r>
                        <a:rPr lang="es-ES"/>
                        <a:t>5</a:t>
                      </a:r>
                    </a:p>
                  </a:txBody>
                  <a:tcPr/>
                </a:tc>
                <a:extLst>
                  <a:ext uri="{0D108BD9-81ED-4DB2-BD59-A6C34878D82A}">
                    <a16:rowId xmlns:a16="http://schemas.microsoft.com/office/drawing/2014/main" val="1806292827"/>
                  </a:ext>
                </a:extLst>
              </a:tr>
              <a:tr h="370840">
                <a:tc>
                  <a:txBody>
                    <a:bodyPr/>
                    <a:lstStyle/>
                    <a:p>
                      <a:r>
                        <a:rPr lang="es-ES"/>
                        <a:t>Bruno</a:t>
                      </a:r>
                    </a:p>
                  </a:txBody>
                  <a:tcPr/>
                </a:tc>
                <a:tc>
                  <a:txBody>
                    <a:bodyPr/>
                    <a:lstStyle/>
                    <a:p>
                      <a:pPr algn="ctr"/>
                      <a:r>
                        <a:rPr lang="es-ES"/>
                        <a:t>9</a:t>
                      </a:r>
                    </a:p>
                  </a:txBody>
                  <a:tcPr/>
                </a:tc>
                <a:tc>
                  <a:txBody>
                    <a:bodyPr/>
                    <a:lstStyle/>
                    <a:p>
                      <a:pPr algn="ctr"/>
                      <a:r>
                        <a:rPr lang="es-ES"/>
                        <a:t>3</a:t>
                      </a:r>
                    </a:p>
                  </a:txBody>
                  <a:tcPr/>
                </a:tc>
                <a:tc>
                  <a:txBody>
                    <a:bodyPr/>
                    <a:lstStyle/>
                    <a:p>
                      <a:pPr algn="ctr"/>
                      <a:r>
                        <a:rPr lang="es-ES"/>
                        <a:t>5</a:t>
                      </a:r>
                    </a:p>
                  </a:txBody>
                  <a:tcPr/>
                </a:tc>
                <a:tc>
                  <a:txBody>
                    <a:bodyPr/>
                    <a:lstStyle/>
                    <a:p>
                      <a:pPr algn="r"/>
                      <a:r>
                        <a:rPr lang="es-ES"/>
                        <a:t>8</a:t>
                      </a:r>
                    </a:p>
                  </a:txBody>
                  <a:tcPr/>
                </a:tc>
                <a:extLst>
                  <a:ext uri="{0D108BD9-81ED-4DB2-BD59-A6C34878D82A}">
                    <a16:rowId xmlns:a16="http://schemas.microsoft.com/office/drawing/2014/main" val="398924639"/>
                  </a:ext>
                </a:extLst>
              </a:tr>
              <a:tr h="370840">
                <a:tc>
                  <a:txBody>
                    <a:bodyPr/>
                    <a:lstStyle/>
                    <a:p>
                      <a:r>
                        <a:rPr lang="es-ES"/>
                        <a:t>Carmen</a:t>
                      </a:r>
                    </a:p>
                  </a:txBody>
                  <a:tcPr/>
                </a:tc>
                <a:tc>
                  <a:txBody>
                    <a:bodyPr/>
                    <a:lstStyle/>
                    <a:p>
                      <a:pPr algn="ctr"/>
                      <a:r>
                        <a:rPr lang="es-ES"/>
                        <a:t>4</a:t>
                      </a:r>
                    </a:p>
                  </a:txBody>
                  <a:tcPr/>
                </a:tc>
                <a:tc>
                  <a:txBody>
                    <a:bodyPr/>
                    <a:lstStyle/>
                    <a:p>
                      <a:pPr algn="ctr"/>
                      <a:r>
                        <a:rPr lang="es-ES"/>
                        <a:t>8</a:t>
                      </a:r>
                    </a:p>
                  </a:txBody>
                  <a:tcPr/>
                </a:tc>
                <a:tc>
                  <a:txBody>
                    <a:bodyPr/>
                    <a:lstStyle/>
                    <a:p>
                      <a:pPr algn="ctr"/>
                      <a:r>
                        <a:rPr lang="es-ES"/>
                        <a:t>3</a:t>
                      </a:r>
                    </a:p>
                  </a:txBody>
                  <a:tcPr/>
                </a:tc>
                <a:tc>
                  <a:txBody>
                    <a:bodyPr/>
                    <a:lstStyle/>
                    <a:p>
                      <a:pPr algn="r"/>
                      <a:r>
                        <a:rPr lang="es-ES"/>
                        <a:t>4</a:t>
                      </a:r>
                    </a:p>
                  </a:txBody>
                  <a:tcPr/>
                </a:tc>
                <a:extLst>
                  <a:ext uri="{0D108BD9-81ED-4DB2-BD59-A6C34878D82A}">
                    <a16:rowId xmlns:a16="http://schemas.microsoft.com/office/drawing/2014/main" val="4225460959"/>
                  </a:ext>
                </a:extLst>
              </a:tr>
              <a:tr h="370840">
                <a:tc>
                  <a:txBody>
                    <a:bodyPr/>
                    <a:lstStyle/>
                    <a:p>
                      <a:r>
                        <a:rPr lang="es-ES"/>
                        <a:t>Domingo</a:t>
                      </a:r>
                    </a:p>
                  </a:txBody>
                  <a:tcPr/>
                </a:tc>
                <a:tc>
                  <a:txBody>
                    <a:bodyPr/>
                    <a:lstStyle/>
                    <a:p>
                      <a:pPr algn="ctr"/>
                      <a:r>
                        <a:rPr lang="es-ES"/>
                        <a:t>6</a:t>
                      </a:r>
                    </a:p>
                  </a:txBody>
                  <a:tcPr/>
                </a:tc>
                <a:tc>
                  <a:txBody>
                    <a:bodyPr/>
                    <a:lstStyle/>
                    <a:p>
                      <a:pPr algn="ctr"/>
                      <a:r>
                        <a:rPr lang="es-ES"/>
                        <a:t>7</a:t>
                      </a:r>
                    </a:p>
                  </a:txBody>
                  <a:tcPr/>
                </a:tc>
                <a:tc>
                  <a:txBody>
                    <a:bodyPr/>
                    <a:lstStyle/>
                    <a:p>
                      <a:pPr algn="ctr"/>
                      <a:r>
                        <a:rPr lang="es-ES"/>
                        <a:t>6</a:t>
                      </a:r>
                    </a:p>
                  </a:txBody>
                  <a:tcPr/>
                </a:tc>
                <a:tc>
                  <a:txBody>
                    <a:bodyPr/>
                    <a:lstStyle/>
                    <a:p>
                      <a:pPr algn="r"/>
                      <a:r>
                        <a:rPr lang="es-ES"/>
                        <a:t>4</a:t>
                      </a:r>
                    </a:p>
                  </a:txBody>
                  <a:tcPr/>
                </a:tc>
                <a:extLst>
                  <a:ext uri="{0D108BD9-81ED-4DB2-BD59-A6C34878D82A}">
                    <a16:rowId xmlns:a16="http://schemas.microsoft.com/office/drawing/2014/main" val="3701335089"/>
                  </a:ext>
                </a:extLst>
              </a:tr>
            </a:tbl>
          </a:graphicData>
        </a:graphic>
      </p:graphicFrame>
    </p:spTree>
    <p:extLst>
      <p:ext uri="{BB962C8B-B14F-4D97-AF65-F5344CB8AC3E}">
        <p14:creationId xmlns:p14="http://schemas.microsoft.com/office/powerpoint/2010/main" val="270338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asignación</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0585368"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𝐹𝑢𝑛𝑐𝑖</m:t>
                      </m:r>
                      <m:r>
                        <a:rPr lang="es-ES" sz="2800" b="0" i="1" smtClean="0">
                          <a:latin typeface="Cambria Math" panose="02040503050406030204" pitchFamily="18" charset="0"/>
                        </a:rPr>
                        <m:t>ó</m:t>
                      </m:r>
                      <m:r>
                        <a:rPr lang="es-ES" sz="2800" b="0" i="1" smtClean="0">
                          <a:latin typeface="Cambria Math" panose="02040503050406030204" pitchFamily="18" charset="0"/>
                        </a:rPr>
                        <m:t>𝑛</m:t>
                      </m:r>
                      <m:r>
                        <a:rPr lang="es-ES" sz="2800" b="0" i="1" smtClean="0">
                          <a:latin typeface="Cambria Math" panose="02040503050406030204" pitchFamily="18" charset="0"/>
                        </a:rPr>
                        <m:t> </m:t>
                      </m:r>
                      <m:r>
                        <a:rPr lang="es-ES" sz="2800" b="0" i="1" smtClean="0">
                          <a:latin typeface="Cambria Math" panose="02040503050406030204" pitchFamily="18" charset="0"/>
                        </a:rPr>
                        <m:t>𝑜𝑏𝑗𝑒𝑡𝑖𝑣𝑜</m:t>
                      </m:r>
                      <m:r>
                        <a:rPr lang="es-ES" sz="2800" b="0" i="1" smtClean="0">
                          <a:latin typeface="Cambria Math" panose="02040503050406030204" pitchFamily="18" charset="0"/>
                        </a:rPr>
                        <m:t>:</m:t>
                      </m:r>
                    </m:oMath>
                  </m:oMathPara>
                </a14:m>
                <a:endParaRPr lang="es-ES"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rPr>
                        <m:t>𝑀𝑎𝑥𝑖𝑚𝑖𝑧𝑎𝑟</m:t>
                      </m:r>
                      <m:r>
                        <a:rPr lang="es-ES" sz="2800" b="0" i="1" smtClean="0">
                          <a:latin typeface="Cambria Math" panose="02040503050406030204" pitchFamily="18" charset="0"/>
                        </a:rPr>
                        <m:t> </m:t>
                      </m:r>
                      <m:r>
                        <a:rPr lang="es-ES" sz="2800" i="1">
                          <a:latin typeface="Cambria Math" panose="02040503050406030204" pitchFamily="18" charset="0"/>
                        </a:rPr>
                        <m:t>𝑍</m:t>
                      </m:r>
                      <m:r>
                        <a:rPr lang="es-ES" sz="2800" i="1">
                          <a:latin typeface="Cambria Math" panose="02040503050406030204" pitchFamily="18" charset="0"/>
                        </a:rPr>
                        <m:t>=</m:t>
                      </m:r>
                      <m:nary>
                        <m:naryPr>
                          <m:chr m:val="∑"/>
                          <m:ctrlPr>
                            <a:rPr lang="es-ES" sz="2800" i="1" smtClean="0">
                              <a:latin typeface="Cambria Math" panose="02040503050406030204" pitchFamily="18" charset="0"/>
                            </a:rPr>
                          </m:ctrlPr>
                        </m:naryPr>
                        <m:sub>
                          <m:r>
                            <m:rPr>
                              <m:brk m:alnAt="23"/>
                            </m:rPr>
                            <a:rPr lang="es-ES" sz="2800" i="1">
                              <a:latin typeface="Cambria Math" panose="02040503050406030204" pitchFamily="18" charset="0"/>
                            </a:rPr>
                            <m:t>𝑖</m:t>
                          </m:r>
                          <m:r>
                            <a:rPr lang="es-ES" sz="2800" i="1">
                              <a:latin typeface="Cambria Math" panose="02040503050406030204" pitchFamily="18" charset="0"/>
                            </a:rPr>
                            <m:t>=1</m:t>
                          </m:r>
                        </m:sub>
                        <m:sup>
                          <m:r>
                            <a:rPr lang="es-ES" sz="2800" b="0" i="1" smtClean="0">
                              <a:latin typeface="Cambria Math" panose="02040503050406030204" pitchFamily="18" charset="0"/>
                            </a:rPr>
                            <m:t>𝑁</m:t>
                          </m:r>
                        </m:sup>
                        <m:e>
                          <m:r>
                            <a:rPr lang="es-ES" sz="2800" b="0" i="1" smtClean="0">
                              <a:latin typeface="Cambria Math" panose="02040503050406030204" pitchFamily="18" charset="0"/>
                            </a:rPr>
                            <m:t> </m:t>
                          </m:r>
                        </m:e>
                      </m:nary>
                      <m:nary>
                        <m:naryPr>
                          <m:chr m:val="∑"/>
                          <m:ctrlPr>
                            <a:rPr lang="es-ES" sz="2800" b="0" i="1" smtClean="0">
                              <a:latin typeface="Cambria Math" panose="02040503050406030204" pitchFamily="18" charset="0"/>
                            </a:rPr>
                          </m:ctrlPr>
                        </m:naryPr>
                        <m:sub>
                          <m:r>
                            <a:rPr lang="es-ES" sz="2800" b="0" i="1" smtClean="0">
                              <a:latin typeface="Cambria Math" panose="02040503050406030204" pitchFamily="18" charset="0"/>
                            </a:rPr>
                            <m:t>𝑗</m:t>
                          </m:r>
                          <m:r>
                            <a:rPr lang="es-ES" sz="2800" b="0" i="1" smtClean="0">
                              <a:latin typeface="Cambria Math" panose="02040503050406030204" pitchFamily="18" charset="0"/>
                            </a:rPr>
                            <m:t>=1</m:t>
                          </m:r>
                        </m:sub>
                        <m:sup>
                          <m:r>
                            <a:rPr lang="es-ES" sz="2800" b="0" i="1" smtClean="0">
                              <a:latin typeface="Cambria Math" panose="02040503050406030204" pitchFamily="18" charset="0"/>
                            </a:rPr>
                            <m:t>𝑀</m:t>
                          </m:r>
                        </m:sup>
                        <m:e>
                          <m:r>
                            <a:rPr lang="es-ES" sz="2800" b="0" i="1" smtClean="0">
                              <a:latin typeface="Cambria Math" panose="02040503050406030204" pitchFamily="18" charset="0"/>
                            </a:rPr>
                            <m:t>𝑒</m:t>
                          </m:r>
                          <m:r>
                            <a:rPr lang="es-ES" sz="2800" b="0" i="1" baseline="-25000" smtClean="0">
                              <a:latin typeface="Cambria Math" panose="02040503050406030204" pitchFamily="18" charset="0"/>
                            </a:rPr>
                            <m:t>𝑖</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𝑖</m:t>
                          </m:r>
                        </m:e>
                      </m:nary>
                    </m:oMath>
                  </m:oMathPara>
                </a14:m>
                <a:endParaRPr lang="es-ES" sz="2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sz="2800" i="1">
                          <a:latin typeface="Cambria Math" panose="02040503050406030204" pitchFamily="18" charset="0"/>
                        </a:rPr>
                        <m:t>𝑆𝑢𝑗𝑒𝑡𝑜</m:t>
                      </m:r>
                      <m:r>
                        <a:rPr lang="es-ES" sz="2800" i="1">
                          <a:latin typeface="Cambria Math" panose="02040503050406030204" pitchFamily="18" charset="0"/>
                        </a:rPr>
                        <m:t> </m:t>
                      </m:r>
                      <m:r>
                        <a:rPr lang="es-ES" sz="2800" i="1">
                          <a:latin typeface="Cambria Math" panose="02040503050406030204" pitchFamily="18" charset="0"/>
                        </a:rPr>
                        <m:t>𝑎</m:t>
                      </m:r>
                      <m:r>
                        <a:rPr lang="es-ES" sz="2800" i="1">
                          <a:latin typeface="Cambria Math" panose="02040503050406030204" pitchFamily="18" charset="0"/>
                        </a:rPr>
                        <m:t>:</m:t>
                      </m:r>
                    </m:oMath>
                  </m:oMathPara>
                </a14:m>
                <a:endParaRPr lang="es-ES" sz="2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s-ES" sz="2800" i="1">
                              <a:latin typeface="Cambria Math" panose="02040503050406030204" pitchFamily="18" charset="0"/>
                            </a:rPr>
                          </m:ctrlPr>
                        </m:naryPr>
                        <m:sub>
                          <m:r>
                            <m:rPr>
                              <m:brk m:alnAt="23"/>
                            </m:rPr>
                            <a:rPr lang="es-ES" sz="2800" b="0" i="1" smtClean="0">
                              <a:latin typeface="Cambria Math" panose="02040503050406030204" pitchFamily="18" charset="0"/>
                            </a:rPr>
                            <m:t>𝑗</m:t>
                          </m:r>
                          <m:r>
                            <a:rPr lang="es-ES" sz="2800" i="1">
                              <a:latin typeface="Cambria Math" panose="02040503050406030204" pitchFamily="18" charset="0"/>
                            </a:rPr>
                            <m:t>=1</m:t>
                          </m:r>
                        </m:sub>
                        <m:sup>
                          <m:r>
                            <a:rPr lang="es-ES" sz="2800" b="0" i="1" smtClean="0">
                              <a:latin typeface="Cambria Math" panose="02040503050406030204" pitchFamily="18" charset="0"/>
                            </a:rPr>
                            <m:t>𝑀</m:t>
                          </m:r>
                        </m:sup>
                        <m:e>
                          <m:r>
                            <a:rPr lang="es-ES" sz="2800" b="0" i="1" smtClean="0">
                              <a:latin typeface="Cambria Math" panose="02040503050406030204" pitchFamily="18" charset="0"/>
                            </a:rPr>
                            <m:t>𝑥</m:t>
                          </m:r>
                          <m:r>
                            <a:rPr lang="es-ES" sz="2800" i="1" baseline="-25000">
                              <a:latin typeface="Cambria Math" panose="02040503050406030204" pitchFamily="18" charset="0"/>
                            </a:rPr>
                            <m:t>𝑖</m:t>
                          </m:r>
                          <m:r>
                            <a:rPr lang="es-ES" sz="2800" b="0" i="1" baseline="-25000" smtClean="0">
                              <a:latin typeface="Cambria Math" panose="02040503050406030204" pitchFamily="18" charset="0"/>
                            </a:rPr>
                            <m:t>𝑗</m:t>
                          </m:r>
                        </m:e>
                      </m:nary>
                      <m:r>
                        <a:rPr lang="es-ES" sz="2800" b="0" i="1" smtClean="0">
                          <a:latin typeface="Cambria Math" panose="02040503050406030204" pitchFamily="18" charset="0"/>
                          <a:ea typeface="Cambria Math" panose="02040503050406030204" pitchFamily="18" charset="0"/>
                        </a:rPr>
                        <m:t>=1 ∀</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𝐴𝑛𝑎</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𝐵𝑟𝑢𝑛𝑜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𝐶𝑎𝑟𝑚𝑒𝑛</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𝐷𝑜𝑚𝑖𝑛𝑔𝑜</m:t>
                      </m:r>
                      <m:r>
                        <a:rPr lang="es-ES" sz="2800" b="0" i="1" smtClean="0">
                          <a:latin typeface="Cambria Math" panose="02040503050406030204" pitchFamily="18" charset="0"/>
                          <a:ea typeface="Cambria Math" panose="02040503050406030204" pitchFamily="18" charset="0"/>
                        </a:rPr>
                        <m:t>}</m:t>
                      </m:r>
                    </m:oMath>
                  </m:oMathPara>
                </a14:m>
                <a:endParaRPr lang="es-ES" sz="2800" b="0" i="1" dirty="0">
                  <a:latin typeface="Cambria Math" panose="02040503050406030204" pitchFamily="18" charset="0"/>
                  <a:ea typeface="Cambria Math" panose="02040503050406030204" pitchFamily="18" charset="0"/>
                </a:endParaRPr>
              </a:p>
              <a:p>
                <a:pPr marL="0" indent="0">
                  <a:buNone/>
                </a:pPr>
                <a:endParaRPr lang="es-ES" sz="2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s-ES" sz="2800" i="1" smtClean="0">
                              <a:latin typeface="Cambria Math" panose="02040503050406030204" pitchFamily="18" charset="0"/>
                            </a:rPr>
                          </m:ctrlPr>
                        </m:naryPr>
                        <m:sub>
                          <m:r>
                            <m:rPr>
                              <m:brk m:alnAt="23"/>
                            </m:rPr>
                            <a:rPr lang="es-ES" sz="2800" i="1">
                              <a:latin typeface="Cambria Math" panose="02040503050406030204" pitchFamily="18" charset="0"/>
                            </a:rPr>
                            <m:t>𝑖</m:t>
                          </m:r>
                          <m:r>
                            <a:rPr lang="es-ES" sz="2800" i="1">
                              <a:latin typeface="Cambria Math" panose="02040503050406030204" pitchFamily="18" charset="0"/>
                            </a:rPr>
                            <m:t>=1</m:t>
                          </m:r>
                        </m:sub>
                        <m:sup>
                          <m:r>
                            <a:rPr lang="es-ES" sz="2800" i="1">
                              <a:latin typeface="Cambria Math" panose="02040503050406030204" pitchFamily="18" charset="0"/>
                            </a:rPr>
                            <m:t>𝑁</m:t>
                          </m:r>
                        </m:sup>
                        <m:e>
                          <m:r>
                            <a:rPr lang="es-ES" sz="2800" b="0" i="1" smtClean="0">
                              <a:latin typeface="Cambria Math" panose="02040503050406030204" pitchFamily="18" charset="0"/>
                            </a:rPr>
                            <m:t>𝑥</m:t>
                          </m:r>
                          <m:r>
                            <a:rPr lang="es-ES" sz="2800" i="1" baseline="-25000">
                              <a:latin typeface="Cambria Math" panose="02040503050406030204" pitchFamily="18" charset="0"/>
                            </a:rPr>
                            <m:t>𝑖</m:t>
                          </m:r>
                          <m:r>
                            <a:rPr lang="es-ES" sz="2800" b="0" i="1" baseline="-25000" smtClean="0">
                              <a:latin typeface="Cambria Math" panose="02040503050406030204" pitchFamily="18" charset="0"/>
                            </a:rPr>
                            <m:t>𝑗</m:t>
                          </m:r>
                        </m:e>
                      </m:nary>
                      <m:r>
                        <a:rPr lang="es-ES" sz="2800" i="1">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1 </m:t>
                      </m:r>
                      <m:r>
                        <a:rPr lang="es-ES" sz="2800" i="1">
                          <a:latin typeface="Cambria Math" panose="02040503050406030204" pitchFamily="18" charset="0"/>
                          <a:ea typeface="Cambria Math" panose="02040503050406030204" pitchFamily="18" charset="0"/>
                        </a:rPr>
                        <m:t>∀</m:t>
                      </m:r>
                      <m:r>
                        <a:rPr lang="es-ES" sz="2800" i="1" baseline="-25000">
                          <a:latin typeface="Cambria Math" panose="02040503050406030204" pitchFamily="18" charset="0"/>
                          <a:ea typeface="Cambria Math" panose="02040503050406030204" pitchFamily="18" charset="0"/>
                        </a:rPr>
                        <m:t>𝑖</m:t>
                      </m:r>
                      <m:r>
                        <a:rPr lang="es-ES" sz="2800" i="1">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1, 2, 3, 4</m:t>
                      </m:r>
                      <m:r>
                        <a:rPr lang="es-ES" sz="2800" i="1">
                          <a:latin typeface="Cambria Math" panose="02040503050406030204" pitchFamily="18" charset="0"/>
                          <a:ea typeface="Cambria Math" panose="02040503050406030204" pitchFamily="18" charset="0"/>
                        </a:rPr>
                        <m:t>}</m:t>
                      </m:r>
                    </m:oMath>
                  </m:oMathPara>
                </a14:m>
                <a:endParaRPr lang="es-ES" sz="2800" i="1" dirty="0">
                  <a:latin typeface="Cambria Math" panose="02040503050406030204" pitchFamily="18" charset="0"/>
                </a:endParaRPr>
              </a:p>
              <a:p>
                <a:pPr marL="0" indent="0">
                  <a:buNone/>
                </a:pPr>
                <a:endParaRPr lang="es-ES" sz="28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𝑥</m:t>
                      </m:r>
                      <m:r>
                        <a:rPr lang="es-ES" sz="2800" i="1" baseline="-25000">
                          <a:latin typeface="Cambria Math" panose="02040503050406030204" pitchFamily="18" charset="0"/>
                        </a:rPr>
                        <m:t>𝑖</m:t>
                      </m:r>
                      <m:r>
                        <a:rPr lang="es-ES" sz="2800" b="0" i="1" baseline="-25000" smtClean="0">
                          <a:latin typeface="Cambria Math" panose="02040503050406030204" pitchFamily="18" charset="0"/>
                        </a:rPr>
                        <m:t>𝑗</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{0, 1}, ∀</m:t>
                      </m:r>
                      <m:r>
                        <a:rPr lang="es-ES" sz="2800" b="0" i="1" baseline="-25000" smtClean="0">
                          <a:latin typeface="Cambria Math" panose="02040503050406030204" pitchFamily="18" charset="0"/>
                          <a:ea typeface="Cambria Math" panose="02040503050406030204" pitchFamily="18" charset="0"/>
                        </a:rPr>
                        <m:t>𝑖𝑗</m:t>
                      </m:r>
                    </m:oMath>
                  </m:oMathPara>
                </a14:m>
                <a:endParaRPr lang="es-ES" sz="2800" i="1" dirty="0">
                  <a:latin typeface="Cambria Math" panose="02040503050406030204" pitchFamily="18" charset="0"/>
                </a:endParaRP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58" t="-8777" b="-1130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27</a:t>
            </a:fld>
            <a:endParaRPr lang="es-ES"/>
          </a:p>
        </p:txBody>
      </p:sp>
    </p:spTree>
    <p:extLst>
      <p:ext uri="{BB962C8B-B14F-4D97-AF65-F5344CB8AC3E}">
        <p14:creationId xmlns:p14="http://schemas.microsoft.com/office/powerpoint/2010/main" val="3719499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asignación</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28</a:t>
            </a:fld>
            <a:endParaRPr lang="es-ES"/>
          </a:p>
        </p:txBody>
      </p:sp>
      <p:sp>
        <p:nvSpPr>
          <p:cNvPr id="8" name="Rectangle 1">
            <a:extLst>
              <a:ext uri="{FF2B5EF4-FFF2-40B4-BE49-F238E27FC236}">
                <a16:creationId xmlns:a16="http://schemas.microsoft.com/office/drawing/2014/main" id="{09504542-1DB2-8CA5-29A6-F9AD857B28F4}"/>
              </a:ext>
            </a:extLst>
          </p:cNvPr>
          <p:cNvSpPr>
            <a:spLocks noChangeArrowheads="1"/>
          </p:cNvSpPr>
          <p:nvPr/>
        </p:nvSpPr>
        <p:spPr bwMode="auto">
          <a:xfrm>
            <a:off x="222287" y="1105388"/>
            <a:ext cx="6190488" cy="563231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7A7E85"/>
                </a:solidFill>
                <a:effectLst/>
                <a:latin typeface="JetBrains Mono"/>
              </a:rPr>
              <a:t># Importar la librería </a:t>
            </a:r>
            <a:r>
              <a:rPr kumimoji="0" lang="es-ES" altLang="es-ES" sz="1000" b="0" i="0" u="none" strike="noStrike" cap="none" normalizeH="0" baseline="0" err="1">
                <a:ln>
                  <a:noFill/>
                </a:ln>
                <a:solidFill>
                  <a:srgbClr val="7A7E85"/>
                </a:solidFill>
                <a:effectLst/>
                <a:latin typeface="JetBrains Mono"/>
              </a:rPr>
              <a:t>gurobipy</a:t>
            </a:r>
            <a:br>
              <a:rPr kumimoji="0" lang="es-ES" altLang="es-ES" sz="1000" b="0" i="0" u="none" strike="noStrike" cap="none" normalizeH="0" baseline="0">
                <a:ln>
                  <a:noFill/>
                </a:ln>
                <a:solidFill>
                  <a:srgbClr val="7A7E85"/>
                </a:solidFill>
                <a:effectLst/>
                <a:latin typeface="JetBrains Mono"/>
              </a:rPr>
            </a:br>
            <a:r>
              <a:rPr kumimoji="0" lang="es-ES" altLang="es-ES" sz="1000" b="0" i="0" u="none" strike="noStrike" cap="none" normalizeH="0" baseline="0" err="1">
                <a:ln>
                  <a:noFill/>
                </a:ln>
                <a:solidFill>
                  <a:srgbClr val="CF8E6D"/>
                </a:solidFill>
                <a:effectLst/>
                <a:latin typeface="JetBrains Mono"/>
              </a:rPr>
              <a:t>from</a:t>
            </a:r>
            <a:r>
              <a:rPr kumimoji="0" lang="es-ES" altLang="es-ES" sz="1000" b="0" i="0" u="none" strike="noStrike" cap="none" normalizeH="0" baseline="0">
                <a:ln>
                  <a:noFill/>
                </a:ln>
                <a:solidFill>
                  <a:srgbClr val="CF8E6D"/>
                </a:solidFill>
                <a:effectLst/>
                <a:latin typeface="JetBrains Mono"/>
              </a:rPr>
              <a:t> </a:t>
            </a:r>
            <a:r>
              <a:rPr kumimoji="0" lang="es-ES" altLang="es-ES" sz="1000" b="0" i="0" u="none" strike="noStrike" cap="none" normalizeH="0" baseline="0" err="1">
                <a:ln>
                  <a:noFill/>
                </a:ln>
                <a:solidFill>
                  <a:srgbClr val="BCBEC4"/>
                </a:solidFill>
                <a:effectLst/>
                <a:latin typeface="JetBrains Mono"/>
              </a:rPr>
              <a:t>gurobipy</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err="1">
                <a:ln>
                  <a:noFill/>
                </a:ln>
                <a:solidFill>
                  <a:srgbClr val="CF8E6D"/>
                </a:solidFill>
                <a:effectLst/>
                <a:latin typeface="JetBrains Mono"/>
              </a:rPr>
              <a:t>import</a:t>
            </a:r>
            <a:r>
              <a:rPr kumimoji="0" lang="es-ES" altLang="es-ES" sz="1000" b="0" i="0" u="none" strike="noStrike" cap="none" normalizeH="0" baseline="0">
                <a:ln>
                  <a:noFill/>
                </a:ln>
                <a:solidFill>
                  <a:srgbClr val="CF8E6D"/>
                </a:solidFill>
                <a:effectLst/>
                <a:latin typeface="JetBrains Mono"/>
              </a:rPr>
              <a:t> </a:t>
            </a:r>
            <a:r>
              <a:rPr kumimoji="0" lang="es-ES" altLang="es-ES" sz="1000" b="0" i="0" u="none" strike="noStrike" cap="none" normalizeH="0" baseline="0" err="1">
                <a:ln>
                  <a:noFill/>
                </a:ln>
                <a:solidFill>
                  <a:srgbClr val="BCBEC4"/>
                </a:solidFill>
                <a:effectLst/>
                <a:latin typeface="JetBrains Mono"/>
              </a:rPr>
              <a:t>Model</a:t>
            </a:r>
            <a:r>
              <a:rPr kumimoji="0" lang="es-ES" altLang="es-ES" sz="1000" b="0" i="0" u="none" strike="noStrike" cap="none" normalizeH="0" baseline="0">
                <a:ln>
                  <a:noFill/>
                </a:ln>
                <a:solidFill>
                  <a:srgbClr val="BCBEC4"/>
                </a:solidFill>
                <a:effectLst/>
                <a:latin typeface="JetBrains Mono"/>
              </a:rPr>
              <a:t>, GRB</a:t>
            </a:r>
            <a:br>
              <a:rPr kumimoji="0" lang="es-ES" altLang="es-ES" sz="1000" b="0" i="0" u="none" strike="noStrike" cap="none" normalizeH="0" baseline="0">
                <a:ln>
                  <a:noFill/>
                </a:ln>
                <a:solidFill>
                  <a:srgbClr val="BCBEC4"/>
                </a:solidFill>
                <a:effectLst/>
                <a:latin typeface="JetBrains Mono"/>
              </a:rPr>
            </a:b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7A7E85"/>
                </a:solidFill>
                <a:effectLst/>
                <a:latin typeface="JetBrains Mono"/>
              </a:rPr>
              <a:t># Definir los datos</a:t>
            </a:r>
            <a:br>
              <a:rPr kumimoji="0" lang="es-ES" altLang="es-ES" sz="1000" b="0" i="0" u="none" strike="noStrike" cap="none" normalizeH="0" baseline="0">
                <a:ln>
                  <a:noFill/>
                </a:ln>
                <a:solidFill>
                  <a:srgbClr val="7A7E85"/>
                </a:solidFill>
                <a:effectLst/>
                <a:latin typeface="JetBrains Mono"/>
              </a:rPr>
            </a:br>
            <a:r>
              <a:rPr kumimoji="0" lang="es-ES" altLang="es-ES" sz="1000" b="0" i="0" u="none" strike="noStrike" cap="none" normalizeH="0" baseline="0">
                <a:ln>
                  <a:noFill/>
                </a:ln>
                <a:solidFill>
                  <a:srgbClr val="BCBEC4"/>
                </a:solidFill>
                <a:effectLst/>
                <a:latin typeface="JetBrains Mono"/>
              </a:rPr>
              <a:t>abogados = [</a:t>
            </a:r>
            <a:r>
              <a:rPr kumimoji="0" lang="es-ES" altLang="es-ES" sz="1000" b="0" i="0" u="none" strike="noStrike" cap="none" normalizeH="0" baseline="0">
                <a:ln>
                  <a:noFill/>
                </a:ln>
                <a:solidFill>
                  <a:srgbClr val="6AAB73"/>
                </a:solidFill>
                <a:effectLst/>
                <a:latin typeface="JetBrains Mono"/>
              </a:rPr>
              <a:t>'Ana'</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'Bruno'</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'Carmen'</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'Domingo'</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casos = {</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1</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'Divorcio'</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2</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'Fusión Empresarial'</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3</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'Desfalco'</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4</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'Herencias'</a:t>
            </a:r>
            <a:br>
              <a:rPr kumimoji="0" lang="es-ES" altLang="es-ES" sz="1000" b="0" i="0" u="none" strike="noStrike" cap="none" normalizeH="0" baseline="0">
                <a:ln>
                  <a:noFill/>
                </a:ln>
                <a:solidFill>
                  <a:srgbClr val="6AAB73"/>
                </a:solidFill>
                <a:effectLst/>
                <a:latin typeface="JetBrains Mono"/>
              </a:rPr>
            </a:b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7A7E85"/>
                </a:solidFill>
                <a:effectLst/>
                <a:latin typeface="JetBrains Mono"/>
              </a:rPr>
              <a:t># Tasa de efectividad e_{</a:t>
            </a:r>
            <a:r>
              <a:rPr kumimoji="0" lang="es-ES" altLang="es-ES" sz="1000" b="0" i="0" u="none" strike="noStrike" cap="none" normalizeH="0" baseline="0" err="1">
                <a:ln>
                  <a:noFill/>
                </a:ln>
                <a:solidFill>
                  <a:srgbClr val="7A7E85"/>
                </a:solidFill>
                <a:effectLst/>
                <a:latin typeface="JetBrains Mono"/>
              </a:rPr>
              <a:t>ij</a:t>
            </a:r>
            <a:r>
              <a:rPr kumimoji="0" lang="es-ES" altLang="es-ES" sz="1000" b="0" i="0" u="none" strike="noStrike" cap="none" normalizeH="0" baseline="0">
                <a:ln>
                  <a:noFill/>
                </a:ln>
                <a:solidFill>
                  <a:srgbClr val="7A7E85"/>
                </a:solidFill>
                <a:effectLst/>
                <a:latin typeface="JetBrains Mono"/>
              </a:rPr>
              <a:t>}</a:t>
            </a:r>
            <a:br>
              <a:rPr kumimoji="0" lang="es-ES" altLang="es-ES" sz="1000" b="0" i="0" u="none" strike="noStrike" cap="none" normalizeH="0" baseline="0">
                <a:ln>
                  <a:noFill/>
                </a:ln>
                <a:solidFill>
                  <a:srgbClr val="7A7E85"/>
                </a:solidFill>
                <a:effectLst/>
                <a:latin typeface="JetBrains Mono"/>
              </a:rPr>
            </a:br>
            <a:r>
              <a:rPr kumimoji="0" lang="es-ES" altLang="es-ES" sz="1000" b="0" i="0" u="none" strike="noStrike" cap="none" normalizeH="0" baseline="0">
                <a:ln>
                  <a:noFill/>
                </a:ln>
                <a:solidFill>
                  <a:srgbClr val="BCBEC4"/>
                </a:solidFill>
                <a:effectLst/>
                <a:latin typeface="JetBrains Mono"/>
              </a:rPr>
              <a:t>efectividad = {</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'Ana'</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1</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6</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'Ana'</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2</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2</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'Ana'</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3</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8</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'Ana'</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4</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5</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'Bruno'</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1</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9</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'Bruno'</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2</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3</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'Bruno'</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3</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5</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'Bruno'</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4</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8</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'Carmen'</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1</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4</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'Carmen'</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2</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8</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'Carmen'</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3</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3</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'Carmen'</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4</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4</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'Domingo'</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1</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6</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'Domingo'</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2</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7</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'Domingo'</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3</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6</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6AAB73"/>
                </a:solidFill>
                <a:effectLst/>
                <a:latin typeface="JetBrains Mono"/>
              </a:rPr>
              <a:t>'Domingo'</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4</a:t>
            </a: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2AACB8"/>
                </a:solidFill>
                <a:effectLst/>
                <a:latin typeface="JetBrains Mono"/>
              </a:rPr>
              <a:t>4</a:t>
            </a:r>
            <a:br>
              <a:rPr kumimoji="0" lang="es-ES" altLang="es-ES" sz="1000" b="0" i="0" u="none" strike="noStrike" cap="none" normalizeH="0" baseline="0">
                <a:ln>
                  <a:noFill/>
                </a:ln>
                <a:solidFill>
                  <a:srgbClr val="2AACB8"/>
                </a:solidFill>
                <a:effectLst/>
                <a:latin typeface="JetBrains Mono"/>
              </a:rPr>
            </a:br>
            <a:r>
              <a:rPr kumimoji="0" lang="es-ES" altLang="es-ES" sz="1000" b="0" i="0" u="none" strike="noStrike" cap="none" normalizeH="0" baseline="0">
                <a:ln>
                  <a:noFill/>
                </a:ln>
                <a:solidFill>
                  <a:srgbClr val="BCBEC4"/>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7A7E85"/>
                </a:solidFill>
                <a:effectLst/>
                <a:latin typeface="JetBrains Mono"/>
              </a:rPr>
              <a:t># Crear un nuevo modelo</a:t>
            </a:r>
            <a:br>
              <a:rPr kumimoji="0" lang="es-ES" altLang="es-ES" sz="1000" b="0" i="0" u="none" strike="noStrike" cap="none" normalizeH="0" baseline="0">
                <a:ln>
                  <a:noFill/>
                </a:ln>
                <a:solidFill>
                  <a:srgbClr val="7A7E85"/>
                </a:solidFill>
                <a:effectLst/>
                <a:latin typeface="JetBrains Mono"/>
              </a:rPr>
            </a:br>
            <a:r>
              <a:rPr kumimoji="0" lang="es-ES" altLang="es-ES" sz="1000" b="0" i="0" u="none" strike="noStrike" cap="none" normalizeH="0" baseline="0" err="1">
                <a:ln>
                  <a:noFill/>
                </a:ln>
                <a:solidFill>
                  <a:srgbClr val="BCBEC4"/>
                </a:solidFill>
                <a:effectLst/>
                <a:latin typeface="JetBrains Mono"/>
              </a:rPr>
              <a:t>modelo</a:t>
            </a:r>
            <a:r>
              <a:rPr kumimoji="0" lang="es-ES" altLang="es-ES" sz="1000" b="0" i="0" u="none" strike="noStrike" cap="none" normalizeH="0" baseline="0">
                <a:ln>
                  <a:noFill/>
                </a:ln>
                <a:solidFill>
                  <a:srgbClr val="BCBEC4"/>
                </a:solidFill>
                <a:effectLst/>
                <a:latin typeface="JetBrains Mono"/>
              </a:rPr>
              <a:t> = </a:t>
            </a:r>
            <a:r>
              <a:rPr kumimoji="0" lang="es-ES" altLang="es-ES" sz="1000" b="0" i="0" u="none" strike="noStrike" cap="none" normalizeH="0" baseline="0" err="1">
                <a:ln>
                  <a:noFill/>
                </a:ln>
                <a:solidFill>
                  <a:srgbClr val="BCBEC4"/>
                </a:solidFill>
                <a:effectLst/>
                <a:latin typeface="JetBrains Mono"/>
              </a:rPr>
              <a:t>Model</a:t>
            </a:r>
            <a:r>
              <a:rPr kumimoji="0" lang="es-ES" altLang="es-ES" sz="1000" b="0" i="0" u="none" strike="noStrike" cap="none" normalizeH="0" baseline="0">
                <a:ln>
                  <a:noFill/>
                </a:ln>
                <a:solidFill>
                  <a:srgbClr val="BCBEC4"/>
                </a:solidFill>
                <a:effectLst/>
                <a:latin typeface="JetBrains Mono"/>
              </a:rPr>
              <a:t>(</a:t>
            </a:r>
            <a:r>
              <a:rPr kumimoji="0" lang="es-ES" altLang="es-ES" sz="1000" b="0" i="0" u="none" strike="noStrike" cap="none" normalizeH="0" baseline="0">
                <a:ln>
                  <a:noFill/>
                </a:ln>
                <a:solidFill>
                  <a:srgbClr val="6AAB73"/>
                </a:solidFill>
                <a:effectLst/>
                <a:latin typeface="JetBrains Mono"/>
              </a:rPr>
              <a:t>"</a:t>
            </a:r>
            <a:r>
              <a:rPr kumimoji="0" lang="es-ES" altLang="es-ES" sz="1000" b="0" i="0" u="none" strike="noStrike" cap="none" normalizeH="0" baseline="0" err="1">
                <a:ln>
                  <a:noFill/>
                </a:ln>
                <a:solidFill>
                  <a:srgbClr val="6AAB73"/>
                </a:solidFill>
                <a:effectLst/>
                <a:latin typeface="JetBrains Mono"/>
              </a:rPr>
              <a:t>Asignacion_Abogados_Casos</a:t>
            </a:r>
            <a:r>
              <a:rPr kumimoji="0" lang="es-ES" altLang="es-ES" sz="1000" b="0" i="0" u="none" strike="noStrike" cap="none" normalizeH="0" baseline="0">
                <a:ln>
                  <a:noFill/>
                </a:ln>
                <a:solidFill>
                  <a:srgbClr val="6AAB73"/>
                </a:solidFill>
                <a:effectLst/>
                <a:latin typeface="JetBrains Mono"/>
              </a:rPr>
              <a:t>"</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7A7E85"/>
                </a:solidFill>
                <a:effectLst/>
                <a:latin typeface="JetBrains Mono"/>
              </a:rPr>
              <a:t># Desactivar la salida de </a:t>
            </a:r>
            <a:r>
              <a:rPr kumimoji="0" lang="es-ES" altLang="es-ES" sz="1000" b="0" i="0" u="none" strike="noStrike" cap="none" normalizeH="0" baseline="0" err="1">
                <a:ln>
                  <a:noFill/>
                </a:ln>
                <a:solidFill>
                  <a:srgbClr val="7A7E85"/>
                </a:solidFill>
                <a:effectLst/>
                <a:latin typeface="JetBrains Mono"/>
              </a:rPr>
              <a:t>Gurobi</a:t>
            </a:r>
            <a:r>
              <a:rPr kumimoji="0" lang="es-ES" altLang="es-ES" sz="1000" b="0" i="0" u="none" strike="noStrike" cap="none" normalizeH="0" baseline="0">
                <a:ln>
                  <a:noFill/>
                </a:ln>
                <a:solidFill>
                  <a:srgbClr val="7A7E85"/>
                </a:solidFill>
                <a:effectLst/>
                <a:latin typeface="JetBrains Mono"/>
              </a:rPr>
              <a:t> (opcional)</a:t>
            </a:r>
            <a:br>
              <a:rPr kumimoji="0" lang="es-ES" altLang="es-ES" sz="1000" b="0" i="0" u="none" strike="noStrike" cap="none" normalizeH="0" baseline="0">
                <a:ln>
                  <a:noFill/>
                </a:ln>
                <a:solidFill>
                  <a:srgbClr val="7A7E85"/>
                </a:solidFill>
                <a:effectLst/>
                <a:latin typeface="JetBrains Mono"/>
              </a:rPr>
            </a:br>
            <a:r>
              <a:rPr kumimoji="0" lang="es-ES" altLang="es-ES" sz="1000" b="0" i="0" u="none" strike="noStrike" cap="none" normalizeH="0" baseline="0" err="1">
                <a:ln>
                  <a:noFill/>
                </a:ln>
                <a:solidFill>
                  <a:srgbClr val="BCBEC4"/>
                </a:solidFill>
                <a:effectLst/>
                <a:latin typeface="JetBrains Mono"/>
              </a:rPr>
              <a:t>modelo.Params.OutputFlag</a:t>
            </a:r>
            <a:r>
              <a:rPr kumimoji="0" lang="es-ES" altLang="es-ES" sz="1000" b="0" i="0" u="none" strike="noStrike" cap="none" normalizeH="0" baseline="0">
                <a:ln>
                  <a:noFill/>
                </a:ln>
                <a:solidFill>
                  <a:srgbClr val="BCBEC4"/>
                </a:solidFill>
                <a:effectLst/>
                <a:latin typeface="JetBrains Mono"/>
              </a:rPr>
              <a:t> = </a:t>
            </a:r>
            <a:r>
              <a:rPr kumimoji="0" lang="es-ES" altLang="es-ES" sz="1000" b="0" i="0" u="none" strike="noStrike" cap="none" normalizeH="0" baseline="0">
                <a:ln>
                  <a:noFill/>
                </a:ln>
                <a:solidFill>
                  <a:srgbClr val="2AACB8"/>
                </a:solidFill>
                <a:effectLst/>
                <a:latin typeface="JetBrains Mono"/>
              </a:rPr>
              <a:t>0</a:t>
            </a:r>
            <a:endParaRPr kumimoji="0" lang="es-ES" altLang="es-ES" sz="10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85A7EA1B-6972-CB7C-9681-356842849818}"/>
              </a:ext>
            </a:extLst>
          </p:cNvPr>
          <p:cNvSpPr>
            <a:spLocks noChangeArrowheads="1"/>
          </p:cNvSpPr>
          <p:nvPr/>
        </p:nvSpPr>
        <p:spPr bwMode="auto">
          <a:xfrm>
            <a:off x="5101066" y="1336219"/>
            <a:ext cx="6630686" cy="517064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7A7E85"/>
                </a:solidFill>
                <a:effectLst/>
                <a:latin typeface="JetBrains Mono"/>
              </a:rPr>
              <a:t># Definir las variables de decisión</a:t>
            </a:r>
            <a:br>
              <a:rPr kumimoji="0" lang="es-ES" altLang="es-ES" sz="1000" b="0" i="0" u="none" strike="noStrike" cap="none" normalizeH="0" baseline="0">
                <a:ln>
                  <a:noFill/>
                </a:ln>
                <a:solidFill>
                  <a:srgbClr val="7A7E85"/>
                </a:solidFill>
                <a:effectLst/>
                <a:latin typeface="JetBrains Mono"/>
              </a:rPr>
            </a:br>
            <a:r>
              <a:rPr kumimoji="0" lang="es-ES" altLang="es-ES" sz="1000" b="0" i="0" u="none" strike="noStrike" cap="none" normalizeH="0" baseline="0">
                <a:ln>
                  <a:noFill/>
                </a:ln>
                <a:solidFill>
                  <a:srgbClr val="BCBEC4"/>
                </a:solidFill>
                <a:effectLst/>
                <a:latin typeface="JetBrains Mono"/>
              </a:rPr>
              <a:t>x = {}</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err="1">
                <a:ln>
                  <a:noFill/>
                </a:ln>
                <a:solidFill>
                  <a:srgbClr val="CF8E6D"/>
                </a:solidFill>
                <a:effectLst/>
                <a:latin typeface="JetBrains Mono"/>
              </a:rPr>
              <a:t>for</a:t>
            </a:r>
            <a:r>
              <a:rPr kumimoji="0" lang="es-ES" altLang="es-ES" sz="1000" b="0" i="0" u="none" strike="noStrike" cap="none" normalizeH="0" baseline="0">
                <a:ln>
                  <a:noFill/>
                </a:ln>
                <a:solidFill>
                  <a:srgbClr val="CF8E6D"/>
                </a:solidFill>
                <a:effectLst/>
                <a:latin typeface="JetBrains Mono"/>
              </a:rPr>
              <a:t> </a:t>
            </a:r>
            <a:r>
              <a:rPr kumimoji="0" lang="es-ES" altLang="es-ES" sz="1000" b="0" i="0" u="none" strike="noStrike" cap="none" normalizeH="0" baseline="0">
                <a:ln>
                  <a:noFill/>
                </a:ln>
                <a:solidFill>
                  <a:srgbClr val="BCBEC4"/>
                </a:solidFill>
                <a:effectLst/>
                <a:latin typeface="JetBrains Mono"/>
              </a:rPr>
              <a:t>i </a:t>
            </a:r>
            <a:r>
              <a:rPr kumimoji="0" lang="es-ES" altLang="es-ES" sz="1000" b="0" i="0" u="none" strike="noStrike" cap="none" normalizeH="0" baseline="0">
                <a:ln>
                  <a:noFill/>
                </a:ln>
                <a:solidFill>
                  <a:srgbClr val="CF8E6D"/>
                </a:solidFill>
                <a:effectLst/>
                <a:latin typeface="JetBrains Mono"/>
              </a:rPr>
              <a:t>in </a:t>
            </a:r>
            <a:r>
              <a:rPr kumimoji="0" lang="es-ES" altLang="es-ES" sz="1000" b="0" i="0" u="none" strike="noStrike" cap="none" normalizeH="0" baseline="0">
                <a:ln>
                  <a:noFill/>
                </a:ln>
                <a:solidFill>
                  <a:srgbClr val="BCBEC4"/>
                </a:solidFill>
                <a:effectLst/>
                <a:latin typeface="JetBrains Mono"/>
              </a:rPr>
              <a:t>abogados:</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err="1">
                <a:ln>
                  <a:noFill/>
                </a:ln>
                <a:solidFill>
                  <a:srgbClr val="CF8E6D"/>
                </a:solidFill>
                <a:effectLst/>
                <a:latin typeface="JetBrains Mono"/>
              </a:rPr>
              <a:t>for</a:t>
            </a:r>
            <a:r>
              <a:rPr kumimoji="0" lang="es-ES" altLang="es-ES" sz="1000" b="0" i="0" u="none" strike="noStrike" cap="none" normalizeH="0" baseline="0">
                <a:ln>
                  <a:noFill/>
                </a:ln>
                <a:solidFill>
                  <a:srgbClr val="CF8E6D"/>
                </a:solidFill>
                <a:effectLst/>
                <a:latin typeface="JetBrains Mono"/>
              </a:rPr>
              <a:t> </a:t>
            </a:r>
            <a:r>
              <a:rPr kumimoji="0" lang="es-ES" altLang="es-ES" sz="1000" b="0" i="0" u="none" strike="noStrike" cap="none" normalizeH="0" baseline="0">
                <a:ln>
                  <a:noFill/>
                </a:ln>
                <a:solidFill>
                  <a:srgbClr val="BCBEC4"/>
                </a:solidFill>
                <a:effectLst/>
                <a:latin typeface="JetBrains Mono"/>
              </a:rPr>
              <a:t>j </a:t>
            </a:r>
            <a:r>
              <a:rPr kumimoji="0" lang="es-ES" altLang="es-ES" sz="1000" b="0" i="0" u="none" strike="noStrike" cap="none" normalizeH="0" baseline="0">
                <a:ln>
                  <a:noFill/>
                </a:ln>
                <a:solidFill>
                  <a:srgbClr val="CF8E6D"/>
                </a:solidFill>
                <a:effectLst/>
                <a:latin typeface="JetBrains Mono"/>
              </a:rPr>
              <a:t>in </a:t>
            </a:r>
            <a:r>
              <a:rPr kumimoji="0" lang="es-ES" altLang="es-ES" sz="1000" b="0" i="0" u="none" strike="noStrike" cap="none" normalizeH="0" baseline="0">
                <a:ln>
                  <a:noFill/>
                </a:ln>
                <a:solidFill>
                  <a:srgbClr val="BCBEC4"/>
                </a:solidFill>
                <a:effectLst/>
                <a:latin typeface="JetBrains Mono"/>
              </a:rPr>
              <a:t>casos:</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x[i, j] = </a:t>
            </a:r>
            <a:r>
              <a:rPr kumimoji="0" lang="es-ES" altLang="es-ES" sz="1000" b="0" i="0" u="none" strike="noStrike" cap="none" normalizeH="0" baseline="0" err="1">
                <a:ln>
                  <a:noFill/>
                </a:ln>
                <a:solidFill>
                  <a:srgbClr val="BCBEC4"/>
                </a:solidFill>
                <a:effectLst/>
                <a:latin typeface="JetBrains Mono"/>
              </a:rPr>
              <a:t>modelo.addVar</a:t>
            </a:r>
            <a:r>
              <a:rPr kumimoji="0" lang="es-ES" altLang="es-ES" sz="1000" b="0" i="0" u="none" strike="noStrike" cap="none" normalizeH="0" baseline="0">
                <a:ln>
                  <a:noFill/>
                </a:ln>
                <a:solidFill>
                  <a:srgbClr val="BCBEC4"/>
                </a:solidFill>
                <a:effectLst/>
                <a:latin typeface="JetBrains Mono"/>
              </a:rPr>
              <a:t>(</a:t>
            </a:r>
            <a:r>
              <a:rPr kumimoji="0" lang="es-ES" altLang="es-ES" sz="1000" b="0" i="0" u="none" strike="noStrike" cap="none" normalizeH="0" baseline="0" err="1">
                <a:ln>
                  <a:noFill/>
                </a:ln>
                <a:solidFill>
                  <a:srgbClr val="AA4926"/>
                </a:solidFill>
                <a:effectLst/>
                <a:latin typeface="JetBrains Mono"/>
              </a:rPr>
              <a:t>vtype</a:t>
            </a:r>
            <a:r>
              <a:rPr kumimoji="0" lang="es-ES" altLang="es-ES" sz="1000" b="0" i="0" u="none" strike="noStrike" cap="none" normalizeH="0" baseline="0">
                <a:ln>
                  <a:noFill/>
                </a:ln>
                <a:solidFill>
                  <a:srgbClr val="BCBEC4"/>
                </a:solidFill>
                <a:effectLst/>
                <a:latin typeface="JetBrains Mono"/>
              </a:rPr>
              <a:t>=GRB.BINARY, </a:t>
            </a:r>
            <a:r>
              <a:rPr kumimoji="0" lang="es-ES" altLang="es-ES" sz="1000" b="0" i="0" u="none" strike="noStrike" cap="none" normalizeH="0" baseline="0" err="1">
                <a:ln>
                  <a:noFill/>
                </a:ln>
                <a:solidFill>
                  <a:srgbClr val="AA4926"/>
                </a:solidFill>
                <a:effectLst/>
                <a:latin typeface="JetBrains Mono"/>
              </a:rPr>
              <a:t>name</a:t>
            </a:r>
            <a:r>
              <a:rPr kumimoji="0" lang="es-ES" altLang="es-ES" sz="1000" b="0" i="0" u="none" strike="noStrike" cap="none" normalizeH="0" baseline="0">
                <a:ln>
                  <a:noFill/>
                </a:ln>
                <a:solidFill>
                  <a:srgbClr val="BCBEC4"/>
                </a:solidFill>
                <a:effectLst/>
                <a:latin typeface="JetBrains Mono"/>
              </a:rPr>
              <a:t>=</a:t>
            </a:r>
            <a:r>
              <a:rPr kumimoji="0" lang="es-ES" altLang="es-ES" sz="1000" b="0" i="0" u="none" strike="noStrike" cap="none" normalizeH="0" baseline="0" err="1">
                <a:ln>
                  <a:noFill/>
                </a:ln>
                <a:solidFill>
                  <a:srgbClr val="6AAB73"/>
                </a:solidFill>
                <a:effectLst/>
                <a:latin typeface="JetBrains Mono"/>
              </a:rPr>
              <a:t>f"x</a:t>
            </a:r>
            <a:r>
              <a:rPr kumimoji="0" lang="es-ES" altLang="es-ES" sz="1000" b="0" i="0" u="none" strike="noStrike" cap="none" normalizeH="0" baseline="0">
                <a:ln>
                  <a:noFill/>
                </a:ln>
                <a:solidFill>
                  <a:srgbClr val="6AAB73"/>
                </a:solidFill>
                <a:effectLst/>
                <a:latin typeface="JetBrains Mono"/>
              </a:rPr>
              <a:t>_</a:t>
            </a:r>
            <a:r>
              <a:rPr kumimoji="0" lang="es-ES" altLang="es-ES" sz="1000" b="0" i="0" u="none" strike="noStrike" cap="none" normalizeH="0" baseline="0">
                <a:ln>
                  <a:noFill/>
                </a:ln>
                <a:solidFill>
                  <a:srgbClr val="CF8E6D"/>
                </a:solidFill>
                <a:effectLst/>
                <a:latin typeface="JetBrains Mono"/>
              </a:rPr>
              <a:t>{</a:t>
            </a:r>
            <a:r>
              <a:rPr kumimoji="0" lang="es-ES" altLang="es-ES" sz="1000" b="0" i="0" u="none" strike="noStrike" cap="none" normalizeH="0" baseline="0">
                <a:ln>
                  <a:noFill/>
                </a:ln>
                <a:solidFill>
                  <a:srgbClr val="BCBEC4"/>
                </a:solidFill>
                <a:effectLst/>
                <a:latin typeface="JetBrains Mono"/>
              </a:rPr>
              <a:t>i</a:t>
            </a:r>
            <a:r>
              <a:rPr kumimoji="0" lang="es-ES" altLang="es-ES" sz="1000" b="0" i="0" u="none" strike="noStrike" cap="none" normalizeH="0" baseline="0">
                <a:ln>
                  <a:noFill/>
                </a:ln>
                <a:solidFill>
                  <a:srgbClr val="CF8E6D"/>
                </a:solidFill>
                <a:effectLst/>
                <a:latin typeface="JetBrains Mono"/>
              </a:rPr>
              <a:t>}</a:t>
            </a:r>
            <a:r>
              <a:rPr kumimoji="0" lang="es-ES" altLang="es-ES" sz="1000" b="0" i="0" u="none" strike="noStrike" cap="none" normalizeH="0" baseline="0">
                <a:ln>
                  <a:noFill/>
                </a:ln>
                <a:solidFill>
                  <a:srgbClr val="6AAB73"/>
                </a:solidFill>
                <a:effectLst/>
                <a:latin typeface="JetBrains Mono"/>
              </a:rPr>
              <a:t>_</a:t>
            </a:r>
            <a:r>
              <a:rPr kumimoji="0" lang="es-ES" altLang="es-ES" sz="1000" b="0" i="0" u="none" strike="noStrike" cap="none" normalizeH="0" baseline="0">
                <a:ln>
                  <a:noFill/>
                </a:ln>
                <a:solidFill>
                  <a:srgbClr val="CF8E6D"/>
                </a:solidFill>
                <a:effectLst/>
                <a:latin typeface="JetBrains Mono"/>
              </a:rPr>
              <a:t>{</a:t>
            </a:r>
            <a:r>
              <a:rPr kumimoji="0" lang="es-ES" altLang="es-ES" sz="1000" b="0" i="0" u="none" strike="noStrike" cap="none" normalizeH="0" baseline="0">
                <a:ln>
                  <a:noFill/>
                </a:ln>
                <a:solidFill>
                  <a:srgbClr val="BCBEC4"/>
                </a:solidFill>
                <a:effectLst/>
                <a:latin typeface="JetBrains Mono"/>
              </a:rPr>
              <a:t>j</a:t>
            </a:r>
            <a:r>
              <a:rPr kumimoji="0" lang="es-ES" altLang="es-ES" sz="1000" b="0" i="0" u="none" strike="noStrike" cap="none" normalizeH="0" baseline="0">
                <a:ln>
                  <a:noFill/>
                </a:ln>
                <a:solidFill>
                  <a:srgbClr val="CF8E6D"/>
                </a:solidFill>
                <a:effectLst/>
                <a:latin typeface="JetBrains Mono"/>
              </a:rPr>
              <a:t>}</a:t>
            </a:r>
            <a:r>
              <a:rPr kumimoji="0" lang="es-ES" altLang="es-ES" sz="1000" b="0" i="0" u="none" strike="noStrike" cap="none" normalizeH="0" baseline="0">
                <a:ln>
                  <a:noFill/>
                </a:ln>
                <a:solidFill>
                  <a:srgbClr val="6AAB73"/>
                </a:solidFill>
                <a:effectLst/>
                <a:latin typeface="JetBrains Mono"/>
              </a:rPr>
              <a:t>"</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7A7E85"/>
                </a:solidFill>
                <a:effectLst/>
                <a:latin typeface="JetBrains Mono"/>
              </a:rPr>
              <a:t># Actualizar el modelo para integrar las variables</a:t>
            </a:r>
            <a:br>
              <a:rPr kumimoji="0" lang="es-ES" altLang="es-ES" sz="1000" b="0" i="0" u="none" strike="noStrike" cap="none" normalizeH="0" baseline="0">
                <a:ln>
                  <a:noFill/>
                </a:ln>
                <a:solidFill>
                  <a:srgbClr val="7A7E85"/>
                </a:solidFill>
                <a:effectLst/>
                <a:latin typeface="JetBrains Mono"/>
              </a:rPr>
            </a:br>
            <a:r>
              <a:rPr kumimoji="0" lang="es-ES" altLang="es-ES" sz="1000" b="0" i="0" u="none" strike="noStrike" cap="none" normalizeH="0" baseline="0" err="1">
                <a:ln>
                  <a:noFill/>
                </a:ln>
                <a:solidFill>
                  <a:srgbClr val="BCBEC4"/>
                </a:solidFill>
                <a:effectLst/>
                <a:latin typeface="JetBrains Mono"/>
              </a:rPr>
              <a:t>modelo.update</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7A7E85"/>
                </a:solidFill>
                <a:effectLst/>
                <a:latin typeface="JetBrains Mono"/>
              </a:rPr>
              <a:t># Establecer la función objetivo: maximizar la efectividad total</a:t>
            </a:r>
            <a:br>
              <a:rPr kumimoji="0" lang="es-ES" altLang="es-ES" sz="1000" b="0" i="0" u="none" strike="noStrike" cap="none" normalizeH="0" baseline="0">
                <a:ln>
                  <a:noFill/>
                </a:ln>
                <a:solidFill>
                  <a:srgbClr val="7A7E85"/>
                </a:solidFill>
                <a:effectLst/>
                <a:latin typeface="JetBrains Mono"/>
              </a:rPr>
            </a:br>
            <a:r>
              <a:rPr kumimoji="0" lang="es-ES" altLang="es-ES" sz="1000" b="0" i="0" u="none" strike="noStrike" cap="none" normalizeH="0" baseline="0" err="1">
                <a:ln>
                  <a:noFill/>
                </a:ln>
                <a:solidFill>
                  <a:srgbClr val="BCBEC4"/>
                </a:solidFill>
                <a:effectLst/>
                <a:latin typeface="JetBrains Mono"/>
              </a:rPr>
              <a:t>modelo.setObjective</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8888C6"/>
                </a:solidFill>
                <a:effectLst/>
                <a:latin typeface="JetBrains Mono"/>
              </a:rPr>
              <a:t>sum</a:t>
            </a:r>
            <a:r>
              <a:rPr kumimoji="0" lang="es-ES" altLang="es-ES" sz="1000" b="0" i="0" u="none" strike="noStrike" cap="none" normalizeH="0" baseline="0">
                <a:ln>
                  <a:noFill/>
                </a:ln>
                <a:solidFill>
                  <a:srgbClr val="BCBEC4"/>
                </a:solidFill>
                <a:effectLst/>
                <a:latin typeface="JetBrains Mono"/>
              </a:rPr>
              <a:t>(efectividad[i, j] * x[i, j] </a:t>
            </a:r>
            <a:r>
              <a:rPr kumimoji="0" lang="es-ES" altLang="es-ES" sz="1000" b="0" i="0" u="none" strike="noStrike" cap="none" normalizeH="0" baseline="0" err="1">
                <a:ln>
                  <a:noFill/>
                </a:ln>
                <a:solidFill>
                  <a:srgbClr val="CF8E6D"/>
                </a:solidFill>
                <a:effectLst/>
                <a:latin typeface="JetBrains Mono"/>
              </a:rPr>
              <a:t>for</a:t>
            </a:r>
            <a:r>
              <a:rPr kumimoji="0" lang="es-ES" altLang="es-ES" sz="1000" b="0" i="0" u="none" strike="noStrike" cap="none" normalizeH="0" baseline="0">
                <a:ln>
                  <a:noFill/>
                </a:ln>
                <a:solidFill>
                  <a:srgbClr val="CF8E6D"/>
                </a:solidFill>
                <a:effectLst/>
                <a:latin typeface="JetBrains Mono"/>
              </a:rPr>
              <a:t> </a:t>
            </a:r>
            <a:r>
              <a:rPr kumimoji="0" lang="es-ES" altLang="es-ES" sz="1000" b="0" i="0" u="none" strike="noStrike" cap="none" normalizeH="0" baseline="0">
                <a:ln>
                  <a:noFill/>
                </a:ln>
                <a:solidFill>
                  <a:srgbClr val="BCBEC4"/>
                </a:solidFill>
                <a:effectLst/>
                <a:latin typeface="JetBrains Mono"/>
              </a:rPr>
              <a:t>i </a:t>
            </a:r>
            <a:r>
              <a:rPr kumimoji="0" lang="es-ES" altLang="es-ES" sz="1000" b="0" i="0" u="none" strike="noStrike" cap="none" normalizeH="0" baseline="0">
                <a:ln>
                  <a:noFill/>
                </a:ln>
                <a:solidFill>
                  <a:srgbClr val="CF8E6D"/>
                </a:solidFill>
                <a:effectLst/>
                <a:latin typeface="JetBrains Mono"/>
              </a:rPr>
              <a:t>in </a:t>
            </a:r>
            <a:r>
              <a:rPr kumimoji="0" lang="es-ES" altLang="es-ES" sz="1000" b="0" i="0" u="none" strike="noStrike" cap="none" normalizeH="0" baseline="0">
                <a:ln>
                  <a:noFill/>
                </a:ln>
                <a:solidFill>
                  <a:srgbClr val="BCBEC4"/>
                </a:solidFill>
                <a:effectLst/>
                <a:latin typeface="JetBrains Mono"/>
              </a:rPr>
              <a:t>abogados </a:t>
            </a:r>
            <a:r>
              <a:rPr kumimoji="0" lang="es-ES" altLang="es-ES" sz="1000" b="0" i="0" u="none" strike="noStrike" cap="none" normalizeH="0" baseline="0" err="1">
                <a:ln>
                  <a:noFill/>
                </a:ln>
                <a:solidFill>
                  <a:srgbClr val="CF8E6D"/>
                </a:solidFill>
                <a:effectLst/>
                <a:latin typeface="JetBrains Mono"/>
              </a:rPr>
              <a:t>for</a:t>
            </a:r>
            <a:r>
              <a:rPr kumimoji="0" lang="es-ES" altLang="es-ES" sz="1000" b="0" i="0" u="none" strike="noStrike" cap="none" normalizeH="0" baseline="0">
                <a:ln>
                  <a:noFill/>
                </a:ln>
                <a:solidFill>
                  <a:srgbClr val="CF8E6D"/>
                </a:solidFill>
                <a:effectLst/>
                <a:latin typeface="JetBrains Mono"/>
              </a:rPr>
              <a:t> </a:t>
            </a:r>
            <a:r>
              <a:rPr kumimoji="0" lang="es-ES" altLang="es-ES" sz="1000" b="0" i="0" u="none" strike="noStrike" cap="none" normalizeH="0" baseline="0">
                <a:ln>
                  <a:noFill/>
                </a:ln>
                <a:solidFill>
                  <a:srgbClr val="BCBEC4"/>
                </a:solidFill>
                <a:effectLst/>
                <a:latin typeface="JetBrains Mono"/>
              </a:rPr>
              <a:t>j </a:t>
            </a:r>
            <a:r>
              <a:rPr kumimoji="0" lang="es-ES" altLang="es-ES" sz="1000" b="0" i="0" u="none" strike="noStrike" cap="none" normalizeH="0" baseline="0">
                <a:ln>
                  <a:noFill/>
                </a:ln>
                <a:solidFill>
                  <a:srgbClr val="CF8E6D"/>
                </a:solidFill>
                <a:effectLst/>
                <a:latin typeface="JetBrains Mono"/>
              </a:rPr>
              <a:t>in </a:t>
            </a:r>
            <a:r>
              <a:rPr kumimoji="0" lang="es-ES" altLang="es-ES" sz="1000" b="0" i="0" u="none" strike="noStrike" cap="none" normalizeH="0" baseline="0">
                <a:ln>
                  <a:noFill/>
                </a:ln>
                <a:solidFill>
                  <a:srgbClr val="BCBEC4"/>
                </a:solidFill>
                <a:effectLst/>
                <a:latin typeface="JetBrains Mono"/>
              </a:rPr>
              <a:t>casos),</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GRB.MAXIMIZE</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7A7E85"/>
                </a:solidFill>
                <a:effectLst/>
                <a:latin typeface="JetBrains Mono"/>
              </a:rPr>
              <a:t># Agregar las restricciones</a:t>
            </a:r>
            <a:br>
              <a:rPr kumimoji="0" lang="es-ES" altLang="es-ES" sz="1000" b="0" i="0" u="none" strike="noStrike" cap="none" normalizeH="0" baseline="0">
                <a:ln>
                  <a:noFill/>
                </a:ln>
                <a:solidFill>
                  <a:srgbClr val="7A7E85"/>
                </a:solidFill>
                <a:effectLst/>
                <a:latin typeface="JetBrains Mono"/>
              </a:rPr>
            </a:br>
            <a:br>
              <a:rPr kumimoji="0" lang="es-ES" altLang="es-ES" sz="1000" b="0" i="0" u="none" strike="noStrike" cap="none" normalizeH="0" baseline="0">
                <a:ln>
                  <a:noFill/>
                </a:ln>
                <a:solidFill>
                  <a:srgbClr val="7A7E85"/>
                </a:solidFill>
                <a:effectLst/>
                <a:latin typeface="JetBrains Mono"/>
              </a:rPr>
            </a:br>
            <a:r>
              <a:rPr kumimoji="0" lang="es-ES" altLang="es-ES" sz="1000" b="0" i="0" u="none" strike="noStrike" cap="none" normalizeH="0" baseline="0">
                <a:ln>
                  <a:noFill/>
                </a:ln>
                <a:solidFill>
                  <a:srgbClr val="7A7E85"/>
                </a:solidFill>
                <a:effectLst/>
                <a:latin typeface="JetBrains Mono"/>
              </a:rPr>
              <a:t># 1. Cada abogado debe ser asignado a exactamente un caso</a:t>
            </a:r>
            <a:br>
              <a:rPr kumimoji="0" lang="es-ES" altLang="es-ES" sz="1000" b="0" i="0" u="none" strike="noStrike" cap="none" normalizeH="0" baseline="0">
                <a:ln>
                  <a:noFill/>
                </a:ln>
                <a:solidFill>
                  <a:srgbClr val="7A7E85"/>
                </a:solidFill>
                <a:effectLst/>
                <a:latin typeface="JetBrains Mono"/>
              </a:rPr>
            </a:br>
            <a:r>
              <a:rPr kumimoji="0" lang="es-ES" altLang="es-ES" sz="1000" b="0" i="0" u="none" strike="noStrike" cap="none" normalizeH="0" baseline="0" err="1">
                <a:ln>
                  <a:noFill/>
                </a:ln>
                <a:solidFill>
                  <a:srgbClr val="CF8E6D"/>
                </a:solidFill>
                <a:effectLst/>
                <a:latin typeface="JetBrains Mono"/>
              </a:rPr>
              <a:t>for</a:t>
            </a:r>
            <a:r>
              <a:rPr kumimoji="0" lang="es-ES" altLang="es-ES" sz="1000" b="0" i="0" u="none" strike="noStrike" cap="none" normalizeH="0" baseline="0">
                <a:ln>
                  <a:noFill/>
                </a:ln>
                <a:solidFill>
                  <a:srgbClr val="CF8E6D"/>
                </a:solidFill>
                <a:effectLst/>
                <a:latin typeface="JetBrains Mono"/>
              </a:rPr>
              <a:t> </a:t>
            </a:r>
            <a:r>
              <a:rPr kumimoji="0" lang="es-ES" altLang="es-ES" sz="1000" b="0" i="0" u="none" strike="noStrike" cap="none" normalizeH="0" baseline="0">
                <a:ln>
                  <a:noFill/>
                </a:ln>
                <a:solidFill>
                  <a:srgbClr val="BCBEC4"/>
                </a:solidFill>
                <a:effectLst/>
                <a:latin typeface="JetBrains Mono"/>
              </a:rPr>
              <a:t>i </a:t>
            </a:r>
            <a:r>
              <a:rPr kumimoji="0" lang="es-ES" altLang="es-ES" sz="1000" b="0" i="0" u="none" strike="noStrike" cap="none" normalizeH="0" baseline="0">
                <a:ln>
                  <a:noFill/>
                </a:ln>
                <a:solidFill>
                  <a:srgbClr val="CF8E6D"/>
                </a:solidFill>
                <a:effectLst/>
                <a:latin typeface="JetBrains Mono"/>
              </a:rPr>
              <a:t>in </a:t>
            </a:r>
            <a:r>
              <a:rPr kumimoji="0" lang="es-ES" altLang="es-ES" sz="1000" b="0" i="0" u="none" strike="noStrike" cap="none" normalizeH="0" baseline="0">
                <a:ln>
                  <a:noFill/>
                </a:ln>
                <a:solidFill>
                  <a:srgbClr val="BCBEC4"/>
                </a:solidFill>
                <a:effectLst/>
                <a:latin typeface="JetBrains Mono"/>
              </a:rPr>
              <a:t>abogados:</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err="1">
                <a:ln>
                  <a:noFill/>
                </a:ln>
                <a:solidFill>
                  <a:srgbClr val="BCBEC4"/>
                </a:solidFill>
                <a:effectLst/>
                <a:latin typeface="JetBrains Mono"/>
              </a:rPr>
              <a:t>modelo.addConstr</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8888C6"/>
                </a:solidFill>
                <a:effectLst/>
                <a:latin typeface="JetBrains Mono"/>
              </a:rPr>
              <a:t>sum</a:t>
            </a:r>
            <a:r>
              <a:rPr kumimoji="0" lang="es-ES" altLang="es-ES" sz="1000" b="0" i="0" u="none" strike="noStrike" cap="none" normalizeH="0" baseline="0">
                <a:ln>
                  <a:noFill/>
                </a:ln>
                <a:solidFill>
                  <a:srgbClr val="BCBEC4"/>
                </a:solidFill>
                <a:effectLst/>
                <a:latin typeface="JetBrains Mono"/>
              </a:rPr>
              <a:t>(x[i, j] </a:t>
            </a:r>
            <a:r>
              <a:rPr kumimoji="0" lang="es-ES" altLang="es-ES" sz="1000" b="0" i="0" u="none" strike="noStrike" cap="none" normalizeH="0" baseline="0" err="1">
                <a:ln>
                  <a:noFill/>
                </a:ln>
                <a:solidFill>
                  <a:srgbClr val="CF8E6D"/>
                </a:solidFill>
                <a:effectLst/>
                <a:latin typeface="JetBrains Mono"/>
              </a:rPr>
              <a:t>for</a:t>
            </a:r>
            <a:r>
              <a:rPr kumimoji="0" lang="es-ES" altLang="es-ES" sz="1000" b="0" i="0" u="none" strike="noStrike" cap="none" normalizeH="0" baseline="0">
                <a:ln>
                  <a:noFill/>
                </a:ln>
                <a:solidFill>
                  <a:srgbClr val="CF8E6D"/>
                </a:solidFill>
                <a:effectLst/>
                <a:latin typeface="JetBrains Mono"/>
              </a:rPr>
              <a:t> </a:t>
            </a:r>
            <a:r>
              <a:rPr kumimoji="0" lang="es-ES" altLang="es-ES" sz="1000" b="0" i="0" u="none" strike="noStrike" cap="none" normalizeH="0" baseline="0">
                <a:ln>
                  <a:noFill/>
                </a:ln>
                <a:solidFill>
                  <a:srgbClr val="BCBEC4"/>
                </a:solidFill>
                <a:effectLst/>
                <a:latin typeface="JetBrains Mono"/>
              </a:rPr>
              <a:t>j </a:t>
            </a:r>
            <a:r>
              <a:rPr kumimoji="0" lang="es-ES" altLang="es-ES" sz="1000" b="0" i="0" u="none" strike="noStrike" cap="none" normalizeH="0" baseline="0">
                <a:ln>
                  <a:noFill/>
                </a:ln>
                <a:solidFill>
                  <a:srgbClr val="CF8E6D"/>
                </a:solidFill>
                <a:effectLst/>
                <a:latin typeface="JetBrains Mono"/>
              </a:rPr>
              <a:t>in </a:t>
            </a:r>
            <a:r>
              <a:rPr kumimoji="0" lang="es-ES" altLang="es-ES" sz="1000" b="0" i="0" u="none" strike="noStrike" cap="none" normalizeH="0" baseline="0">
                <a:ln>
                  <a:noFill/>
                </a:ln>
                <a:solidFill>
                  <a:srgbClr val="BCBEC4"/>
                </a:solidFill>
                <a:effectLst/>
                <a:latin typeface="JetBrains Mono"/>
              </a:rPr>
              <a:t>casos) == </a:t>
            </a:r>
            <a:r>
              <a:rPr kumimoji="0" lang="es-ES" altLang="es-ES" sz="1000" b="0" i="0" u="none" strike="noStrike" cap="none" normalizeH="0" baseline="0">
                <a:ln>
                  <a:noFill/>
                </a:ln>
                <a:solidFill>
                  <a:srgbClr val="2AACB8"/>
                </a:solidFill>
                <a:effectLst/>
                <a:latin typeface="JetBrains Mono"/>
              </a:rPr>
              <a:t>1</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err="1">
                <a:ln>
                  <a:noFill/>
                </a:ln>
                <a:solidFill>
                  <a:srgbClr val="AA4926"/>
                </a:solidFill>
                <a:effectLst/>
                <a:latin typeface="JetBrains Mono"/>
              </a:rPr>
              <a:t>name</a:t>
            </a:r>
            <a:r>
              <a:rPr kumimoji="0" lang="es-ES" altLang="es-ES" sz="1000" b="0" i="0" u="none" strike="noStrike" cap="none" normalizeH="0" baseline="0">
                <a:ln>
                  <a:noFill/>
                </a:ln>
                <a:solidFill>
                  <a:srgbClr val="BCBEC4"/>
                </a:solidFill>
                <a:effectLst/>
                <a:latin typeface="JetBrains Mono"/>
              </a:rPr>
              <a:t>=</a:t>
            </a:r>
            <a:r>
              <a:rPr kumimoji="0" lang="es-ES" altLang="es-ES" sz="1000" b="0" i="0" u="none" strike="noStrike" cap="none" normalizeH="0" baseline="0" err="1">
                <a:ln>
                  <a:noFill/>
                </a:ln>
                <a:solidFill>
                  <a:srgbClr val="6AAB73"/>
                </a:solidFill>
                <a:effectLst/>
                <a:latin typeface="JetBrains Mono"/>
              </a:rPr>
              <a:t>f"Asignacion_Unica_Abogado</a:t>
            </a:r>
            <a:r>
              <a:rPr kumimoji="0" lang="es-ES" altLang="es-ES" sz="1000" b="0" i="0" u="none" strike="noStrike" cap="none" normalizeH="0" baseline="0">
                <a:ln>
                  <a:noFill/>
                </a:ln>
                <a:solidFill>
                  <a:srgbClr val="6AAB73"/>
                </a:solidFill>
                <a:effectLst/>
                <a:latin typeface="JetBrains Mono"/>
              </a:rPr>
              <a:t>_</a:t>
            </a:r>
            <a:r>
              <a:rPr kumimoji="0" lang="es-ES" altLang="es-ES" sz="1000" b="0" i="0" u="none" strike="noStrike" cap="none" normalizeH="0" baseline="0">
                <a:ln>
                  <a:noFill/>
                </a:ln>
                <a:solidFill>
                  <a:srgbClr val="CF8E6D"/>
                </a:solidFill>
                <a:effectLst/>
                <a:latin typeface="JetBrains Mono"/>
              </a:rPr>
              <a:t>{</a:t>
            </a:r>
            <a:r>
              <a:rPr kumimoji="0" lang="es-ES" altLang="es-ES" sz="1000" b="0" i="0" u="none" strike="noStrike" cap="none" normalizeH="0" baseline="0">
                <a:ln>
                  <a:noFill/>
                </a:ln>
                <a:solidFill>
                  <a:srgbClr val="BCBEC4"/>
                </a:solidFill>
                <a:effectLst/>
                <a:latin typeface="JetBrains Mono"/>
              </a:rPr>
              <a:t>i</a:t>
            </a:r>
            <a:r>
              <a:rPr kumimoji="0" lang="es-ES" altLang="es-ES" sz="1000" b="0" i="0" u="none" strike="noStrike" cap="none" normalizeH="0" baseline="0">
                <a:ln>
                  <a:noFill/>
                </a:ln>
                <a:solidFill>
                  <a:srgbClr val="CF8E6D"/>
                </a:solidFill>
                <a:effectLst/>
                <a:latin typeface="JetBrains Mono"/>
              </a:rPr>
              <a:t>}</a:t>
            </a:r>
            <a:r>
              <a:rPr kumimoji="0" lang="es-ES" altLang="es-ES" sz="1000" b="0" i="0" u="none" strike="noStrike" cap="none" normalizeH="0" baseline="0">
                <a:ln>
                  <a:noFill/>
                </a:ln>
                <a:solidFill>
                  <a:srgbClr val="6AAB73"/>
                </a:solidFill>
                <a:effectLst/>
                <a:latin typeface="JetBrains Mono"/>
              </a:rPr>
              <a:t>"</a:t>
            </a:r>
            <a:br>
              <a:rPr kumimoji="0" lang="es-ES" altLang="es-ES" sz="1000" b="0" i="0" u="none" strike="noStrike" cap="none" normalizeH="0" baseline="0">
                <a:ln>
                  <a:noFill/>
                </a:ln>
                <a:solidFill>
                  <a:srgbClr val="6AAB73"/>
                </a:solidFill>
                <a:effectLst/>
                <a:latin typeface="JetBrains Mono"/>
              </a:rPr>
            </a:br>
            <a:r>
              <a:rPr kumimoji="0" lang="es-ES" altLang="es-ES" sz="1000" b="0" i="0" u="none" strike="noStrike" cap="none" normalizeH="0" baseline="0">
                <a:ln>
                  <a:noFill/>
                </a:ln>
                <a:solidFill>
                  <a:srgbClr val="6AAB73"/>
                </a:solidFill>
                <a:effectLst/>
                <a:latin typeface="JetBrains Mono"/>
              </a:rPr>
              <a:t>    </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7A7E85"/>
                </a:solidFill>
                <a:effectLst/>
                <a:latin typeface="JetBrains Mono"/>
              </a:rPr>
              <a:t># 2. Cada caso debe ser asignado a exactamente un abogado</a:t>
            </a:r>
            <a:br>
              <a:rPr kumimoji="0" lang="es-ES" altLang="es-ES" sz="1000" b="0" i="0" u="none" strike="noStrike" cap="none" normalizeH="0" baseline="0">
                <a:ln>
                  <a:noFill/>
                </a:ln>
                <a:solidFill>
                  <a:srgbClr val="7A7E85"/>
                </a:solidFill>
                <a:effectLst/>
                <a:latin typeface="JetBrains Mono"/>
              </a:rPr>
            </a:br>
            <a:r>
              <a:rPr kumimoji="0" lang="es-ES" altLang="es-ES" sz="1000" b="0" i="0" u="none" strike="noStrike" cap="none" normalizeH="0" baseline="0" err="1">
                <a:ln>
                  <a:noFill/>
                </a:ln>
                <a:solidFill>
                  <a:srgbClr val="CF8E6D"/>
                </a:solidFill>
                <a:effectLst/>
                <a:latin typeface="JetBrains Mono"/>
              </a:rPr>
              <a:t>for</a:t>
            </a:r>
            <a:r>
              <a:rPr kumimoji="0" lang="es-ES" altLang="es-ES" sz="1000" b="0" i="0" u="none" strike="noStrike" cap="none" normalizeH="0" baseline="0">
                <a:ln>
                  <a:noFill/>
                </a:ln>
                <a:solidFill>
                  <a:srgbClr val="CF8E6D"/>
                </a:solidFill>
                <a:effectLst/>
                <a:latin typeface="JetBrains Mono"/>
              </a:rPr>
              <a:t> </a:t>
            </a:r>
            <a:r>
              <a:rPr kumimoji="0" lang="es-ES" altLang="es-ES" sz="1000" b="0" i="0" u="none" strike="noStrike" cap="none" normalizeH="0" baseline="0">
                <a:ln>
                  <a:noFill/>
                </a:ln>
                <a:solidFill>
                  <a:srgbClr val="BCBEC4"/>
                </a:solidFill>
                <a:effectLst/>
                <a:latin typeface="JetBrains Mono"/>
              </a:rPr>
              <a:t>j </a:t>
            </a:r>
            <a:r>
              <a:rPr kumimoji="0" lang="es-ES" altLang="es-ES" sz="1000" b="0" i="0" u="none" strike="noStrike" cap="none" normalizeH="0" baseline="0">
                <a:ln>
                  <a:noFill/>
                </a:ln>
                <a:solidFill>
                  <a:srgbClr val="CF8E6D"/>
                </a:solidFill>
                <a:effectLst/>
                <a:latin typeface="JetBrains Mono"/>
              </a:rPr>
              <a:t>in </a:t>
            </a:r>
            <a:r>
              <a:rPr kumimoji="0" lang="es-ES" altLang="es-ES" sz="1000" b="0" i="0" u="none" strike="noStrike" cap="none" normalizeH="0" baseline="0">
                <a:ln>
                  <a:noFill/>
                </a:ln>
                <a:solidFill>
                  <a:srgbClr val="BCBEC4"/>
                </a:solidFill>
                <a:effectLst/>
                <a:latin typeface="JetBrains Mono"/>
              </a:rPr>
              <a:t>casos:</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err="1">
                <a:ln>
                  <a:noFill/>
                </a:ln>
                <a:solidFill>
                  <a:srgbClr val="BCBEC4"/>
                </a:solidFill>
                <a:effectLst/>
                <a:latin typeface="JetBrains Mono"/>
              </a:rPr>
              <a:t>modelo.addConstr</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a:ln>
                  <a:noFill/>
                </a:ln>
                <a:solidFill>
                  <a:srgbClr val="8888C6"/>
                </a:solidFill>
                <a:effectLst/>
                <a:latin typeface="JetBrains Mono"/>
              </a:rPr>
              <a:t>sum</a:t>
            </a:r>
            <a:r>
              <a:rPr kumimoji="0" lang="es-ES" altLang="es-ES" sz="1000" b="0" i="0" u="none" strike="noStrike" cap="none" normalizeH="0" baseline="0">
                <a:ln>
                  <a:noFill/>
                </a:ln>
                <a:solidFill>
                  <a:srgbClr val="BCBEC4"/>
                </a:solidFill>
                <a:effectLst/>
                <a:latin typeface="JetBrains Mono"/>
              </a:rPr>
              <a:t>(x[i, j] </a:t>
            </a:r>
            <a:r>
              <a:rPr kumimoji="0" lang="es-ES" altLang="es-ES" sz="1000" b="0" i="0" u="none" strike="noStrike" cap="none" normalizeH="0" baseline="0" err="1">
                <a:ln>
                  <a:noFill/>
                </a:ln>
                <a:solidFill>
                  <a:srgbClr val="CF8E6D"/>
                </a:solidFill>
                <a:effectLst/>
                <a:latin typeface="JetBrains Mono"/>
              </a:rPr>
              <a:t>for</a:t>
            </a:r>
            <a:r>
              <a:rPr kumimoji="0" lang="es-ES" altLang="es-ES" sz="1000" b="0" i="0" u="none" strike="noStrike" cap="none" normalizeH="0" baseline="0">
                <a:ln>
                  <a:noFill/>
                </a:ln>
                <a:solidFill>
                  <a:srgbClr val="CF8E6D"/>
                </a:solidFill>
                <a:effectLst/>
                <a:latin typeface="JetBrains Mono"/>
              </a:rPr>
              <a:t> </a:t>
            </a:r>
            <a:r>
              <a:rPr kumimoji="0" lang="es-ES" altLang="es-ES" sz="1000" b="0" i="0" u="none" strike="noStrike" cap="none" normalizeH="0" baseline="0">
                <a:ln>
                  <a:noFill/>
                </a:ln>
                <a:solidFill>
                  <a:srgbClr val="BCBEC4"/>
                </a:solidFill>
                <a:effectLst/>
                <a:latin typeface="JetBrains Mono"/>
              </a:rPr>
              <a:t>i </a:t>
            </a:r>
            <a:r>
              <a:rPr kumimoji="0" lang="es-ES" altLang="es-ES" sz="1000" b="0" i="0" u="none" strike="noStrike" cap="none" normalizeH="0" baseline="0">
                <a:ln>
                  <a:noFill/>
                </a:ln>
                <a:solidFill>
                  <a:srgbClr val="CF8E6D"/>
                </a:solidFill>
                <a:effectLst/>
                <a:latin typeface="JetBrains Mono"/>
              </a:rPr>
              <a:t>in </a:t>
            </a:r>
            <a:r>
              <a:rPr kumimoji="0" lang="es-ES" altLang="es-ES" sz="1000" b="0" i="0" u="none" strike="noStrike" cap="none" normalizeH="0" baseline="0">
                <a:ln>
                  <a:noFill/>
                </a:ln>
                <a:solidFill>
                  <a:srgbClr val="BCBEC4"/>
                </a:solidFill>
                <a:effectLst/>
                <a:latin typeface="JetBrains Mono"/>
              </a:rPr>
              <a:t>abogados) == </a:t>
            </a:r>
            <a:r>
              <a:rPr kumimoji="0" lang="es-ES" altLang="es-ES" sz="1000" b="0" i="0" u="none" strike="noStrike" cap="none" normalizeH="0" baseline="0">
                <a:ln>
                  <a:noFill/>
                </a:ln>
                <a:solidFill>
                  <a:srgbClr val="2AACB8"/>
                </a:solidFill>
                <a:effectLst/>
                <a:latin typeface="JetBrains Mono"/>
              </a:rPr>
              <a:t>1</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BCBEC4"/>
                </a:solidFill>
                <a:effectLst/>
                <a:latin typeface="JetBrains Mono"/>
              </a:rPr>
              <a:t>        </a:t>
            </a:r>
            <a:r>
              <a:rPr kumimoji="0" lang="es-ES" altLang="es-ES" sz="1000" b="0" i="0" u="none" strike="noStrike" cap="none" normalizeH="0" baseline="0" err="1">
                <a:ln>
                  <a:noFill/>
                </a:ln>
                <a:solidFill>
                  <a:srgbClr val="AA4926"/>
                </a:solidFill>
                <a:effectLst/>
                <a:latin typeface="JetBrains Mono"/>
              </a:rPr>
              <a:t>name</a:t>
            </a:r>
            <a:r>
              <a:rPr kumimoji="0" lang="es-ES" altLang="es-ES" sz="1000" b="0" i="0" u="none" strike="noStrike" cap="none" normalizeH="0" baseline="0">
                <a:ln>
                  <a:noFill/>
                </a:ln>
                <a:solidFill>
                  <a:srgbClr val="BCBEC4"/>
                </a:solidFill>
                <a:effectLst/>
                <a:latin typeface="JetBrains Mono"/>
              </a:rPr>
              <a:t>=</a:t>
            </a:r>
            <a:r>
              <a:rPr kumimoji="0" lang="es-ES" altLang="es-ES" sz="1000" b="0" i="0" u="none" strike="noStrike" cap="none" normalizeH="0" baseline="0" err="1">
                <a:ln>
                  <a:noFill/>
                </a:ln>
                <a:solidFill>
                  <a:srgbClr val="6AAB73"/>
                </a:solidFill>
                <a:effectLst/>
                <a:latin typeface="JetBrains Mono"/>
              </a:rPr>
              <a:t>f"Asignacion_Unica_Caso</a:t>
            </a:r>
            <a:r>
              <a:rPr kumimoji="0" lang="es-ES" altLang="es-ES" sz="1000" b="0" i="0" u="none" strike="noStrike" cap="none" normalizeH="0" baseline="0">
                <a:ln>
                  <a:noFill/>
                </a:ln>
                <a:solidFill>
                  <a:srgbClr val="6AAB73"/>
                </a:solidFill>
                <a:effectLst/>
                <a:latin typeface="JetBrains Mono"/>
              </a:rPr>
              <a:t>_</a:t>
            </a:r>
            <a:r>
              <a:rPr kumimoji="0" lang="es-ES" altLang="es-ES" sz="1000" b="0" i="0" u="none" strike="noStrike" cap="none" normalizeH="0" baseline="0">
                <a:ln>
                  <a:noFill/>
                </a:ln>
                <a:solidFill>
                  <a:srgbClr val="CF8E6D"/>
                </a:solidFill>
                <a:effectLst/>
                <a:latin typeface="JetBrains Mono"/>
              </a:rPr>
              <a:t>{</a:t>
            </a:r>
            <a:r>
              <a:rPr kumimoji="0" lang="es-ES" altLang="es-ES" sz="1000" b="0" i="0" u="none" strike="noStrike" cap="none" normalizeH="0" baseline="0">
                <a:ln>
                  <a:noFill/>
                </a:ln>
                <a:solidFill>
                  <a:srgbClr val="BCBEC4"/>
                </a:solidFill>
                <a:effectLst/>
                <a:latin typeface="JetBrains Mono"/>
              </a:rPr>
              <a:t>j</a:t>
            </a:r>
            <a:r>
              <a:rPr kumimoji="0" lang="es-ES" altLang="es-ES" sz="1000" b="0" i="0" u="none" strike="noStrike" cap="none" normalizeH="0" baseline="0">
                <a:ln>
                  <a:noFill/>
                </a:ln>
                <a:solidFill>
                  <a:srgbClr val="CF8E6D"/>
                </a:solidFill>
                <a:effectLst/>
                <a:latin typeface="JetBrains Mono"/>
              </a:rPr>
              <a:t>}</a:t>
            </a:r>
            <a:r>
              <a:rPr kumimoji="0" lang="es-ES" altLang="es-ES" sz="1000" b="0" i="0" u="none" strike="noStrike" cap="none" normalizeH="0" baseline="0">
                <a:ln>
                  <a:noFill/>
                </a:ln>
                <a:solidFill>
                  <a:srgbClr val="6AAB73"/>
                </a:solidFill>
                <a:effectLst/>
                <a:latin typeface="JetBrains Mono"/>
              </a:rPr>
              <a:t>"</a:t>
            </a:r>
            <a:br>
              <a:rPr kumimoji="0" lang="es-ES" altLang="es-ES" sz="1000" b="0" i="0" u="none" strike="noStrike" cap="none" normalizeH="0" baseline="0">
                <a:ln>
                  <a:noFill/>
                </a:ln>
                <a:solidFill>
                  <a:srgbClr val="6AAB73"/>
                </a:solidFill>
                <a:effectLst/>
                <a:latin typeface="JetBrains Mono"/>
              </a:rPr>
            </a:br>
            <a:r>
              <a:rPr kumimoji="0" lang="es-ES" altLang="es-ES" sz="1000" b="0" i="0" u="none" strike="noStrike" cap="none" normalizeH="0" baseline="0">
                <a:ln>
                  <a:noFill/>
                </a:ln>
                <a:solidFill>
                  <a:srgbClr val="6AAB73"/>
                </a:solidFill>
                <a:effectLst/>
                <a:latin typeface="JetBrains Mono"/>
              </a:rPr>
              <a:t>    </a:t>
            </a:r>
            <a:r>
              <a:rPr kumimoji="0" lang="es-ES" altLang="es-ES" sz="10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br>
              <a:rPr kumimoji="0" lang="es-ES" altLang="es-ES" sz="1000" b="0" i="0" u="none" strike="noStrike" cap="none" normalizeH="0" baseline="0">
                <a:ln>
                  <a:noFill/>
                </a:ln>
                <a:solidFill>
                  <a:srgbClr val="BCBEC4"/>
                </a:solidFill>
                <a:effectLst/>
                <a:latin typeface="JetBrains Mono"/>
              </a:rPr>
            </a:br>
            <a:r>
              <a:rPr kumimoji="0" lang="es-ES" altLang="es-ES" sz="1000" b="0" i="0" u="none" strike="noStrike" cap="none" normalizeH="0" baseline="0">
                <a:ln>
                  <a:noFill/>
                </a:ln>
                <a:solidFill>
                  <a:srgbClr val="7A7E85"/>
                </a:solidFill>
                <a:effectLst/>
                <a:latin typeface="JetBrains Mono"/>
              </a:rPr>
              <a:t># Optimizar el modelo</a:t>
            </a:r>
            <a:br>
              <a:rPr kumimoji="0" lang="es-ES" altLang="es-ES" sz="1000" b="0" i="0" u="none" strike="noStrike" cap="none" normalizeH="0" baseline="0">
                <a:ln>
                  <a:noFill/>
                </a:ln>
                <a:solidFill>
                  <a:srgbClr val="7A7E85"/>
                </a:solidFill>
                <a:effectLst/>
                <a:latin typeface="JetBrains Mono"/>
              </a:rPr>
            </a:br>
            <a:r>
              <a:rPr kumimoji="0" lang="es-ES" altLang="es-ES" sz="1000" b="0" i="0" u="none" strike="noStrike" cap="none" normalizeH="0" baseline="0" err="1">
                <a:ln>
                  <a:noFill/>
                </a:ln>
                <a:solidFill>
                  <a:srgbClr val="BCBEC4"/>
                </a:solidFill>
                <a:effectLst/>
                <a:latin typeface="JetBrains Mono"/>
              </a:rPr>
              <a:t>modelo.optimize</a:t>
            </a:r>
            <a:r>
              <a:rPr kumimoji="0" lang="es-ES" altLang="es-ES" sz="1000" b="0" i="0" u="none" strike="noStrike" cap="none" normalizeH="0" baseline="0">
                <a:ln>
                  <a:noFill/>
                </a:ln>
                <a:solidFill>
                  <a:srgbClr val="BCBEC4"/>
                </a:solidFill>
                <a:effectLst/>
                <a:latin typeface="JetBrains Mono"/>
              </a:rPr>
              <a:t>()</a:t>
            </a:r>
            <a:endParaRPr kumimoji="0" lang="es-ES" altLang="es-E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048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asignación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Efectividad total máxima: 30.0</a:t>
            </a:r>
          </a:p>
          <a:p>
            <a:r>
              <a:rPr lang="es-ES" sz="3200"/>
              <a:t>Asignaciones óptimas:</a:t>
            </a:r>
          </a:p>
          <a:p>
            <a:r>
              <a:rPr lang="es-ES" sz="3200"/>
              <a:t> - Ana asignado al caso 'Desfalco' con efectividad 8</a:t>
            </a:r>
          </a:p>
          <a:p>
            <a:r>
              <a:rPr lang="es-ES" sz="3200"/>
              <a:t> - Bruno asignado al caso 'Herencias' con efectividad 8</a:t>
            </a:r>
          </a:p>
          <a:p>
            <a:r>
              <a:rPr lang="es-ES" sz="3200"/>
              <a:t> - Carmen asignado al caso 'Fusión Empresarial' con efectividad 8</a:t>
            </a:r>
          </a:p>
          <a:p>
            <a:r>
              <a:rPr lang="es-ES" sz="3200"/>
              <a:t> - Domingo asignado al caso 'Divorcio' con efectividad 6</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29</a:t>
            </a:fld>
            <a:endParaRPr lang="es-ES"/>
          </a:p>
        </p:txBody>
      </p:sp>
    </p:spTree>
    <p:extLst>
      <p:ext uri="{BB962C8B-B14F-4D97-AF65-F5344CB8AC3E}">
        <p14:creationId xmlns:p14="http://schemas.microsoft.com/office/powerpoint/2010/main" val="116874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1: Diagram of intersection among classes P, NP, NP-complete and NP-hard...  | Download Scientific Diagram">
            <a:extLst>
              <a:ext uri="{FF2B5EF4-FFF2-40B4-BE49-F238E27FC236}">
                <a16:creationId xmlns:a16="http://schemas.microsoft.com/office/drawing/2014/main" id="{0FC2677D-09C9-9577-62E4-24FD4AED4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911" y="2696516"/>
            <a:ext cx="4708964" cy="380850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Introducción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r>
              <a:rPr lang="es-ES" sz="2800"/>
              <a:t>En la teoría de la complejidad computacional, las clases P, NP, NP-duro y NP-completo son categorías que nos permiten clasificar problemas según la dificultad de resolverlos y verificar sus soluciones. </a:t>
            </a:r>
          </a:p>
          <a:p>
            <a:r>
              <a:rPr lang="es-ES" sz="2800"/>
              <a:t>Estas clasificaciones son fundamentales</a:t>
            </a:r>
            <a:br>
              <a:rPr lang="es-ES" sz="2800"/>
            </a:br>
            <a:r>
              <a:rPr lang="es-ES" sz="2800"/>
              <a:t>para entender qué problemas pueden ser </a:t>
            </a:r>
            <a:br>
              <a:rPr lang="es-ES" sz="2800"/>
            </a:br>
            <a:r>
              <a:rPr lang="es-ES" sz="2800"/>
              <a:t>resueltos de manera eficiente y cuáles </a:t>
            </a:r>
            <a:br>
              <a:rPr lang="es-ES" sz="2800"/>
            </a:br>
            <a:r>
              <a:rPr lang="es-ES" sz="2800"/>
              <a:t>representan desafíos significativos en </a:t>
            </a:r>
            <a:br>
              <a:rPr lang="es-ES" sz="2800"/>
            </a:br>
            <a:r>
              <a:rPr lang="es-ES" sz="2800"/>
              <a:t>computación.</a:t>
            </a:r>
          </a:p>
          <a:p>
            <a:r>
              <a:rPr lang="es-ES" sz="2800"/>
              <a:t>¿P = NP?</a:t>
            </a:r>
          </a:p>
          <a:p>
            <a:pPr lvl="1"/>
            <a:r>
              <a:rPr lang="es-ES" sz="1600">
                <a:hlinkClick r:id="rId4"/>
              </a:rPr>
              <a:t>https://www.youtube.com/watch?v=UR2oDYZ-Sao&amp;ab_channel=Derivando</a:t>
            </a:r>
            <a:endParaRPr lang="es-ES" sz="1600"/>
          </a:p>
          <a:p>
            <a:pPr lvl="1"/>
            <a:endParaRPr lang="es-ES" sz="1600" b="0">
              <a:ea typeface="Cambria Math" panose="02040503050406030204" pitchFamily="18" charset="0"/>
            </a:endParaRPr>
          </a:p>
          <a:p>
            <a:pPr lvl="1"/>
            <a:endParaRPr lang="es-ES" sz="2800" b="0">
              <a:ea typeface="Cambria Math" panose="02040503050406030204" pitchFamily="18" charset="0"/>
            </a:endParaRP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3</a:t>
            </a:fld>
            <a:endParaRPr lang="es-ES"/>
          </a:p>
        </p:txBody>
      </p:sp>
    </p:spTree>
    <p:extLst>
      <p:ext uri="{BB962C8B-B14F-4D97-AF65-F5344CB8AC3E}">
        <p14:creationId xmlns:p14="http://schemas.microsoft.com/office/powerpoint/2010/main" val="3498686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cubrimiento</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El problema de cubrimiento (set </a:t>
            </a:r>
            <a:r>
              <a:rPr lang="es-ES" sz="3200" err="1"/>
              <a:t>covering</a:t>
            </a:r>
            <a:r>
              <a:rPr lang="es-ES" sz="3200"/>
              <a:t>) consiste en seleccionar el número mínimo de subconjuntos de un conjunto universal para cubrir todos los elementos del conjunto universal. </a:t>
            </a:r>
          </a:p>
          <a:p>
            <a:r>
              <a:rPr lang="es-ES" sz="3200"/>
              <a:t>En otras palabras, todos los elementos de un conjunto deben estar contenidos en al menos uno de los subconjuntos seleccionados.</a:t>
            </a:r>
          </a:p>
          <a:p>
            <a:r>
              <a:rPr lang="es-ES" sz="3200"/>
              <a:t>Aplicaciones:</a:t>
            </a:r>
          </a:p>
          <a:p>
            <a:pPr lvl="1"/>
            <a:r>
              <a:rPr lang="es-ES" sz="2000"/>
              <a:t>Planificación de rutas: Determinar el mínimo número de vehículos necesarios para cubrir todas las rutas.</a:t>
            </a:r>
          </a:p>
          <a:p>
            <a:pPr lvl="1"/>
            <a:r>
              <a:rPr lang="es-ES" sz="2000"/>
              <a:t>Ubicación de instalaciones: Colocar el mínimo número de instalaciones para cubrir todas las áreas de servicio.</a:t>
            </a:r>
          </a:p>
          <a:p>
            <a:pPr lvl="1"/>
            <a:r>
              <a:rPr lang="es-ES" sz="2000"/>
              <a:t>Asignación de recursos: Asignar recursos limitados para cubrir todas las necesidades.</a:t>
            </a:r>
          </a:p>
          <a:p>
            <a:pPr marL="0" indent="0">
              <a:buNone/>
            </a:pPr>
            <a:r>
              <a:rPr lang="es-ES" sz="3000">
                <a:hlinkClick r:id="rId2"/>
              </a:rPr>
              <a:t>https://www.sciencedirect.com/science/article/pii/S0167637724000944</a:t>
            </a:r>
            <a:endParaRPr lang="es-ES" sz="300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30</a:t>
            </a:fld>
            <a:endParaRPr lang="es-ES"/>
          </a:p>
        </p:txBody>
      </p:sp>
    </p:spTree>
    <p:extLst>
      <p:ext uri="{BB962C8B-B14F-4D97-AF65-F5344CB8AC3E}">
        <p14:creationId xmlns:p14="http://schemas.microsoft.com/office/powerpoint/2010/main" val="1338937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cubrimiento</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Dados los siguientes subconjuntos:</a:t>
            </a:r>
          </a:p>
          <a:p>
            <a:endParaRPr lang="es-ES" sz="3200"/>
          </a:p>
          <a:p>
            <a:endParaRPr lang="es-ES" sz="3200"/>
          </a:p>
          <a:p>
            <a:endParaRPr lang="es-ES" sz="3200"/>
          </a:p>
          <a:p>
            <a:pPr marL="0" indent="0">
              <a:buNone/>
            </a:pPr>
            <a:endParaRPr lang="es-ES" sz="3200"/>
          </a:p>
          <a:p>
            <a:r>
              <a:rPr lang="es-ES" sz="3200"/>
              <a:t>Siendo el conjunto de las zonas: {1, 2, 3, 4, 5}, la solución óptima es:</a:t>
            </a:r>
          </a:p>
          <a:p>
            <a:pPr lvl="1"/>
            <a:r>
              <a:rPr lang="es-ES" sz="2000"/>
              <a:t>Subconjunto 1: Cubre elementos [1, 2]</a:t>
            </a:r>
          </a:p>
          <a:p>
            <a:pPr lvl="1"/>
            <a:r>
              <a:rPr lang="es-ES" sz="2000"/>
              <a:t>Subconjunto 2: Cubre elementos [2, 3]</a:t>
            </a:r>
          </a:p>
          <a:p>
            <a:pPr lvl="1"/>
            <a:r>
              <a:rPr lang="es-ES" sz="2000"/>
              <a:t>Subconjunto 4: Cubre elementos [4, 5]</a:t>
            </a:r>
          </a:p>
          <a:p>
            <a:pPr lvl="1"/>
            <a:r>
              <a:rPr lang="es-ES" sz="2000"/>
              <a:t>Coste mínimo total: 8.0</a:t>
            </a:r>
            <a:endParaRPr lang="es-ES" sz="3200"/>
          </a:p>
          <a:p>
            <a:pPr lvl="1"/>
            <a:endParaRPr lang="es-ES" sz="200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31</a:t>
            </a:fld>
            <a:endParaRPr lang="es-ES"/>
          </a:p>
        </p:txBody>
      </p:sp>
      <p:graphicFrame>
        <p:nvGraphicFramePr>
          <p:cNvPr id="17" name="Table 16">
            <a:extLst>
              <a:ext uri="{FF2B5EF4-FFF2-40B4-BE49-F238E27FC236}">
                <a16:creationId xmlns:a16="http://schemas.microsoft.com/office/drawing/2014/main" id="{12AE7700-0E04-B7CB-D9A5-834EB75073BA}"/>
              </a:ext>
            </a:extLst>
          </p:cNvPr>
          <p:cNvGraphicFramePr>
            <a:graphicFrameLocks noGrp="1"/>
          </p:cNvGraphicFramePr>
          <p:nvPr>
            <p:extLst>
              <p:ext uri="{D42A27DB-BD31-4B8C-83A1-F6EECF244321}">
                <p14:modId xmlns:p14="http://schemas.microsoft.com/office/powerpoint/2010/main" val="3679645400"/>
              </p:ext>
            </p:extLst>
          </p:nvPr>
        </p:nvGraphicFramePr>
        <p:xfrm>
          <a:off x="2205735" y="1875168"/>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79725090"/>
                    </a:ext>
                  </a:extLst>
                </a:gridCol>
                <a:gridCol w="2709333">
                  <a:extLst>
                    <a:ext uri="{9D8B030D-6E8A-4147-A177-3AD203B41FA5}">
                      <a16:colId xmlns:a16="http://schemas.microsoft.com/office/drawing/2014/main" val="3731094627"/>
                    </a:ext>
                  </a:extLst>
                </a:gridCol>
                <a:gridCol w="2709333">
                  <a:extLst>
                    <a:ext uri="{9D8B030D-6E8A-4147-A177-3AD203B41FA5}">
                      <a16:colId xmlns:a16="http://schemas.microsoft.com/office/drawing/2014/main" val="1081853524"/>
                    </a:ext>
                  </a:extLst>
                </a:gridCol>
              </a:tblGrid>
              <a:tr h="370840">
                <a:tc>
                  <a:txBody>
                    <a:bodyPr/>
                    <a:lstStyle/>
                    <a:p>
                      <a:r>
                        <a:rPr lang="es-ES"/>
                        <a:t>Subconjunto (</a:t>
                      </a:r>
                      <a:r>
                        <a:rPr lang="es-ES" err="1"/>
                        <a:t>S</a:t>
                      </a:r>
                      <a:r>
                        <a:rPr lang="es-ES" baseline="-25000" err="1"/>
                        <a:t>j</a:t>
                      </a:r>
                      <a:r>
                        <a:rPr lang="es-ES"/>
                        <a:t>)</a:t>
                      </a:r>
                    </a:p>
                  </a:txBody>
                  <a:tcPr anchor="ctr"/>
                </a:tc>
                <a:tc>
                  <a:txBody>
                    <a:bodyPr/>
                    <a:lstStyle/>
                    <a:p>
                      <a:pPr algn="ctr"/>
                      <a:r>
                        <a:rPr lang="es-ES"/>
                        <a:t>Zonas cubiertas (</a:t>
                      </a:r>
                      <a:r>
                        <a:rPr lang="es-ES" err="1"/>
                        <a:t>e</a:t>
                      </a:r>
                      <a:r>
                        <a:rPr lang="es-ES" baseline="-25000" err="1"/>
                        <a:t>i</a:t>
                      </a:r>
                      <a:r>
                        <a:rPr lang="es-ES"/>
                        <a:t>​)</a:t>
                      </a:r>
                    </a:p>
                  </a:txBody>
                  <a:tcPr anchor="ctr"/>
                </a:tc>
                <a:tc>
                  <a:txBody>
                    <a:bodyPr/>
                    <a:lstStyle/>
                    <a:p>
                      <a:pPr algn="r"/>
                      <a:r>
                        <a:rPr lang="es-ES"/>
                        <a:t>Coste (</a:t>
                      </a:r>
                      <a:r>
                        <a:rPr lang="es-ES" err="1"/>
                        <a:t>c</a:t>
                      </a:r>
                      <a:r>
                        <a:rPr lang="es-ES" baseline="-25000" err="1"/>
                        <a:t>j</a:t>
                      </a:r>
                      <a:r>
                        <a:rPr lang="es-ES"/>
                        <a:t>)</a:t>
                      </a:r>
                    </a:p>
                  </a:txBody>
                  <a:tcPr anchor="ctr"/>
                </a:tc>
                <a:extLst>
                  <a:ext uri="{0D108BD9-81ED-4DB2-BD59-A6C34878D82A}">
                    <a16:rowId xmlns:a16="http://schemas.microsoft.com/office/drawing/2014/main" val="274942709"/>
                  </a:ext>
                </a:extLst>
              </a:tr>
              <a:tr h="370840">
                <a:tc>
                  <a:txBody>
                    <a:bodyPr/>
                    <a:lstStyle/>
                    <a:p>
                      <a:r>
                        <a:rPr lang="es-ES"/>
                        <a:t>S</a:t>
                      </a:r>
                      <a:r>
                        <a:rPr lang="es-ES" baseline="-25000"/>
                        <a:t>1</a:t>
                      </a:r>
                      <a:r>
                        <a:rPr lang="es-ES"/>
                        <a:t>​ 	</a:t>
                      </a:r>
                    </a:p>
                  </a:txBody>
                  <a:tcPr/>
                </a:tc>
                <a:tc>
                  <a:txBody>
                    <a:bodyPr/>
                    <a:lstStyle/>
                    <a:p>
                      <a:pPr algn="ctr"/>
                      <a:r>
                        <a:rPr lang="es-ES"/>
                        <a:t>{1, 2}</a:t>
                      </a:r>
                    </a:p>
                  </a:txBody>
                  <a:tcPr/>
                </a:tc>
                <a:tc>
                  <a:txBody>
                    <a:bodyPr/>
                    <a:lstStyle/>
                    <a:p>
                      <a:pPr algn="r"/>
                      <a:r>
                        <a:rPr lang="es-ES"/>
                        <a:t>3</a:t>
                      </a:r>
                    </a:p>
                  </a:txBody>
                  <a:tcPr/>
                </a:tc>
                <a:extLst>
                  <a:ext uri="{0D108BD9-81ED-4DB2-BD59-A6C34878D82A}">
                    <a16:rowId xmlns:a16="http://schemas.microsoft.com/office/drawing/2014/main" val="2824527696"/>
                  </a:ext>
                </a:extLst>
              </a:tr>
              <a:tr h="370840">
                <a:tc>
                  <a:txBody>
                    <a:bodyPr/>
                    <a:lstStyle/>
                    <a:p>
                      <a:r>
                        <a:rPr lang="es-ES"/>
                        <a:t>S</a:t>
                      </a:r>
                      <a:r>
                        <a:rPr lang="es-ES" baseline="-25000"/>
                        <a:t>2</a:t>
                      </a:r>
                      <a:r>
                        <a:rPr lang="es-ES"/>
                        <a:t>​</a:t>
                      </a:r>
                    </a:p>
                  </a:txBody>
                  <a:tcPr anchor="ctr"/>
                </a:tc>
                <a:tc>
                  <a:txBody>
                    <a:bodyPr/>
                    <a:lstStyle/>
                    <a:p>
                      <a:pPr algn="ctr"/>
                      <a:r>
                        <a:rPr lang="es-ES"/>
                        <a:t>{2, 3}</a:t>
                      </a:r>
                    </a:p>
                  </a:txBody>
                  <a:tcPr anchor="ctr"/>
                </a:tc>
                <a:tc>
                  <a:txBody>
                    <a:bodyPr/>
                    <a:lstStyle/>
                    <a:p>
                      <a:pPr algn="r"/>
                      <a:r>
                        <a:rPr lang="es-ES"/>
                        <a:t>2</a:t>
                      </a:r>
                    </a:p>
                  </a:txBody>
                  <a:tcPr anchor="ctr"/>
                </a:tc>
                <a:extLst>
                  <a:ext uri="{0D108BD9-81ED-4DB2-BD59-A6C34878D82A}">
                    <a16:rowId xmlns:a16="http://schemas.microsoft.com/office/drawing/2014/main" val="2206218224"/>
                  </a:ext>
                </a:extLst>
              </a:tr>
              <a:tr h="370840">
                <a:tc>
                  <a:txBody>
                    <a:bodyPr/>
                    <a:lstStyle/>
                    <a:p>
                      <a:r>
                        <a:rPr lang="es-ES"/>
                        <a:t>S</a:t>
                      </a:r>
                      <a:r>
                        <a:rPr lang="es-ES" baseline="-25000"/>
                        <a:t>3</a:t>
                      </a:r>
                      <a:r>
                        <a:rPr lang="es-ES"/>
                        <a:t>​</a:t>
                      </a:r>
                    </a:p>
                  </a:txBody>
                  <a:tcPr anchor="ctr"/>
                </a:tc>
                <a:tc>
                  <a:txBody>
                    <a:bodyPr/>
                    <a:lstStyle/>
                    <a:p>
                      <a:pPr algn="ctr"/>
                      <a:r>
                        <a:rPr lang="es-ES"/>
                        <a:t>{3, 4}</a:t>
                      </a:r>
                    </a:p>
                  </a:txBody>
                  <a:tcPr anchor="ctr"/>
                </a:tc>
                <a:tc>
                  <a:txBody>
                    <a:bodyPr/>
                    <a:lstStyle/>
                    <a:p>
                      <a:pPr algn="r"/>
                      <a:r>
                        <a:rPr lang="es-ES"/>
                        <a:t>4</a:t>
                      </a:r>
                    </a:p>
                  </a:txBody>
                  <a:tcPr anchor="ctr"/>
                </a:tc>
                <a:extLst>
                  <a:ext uri="{0D108BD9-81ED-4DB2-BD59-A6C34878D82A}">
                    <a16:rowId xmlns:a16="http://schemas.microsoft.com/office/drawing/2014/main" val="2072196873"/>
                  </a:ext>
                </a:extLst>
              </a:tr>
              <a:tr h="370840">
                <a:tc>
                  <a:txBody>
                    <a:bodyPr/>
                    <a:lstStyle/>
                    <a:p>
                      <a:r>
                        <a:rPr lang="es-ES"/>
                        <a:t>S</a:t>
                      </a:r>
                      <a:r>
                        <a:rPr lang="es-ES" baseline="-25000"/>
                        <a:t>4​</a:t>
                      </a:r>
                    </a:p>
                  </a:txBody>
                  <a:tcPr anchor="ctr"/>
                </a:tc>
                <a:tc>
                  <a:txBody>
                    <a:bodyPr/>
                    <a:lstStyle/>
                    <a:p>
                      <a:pPr algn="ctr"/>
                      <a:r>
                        <a:rPr lang="es-ES"/>
                        <a:t>{4, 5}</a:t>
                      </a:r>
                    </a:p>
                  </a:txBody>
                  <a:tcPr anchor="ctr"/>
                </a:tc>
                <a:tc>
                  <a:txBody>
                    <a:bodyPr/>
                    <a:lstStyle/>
                    <a:p>
                      <a:pPr algn="r"/>
                      <a:r>
                        <a:rPr lang="es-ES"/>
                        <a:t>3</a:t>
                      </a:r>
                    </a:p>
                  </a:txBody>
                  <a:tcPr anchor="ctr"/>
                </a:tc>
                <a:extLst>
                  <a:ext uri="{0D108BD9-81ED-4DB2-BD59-A6C34878D82A}">
                    <a16:rowId xmlns:a16="http://schemas.microsoft.com/office/drawing/2014/main" val="3295300051"/>
                  </a:ext>
                </a:extLst>
              </a:tr>
              <a:tr h="370840">
                <a:tc>
                  <a:txBody>
                    <a:bodyPr/>
                    <a:lstStyle/>
                    <a:p>
                      <a:r>
                        <a:rPr lang="es-ES"/>
                        <a:t>S</a:t>
                      </a:r>
                      <a:r>
                        <a:rPr lang="es-ES" baseline="-25000"/>
                        <a:t>5</a:t>
                      </a:r>
                      <a:r>
                        <a:rPr lang="es-ES"/>
                        <a:t>​</a:t>
                      </a:r>
                    </a:p>
                  </a:txBody>
                  <a:tcPr anchor="ctr"/>
                </a:tc>
                <a:tc>
                  <a:txBody>
                    <a:bodyPr/>
                    <a:lstStyle/>
                    <a:p>
                      <a:pPr algn="ctr"/>
                      <a:r>
                        <a:rPr lang="es-ES"/>
                        <a:t>{1, 5}</a:t>
                      </a:r>
                    </a:p>
                  </a:txBody>
                  <a:tcPr/>
                </a:tc>
                <a:tc>
                  <a:txBody>
                    <a:bodyPr/>
                    <a:lstStyle/>
                    <a:p>
                      <a:pPr algn="r"/>
                      <a:r>
                        <a:rPr lang="es-ES"/>
                        <a:t>5</a:t>
                      </a:r>
                    </a:p>
                  </a:txBody>
                  <a:tcPr/>
                </a:tc>
                <a:extLst>
                  <a:ext uri="{0D108BD9-81ED-4DB2-BD59-A6C34878D82A}">
                    <a16:rowId xmlns:a16="http://schemas.microsoft.com/office/drawing/2014/main" val="3124423707"/>
                  </a:ext>
                </a:extLst>
              </a:tr>
            </a:tbl>
          </a:graphicData>
        </a:graphic>
      </p:graphicFrame>
    </p:spTree>
    <p:extLst>
      <p:ext uri="{BB962C8B-B14F-4D97-AF65-F5344CB8AC3E}">
        <p14:creationId xmlns:p14="http://schemas.microsoft.com/office/powerpoint/2010/main" val="2570033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cubrimiento (ejemplo)</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0585368"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𝐹𝑢𝑛𝑐𝑖</m:t>
                      </m:r>
                      <m:r>
                        <a:rPr lang="es-ES" sz="2800" b="0" i="1" smtClean="0">
                          <a:latin typeface="Cambria Math" panose="02040503050406030204" pitchFamily="18" charset="0"/>
                        </a:rPr>
                        <m:t>ó</m:t>
                      </m:r>
                      <m:r>
                        <a:rPr lang="es-ES" sz="2800" b="0" i="1" smtClean="0">
                          <a:latin typeface="Cambria Math" panose="02040503050406030204" pitchFamily="18" charset="0"/>
                        </a:rPr>
                        <m:t>𝑛</m:t>
                      </m:r>
                      <m:r>
                        <a:rPr lang="es-ES" sz="2800" b="0" i="1" smtClean="0">
                          <a:latin typeface="Cambria Math" panose="02040503050406030204" pitchFamily="18" charset="0"/>
                        </a:rPr>
                        <m:t> </m:t>
                      </m:r>
                      <m:r>
                        <a:rPr lang="es-ES" sz="2800" b="0" i="1" smtClean="0">
                          <a:latin typeface="Cambria Math" panose="02040503050406030204" pitchFamily="18" charset="0"/>
                        </a:rPr>
                        <m:t>𝑜𝑏𝑗𝑒𝑡𝑖𝑣𝑜</m:t>
                      </m:r>
                      <m:r>
                        <a:rPr lang="es-ES" sz="2800" b="0" i="1" smtClean="0">
                          <a:latin typeface="Cambria Math" panose="02040503050406030204" pitchFamily="18" charset="0"/>
                        </a:rPr>
                        <m:t>:</m:t>
                      </m:r>
                    </m:oMath>
                  </m:oMathPara>
                </a14:m>
                <a:endParaRPr lang="es-ES" sz="2800" b="0" i="1">
                  <a:latin typeface="Cambria Math" panose="02040503050406030204" pitchFamily="18" charset="0"/>
                </a:endParaRPr>
              </a:p>
              <a:p>
                <a:pPr marL="0" indent="0">
                  <a:buNone/>
                </a:pPr>
                <a:endParaRPr lang="es-ES" sz="28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𝑀𝑖𝑛𝑖𝑚𝑖𝑧𝑎𝑟</m:t>
                      </m:r>
                      <m:r>
                        <a:rPr lang="es-ES" sz="2800" b="0" i="1" smtClean="0">
                          <a:latin typeface="Cambria Math" panose="02040503050406030204" pitchFamily="18" charset="0"/>
                        </a:rPr>
                        <m:t> </m:t>
                      </m:r>
                      <m:r>
                        <a:rPr lang="es-ES" sz="2800" i="1">
                          <a:latin typeface="Cambria Math" panose="02040503050406030204" pitchFamily="18" charset="0"/>
                        </a:rPr>
                        <m:t>𝑍</m:t>
                      </m:r>
                      <m:r>
                        <a:rPr lang="es-ES" sz="2800" i="1">
                          <a:latin typeface="Cambria Math" panose="02040503050406030204" pitchFamily="18" charset="0"/>
                        </a:rPr>
                        <m:t>=3</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1</m:t>
                      </m:r>
                      <m:r>
                        <a:rPr lang="es-ES" sz="2800" b="0" i="1" smtClean="0">
                          <a:latin typeface="Cambria Math" panose="02040503050406030204" pitchFamily="18" charset="0"/>
                        </a:rPr>
                        <m:t>+2</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2</m:t>
                      </m:r>
                      <m:r>
                        <a:rPr lang="es-ES" sz="2800" b="0" i="1" smtClean="0">
                          <a:latin typeface="Cambria Math" panose="02040503050406030204" pitchFamily="18" charset="0"/>
                        </a:rPr>
                        <m:t>+4</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3</m:t>
                      </m:r>
                      <m:r>
                        <a:rPr lang="es-ES" sz="2800" b="0" i="1" smtClean="0">
                          <a:latin typeface="Cambria Math" panose="02040503050406030204" pitchFamily="18" charset="0"/>
                        </a:rPr>
                        <m:t>+3</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4</m:t>
                      </m:r>
                      <m:r>
                        <a:rPr lang="es-ES" sz="2800" b="0" i="1" smtClean="0">
                          <a:latin typeface="Cambria Math" panose="02040503050406030204" pitchFamily="18" charset="0"/>
                        </a:rPr>
                        <m:t>+5</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5</m:t>
                      </m:r>
                    </m:oMath>
                  </m:oMathPara>
                </a14:m>
                <a:endParaRPr lang="es-ES" sz="2800" b="0" i="1" baseline="-25000">
                  <a:latin typeface="Cambria Math" panose="02040503050406030204" pitchFamily="18" charset="0"/>
                </a:endParaRPr>
              </a:p>
              <a:p>
                <a:pPr marL="0" indent="0">
                  <a:buNone/>
                </a:pPr>
                <a:endParaRPr lang="es-ES" sz="2800" i="1" baseline="-2500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sz="2800" i="1">
                          <a:latin typeface="Cambria Math" panose="02040503050406030204" pitchFamily="18" charset="0"/>
                        </a:rPr>
                        <m:t>𝑆𝑢𝑗𝑒𝑡𝑜</m:t>
                      </m:r>
                      <m:r>
                        <a:rPr lang="es-ES" sz="2800" i="1">
                          <a:latin typeface="Cambria Math" panose="02040503050406030204" pitchFamily="18" charset="0"/>
                        </a:rPr>
                        <m:t> </m:t>
                      </m:r>
                      <m:r>
                        <a:rPr lang="es-ES" sz="2800" i="1">
                          <a:latin typeface="Cambria Math" panose="02040503050406030204" pitchFamily="18" charset="0"/>
                        </a:rPr>
                        <m:t>𝑎</m:t>
                      </m:r>
                      <m:r>
                        <a:rPr lang="es-ES" sz="2800" i="1">
                          <a:latin typeface="Cambria Math" panose="02040503050406030204" pitchFamily="18" charset="0"/>
                        </a:rPr>
                        <m:t>:</m:t>
                      </m:r>
                    </m:oMath>
                  </m:oMathPara>
                </a14:m>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rPr>
                        <m:t>𝑥</m:t>
                      </m:r>
                      <m:r>
                        <a:rPr lang="es-ES" sz="2800" i="1" baseline="-25000">
                          <a:latin typeface="Cambria Math" panose="02040503050406030204" pitchFamily="18" charset="0"/>
                        </a:rPr>
                        <m:t>1</m:t>
                      </m:r>
                      <m:r>
                        <a:rPr lang="es-ES" sz="2800" i="1">
                          <a:latin typeface="Cambria Math" panose="02040503050406030204" pitchFamily="18" charset="0"/>
                        </a:rPr>
                        <m:t>+</m:t>
                      </m:r>
                      <m:r>
                        <a:rPr lang="es-ES" sz="2800" i="1">
                          <a:latin typeface="Cambria Math" panose="02040503050406030204" pitchFamily="18" charset="0"/>
                        </a:rPr>
                        <m:t>𝑥</m:t>
                      </m:r>
                      <m:r>
                        <a:rPr lang="es-ES" sz="2800" i="1" baseline="-25000">
                          <a:latin typeface="Cambria Math" panose="02040503050406030204" pitchFamily="18" charset="0"/>
                        </a:rPr>
                        <m:t>5</m:t>
                      </m:r>
                      <m:r>
                        <a:rPr lang="es-ES" sz="2800" i="1">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1</m:t>
                      </m:r>
                    </m:oMath>
                  </m:oMathPara>
                </a14:m>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rPr>
                        <m:t>𝑥</m:t>
                      </m:r>
                      <m:r>
                        <a:rPr lang="es-ES" sz="2800" i="1" baseline="-25000">
                          <a:latin typeface="Cambria Math" panose="02040503050406030204" pitchFamily="18" charset="0"/>
                        </a:rPr>
                        <m:t>1</m:t>
                      </m:r>
                      <m:r>
                        <a:rPr lang="es-ES" sz="2800" i="1">
                          <a:latin typeface="Cambria Math" panose="02040503050406030204" pitchFamily="18" charset="0"/>
                        </a:rPr>
                        <m:t>+</m:t>
                      </m:r>
                      <m:r>
                        <a:rPr lang="es-ES" sz="2800" i="1">
                          <a:latin typeface="Cambria Math" panose="02040503050406030204" pitchFamily="18" charset="0"/>
                        </a:rPr>
                        <m:t>𝑥</m:t>
                      </m:r>
                      <m:r>
                        <a:rPr lang="es-ES" sz="2800" b="0" i="1" baseline="-25000" smtClean="0">
                          <a:latin typeface="Cambria Math" panose="02040503050406030204" pitchFamily="18" charset="0"/>
                        </a:rPr>
                        <m:t>2</m:t>
                      </m:r>
                      <m:r>
                        <a:rPr lang="es-ES" sz="2800" i="1">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1</m:t>
                      </m:r>
                    </m:oMath>
                  </m:oMathPara>
                </a14:m>
                <a:endParaRPr lang="es-ES" sz="2800" b="0" i="1">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rPr>
                        <m:t>𝑥</m:t>
                      </m:r>
                      <m:r>
                        <a:rPr lang="es-ES" sz="2800" b="0" i="1" baseline="-25000" smtClean="0">
                          <a:latin typeface="Cambria Math" panose="02040503050406030204" pitchFamily="18" charset="0"/>
                        </a:rPr>
                        <m:t>2</m:t>
                      </m:r>
                      <m:r>
                        <a:rPr lang="es-ES" sz="2800" i="1">
                          <a:latin typeface="Cambria Math" panose="02040503050406030204" pitchFamily="18" charset="0"/>
                        </a:rPr>
                        <m:t>+</m:t>
                      </m:r>
                      <m:r>
                        <a:rPr lang="es-ES" sz="2800" i="1">
                          <a:latin typeface="Cambria Math" panose="02040503050406030204" pitchFamily="18" charset="0"/>
                        </a:rPr>
                        <m:t>𝑥</m:t>
                      </m:r>
                      <m:r>
                        <a:rPr lang="es-ES" sz="2800" b="0" i="1" baseline="-25000" smtClean="0">
                          <a:latin typeface="Cambria Math" panose="02040503050406030204" pitchFamily="18" charset="0"/>
                        </a:rPr>
                        <m:t>3</m:t>
                      </m:r>
                      <m:r>
                        <a:rPr lang="es-ES" sz="2800" i="1">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1</m:t>
                      </m:r>
                    </m:oMath>
                  </m:oMathPara>
                </a14:m>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rPr>
                        <m:t>𝑥</m:t>
                      </m:r>
                      <m:r>
                        <a:rPr lang="es-ES" sz="2800" b="0" i="1" baseline="-25000" smtClean="0">
                          <a:latin typeface="Cambria Math" panose="02040503050406030204" pitchFamily="18" charset="0"/>
                        </a:rPr>
                        <m:t>3</m:t>
                      </m:r>
                      <m:r>
                        <a:rPr lang="es-ES" sz="2800" i="1">
                          <a:latin typeface="Cambria Math" panose="02040503050406030204" pitchFamily="18" charset="0"/>
                        </a:rPr>
                        <m:t>+</m:t>
                      </m:r>
                      <m:r>
                        <a:rPr lang="es-ES" sz="2800" i="1">
                          <a:latin typeface="Cambria Math" panose="02040503050406030204" pitchFamily="18" charset="0"/>
                        </a:rPr>
                        <m:t>𝑥</m:t>
                      </m:r>
                      <m:r>
                        <a:rPr lang="es-ES" sz="2800" b="0" i="1" baseline="-25000" smtClean="0">
                          <a:latin typeface="Cambria Math" panose="02040503050406030204" pitchFamily="18" charset="0"/>
                        </a:rPr>
                        <m:t>4</m:t>
                      </m:r>
                      <m:r>
                        <a:rPr lang="es-ES" sz="2800" i="1">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1</m:t>
                      </m:r>
                    </m:oMath>
                  </m:oMathPara>
                </a14:m>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rPr>
                        <m:t>𝑥</m:t>
                      </m:r>
                      <m:r>
                        <a:rPr lang="es-ES" sz="2800" b="0" i="1" baseline="-25000" smtClean="0">
                          <a:latin typeface="Cambria Math" panose="02040503050406030204" pitchFamily="18" charset="0"/>
                        </a:rPr>
                        <m:t>4</m:t>
                      </m:r>
                      <m:r>
                        <a:rPr lang="es-ES" sz="2800" i="1">
                          <a:latin typeface="Cambria Math" panose="02040503050406030204" pitchFamily="18" charset="0"/>
                        </a:rPr>
                        <m:t>+</m:t>
                      </m:r>
                      <m:r>
                        <a:rPr lang="es-ES" sz="2800" i="1">
                          <a:latin typeface="Cambria Math" panose="02040503050406030204" pitchFamily="18" charset="0"/>
                        </a:rPr>
                        <m:t>𝑥</m:t>
                      </m:r>
                      <m:r>
                        <a:rPr lang="es-ES" sz="2800" i="1" baseline="-25000">
                          <a:latin typeface="Cambria Math" panose="02040503050406030204" pitchFamily="18" charset="0"/>
                        </a:rPr>
                        <m:t>5</m:t>
                      </m:r>
                      <m:r>
                        <a:rPr lang="es-ES" sz="2800" i="1">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1</m:t>
                      </m:r>
                    </m:oMath>
                  </m:oMathPara>
                </a14:m>
                <a:endParaRPr lang="es-ES" sz="2800" i="1">
                  <a:latin typeface="Cambria Math" panose="02040503050406030204" pitchFamily="18" charset="0"/>
                </a:endParaRPr>
              </a:p>
              <a:p>
                <a:pPr marL="0" indent="0">
                  <a:buNone/>
                </a:pPr>
                <a:r>
                  <a:rPr lang="es-ES" sz="2800" i="1">
                    <a:latin typeface="Cambria Math" panose="02040503050406030204" pitchFamily="18" charset="0"/>
                  </a:rPr>
                  <a:t>Variables de decisión:</a:t>
                </a:r>
              </a:p>
              <a:p>
                <a:pPr marL="0" indent="0">
                  <a:buNone/>
                </a:pPr>
                <a:endParaRPr lang="es-ES" sz="2800" i="1">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𝑥</m:t>
                      </m:r>
                      <m:r>
                        <a:rPr lang="es-ES" sz="2800" i="1" baseline="-25000">
                          <a:latin typeface="Cambria Math" panose="02040503050406030204" pitchFamily="18" charset="0"/>
                        </a:rPr>
                        <m:t>𝑖</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{0, 1}, ∀</m:t>
                      </m:r>
                      <m:r>
                        <a:rPr lang="es-ES" sz="2800" b="0" i="1" baseline="-25000" smtClean="0">
                          <a:latin typeface="Cambria Math" panose="02040503050406030204" pitchFamily="18" charset="0"/>
                          <a:ea typeface="Cambria Math" panose="02040503050406030204" pitchFamily="18" charset="0"/>
                        </a:rPr>
                        <m:t>𝑖</m:t>
                      </m:r>
                    </m:oMath>
                  </m:oMathPara>
                </a14:m>
                <a:endParaRPr lang="es-ES" sz="2800" i="1">
                  <a:latin typeface="Cambria Math" panose="02040503050406030204" pitchFamily="18" charset="0"/>
                </a:endParaRP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074" t="-7314" b="-8777"/>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32</a:t>
            </a:fld>
            <a:endParaRPr lang="es-ES"/>
          </a:p>
        </p:txBody>
      </p:sp>
    </p:spTree>
    <p:extLst>
      <p:ext uri="{BB962C8B-B14F-4D97-AF65-F5344CB8AC3E}">
        <p14:creationId xmlns:p14="http://schemas.microsoft.com/office/powerpoint/2010/main" val="4099782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cubrimiento</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0585368"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𝑆𝑒𝑎</m:t>
                      </m:r>
                      <m:r>
                        <a:rPr lang="es-ES" sz="2800" b="0" i="1" smtClean="0">
                          <a:latin typeface="Cambria Math" panose="02040503050406030204" pitchFamily="18" charset="0"/>
                        </a:rPr>
                        <m:t>:</m:t>
                      </m:r>
                    </m:oMath>
                  </m:oMathPara>
                </a14:m>
                <a:endParaRPr lang="es-ES" sz="2800" b="0" i="1" dirty="0">
                  <a:latin typeface="Cambria Math" panose="02040503050406030204" pitchFamily="18" charset="0"/>
                </a:endParaRPr>
              </a:p>
              <a:p>
                <a14:m>
                  <m:oMath xmlns:m="http://schemas.openxmlformats.org/officeDocument/2006/math">
                    <m:r>
                      <a:rPr lang="es-ES" sz="2800" b="0" i="1" smtClean="0">
                        <a:latin typeface="Cambria Math" panose="02040503050406030204" pitchFamily="18" charset="0"/>
                      </a:rPr>
                      <m:t>𝐸</m:t>
                    </m:r>
                    <m:r>
                      <a:rPr lang="es-ES" sz="2800" b="0" i="1" smtClean="0">
                        <a:latin typeface="Cambria Math" panose="02040503050406030204" pitchFamily="18" charset="0"/>
                        <a:ea typeface="Cambria Math" panose="02040503050406030204" pitchFamily="18" charset="0"/>
                      </a:rPr>
                      <m:t>=</m:t>
                    </m:r>
                    <m:d>
                      <m:dPr>
                        <m:begChr m:val="{"/>
                        <m:endChr m:val="}"/>
                        <m:ctrlPr>
                          <a:rPr lang="es-ES" sz="2800" b="0" i="1" smtClean="0">
                            <a:latin typeface="Cambria Math" panose="02040503050406030204" pitchFamily="18" charset="0"/>
                            <a:ea typeface="Cambria Math" panose="02040503050406030204" pitchFamily="18" charset="0"/>
                          </a:rPr>
                        </m:ctrlPr>
                      </m:dPr>
                      <m:e>
                        <m:r>
                          <a:rPr lang="es-ES" sz="2800" b="0" i="1" smtClean="0">
                            <a:latin typeface="Cambria Math" panose="02040503050406030204" pitchFamily="18" charset="0"/>
                            <a:ea typeface="Cambria Math" panose="02040503050406030204" pitchFamily="18" charset="0"/>
                          </a:rPr>
                          <m:t>𝑒</m:t>
                        </m:r>
                        <m:r>
                          <a:rPr lang="es-ES" sz="2800" b="0" i="1" baseline="-25000" smtClean="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𝑒</m:t>
                        </m:r>
                        <m:r>
                          <a:rPr lang="es-ES" sz="2800" b="0" i="1" baseline="-25000" smtClean="0">
                            <a:latin typeface="Cambria Math" panose="02040503050406030204" pitchFamily="18" charset="0"/>
                            <a:ea typeface="Cambria Math" panose="02040503050406030204" pitchFamily="18" charset="0"/>
                          </a:rPr>
                          <m:t>2</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𝑒𝑀</m:t>
                        </m:r>
                      </m:e>
                    </m:d>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𝑐𝑜𝑛𝑗𝑢𝑛𝑡𝑜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𝑑𝑒</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𝑒𝑙𝑒𝑚𝑒𝑛𝑡𝑜𝑠</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𝑎</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𝑐𝑢𝑏𝑟𝑖𝑟</m:t>
                    </m:r>
                  </m:oMath>
                </a14:m>
                <a:endParaRPr lang="es-ES" sz="2800" b="0" i="1" dirty="0">
                  <a:latin typeface="Cambria Math" panose="02040503050406030204" pitchFamily="18" charset="0"/>
                  <a:ea typeface="Cambria Math" panose="02040503050406030204" pitchFamily="18" charset="0"/>
                </a:endParaRPr>
              </a:p>
              <a:p>
                <a14:m>
                  <m:oMath xmlns:m="http://schemas.openxmlformats.org/officeDocument/2006/math">
                    <m:r>
                      <a:rPr lang="es-ES" sz="2800" b="0" i="1" smtClean="0">
                        <a:latin typeface="Cambria Math" panose="02040503050406030204" pitchFamily="18" charset="0"/>
                        <a:ea typeface="Cambria Math" panose="02040503050406030204" pitchFamily="18" charset="0"/>
                      </a:rPr>
                      <m:t>𝑆</m:t>
                    </m:r>
                    <m:r>
                      <a:rPr lang="es-ES" sz="2800" b="0" i="1" smtClean="0">
                        <a:latin typeface="Cambria Math" panose="02040503050406030204" pitchFamily="18" charset="0"/>
                        <a:ea typeface="Cambria Math" panose="02040503050406030204" pitchFamily="18" charset="0"/>
                      </a:rPr>
                      <m:t>=</m:t>
                    </m:r>
                    <m:d>
                      <m:dPr>
                        <m:begChr m:val="{"/>
                        <m:endChr m:val="}"/>
                        <m:ctrlPr>
                          <a:rPr lang="es-ES" sz="2800" b="0" i="1" smtClean="0">
                            <a:latin typeface="Cambria Math" panose="02040503050406030204" pitchFamily="18" charset="0"/>
                            <a:ea typeface="Cambria Math" panose="02040503050406030204" pitchFamily="18" charset="0"/>
                          </a:rPr>
                        </m:ctrlPr>
                      </m:dPr>
                      <m:e>
                        <m:r>
                          <a:rPr lang="es-ES" sz="2800" b="0" i="1" smtClean="0">
                            <a:latin typeface="Cambria Math" panose="02040503050406030204" pitchFamily="18" charset="0"/>
                            <a:ea typeface="Cambria Math" panose="02040503050406030204" pitchFamily="18" charset="0"/>
                          </a:rPr>
                          <m:t>𝑆</m:t>
                        </m:r>
                        <m:r>
                          <a:rPr lang="es-ES" sz="2800" b="0" i="1" baseline="-25000" smtClean="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𝑆</m:t>
                        </m:r>
                        <m:r>
                          <a:rPr lang="es-ES" sz="2800" b="0" i="1" baseline="-25000" smtClean="0">
                            <a:latin typeface="Cambria Math" panose="02040503050406030204" pitchFamily="18" charset="0"/>
                            <a:ea typeface="Cambria Math" panose="02040503050406030204" pitchFamily="18" charset="0"/>
                          </a:rPr>
                          <m:t>2</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𝑆𝑁</m:t>
                        </m:r>
                      </m:e>
                    </m:d>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𝑐𝑜𝑛𝑗𝑢𝑛𝑡𝑜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𝑑𝑒</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𝑠𝑢𝑏𝑐𝑜𝑛𝑗𝑢𝑛𝑡𝑜𝑠</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𝑐𝑜𝑛</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𝑒𝑙𝑒𝑚𝑒𝑛𝑡𝑜𝑠</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𝐸</m:t>
                    </m:r>
                  </m:oMath>
                </a14:m>
                <a:endParaRPr lang="es-ES" sz="2800" b="0" i="1" dirty="0">
                  <a:latin typeface="Cambria Math" panose="02040503050406030204" pitchFamily="18" charset="0"/>
                  <a:ea typeface="Cambria Math" panose="02040503050406030204" pitchFamily="18" charset="0"/>
                </a:endParaRPr>
              </a:p>
              <a:p>
                <a14:m>
                  <m:oMath xmlns:m="http://schemas.openxmlformats.org/officeDocument/2006/math">
                    <m:r>
                      <a:rPr lang="es-ES" sz="2800" b="0" i="1" smtClean="0">
                        <a:latin typeface="Cambria Math" panose="02040503050406030204" pitchFamily="18" charset="0"/>
                      </a:rPr>
                      <m:t>𝑐</m:t>
                    </m:r>
                    <m:r>
                      <a:rPr lang="es-ES" sz="2800" b="0" i="1" baseline="-25000" smtClean="0">
                        <a:latin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𝑐𝑜𝑠𝑡𝑒</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𝑎𝑠𝑜𝑐𝑖𝑎𝑑𝑜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𝑎</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𝑠𝑒𝑙𝑒𝑐𝑐𝑖𝑜𝑛𝑎𝑟</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𝑒𝑙</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𝑠𝑢𝑏𝑐𝑜𝑛𝑗𝑢𝑛𝑡𝑜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𝑆𝑗</m:t>
                    </m:r>
                    <m:r>
                      <a:rPr lang="es-ES" sz="2800" b="0" i="1" smtClean="0">
                        <a:latin typeface="Cambria Math" panose="02040503050406030204" pitchFamily="18" charset="0"/>
                        <a:ea typeface="Cambria Math" panose="02040503050406030204" pitchFamily="18" charset="0"/>
                      </a:rPr>
                      <m:t>.</m:t>
                    </m:r>
                  </m:oMath>
                </a14:m>
                <a:endParaRPr lang="es-ES" sz="2800" b="0" i="1" dirty="0">
                  <a:latin typeface="Cambria Math" panose="02040503050406030204" pitchFamily="18" charset="0"/>
                  <a:ea typeface="Cambria Math" panose="02040503050406030204" pitchFamily="18" charset="0"/>
                </a:endParaRPr>
              </a:p>
              <a:p>
                <a14:m>
                  <m:oMath xmlns:m="http://schemas.openxmlformats.org/officeDocument/2006/math">
                    <m:r>
                      <a:rPr lang="es-ES" sz="2800" b="0" i="1" smtClean="0">
                        <a:latin typeface="Cambria Math" panose="02040503050406030204" pitchFamily="18" charset="0"/>
                      </a:rPr>
                      <m:t>𝑎</m:t>
                    </m:r>
                    <m:r>
                      <a:rPr lang="es-ES" sz="2800" b="0" i="1" baseline="-25000" smtClean="0">
                        <a:latin typeface="Cambria Math" panose="02040503050406030204" pitchFamily="18" charset="0"/>
                      </a:rPr>
                      <m:t>𝑖𝑗</m:t>
                    </m:r>
                    <m:r>
                      <a:rPr lang="es-ES" sz="2800" b="0" i="1" smtClean="0">
                        <a:latin typeface="Cambria Math" panose="02040503050406030204" pitchFamily="18" charset="0"/>
                      </a:rPr>
                      <m:t>=</m:t>
                    </m:r>
                    <m:d>
                      <m:dPr>
                        <m:begChr m:val="{"/>
                        <m:endChr m:val=""/>
                        <m:ctrlPr>
                          <a:rPr lang="es-ES" sz="2800" b="0" i="1" smtClean="0">
                            <a:latin typeface="Cambria Math" panose="02040503050406030204" pitchFamily="18" charset="0"/>
                          </a:rPr>
                        </m:ctrlPr>
                      </m:dPr>
                      <m:e>
                        <m:eqArr>
                          <m:eqArrPr>
                            <m:ctrlPr>
                              <a:rPr lang="es-ES" sz="2800" b="0" i="1" smtClean="0">
                                <a:latin typeface="Cambria Math" panose="02040503050406030204" pitchFamily="18" charset="0"/>
                              </a:rPr>
                            </m:ctrlPr>
                          </m:eqArrPr>
                          <m:e>
                            <m:r>
                              <a:rPr lang="es-ES" sz="2800" b="0" i="1" smtClean="0">
                                <a:latin typeface="Cambria Math" panose="02040503050406030204" pitchFamily="18" charset="0"/>
                              </a:rPr>
                              <m:t>1 </m:t>
                            </m:r>
                            <m:r>
                              <a:rPr lang="es-ES" sz="2800" b="0" i="1" smtClean="0">
                                <a:latin typeface="Cambria Math" panose="02040503050406030204" pitchFamily="18" charset="0"/>
                              </a:rPr>
                              <m:t>𝑠𝑖</m:t>
                            </m:r>
                            <m:r>
                              <a:rPr lang="es-ES" sz="2800" b="0" i="1" smtClean="0">
                                <a:latin typeface="Cambria Math" panose="02040503050406030204" pitchFamily="18" charset="0"/>
                              </a:rPr>
                              <m:t> </m:t>
                            </m:r>
                            <m:r>
                              <a:rPr lang="es-ES" sz="2800" b="0" i="1" smtClean="0">
                                <a:latin typeface="Cambria Math" panose="02040503050406030204" pitchFamily="18" charset="0"/>
                              </a:rPr>
                              <m:t>𝑒𝑖</m:t>
                            </m:r>
                            <m:r>
                              <a:rPr lang="es-ES" sz="2800" b="0" i="1" smtClean="0">
                                <a:latin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𝑆</m:t>
                            </m:r>
                            <m:r>
                              <a:rPr lang="es-ES" sz="2800" b="0" i="1" baseline="-25000" smtClean="0">
                                <a:latin typeface="Cambria Math" panose="02040503050406030204" pitchFamily="18" charset="0"/>
                                <a:ea typeface="Cambria Math" panose="02040503050406030204" pitchFamily="18" charset="0"/>
                              </a:rPr>
                              <m:t>𝑗</m:t>
                            </m:r>
                          </m:e>
                          <m:e>
                            <m:r>
                              <a:rPr lang="es-ES" sz="2800" b="0" i="1" smtClean="0">
                                <a:latin typeface="Cambria Math" panose="02040503050406030204" pitchFamily="18" charset="0"/>
                              </a:rPr>
                              <m:t>0 </m:t>
                            </m:r>
                            <m:r>
                              <a:rPr lang="es-ES" sz="2800" b="0" i="1" smtClean="0">
                                <a:latin typeface="Cambria Math" panose="02040503050406030204" pitchFamily="18" charset="0"/>
                              </a:rPr>
                              <m:t>𝑠𝑖</m:t>
                            </m:r>
                            <m:r>
                              <a:rPr lang="es-ES" sz="2800" b="0" i="1" smtClean="0">
                                <a:latin typeface="Cambria Math" panose="02040503050406030204" pitchFamily="18" charset="0"/>
                              </a:rPr>
                              <m:t> </m:t>
                            </m:r>
                            <m:r>
                              <a:rPr lang="es-ES" sz="2800" b="0" i="1" smtClean="0">
                                <a:latin typeface="Cambria Math" panose="02040503050406030204" pitchFamily="18" charset="0"/>
                              </a:rPr>
                              <m:t>𝑛𝑜</m:t>
                            </m:r>
                          </m:e>
                        </m:eqArr>
                      </m:e>
                    </m:d>
                  </m:oMath>
                </a14:m>
                <a:endParaRPr lang="es-ES" sz="2800" b="0" i="1" dirty="0">
                  <a:latin typeface="Cambria Math" panose="02040503050406030204" pitchFamily="18" charset="0"/>
                </a:endParaRPr>
              </a:p>
              <a:p>
                <a:endParaRPr lang="es-ES" sz="2800" b="0" i="1" dirty="0">
                  <a:latin typeface="Cambria Math" panose="02040503050406030204" pitchFamily="18" charset="0"/>
                </a:endParaRPr>
              </a:p>
              <a:p>
                <a:pPr marL="0" indent="0">
                  <a:buNone/>
                </a:pPr>
                <a:r>
                  <a:rPr lang="es-ES" sz="2800" i="1" dirty="0">
                    <a:latin typeface="Cambria Math" panose="02040503050406030204" pitchFamily="18" charset="0"/>
                  </a:rPr>
                  <a:t>Variables de decisión:</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{0, 1}, ∀</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𝑁</m:t>
                    </m:r>
                  </m:oMath>
                </a14:m>
                <a:r>
                  <a:rPr lang="es-ES" sz="2800" i="1" dirty="0">
                    <a:latin typeface="Cambria Math" panose="02040503050406030204" pitchFamily="18" charset="0"/>
                  </a:rPr>
                  <a:t> </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oMath>
                </a14:m>
                <a:r>
                  <a:rPr lang="es-ES" sz="2800" b="0" i="1" dirty="0">
                    <a:latin typeface="Cambria Math" panose="02040503050406030204" pitchFamily="18" charset="0"/>
                    <a:ea typeface="Cambria Math" panose="02040503050406030204" pitchFamily="18" charset="0"/>
                  </a:rPr>
                  <a:t> = 1 si el subconjunto </a:t>
                </a:r>
                <a:r>
                  <a:rPr lang="es-ES" sz="2800" b="0" i="1" dirty="0" err="1">
                    <a:latin typeface="Cambria Math" panose="02040503050406030204" pitchFamily="18" charset="0"/>
                    <a:ea typeface="Cambria Math" panose="02040503050406030204" pitchFamily="18" charset="0"/>
                  </a:rPr>
                  <a:t>S</a:t>
                </a:r>
                <a:r>
                  <a:rPr lang="es-ES" sz="2800" b="0" i="1" baseline="-25000" dirty="0" err="1">
                    <a:latin typeface="Cambria Math" panose="02040503050406030204" pitchFamily="18" charset="0"/>
                    <a:ea typeface="Cambria Math" panose="02040503050406030204" pitchFamily="18" charset="0"/>
                  </a:rPr>
                  <a:t>j</a:t>
                </a:r>
                <a:r>
                  <a:rPr lang="es-ES" sz="2800" b="0" i="1" dirty="0">
                    <a:latin typeface="Cambria Math" panose="02040503050406030204" pitchFamily="18" charset="0"/>
                    <a:ea typeface="Cambria Math" panose="02040503050406030204" pitchFamily="18" charset="0"/>
                  </a:rPr>
                  <a:t> es seleccionado</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oMath>
                </a14:m>
                <a:r>
                  <a:rPr lang="es-ES" sz="2800" b="0" i="1" dirty="0">
                    <a:latin typeface="Cambria Math" panose="02040503050406030204" pitchFamily="18" charset="0"/>
                    <a:ea typeface="Cambria Math" panose="02040503050406030204" pitchFamily="18" charset="0"/>
                  </a:rPr>
                  <a:t> = 0 en caso contrario</a:t>
                </a:r>
                <a:endParaRPr lang="es-ES" sz="2800" i="1" dirty="0">
                  <a:latin typeface="Cambria Math" panose="02040503050406030204" pitchFamily="18" charset="0"/>
                </a:endParaRP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074" t="-8112" b="-14229"/>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33</a:t>
            </a:fld>
            <a:endParaRPr lang="es-ES"/>
          </a:p>
        </p:txBody>
      </p:sp>
    </p:spTree>
    <p:extLst>
      <p:ext uri="{BB962C8B-B14F-4D97-AF65-F5344CB8AC3E}">
        <p14:creationId xmlns:p14="http://schemas.microsoft.com/office/powerpoint/2010/main" val="3256216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cubrimiento</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0585368"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𝐹𝑢𝑛𝑐𝑖</m:t>
                      </m:r>
                      <m:r>
                        <a:rPr lang="es-ES" sz="2800" b="0" i="1" smtClean="0">
                          <a:latin typeface="Cambria Math" panose="02040503050406030204" pitchFamily="18" charset="0"/>
                        </a:rPr>
                        <m:t>ó</m:t>
                      </m:r>
                      <m:r>
                        <a:rPr lang="es-ES" sz="2800" b="0" i="1" smtClean="0">
                          <a:latin typeface="Cambria Math" panose="02040503050406030204" pitchFamily="18" charset="0"/>
                        </a:rPr>
                        <m:t>𝑛</m:t>
                      </m:r>
                      <m:r>
                        <a:rPr lang="es-ES" sz="2800" b="0" i="1" smtClean="0">
                          <a:latin typeface="Cambria Math" panose="02040503050406030204" pitchFamily="18" charset="0"/>
                        </a:rPr>
                        <m:t> </m:t>
                      </m:r>
                      <m:r>
                        <a:rPr lang="es-ES" sz="2800" b="0" i="1" smtClean="0">
                          <a:latin typeface="Cambria Math" panose="02040503050406030204" pitchFamily="18" charset="0"/>
                        </a:rPr>
                        <m:t>𝑜𝑏𝑗𝑒𝑡𝑖𝑣𝑜</m:t>
                      </m:r>
                      <m:r>
                        <a:rPr lang="es-ES" sz="2800" b="0" i="1" smtClean="0">
                          <a:latin typeface="Cambria Math" panose="02040503050406030204" pitchFamily="18" charset="0"/>
                        </a:rPr>
                        <m:t>:</m:t>
                      </m:r>
                    </m:oMath>
                  </m:oMathPara>
                </a14:m>
                <a:endParaRPr lang="es-ES" sz="28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𝑀𝑖𝑛𝑖𝑚𝑖𝑧𝑎𝑟</m:t>
                      </m:r>
                      <m:r>
                        <a:rPr lang="es-ES" sz="2800" b="0" i="1" smtClean="0">
                          <a:latin typeface="Cambria Math" panose="02040503050406030204" pitchFamily="18" charset="0"/>
                        </a:rPr>
                        <m:t> </m:t>
                      </m:r>
                      <m:r>
                        <a:rPr lang="es-ES" sz="2800" i="1">
                          <a:latin typeface="Cambria Math" panose="02040503050406030204" pitchFamily="18" charset="0"/>
                        </a:rPr>
                        <m:t>𝑍</m:t>
                      </m:r>
                      <m:r>
                        <a:rPr lang="es-ES" sz="2800" i="1">
                          <a:latin typeface="Cambria Math" panose="02040503050406030204" pitchFamily="18" charset="0"/>
                        </a:rPr>
                        <m:t>= </m:t>
                      </m:r>
                      <m:nary>
                        <m:naryPr>
                          <m:chr m:val="∑"/>
                          <m:ctrlPr>
                            <a:rPr lang="es-ES" sz="2800" b="0" i="1" smtClean="0">
                              <a:latin typeface="Cambria Math" panose="02040503050406030204" pitchFamily="18" charset="0"/>
                            </a:rPr>
                          </m:ctrlPr>
                        </m:naryPr>
                        <m:sub>
                          <m:r>
                            <a:rPr lang="es-ES" sz="2800" b="0" i="1" smtClean="0">
                              <a:latin typeface="Cambria Math" panose="02040503050406030204" pitchFamily="18" charset="0"/>
                            </a:rPr>
                            <m:t>𝑗</m:t>
                          </m:r>
                          <m:r>
                            <a:rPr lang="es-ES" sz="2800" b="0" i="1" smtClean="0">
                              <a:latin typeface="Cambria Math" panose="02040503050406030204" pitchFamily="18" charset="0"/>
                            </a:rPr>
                            <m:t>=1</m:t>
                          </m:r>
                        </m:sub>
                        <m:sup>
                          <m:r>
                            <a:rPr lang="es-ES" sz="2800" b="0" i="1" smtClean="0">
                              <a:latin typeface="Cambria Math" panose="02040503050406030204" pitchFamily="18" charset="0"/>
                            </a:rPr>
                            <m:t>𝑁</m:t>
                          </m:r>
                        </m:sup>
                        <m:e>
                          <m:r>
                            <a:rPr lang="es-ES" sz="2800" b="0" i="1" smtClean="0">
                              <a:latin typeface="Cambria Math" panose="02040503050406030204" pitchFamily="18" charset="0"/>
                            </a:rPr>
                            <m:t>𝑐</m:t>
                          </m:r>
                          <m:r>
                            <a:rPr lang="es-ES" sz="2800" b="0" i="1" baseline="-25000" smtClean="0">
                              <a:latin typeface="Cambria Math" panose="02040503050406030204" pitchFamily="18" charset="0"/>
                            </a:rPr>
                            <m:t>𝑗</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e>
                      </m:nary>
                    </m:oMath>
                  </m:oMathPara>
                </a14:m>
                <a:endParaRPr lang="es-ES" sz="28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sz="2800" i="1">
                          <a:latin typeface="Cambria Math" panose="02040503050406030204" pitchFamily="18" charset="0"/>
                        </a:rPr>
                        <m:t>𝑆𝑢𝑗𝑒𝑡𝑜</m:t>
                      </m:r>
                      <m:r>
                        <a:rPr lang="es-ES" sz="2800" i="1">
                          <a:latin typeface="Cambria Math" panose="02040503050406030204" pitchFamily="18" charset="0"/>
                        </a:rPr>
                        <m:t> </m:t>
                      </m:r>
                      <m:r>
                        <a:rPr lang="es-ES" sz="2800" i="1">
                          <a:latin typeface="Cambria Math" panose="02040503050406030204" pitchFamily="18" charset="0"/>
                        </a:rPr>
                        <m:t>𝑎</m:t>
                      </m:r>
                      <m:r>
                        <a:rPr lang="es-ES" sz="2800" i="1">
                          <a:latin typeface="Cambria Math" panose="02040503050406030204" pitchFamily="18" charset="0"/>
                        </a:rPr>
                        <m:t>:</m:t>
                      </m:r>
                    </m:oMath>
                  </m:oMathPara>
                </a14:m>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s-ES" sz="2800" i="1">
                              <a:latin typeface="Cambria Math" panose="02040503050406030204" pitchFamily="18" charset="0"/>
                            </a:rPr>
                          </m:ctrlPr>
                        </m:naryPr>
                        <m:sub>
                          <m:r>
                            <a:rPr lang="es-ES" sz="2800" b="0" i="1" smtClean="0">
                              <a:latin typeface="Cambria Math" panose="02040503050406030204" pitchFamily="18" charset="0"/>
                            </a:rPr>
                            <m:t>𝑗</m:t>
                          </m:r>
                          <m:r>
                            <a:rPr lang="es-ES" sz="2800" i="1">
                              <a:latin typeface="Cambria Math" panose="02040503050406030204" pitchFamily="18" charset="0"/>
                            </a:rPr>
                            <m:t>=1</m:t>
                          </m:r>
                        </m:sub>
                        <m:sup>
                          <m:r>
                            <a:rPr lang="es-ES" sz="2800" i="1">
                              <a:latin typeface="Cambria Math" panose="02040503050406030204" pitchFamily="18" charset="0"/>
                            </a:rPr>
                            <m:t>𝑁</m:t>
                          </m:r>
                        </m:sup>
                        <m:e>
                          <m:r>
                            <a:rPr lang="es-ES" sz="2800" b="0" i="1" smtClean="0">
                              <a:latin typeface="Cambria Math" panose="02040503050406030204" pitchFamily="18" charset="0"/>
                            </a:rPr>
                            <m:t>𝑎</m:t>
                          </m:r>
                          <m:r>
                            <a:rPr lang="es-ES" sz="2800" i="1" baseline="-25000">
                              <a:latin typeface="Cambria Math" panose="02040503050406030204" pitchFamily="18" charset="0"/>
                            </a:rPr>
                            <m:t>𝑖</m:t>
                          </m:r>
                          <m:r>
                            <a:rPr lang="es-ES" sz="2800" b="0" i="1" baseline="-25000" smtClean="0">
                              <a:latin typeface="Cambria Math" panose="02040503050406030204" pitchFamily="18" charset="0"/>
                            </a:rPr>
                            <m:t>𝑗</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e>
                      </m:nary>
                      <m:r>
                        <a:rPr lang="es-ES" sz="2800" i="1">
                          <a:latin typeface="Cambria Math" panose="02040503050406030204" pitchFamily="18" charset="0"/>
                          <a:ea typeface="Cambria Math" panose="02040503050406030204" pitchFamily="18" charset="0"/>
                        </a:rPr>
                        <m:t>≥1,∀</m:t>
                      </m:r>
                      <m:r>
                        <a:rPr lang="es-ES" sz="2800" b="0" i="1" baseline="-25000" smtClean="0">
                          <a:latin typeface="Cambria Math" panose="02040503050406030204" pitchFamily="18" charset="0"/>
                          <a:ea typeface="Cambria Math" panose="02040503050406030204" pitchFamily="18" charset="0"/>
                        </a:rPr>
                        <m:t>𝑖</m:t>
                      </m:r>
                      <m:r>
                        <a:rPr lang="es-ES" sz="2800" i="1">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𝑀</m:t>
                      </m:r>
                    </m:oMath>
                  </m:oMathPara>
                </a14:m>
                <a:endParaRPr lang="es-ES" sz="2800" b="0" i="1">
                  <a:latin typeface="Cambria Math" panose="02040503050406030204" pitchFamily="18" charset="0"/>
                  <a:ea typeface="Cambria Math" panose="02040503050406030204" pitchFamily="18" charset="0"/>
                </a:endParaRPr>
              </a:p>
              <a:p>
                <a:pPr marL="0" indent="0">
                  <a:buNone/>
                </a:pPr>
                <a:endParaRPr lang="es-ES" sz="2800" i="1">
                  <a:latin typeface="Cambria Math" panose="02040503050406030204" pitchFamily="18" charset="0"/>
                </a:endParaRPr>
              </a:p>
              <a:p>
                <a:pPr marL="0" indent="0">
                  <a:buNone/>
                </a:pPr>
                <a:r>
                  <a:rPr lang="es-ES" sz="2800" i="1">
                    <a:latin typeface="Cambria Math" panose="02040503050406030204" pitchFamily="18" charset="0"/>
                  </a:rPr>
                  <a:t>Variables de decisión:</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{0, 1}, ∀</m:t>
                    </m:r>
                    <m:r>
                      <a:rPr lang="es-ES" sz="2800" b="0" i="1" baseline="-25000" smtClean="0">
                        <a:latin typeface="Cambria Math" panose="02040503050406030204" pitchFamily="18" charset="0"/>
                        <a:ea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𝑁</m:t>
                    </m:r>
                  </m:oMath>
                </a14:m>
                <a:r>
                  <a:rPr lang="es-ES" sz="2800" i="1">
                    <a:latin typeface="Cambria Math" panose="02040503050406030204" pitchFamily="18" charset="0"/>
                  </a:rPr>
                  <a:t> </a:t>
                </a: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074" b="-931"/>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34</a:t>
            </a:fld>
            <a:endParaRPr lang="es-ES"/>
          </a:p>
        </p:txBody>
      </p:sp>
    </p:spTree>
    <p:extLst>
      <p:ext uri="{BB962C8B-B14F-4D97-AF65-F5344CB8AC3E}">
        <p14:creationId xmlns:p14="http://schemas.microsoft.com/office/powerpoint/2010/main" val="1521697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cubrimiento</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35</a:t>
            </a:fld>
            <a:endParaRPr lang="es-ES"/>
          </a:p>
        </p:txBody>
      </p:sp>
      <p:sp>
        <p:nvSpPr>
          <p:cNvPr id="7" name="Rectangle 1">
            <a:extLst>
              <a:ext uri="{FF2B5EF4-FFF2-40B4-BE49-F238E27FC236}">
                <a16:creationId xmlns:a16="http://schemas.microsoft.com/office/drawing/2014/main" id="{1EF84FBE-418D-1678-E70D-7E02695F3717}"/>
              </a:ext>
            </a:extLst>
          </p:cNvPr>
          <p:cNvSpPr>
            <a:spLocks noChangeArrowheads="1"/>
          </p:cNvSpPr>
          <p:nvPr/>
        </p:nvSpPr>
        <p:spPr bwMode="auto">
          <a:xfrm>
            <a:off x="222287" y="1157839"/>
            <a:ext cx="3919945" cy="563231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err="1">
                <a:ln>
                  <a:noFill/>
                </a:ln>
                <a:solidFill>
                  <a:srgbClr val="CF8E6D"/>
                </a:solidFill>
                <a:effectLst/>
                <a:latin typeface="JetBrains Mono"/>
              </a:rPr>
              <a:t>from</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gurobipy</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import</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 GRB</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Datos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elementos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subconjuntos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Coste de los subconjuntos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costes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Elementos cubiertos por cada subconjunto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cobertura = {</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Crear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Problema_de_Cubrimiento</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Variables de decisión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x = </a:t>
            </a:r>
            <a:r>
              <a:rPr kumimoji="0" lang="es-ES" altLang="es-ES" sz="1200" b="0" i="0" u="none" strike="noStrike" cap="none" normalizeH="0" baseline="0" err="1">
                <a:ln>
                  <a:noFill/>
                </a:ln>
                <a:solidFill>
                  <a:srgbClr val="BCBEC4"/>
                </a:solidFill>
                <a:effectLst/>
                <a:latin typeface="JetBrains Mono"/>
              </a:rPr>
              <a:t>modelo.addVars</a:t>
            </a:r>
            <a:r>
              <a:rPr kumimoji="0" lang="es-ES" altLang="es-ES" sz="1200" b="0" i="0" u="none" strike="noStrike" cap="none" normalizeH="0" baseline="0">
                <a:ln>
                  <a:noFill/>
                </a:ln>
                <a:solidFill>
                  <a:srgbClr val="BCBEC4"/>
                </a:solidFill>
                <a:effectLst/>
                <a:latin typeface="JetBrains Mono"/>
              </a:rPr>
              <a:t>(subconjuntos, </a:t>
            </a:r>
            <a:r>
              <a:rPr kumimoji="0" lang="es-ES" altLang="es-ES" sz="1200" b="0" i="0" u="none" strike="noStrike" cap="none" normalizeH="0" baseline="0" err="1">
                <a:ln>
                  <a:noFill/>
                </a:ln>
                <a:solidFill>
                  <a:srgbClr val="AA4926"/>
                </a:solidFill>
                <a:effectLst/>
                <a:latin typeface="JetBrains Mono"/>
              </a:rPr>
              <a:t>vtype</a:t>
            </a:r>
            <a:r>
              <a:rPr kumimoji="0" lang="es-ES" altLang="es-ES" sz="1200" b="0" i="0" u="none" strike="noStrike" cap="none" normalizeH="0" baseline="0">
                <a:ln>
                  <a:noFill/>
                </a:ln>
                <a:solidFill>
                  <a:srgbClr val="BCBEC4"/>
                </a:solidFill>
                <a:effectLst/>
                <a:latin typeface="JetBrains Mono"/>
              </a:rPr>
              <a:t>=GRB.BINARY,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"x"</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Función objetivo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modelo.setObjective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(costes[j] * x[j]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subconjuntos),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GRB.MINIMIZE</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A84710B6-F30F-8625-40B2-29004074243D}"/>
              </a:ext>
            </a:extLst>
          </p:cNvPr>
          <p:cNvSpPr>
            <a:spLocks noChangeArrowheads="1"/>
          </p:cNvSpPr>
          <p:nvPr/>
        </p:nvSpPr>
        <p:spPr bwMode="auto">
          <a:xfrm>
            <a:off x="4142232" y="1157839"/>
            <a:ext cx="5129568" cy="378565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Restricciones de cobertura</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elementos: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modelo.addConstr</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(x[j]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subconjuntos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cobertura[j]) &gt;=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f"Cobertura</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br>
              <a:rPr kumimoji="0" lang="es-ES" altLang="es-ES" sz="1200" b="0" i="0" u="none" strike="noStrike" cap="none" normalizeH="0" baseline="0">
                <a:ln>
                  <a:noFill/>
                </a:ln>
                <a:solidFill>
                  <a:srgbClr val="6AAB73"/>
                </a:solidFill>
                <a:effectLst/>
                <a:latin typeface="JetBrains Mono"/>
              </a:rPr>
            </a:br>
            <a:r>
              <a:rPr kumimoji="0" lang="es-ES" altLang="es-ES" sz="1200" b="0" i="0" u="none" strike="noStrike" cap="none" normalizeH="0" baseline="0">
                <a:ln>
                  <a:noFill/>
                </a:ln>
                <a:solidFill>
                  <a:srgbClr val="6AAB73"/>
                </a:solidFill>
                <a:effectLst/>
                <a:latin typeface="JetBrains Mono"/>
              </a:rPr>
              <a:t>    </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Optimizar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modelo.optimize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Imprimir solución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modelo.status</a:t>
            </a:r>
            <a:r>
              <a:rPr kumimoji="0" lang="es-ES" altLang="es-ES" sz="1200" b="0" i="0" u="none" strike="noStrike" cap="none" normalizeH="0" baseline="0">
                <a:ln>
                  <a:noFill/>
                </a:ln>
                <a:solidFill>
                  <a:srgbClr val="BCBEC4"/>
                </a:solidFill>
                <a:effectLst/>
                <a:latin typeface="JetBrains Mono"/>
              </a:rPr>
              <a:t> == GRB.OPTIMAL:</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f"</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CF8E6D"/>
                </a:solidFill>
                <a:effectLst/>
                <a:latin typeface="JetBrains Mono"/>
              </a:rPr>
              <a:t>n</a:t>
            </a:r>
            <a:r>
              <a:rPr kumimoji="0" lang="es-ES" altLang="es-ES" sz="1200" b="0" i="0" u="none" strike="noStrike" cap="none" normalizeH="0" baseline="0" err="1">
                <a:ln>
                  <a:noFill/>
                </a:ln>
                <a:solidFill>
                  <a:srgbClr val="6AAB73"/>
                </a:solidFill>
                <a:effectLst/>
                <a:latin typeface="JetBrains Mono"/>
              </a:rPr>
              <a:t>Coste</a:t>
            </a:r>
            <a:r>
              <a:rPr kumimoji="0" lang="es-ES" altLang="es-ES" sz="1200" b="0" i="0" u="none" strike="noStrike" cap="none" normalizeH="0" baseline="0">
                <a:ln>
                  <a:noFill/>
                </a:ln>
                <a:solidFill>
                  <a:srgbClr val="6AAB73"/>
                </a:solidFill>
                <a:effectLst/>
                <a:latin typeface="JetBrains Mono"/>
              </a:rPr>
              <a:t> mínimo total: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modelo.ObjVal</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"Subconjuntos seleccionados:"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subconjuntos: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x[j].X &gt; </a:t>
            </a:r>
            <a:r>
              <a:rPr kumimoji="0" lang="es-ES" altLang="es-ES" sz="1200" b="0" i="0" u="none" strike="noStrike" cap="none" normalizeH="0" baseline="0">
                <a:ln>
                  <a:noFill/>
                </a:ln>
                <a:solidFill>
                  <a:srgbClr val="2AACB8"/>
                </a:solidFill>
                <a:effectLst/>
                <a:latin typeface="JetBrains Mono"/>
              </a:rPr>
              <a:t>0.5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f" - Subconjunto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j</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Cubre elementos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cobertura[j]</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CF8E6D"/>
                </a:solidFill>
                <a:effectLst/>
                <a:latin typeface="JetBrains Mono"/>
              </a:rPr>
              <a:t>else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"No se encontró una solución óptima."</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endParaRPr kumimoji="0" lang="es-ES" altLang="es-E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0482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partición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El problema de partición consiste en dividir un conjunto universal en subconjuntos disjuntos de manera que cada elemento del conjunto universal pertenezca a exactamente uno de los subconjuntos seleccionados.</a:t>
            </a:r>
          </a:p>
          <a:p>
            <a:r>
              <a:rPr lang="es-ES" sz="3200"/>
              <a:t>En otras palabras, todos los elementos de un conjunto deben estar contenidos en uno de los subconjuntos seleccionados.</a:t>
            </a:r>
          </a:p>
          <a:p>
            <a:r>
              <a:rPr lang="es-ES" sz="3200"/>
              <a:t>Aplicaciones</a:t>
            </a:r>
          </a:p>
          <a:p>
            <a:pPr lvl="1"/>
            <a:r>
              <a:rPr lang="es-ES" sz="2000"/>
              <a:t>Programación de horarios: Asignar tareas o turnos de manera que cada tarea se realice una sola vez y los recursos se utilicen eficientemente.</a:t>
            </a:r>
          </a:p>
          <a:p>
            <a:pPr lvl="1"/>
            <a:r>
              <a:rPr lang="es-ES" sz="2000"/>
              <a:t>Agrupamiento de datos: Dividir un conjunto de datos en grupos exclusivos.</a:t>
            </a:r>
          </a:p>
          <a:p>
            <a:pPr lvl="1"/>
            <a:r>
              <a:rPr lang="es-ES" sz="2000"/>
              <a:t>Asignación de tripulaciones: Asignar tripulaciones a vuelos sin superposiciones.</a:t>
            </a:r>
          </a:p>
          <a:p>
            <a:pPr marL="0" indent="0" algn="ctr">
              <a:buNone/>
            </a:pPr>
            <a:r>
              <a:rPr lang="es-ES" sz="3200">
                <a:hlinkClick r:id="rId2"/>
              </a:rPr>
              <a:t>https://epubs.siam.org/doi/abs/10.1137/1018115</a:t>
            </a:r>
            <a:endParaRPr lang="es-ES" sz="80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36</a:t>
            </a:fld>
            <a:endParaRPr lang="es-ES"/>
          </a:p>
        </p:txBody>
      </p:sp>
    </p:spTree>
    <p:extLst>
      <p:ext uri="{BB962C8B-B14F-4D97-AF65-F5344CB8AC3E}">
        <p14:creationId xmlns:p14="http://schemas.microsoft.com/office/powerpoint/2010/main" val="3257484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partición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Dados los siguientes subconjuntos:</a:t>
            </a:r>
          </a:p>
          <a:p>
            <a:endParaRPr lang="es-ES" sz="3200"/>
          </a:p>
          <a:p>
            <a:endParaRPr lang="es-ES" sz="3200"/>
          </a:p>
          <a:p>
            <a:endParaRPr lang="es-ES" sz="3200"/>
          </a:p>
          <a:p>
            <a:endParaRPr lang="es-ES" sz="3200"/>
          </a:p>
          <a:p>
            <a:pPr marL="0" indent="0">
              <a:buNone/>
            </a:pPr>
            <a:endParaRPr lang="es-ES" sz="3200"/>
          </a:p>
          <a:p>
            <a:r>
              <a:rPr lang="es-ES" sz="3200"/>
              <a:t>Siendo el conjunto de las zonas: {1, 2, 3, 4, 5}, la solución óptima es:</a:t>
            </a:r>
          </a:p>
          <a:p>
            <a:pPr lvl="1"/>
            <a:r>
              <a:rPr lang="es-ES" sz="2000"/>
              <a:t>No hay soluciones factibles</a:t>
            </a:r>
            <a:endParaRPr lang="es-ES" sz="3200"/>
          </a:p>
          <a:p>
            <a:pPr lvl="1"/>
            <a:endParaRPr lang="es-ES" sz="200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37</a:t>
            </a:fld>
            <a:endParaRPr lang="es-ES"/>
          </a:p>
        </p:txBody>
      </p:sp>
      <p:graphicFrame>
        <p:nvGraphicFramePr>
          <p:cNvPr id="17" name="Table 16">
            <a:extLst>
              <a:ext uri="{FF2B5EF4-FFF2-40B4-BE49-F238E27FC236}">
                <a16:creationId xmlns:a16="http://schemas.microsoft.com/office/drawing/2014/main" id="{12AE7700-0E04-B7CB-D9A5-834EB75073BA}"/>
              </a:ext>
            </a:extLst>
          </p:cNvPr>
          <p:cNvGraphicFramePr>
            <a:graphicFrameLocks noGrp="1"/>
          </p:cNvGraphicFramePr>
          <p:nvPr>
            <p:extLst>
              <p:ext uri="{D42A27DB-BD31-4B8C-83A1-F6EECF244321}">
                <p14:modId xmlns:p14="http://schemas.microsoft.com/office/powerpoint/2010/main" val="1425554340"/>
              </p:ext>
            </p:extLst>
          </p:nvPr>
        </p:nvGraphicFramePr>
        <p:xfrm>
          <a:off x="2169159" y="2396376"/>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79725090"/>
                    </a:ext>
                  </a:extLst>
                </a:gridCol>
                <a:gridCol w="2709333">
                  <a:extLst>
                    <a:ext uri="{9D8B030D-6E8A-4147-A177-3AD203B41FA5}">
                      <a16:colId xmlns:a16="http://schemas.microsoft.com/office/drawing/2014/main" val="3731094627"/>
                    </a:ext>
                  </a:extLst>
                </a:gridCol>
                <a:gridCol w="2709333">
                  <a:extLst>
                    <a:ext uri="{9D8B030D-6E8A-4147-A177-3AD203B41FA5}">
                      <a16:colId xmlns:a16="http://schemas.microsoft.com/office/drawing/2014/main" val="1081853524"/>
                    </a:ext>
                  </a:extLst>
                </a:gridCol>
              </a:tblGrid>
              <a:tr h="370840">
                <a:tc>
                  <a:txBody>
                    <a:bodyPr/>
                    <a:lstStyle/>
                    <a:p>
                      <a:r>
                        <a:rPr lang="es-ES"/>
                        <a:t>Subconjunto (</a:t>
                      </a:r>
                      <a:r>
                        <a:rPr lang="es-ES" err="1"/>
                        <a:t>S</a:t>
                      </a:r>
                      <a:r>
                        <a:rPr lang="es-ES" baseline="-25000" err="1"/>
                        <a:t>j</a:t>
                      </a:r>
                      <a:r>
                        <a:rPr lang="es-ES"/>
                        <a:t>)</a:t>
                      </a:r>
                    </a:p>
                  </a:txBody>
                  <a:tcPr anchor="ctr"/>
                </a:tc>
                <a:tc>
                  <a:txBody>
                    <a:bodyPr/>
                    <a:lstStyle/>
                    <a:p>
                      <a:pPr algn="ctr"/>
                      <a:r>
                        <a:rPr lang="es-ES"/>
                        <a:t>Zonas cubiertas (</a:t>
                      </a:r>
                      <a:r>
                        <a:rPr lang="es-ES" err="1"/>
                        <a:t>e</a:t>
                      </a:r>
                      <a:r>
                        <a:rPr lang="es-ES" baseline="-25000" err="1"/>
                        <a:t>i</a:t>
                      </a:r>
                      <a:r>
                        <a:rPr lang="es-ES"/>
                        <a:t>​)</a:t>
                      </a:r>
                    </a:p>
                  </a:txBody>
                  <a:tcPr anchor="ctr"/>
                </a:tc>
                <a:tc>
                  <a:txBody>
                    <a:bodyPr/>
                    <a:lstStyle/>
                    <a:p>
                      <a:pPr algn="r"/>
                      <a:r>
                        <a:rPr lang="es-ES"/>
                        <a:t>Coste (</a:t>
                      </a:r>
                      <a:r>
                        <a:rPr lang="es-ES" err="1"/>
                        <a:t>c</a:t>
                      </a:r>
                      <a:r>
                        <a:rPr lang="es-ES" baseline="-25000" err="1"/>
                        <a:t>j</a:t>
                      </a:r>
                      <a:r>
                        <a:rPr lang="es-ES"/>
                        <a:t>)</a:t>
                      </a:r>
                    </a:p>
                  </a:txBody>
                  <a:tcPr anchor="ctr"/>
                </a:tc>
                <a:extLst>
                  <a:ext uri="{0D108BD9-81ED-4DB2-BD59-A6C34878D82A}">
                    <a16:rowId xmlns:a16="http://schemas.microsoft.com/office/drawing/2014/main" val="274942709"/>
                  </a:ext>
                </a:extLst>
              </a:tr>
              <a:tr h="370840">
                <a:tc>
                  <a:txBody>
                    <a:bodyPr/>
                    <a:lstStyle/>
                    <a:p>
                      <a:r>
                        <a:rPr lang="es-ES"/>
                        <a:t>S</a:t>
                      </a:r>
                      <a:r>
                        <a:rPr lang="es-ES" baseline="-25000"/>
                        <a:t>1</a:t>
                      </a:r>
                      <a:r>
                        <a:rPr lang="es-ES"/>
                        <a:t>​ 	</a:t>
                      </a:r>
                    </a:p>
                  </a:txBody>
                  <a:tcPr/>
                </a:tc>
                <a:tc>
                  <a:txBody>
                    <a:bodyPr/>
                    <a:lstStyle/>
                    <a:p>
                      <a:pPr algn="ctr"/>
                      <a:r>
                        <a:rPr lang="es-ES"/>
                        <a:t>{1, 2}</a:t>
                      </a:r>
                    </a:p>
                  </a:txBody>
                  <a:tcPr/>
                </a:tc>
                <a:tc>
                  <a:txBody>
                    <a:bodyPr/>
                    <a:lstStyle/>
                    <a:p>
                      <a:pPr algn="r"/>
                      <a:r>
                        <a:rPr lang="es-ES"/>
                        <a:t>3</a:t>
                      </a:r>
                    </a:p>
                  </a:txBody>
                  <a:tcPr/>
                </a:tc>
                <a:extLst>
                  <a:ext uri="{0D108BD9-81ED-4DB2-BD59-A6C34878D82A}">
                    <a16:rowId xmlns:a16="http://schemas.microsoft.com/office/drawing/2014/main" val="2824527696"/>
                  </a:ext>
                </a:extLst>
              </a:tr>
              <a:tr h="370840">
                <a:tc>
                  <a:txBody>
                    <a:bodyPr/>
                    <a:lstStyle/>
                    <a:p>
                      <a:r>
                        <a:rPr lang="es-ES"/>
                        <a:t>S</a:t>
                      </a:r>
                      <a:r>
                        <a:rPr lang="es-ES" baseline="-25000"/>
                        <a:t>2</a:t>
                      </a:r>
                      <a:r>
                        <a:rPr lang="es-ES"/>
                        <a:t>​</a:t>
                      </a:r>
                    </a:p>
                  </a:txBody>
                  <a:tcPr anchor="ctr"/>
                </a:tc>
                <a:tc>
                  <a:txBody>
                    <a:bodyPr/>
                    <a:lstStyle/>
                    <a:p>
                      <a:pPr algn="ctr"/>
                      <a:r>
                        <a:rPr lang="es-ES"/>
                        <a:t>{2, 3}</a:t>
                      </a:r>
                    </a:p>
                  </a:txBody>
                  <a:tcPr anchor="ctr"/>
                </a:tc>
                <a:tc>
                  <a:txBody>
                    <a:bodyPr/>
                    <a:lstStyle/>
                    <a:p>
                      <a:pPr algn="r"/>
                      <a:r>
                        <a:rPr lang="es-ES"/>
                        <a:t>2</a:t>
                      </a:r>
                    </a:p>
                  </a:txBody>
                  <a:tcPr anchor="ctr"/>
                </a:tc>
                <a:extLst>
                  <a:ext uri="{0D108BD9-81ED-4DB2-BD59-A6C34878D82A}">
                    <a16:rowId xmlns:a16="http://schemas.microsoft.com/office/drawing/2014/main" val="2206218224"/>
                  </a:ext>
                </a:extLst>
              </a:tr>
              <a:tr h="370840">
                <a:tc>
                  <a:txBody>
                    <a:bodyPr/>
                    <a:lstStyle/>
                    <a:p>
                      <a:r>
                        <a:rPr lang="es-ES"/>
                        <a:t>S</a:t>
                      </a:r>
                      <a:r>
                        <a:rPr lang="es-ES" baseline="-25000"/>
                        <a:t>3</a:t>
                      </a:r>
                      <a:r>
                        <a:rPr lang="es-ES"/>
                        <a:t>​</a:t>
                      </a:r>
                    </a:p>
                  </a:txBody>
                  <a:tcPr anchor="ctr"/>
                </a:tc>
                <a:tc>
                  <a:txBody>
                    <a:bodyPr/>
                    <a:lstStyle/>
                    <a:p>
                      <a:pPr algn="ctr"/>
                      <a:r>
                        <a:rPr lang="es-ES"/>
                        <a:t>{3, 4}</a:t>
                      </a:r>
                    </a:p>
                  </a:txBody>
                  <a:tcPr anchor="ctr"/>
                </a:tc>
                <a:tc>
                  <a:txBody>
                    <a:bodyPr/>
                    <a:lstStyle/>
                    <a:p>
                      <a:pPr algn="r"/>
                      <a:r>
                        <a:rPr lang="es-ES"/>
                        <a:t>4</a:t>
                      </a:r>
                    </a:p>
                  </a:txBody>
                  <a:tcPr anchor="ctr"/>
                </a:tc>
                <a:extLst>
                  <a:ext uri="{0D108BD9-81ED-4DB2-BD59-A6C34878D82A}">
                    <a16:rowId xmlns:a16="http://schemas.microsoft.com/office/drawing/2014/main" val="2072196873"/>
                  </a:ext>
                </a:extLst>
              </a:tr>
              <a:tr h="370840">
                <a:tc>
                  <a:txBody>
                    <a:bodyPr/>
                    <a:lstStyle/>
                    <a:p>
                      <a:r>
                        <a:rPr lang="es-ES"/>
                        <a:t>S</a:t>
                      </a:r>
                      <a:r>
                        <a:rPr lang="es-ES" baseline="-25000"/>
                        <a:t>4​</a:t>
                      </a:r>
                    </a:p>
                  </a:txBody>
                  <a:tcPr anchor="ctr"/>
                </a:tc>
                <a:tc>
                  <a:txBody>
                    <a:bodyPr/>
                    <a:lstStyle/>
                    <a:p>
                      <a:pPr algn="ctr"/>
                      <a:r>
                        <a:rPr lang="es-ES"/>
                        <a:t>{4, 5}</a:t>
                      </a:r>
                    </a:p>
                  </a:txBody>
                  <a:tcPr anchor="ctr"/>
                </a:tc>
                <a:tc>
                  <a:txBody>
                    <a:bodyPr/>
                    <a:lstStyle/>
                    <a:p>
                      <a:pPr algn="r"/>
                      <a:r>
                        <a:rPr lang="es-ES"/>
                        <a:t>3</a:t>
                      </a:r>
                    </a:p>
                  </a:txBody>
                  <a:tcPr anchor="ctr"/>
                </a:tc>
                <a:extLst>
                  <a:ext uri="{0D108BD9-81ED-4DB2-BD59-A6C34878D82A}">
                    <a16:rowId xmlns:a16="http://schemas.microsoft.com/office/drawing/2014/main" val="3295300051"/>
                  </a:ext>
                </a:extLst>
              </a:tr>
              <a:tr h="370840">
                <a:tc>
                  <a:txBody>
                    <a:bodyPr/>
                    <a:lstStyle/>
                    <a:p>
                      <a:r>
                        <a:rPr lang="es-ES"/>
                        <a:t>S</a:t>
                      </a:r>
                      <a:r>
                        <a:rPr lang="es-ES" baseline="-25000"/>
                        <a:t>5</a:t>
                      </a:r>
                      <a:r>
                        <a:rPr lang="es-ES"/>
                        <a:t>​</a:t>
                      </a:r>
                    </a:p>
                  </a:txBody>
                  <a:tcPr anchor="ctr"/>
                </a:tc>
                <a:tc>
                  <a:txBody>
                    <a:bodyPr/>
                    <a:lstStyle/>
                    <a:p>
                      <a:pPr algn="ctr"/>
                      <a:r>
                        <a:rPr lang="es-ES"/>
                        <a:t>{1, 5}</a:t>
                      </a:r>
                    </a:p>
                  </a:txBody>
                  <a:tcPr/>
                </a:tc>
                <a:tc>
                  <a:txBody>
                    <a:bodyPr/>
                    <a:lstStyle/>
                    <a:p>
                      <a:pPr algn="r"/>
                      <a:r>
                        <a:rPr lang="es-ES"/>
                        <a:t>5</a:t>
                      </a:r>
                    </a:p>
                  </a:txBody>
                  <a:tcPr/>
                </a:tc>
                <a:extLst>
                  <a:ext uri="{0D108BD9-81ED-4DB2-BD59-A6C34878D82A}">
                    <a16:rowId xmlns:a16="http://schemas.microsoft.com/office/drawing/2014/main" val="3124423707"/>
                  </a:ext>
                </a:extLst>
              </a:tr>
            </a:tbl>
          </a:graphicData>
        </a:graphic>
      </p:graphicFrame>
    </p:spTree>
    <p:extLst>
      <p:ext uri="{BB962C8B-B14F-4D97-AF65-F5344CB8AC3E}">
        <p14:creationId xmlns:p14="http://schemas.microsoft.com/office/powerpoint/2010/main" val="1848179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partición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Dados los siguientes subconjuntos:</a:t>
            </a:r>
          </a:p>
          <a:p>
            <a:endParaRPr lang="es-ES" sz="3200"/>
          </a:p>
          <a:p>
            <a:endParaRPr lang="es-ES" sz="3200"/>
          </a:p>
          <a:p>
            <a:endParaRPr lang="es-ES" sz="3200"/>
          </a:p>
          <a:p>
            <a:endParaRPr lang="es-ES" sz="3200"/>
          </a:p>
          <a:p>
            <a:pPr marL="0" indent="0">
              <a:buNone/>
            </a:pPr>
            <a:endParaRPr lang="es-ES" sz="3200"/>
          </a:p>
          <a:p>
            <a:r>
              <a:rPr lang="es-ES" sz="3200"/>
              <a:t>Siendo el conjunto de las zonas: {1, 2, 3, 4, 5}, la solución óptima es:</a:t>
            </a:r>
          </a:p>
          <a:p>
            <a:pPr lvl="1"/>
            <a:r>
              <a:rPr lang="es-ES" sz="2000"/>
              <a:t>Subconjunto 1: Cubre elementos [1, 2]</a:t>
            </a:r>
          </a:p>
          <a:p>
            <a:pPr lvl="1"/>
            <a:r>
              <a:rPr lang="es-ES" sz="2000"/>
              <a:t>Subconjunto 3: Cubre elementos [3, 4]</a:t>
            </a:r>
          </a:p>
          <a:p>
            <a:pPr lvl="1"/>
            <a:r>
              <a:rPr lang="es-ES" sz="2000"/>
              <a:t>Subconjunto 6: Cubre elementos [5]</a:t>
            </a:r>
          </a:p>
          <a:p>
            <a:pPr lvl="1"/>
            <a:r>
              <a:rPr lang="es-ES" sz="2000"/>
              <a:t>Coste mínimo total: 9.0</a:t>
            </a:r>
          </a:p>
          <a:p>
            <a:pPr lvl="1"/>
            <a:endParaRPr lang="es-ES" sz="200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38</a:t>
            </a:fld>
            <a:endParaRPr lang="es-ES"/>
          </a:p>
        </p:txBody>
      </p:sp>
      <p:graphicFrame>
        <p:nvGraphicFramePr>
          <p:cNvPr id="17" name="Table 16">
            <a:extLst>
              <a:ext uri="{FF2B5EF4-FFF2-40B4-BE49-F238E27FC236}">
                <a16:creationId xmlns:a16="http://schemas.microsoft.com/office/drawing/2014/main" id="{12AE7700-0E04-B7CB-D9A5-834EB75073BA}"/>
              </a:ext>
            </a:extLst>
          </p:cNvPr>
          <p:cNvGraphicFramePr>
            <a:graphicFrameLocks noGrp="1"/>
          </p:cNvGraphicFramePr>
          <p:nvPr/>
        </p:nvGraphicFramePr>
        <p:xfrm>
          <a:off x="2196591" y="1692288"/>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79725090"/>
                    </a:ext>
                  </a:extLst>
                </a:gridCol>
                <a:gridCol w="2709333">
                  <a:extLst>
                    <a:ext uri="{9D8B030D-6E8A-4147-A177-3AD203B41FA5}">
                      <a16:colId xmlns:a16="http://schemas.microsoft.com/office/drawing/2014/main" val="3731094627"/>
                    </a:ext>
                  </a:extLst>
                </a:gridCol>
                <a:gridCol w="2709333">
                  <a:extLst>
                    <a:ext uri="{9D8B030D-6E8A-4147-A177-3AD203B41FA5}">
                      <a16:colId xmlns:a16="http://schemas.microsoft.com/office/drawing/2014/main" val="1081853524"/>
                    </a:ext>
                  </a:extLst>
                </a:gridCol>
              </a:tblGrid>
              <a:tr h="370840">
                <a:tc>
                  <a:txBody>
                    <a:bodyPr/>
                    <a:lstStyle/>
                    <a:p>
                      <a:r>
                        <a:rPr lang="es-ES"/>
                        <a:t>Subconjunto (</a:t>
                      </a:r>
                      <a:r>
                        <a:rPr lang="es-ES" err="1"/>
                        <a:t>S</a:t>
                      </a:r>
                      <a:r>
                        <a:rPr lang="es-ES" baseline="-25000" err="1"/>
                        <a:t>j</a:t>
                      </a:r>
                      <a:r>
                        <a:rPr lang="es-ES"/>
                        <a:t>)</a:t>
                      </a:r>
                    </a:p>
                  </a:txBody>
                  <a:tcPr anchor="ctr"/>
                </a:tc>
                <a:tc>
                  <a:txBody>
                    <a:bodyPr/>
                    <a:lstStyle/>
                    <a:p>
                      <a:pPr algn="ctr"/>
                      <a:r>
                        <a:rPr lang="es-ES"/>
                        <a:t>Zonas cubiertas (</a:t>
                      </a:r>
                      <a:r>
                        <a:rPr lang="es-ES" err="1"/>
                        <a:t>e</a:t>
                      </a:r>
                      <a:r>
                        <a:rPr lang="es-ES" baseline="-25000" err="1"/>
                        <a:t>i</a:t>
                      </a:r>
                      <a:r>
                        <a:rPr lang="es-ES"/>
                        <a:t>​)</a:t>
                      </a:r>
                    </a:p>
                  </a:txBody>
                  <a:tcPr anchor="ctr"/>
                </a:tc>
                <a:tc>
                  <a:txBody>
                    <a:bodyPr/>
                    <a:lstStyle/>
                    <a:p>
                      <a:pPr algn="r"/>
                      <a:r>
                        <a:rPr lang="es-ES"/>
                        <a:t>Coste (</a:t>
                      </a:r>
                      <a:r>
                        <a:rPr lang="es-ES" err="1"/>
                        <a:t>c</a:t>
                      </a:r>
                      <a:r>
                        <a:rPr lang="es-ES" baseline="-25000" err="1"/>
                        <a:t>j</a:t>
                      </a:r>
                      <a:r>
                        <a:rPr lang="es-ES"/>
                        <a:t>)</a:t>
                      </a:r>
                    </a:p>
                  </a:txBody>
                  <a:tcPr anchor="ctr"/>
                </a:tc>
                <a:extLst>
                  <a:ext uri="{0D108BD9-81ED-4DB2-BD59-A6C34878D82A}">
                    <a16:rowId xmlns:a16="http://schemas.microsoft.com/office/drawing/2014/main" val="274942709"/>
                  </a:ext>
                </a:extLst>
              </a:tr>
              <a:tr h="370840">
                <a:tc>
                  <a:txBody>
                    <a:bodyPr/>
                    <a:lstStyle/>
                    <a:p>
                      <a:r>
                        <a:rPr lang="es-ES"/>
                        <a:t>S</a:t>
                      </a:r>
                      <a:r>
                        <a:rPr lang="es-ES" baseline="-25000"/>
                        <a:t>1</a:t>
                      </a:r>
                      <a:r>
                        <a:rPr lang="es-ES"/>
                        <a:t>​ 	</a:t>
                      </a:r>
                    </a:p>
                  </a:txBody>
                  <a:tcPr/>
                </a:tc>
                <a:tc>
                  <a:txBody>
                    <a:bodyPr/>
                    <a:lstStyle/>
                    <a:p>
                      <a:pPr algn="ctr"/>
                      <a:r>
                        <a:rPr lang="es-ES"/>
                        <a:t>{1, 2}</a:t>
                      </a:r>
                    </a:p>
                  </a:txBody>
                  <a:tcPr/>
                </a:tc>
                <a:tc>
                  <a:txBody>
                    <a:bodyPr/>
                    <a:lstStyle/>
                    <a:p>
                      <a:pPr algn="r"/>
                      <a:r>
                        <a:rPr lang="es-ES"/>
                        <a:t>3</a:t>
                      </a:r>
                    </a:p>
                  </a:txBody>
                  <a:tcPr/>
                </a:tc>
                <a:extLst>
                  <a:ext uri="{0D108BD9-81ED-4DB2-BD59-A6C34878D82A}">
                    <a16:rowId xmlns:a16="http://schemas.microsoft.com/office/drawing/2014/main" val="2824527696"/>
                  </a:ext>
                </a:extLst>
              </a:tr>
              <a:tr h="370840">
                <a:tc>
                  <a:txBody>
                    <a:bodyPr/>
                    <a:lstStyle/>
                    <a:p>
                      <a:r>
                        <a:rPr lang="es-ES"/>
                        <a:t>S</a:t>
                      </a:r>
                      <a:r>
                        <a:rPr lang="es-ES" baseline="-25000"/>
                        <a:t>2</a:t>
                      </a:r>
                      <a:r>
                        <a:rPr lang="es-ES"/>
                        <a:t>​</a:t>
                      </a:r>
                    </a:p>
                  </a:txBody>
                  <a:tcPr anchor="ctr"/>
                </a:tc>
                <a:tc>
                  <a:txBody>
                    <a:bodyPr/>
                    <a:lstStyle/>
                    <a:p>
                      <a:pPr algn="ctr"/>
                      <a:r>
                        <a:rPr lang="es-ES"/>
                        <a:t>{2, 3}</a:t>
                      </a:r>
                    </a:p>
                  </a:txBody>
                  <a:tcPr anchor="ctr"/>
                </a:tc>
                <a:tc>
                  <a:txBody>
                    <a:bodyPr/>
                    <a:lstStyle/>
                    <a:p>
                      <a:pPr algn="r"/>
                      <a:r>
                        <a:rPr lang="es-ES"/>
                        <a:t>2</a:t>
                      </a:r>
                    </a:p>
                  </a:txBody>
                  <a:tcPr anchor="ctr"/>
                </a:tc>
                <a:extLst>
                  <a:ext uri="{0D108BD9-81ED-4DB2-BD59-A6C34878D82A}">
                    <a16:rowId xmlns:a16="http://schemas.microsoft.com/office/drawing/2014/main" val="2206218224"/>
                  </a:ext>
                </a:extLst>
              </a:tr>
              <a:tr h="370840">
                <a:tc>
                  <a:txBody>
                    <a:bodyPr/>
                    <a:lstStyle/>
                    <a:p>
                      <a:r>
                        <a:rPr lang="es-ES"/>
                        <a:t>S</a:t>
                      </a:r>
                      <a:r>
                        <a:rPr lang="es-ES" baseline="-25000"/>
                        <a:t>3</a:t>
                      </a:r>
                      <a:r>
                        <a:rPr lang="es-ES"/>
                        <a:t>​</a:t>
                      </a:r>
                    </a:p>
                  </a:txBody>
                  <a:tcPr anchor="ctr"/>
                </a:tc>
                <a:tc>
                  <a:txBody>
                    <a:bodyPr/>
                    <a:lstStyle/>
                    <a:p>
                      <a:pPr algn="ctr"/>
                      <a:r>
                        <a:rPr lang="es-ES"/>
                        <a:t>{3, 4}</a:t>
                      </a:r>
                    </a:p>
                  </a:txBody>
                  <a:tcPr anchor="ctr"/>
                </a:tc>
                <a:tc>
                  <a:txBody>
                    <a:bodyPr/>
                    <a:lstStyle/>
                    <a:p>
                      <a:pPr algn="r"/>
                      <a:r>
                        <a:rPr lang="es-ES"/>
                        <a:t>4</a:t>
                      </a:r>
                    </a:p>
                  </a:txBody>
                  <a:tcPr anchor="ctr"/>
                </a:tc>
                <a:extLst>
                  <a:ext uri="{0D108BD9-81ED-4DB2-BD59-A6C34878D82A}">
                    <a16:rowId xmlns:a16="http://schemas.microsoft.com/office/drawing/2014/main" val="2072196873"/>
                  </a:ext>
                </a:extLst>
              </a:tr>
              <a:tr h="370840">
                <a:tc>
                  <a:txBody>
                    <a:bodyPr/>
                    <a:lstStyle/>
                    <a:p>
                      <a:r>
                        <a:rPr lang="es-ES"/>
                        <a:t>S</a:t>
                      </a:r>
                      <a:r>
                        <a:rPr lang="es-ES" baseline="-25000"/>
                        <a:t>4​</a:t>
                      </a:r>
                    </a:p>
                  </a:txBody>
                  <a:tcPr anchor="ctr"/>
                </a:tc>
                <a:tc>
                  <a:txBody>
                    <a:bodyPr/>
                    <a:lstStyle/>
                    <a:p>
                      <a:pPr algn="ctr"/>
                      <a:r>
                        <a:rPr lang="es-ES"/>
                        <a:t>{4, 5}</a:t>
                      </a:r>
                    </a:p>
                  </a:txBody>
                  <a:tcPr anchor="ctr"/>
                </a:tc>
                <a:tc>
                  <a:txBody>
                    <a:bodyPr/>
                    <a:lstStyle/>
                    <a:p>
                      <a:pPr algn="r"/>
                      <a:r>
                        <a:rPr lang="es-ES"/>
                        <a:t>3</a:t>
                      </a:r>
                    </a:p>
                  </a:txBody>
                  <a:tcPr anchor="ctr"/>
                </a:tc>
                <a:extLst>
                  <a:ext uri="{0D108BD9-81ED-4DB2-BD59-A6C34878D82A}">
                    <a16:rowId xmlns:a16="http://schemas.microsoft.com/office/drawing/2014/main" val="3295300051"/>
                  </a:ext>
                </a:extLst>
              </a:tr>
              <a:tr h="370840">
                <a:tc>
                  <a:txBody>
                    <a:bodyPr/>
                    <a:lstStyle/>
                    <a:p>
                      <a:r>
                        <a:rPr lang="es-ES"/>
                        <a:t>S</a:t>
                      </a:r>
                      <a:r>
                        <a:rPr lang="es-ES" baseline="-25000"/>
                        <a:t>5</a:t>
                      </a:r>
                      <a:r>
                        <a:rPr lang="es-ES"/>
                        <a:t>​</a:t>
                      </a:r>
                    </a:p>
                  </a:txBody>
                  <a:tcPr anchor="ctr"/>
                </a:tc>
                <a:tc>
                  <a:txBody>
                    <a:bodyPr/>
                    <a:lstStyle/>
                    <a:p>
                      <a:pPr algn="ctr"/>
                      <a:r>
                        <a:rPr lang="es-ES"/>
                        <a:t>{1, 5}</a:t>
                      </a:r>
                    </a:p>
                  </a:txBody>
                  <a:tcPr/>
                </a:tc>
                <a:tc>
                  <a:txBody>
                    <a:bodyPr/>
                    <a:lstStyle/>
                    <a:p>
                      <a:pPr algn="r"/>
                      <a:r>
                        <a:rPr lang="es-ES"/>
                        <a:t>5</a:t>
                      </a:r>
                    </a:p>
                  </a:txBody>
                  <a:tcPr/>
                </a:tc>
                <a:extLst>
                  <a:ext uri="{0D108BD9-81ED-4DB2-BD59-A6C34878D82A}">
                    <a16:rowId xmlns:a16="http://schemas.microsoft.com/office/drawing/2014/main" val="3124423707"/>
                  </a:ext>
                </a:extLst>
              </a:tr>
              <a:tr h="370840">
                <a:tc>
                  <a:txBody>
                    <a:bodyPr/>
                    <a:lstStyle/>
                    <a:p>
                      <a:r>
                        <a:rPr lang="es-ES"/>
                        <a:t>S</a:t>
                      </a:r>
                      <a:r>
                        <a:rPr lang="es-ES" baseline="-25000"/>
                        <a:t>6</a:t>
                      </a:r>
                      <a:endParaRPr lang="es-ES"/>
                    </a:p>
                  </a:txBody>
                  <a:tcPr anchor="ctr"/>
                </a:tc>
                <a:tc>
                  <a:txBody>
                    <a:bodyPr/>
                    <a:lstStyle/>
                    <a:p>
                      <a:pPr algn="ctr"/>
                      <a:r>
                        <a:rPr lang="es-ES"/>
                        <a:t>{5}</a:t>
                      </a:r>
                    </a:p>
                  </a:txBody>
                  <a:tcPr/>
                </a:tc>
                <a:tc>
                  <a:txBody>
                    <a:bodyPr/>
                    <a:lstStyle/>
                    <a:p>
                      <a:pPr algn="r"/>
                      <a:r>
                        <a:rPr lang="es-ES"/>
                        <a:t>2</a:t>
                      </a:r>
                    </a:p>
                  </a:txBody>
                  <a:tcPr/>
                </a:tc>
                <a:extLst>
                  <a:ext uri="{0D108BD9-81ED-4DB2-BD59-A6C34878D82A}">
                    <a16:rowId xmlns:a16="http://schemas.microsoft.com/office/drawing/2014/main" val="1852783409"/>
                  </a:ext>
                </a:extLst>
              </a:tr>
            </a:tbl>
          </a:graphicData>
        </a:graphic>
      </p:graphicFrame>
    </p:spTree>
    <p:extLst>
      <p:ext uri="{BB962C8B-B14F-4D97-AF65-F5344CB8AC3E}">
        <p14:creationId xmlns:p14="http://schemas.microsoft.com/office/powerpoint/2010/main" val="3207055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partición (ejemplo)</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0585368"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𝐹𝑢𝑛𝑐𝑖</m:t>
                      </m:r>
                      <m:r>
                        <a:rPr lang="es-ES" sz="2800" b="0" i="1" smtClean="0">
                          <a:latin typeface="Cambria Math" panose="02040503050406030204" pitchFamily="18" charset="0"/>
                        </a:rPr>
                        <m:t>ó</m:t>
                      </m:r>
                      <m:r>
                        <a:rPr lang="es-ES" sz="2800" b="0" i="1" smtClean="0">
                          <a:latin typeface="Cambria Math" panose="02040503050406030204" pitchFamily="18" charset="0"/>
                        </a:rPr>
                        <m:t>𝑛</m:t>
                      </m:r>
                      <m:r>
                        <a:rPr lang="es-ES" sz="2800" b="0" i="1" smtClean="0">
                          <a:latin typeface="Cambria Math" panose="02040503050406030204" pitchFamily="18" charset="0"/>
                        </a:rPr>
                        <m:t> </m:t>
                      </m:r>
                      <m:r>
                        <a:rPr lang="es-ES" sz="2800" b="0" i="1" smtClean="0">
                          <a:latin typeface="Cambria Math" panose="02040503050406030204" pitchFamily="18" charset="0"/>
                        </a:rPr>
                        <m:t>𝑜𝑏𝑗𝑒𝑡𝑖𝑣𝑜</m:t>
                      </m:r>
                      <m:r>
                        <a:rPr lang="es-ES" sz="2800" b="0" i="1" smtClean="0">
                          <a:latin typeface="Cambria Math" panose="02040503050406030204" pitchFamily="18" charset="0"/>
                        </a:rPr>
                        <m:t>:</m:t>
                      </m:r>
                    </m:oMath>
                  </m:oMathPara>
                </a14:m>
                <a:endParaRPr lang="es-ES" sz="2800" b="0" i="1">
                  <a:latin typeface="Cambria Math" panose="02040503050406030204" pitchFamily="18" charset="0"/>
                </a:endParaRPr>
              </a:p>
              <a:p>
                <a:pPr marL="0" indent="0">
                  <a:buNone/>
                </a:pPr>
                <a:endParaRPr lang="es-ES" sz="28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𝑀𝑖𝑛𝑖𝑚𝑖𝑧𝑎𝑟</m:t>
                      </m:r>
                      <m:r>
                        <a:rPr lang="es-ES" sz="2800" b="0" i="1" smtClean="0">
                          <a:latin typeface="Cambria Math" panose="02040503050406030204" pitchFamily="18" charset="0"/>
                        </a:rPr>
                        <m:t> </m:t>
                      </m:r>
                      <m:r>
                        <a:rPr lang="es-ES" sz="2800" i="1">
                          <a:latin typeface="Cambria Math" panose="02040503050406030204" pitchFamily="18" charset="0"/>
                        </a:rPr>
                        <m:t>𝑍</m:t>
                      </m:r>
                      <m:r>
                        <a:rPr lang="es-ES" sz="2800" i="1">
                          <a:latin typeface="Cambria Math" panose="02040503050406030204" pitchFamily="18" charset="0"/>
                        </a:rPr>
                        <m:t>=3</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1</m:t>
                      </m:r>
                      <m:r>
                        <a:rPr lang="es-ES" sz="2800" b="0" i="1" smtClean="0">
                          <a:latin typeface="Cambria Math" panose="02040503050406030204" pitchFamily="18" charset="0"/>
                        </a:rPr>
                        <m:t>+2</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2</m:t>
                      </m:r>
                      <m:r>
                        <a:rPr lang="es-ES" sz="2800" b="0" i="1" smtClean="0">
                          <a:latin typeface="Cambria Math" panose="02040503050406030204" pitchFamily="18" charset="0"/>
                        </a:rPr>
                        <m:t>+4</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3</m:t>
                      </m:r>
                      <m:r>
                        <a:rPr lang="es-ES" sz="2800" b="0" i="1" smtClean="0">
                          <a:latin typeface="Cambria Math" panose="02040503050406030204" pitchFamily="18" charset="0"/>
                        </a:rPr>
                        <m:t>+3</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4</m:t>
                      </m:r>
                      <m:r>
                        <a:rPr lang="es-ES" sz="2800" b="0" i="1" smtClean="0">
                          <a:latin typeface="Cambria Math" panose="02040503050406030204" pitchFamily="18" charset="0"/>
                        </a:rPr>
                        <m:t>+5</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5</m:t>
                      </m:r>
                      <m:r>
                        <a:rPr lang="es-ES" sz="2800" i="1">
                          <a:latin typeface="Cambria Math" panose="02040503050406030204" pitchFamily="18" charset="0"/>
                        </a:rPr>
                        <m:t>+</m:t>
                      </m:r>
                      <m:r>
                        <a:rPr lang="es-ES" sz="2800" b="0" i="1" smtClean="0">
                          <a:latin typeface="Cambria Math" panose="02040503050406030204" pitchFamily="18" charset="0"/>
                        </a:rPr>
                        <m:t>2</m:t>
                      </m:r>
                      <m:r>
                        <a:rPr lang="es-ES" sz="2800" i="1">
                          <a:latin typeface="Cambria Math" panose="02040503050406030204" pitchFamily="18" charset="0"/>
                        </a:rPr>
                        <m:t>𝑥</m:t>
                      </m:r>
                      <m:r>
                        <a:rPr lang="es-ES" sz="2800" b="0" i="1" baseline="-25000" smtClean="0">
                          <a:latin typeface="Cambria Math" panose="02040503050406030204" pitchFamily="18" charset="0"/>
                        </a:rPr>
                        <m:t>6</m:t>
                      </m:r>
                    </m:oMath>
                  </m:oMathPara>
                </a14:m>
                <a:endParaRPr lang="es-ES" sz="2800" b="0" i="1" baseline="-25000">
                  <a:latin typeface="Cambria Math" panose="02040503050406030204" pitchFamily="18" charset="0"/>
                </a:endParaRPr>
              </a:p>
              <a:p>
                <a:pPr marL="0" indent="0">
                  <a:buNone/>
                </a:pPr>
                <a:endParaRPr lang="es-ES" sz="2800" i="1" baseline="-2500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sz="2800" i="1">
                          <a:latin typeface="Cambria Math" panose="02040503050406030204" pitchFamily="18" charset="0"/>
                        </a:rPr>
                        <m:t>𝑆𝑢𝑗𝑒𝑡𝑜</m:t>
                      </m:r>
                      <m:r>
                        <a:rPr lang="es-ES" sz="2800" i="1">
                          <a:latin typeface="Cambria Math" panose="02040503050406030204" pitchFamily="18" charset="0"/>
                        </a:rPr>
                        <m:t> </m:t>
                      </m:r>
                      <m:r>
                        <a:rPr lang="es-ES" sz="2800" i="1">
                          <a:latin typeface="Cambria Math" panose="02040503050406030204" pitchFamily="18" charset="0"/>
                        </a:rPr>
                        <m:t>𝑎</m:t>
                      </m:r>
                      <m:r>
                        <a:rPr lang="es-ES" sz="2800" i="1">
                          <a:latin typeface="Cambria Math" panose="02040503050406030204" pitchFamily="18" charset="0"/>
                        </a:rPr>
                        <m:t>:</m:t>
                      </m:r>
                    </m:oMath>
                  </m:oMathPara>
                </a14:m>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rPr>
                        <m:t>𝑥</m:t>
                      </m:r>
                      <m:r>
                        <a:rPr lang="es-ES" sz="2800" i="1" baseline="-25000">
                          <a:latin typeface="Cambria Math" panose="02040503050406030204" pitchFamily="18" charset="0"/>
                        </a:rPr>
                        <m:t>1</m:t>
                      </m:r>
                      <m:r>
                        <a:rPr lang="es-ES" sz="2800" i="1">
                          <a:latin typeface="Cambria Math" panose="02040503050406030204" pitchFamily="18" charset="0"/>
                        </a:rPr>
                        <m:t>+</m:t>
                      </m:r>
                      <m:r>
                        <a:rPr lang="es-ES" sz="2800" i="1">
                          <a:latin typeface="Cambria Math" panose="02040503050406030204" pitchFamily="18" charset="0"/>
                        </a:rPr>
                        <m:t>𝑥</m:t>
                      </m:r>
                      <m:r>
                        <a:rPr lang="es-ES" sz="2800" i="1" baseline="-25000">
                          <a:latin typeface="Cambria Math" panose="02040503050406030204" pitchFamily="18" charset="0"/>
                        </a:rPr>
                        <m:t>5</m:t>
                      </m:r>
                      <m:r>
                        <a:rPr lang="es-ES" sz="2800" b="0" i="1" smtClean="0">
                          <a:latin typeface="Cambria Math" panose="02040503050406030204" pitchFamily="18" charset="0"/>
                          <a:ea typeface="Cambria Math" panose="02040503050406030204" pitchFamily="18" charset="0"/>
                        </a:rPr>
                        <m:t>=1</m:t>
                      </m:r>
                    </m:oMath>
                  </m:oMathPara>
                </a14:m>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rPr>
                        <m:t>𝑥</m:t>
                      </m:r>
                      <m:r>
                        <a:rPr lang="es-ES" sz="2800" i="1" baseline="-25000">
                          <a:latin typeface="Cambria Math" panose="02040503050406030204" pitchFamily="18" charset="0"/>
                        </a:rPr>
                        <m:t>1</m:t>
                      </m:r>
                      <m:r>
                        <a:rPr lang="es-ES" sz="2800" i="1">
                          <a:latin typeface="Cambria Math" panose="02040503050406030204" pitchFamily="18" charset="0"/>
                        </a:rPr>
                        <m:t>+</m:t>
                      </m:r>
                      <m:r>
                        <a:rPr lang="es-ES" sz="2800" i="1">
                          <a:latin typeface="Cambria Math" panose="02040503050406030204" pitchFamily="18" charset="0"/>
                        </a:rPr>
                        <m:t>𝑥</m:t>
                      </m:r>
                      <m:r>
                        <a:rPr lang="es-ES" sz="2800" b="0" i="1" baseline="-25000" smtClean="0">
                          <a:latin typeface="Cambria Math" panose="02040503050406030204" pitchFamily="18" charset="0"/>
                        </a:rPr>
                        <m:t>2</m:t>
                      </m:r>
                      <m:r>
                        <a:rPr lang="es-ES" sz="2800" b="0" i="1" smtClean="0">
                          <a:latin typeface="Cambria Math" panose="02040503050406030204" pitchFamily="18" charset="0"/>
                          <a:ea typeface="Cambria Math" panose="02040503050406030204" pitchFamily="18" charset="0"/>
                        </a:rPr>
                        <m:t>=1</m:t>
                      </m:r>
                    </m:oMath>
                  </m:oMathPara>
                </a14:m>
                <a:endParaRPr lang="es-ES" sz="2800" b="0" i="1">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rPr>
                        <m:t>𝑥</m:t>
                      </m:r>
                      <m:r>
                        <a:rPr lang="es-ES" sz="2800" b="0" i="1" baseline="-25000" smtClean="0">
                          <a:latin typeface="Cambria Math" panose="02040503050406030204" pitchFamily="18" charset="0"/>
                        </a:rPr>
                        <m:t>2</m:t>
                      </m:r>
                      <m:r>
                        <a:rPr lang="es-ES" sz="2800" i="1">
                          <a:latin typeface="Cambria Math" panose="02040503050406030204" pitchFamily="18" charset="0"/>
                        </a:rPr>
                        <m:t>+</m:t>
                      </m:r>
                      <m:r>
                        <a:rPr lang="es-ES" sz="2800" i="1">
                          <a:latin typeface="Cambria Math" panose="02040503050406030204" pitchFamily="18" charset="0"/>
                        </a:rPr>
                        <m:t>𝑥</m:t>
                      </m:r>
                      <m:r>
                        <a:rPr lang="es-ES" sz="2800" b="0" i="1" baseline="-25000" smtClean="0">
                          <a:latin typeface="Cambria Math" panose="02040503050406030204" pitchFamily="18" charset="0"/>
                        </a:rPr>
                        <m:t>3</m:t>
                      </m:r>
                      <m:r>
                        <a:rPr lang="es-ES" sz="2800" b="0" i="1" smtClean="0">
                          <a:latin typeface="Cambria Math" panose="02040503050406030204" pitchFamily="18" charset="0"/>
                          <a:ea typeface="Cambria Math" panose="02040503050406030204" pitchFamily="18" charset="0"/>
                        </a:rPr>
                        <m:t>=1</m:t>
                      </m:r>
                    </m:oMath>
                  </m:oMathPara>
                </a14:m>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rPr>
                        <m:t>𝑥</m:t>
                      </m:r>
                      <m:r>
                        <a:rPr lang="es-ES" sz="2800" b="0" i="1" baseline="-25000" smtClean="0">
                          <a:latin typeface="Cambria Math" panose="02040503050406030204" pitchFamily="18" charset="0"/>
                        </a:rPr>
                        <m:t>3</m:t>
                      </m:r>
                      <m:r>
                        <a:rPr lang="es-ES" sz="2800" i="1">
                          <a:latin typeface="Cambria Math" panose="02040503050406030204" pitchFamily="18" charset="0"/>
                        </a:rPr>
                        <m:t>+</m:t>
                      </m:r>
                      <m:r>
                        <a:rPr lang="es-ES" sz="2800" i="1">
                          <a:latin typeface="Cambria Math" panose="02040503050406030204" pitchFamily="18" charset="0"/>
                        </a:rPr>
                        <m:t>𝑥</m:t>
                      </m:r>
                      <m:r>
                        <a:rPr lang="es-ES" sz="2800" b="0" i="1" baseline="-25000" smtClean="0">
                          <a:latin typeface="Cambria Math" panose="02040503050406030204" pitchFamily="18" charset="0"/>
                        </a:rPr>
                        <m:t>4</m:t>
                      </m:r>
                      <m:r>
                        <a:rPr lang="es-ES" sz="2800" b="0" i="1" smtClean="0">
                          <a:latin typeface="Cambria Math" panose="02040503050406030204" pitchFamily="18" charset="0"/>
                          <a:ea typeface="Cambria Math" panose="02040503050406030204" pitchFamily="18" charset="0"/>
                        </a:rPr>
                        <m:t>=1</m:t>
                      </m:r>
                    </m:oMath>
                  </m:oMathPara>
                </a14:m>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rPr>
                        <m:t>𝑥</m:t>
                      </m:r>
                      <m:r>
                        <a:rPr lang="es-ES" sz="2800" b="0" i="1" baseline="-25000" smtClean="0">
                          <a:latin typeface="Cambria Math" panose="02040503050406030204" pitchFamily="18" charset="0"/>
                        </a:rPr>
                        <m:t>4</m:t>
                      </m:r>
                      <m:r>
                        <a:rPr lang="es-ES" sz="2800" i="1">
                          <a:latin typeface="Cambria Math" panose="02040503050406030204" pitchFamily="18" charset="0"/>
                        </a:rPr>
                        <m:t>+</m:t>
                      </m:r>
                      <m:r>
                        <a:rPr lang="es-ES" sz="2800" i="1">
                          <a:latin typeface="Cambria Math" panose="02040503050406030204" pitchFamily="18" charset="0"/>
                        </a:rPr>
                        <m:t>𝑥</m:t>
                      </m:r>
                      <m:r>
                        <a:rPr lang="es-ES" sz="2800" i="1" baseline="-25000">
                          <a:latin typeface="Cambria Math" panose="02040503050406030204" pitchFamily="18" charset="0"/>
                        </a:rPr>
                        <m:t>5</m:t>
                      </m:r>
                      <m:r>
                        <a:rPr lang="es-ES" sz="2800" b="0" i="1" smtClean="0">
                          <a:latin typeface="Cambria Math" panose="02040503050406030204" pitchFamily="18" charset="0"/>
                        </a:rPr>
                        <m:t>+</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6</m:t>
                      </m:r>
                      <m:r>
                        <a:rPr lang="es-ES" sz="2800" b="0" i="1" smtClean="0">
                          <a:latin typeface="Cambria Math" panose="02040503050406030204" pitchFamily="18" charset="0"/>
                          <a:ea typeface="Cambria Math" panose="02040503050406030204" pitchFamily="18" charset="0"/>
                        </a:rPr>
                        <m:t>=1</m:t>
                      </m:r>
                    </m:oMath>
                  </m:oMathPara>
                </a14:m>
                <a:endParaRPr lang="es-ES" sz="2800" i="1">
                  <a:latin typeface="Cambria Math" panose="02040503050406030204" pitchFamily="18" charset="0"/>
                </a:endParaRPr>
              </a:p>
              <a:p>
                <a:pPr marL="0" indent="0">
                  <a:buNone/>
                </a:pPr>
                <a:r>
                  <a:rPr lang="es-ES" sz="2800" i="1">
                    <a:latin typeface="Cambria Math" panose="02040503050406030204" pitchFamily="18" charset="0"/>
                  </a:rPr>
                  <a:t>Variables de decisión:</a:t>
                </a:r>
              </a:p>
              <a:p>
                <a:pPr marL="0" indent="0">
                  <a:buNone/>
                </a:pPr>
                <a:endParaRPr lang="es-ES" sz="2800" i="1">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𝑥</m:t>
                      </m:r>
                      <m:r>
                        <a:rPr lang="es-ES" sz="2800" i="1" baseline="-25000">
                          <a:latin typeface="Cambria Math" panose="02040503050406030204" pitchFamily="18" charset="0"/>
                        </a:rPr>
                        <m:t>𝑖</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{0, 1}, ∀</m:t>
                      </m:r>
                      <m:r>
                        <a:rPr lang="es-ES" sz="2800" b="0" i="1" baseline="-25000" smtClean="0">
                          <a:latin typeface="Cambria Math" panose="02040503050406030204" pitchFamily="18" charset="0"/>
                          <a:ea typeface="Cambria Math" panose="02040503050406030204" pitchFamily="18" charset="0"/>
                        </a:rPr>
                        <m:t>𝑖</m:t>
                      </m:r>
                    </m:oMath>
                  </m:oMathPara>
                </a14:m>
                <a:endParaRPr lang="es-ES" sz="2800" i="1">
                  <a:latin typeface="Cambria Math" panose="02040503050406030204" pitchFamily="18" charset="0"/>
                </a:endParaRP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074" t="-7314" b="-8777"/>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39</a:t>
            </a:fld>
            <a:endParaRPr lang="es-ES"/>
          </a:p>
        </p:txBody>
      </p:sp>
    </p:spTree>
    <p:extLst>
      <p:ext uri="{BB962C8B-B14F-4D97-AF65-F5344CB8AC3E}">
        <p14:creationId xmlns:p14="http://schemas.microsoft.com/office/powerpoint/2010/main" val="386590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Introducción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pPr marL="0" indent="0">
              <a:buNone/>
            </a:pPr>
            <a:r>
              <a:rPr lang="es-ES" b="1"/>
              <a:t>Clase P (tiempo polinomial)</a:t>
            </a:r>
          </a:p>
          <a:p>
            <a:pPr marL="285750" indent="-285750"/>
            <a:r>
              <a:rPr lang="es-ES" sz="3200" b="1"/>
              <a:t>P</a:t>
            </a:r>
            <a:r>
              <a:rPr lang="es-ES" sz="3200"/>
              <a:t> es el conjunto de problemas de decisión que pueden ser resueltos por una máquina determinista en </a:t>
            </a:r>
            <a:r>
              <a:rPr lang="es-ES" sz="3200" b="1"/>
              <a:t>tiempo polinomial</a:t>
            </a:r>
            <a:r>
              <a:rPr lang="es-ES" sz="3200"/>
              <a:t> respecto al tamaño de la entrada. Esto significa que existe un algoritmo que resuelve el problema en un tiempo que es una función polinomial de la longitud de la entrada.</a:t>
            </a:r>
          </a:p>
          <a:p>
            <a:pPr marL="285750" indent="-285750"/>
            <a:r>
              <a:rPr lang="es-ES" sz="3200"/>
              <a:t>Los problemas en </a:t>
            </a:r>
            <a:r>
              <a:rPr lang="es-ES" sz="3200" b="1"/>
              <a:t>P</a:t>
            </a:r>
            <a:r>
              <a:rPr lang="es-ES" sz="3200"/>
              <a:t> se consideran </a:t>
            </a:r>
            <a:r>
              <a:rPr lang="es-ES" sz="3200" b="1"/>
              <a:t>eficientemente resolubles</a:t>
            </a:r>
            <a:r>
              <a:rPr lang="es-ES" sz="3200"/>
              <a:t>, ya que los tiempos polinomiales son prácticos para tamaños de entrada razonables. Ejemplos:</a:t>
            </a:r>
          </a:p>
          <a:p>
            <a:pPr marL="742950" lvl="1" indent="-285750">
              <a:buFont typeface="Arial" panose="020B0604020202020204" pitchFamily="34" charset="0"/>
              <a:buChar char="•"/>
            </a:pPr>
            <a:r>
              <a:rPr lang="es-ES" b="1"/>
              <a:t>Ordenamiento de números</a:t>
            </a:r>
            <a:r>
              <a:rPr lang="es-ES"/>
              <a:t> (algoritmos como Quicksort).</a:t>
            </a:r>
          </a:p>
          <a:p>
            <a:pPr marL="742950" lvl="1" indent="-285750">
              <a:buFont typeface="Arial" panose="020B0604020202020204" pitchFamily="34" charset="0"/>
              <a:buChar char="•"/>
            </a:pPr>
            <a:r>
              <a:rPr lang="es-ES" b="1"/>
              <a:t>Búsqueda de caminos más cortos</a:t>
            </a:r>
            <a:r>
              <a:rPr lang="es-ES"/>
              <a:t> en grafos (algoritmo de Dijkstra).</a:t>
            </a:r>
          </a:p>
          <a:p>
            <a:pPr marL="742950" lvl="1" indent="-285750">
              <a:buFont typeface="Arial" panose="020B0604020202020204" pitchFamily="34" charset="0"/>
              <a:buChar char="•"/>
            </a:pPr>
            <a:r>
              <a:rPr lang="es-ES" b="1"/>
              <a:t>Multiplicación de matrices</a:t>
            </a:r>
            <a:r>
              <a:rPr lang="es-ES"/>
              <a:t>.</a:t>
            </a:r>
            <a:endParaRPr lang="es-ES" sz="2800" b="0">
              <a:ea typeface="Cambria Math" panose="02040503050406030204" pitchFamily="18" charset="0"/>
            </a:endParaRP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4</a:t>
            </a:fld>
            <a:endParaRPr lang="es-ES"/>
          </a:p>
        </p:txBody>
      </p:sp>
    </p:spTree>
    <p:extLst>
      <p:ext uri="{BB962C8B-B14F-4D97-AF65-F5344CB8AC3E}">
        <p14:creationId xmlns:p14="http://schemas.microsoft.com/office/powerpoint/2010/main" val="843873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partición</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0585368"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𝑆𝑒𝑎</m:t>
                      </m:r>
                      <m:r>
                        <a:rPr lang="es-ES" sz="2800" b="0" i="1" smtClean="0">
                          <a:latin typeface="Cambria Math" panose="02040503050406030204" pitchFamily="18" charset="0"/>
                        </a:rPr>
                        <m:t>:</m:t>
                      </m:r>
                    </m:oMath>
                  </m:oMathPara>
                </a14:m>
                <a:endParaRPr lang="es-ES" sz="2800" b="0" i="1" dirty="0">
                  <a:latin typeface="Cambria Math" panose="02040503050406030204" pitchFamily="18" charset="0"/>
                </a:endParaRPr>
              </a:p>
              <a:p>
                <a14:m>
                  <m:oMath xmlns:m="http://schemas.openxmlformats.org/officeDocument/2006/math">
                    <m:r>
                      <a:rPr lang="es-ES" sz="2800" b="0" i="1" smtClean="0">
                        <a:latin typeface="Cambria Math" panose="02040503050406030204" pitchFamily="18" charset="0"/>
                      </a:rPr>
                      <m:t>𝐸</m:t>
                    </m:r>
                    <m:r>
                      <a:rPr lang="es-ES" sz="2800" b="0" i="1" smtClean="0">
                        <a:latin typeface="Cambria Math" panose="02040503050406030204" pitchFamily="18" charset="0"/>
                        <a:ea typeface="Cambria Math" panose="02040503050406030204" pitchFamily="18" charset="0"/>
                      </a:rPr>
                      <m:t>=</m:t>
                    </m:r>
                    <m:d>
                      <m:dPr>
                        <m:begChr m:val="{"/>
                        <m:endChr m:val="}"/>
                        <m:ctrlPr>
                          <a:rPr lang="es-ES" sz="2800" b="0" i="1" smtClean="0">
                            <a:latin typeface="Cambria Math" panose="02040503050406030204" pitchFamily="18" charset="0"/>
                            <a:ea typeface="Cambria Math" panose="02040503050406030204" pitchFamily="18" charset="0"/>
                          </a:rPr>
                        </m:ctrlPr>
                      </m:dPr>
                      <m:e>
                        <m:r>
                          <a:rPr lang="es-ES" sz="2800" b="0" i="1" smtClean="0">
                            <a:latin typeface="Cambria Math" panose="02040503050406030204" pitchFamily="18" charset="0"/>
                            <a:ea typeface="Cambria Math" panose="02040503050406030204" pitchFamily="18" charset="0"/>
                          </a:rPr>
                          <m:t>𝑒</m:t>
                        </m:r>
                        <m:r>
                          <a:rPr lang="es-ES" sz="2800" b="0" i="1" baseline="-25000" smtClean="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𝑒</m:t>
                        </m:r>
                        <m:r>
                          <a:rPr lang="es-ES" sz="2800" b="0" i="1" baseline="-25000" smtClean="0">
                            <a:latin typeface="Cambria Math" panose="02040503050406030204" pitchFamily="18" charset="0"/>
                            <a:ea typeface="Cambria Math" panose="02040503050406030204" pitchFamily="18" charset="0"/>
                          </a:rPr>
                          <m:t>2</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𝑒𝑀</m:t>
                        </m:r>
                      </m:e>
                    </m:d>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𝑐𝑜𝑛𝑗𝑢𝑛𝑡𝑜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𝑑𝑒</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𝑒𝑙𝑒𝑚𝑒𝑛𝑡𝑜𝑠</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𝑎</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𝑐𝑢𝑏𝑟𝑖𝑟</m:t>
                    </m:r>
                  </m:oMath>
                </a14:m>
                <a:endParaRPr lang="es-ES" sz="2800" b="0" i="1" dirty="0">
                  <a:latin typeface="Cambria Math" panose="02040503050406030204" pitchFamily="18" charset="0"/>
                  <a:ea typeface="Cambria Math" panose="02040503050406030204" pitchFamily="18" charset="0"/>
                </a:endParaRPr>
              </a:p>
              <a:p>
                <a14:m>
                  <m:oMath xmlns:m="http://schemas.openxmlformats.org/officeDocument/2006/math">
                    <m:r>
                      <a:rPr lang="es-ES" sz="2800" b="0" i="1" smtClean="0">
                        <a:latin typeface="Cambria Math" panose="02040503050406030204" pitchFamily="18" charset="0"/>
                        <a:ea typeface="Cambria Math" panose="02040503050406030204" pitchFamily="18" charset="0"/>
                      </a:rPr>
                      <m:t>𝑆</m:t>
                    </m:r>
                    <m:r>
                      <a:rPr lang="es-ES" sz="2800" b="0" i="1" smtClean="0">
                        <a:latin typeface="Cambria Math" panose="02040503050406030204" pitchFamily="18" charset="0"/>
                        <a:ea typeface="Cambria Math" panose="02040503050406030204" pitchFamily="18" charset="0"/>
                      </a:rPr>
                      <m:t>=</m:t>
                    </m:r>
                    <m:d>
                      <m:dPr>
                        <m:begChr m:val="{"/>
                        <m:endChr m:val="}"/>
                        <m:ctrlPr>
                          <a:rPr lang="es-ES" sz="2800" b="0" i="1" smtClean="0">
                            <a:latin typeface="Cambria Math" panose="02040503050406030204" pitchFamily="18" charset="0"/>
                            <a:ea typeface="Cambria Math" panose="02040503050406030204" pitchFamily="18" charset="0"/>
                          </a:rPr>
                        </m:ctrlPr>
                      </m:dPr>
                      <m:e>
                        <m:r>
                          <a:rPr lang="es-ES" sz="2800" b="0" i="1" smtClean="0">
                            <a:latin typeface="Cambria Math" panose="02040503050406030204" pitchFamily="18" charset="0"/>
                            <a:ea typeface="Cambria Math" panose="02040503050406030204" pitchFamily="18" charset="0"/>
                          </a:rPr>
                          <m:t>𝑆</m:t>
                        </m:r>
                        <m:r>
                          <a:rPr lang="es-ES" sz="2800" b="0" i="1" baseline="-25000" smtClean="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𝑆</m:t>
                        </m:r>
                        <m:r>
                          <a:rPr lang="es-ES" sz="2800" b="0" i="1" baseline="-25000" smtClean="0">
                            <a:latin typeface="Cambria Math" panose="02040503050406030204" pitchFamily="18" charset="0"/>
                            <a:ea typeface="Cambria Math" panose="02040503050406030204" pitchFamily="18" charset="0"/>
                          </a:rPr>
                          <m:t>2</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𝑆𝑁</m:t>
                        </m:r>
                      </m:e>
                    </m:d>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𝑐𝑜𝑛𝑗𝑢𝑛𝑡𝑜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𝑑𝑒</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𝑠𝑢𝑏𝑐𝑜𝑛𝑗𝑢𝑛𝑡𝑜𝑠</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𝑐𝑜𝑛</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𝑒𝑙𝑒𝑚𝑒𝑛𝑡𝑜𝑠</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𝐸</m:t>
                    </m:r>
                  </m:oMath>
                </a14:m>
                <a:endParaRPr lang="es-ES" sz="2800" b="0" i="1" dirty="0">
                  <a:latin typeface="Cambria Math" panose="02040503050406030204" pitchFamily="18" charset="0"/>
                  <a:ea typeface="Cambria Math" panose="02040503050406030204" pitchFamily="18" charset="0"/>
                </a:endParaRPr>
              </a:p>
              <a:p>
                <a14:m>
                  <m:oMath xmlns:m="http://schemas.openxmlformats.org/officeDocument/2006/math">
                    <m:r>
                      <a:rPr lang="es-ES" sz="2800" b="0" i="1" smtClean="0">
                        <a:latin typeface="Cambria Math" panose="02040503050406030204" pitchFamily="18" charset="0"/>
                      </a:rPr>
                      <m:t>𝑐</m:t>
                    </m:r>
                    <m:r>
                      <a:rPr lang="es-ES" sz="2800" b="0" i="1" baseline="-25000" smtClean="0">
                        <a:latin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𝑐𝑜𝑠𝑡𝑒</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𝑎𝑠𝑜𝑐𝑖𝑎𝑑𝑜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𝑎</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𝑠𝑒𝑙𝑒𝑐𝑐𝑖𝑜𝑛𝑎𝑟</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𝑒𝑙</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𝑠𝑢𝑏𝑐𝑜𝑛𝑗𝑢𝑛𝑡𝑜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𝑆𝑗</m:t>
                    </m:r>
                    <m:r>
                      <a:rPr lang="es-ES" sz="2800" b="0" i="1" smtClean="0">
                        <a:latin typeface="Cambria Math" panose="02040503050406030204" pitchFamily="18" charset="0"/>
                        <a:ea typeface="Cambria Math" panose="02040503050406030204" pitchFamily="18" charset="0"/>
                      </a:rPr>
                      <m:t>.</m:t>
                    </m:r>
                  </m:oMath>
                </a14:m>
                <a:endParaRPr lang="es-ES" sz="2800" b="0" i="1" dirty="0">
                  <a:latin typeface="Cambria Math" panose="02040503050406030204" pitchFamily="18" charset="0"/>
                  <a:ea typeface="Cambria Math" panose="02040503050406030204" pitchFamily="18" charset="0"/>
                </a:endParaRPr>
              </a:p>
              <a:p>
                <a14:m>
                  <m:oMath xmlns:m="http://schemas.openxmlformats.org/officeDocument/2006/math">
                    <m:r>
                      <a:rPr lang="es-ES" sz="2800" b="0" i="1" smtClean="0">
                        <a:latin typeface="Cambria Math" panose="02040503050406030204" pitchFamily="18" charset="0"/>
                      </a:rPr>
                      <m:t>𝑎</m:t>
                    </m:r>
                    <m:r>
                      <a:rPr lang="es-ES" sz="2800" b="0" i="1" baseline="-25000" smtClean="0">
                        <a:latin typeface="Cambria Math" panose="02040503050406030204" pitchFamily="18" charset="0"/>
                      </a:rPr>
                      <m:t>𝑖𝑗</m:t>
                    </m:r>
                    <m:r>
                      <a:rPr lang="es-ES" sz="2800" b="0" i="1" smtClean="0">
                        <a:latin typeface="Cambria Math" panose="02040503050406030204" pitchFamily="18" charset="0"/>
                      </a:rPr>
                      <m:t>=</m:t>
                    </m:r>
                    <m:d>
                      <m:dPr>
                        <m:begChr m:val="{"/>
                        <m:endChr m:val=""/>
                        <m:ctrlPr>
                          <a:rPr lang="es-ES" sz="2800" b="0" i="1" smtClean="0">
                            <a:latin typeface="Cambria Math" panose="02040503050406030204" pitchFamily="18" charset="0"/>
                          </a:rPr>
                        </m:ctrlPr>
                      </m:dPr>
                      <m:e>
                        <m:eqArr>
                          <m:eqArrPr>
                            <m:ctrlPr>
                              <a:rPr lang="es-ES" sz="2800" b="0" i="1" smtClean="0">
                                <a:latin typeface="Cambria Math" panose="02040503050406030204" pitchFamily="18" charset="0"/>
                              </a:rPr>
                            </m:ctrlPr>
                          </m:eqArrPr>
                          <m:e>
                            <m:r>
                              <a:rPr lang="es-ES" sz="2800" b="0" i="1" smtClean="0">
                                <a:latin typeface="Cambria Math" panose="02040503050406030204" pitchFamily="18" charset="0"/>
                              </a:rPr>
                              <m:t>1 </m:t>
                            </m:r>
                            <m:r>
                              <a:rPr lang="es-ES" sz="2800" b="0" i="1" smtClean="0">
                                <a:latin typeface="Cambria Math" panose="02040503050406030204" pitchFamily="18" charset="0"/>
                              </a:rPr>
                              <m:t>𝑠𝑖</m:t>
                            </m:r>
                            <m:r>
                              <a:rPr lang="es-ES" sz="2800" b="0" i="1" smtClean="0">
                                <a:latin typeface="Cambria Math" panose="02040503050406030204" pitchFamily="18" charset="0"/>
                              </a:rPr>
                              <m:t> </m:t>
                            </m:r>
                            <m:r>
                              <a:rPr lang="es-ES" sz="2800" b="0" i="1" smtClean="0">
                                <a:latin typeface="Cambria Math" panose="02040503050406030204" pitchFamily="18" charset="0"/>
                              </a:rPr>
                              <m:t>𝑒𝑖</m:t>
                            </m:r>
                            <m:r>
                              <a:rPr lang="es-ES" sz="2800" b="0" i="1" smtClean="0">
                                <a:latin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𝑆</m:t>
                            </m:r>
                            <m:r>
                              <a:rPr lang="es-ES" sz="2800" b="0" i="1" baseline="-25000" smtClean="0">
                                <a:latin typeface="Cambria Math" panose="02040503050406030204" pitchFamily="18" charset="0"/>
                                <a:ea typeface="Cambria Math" panose="02040503050406030204" pitchFamily="18" charset="0"/>
                              </a:rPr>
                              <m:t>𝑗</m:t>
                            </m:r>
                          </m:e>
                          <m:e>
                            <m:r>
                              <a:rPr lang="es-ES" sz="2800" b="0" i="1" smtClean="0">
                                <a:latin typeface="Cambria Math" panose="02040503050406030204" pitchFamily="18" charset="0"/>
                              </a:rPr>
                              <m:t>0 </m:t>
                            </m:r>
                            <m:r>
                              <a:rPr lang="es-ES" sz="2800" b="0" i="1" smtClean="0">
                                <a:latin typeface="Cambria Math" panose="02040503050406030204" pitchFamily="18" charset="0"/>
                              </a:rPr>
                              <m:t>𝑠𝑖</m:t>
                            </m:r>
                            <m:r>
                              <a:rPr lang="es-ES" sz="2800" b="0" i="1" smtClean="0">
                                <a:latin typeface="Cambria Math" panose="02040503050406030204" pitchFamily="18" charset="0"/>
                              </a:rPr>
                              <m:t> </m:t>
                            </m:r>
                            <m:r>
                              <a:rPr lang="es-ES" sz="2800" b="0" i="1" smtClean="0">
                                <a:latin typeface="Cambria Math" panose="02040503050406030204" pitchFamily="18" charset="0"/>
                              </a:rPr>
                              <m:t>𝑛𝑜</m:t>
                            </m:r>
                          </m:e>
                        </m:eqArr>
                      </m:e>
                    </m:d>
                  </m:oMath>
                </a14:m>
                <a:endParaRPr lang="es-ES" sz="2800" b="0" i="1" dirty="0">
                  <a:latin typeface="Cambria Math" panose="02040503050406030204" pitchFamily="18" charset="0"/>
                </a:endParaRPr>
              </a:p>
              <a:p>
                <a:endParaRPr lang="es-ES" sz="2800" b="0" i="1" dirty="0">
                  <a:latin typeface="Cambria Math" panose="02040503050406030204" pitchFamily="18" charset="0"/>
                </a:endParaRPr>
              </a:p>
              <a:p>
                <a:pPr marL="0" indent="0">
                  <a:buNone/>
                </a:pPr>
                <a:r>
                  <a:rPr lang="es-ES" sz="2800" i="1" dirty="0">
                    <a:latin typeface="Cambria Math" panose="02040503050406030204" pitchFamily="18" charset="0"/>
                  </a:rPr>
                  <a:t>Variables de decisión:</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{0, 1}, ∀</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𝑁</m:t>
                    </m:r>
                  </m:oMath>
                </a14:m>
                <a:r>
                  <a:rPr lang="es-ES" sz="2800" i="1" dirty="0">
                    <a:latin typeface="Cambria Math" panose="02040503050406030204" pitchFamily="18" charset="0"/>
                  </a:rPr>
                  <a:t> </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oMath>
                </a14:m>
                <a:r>
                  <a:rPr lang="es-ES" sz="2800" b="0" i="1" dirty="0">
                    <a:latin typeface="Cambria Math" panose="02040503050406030204" pitchFamily="18" charset="0"/>
                    <a:ea typeface="Cambria Math" panose="02040503050406030204" pitchFamily="18" charset="0"/>
                  </a:rPr>
                  <a:t> = 1 si el subconjunto </a:t>
                </a:r>
                <a:r>
                  <a:rPr lang="es-ES" sz="2800" b="0" i="1" dirty="0" err="1">
                    <a:latin typeface="Cambria Math" panose="02040503050406030204" pitchFamily="18" charset="0"/>
                    <a:ea typeface="Cambria Math" panose="02040503050406030204" pitchFamily="18" charset="0"/>
                  </a:rPr>
                  <a:t>S</a:t>
                </a:r>
                <a:r>
                  <a:rPr lang="es-ES" sz="2800" b="0" i="1" baseline="-25000" dirty="0" err="1">
                    <a:latin typeface="Cambria Math" panose="02040503050406030204" pitchFamily="18" charset="0"/>
                    <a:ea typeface="Cambria Math" panose="02040503050406030204" pitchFamily="18" charset="0"/>
                  </a:rPr>
                  <a:t>j</a:t>
                </a:r>
                <a:r>
                  <a:rPr lang="es-ES" sz="2800" b="0" i="1" dirty="0">
                    <a:latin typeface="Cambria Math" panose="02040503050406030204" pitchFamily="18" charset="0"/>
                    <a:ea typeface="Cambria Math" panose="02040503050406030204" pitchFamily="18" charset="0"/>
                  </a:rPr>
                  <a:t> es seleccionado</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oMath>
                </a14:m>
                <a:r>
                  <a:rPr lang="es-ES" sz="2800" b="0" i="1" dirty="0">
                    <a:latin typeface="Cambria Math" panose="02040503050406030204" pitchFamily="18" charset="0"/>
                    <a:ea typeface="Cambria Math" panose="02040503050406030204" pitchFamily="18" charset="0"/>
                  </a:rPr>
                  <a:t> = 0 en caso contrario</a:t>
                </a:r>
                <a:endParaRPr lang="es-ES" sz="2800" i="1" dirty="0">
                  <a:latin typeface="Cambria Math" panose="02040503050406030204" pitchFamily="18" charset="0"/>
                </a:endParaRP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074" t="-8112" b="-14229"/>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40</a:t>
            </a:fld>
            <a:endParaRPr lang="es-ES"/>
          </a:p>
        </p:txBody>
      </p:sp>
    </p:spTree>
    <p:extLst>
      <p:ext uri="{BB962C8B-B14F-4D97-AF65-F5344CB8AC3E}">
        <p14:creationId xmlns:p14="http://schemas.microsoft.com/office/powerpoint/2010/main" val="3585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partición</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0585368"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𝐹𝑢𝑛𝑐𝑖</m:t>
                      </m:r>
                      <m:r>
                        <a:rPr lang="es-ES" sz="2800" b="0" i="1" smtClean="0">
                          <a:latin typeface="Cambria Math" panose="02040503050406030204" pitchFamily="18" charset="0"/>
                        </a:rPr>
                        <m:t>ó</m:t>
                      </m:r>
                      <m:r>
                        <a:rPr lang="es-ES" sz="2800" b="0" i="1" smtClean="0">
                          <a:latin typeface="Cambria Math" panose="02040503050406030204" pitchFamily="18" charset="0"/>
                        </a:rPr>
                        <m:t>𝑛</m:t>
                      </m:r>
                      <m:r>
                        <a:rPr lang="es-ES" sz="2800" b="0" i="1" smtClean="0">
                          <a:latin typeface="Cambria Math" panose="02040503050406030204" pitchFamily="18" charset="0"/>
                        </a:rPr>
                        <m:t> </m:t>
                      </m:r>
                      <m:r>
                        <a:rPr lang="es-ES" sz="2800" b="0" i="1" smtClean="0">
                          <a:latin typeface="Cambria Math" panose="02040503050406030204" pitchFamily="18" charset="0"/>
                        </a:rPr>
                        <m:t>𝑜𝑏𝑗𝑒𝑡𝑖𝑣𝑜</m:t>
                      </m:r>
                      <m:r>
                        <a:rPr lang="es-ES" sz="2800" b="0" i="1" smtClean="0">
                          <a:latin typeface="Cambria Math" panose="02040503050406030204" pitchFamily="18" charset="0"/>
                        </a:rPr>
                        <m:t>:</m:t>
                      </m:r>
                    </m:oMath>
                  </m:oMathPara>
                </a14:m>
                <a:endParaRPr lang="es-ES" sz="28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𝑀𝑖𝑛𝑖𝑚𝑖𝑧𝑎𝑟</m:t>
                      </m:r>
                      <m:r>
                        <a:rPr lang="es-ES" sz="2800" b="0" i="1" smtClean="0">
                          <a:latin typeface="Cambria Math" panose="02040503050406030204" pitchFamily="18" charset="0"/>
                        </a:rPr>
                        <m:t> </m:t>
                      </m:r>
                      <m:r>
                        <a:rPr lang="es-ES" sz="2800" i="1">
                          <a:latin typeface="Cambria Math" panose="02040503050406030204" pitchFamily="18" charset="0"/>
                        </a:rPr>
                        <m:t>𝑍</m:t>
                      </m:r>
                      <m:r>
                        <a:rPr lang="es-ES" sz="2800" i="1">
                          <a:latin typeface="Cambria Math" panose="02040503050406030204" pitchFamily="18" charset="0"/>
                        </a:rPr>
                        <m:t>= </m:t>
                      </m:r>
                      <m:nary>
                        <m:naryPr>
                          <m:chr m:val="∑"/>
                          <m:ctrlPr>
                            <a:rPr lang="es-ES" sz="2800" b="0" i="1" smtClean="0">
                              <a:latin typeface="Cambria Math" panose="02040503050406030204" pitchFamily="18" charset="0"/>
                            </a:rPr>
                          </m:ctrlPr>
                        </m:naryPr>
                        <m:sub>
                          <m:r>
                            <a:rPr lang="es-ES" sz="2800" b="0" i="1" smtClean="0">
                              <a:latin typeface="Cambria Math" panose="02040503050406030204" pitchFamily="18" charset="0"/>
                            </a:rPr>
                            <m:t>𝑗</m:t>
                          </m:r>
                          <m:r>
                            <a:rPr lang="es-ES" sz="2800" b="0" i="1" smtClean="0">
                              <a:latin typeface="Cambria Math" panose="02040503050406030204" pitchFamily="18" charset="0"/>
                            </a:rPr>
                            <m:t>=1</m:t>
                          </m:r>
                        </m:sub>
                        <m:sup>
                          <m:r>
                            <a:rPr lang="es-ES" sz="2800" b="0" i="1" smtClean="0">
                              <a:latin typeface="Cambria Math" panose="02040503050406030204" pitchFamily="18" charset="0"/>
                            </a:rPr>
                            <m:t>𝑁</m:t>
                          </m:r>
                        </m:sup>
                        <m:e>
                          <m:r>
                            <a:rPr lang="es-ES" sz="2800" b="0" i="1" smtClean="0">
                              <a:latin typeface="Cambria Math" panose="02040503050406030204" pitchFamily="18" charset="0"/>
                            </a:rPr>
                            <m:t>𝑐</m:t>
                          </m:r>
                          <m:r>
                            <a:rPr lang="es-ES" sz="2800" b="0" i="1" baseline="-25000" smtClean="0">
                              <a:latin typeface="Cambria Math" panose="02040503050406030204" pitchFamily="18" charset="0"/>
                            </a:rPr>
                            <m:t>𝑗</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e>
                      </m:nary>
                    </m:oMath>
                  </m:oMathPara>
                </a14:m>
                <a:endParaRPr lang="es-ES" sz="28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sz="2800" i="1">
                          <a:latin typeface="Cambria Math" panose="02040503050406030204" pitchFamily="18" charset="0"/>
                        </a:rPr>
                        <m:t>𝑆𝑢𝑗𝑒𝑡𝑜</m:t>
                      </m:r>
                      <m:r>
                        <a:rPr lang="es-ES" sz="2800" i="1">
                          <a:latin typeface="Cambria Math" panose="02040503050406030204" pitchFamily="18" charset="0"/>
                        </a:rPr>
                        <m:t> </m:t>
                      </m:r>
                      <m:r>
                        <a:rPr lang="es-ES" sz="2800" i="1">
                          <a:latin typeface="Cambria Math" panose="02040503050406030204" pitchFamily="18" charset="0"/>
                        </a:rPr>
                        <m:t>𝑎</m:t>
                      </m:r>
                      <m:r>
                        <a:rPr lang="es-ES" sz="2800" i="1">
                          <a:latin typeface="Cambria Math" panose="02040503050406030204" pitchFamily="18" charset="0"/>
                        </a:rPr>
                        <m:t>:</m:t>
                      </m:r>
                    </m:oMath>
                  </m:oMathPara>
                </a14:m>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s-ES" sz="2800" i="1">
                              <a:latin typeface="Cambria Math" panose="02040503050406030204" pitchFamily="18" charset="0"/>
                            </a:rPr>
                          </m:ctrlPr>
                        </m:naryPr>
                        <m:sub>
                          <m:r>
                            <a:rPr lang="es-ES" sz="2800" b="0" i="1" smtClean="0">
                              <a:latin typeface="Cambria Math" panose="02040503050406030204" pitchFamily="18" charset="0"/>
                            </a:rPr>
                            <m:t>𝑗</m:t>
                          </m:r>
                          <m:r>
                            <a:rPr lang="es-ES" sz="2800" i="1">
                              <a:latin typeface="Cambria Math" panose="02040503050406030204" pitchFamily="18" charset="0"/>
                            </a:rPr>
                            <m:t>=1</m:t>
                          </m:r>
                        </m:sub>
                        <m:sup>
                          <m:r>
                            <a:rPr lang="es-ES" sz="2800" i="1">
                              <a:latin typeface="Cambria Math" panose="02040503050406030204" pitchFamily="18" charset="0"/>
                            </a:rPr>
                            <m:t>𝑁</m:t>
                          </m:r>
                        </m:sup>
                        <m:e>
                          <m:r>
                            <a:rPr lang="es-ES" sz="2800" b="0" i="1" smtClean="0">
                              <a:latin typeface="Cambria Math" panose="02040503050406030204" pitchFamily="18" charset="0"/>
                            </a:rPr>
                            <m:t>𝑎</m:t>
                          </m:r>
                          <m:r>
                            <a:rPr lang="es-ES" sz="2800" i="1" baseline="-25000">
                              <a:latin typeface="Cambria Math" panose="02040503050406030204" pitchFamily="18" charset="0"/>
                            </a:rPr>
                            <m:t>𝑖</m:t>
                          </m:r>
                          <m:r>
                            <a:rPr lang="es-ES" sz="2800" b="0" i="1" baseline="-25000" smtClean="0">
                              <a:latin typeface="Cambria Math" panose="02040503050406030204" pitchFamily="18" charset="0"/>
                            </a:rPr>
                            <m:t>𝑗</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e>
                      </m:nary>
                      <m:r>
                        <a:rPr lang="es-ES" sz="2800" b="0" i="1" smtClean="0">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1,∀</m:t>
                      </m:r>
                      <m:r>
                        <a:rPr lang="es-ES" sz="2800" b="0" i="1" baseline="-25000" smtClean="0">
                          <a:latin typeface="Cambria Math" panose="02040503050406030204" pitchFamily="18" charset="0"/>
                          <a:ea typeface="Cambria Math" panose="02040503050406030204" pitchFamily="18" charset="0"/>
                        </a:rPr>
                        <m:t>𝑖</m:t>
                      </m:r>
                      <m:r>
                        <a:rPr lang="es-ES" sz="2800" i="1">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𝑀</m:t>
                      </m:r>
                    </m:oMath>
                  </m:oMathPara>
                </a14:m>
                <a:endParaRPr lang="es-ES" sz="2800" b="0" i="1">
                  <a:latin typeface="Cambria Math" panose="02040503050406030204" pitchFamily="18" charset="0"/>
                  <a:ea typeface="Cambria Math" panose="02040503050406030204" pitchFamily="18" charset="0"/>
                </a:endParaRPr>
              </a:p>
              <a:p>
                <a:pPr marL="0" indent="0">
                  <a:buNone/>
                </a:pPr>
                <a:endParaRPr lang="es-ES" sz="2800" i="1">
                  <a:latin typeface="Cambria Math" panose="02040503050406030204" pitchFamily="18" charset="0"/>
                </a:endParaRPr>
              </a:p>
              <a:p>
                <a:pPr marL="0" indent="0">
                  <a:buNone/>
                </a:pPr>
                <a:r>
                  <a:rPr lang="es-ES" sz="2800" i="1">
                    <a:latin typeface="Cambria Math" panose="02040503050406030204" pitchFamily="18" charset="0"/>
                  </a:rPr>
                  <a:t>Variables de decisión:</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{0, 1}, ∀</m:t>
                    </m:r>
                    <m:r>
                      <a:rPr lang="es-ES" sz="2800" b="0" i="1" baseline="-25000" smtClean="0">
                        <a:latin typeface="Cambria Math" panose="02040503050406030204" pitchFamily="18" charset="0"/>
                        <a:ea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𝑁</m:t>
                    </m:r>
                  </m:oMath>
                </a14:m>
                <a:r>
                  <a:rPr lang="es-ES" sz="2800" i="1">
                    <a:latin typeface="Cambria Math" panose="02040503050406030204" pitchFamily="18" charset="0"/>
                  </a:rPr>
                  <a:t> </a:t>
                </a: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074" b="-931"/>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41</a:t>
            </a:fld>
            <a:endParaRPr lang="es-ES"/>
          </a:p>
        </p:txBody>
      </p:sp>
    </p:spTree>
    <p:extLst>
      <p:ext uri="{BB962C8B-B14F-4D97-AF65-F5344CB8AC3E}">
        <p14:creationId xmlns:p14="http://schemas.microsoft.com/office/powerpoint/2010/main" val="2191915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partición</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42</a:t>
            </a:fld>
            <a:endParaRPr lang="es-ES"/>
          </a:p>
        </p:txBody>
      </p:sp>
      <p:sp>
        <p:nvSpPr>
          <p:cNvPr id="7" name="Rectangle 1">
            <a:extLst>
              <a:ext uri="{FF2B5EF4-FFF2-40B4-BE49-F238E27FC236}">
                <a16:creationId xmlns:a16="http://schemas.microsoft.com/office/drawing/2014/main" id="{FBC9D677-7E73-FCF4-CBA8-C4DA22D3F0B0}"/>
              </a:ext>
            </a:extLst>
          </p:cNvPr>
          <p:cNvSpPr>
            <a:spLocks noChangeArrowheads="1"/>
          </p:cNvSpPr>
          <p:nvPr/>
        </p:nvSpPr>
        <p:spPr bwMode="auto">
          <a:xfrm>
            <a:off x="222287" y="1315356"/>
            <a:ext cx="5492713" cy="4893647"/>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err="1">
                <a:ln>
                  <a:noFill/>
                </a:ln>
                <a:solidFill>
                  <a:srgbClr val="CF8E6D"/>
                </a:solidFill>
                <a:effectLst/>
                <a:latin typeface="JetBrains Mono"/>
              </a:rPr>
              <a:t>from</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gurobipy</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import</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 GRB</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7A7E85"/>
                </a:solidFill>
                <a:effectLst/>
                <a:latin typeface="JetBrains Mono"/>
              </a:rPr>
              <a:t># Datos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elementos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subconjuntos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6</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Coste de los subconjuntos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costes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6</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Elementos cubiertos por cada subconjunto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cobertura = {</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6</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7A7E85"/>
                </a:solidFill>
                <a:effectLst/>
                <a:latin typeface="JetBrains Mono"/>
              </a:rPr>
              <a:t># Nuevo subconjunto que cubre solo el elemento 5</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endParaRPr kumimoji="0" lang="es-ES" altLang="es-ES" sz="1200" b="0" i="0" u="none" strike="noStrike" cap="none" normalizeH="0" baseline="0">
              <a:ln>
                <a:noFill/>
              </a:ln>
              <a:solidFill>
                <a:srgbClr val="BCBEC4"/>
              </a:solidFill>
              <a:effectLst/>
              <a:latin typeface="JetBrains Mono"/>
            </a:endParaRPr>
          </a:p>
          <a:p>
            <a:pPr eaLnBrk="0" fontAlgn="base" hangingPunct="0">
              <a:spcBef>
                <a:spcPct val="0"/>
              </a:spcBef>
              <a:spcAft>
                <a:spcPct val="0"/>
              </a:spcAft>
            </a:pPr>
            <a:r>
              <a:rPr kumimoji="0" lang="es-ES" altLang="es-ES" sz="1200" b="0" i="0" u="none" strike="noStrike" cap="none" normalizeH="0" baseline="0">
                <a:ln>
                  <a:noFill/>
                </a:ln>
                <a:solidFill>
                  <a:srgbClr val="7A7E85"/>
                </a:solidFill>
                <a:effectLst/>
                <a:latin typeface="JetBrains Mono"/>
              </a:rPr>
              <a:t># Crear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modelo_particion</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Problema_de_Particion</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Variables de decisión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x = </a:t>
            </a:r>
            <a:r>
              <a:rPr kumimoji="0" lang="es-ES" altLang="es-ES" sz="1200" b="0" i="0" u="none" strike="noStrike" cap="none" normalizeH="0" baseline="0" err="1">
                <a:ln>
                  <a:noFill/>
                </a:ln>
                <a:solidFill>
                  <a:srgbClr val="BCBEC4"/>
                </a:solidFill>
                <a:effectLst/>
                <a:latin typeface="JetBrains Mono"/>
              </a:rPr>
              <a:t>modelo_particion.addVars</a:t>
            </a:r>
            <a:r>
              <a:rPr kumimoji="0" lang="es-ES" altLang="es-ES" sz="1200" b="0" i="0" u="none" strike="noStrike" cap="none" normalizeH="0" baseline="0">
                <a:ln>
                  <a:noFill/>
                </a:ln>
                <a:solidFill>
                  <a:srgbClr val="BCBEC4"/>
                </a:solidFill>
                <a:effectLst/>
                <a:latin typeface="JetBrains Mono"/>
              </a:rPr>
              <a:t>(subconjuntos, </a:t>
            </a:r>
            <a:r>
              <a:rPr kumimoji="0" lang="es-ES" altLang="es-ES" sz="1200" b="0" i="0" u="none" strike="noStrike" cap="none" normalizeH="0" baseline="0" err="1">
                <a:ln>
                  <a:noFill/>
                </a:ln>
                <a:solidFill>
                  <a:srgbClr val="AA4926"/>
                </a:solidFill>
                <a:effectLst/>
                <a:latin typeface="JetBrains Mono"/>
              </a:rPr>
              <a:t>vtype</a:t>
            </a:r>
            <a:r>
              <a:rPr kumimoji="0" lang="es-ES" altLang="es-ES" sz="1200" b="0" i="0" u="none" strike="noStrike" cap="none" normalizeH="0" baseline="0">
                <a:ln>
                  <a:noFill/>
                </a:ln>
                <a:solidFill>
                  <a:srgbClr val="BCBEC4"/>
                </a:solidFill>
                <a:effectLst/>
                <a:latin typeface="JetBrains Mono"/>
              </a:rPr>
              <a:t>=GRB.BINARY,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"x"</a:t>
            </a:r>
            <a:r>
              <a:rPr kumimoji="0" lang="es-ES" altLang="es-ES" sz="1200" b="0" i="0" u="none" strike="noStrike" cap="none" normalizeH="0" baseline="0">
                <a:ln>
                  <a:noFill/>
                </a:ln>
                <a:solidFill>
                  <a:srgbClr val="BCBEC4"/>
                </a:solidFill>
                <a:effectLst/>
                <a:latin typeface="JetBrains Mono"/>
              </a:rPr>
              <a:t>)</a:t>
            </a:r>
            <a:endParaRPr kumimoji="0" lang="es-ES" altLang="es-ES" sz="2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A4C4565-72FE-2CF0-8F15-2F7679FE477F}"/>
              </a:ext>
            </a:extLst>
          </p:cNvPr>
          <p:cNvSpPr>
            <a:spLocks noChangeArrowheads="1"/>
          </p:cNvSpPr>
          <p:nvPr/>
        </p:nvSpPr>
        <p:spPr bwMode="auto">
          <a:xfrm>
            <a:off x="5678640" y="1315356"/>
            <a:ext cx="6291072" cy="470898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Función objetivo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modelo_particion.setObjective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(costes[j] * x[j]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subconjuntos),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GRB.MINIMIZE</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Restricciones de partición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elementos: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modelo_particion.addConstr</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(x[j]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subconjuntos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cobertura[j])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f"Particion</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br>
              <a:rPr kumimoji="0" lang="es-ES" altLang="es-ES" sz="1200" b="0" i="0" u="none" strike="noStrike" cap="none" normalizeH="0" baseline="0">
                <a:ln>
                  <a:noFill/>
                </a:ln>
                <a:solidFill>
                  <a:srgbClr val="6AAB73"/>
                </a:solidFill>
                <a:effectLst/>
                <a:latin typeface="JetBrains Mono"/>
              </a:rPr>
            </a:br>
            <a:r>
              <a:rPr kumimoji="0" lang="es-ES" altLang="es-ES" sz="1200" b="0" i="0" u="none" strike="noStrike" cap="none" normalizeH="0" baseline="0">
                <a:ln>
                  <a:noFill/>
                </a:ln>
                <a:solidFill>
                  <a:srgbClr val="6AAB73"/>
                </a:solidFill>
                <a:effectLst/>
                <a:latin typeface="JetBrains Mono"/>
              </a:rPr>
              <a:t>    </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Optimizar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modelo_particion.optimize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Imprimir solución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modelo_particion.status</a:t>
            </a:r>
            <a:r>
              <a:rPr kumimoji="0" lang="es-ES" altLang="es-ES" sz="1200" b="0" i="0" u="none" strike="noStrike" cap="none" normalizeH="0" baseline="0">
                <a:ln>
                  <a:noFill/>
                </a:ln>
                <a:solidFill>
                  <a:srgbClr val="BCBEC4"/>
                </a:solidFill>
                <a:effectLst/>
                <a:latin typeface="JetBrains Mono"/>
              </a:rPr>
              <a:t> == GRB.OPTIMAL:</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f"</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CF8E6D"/>
                </a:solidFill>
                <a:effectLst/>
                <a:latin typeface="JetBrains Mono"/>
              </a:rPr>
              <a:t>n</a:t>
            </a:r>
            <a:r>
              <a:rPr kumimoji="0" lang="es-ES" altLang="es-ES" sz="1200" b="0" i="0" u="none" strike="noStrike" cap="none" normalizeH="0" baseline="0" err="1">
                <a:ln>
                  <a:noFill/>
                </a:ln>
                <a:solidFill>
                  <a:srgbClr val="6AAB73"/>
                </a:solidFill>
                <a:effectLst/>
                <a:latin typeface="JetBrains Mono"/>
              </a:rPr>
              <a:t>Coste</a:t>
            </a:r>
            <a:r>
              <a:rPr kumimoji="0" lang="es-ES" altLang="es-ES" sz="1200" b="0" i="0" u="none" strike="noStrike" cap="none" normalizeH="0" baseline="0">
                <a:ln>
                  <a:noFill/>
                </a:ln>
                <a:solidFill>
                  <a:srgbClr val="6AAB73"/>
                </a:solidFill>
                <a:effectLst/>
                <a:latin typeface="JetBrains Mono"/>
              </a:rPr>
              <a:t> mínimo total: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modelo_particion.ObjVal</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"Subconjuntos seleccionados:"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subconjuntos: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x[j].X &gt; </a:t>
            </a:r>
            <a:r>
              <a:rPr kumimoji="0" lang="es-ES" altLang="es-ES" sz="1200" b="0" i="0" u="none" strike="noStrike" cap="none" normalizeH="0" baseline="0">
                <a:ln>
                  <a:noFill/>
                </a:ln>
                <a:solidFill>
                  <a:srgbClr val="2AACB8"/>
                </a:solidFill>
                <a:effectLst/>
                <a:latin typeface="JetBrains Mono"/>
              </a:rPr>
              <a:t>0.5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f" - Subconjunto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j</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Cubre elementos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cobertura[j]</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CF8E6D"/>
                </a:solidFill>
                <a:effectLst/>
                <a:latin typeface="JetBrains Mono"/>
              </a:rPr>
              <a:t>else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"No se encontró una solución óptima."</a:t>
            </a:r>
            <a:r>
              <a:rPr kumimoji="0" lang="es-ES" altLang="es-ES" sz="1200" b="0" i="0" u="none" strike="noStrike" cap="none" normalizeH="0" baseline="0">
                <a:ln>
                  <a:noFill/>
                </a:ln>
                <a:solidFill>
                  <a:srgbClr val="BCBEC4"/>
                </a:solidFill>
                <a:effectLst/>
                <a:latin typeface="JetBrains Mono"/>
              </a:rPr>
              <a:t>)</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6563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Diferencias entre problemas</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43</a:t>
            </a:fld>
            <a:endParaRPr lang="es-ES"/>
          </a:p>
        </p:txBody>
      </p:sp>
      <p:sp>
        <p:nvSpPr>
          <p:cNvPr id="6" name="Subtitle 5">
            <a:extLst>
              <a:ext uri="{FF2B5EF4-FFF2-40B4-BE49-F238E27FC236}">
                <a16:creationId xmlns:a16="http://schemas.microsoft.com/office/drawing/2014/main" id="{84333E07-AC56-0CD9-6785-92B4800A9D24}"/>
              </a:ext>
            </a:extLst>
          </p:cNvPr>
          <p:cNvSpPr>
            <a:spLocks noGrp="1"/>
          </p:cNvSpPr>
          <p:nvPr>
            <p:ph type="subTitle" idx="10"/>
          </p:nvPr>
        </p:nvSpPr>
        <p:spPr>
          <a:xfrm>
            <a:off x="314280" y="1582560"/>
            <a:ext cx="11188872" cy="4589280"/>
          </a:xfrm>
        </p:spPr>
        <p:txBody>
          <a:bodyPr/>
          <a:lstStyle/>
          <a:p>
            <a:pPr marL="0" indent="0">
              <a:buNone/>
            </a:pPr>
            <a:r>
              <a:rPr lang="es-ES" b="1"/>
              <a:t>Restricciones de cobertura:</a:t>
            </a:r>
          </a:p>
          <a:p>
            <a:r>
              <a:rPr lang="es-ES"/>
              <a:t>Cubrimiento: Cada elemento debe estar cubierto al menos una vez (≥1).</a:t>
            </a:r>
          </a:p>
          <a:p>
            <a:r>
              <a:rPr lang="es-ES"/>
              <a:t>Partición: Cada elemento debe estar cubierto exactamente una vez (=1).</a:t>
            </a:r>
          </a:p>
          <a:p>
            <a:pPr marL="0" indent="0">
              <a:buNone/>
            </a:pPr>
            <a:r>
              <a:rPr lang="es-ES" b="1"/>
              <a:t>Solapamiento de subconjuntos:</a:t>
            </a:r>
          </a:p>
          <a:p>
            <a:r>
              <a:rPr lang="es-ES"/>
              <a:t>Cubrimiento: Los subconjuntos seleccionados pueden solaparse.</a:t>
            </a:r>
          </a:p>
          <a:p>
            <a:r>
              <a:rPr lang="es-ES"/>
              <a:t>Partición: Los subconjuntos seleccionados son disjuntos.</a:t>
            </a:r>
          </a:p>
        </p:txBody>
      </p:sp>
    </p:spTree>
    <p:extLst>
      <p:ext uri="{BB962C8B-B14F-4D97-AF65-F5344CB8AC3E}">
        <p14:creationId xmlns:p14="http://schemas.microsoft.com/office/powerpoint/2010/main" val="3719791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conjunto de empaquetamiento</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44</a:t>
            </a:fld>
            <a:endParaRPr lang="es-ES"/>
          </a:p>
        </p:txBody>
      </p:sp>
      <p:sp>
        <p:nvSpPr>
          <p:cNvPr id="6" name="Subtitle 5">
            <a:extLst>
              <a:ext uri="{FF2B5EF4-FFF2-40B4-BE49-F238E27FC236}">
                <a16:creationId xmlns:a16="http://schemas.microsoft.com/office/drawing/2014/main" id="{84333E07-AC56-0CD9-6785-92B4800A9D24}"/>
              </a:ext>
            </a:extLst>
          </p:cNvPr>
          <p:cNvSpPr>
            <a:spLocks noGrp="1"/>
          </p:cNvSpPr>
          <p:nvPr>
            <p:ph type="subTitle" idx="10"/>
          </p:nvPr>
        </p:nvSpPr>
        <p:spPr>
          <a:xfrm>
            <a:off x="314280" y="1582560"/>
            <a:ext cx="11188872" cy="4589280"/>
          </a:xfrm>
        </p:spPr>
        <p:txBody>
          <a:bodyPr/>
          <a:lstStyle/>
          <a:p>
            <a:r>
              <a:rPr lang="es-ES"/>
              <a:t>El problema de conjunto de empaquetamiento (set </a:t>
            </a:r>
            <a:r>
              <a:rPr lang="es-ES" err="1"/>
              <a:t>packing</a:t>
            </a:r>
            <a:r>
              <a:rPr lang="es-ES"/>
              <a:t> problema) es un problema clásico en optimización combinatoria y teoría de grafos. </a:t>
            </a:r>
          </a:p>
          <a:p>
            <a:r>
              <a:rPr lang="es-ES"/>
              <a:t>Consiste en seleccionar un conjunto de subconjuntos disjuntos de manera que se maximice algún criterio.</a:t>
            </a:r>
          </a:p>
          <a:p>
            <a:r>
              <a:rPr lang="es-ES"/>
              <a:t>Aplicaciones</a:t>
            </a:r>
          </a:p>
          <a:p>
            <a:pPr lvl="1"/>
            <a:r>
              <a:rPr lang="es-ES"/>
              <a:t>Asignación de tareas: Asignar tareas a recursos limitados sin conflictos.</a:t>
            </a:r>
          </a:p>
          <a:p>
            <a:pPr lvl="1"/>
            <a:r>
              <a:rPr lang="es-ES"/>
              <a:t>Programación de horarios: Seleccionar actividades que no se solapen en el tiempo.</a:t>
            </a:r>
          </a:p>
          <a:p>
            <a:pPr lvl="1"/>
            <a:r>
              <a:rPr lang="es-ES"/>
              <a:t>Selección de equipos: Formar equipos donde los miembros no pertenezcan a más de un equipo.</a:t>
            </a:r>
          </a:p>
          <a:p>
            <a:pPr lvl="1"/>
            <a:r>
              <a:rPr lang="es-ES"/>
              <a:t>Problemas de emparejamiento máximo: Encontrar el máximo emparejamiento en un grafo.</a:t>
            </a:r>
          </a:p>
        </p:txBody>
      </p:sp>
    </p:spTree>
    <p:extLst>
      <p:ext uri="{BB962C8B-B14F-4D97-AF65-F5344CB8AC3E}">
        <p14:creationId xmlns:p14="http://schemas.microsoft.com/office/powerpoint/2010/main" val="603977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conjunto de empaquetamiento</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Dados los siguientes subconjuntos:</a:t>
            </a:r>
          </a:p>
          <a:p>
            <a:endParaRPr lang="es-ES" sz="3200"/>
          </a:p>
          <a:p>
            <a:endParaRPr lang="es-ES" sz="3200"/>
          </a:p>
          <a:p>
            <a:endParaRPr lang="es-ES" sz="3200"/>
          </a:p>
          <a:p>
            <a:pPr marL="0" indent="0">
              <a:buNone/>
            </a:pPr>
            <a:endParaRPr lang="es-ES" sz="3200"/>
          </a:p>
          <a:p>
            <a:r>
              <a:rPr lang="es-ES" sz="3200"/>
              <a:t>Siendo el conjunto de las zonas: {A, B, C, D, E}, la solución óptima es:</a:t>
            </a:r>
          </a:p>
          <a:p>
            <a:pPr lvl="1"/>
            <a:r>
              <a:rPr lang="es-ES" sz="2000"/>
              <a:t>Subconjunto 1: Elementos ['A', 'B'], Beneficio 5</a:t>
            </a:r>
          </a:p>
          <a:p>
            <a:pPr lvl="1"/>
            <a:r>
              <a:rPr lang="es-ES" sz="2000"/>
              <a:t>Subconjunto 2: Elementos ['C', 'D'], Beneficio 7</a:t>
            </a:r>
          </a:p>
          <a:p>
            <a:pPr lvl="1"/>
            <a:r>
              <a:rPr lang="es-ES" sz="2000"/>
              <a:t>Subconjunto 4: Elementos ['E'], Beneficio 3</a:t>
            </a:r>
          </a:p>
          <a:p>
            <a:pPr lvl="1"/>
            <a:r>
              <a:rPr lang="es-ES" sz="2000"/>
              <a:t>Beneficio máximo total: 15.0</a:t>
            </a:r>
          </a:p>
          <a:p>
            <a:pPr lvl="1"/>
            <a:endParaRPr lang="es-ES" sz="200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45</a:t>
            </a:fld>
            <a:endParaRPr lang="es-ES"/>
          </a:p>
        </p:txBody>
      </p:sp>
      <p:graphicFrame>
        <p:nvGraphicFramePr>
          <p:cNvPr id="17" name="Table 16">
            <a:extLst>
              <a:ext uri="{FF2B5EF4-FFF2-40B4-BE49-F238E27FC236}">
                <a16:creationId xmlns:a16="http://schemas.microsoft.com/office/drawing/2014/main" id="{12AE7700-0E04-B7CB-D9A5-834EB75073BA}"/>
              </a:ext>
            </a:extLst>
          </p:cNvPr>
          <p:cNvGraphicFramePr>
            <a:graphicFrameLocks noGrp="1"/>
          </p:cNvGraphicFramePr>
          <p:nvPr>
            <p:extLst>
              <p:ext uri="{D42A27DB-BD31-4B8C-83A1-F6EECF244321}">
                <p14:modId xmlns:p14="http://schemas.microsoft.com/office/powerpoint/2010/main" val="3719867534"/>
              </p:ext>
            </p:extLst>
          </p:nvPr>
        </p:nvGraphicFramePr>
        <p:xfrm>
          <a:off x="2260599" y="1884312"/>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79725090"/>
                    </a:ext>
                  </a:extLst>
                </a:gridCol>
                <a:gridCol w="2709333">
                  <a:extLst>
                    <a:ext uri="{9D8B030D-6E8A-4147-A177-3AD203B41FA5}">
                      <a16:colId xmlns:a16="http://schemas.microsoft.com/office/drawing/2014/main" val="3731094627"/>
                    </a:ext>
                  </a:extLst>
                </a:gridCol>
                <a:gridCol w="2709333">
                  <a:extLst>
                    <a:ext uri="{9D8B030D-6E8A-4147-A177-3AD203B41FA5}">
                      <a16:colId xmlns:a16="http://schemas.microsoft.com/office/drawing/2014/main" val="1081853524"/>
                    </a:ext>
                  </a:extLst>
                </a:gridCol>
              </a:tblGrid>
              <a:tr h="370840">
                <a:tc>
                  <a:txBody>
                    <a:bodyPr/>
                    <a:lstStyle/>
                    <a:p>
                      <a:r>
                        <a:rPr lang="es-ES"/>
                        <a:t>Tarea (</a:t>
                      </a:r>
                      <a:r>
                        <a:rPr lang="es-ES" err="1"/>
                        <a:t>S</a:t>
                      </a:r>
                      <a:r>
                        <a:rPr lang="es-ES" baseline="-25000" err="1"/>
                        <a:t>j</a:t>
                      </a:r>
                      <a:r>
                        <a:rPr lang="es-ES"/>
                        <a:t>)</a:t>
                      </a:r>
                    </a:p>
                  </a:txBody>
                  <a:tcPr anchor="ctr"/>
                </a:tc>
                <a:tc>
                  <a:txBody>
                    <a:bodyPr/>
                    <a:lstStyle/>
                    <a:p>
                      <a:pPr algn="ctr"/>
                      <a:r>
                        <a:rPr lang="es-ES"/>
                        <a:t>Actividades (</a:t>
                      </a:r>
                      <a:r>
                        <a:rPr lang="es-ES" err="1"/>
                        <a:t>e</a:t>
                      </a:r>
                      <a:r>
                        <a:rPr lang="es-ES" baseline="-25000" err="1"/>
                        <a:t>i</a:t>
                      </a:r>
                      <a:r>
                        <a:rPr lang="es-ES"/>
                        <a:t>​)</a:t>
                      </a:r>
                    </a:p>
                  </a:txBody>
                  <a:tcPr anchor="ctr"/>
                </a:tc>
                <a:tc>
                  <a:txBody>
                    <a:bodyPr/>
                    <a:lstStyle/>
                    <a:p>
                      <a:pPr algn="r"/>
                      <a:r>
                        <a:rPr lang="es-ES"/>
                        <a:t>Beneficio (</a:t>
                      </a:r>
                      <a:r>
                        <a:rPr lang="es-ES" err="1"/>
                        <a:t>c</a:t>
                      </a:r>
                      <a:r>
                        <a:rPr lang="es-ES" baseline="-25000" err="1"/>
                        <a:t>j</a:t>
                      </a:r>
                      <a:r>
                        <a:rPr lang="es-ES"/>
                        <a:t>)</a:t>
                      </a:r>
                    </a:p>
                  </a:txBody>
                  <a:tcPr anchor="ctr"/>
                </a:tc>
                <a:extLst>
                  <a:ext uri="{0D108BD9-81ED-4DB2-BD59-A6C34878D82A}">
                    <a16:rowId xmlns:a16="http://schemas.microsoft.com/office/drawing/2014/main" val="274942709"/>
                  </a:ext>
                </a:extLst>
              </a:tr>
              <a:tr h="370840">
                <a:tc>
                  <a:txBody>
                    <a:bodyPr/>
                    <a:lstStyle/>
                    <a:p>
                      <a:r>
                        <a:rPr lang="es-ES"/>
                        <a:t>S</a:t>
                      </a:r>
                      <a:r>
                        <a:rPr lang="es-ES" baseline="-25000"/>
                        <a:t>1</a:t>
                      </a:r>
                      <a:r>
                        <a:rPr lang="es-ES"/>
                        <a:t>​ 	</a:t>
                      </a:r>
                    </a:p>
                  </a:txBody>
                  <a:tcPr/>
                </a:tc>
                <a:tc>
                  <a:txBody>
                    <a:bodyPr/>
                    <a:lstStyle/>
                    <a:p>
                      <a:pPr algn="ctr"/>
                      <a:r>
                        <a:rPr lang="es-ES"/>
                        <a:t>{A, B}</a:t>
                      </a:r>
                    </a:p>
                  </a:txBody>
                  <a:tcPr/>
                </a:tc>
                <a:tc>
                  <a:txBody>
                    <a:bodyPr/>
                    <a:lstStyle/>
                    <a:p>
                      <a:pPr algn="r"/>
                      <a:r>
                        <a:rPr lang="es-ES"/>
                        <a:t>5</a:t>
                      </a:r>
                    </a:p>
                  </a:txBody>
                  <a:tcPr/>
                </a:tc>
                <a:extLst>
                  <a:ext uri="{0D108BD9-81ED-4DB2-BD59-A6C34878D82A}">
                    <a16:rowId xmlns:a16="http://schemas.microsoft.com/office/drawing/2014/main" val="2824527696"/>
                  </a:ext>
                </a:extLst>
              </a:tr>
              <a:tr h="370840">
                <a:tc>
                  <a:txBody>
                    <a:bodyPr/>
                    <a:lstStyle/>
                    <a:p>
                      <a:r>
                        <a:rPr lang="es-ES"/>
                        <a:t>S</a:t>
                      </a:r>
                      <a:r>
                        <a:rPr lang="es-ES" baseline="-25000"/>
                        <a:t>2</a:t>
                      </a:r>
                      <a:r>
                        <a:rPr lang="es-ES"/>
                        <a:t>​</a:t>
                      </a:r>
                    </a:p>
                  </a:txBody>
                  <a:tcPr anchor="ctr"/>
                </a:tc>
                <a:tc>
                  <a:txBody>
                    <a:bodyPr/>
                    <a:lstStyle/>
                    <a:p>
                      <a:pPr algn="ctr"/>
                      <a:r>
                        <a:rPr lang="es-ES"/>
                        <a:t>{C, D}</a:t>
                      </a:r>
                    </a:p>
                  </a:txBody>
                  <a:tcPr anchor="ctr"/>
                </a:tc>
                <a:tc>
                  <a:txBody>
                    <a:bodyPr/>
                    <a:lstStyle/>
                    <a:p>
                      <a:pPr algn="r"/>
                      <a:r>
                        <a:rPr lang="es-ES"/>
                        <a:t>7</a:t>
                      </a:r>
                    </a:p>
                  </a:txBody>
                  <a:tcPr anchor="ctr"/>
                </a:tc>
                <a:extLst>
                  <a:ext uri="{0D108BD9-81ED-4DB2-BD59-A6C34878D82A}">
                    <a16:rowId xmlns:a16="http://schemas.microsoft.com/office/drawing/2014/main" val="2206218224"/>
                  </a:ext>
                </a:extLst>
              </a:tr>
              <a:tr h="370840">
                <a:tc>
                  <a:txBody>
                    <a:bodyPr/>
                    <a:lstStyle/>
                    <a:p>
                      <a:r>
                        <a:rPr lang="es-ES"/>
                        <a:t>S</a:t>
                      </a:r>
                      <a:r>
                        <a:rPr lang="es-ES" baseline="-25000"/>
                        <a:t>3</a:t>
                      </a:r>
                      <a:r>
                        <a:rPr lang="es-ES"/>
                        <a:t>​</a:t>
                      </a:r>
                    </a:p>
                  </a:txBody>
                  <a:tcPr anchor="ctr"/>
                </a:tc>
                <a:tc>
                  <a:txBody>
                    <a:bodyPr/>
                    <a:lstStyle/>
                    <a:p>
                      <a:pPr algn="ctr"/>
                      <a:r>
                        <a:rPr lang="es-ES"/>
                        <a:t>{B, D}</a:t>
                      </a:r>
                    </a:p>
                  </a:txBody>
                  <a:tcPr anchor="ctr"/>
                </a:tc>
                <a:tc>
                  <a:txBody>
                    <a:bodyPr/>
                    <a:lstStyle/>
                    <a:p>
                      <a:pPr algn="r"/>
                      <a:r>
                        <a:rPr lang="es-ES"/>
                        <a:t>4</a:t>
                      </a:r>
                    </a:p>
                  </a:txBody>
                  <a:tcPr anchor="ctr"/>
                </a:tc>
                <a:extLst>
                  <a:ext uri="{0D108BD9-81ED-4DB2-BD59-A6C34878D82A}">
                    <a16:rowId xmlns:a16="http://schemas.microsoft.com/office/drawing/2014/main" val="2072196873"/>
                  </a:ext>
                </a:extLst>
              </a:tr>
              <a:tr h="370840">
                <a:tc>
                  <a:txBody>
                    <a:bodyPr/>
                    <a:lstStyle/>
                    <a:p>
                      <a:r>
                        <a:rPr lang="es-ES"/>
                        <a:t>S</a:t>
                      </a:r>
                      <a:r>
                        <a:rPr lang="es-ES" baseline="-25000"/>
                        <a:t>4​</a:t>
                      </a:r>
                    </a:p>
                  </a:txBody>
                  <a:tcPr anchor="ctr"/>
                </a:tc>
                <a:tc>
                  <a:txBody>
                    <a:bodyPr/>
                    <a:lstStyle/>
                    <a:p>
                      <a:pPr algn="ctr"/>
                      <a:r>
                        <a:rPr lang="es-ES"/>
                        <a:t>{E}</a:t>
                      </a:r>
                    </a:p>
                  </a:txBody>
                  <a:tcPr anchor="ctr"/>
                </a:tc>
                <a:tc>
                  <a:txBody>
                    <a:bodyPr/>
                    <a:lstStyle/>
                    <a:p>
                      <a:pPr algn="r"/>
                      <a:r>
                        <a:rPr lang="es-ES"/>
                        <a:t>3</a:t>
                      </a:r>
                    </a:p>
                  </a:txBody>
                  <a:tcPr anchor="ctr"/>
                </a:tc>
                <a:extLst>
                  <a:ext uri="{0D108BD9-81ED-4DB2-BD59-A6C34878D82A}">
                    <a16:rowId xmlns:a16="http://schemas.microsoft.com/office/drawing/2014/main" val="3295300051"/>
                  </a:ext>
                </a:extLst>
              </a:tr>
              <a:tr h="370840">
                <a:tc>
                  <a:txBody>
                    <a:bodyPr/>
                    <a:lstStyle/>
                    <a:p>
                      <a:r>
                        <a:rPr lang="es-ES"/>
                        <a:t>S</a:t>
                      </a:r>
                      <a:r>
                        <a:rPr lang="es-ES" baseline="-25000"/>
                        <a:t>5</a:t>
                      </a:r>
                      <a:r>
                        <a:rPr lang="es-ES"/>
                        <a:t>​</a:t>
                      </a:r>
                    </a:p>
                  </a:txBody>
                  <a:tcPr anchor="ctr"/>
                </a:tc>
                <a:tc>
                  <a:txBody>
                    <a:bodyPr/>
                    <a:lstStyle/>
                    <a:p>
                      <a:pPr algn="ctr"/>
                      <a:r>
                        <a:rPr lang="es-ES"/>
                        <a:t>{A, E}</a:t>
                      </a:r>
                    </a:p>
                  </a:txBody>
                  <a:tcPr/>
                </a:tc>
                <a:tc>
                  <a:txBody>
                    <a:bodyPr/>
                    <a:lstStyle/>
                    <a:p>
                      <a:pPr algn="r"/>
                      <a:r>
                        <a:rPr lang="es-ES"/>
                        <a:t>6</a:t>
                      </a:r>
                    </a:p>
                  </a:txBody>
                  <a:tcPr/>
                </a:tc>
                <a:extLst>
                  <a:ext uri="{0D108BD9-81ED-4DB2-BD59-A6C34878D82A}">
                    <a16:rowId xmlns:a16="http://schemas.microsoft.com/office/drawing/2014/main" val="3124423707"/>
                  </a:ext>
                </a:extLst>
              </a:tr>
            </a:tbl>
          </a:graphicData>
        </a:graphic>
      </p:graphicFrame>
    </p:spTree>
    <p:extLst>
      <p:ext uri="{BB962C8B-B14F-4D97-AF65-F5344CB8AC3E}">
        <p14:creationId xmlns:p14="http://schemas.microsoft.com/office/powerpoint/2010/main" val="3297528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conjunto de empaquetamiento</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0585368"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𝑆𝑒𝑎</m:t>
                      </m:r>
                      <m:r>
                        <a:rPr lang="es-ES" sz="2800" b="0" i="1" smtClean="0">
                          <a:latin typeface="Cambria Math" panose="02040503050406030204" pitchFamily="18" charset="0"/>
                        </a:rPr>
                        <m:t>:</m:t>
                      </m:r>
                    </m:oMath>
                  </m:oMathPara>
                </a14:m>
                <a:endParaRPr lang="es-ES" sz="2800" b="0" i="1" dirty="0">
                  <a:latin typeface="Cambria Math" panose="02040503050406030204" pitchFamily="18" charset="0"/>
                </a:endParaRPr>
              </a:p>
              <a:p>
                <a14:m>
                  <m:oMath xmlns:m="http://schemas.openxmlformats.org/officeDocument/2006/math">
                    <m:r>
                      <a:rPr lang="es-ES" sz="2800" b="0" i="1" smtClean="0">
                        <a:latin typeface="Cambria Math" panose="02040503050406030204" pitchFamily="18" charset="0"/>
                      </a:rPr>
                      <m:t>𝐸</m:t>
                    </m:r>
                    <m:r>
                      <a:rPr lang="es-ES" sz="2800" b="0" i="1" smtClean="0">
                        <a:latin typeface="Cambria Math" panose="02040503050406030204" pitchFamily="18" charset="0"/>
                        <a:ea typeface="Cambria Math" panose="02040503050406030204" pitchFamily="18" charset="0"/>
                      </a:rPr>
                      <m:t>=</m:t>
                    </m:r>
                    <m:d>
                      <m:dPr>
                        <m:begChr m:val="{"/>
                        <m:endChr m:val="}"/>
                        <m:ctrlPr>
                          <a:rPr lang="es-ES" sz="2800" b="0" i="1" smtClean="0">
                            <a:latin typeface="Cambria Math" panose="02040503050406030204" pitchFamily="18" charset="0"/>
                            <a:ea typeface="Cambria Math" panose="02040503050406030204" pitchFamily="18" charset="0"/>
                          </a:rPr>
                        </m:ctrlPr>
                      </m:dPr>
                      <m:e>
                        <m:r>
                          <a:rPr lang="es-ES" sz="2800" b="0" i="1" smtClean="0">
                            <a:latin typeface="Cambria Math" panose="02040503050406030204" pitchFamily="18" charset="0"/>
                            <a:ea typeface="Cambria Math" panose="02040503050406030204" pitchFamily="18" charset="0"/>
                          </a:rPr>
                          <m:t>𝑒</m:t>
                        </m:r>
                        <m:r>
                          <a:rPr lang="es-ES" sz="2800" b="0" i="1" baseline="-25000" smtClean="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𝑒</m:t>
                        </m:r>
                        <m:r>
                          <a:rPr lang="es-ES" sz="2800" b="0" i="1" baseline="-25000" smtClean="0">
                            <a:latin typeface="Cambria Math" panose="02040503050406030204" pitchFamily="18" charset="0"/>
                            <a:ea typeface="Cambria Math" panose="02040503050406030204" pitchFamily="18" charset="0"/>
                          </a:rPr>
                          <m:t>2</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𝑒𝑀</m:t>
                        </m:r>
                      </m:e>
                    </m:d>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𝑐𝑜𝑛𝑗𝑢𝑛𝑡𝑜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𝑑𝑒</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𝑒𝑙𝑒𝑚𝑒𝑛𝑡𝑜𝑠</m:t>
                    </m:r>
                  </m:oMath>
                </a14:m>
                <a:endParaRPr lang="es-ES" sz="2800" b="0" i="1" dirty="0">
                  <a:latin typeface="Cambria Math" panose="02040503050406030204" pitchFamily="18" charset="0"/>
                  <a:ea typeface="Cambria Math" panose="02040503050406030204" pitchFamily="18" charset="0"/>
                </a:endParaRPr>
              </a:p>
              <a:p>
                <a14:m>
                  <m:oMath xmlns:m="http://schemas.openxmlformats.org/officeDocument/2006/math">
                    <m:r>
                      <a:rPr lang="es-ES" sz="2800" b="0" i="1" smtClean="0">
                        <a:latin typeface="Cambria Math" panose="02040503050406030204" pitchFamily="18" charset="0"/>
                        <a:ea typeface="Cambria Math" panose="02040503050406030204" pitchFamily="18" charset="0"/>
                      </a:rPr>
                      <m:t>𝑆</m:t>
                    </m:r>
                    <m:r>
                      <a:rPr lang="es-ES" sz="2800" b="0" i="1" smtClean="0">
                        <a:latin typeface="Cambria Math" panose="02040503050406030204" pitchFamily="18" charset="0"/>
                        <a:ea typeface="Cambria Math" panose="02040503050406030204" pitchFamily="18" charset="0"/>
                      </a:rPr>
                      <m:t>=</m:t>
                    </m:r>
                    <m:d>
                      <m:dPr>
                        <m:begChr m:val="{"/>
                        <m:endChr m:val="}"/>
                        <m:ctrlPr>
                          <a:rPr lang="es-ES" sz="2800" b="0" i="1" smtClean="0">
                            <a:latin typeface="Cambria Math" panose="02040503050406030204" pitchFamily="18" charset="0"/>
                            <a:ea typeface="Cambria Math" panose="02040503050406030204" pitchFamily="18" charset="0"/>
                          </a:rPr>
                        </m:ctrlPr>
                      </m:dPr>
                      <m:e>
                        <m:r>
                          <a:rPr lang="es-ES" sz="2800" b="0" i="1" smtClean="0">
                            <a:latin typeface="Cambria Math" panose="02040503050406030204" pitchFamily="18" charset="0"/>
                            <a:ea typeface="Cambria Math" panose="02040503050406030204" pitchFamily="18" charset="0"/>
                          </a:rPr>
                          <m:t>𝑆</m:t>
                        </m:r>
                        <m:r>
                          <a:rPr lang="es-ES" sz="2800" b="0" i="1" baseline="-25000" smtClean="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𝑆</m:t>
                        </m:r>
                        <m:r>
                          <a:rPr lang="es-ES" sz="2800" b="0" i="1" baseline="-25000" smtClean="0">
                            <a:latin typeface="Cambria Math" panose="02040503050406030204" pitchFamily="18" charset="0"/>
                            <a:ea typeface="Cambria Math" panose="02040503050406030204" pitchFamily="18" charset="0"/>
                          </a:rPr>
                          <m:t>2</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𝑆𝑁</m:t>
                        </m:r>
                      </m:e>
                    </m:d>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𝑐𝑜𝑛𝑗𝑢𝑛𝑡𝑜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𝑑𝑒</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𝑠𝑢𝑏𝑐𝑜𝑛𝑗𝑢𝑛𝑡𝑜𝑠</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𝐸</m:t>
                    </m:r>
                  </m:oMath>
                </a14:m>
                <a:endParaRPr lang="es-ES" sz="2800" b="0" i="1" dirty="0">
                  <a:latin typeface="Cambria Math" panose="02040503050406030204" pitchFamily="18" charset="0"/>
                  <a:ea typeface="Cambria Math" panose="02040503050406030204" pitchFamily="18" charset="0"/>
                </a:endParaRPr>
              </a:p>
              <a:p>
                <a14:m>
                  <m:oMath xmlns:m="http://schemas.openxmlformats.org/officeDocument/2006/math">
                    <m:r>
                      <a:rPr lang="es-ES" sz="2800" b="0" i="1" smtClean="0">
                        <a:latin typeface="Cambria Math" panose="02040503050406030204" pitchFamily="18" charset="0"/>
                      </a:rPr>
                      <m:t>𝑐</m:t>
                    </m:r>
                    <m:r>
                      <a:rPr lang="es-ES" sz="2800" b="0" i="1" baseline="-25000" smtClean="0">
                        <a:latin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𝑏𝑒𝑛𝑒𝑓𝑖𝑐𝑖𝑜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𝑎𝑠𝑜𝑐𝑖𝑎𝑑𝑜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𝑎</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𝑠𝑒𝑙𝑒𝑐𝑐𝑖𝑜𝑛𝑎𝑟</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𝑒𝑙</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𝑠𝑢𝑏𝑐𝑜𝑛𝑗𝑢𝑛𝑡𝑜</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𝑆𝑗</m:t>
                    </m:r>
                    <m:r>
                      <a:rPr lang="es-ES" sz="2800" b="0" i="1" smtClean="0">
                        <a:latin typeface="Cambria Math" panose="02040503050406030204" pitchFamily="18" charset="0"/>
                        <a:ea typeface="Cambria Math" panose="02040503050406030204" pitchFamily="18" charset="0"/>
                      </a:rPr>
                      <m:t>.</m:t>
                    </m:r>
                  </m:oMath>
                </a14:m>
                <a:endParaRPr lang="es-ES" sz="2800" b="0" i="1" dirty="0">
                  <a:latin typeface="Cambria Math" panose="02040503050406030204" pitchFamily="18" charset="0"/>
                  <a:ea typeface="Cambria Math" panose="02040503050406030204" pitchFamily="18" charset="0"/>
                </a:endParaRPr>
              </a:p>
              <a:p>
                <a14:m>
                  <m:oMath xmlns:m="http://schemas.openxmlformats.org/officeDocument/2006/math">
                    <m:r>
                      <a:rPr lang="es-ES" sz="2800" b="0" i="1" smtClean="0">
                        <a:latin typeface="Cambria Math" panose="02040503050406030204" pitchFamily="18" charset="0"/>
                      </a:rPr>
                      <m:t>𝑎</m:t>
                    </m:r>
                    <m:r>
                      <a:rPr lang="es-ES" sz="2800" b="0" i="1" baseline="-25000" smtClean="0">
                        <a:latin typeface="Cambria Math" panose="02040503050406030204" pitchFamily="18" charset="0"/>
                      </a:rPr>
                      <m:t>𝑖𝑗</m:t>
                    </m:r>
                    <m:r>
                      <a:rPr lang="es-ES" sz="2800" b="0" i="1" smtClean="0">
                        <a:latin typeface="Cambria Math" panose="02040503050406030204" pitchFamily="18" charset="0"/>
                      </a:rPr>
                      <m:t>=</m:t>
                    </m:r>
                    <m:d>
                      <m:dPr>
                        <m:begChr m:val="{"/>
                        <m:endChr m:val=""/>
                        <m:ctrlPr>
                          <a:rPr lang="es-ES" sz="2800" b="0" i="1" smtClean="0">
                            <a:latin typeface="Cambria Math" panose="02040503050406030204" pitchFamily="18" charset="0"/>
                          </a:rPr>
                        </m:ctrlPr>
                      </m:dPr>
                      <m:e>
                        <m:eqArr>
                          <m:eqArrPr>
                            <m:ctrlPr>
                              <a:rPr lang="es-ES" sz="2800" b="0" i="1" smtClean="0">
                                <a:latin typeface="Cambria Math" panose="02040503050406030204" pitchFamily="18" charset="0"/>
                              </a:rPr>
                            </m:ctrlPr>
                          </m:eqArrPr>
                          <m:e>
                            <m:r>
                              <a:rPr lang="es-ES" sz="2800" b="0" i="1" smtClean="0">
                                <a:latin typeface="Cambria Math" panose="02040503050406030204" pitchFamily="18" charset="0"/>
                              </a:rPr>
                              <m:t>1 </m:t>
                            </m:r>
                            <m:r>
                              <a:rPr lang="es-ES" sz="2800" b="0" i="1" smtClean="0">
                                <a:latin typeface="Cambria Math" panose="02040503050406030204" pitchFamily="18" charset="0"/>
                              </a:rPr>
                              <m:t>𝑠𝑖</m:t>
                            </m:r>
                            <m:r>
                              <a:rPr lang="es-ES" sz="2800" b="0" i="1" smtClean="0">
                                <a:latin typeface="Cambria Math" panose="02040503050406030204" pitchFamily="18" charset="0"/>
                              </a:rPr>
                              <m:t> </m:t>
                            </m:r>
                            <m:r>
                              <a:rPr lang="es-ES" sz="2800" b="0" i="1" smtClean="0">
                                <a:latin typeface="Cambria Math" panose="02040503050406030204" pitchFamily="18" charset="0"/>
                              </a:rPr>
                              <m:t>𝑒𝑖</m:t>
                            </m:r>
                            <m:r>
                              <a:rPr lang="es-ES" sz="2800" b="0" i="1" smtClean="0">
                                <a:latin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𝑆</m:t>
                            </m:r>
                            <m:r>
                              <a:rPr lang="es-ES" sz="2800" b="0" i="1" baseline="-25000" smtClean="0">
                                <a:latin typeface="Cambria Math" panose="02040503050406030204" pitchFamily="18" charset="0"/>
                                <a:ea typeface="Cambria Math" panose="02040503050406030204" pitchFamily="18" charset="0"/>
                              </a:rPr>
                              <m:t>𝑗</m:t>
                            </m:r>
                          </m:e>
                          <m:e>
                            <m:r>
                              <a:rPr lang="es-ES" sz="2800" b="0" i="1" smtClean="0">
                                <a:latin typeface="Cambria Math" panose="02040503050406030204" pitchFamily="18" charset="0"/>
                              </a:rPr>
                              <m:t>0 </m:t>
                            </m:r>
                            <m:r>
                              <a:rPr lang="es-ES" sz="2800" b="0" i="1" smtClean="0">
                                <a:latin typeface="Cambria Math" panose="02040503050406030204" pitchFamily="18" charset="0"/>
                              </a:rPr>
                              <m:t>𝑠𝑖</m:t>
                            </m:r>
                            <m:r>
                              <a:rPr lang="es-ES" sz="2800" b="0" i="1" smtClean="0">
                                <a:latin typeface="Cambria Math" panose="02040503050406030204" pitchFamily="18" charset="0"/>
                              </a:rPr>
                              <m:t> </m:t>
                            </m:r>
                            <m:r>
                              <a:rPr lang="es-ES" sz="2800" b="0" i="1" smtClean="0">
                                <a:latin typeface="Cambria Math" panose="02040503050406030204" pitchFamily="18" charset="0"/>
                              </a:rPr>
                              <m:t>𝑛𝑜</m:t>
                            </m:r>
                          </m:e>
                        </m:eqArr>
                      </m:e>
                    </m:d>
                  </m:oMath>
                </a14:m>
                <a:endParaRPr lang="es-ES" sz="2800" b="0" i="1" dirty="0">
                  <a:latin typeface="Cambria Math" panose="02040503050406030204" pitchFamily="18" charset="0"/>
                </a:endParaRPr>
              </a:p>
              <a:p>
                <a:endParaRPr lang="es-ES" sz="2800" b="0" i="1" dirty="0">
                  <a:latin typeface="Cambria Math" panose="02040503050406030204" pitchFamily="18" charset="0"/>
                </a:endParaRPr>
              </a:p>
              <a:p>
                <a:pPr marL="0" indent="0">
                  <a:buNone/>
                </a:pPr>
                <a:r>
                  <a:rPr lang="es-ES" sz="2800" i="1" dirty="0">
                    <a:latin typeface="Cambria Math" panose="02040503050406030204" pitchFamily="18" charset="0"/>
                  </a:rPr>
                  <a:t>Variables de decisión:</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{0, 1}, ∀</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𝑁</m:t>
                    </m:r>
                  </m:oMath>
                </a14:m>
                <a:r>
                  <a:rPr lang="es-ES" sz="2800" i="1" dirty="0">
                    <a:latin typeface="Cambria Math" panose="02040503050406030204" pitchFamily="18" charset="0"/>
                  </a:rPr>
                  <a:t> </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oMath>
                </a14:m>
                <a:r>
                  <a:rPr lang="es-ES" sz="2800" b="0" i="1" dirty="0">
                    <a:latin typeface="Cambria Math" panose="02040503050406030204" pitchFamily="18" charset="0"/>
                    <a:ea typeface="Cambria Math" panose="02040503050406030204" pitchFamily="18" charset="0"/>
                  </a:rPr>
                  <a:t> = 1 si el subconjunto </a:t>
                </a:r>
                <a:r>
                  <a:rPr lang="es-ES" sz="2800" b="0" i="1" dirty="0" err="1">
                    <a:latin typeface="Cambria Math" panose="02040503050406030204" pitchFamily="18" charset="0"/>
                    <a:ea typeface="Cambria Math" panose="02040503050406030204" pitchFamily="18" charset="0"/>
                  </a:rPr>
                  <a:t>S</a:t>
                </a:r>
                <a:r>
                  <a:rPr lang="es-ES" sz="2800" b="0" i="1" baseline="-25000" dirty="0" err="1">
                    <a:latin typeface="Cambria Math" panose="02040503050406030204" pitchFamily="18" charset="0"/>
                    <a:ea typeface="Cambria Math" panose="02040503050406030204" pitchFamily="18" charset="0"/>
                  </a:rPr>
                  <a:t>j</a:t>
                </a:r>
                <a:r>
                  <a:rPr lang="es-ES" sz="2800" b="0" i="1" dirty="0">
                    <a:latin typeface="Cambria Math" panose="02040503050406030204" pitchFamily="18" charset="0"/>
                    <a:ea typeface="Cambria Math" panose="02040503050406030204" pitchFamily="18" charset="0"/>
                  </a:rPr>
                  <a:t> es seleccionado</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oMath>
                </a14:m>
                <a:r>
                  <a:rPr lang="es-ES" sz="2800" b="0" i="1" dirty="0">
                    <a:latin typeface="Cambria Math" panose="02040503050406030204" pitchFamily="18" charset="0"/>
                    <a:ea typeface="Cambria Math" panose="02040503050406030204" pitchFamily="18" charset="0"/>
                  </a:rPr>
                  <a:t> = 0 en caso contrario</a:t>
                </a:r>
                <a:endParaRPr lang="es-ES" sz="2800" i="1" dirty="0">
                  <a:latin typeface="Cambria Math" panose="02040503050406030204" pitchFamily="18" charset="0"/>
                </a:endParaRP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074" t="-8112" b="-14229"/>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46</a:t>
            </a:fld>
            <a:endParaRPr lang="es-ES"/>
          </a:p>
        </p:txBody>
      </p:sp>
    </p:spTree>
    <p:extLst>
      <p:ext uri="{BB962C8B-B14F-4D97-AF65-F5344CB8AC3E}">
        <p14:creationId xmlns:p14="http://schemas.microsoft.com/office/powerpoint/2010/main" val="2291305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conjunto de empaquetamiento</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0585368"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𝐹𝑢𝑛𝑐𝑖</m:t>
                      </m:r>
                      <m:r>
                        <a:rPr lang="es-ES" sz="2800" b="0" i="1" smtClean="0">
                          <a:latin typeface="Cambria Math" panose="02040503050406030204" pitchFamily="18" charset="0"/>
                        </a:rPr>
                        <m:t>ó</m:t>
                      </m:r>
                      <m:r>
                        <a:rPr lang="es-ES" sz="2800" b="0" i="1" smtClean="0">
                          <a:latin typeface="Cambria Math" panose="02040503050406030204" pitchFamily="18" charset="0"/>
                        </a:rPr>
                        <m:t>𝑛</m:t>
                      </m:r>
                      <m:r>
                        <a:rPr lang="es-ES" sz="2800" b="0" i="1" smtClean="0">
                          <a:latin typeface="Cambria Math" panose="02040503050406030204" pitchFamily="18" charset="0"/>
                        </a:rPr>
                        <m:t> </m:t>
                      </m:r>
                      <m:r>
                        <a:rPr lang="es-ES" sz="2800" b="0" i="1" smtClean="0">
                          <a:latin typeface="Cambria Math" panose="02040503050406030204" pitchFamily="18" charset="0"/>
                        </a:rPr>
                        <m:t>𝑜𝑏𝑗𝑒𝑡𝑖𝑣𝑜</m:t>
                      </m:r>
                      <m:r>
                        <a:rPr lang="es-ES" sz="2800" b="0" i="1" smtClean="0">
                          <a:latin typeface="Cambria Math" panose="02040503050406030204" pitchFamily="18" charset="0"/>
                        </a:rPr>
                        <m:t>:</m:t>
                      </m:r>
                    </m:oMath>
                  </m:oMathPara>
                </a14:m>
                <a:endParaRPr lang="es-ES" sz="28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𝑀𝑖𝑛𝑖𝑚𝑖𝑧𝑎𝑟</m:t>
                      </m:r>
                      <m:r>
                        <a:rPr lang="es-ES" sz="2800" b="0" i="1" smtClean="0">
                          <a:latin typeface="Cambria Math" panose="02040503050406030204" pitchFamily="18" charset="0"/>
                        </a:rPr>
                        <m:t> </m:t>
                      </m:r>
                      <m:r>
                        <a:rPr lang="es-ES" sz="2800" i="1">
                          <a:latin typeface="Cambria Math" panose="02040503050406030204" pitchFamily="18" charset="0"/>
                        </a:rPr>
                        <m:t>𝑍</m:t>
                      </m:r>
                      <m:r>
                        <a:rPr lang="es-ES" sz="2800" i="1">
                          <a:latin typeface="Cambria Math" panose="02040503050406030204" pitchFamily="18" charset="0"/>
                        </a:rPr>
                        <m:t>= </m:t>
                      </m:r>
                      <m:nary>
                        <m:naryPr>
                          <m:chr m:val="∑"/>
                          <m:ctrlPr>
                            <a:rPr lang="es-ES" sz="2800" b="0" i="1" smtClean="0">
                              <a:latin typeface="Cambria Math" panose="02040503050406030204" pitchFamily="18" charset="0"/>
                            </a:rPr>
                          </m:ctrlPr>
                        </m:naryPr>
                        <m:sub>
                          <m:r>
                            <a:rPr lang="es-ES" sz="2800" b="0" i="1" smtClean="0">
                              <a:latin typeface="Cambria Math" panose="02040503050406030204" pitchFamily="18" charset="0"/>
                            </a:rPr>
                            <m:t>𝑗</m:t>
                          </m:r>
                          <m:r>
                            <a:rPr lang="es-ES" sz="2800" b="0" i="1" smtClean="0">
                              <a:latin typeface="Cambria Math" panose="02040503050406030204" pitchFamily="18" charset="0"/>
                            </a:rPr>
                            <m:t>=1</m:t>
                          </m:r>
                        </m:sub>
                        <m:sup>
                          <m:r>
                            <a:rPr lang="es-ES" sz="2800" b="0" i="1" smtClean="0">
                              <a:latin typeface="Cambria Math" panose="02040503050406030204" pitchFamily="18" charset="0"/>
                            </a:rPr>
                            <m:t>𝑁</m:t>
                          </m:r>
                        </m:sup>
                        <m:e>
                          <m:r>
                            <a:rPr lang="es-ES" sz="2800" b="0" i="1" smtClean="0">
                              <a:latin typeface="Cambria Math" panose="02040503050406030204" pitchFamily="18" charset="0"/>
                            </a:rPr>
                            <m:t>𝑐</m:t>
                          </m:r>
                          <m:r>
                            <a:rPr lang="es-ES" sz="2800" b="0" i="1" baseline="-25000" smtClean="0">
                              <a:latin typeface="Cambria Math" panose="02040503050406030204" pitchFamily="18" charset="0"/>
                            </a:rPr>
                            <m:t>𝑗</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e>
                      </m:nary>
                    </m:oMath>
                  </m:oMathPara>
                </a14:m>
                <a:endParaRPr lang="es-ES" sz="28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sz="2800" i="1">
                          <a:latin typeface="Cambria Math" panose="02040503050406030204" pitchFamily="18" charset="0"/>
                        </a:rPr>
                        <m:t>𝑆𝑢𝑗𝑒𝑡𝑜</m:t>
                      </m:r>
                      <m:r>
                        <a:rPr lang="es-ES" sz="2800" i="1">
                          <a:latin typeface="Cambria Math" panose="02040503050406030204" pitchFamily="18" charset="0"/>
                        </a:rPr>
                        <m:t> </m:t>
                      </m:r>
                      <m:r>
                        <a:rPr lang="es-ES" sz="2800" i="1">
                          <a:latin typeface="Cambria Math" panose="02040503050406030204" pitchFamily="18" charset="0"/>
                        </a:rPr>
                        <m:t>𝑎</m:t>
                      </m:r>
                      <m:r>
                        <a:rPr lang="es-ES" sz="2800" i="1">
                          <a:latin typeface="Cambria Math" panose="02040503050406030204" pitchFamily="18" charset="0"/>
                        </a:rPr>
                        <m:t>:</m:t>
                      </m:r>
                    </m:oMath>
                  </m:oMathPara>
                </a14:m>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s-ES" sz="2800" i="1">
                              <a:latin typeface="Cambria Math" panose="02040503050406030204" pitchFamily="18" charset="0"/>
                            </a:rPr>
                          </m:ctrlPr>
                        </m:naryPr>
                        <m:sub>
                          <m:r>
                            <a:rPr lang="es-ES" sz="2800" b="0" i="1" smtClean="0">
                              <a:latin typeface="Cambria Math" panose="02040503050406030204" pitchFamily="18" charset="0"/>
                            </a:rPr>
                            <m:t>𝑗</m:t>
                          </m:r>
                          <m:r>
                            <a:rPr lang="es-ES" sz="2800" i="1">
                              <a:latin typeface="Cambria Math" panose="02040503050406030204" pitchFamily="18" charset="0"/>
                            </a:rPr>
                            <m:t>=1</m:t>
                          </m:r>
                        </m:sub>
                        <m:sup>
                          <m:r>
                            <a:rPr lang="es-ES" sz="2800" i="1">
                              <a:latin typeface="Cambria Math" panose="02040503050406030204" pitchFamily="18" charset="0"/>
                            </a:rPr>
                            <m:t>𝑁</m:t>
                          </m:r>
                        </m:sup>
                        <m:e>
                          <m:r>
                            <a:rPr lang="es-ES" sz="2800" b="0" i="1" smtClean="0">
                              <a:latin typeface="Cambria Math" panose="02040503050406030204" pitchFamily="18" charset="0"/>
                            </a:rPr>
                            <m:t>𝑎</m:t>
                          </m:r>
                          <m:r>
                            <a:rPr lang="es-ES" sz="2800" i="1" baseline="-25000">
                              <a:latin typeface="Cambria Math" panose="02040503050406030204" pitchFamily="18" charset="0"/>
                            </a:rPr>
                            <m:t>𝑖</m:t>
                          </m:r>
                          <m:r>
                            <a:rPr lang="es-ES" sz="2800" b="0" i="1" baseline="-25000" smtClean="0">
                              <a:latin typeface="Cambria Math" panose="02040503050406030204" pitchFamily="18" charset="0"/>
                            </a:rPr>
                            <m:t>𝑗</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e>
                      </m:nary>
                      <m:r>
                        <a:rPr lang="es-ES" sz="2800" b="0" i="1" smtClean="0">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1,∀</m:t>
                      </m:r>
                      <m:r>
                        <a:rPr lang="es-ES" sz="2800" b="0" i="1" baseline="-25000" smtClean="0">
                          <a:latin typeface="Cambria Math" panose="02040503050406030204" pitchFamily="18" charset="0"/>
                          <a:ea typeface="Cambria Math" panose="02040503050406030204" pitchFamily="18" charset="0"/>
                        </a:rPr>
                        <m:t>𝑖</m:t>
                      </m:r>
                      <m:r>
                        <a:rPr lang="es-ES" sz="2800" i="1">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𝑀</m:t>
                      </m:r>
                    </m:oMath>
                  </m:oMathPara>
                </a14:m>
                <a:endParaRPr lang="es-ES" sz="2800" b="0" i="1">
                  <a:latin typeface="Cambria Math" panose="02040503050406030204" pitchFamily="18" charset="0"/>
                  <a:ea typeface="Cambria Math" panose="02040503050406030204" pitchFamily="18" charset="0"/>
                </a:endParaRPr>
              </a:p>
              <a:p>
                <a:pPr marL="0" indent="0">
                  <a:buNone/>
                </a:pPr>
                <a:endParaRPr lang="es-ES" sz="2800" i="1">
                  <a:latin typeface="Cambria Math" panose="02040503050406030204" pitchFamily="18" charset="0"/>
                </a:endParaRPr>
              </a:p>
              <a:p>
                <a:pPr marL="0" indent="0">
                  <a:buNone/>
                </a:pPr>
                <a:r>
                  <a:rPr lang="es-ES" sz="2800" i="1">
                    <a:latin typeface="Cambria Math" panose="02040503050406030204" pitchFamily="18" charset="0"/>
                  </a:rPr>
                  <a:t>Variables de decisión:</a:t>
                </a:r>
              </a:p>
              <a:p>
                <a:pPr marL="0" indent="0" algn="ctr">
                  <a:buNone/>
                </a:pPr>
                <a14:m>
                  <m:oMath xmlns:m="http://schemas.openxmlformats.org/officeDocument/2006/math">
                    <m:r>
                      <a:rPr lang="es-ES" sz="2800" b="0" i="1" smtClean="0">
                        <a:latin typeface="Cambria Math" panose="02040503050406030204" pitchFamily="18" charset="0"/>
                      </a:rPr>
                      <m:t>𝑥</m:t>
                    </m:r>
                    <m:r>
                      <a:rPr lang="es-ES" sz="2800" b="0" i="1" baseline="-25000" smtClean="0">
                        <a:latin typeface="Cambria Math" panose="02040503050406030204" pitchFamily="18" charset="0"/>
                      </a:rPr>
                      <m:t>𝑗</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{0, 1}, ∀</m:t>
                    </m:r>
                    <m:r>
                      <a:rPr lang="es-ES" sz="2800" b="0" i="1" baseline="-25000" smtClean="0">
                        <a:latin typeface="Cambria Math" panose="02040503050406030204" pitchFamily="18" charset="0"/>
                        <a:ea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𝑁</m:t>
                    </m:r>
                  </m:oMath>
                </a14:m>
                <a:r>
                  <a:rPr lang="es-ES" sz="2800" i="1">
                    <a:latin typeface="Cambria Math" panose="02040503050406030204" pitchFamily="18" charset="0"/>
                  </a:rPr>
                  <a:t> </a:t>
                </a: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074" b="-931"/>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47</a:t>
            </a:fld>
            <a:endParaRPr lang="es-ES"/>
          </a:p>
        </p:txBody>
      </p:sp>
    </p:spTree>
    <p:extLst>
      <p:ext uri="{BB962C8B-B14F-4D97-AF65-F5344CB8AC3E}">
        <p14:creationId xmlns:p14="http://schemas.microsoft.com/office/powerpoint/2010/main" val="4015751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 conjunto de empaquetamiento</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48</a:t>
            </a:fld>
            <a:endParaRPr lang="es-ES"/>
          </a:p>
        </p:txBody>
      </p:sp>
      <p:sp>
        <p:nvSpPr>
          <p:cNvPr id="7" name="Rectangle 1">
            <a:extLst>
              <a:ext uri="{FF2B5EF4-FFF2-40B4-BE49-F238E27FC236}">
                <a16:creationId xmlns:a16="http://schemas.microsoft.com/office/drawing/2014/main" id="{1E5112B4-AA78-3F35-2E32-5E500166038D}"/>
              </a:ext>
            </a:extLst>
          </p:cNvPr>
          <p:cNvSpPr>
            <a:spLocks noChangeArrowheads="1"/>
          </p:cNvSpPr>
          <p:nvPr/>
        </p:nvSpPr>
        <p:spPr bwMode="auto">
          <a:xfrm>
            <a:off x="292608" y="1327863"/>
            <a:ext cx="5202936" cy="526297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Importar la librería </a:t>
            </a:r>
            <a:r>
              <a:rPr kumimoji="0" lang="es-ES" altLang="es-ES" sz="1200" b="0" i="0" u="none" strike="noStrike" cap="none" normalizeH="0" baseline="0" err="1">
                <a:ln>
                  <a:noFill/>
                </a:ln>
                <a:solidFill>
                  <a:srgbClr val="7A7E85"/>
                </a:solidFill>
                <a:effectLst/>
                <a:latin typeface="JetBrains Mono"/>
              </a:rPr>
              <a:t>gurobipy</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from</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gurobipy</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import</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 GRB</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elementos = [</a:t>
            </a:r>
            <a:r>
              <a:rPr kumimoji="0" lang="es-ES" altLang="es-ES" sz="1200" b="0" i="0" u="none" strike="noStrike" cap="none" normalizeH="0" baseline="0">
                <a:ln>
                  <a:noFill/>
                </a:ln>
                <a:solidFill>
                  <a:srgbClr val="6AAB73"/>
                </a:solidFill>
                <a:effectLst/>
                <a:latin typeface="JetBrains Mono"/>
              </a:rPr>
              <a:t>'A'</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'B'</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'C'</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'D'</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Conjunto de subconjuntos y sus elementos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subconjuntos = {</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'elementos'</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'A'</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'B'</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'beneficio'</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'elementos'</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'C'</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'D'</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'beneficio'</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7</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'elementos'</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'B'</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'D'</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'beneficio'</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'elementos'</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'E'</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'beneficio'</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'elementos'</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'A'</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'E'</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6AAB73"/>
                </a:solidFill>
                <a:effectLst/>
                <a:latin typeface="JetBrains Mono"/>
              </a:rPr>
              <a:t>'beneficio'</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6</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Crear el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Problema_de_Conjunto_de_Empaquetamiento</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Desactivar la salida de </a:t>
            </a:r>
            <a:r>
              <a:rPr kumimoji="0" lang="es-ES" altLang="es-ES" sz="1200" b="0" i="0" u="none" strike="noStrike" cap="none" normalizeH="0" baseline="0" err="1">
                <a:ln>
                  <a:noFill/>
                </a:ln>
                <a:solidFill>
                  <a:srgbClr val="7A7E85"/>
                </a:solidFill>
                <a:effectLst/>
                <a:latin typeface="JetBrains Mono"/>
              </a:rPr>
              <a:t>Gurobi</a:t>
            </a:r>
            <a:r>
              <a:rPr kumimoji="0" lang="es-ES" altLang="es-ES" sz="1200" b="0" i="0" u="none" strike="noStrike" cap="none" normalizeH="0" baseline="0">
                <a:ln>
                  <a:noFill/>
                </a:ln>
                <a:solidFill>
                  <a:srgbClr val="7A7E85"/>
                </a:solidFill>
                <a:effectLst/>
                <a:latin typeface="JetBrains Mono"/>
              </a:rPr>
              <a:t> (opcional)</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modelo.Params.OutputFlag</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2AACB8"/>
                </a:solidFill>
                <a:effectLst/>
                <a:latin typeface="JetBrains Mono"/>
              </a:rPr>
              <a:t>0</a:t>
            </a:r>
            <a:br>
              <a:rPr kumimoji="0" lang="es-ES" altLang="es-ES" sz="1200" b="0" i="0" u="none" strike="noStrike" cap="none" normalizeH="0" baseline="0">
                <a:ln>
                  <a:noFill/>
                </a:ln>
                <a:solidFill>
                  <a:srgbClr val="2AACB8"/>
                </a:solidFill>
                <a:effectLst/>
                <a:latin typeface="JetBrains Mono"/>
              </a:rPr>
            </a:br>
            <a:br>
              <a:rPr kumimoji="0" lang="es-ES" altLang="es-ES" sz="1200" b="0" i="0" u="none" strike="noStrike" cap="none" normalizeH="0" baseline="0">
                <a:ln>
                  <a:noFill/>
                </a:ln>
                <a:solidFill>
                  <a:srgbClr val="2AACB8"/>
                </a:solidFill>
                <a:effectLst/>
                <a:latin typeface="JetBrains Mono"/>
              </a:rPr>
            </a:br>
            <a:r>
              <a:rPr kumimoji="0" lang="es-ES" altLang="es-ES" sz="1200" b="0" i="0" u="none" strike="noStrike" cap="none" normalizeH="0" baseline="0">
                <a:ln>
                  <a:noFill/>
                </a:ln>
                <a:solidFill>
                  <a:srgbClr val="7A7E85"/>
                </a:solidFill>
                <a:effectLst/>
                <a:latin typeface="JetBrains Mono"/>
              </a:rPr>
              <a:t># Variables de decisión: </a:t>
            </a:r>
            <a:r>
              <a:rPr kumimoji="0" lang="es-ES" altLang="es-ES" sz="1200" b="0" i="0" u="none" strike="noStrike" cap="none" normalizeH="0" baseline="0" err="1">
                <a:ln>
                  <a:noFill/>
                </a:ln>
                <a:solidFill>
                  <a:srgbClr val="7A7E85"/>
                </a:solidFill>
                <a:effectLst/>
                <a:latin typeface="JetBrains Mono"/>
              </a:rPr>
              <a:t>x_j</a:t>
            </a:r>
            <a:r>
              <a:rPr kumimoji="0" lang="es-ES" altLang="es-ES" sz="1200" b="0" i="0" u="none" strike="noStrike" cap="none" normalizeH="0" baseline="0">
                <a:ln>
                  <a:noFill/>
                </a:ln>
                <a:solidFill>
                  <a:srgbClr val="7A7E85"/>
                </a:solidFill>
                <a:effectLst/>
                <a:latin typeface="JetBrains Mono"/>
              </a:rPr>
              <a:t> = 1 si el subconjunto j es seleccionado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x = </a:t>
            </a:r>
            <a:r>
              <a:rPr kumimoji="0" lang="es-ES" altLang="es-ES" sz="1200" b="0" i="0" u="none" strike="noStrike" cap="none" normalizeH="0" baseline="0" err="1">
                <a:ln>
                  <a:noFill/>
                </a:ln>
                <a:solidFill>
                  <a:srgbClr val="BCBEC4"/>
                </a:solidFill>
                <a:effectLst/>
                <a:latin typeface="JetBrains Mono"/>
              </a:rPr>
              <a:t>modelo.addVars</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BCBEC4"/>
                </a:solidFill>
                <a:effectLst/>
                <a:latin typeface="JetBrains Mono"/>
              </a:rPr>
              <a:t>subconjuntos.keys</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vtype</a:t>
            </a:r>
            <a:r>
              <a:rPr kumimoji="0" lang="es-ES" altLang="es-ES" sz="1200" b="0" i="0" u="none" strike="noStrike" cap="none" normalizeH="0" baseline="0">
                <a:ln>
                  <a:noFill/>
                </a:ln>
                <a:solidFill>
                  <a:srgbClr val="BCBEC4"/>
                </a:solidFill>
                <a:effectLst/>
                <a:latin typeface="JetBrains Mono"/>
              </a:rPr>
              <a:t>=GRB.BINARY,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"x"</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Función objetivo: maximizar el beneficio total</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modelo.setObjective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(subconjuntos[j][</a:t>
            </a:r>
            <a:r>
              <a:rPr kumimoji="0" lang="es-ES" altLang="es-ES" sz="1200" b="0" i="0" u="none" strike="noStrike" cap="none" normalizeH="0" baseline="0">
                <a:ln>
                  <a:noFill/>
                </a:ln>
                <a:solidFill>
                  <a:srgbClr val="6AAB73"/>
                </a:solidFill>
                <a:effectLst/>
                <a:latin typeface="JetBrains Mono"/>
              </a:rPr>
              <a:t>'beneficio'</a:t>
            </a:r>
            <a:r>
              <a:rPr kumimoji="0" lang="es-ES" altLang="es-ES" sz="1200" b="0" i="0" u="none" strike="noStrike" cap="none" normalizeH="0" baseline="0">
                <a:ln>
                  <a:noFill/>
                </a:ln>
                <a:solidFill>
                  <a:srgbClr val="BCBEC4"/>
                </a:solidFill>
                <a:effectLst/>
                <a:latin typeface="JetBrains Mono"/>
              </a:rPr>
              <a:t>] * x[j]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subconjuntos),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GRB.MAXIMIZE</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3B487D82-3B90-DD2B-A091-353D357252A5}"/>
              </a:ext>
            </a:extLst>
          </p:cNvPr>
          <p:cNvSpPr>
            <a:spLocks noChangeArrowheads="1"/>
          </p:cNvSpPr>
          <p:nvPr/>
        </p:nvSpPr>
        <p:spPr bwMode="auto">
          <a:xfrm>
            <a:off x="5495544" y="1327863"/>
            <a:ext cx="5495544" cy="4431983"/>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Restricciones: cada elemento puede pertenecer a como máximo un subconjunto seleccionado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e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elementos: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modelo.addConstr</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(x[j]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subconjuntos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e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subconjuntos[j][</a:t>
            </a:r>
            <a:r>
              <a:rPr kumimoji="0" lang="es-ES" altLang="es-ES" sz="1200" b="0" i="0" u="none" strike="noStrike" cap="none" normalizeH="0" baseline="0">
                <a:ln>
                  <a:noFill/>
                </a:ln>
                <a:solidFill>
                  <a:srgbClr val="6AAB73"/>
                </a:solidFill>
                <a:effectLst/>
                <a:latin typeface="JetBrains Mono"/>
              </a:rPr>
              <a:t>'elementos'</a:t>
            </a:r>
            <a:r>
              <a:rPr kumimoji="0" lang="es-ES" altLang="es-ES" sz="1200" b="0" i="0" u="none" strike="noStrike" cap="none" normalizeH="0" baseline="0">
                <a:ln>
                  <a:noFill/>
                </a:ln>
                <a:solidFill>
                  <a:srgbClr val="BCBEC4"/>
                </a:solidFill>
                <a:effectLst/>
                <a:latin typeface="JetBrains Mono"/>
              </a:rPr>
              <a:t>]) &lt;=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f"Elemento</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e</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br>
              <a:rPr kumimoji="0" lang="es-ES" altLang="es-ES" sz="1200" b="0" i="0" u="none" strike="noStrike" cap="none" normalizeH="0" baseline="0">
                <a:ln>
                  <a:noFill/>
                </a:ln>
                <a:solidFill>
                  <a:srgbClr val="6AAB73"/>
                </a:solidFill>
                <a:effectLst/>
                <a:latin typeface="JetBrains Mono"/>
              </a:rPr>
            </a:br>
            <a:r>
              <a:rPr kumimoji="0" lang="es-ES" altLang="es-ES" sz="1200" b="0" i="0" u="none" strike="noStrike" cap="none" normalizeH="0" baseline="0">
                <a:ln>
                  <a:noFill/>
                </a:ln>
                <a:solidFill>
                  <a:srgbClr val="6AAB73"/>
                </a:solidFill>
                <a:effectLst/>
                <a:latin typeface="JetBrains Mono"/>
              </a:rPr>
              <a:t>    </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Optimizar el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modelo.optimize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Verificar si se encontró una solución óptima</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modelo.status</a:t>
            </a:r>
            <a:r>
              <a:rPr kumimoji="0" lang="es-ES" altLang="es-ES" sz="1200" b="0" i="0" u="none" strike="noStrike" cap="none" normalizeH="0" baseline="0">
                <a:ln>
                  <a:noFill/>
                </a:ln>
                <a:solidFill>
                  <a:srgbClr val="BCBEC4"/>
                </a:solidFill>
                <a:effectLst/>
                <a:latin typeface="JetBrains Mono"/>
              </a:rPr>
              <a:t> == GRB.OPTIMAL:</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f"</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CF8E6D"/>
                </a:solidFill>
                <a:effectLst/>
                <a:latin typeface="JetBrains Mono"/>
              </a:rPr>
              <a:t>n</a:t>
            </a:r>
            <a:r>
              <a:rPr kumimoji="0" lang="es-ES" altLang="es-ES" sz="1200" b="0" i="0" u="none" strike="noStrike" cap="none" normalizeH="0" baseline="0" err="1">
                <a:ln>
                  <a:noFill/>
                </a:ln>
                <a:solidFill>
                  <a:srgbClr val="6AAB73"/>
                </a:solidFill>
                <a:effectLst/>
                <a:latin typeface="JetBrains Mono"/>
              </a:rPr>
              <a:t>Beneficio</a:t>
            </a:r>
            <a:r>
              <a:rPr kumimoji="0" lang="es-ES" altLang="es-ES" sz="1200" b="0" i="0" u="none" strike="noStrike" cap="none" normalizeH="0" baseline="0">
                <a:ln>
                  <a:noFill/>
                </a:ln>
                <a:solidFill>
                  <a:srgbClr val="6AAB73"/>
                </a:solidFill>
                <a:effectLst/>
                <a:latin typeface="JetBrains Mono"/>
              </a:rPr>
              <a:t> máximo total: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modelo.ObjVal</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"Subconjuntos seleccionados:"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subconjuntos: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x[j].X &gt; </a:t>
            </a:r>
            <a:r>
              <a:rPr kumimoji="0" lang="es-ES" altLang="es-ES" sz="1200" b="0" i="0" u="none" strike="noStrike" cap="none" normalizeH="0" baseline="0">
                <a:ln>
                  <a:noFill/>
                </a:ln>
                <a:solidFill>
                  <a:srgbClr val="2AACB8"/>
                </a:solidFill>
                <a:effectLst/>
                <a:latin typeface="JetBrains Mono"/>
              </a:rPr>
              <a:t>0.5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elems</a:t>
            </a:r>
            <a:r>
              <a:rPr kumimoji="0" lang="es-ES" altLang="es-ES" sz="1200" b="0" i="0" u="none" strike="noStrike" cap="none" normalizeH="0" baseline="0">
                <a:ln>
                  <a:noFill/>
                </a:ln>
                <a:solidFill>
                  <a:srgbClr val="BCBEC4"/>
                </a:solidFill>
                <a:effectLst/>
                <a:latin typeface="JetBrains Mono"/>
              </a:rPr>
              <a:t> = subconjuntos[j][</a:t>
            </a:r>
            <a:r>
              <a:rPr kumimoji="0" lang="es-ES" altLang="es-ES" sz="1200" b="0" i="0" u="none" strike="noStrike" cap="none" normalizeH="0" baseline="0">
                <a:ln>
                  <a:noFill/>
                </a:ln>
                <a:solidFill>
                  <a:srgbClr val="6AAB73"/>
                </a:solidFill>
                <a:effectLst/>
                <a:latin typeface="JetBrains Mono"/>
              </a:rPr>
              <a:t>'elementos'</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ben = subconjuntos[j][</a:t>
            </a:r>
            <a:r>
              <a:rPr kumimoji="0" lang="es-ES" altLang="es-ES" sz="1200" b="0" i="0" u="none" strike="noStrike" cap="none" normalizeH="0" baseline="0">
                <a:ln>
                  <a:noFill/>
                </a:ln>
                <a:solidFill>
                  <a:srgbClr val="6AAB73"/>
                </a:solidFill>
                <a:effectLst/>
                <a:latin typeface="JetBrains Mono"/>
              </a:rPr>
              <a:t>'beneficio'</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f" - Subconjunto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j</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Elementos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elems</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Beneficio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ben</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CF8E6D"/>
                </a:solidFill>
                <a:effectLst/>
                <a:latin typeface="JetBrains Mono"/>
              </a:rPr>
              <a:t>else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"No se encontró una solución óptima."</a:t>
            </a:r>
            <a:r>
              <a:rPr kumimoji="0" lang="es-ES" altLang="es-ES" sz="1200" b="0" i="0" u="none" strike="noStrike" cap="none" normalizeH="0" baseline="0">
                <a:ln>
                  <a:noFill/>
                </a:ln>
                <a:solidFill>
                  <a:srgbClr val="BCBEC4"/>
                </a:solidFill>
                <a:effectLst/>
                <a:latin typeface="JetBrains Mono"/>
              </a:rPr>
              <a:t>)</a:t>
            </a:r>
            <a:br>
              <a:rPr kumimoji="0" lang="es-ES" altLang="es-ES" sz="900" b="0" i="0" u="none" strike="noStrike" cap="none" normalizeH="0" baseline="0">
                <a:ln>
                  <a:noFill/>
                </a:ln>
                <a:solidFill>
                  <a:srgbClr val="BCBEC4"/>
                </a:solidFill>
                <a:effectLst/>
                <a:latin typeface="JetBrains Mono"/>
              </a:rPr>
            </a:b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130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del viajero</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El problema del viajero (</a:t>
            </a:r>
            <a:r>
              <a:rPr lang="es-ES" sz="3200" err="1"/>
              <a:t>Traveling</a:t>
            </a:r>
            <a:r>
              <a:rPr lang="es-ES" sz="3200"/>
              <a:t> </a:t>
            </a:r>
            <a:r>
              <a:rPr lang="es-ES" sz="3200" err="1"/>
              <a:t>Salesman</a:t>
            </a:r>
            <a:r>
              <a:rPr lang="es-ES" sz="3200"/>
              <a:t> </a:t>
            </a:r>
            <a:r>
              <a:rPr lang="es-ES" sz="3200" err="1"/>
              <a:t>Problem</a:t>
            </a:r>
            <a:r>
              <a:rPr lang="es-ES" sz="3200"/>
              <a:t> - TSP) es uno de los problemas más clásicos y estudiados en el campo de la optimización combinatoria y la investigación operativa. </a:t>
            </a:r>
          </a:p>
          <a:p>
            <a:r>
              <a:rPr lang="es-ES" sz="3200"/>
              <a:t>Consiste en encontrar la ruta más corta posible que permita a un viajero visitar un conjunto de ciudades exactamente una vez y regresar a la ciudad de origen. A pesar de su enunciado sencillo, es un problema de gran complejidad computacional y es NP-duro.</a:t>
            </a:r>
          </a:p>
          <a:p>
            <a:r>
              <a:rPr lang="es-ES" sz="3200"/>
              <a:t>Aplicaciones:</a:t>
            </a:r>
          </a:p>
          <a:p>
            <a:pPr lvl="1"/>
            <a:r>
              <a:rPr lang="es-ES" sz="2000"/>
              <a:t>Logística y distribución: Planificación de rutas de vehículos para entregas.</a:t>
            </a:r>
          </a:p>
          <a:p>
            <a:pPr lvl="1"/>
            <a:r>
              <a:rPr lang="es-ES" sz="2000"/>
              <a:t>Manufactura: Optimización de rutas en máquinas CNC.</a:t>
            </a:r>
          </a:p>
          <a:p>
            <a:pPr lvl="1"/>
            <a:r>
              <a:rPr lang="es-ES" sz="2000"/>
              <a:t>Bioinformática: Secuenciación de genes y proteínas.</a:t>
            </a:r>
          </a:p>
          <a:p>
            <a:pPr lvl="1"/>
            <a:r>
              <a:rPr lang="es-ES" sz="2000"/>
              <a:t>Planificación de circuitos: Diseño de circuitos impresos y chips.</a:t>
            </a:r>
          </a:p>
          <a:p>
            <a:pPr marL="0" indent="0" algn="ctr">
              <a:buNone/>
            </a:pPr>
            <a:r>
              <a:rPr lang="es-ES" sz="2800">
                <a:hlinkClick r:id="rId2"/>
              </a:rPr>
              <a:t>https://www.sciencedirect.com/science/article/pii/S0377221724002959</a:t>
            </a:r>
            <a:endParaRPr lang="es-ES" sz="200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49</a:t>
            </a:fld>
            <a:endParaRPr lang="es-ES"/>
          </a:p>
        </p:txBody>
      </p:sp>
    </p:spTree>
    <p:extLst>
      <p:ext uri="{BB962C8B-B14F-4D97-AF65-F5344CB8AC3E}">
        <p14:creationId xmlns:p14="http://schemas.microsoft.com/office/powerpoint/2010/main" val="1730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Introducción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pPr marL="0" indent="0">
              <a:buNone/>
            </a:pPr>
            <a:r>
              <a:rPr lang="es-ES" b="1"/>
              <a:t>Clase NP (tiempo polinomial no determinista)</a:t>
            </a:r>
          </a:p>
          <a:p>
            <a:pPr marL="285750" indent="-285750"/>
            <a:r>
              <a:rPr lang="es-ES" sz="3200" b="1"/>
              <a:t>NP</a:t>
            </a:r>
            <a:r>
              <a:rPr lang="es-ES" sz="3200"/>
              <a:t> es el conjunto de problemas de decisión para los cuales, si se presenta una solución candidata, esta puede ser </a:t>
            </a:r>
            <a:r>
              <a:rPr lang="es-ES" sz="3200" b="1"/>
              <a:t>verificada</a:t>
            </a:r>
            <a:r>
              <a:rPr lang="es-ES" sz="3200"/>
              <a:t> en </a:t>
            </a:r>
            <a:r>
              <a:rPr lang="es-ES" sz="3200" b="1"/>
              <a:t>tiempo polinomial</a:t>
            </a:r>
            <a:r>
              <a:rPr lang="es-ES" sz="3200"/>
              <a:t> por una máquina determinista. </a:t>
            </a:r>
          </a:p>
          <a:p>
            <a:pPr marL="285750" indent="-285750"/>
            <a:r>
              <a:rPr lang="es-ES" sz="3200"/>
              <a:t>No se requiere que el problema pueda ser resuelto en tiempo polinomial, solo que las soluciones puedan ser verificadas rápidamente.</a:t>
            </a:r>
          </a:p>
          <a:p>
            <a:pPr marL="285750" indent="-285750"/>
            <a:r>
              <a:rPr lang="es-ES" sz="3200"/>
              <a:t>Los problemas en </a:t>
            </a:r>
            <a:r>
              <a:rPr lang="es-ES" sz="3200" b="1"/>
              <a:t>NP</a:t>
            </a:r>
            <a:r>
              <a:rPr lang="es-ES" sz="3200"/>
              <a:t> pueden ser difíciles de resolver, pero una vez que se tiene una solución, es </a:t>
            </a:r>
            <a:r>
              <a:rPr lang="es-ES" sz="3200" b="1"/>
              <a:t>rápido</a:t>
            </a:r>
            <a:r>
              <a:rPr lang="es-ES" sz="3200"/>
              <a:t> verificar su corrección.</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5</a:t>
            </a:fld>
            <a:endParaRPr lang="es-ES"/>
          </a:p>
        </p:txBody>
      </p:sp>
    </p:spTree>
    <p:extLst>
      <p:ext uri="{BB962C8B-B14F-4D97-AF65-F5344CB8AC3E}">
        <p14:creationId xmlns:p14="http://schemas.microsoft.com/office/powerpoint/2010/main" val="1289923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del viajero</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50</a:t>
            </a:fld>
            <a:endParaRPr lang="es-ES"/>
          </a:p>
        </p:txBody>
      </p:sp>
      <p:pic>
        <p:nvPicPr>
          <p:cNvPr id="2050" name="Picture 2" descr="xkcd: Travelling Salesman Problem">
            <a:extLst>
              <a:ext uri="{FF2B5EF4-FFF2-40B4-BE49-F238E27FC236}">
                <a16:creationId xmlns:a16="http://schemas.microsoft.com/office/drawing/2014/main" id="{6B278A08-5537-1ED6-14E5-A58E4F0B5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87" y="2449005"/>
            <a:ext cx="609600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6F7F233-0E89-74ED-FD5C-38E54BFA8029}"/>
              </a:ext>
            </a:extLst>
          </p:cNvPr>
          <p:cNvPicPr>
            <a:picLocks noChangeAspect="1"/>
          </p:cNvPicPr>
          <p:nvPr/>
        </p:nvPicPr>
        <p:blipFill>
          <a:blip r:embed="rId3"/>
          <a:stretch>
            <a:fillRect/>
          </a:stretch>
        </p:blipFill>
        <p:spPr>
          <a:xfrm>
            <a:off x="6669436" y="2070239"/>
            <a:ext cx="5300276" cy="3453106"/>
          </a:xfrm>
          <a:prstGeom prst="rect">
            <a:avLst/>
          </a:prstGeom>
        </p:spPr>
      </p:pic>
    </p:spTree>
    <p:extLst>
      <p:ext uri="{BB962C8B-B14F-4D97-AF65-F5344CB8AC3E}">
        <p14:creationId xmlns:p14="http://schemas.microsoft.com/office/powerpoint/2010/main" val="3740615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del viajero</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655432" cy="4589280"/>
          </a:xfrm>
        </p:spPr>
        <p:txBody>
          <a:bodyPr/>
          <a:lstStyle/>
          <a:p>
            <a:r>
              <a:rPr lang="es-ES" sz="3200"/>
              <a:t>Dados la siguiente tabla con ciudades y distancias:</a:t>
            </a:r>
          </a:p>
          <a:p>
            <a:endParaRPr lang="es-ES" sz="3200"/>
          </a:p>
          <a:p>
            <a:endParaRPr lang="es-ES" sz="3200"/>
          </a:p>
          <a:p>
            <a:endParaRPr lang="es-ES" sz="3200"/>
          </a:p>
          <a:p>
            <a:endParaRPr lang="es-ES" sz="3200"/>
          </a:p>
          <a:p>
            <a:r>
              <a:rPr lang="es-ES" sz="3200"/>
              <a:t>La solución óptima es:</a:t>
            </a:r>
          </a:p>
          <a:p>
            <a:pPr lvl="1"/>
            <a:r>
              <a:rPr lang="es-ES" sz="2000"/>
              <a:t>La ruta óptima es: Ciudad 1 → Ciudad 5 → Ciudad 4 → Ciudad 2 → Ciudad 3 → Ciudad 1.</a:t>
            </a:r>
          </a:p>
          <a:p>
            <a:pPr lvl="1"/>
            <a:r>
              <a:rPr lang="es-ES" sz="2000"/>
              <a:t>El coste mínimo del recorrido es 34 unidades.</a:t>
            </a:r>
          </a:p>
          <a:p>
            <a:pPr lvl="1"/>
            <a:endParaRPr lang="es-ES" sz="200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51</a:t>
            </a:fld>
            <a:endParaRPr lang="es-ES"/>
          </a:p>
        </p:txBody>
      </p:sp>
      <p:graphicFrame>
        <p:nvGraphicFramePr>
          <p:cNvPr id="3" name="Table 2">
            <a:extLst>
              <a:ext uri="{FF2B5EF4-FFF2-40B4-BE49-F238E27FC236}">
                <a16:creationId xmlns:a16="http://schemas.microsoft.com/office/drawing/2014/main" id="{F22EA1F2-0C5F-223B-C839-7A3326B39B71}"/>
              </a:ext>
            </a:extLst>
          </p:cNvPr>
          <p:cNvGraphicFramePr>
            <a:graphicFrameLocks noGrp="1"/>
          </p:cNvGraphicFramePr>
          <p:nvPr>
            <p:extLst>
              <p:ext uri="{D42A27DB-BD31-4B8C-83A1-F6EECF244321}">
                <p14:modId xmlns:p14="http://schemas.microsoft.com/office/powerpoint/2010/main" val="1254741566"/>
              </p:ext>
            </p:extLst>
          </p:nvPr>
        </p:nvGraphicFramePr>
        <p:xfrm>
          <a:off x="2031998" y="2316480"/>
          <a:ext cx="8128002" cy="22250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917167609"/>
                    </a:ext>
                  </a:extLst>
                </a:gridCol>
                <a:gridCol w="1354667">
                  <a:extLst>
                    <a:ext uri="{9D8B030D-6E8A-4147-A177-3AD203B41FA5}">
                      <a16:colId xmlns:a16="http://schemas.microsoft.com/office/drawing/2014/main" val="361957059"/>
                    </a:ext>
                  </a:extLst>
                </a:gridCol>
                <a:gridCol w="1354667">
                  <a:extLst>
                    <a:ext uri="{9D8B030D-6E8A-4147-A177-3AD203B41FA5}">
                      <a16:colId xmlns:a16="http://schemas.microsoft.com/office/drawing/2014/main" val="2159853633"/>
                    </a:ext>
                  </a:extLst>
                </a:gridCol>
                <a:gridCol w="1354667">
                  <a:extLst>
                    <a:ext uri="{9D8B030D-6E8A-4147-A177-3AD203B41FA5}">
                      <a16:colId xmlns:a16="http://schemas.microsoft.com/office/drawing/2014/main" val="42160633"/>
                    </a:ext>
                  </a:extLst>
                </a:gridCol>
                <a:gridCol w="1354667">
                  <a:extLst>
                    <a:ext uri="{9D8B030D-6E8A-4147-A177-3AD203B41FA5}">
                      <a16:colId xmlns:a16="http://schemas.microsoft.com/office/drawing/2014/main" val="2923691545"/>
                    </a:ext>
                  </a:extLst>
                </a:gridCol>
                <a:gridCol w="1354667">
                  <a:extLst>
                    <a:ext uri="{9D8B030D-6E8A-4147-A177-3AD203B41FA5}">
                      <a16:colId xmlns:a16="http://schemas.microsoft.com/office/drawing/2014/main" val="3820847260"/>
                    </a:ext>
                  </a:extLst>
                </a:gridCol>
              </a:tblGrid>
              <a:tr h="370840">
                <a:tc>
                  <a:txBody>
                    <a:bodyPr/>
                    <a:lstStyle/>
                    <a:p>
                      <a:endParaRPr lang="es-ES"/>
                    </a:p>
                  </a:txBody>
                  <a:tcPr/>
                </a:tc>
                <a:tc>
                  <a:txBody>
                    <a:bodyPr/>
                    <a:lstStyle/>
                    <a:p>
                      <a:pPr algn="ctr"/>
                      <a:r>
                        <a:rPr lang="es-ES"/>
                        <a:t>Ciudad 1</a:t>
                      </a:r>
                    </a:p>
                  </a:txBody>
                  <a:tcPr/>
                </a:tc>
                <a:tc>
                  <a:txBody>
                    <a:bodyPr/>
                    <a:lstStyle/>
                    <a:p>
                      <a:pPr algn="ctr"/>
                      <a:r>
                        <a:rPr lang="es-ES"/>
                        <a:t>Ciudad 2</a:t>
                      </a:r>
                    </a:p>
                  </a:txBody>
                  <a:tcPr/>
                </a:tc>
                <a:tc>
                  <a:txBody>
                    <a:bodyPr/>
                    <a:lstStyle/>
                    <a:p>
                      <a:pPr algn="ctr"/>
                      <a:r>
                        <a:rPr lang="es-ES"/>
                        <a:t>Ciudad 3</a:t>
                      </a:r>
                    </a:p>
                  </a:txBody>
                  <a:tcPr/>
                </a:tc>
                <a:tc>
                  <a:txBody>
                    <a:bodyPr/>
                    <a:lstStyle/>
                    <a:p>
                      <a:pPr algn="ctr"/>
                      <a:r>
                        <a:rPr lang="es-ES"/>
                        <a:t>Ciudad 4</a:t>
                      </a:r>
                    </a:p>
                  </a:txBody>
                  <a:tcPr/>
                </a:tc>
                <a:tc>
                  <a:txBody>
                    <a:bodyPr/>
                    <a:lstStyle/>
                    <a:p>
                      <a:pPr algn="ctr"/>
                      <a:r>
                        <a:rPr lang="es-ES"/>
                        <a:t>Ciudad 5</a:t>
                      </a:r>
                    </a:p>
                  </a:txBody>
                  <a:tcPr/>
                </a:tc>
                <a:extLst>
                  <a:ext uri="{0D108BD9-81ED-4DB2-BD59-A6C34878D82A}">
                    <a16:rowId xmlns:a16="http://schemas.microsoft.com/office/drawing/2014/main" val="4090161104"/>
                  </a:ext>
                </a:extLst>
              </a:tr>
              <a:tr h="370840">
                <a:tc>
                  <a:txBody>
                    <a:bodyPr/>
                    <a:lstStyle/>
                    <a:p>
                      <a:r>
                        <a:rPr lang="es-ES"/>
                        <a:t>Ciudad 1</a:t>
                      </a:r>
                    </a:p>
                  </a:txBody>
                  <a:tcPr/>
                </a:tc>
                <a:tc>
                  <a:txBody>
                    <a:bodyPr/>
                    <a:lstStyle/>
                    <a:p>
                      <a:pPr algn="ctr"/>
                      <a:r>
                        <a:rPr lang="es-ES"/>
                        <a:t>0</a:t>
                      </a:r>
                    </a:p>
                  </a:txBody>
                  <a:tcPr/>
                </a:tc>
                <a:tc>
                  <a:txBody>
                    <a:bodyPr/>
                    <a:lstStyle/>
                    <a:p>
                      <a:pPr algn="ctr"/>
                      <a:r>
                        <a:rPr lang="es-ES"/>
                        <a:t>10</a:t>
                      </a:r>
                    </a:p>
                  </a:txBody>
                  <a:tcPr/>
                </a:tc>
                <a:tc>
                  <a:txBody>
                    <a:bodyPr/>
                    <a:lstStyle/>
                    <a:p>
                      <a:pPr algn="ctr"/>
                      <a:r>
                        <a:rPr lang="es-ES"/>
                        <a:t>8</a:t>
                      </a:r>
                    </a:p>
                  </a:txBody>
                  <a:tcPr/>
                </a:tc>
                <a:tc>
                  <a:txBody>
                    <a:bodyPr/>
                    <a:lstStyle/>
                    <a:p>
                      <a:pPr algn="ctr"/>
                      <a:r>
                        <a:rPr lang="es-ES"/>
                        <a:t>9</a:t>
                      </a:r>
                    </a:p>
                  </a:txBody>
                  <a:tcPr/>
                </a:tc>
                <a:tc>
                  <a:txBody>
                    <a:bodyPr/>
                    <a:lstStyle/>
                    <a:p>
                      <a:pPr algn="ctr"/>
                      <a:r>
                        <a:rPr lang="es-ES"/>
                        <a:t>7</a:t>
                      </a:r>
                    </a:p>
                  </a:txBody>
                  <a:tcPr/>
                </a:tc>
                <a:extLst>
                  <a:ext uri="{0D108BD9-81ED-4DB2-BD59-A6C34878D82A}">
                    <a16:rowId xmlns:a16="http://schemas.microsoft.com/office/drawing/2014/main" val="3281214854"/>
                  </a:ext>
                </a:extLst>
              </a:tr>
              <a:tr h="370840">
                <a:tc>
                  <a:txBody>
                    <a:bodyPr/>
                    <a:lstStyle/>
                    <a:p>
                      <a:r>
                        <a:rPr lang="es-ES"/>
                        <a:t>Ciudad 2</a:t>
                      </a:r>
                    </a:p>
                  </a:txBody>
                  <a:tcPr/>
                </a:tc>
                <a:tc>
                  <a:txBody>
                    <a:bodyPr/>
                    <a:lstStyle/>
                    <a:p>
                      <a:pPr algn="ctr"/>
                      <a:r>
                        <a:rPr lang="es-ES"/>
                        <a:t>10</a:t>
                      </a:r>
                    </a:p>
                  </a:txBody>
                  <a:tcPr/>
                </a:tc>
                <a:tc>
                  <a:txBody>
                    <a:bodyPr/>
                    <a:lstStyle/>
                    <a:p>
                      <a:pPr algn="ctr"/>
                      <a:r>
                        <a:rPr lang="es-ES"/>
                        <a:t>0</a:t>
                      </a:r>
                    </a:p>
                  </a:txBody>
                  <a:tcPr/>
                </a:tc>
                <a:tc>
                  <a:txBody>
                    <a:bodyPr/>
                    <a:lstStyle/>
                    <a:p>
                      <a:pPr algn="ctr"/>
                      <a:r>
                        <a:rPr lang="es-ES"/>
                        <a:t>10</a:t>
                      </a:r>
                    </a:p>
                  </a:txBody>
                  <a:tcPr/>
                </a:tc>
                <a:tc>
                  <a:txBody>
                    <a:bodyPr/>
                    <a:lstStyle/>
                    <a:p>
                      <a:pPr algn="ctr"/>
                      <a:r>
                        <a:rPr lang="es-ES"/>
                        <a:t>5</a:t>
                      </a:r>
                    </a:p>
                  </a:txBody>
                  <a:tcPr/>
                </a:tc>
                <a:tc>
                  <a:txBody>
                    <a:bodyPr/>
                    <a:lstStyle/>
                    <a:p>
                      <a:pPr algn="ctr"/>
                      <a:r>
                        <a:rPr lang="es-ES"/>
                        <a:t>6</a:t>
                      </a:r>
                    </a:p>
                  </a:txBody>
                  <a:tcPr/>
                </a:tc>
                <a:extLst>
                  <a:ext uri="{0D108BD9-81ED-4DB2-BD59-A6C34878D82A}">
                    <a16:rowId xmlns:a16="http://schemas.microsoft.com/office/drawing/2014/main" val="2464438814"/>
                  </a:ext>
                </a:extLst>
              </a:tr>
              <a:tr h="370840">
                <a:tc>
                  <a:txBody>
                    <a:bodyPr/>
                    <a:lstStyle/>
                    <a:p>
                      <a:r>
                        <a:rPr lang="es-ES"/>
                        <a:t>Ciudad 3</a:t>
                      </a:r>
                    </a:p>
                  </a:txBody>
                  <a:tcPr/>
                </a:tc>
                <a:tc>
                  <a:txBody>
                    <a:bodyPr/>
                    <a:lstStyle/>
                    <a:p>
                      <a:pPr algn="ctr"/>
                      <a:r>
                        <a:rPr lang="es-ES"/>
                        <a:t>8</a:t>
                      </a:r>
                    </a:p>
                  </a:txBody>
                  <a:tcPr/>
                </a:tc>
                <a:tc>
                  <a:txBody>
                    <a:bodyPr/>
                    <a:lstStyle/>
                    <a:p>
                      <a:pPr algn="ctr"/>
                      <a:r>
                        <a:rPr lang="es-ES"/>
                        <a:t>10</a:t>
                      </a:r>
                    </a:p>
                  </a:txBody>
                  <a:tcPr/>
                </a:tc>
                <a:tc>
                  <a:txBody>
                    <a:bodyPr/>
                    <a:lstStyle/>
                    <a:p>
                      <a:pPr algn="ctr"/>
                      <a:r>
                        <a:rPr lang="es-ES"/>
                        <a:t>0</a:t>
                      </a:r>
                    </a:p>
                  </a:txBody>
                  <a:tcPr/>
                </a:tc>
                <a:tc>
                  <a:txBody>
                    <a:bodyPr/>
                    <a:lstStyle/>
                    <a:p>
                      <a:pPr algn="ctr"/>
                      <a:r>
                        <a:rPr lang="es-ES"/>
                        <a:t>8</a:t>
                      </a:r>
                    </a:p>
                  </a:txBody>
                  <a:tcPr/>
                </a:tc>
                <a:tc>
                  <a:txBody>
                    <a:bodyPr/>
                    <a:lstStyle/>
                    <a:p>
                      <a:pPr algn="ctr"/>
                      <a:r>
                        <a:rPr lang="es-ES"/>
                        <a:t>9</a:t>
                      </a:r>
                    </a:p>
                  </a:txBody>
                  <a:tcPr/>
                </a:tc>
                <a:extLst>
                  <a:ext uri="{0D108BD9-81ED-4DB2-BD59-A6C34878D82A}">
                    <a16:rowId xmlns:a16="http://schemas.microsoft.com/office/drawing/2014/main" val="2983762799"/>
                  </a:ext>
                </a:extLst>
              </a:tr>
              <a:tr h="370840">
                <a:tc>
                  <a:txBody>
                    <a:bodyPr/>
                    <a:lstStyle/>
                    <a:p>
                      <a:r>
                        <a:rPr lang="es-ES"/>
                        <a:t>Ciudad 4</a:t>
                      </a:r>
                    </a:p>
                  </a:txBody>
                  <a:tcPr/>
                </a:tc>
                <a:tc>
                  <a:txBody>
                    <a:bodyPr/>
                    <a:lstStyle/>
                    <a:p>
                      <a:pPr algn="ctr"/>
                      <a:r>
                        <a:rPr lang="es-ES"/>
                        <a:t>9</a:t>
                      </a:r>
                    </a:p>
                  </a:txBody>
                  <a:tcPr/>
                </a:tc>
                <a:tc>
                  <a:txBody>
                    <a:bodyPr/>
                    <a:lstStyle/>
                    <a:p>
                      <a:pPr algn="ctr"/>
                      <a:r>
                        <a:rPr lang="es-ES"/>
                        <a:t>5</a:t>
                      </a:r>
                    </a:p>
                  </a:txBody>
                  <a:tcPr/>
                </a:tc>
                <a:tc>
                  <a:txBody>
                    <a:bodyPr/>
                    <a:lstStyle/>
                    <a:p>
                      <a:pPr algn="ctr"/>
                      <a:r>
                        <a:rPr lang="es-ES"/>
                        <a:t>8</a:t>
                      </a:r>
                    </a:p>
                  </a:txBody>
                  <a:tcPr/>
                </a:tc>
                <a:tc>
                  <a:txBody>
                    <a:bodyPr/>
                    <a:lstStyle/>
                    <a:p>
                      <a:pPr algn="ctr"/>
                      <a:r>
                        <a:rPr lang="es-ES"/>
                        <a:t>0</a:t>
                      </a:r>
                    </a:p>
                  </a:txBody>
                  <a:tcPr/>
                </a:tc>
                <a:tc>
                  <a:txBody>
                    <a:bodyPr/>
                    <a:lstStyle/>
                    <a:p>
                      <a:pPr algn="ctr"/>
                      <a:r>
                        <a:rPr lang="es-ES"/>
                        <a:t>6</a:t>
                      </a:r>
                    </a:p>
                  </a:txBody>
                  <a:tcPr/>
                </a:tc>
                <a:extLst>
                  <a:ext uri="{0D108BD9-81ED-4DB2-BD59-A6C34878D82A}">
                    <a16:rowId xmlns:a16="http://schemas.microsoft.com/office/drawing/2014/main" val="268099815"/>
                  </a:ext>
                </a:extLst>
              </a:tr>
              <a:tr h="370840">
                <a:tc>
                  <a:txBody>
                    <a:bodyPr/>
                    <a:lstStyle/>
                    <a:p>
                      <a:r>
                        <a:rPr lang="es-ES"/>
                        <a:t>Ciudad 5</a:t>
                      </a:r>
                    </a:p>
                  </a:txBody>
                  <a:tcPr/>
                </a:tc>
                <a:tc>
                  <a:txBody>
                    <a:bodyPr/>
                    <a:lstStyle/>
                    <a:p>
                      <a:pPr algn="ctr"/>
                      <a:r>
                        <a:rPr lang="es-ES"/>
                        <a:t>7</a:t>
                      </a:r>
                    </a:p>
                  </a:txBody>
                  <a:tcPr/>
                </a:tc>
                <a:tc>
                  <a:txBody>
                    <a:bodyPr/>
                    <a:lstStyle/>
                    <a:p>
                      <a:pPr algn="ctr"/>
                      <a:r>
                        <a:rPr lang="es-ES"/>
                        <a:t>6</a:t>
                      </a:r>
                    </a:p>
                  </a:txBody>
                  <a:tcPr/>
                </a:tc>
                <a:tc>
                  <a:txBody>
                    <a:bodyPr/>
                    <a:lstStyle/>
                    <a:p>
                      <a:pPr algn="ctr"/>
                      <a:r>
                        <a:rPr lang="es-ES"/>
                        <a:t>9</a:t>
                      </a:r>
                    </a:p>
                  </a:txBody>
                  <a:tcPr/>
                </a:tc>
                <a:tc>
                  <a:txBody>
                    <a:bodyPr/>
                    <a:lstStyle/>
                    <a:p>
                      <a:pPr algn="ctr"/>
                      <a:r>
                        <a:rPr lang="es-ES"/>
                        <a:t>6</a:t>
                      </a:r>
                    </a:p>
                  </a:txBody>
                  <a:tcPr/>
                </a:tc>
                <a:tc>
                  <a:txBody>
                    <a:bodyPr/>
                    <a:lstStyle/>
                    <a:p>
                      <a:pPr algn="ctr"/>
                      <a:r>
                        <a:rPr lang="es-ES"/>
                        <a:t>0</a:t>
                      </a:r>
                    </a:p>
                  </a:txBody>
                  <a:tcPr/>
                </a:tc>
                <a:extLst>
                  <a:ext uri="{0D108BD9-81ED-4DB2-BD59-A6C34878D82A}">
                    <a16:rowId xmlns:a16="http://schemas.microsoft.com/office/drawing/2014/main" val="852873248"/>
                  </a:ext>
                </a:extLst>
              </a:tr>
            </a:tbl>
          </a:graphicData>
        </a:graphic>
      </p:graphicFrame>
    </p:spTree>
    <p:extLst>
      <p:ext uri="{BB962C8B-B14F-4D97-AF65-F5344CB8AC3E}">
        <p14:creationId xmlns:p14="http://schemas.microsoft.com/office/powerpoint/2010/main" val="3804327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del viajero</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0585368"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rPr>
                        <m:t>𝐹𝑢𝑛𝑐𝑖</m:t>
                      </m:r>
                      <m:r>
                        <a:rPr lang="es-ES" sz="2800" b="0" i="1" smtClean="0">
                          <a:latin typeface="Cambria Math" panose="02040503050406030204" pitchFamily="18" charset="0"/>
                        </a:rPr>
                        <m:t>ó</m:t>
                      </m:r>
                      <m:r>
                        <a:rPr lang="es-ES" sz="2800" b="0" i="1" smtClean="0">
                          <a:latin typeface="Cambria Math" panose="02040503050406030204" pitchFamily="18" charset="0"/>
                        </a:rPr>
                        <m:t>𝑛</m:t>
                      </m:r>
                      <m:r>
                        <a:rPr lang="es-ES" sz="2800" b="0" i="1" smtClean="0">
                          <a:latin typeface="Cambria Math" panose="02040503050406030204" pitchFamily="18" charset="0"/>
                        </a:rPr>
                        <m:t> </m:t>
                      </m:r>
                      <m:r>
                        <a:rPr lang="es-ES" sz="2800" b="0" i="1" smtClean="0">
                          <a:latin typeface="Cambria Math" panose="02040503050406030204" pitchFamily="18" charset="0"/>
                        </a:rPr>
                        <m:t>𝑜𝑏𝑗𝑒𝑡𝑖𝑣𝑜</m:t>
                      </m:r>
                      <m:r>
                        <a:rPr lang="es-ES" sz="2800" b="0" i="1" smtClean="0">
                          <a:latin typeface="Cambria Math" panose="02040503050406030204" pitchFamily="18" charset="0"/>
                        </a:rPr>
                        <m:t>:</m:t>
                      </m:r>
                    </m:oMath>
                  </m:oMathPara>
                </a14:m>
                <a:endParaRPr lang="es-ES" sz="28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𝑀𝑖𝑛𝑖𝑚𝑖𝑧𝑎𝑟</m:t>
                      </m:r>
                      <m:r>
                        <a:rPr lang="es-ES" sz="2800" b="0" i="1" smtClean="0">
                          <a:latin typeface="Cambria Math" panose="02040503050406030204" pitchFamily="18" charset="0"/>
                        </a:rPr>
                        <m:t> </m:t>
                      </m:r>
                      <m:r>
                        <a:rPr lang="es-ES" sz="2800" i="1">
                          <a:latin typeface="Cambria Math" panose="02040503050406030204" pitchFamily="18" charset="0"/>
                        </a:rPr>
                        <m:t>𝑍</m:t>
                      </m:r>
                      <m:r>
                        <a:rPr lang="es-ES" sz="2800" i="1">
                          <a:latin typeface="Cambria Math" panose="02040503050406030204" pitchFamily="18" charset="0"/>
                        </a:rPr>
                        <m:t>=</m:t>
                      </m:r>
                      <m:nary>
                        <m:naryPr>
                          <m:chr m:val="∑"/>
                          <m:ctrlPr>
                            <a:rPr lang="es-ES" sz="2800" i="1">
                              <a:latin typeface="Cambria Math" panose="02040503050406030204" pitchFamily="18" charset="0"/>
                            </a:rPr>
                          </m:ctrlPr>
                        </m:naryPr>
                        <m:sub>
                          <m:r>
                            <m:rPr>
                              <m:brk m:alnAt="23"/>
                            </m:rPr>
                            <a:rPr lang="es-ES" sz="2800" i="1">
                              <a:latin typeface="Cambria Math" panose="02040503050406030204" pitchFamily="18" charset="0"/>
                            </a:rPr>
                            <m:t>𝑖</m:t>
                          </m:r>
                          <m:r>
                            <a:rPr lang="es-ES" sz="2800" i="1">
                              <a:latin typeface="Cambria Math" panose="02040503050406030204" pitchFamily="18" charset="0"/>
                            </a:rPr>
                            <m:t>=1</m:t>
                          </m:r>
                        </m:sub>
                        <m:sup>
                          <m:r>
                            <a:rPr lang="es-ES" sz="2800" i="1">
                              <a:latin typeface="Cambria Math" panose="02040503050406030204" pitchFamily="18" charset="0"/>
                            </a:rPr>
                            <m:t>𝑁</m:t>
                          </m:r>
                        </m:sup>
                        <m:e>
                          <m:r>
                            <a:rPr lang="es-ES" sz="2800" b="0" i="1" smtClean="0">
                              <a:latin typeface="Cambria Math" panose="02040503050406030204" pitchFamily="18" charset="0"/>
                            </a:rPr>
                            <m:t> </m:t>
                          </m:r>
                        </m:e>
                      </m:nary>
                      <m:nary>
                        <m:naryPr>
                          <m:chr m:val="∑"/>
                          <m:ctrlPr>
                            <a:rPr lang="es-ES" sz="2800" i="1">
                              <a:latin typeface="Cambria Math" panose="02040503050406030204" pitchFamily="18" charset="0"/>
                            </a:rPr>
                          </m:ctrlPr>
                        </m:naryPr>
                        <m:sub>
                          <m:r>
                            <a:rPr lang="es-ES" sz="2800" i="1">
                              <a:latin typeface="Cambria Math" panose="02040503050406030204" pitchFamily="18" charset="0"/>
                            </a:rPr>
                            <m:t>𝑗</m:t>
                          </m:r>
                          <m:r>
                            <a:rPr lang="es-ES" sz="2800" i="1">
                              <a:latin typeface="Cambria Math" panose="02040503050406030204" pitchFamily="18" charset="0"/>
                            </a:rPr>
                            <m:t>=1</m:t>
                          </m:r>
                        </m:sub>
                        <m:sup>
                          <m:r>
                            <a:rPr lang="es-ES" sz="2800" b="0" i="1" smtClean="0">
                              <a:latin typeface="Cambria Math" panose="02040503050406030204" pitchFamily="18" charset="0"/>
                            </a:rPr>
                            <m:t>𝑁</m:t>
                          </m:r>
                        </m:sup>
                        <m:e>
                          <m:r>
                            <a:rPr lang="es-ES" sz="2800" b="0" i="1" smtClean="0">
                              <a:latin typeface="Cambria Math" panose="02040503050406030204" pitchFamily="18" charset="0"/>
                            </a:rPr>
                            <m:t>𝑐</m:t>
                          </m:r>
                          <m:r>
                            <a:rPr lang="es-ES" sz="2800" i="1" baseline="-25000">
                              <a:latin typeface="Cambria Math" panose="02040503050406030204" pitchFamily="18" charset="0"/>
                            </a:rPr>
                            <m:t>𝑖</m:t>
                          </m:r>
                          <m:r>
                            <a:rPr lang="es-ES" sz="2800" b="0" i="1" baseline="-25000" smtClean="0">
                              <a:latin typeface="Cambria Math" panose="02040503050406030204" pitchFamily="18" charset="0"/>
                            </a:rPr>
                            <m:t>𝑗</m:t>
                          </m:r>
                          <m:r>
                            <a:rPr lang="es-ES" sz="2800" i="1">
                              <a:latin typeface="Cambria Math" panose="02040503050406030204" pitchFamily="18" charset="0"/>
                            </a:rPr>
                            <m:t>𝑥</m:t>
                          </m:r>
                          <m:r>
                            <a:rPr lang="es-ES" sz="2800" i="1" baseline="-25000">
                              <a:latin typeface="Cambria Math" panose="02040503050406030204" pitchFamily="18" charset="0"/>
                            </a:rPr>
                            <m:t>𝑖</m:t>
                          </m:r>
                          <m:r>
                            <a:rPr lang="es-ES" sz="2800" b="0" i="1" baseline="-25000" smtClean="0">
                              <a:latin typeface="Cambria Math" panose="02040503050406030204" pitchFamily="18" charset="0"/>
                            </a:rPr>
                            <m:t>𝑗</m:t>
                          </m:r>
                        </m:e>
                      </m:nary>
                    </m:oMath>
                  </m:oMathPara>
                </a14:m>
                <a:endParaRPr lang="es-ES" sz="28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sz="2800" i="1">
                          <a:latin typeface="Cambria Math" panose="02040503050406030204" pitchFamily="18" charset="0"/>
                        </a:rPr>
                        <m:t>𝑆𝑢𝑗𝑒𝑡𝑜</m:t>
                      </m:r>
                      <m:r>
                        <a:rPr lang="es-ES" sz="2800" i="1">
                          <a:latin typeface="Cambria Math" panose="02040503050406030204" pitchFamily="18" charset="0"/>
                        </a:rPr>
                        <m:t> </m:t>
                      </m:r>
                      <m:r>
                        <a:rPr lang="es-ES" sz="2800" i="1">
                          <a:latin typeface="Cambria Math" panose="02040503050406030204" pitchFamily="18" charset="0"/>
                        </a:rPr>
                        <m:t>𝑎</m:t>
                      </m:r>
                      <m:r>
                        <a:rPr lang="es-ES" sz="2800" i="1">
                          <a:latin typeface="Cambria Math" panose="02040503050406030204" pitchFamily="18" charset="0"/>
                        </a:rPr>
                        <m:t>:</m:t>
                      </m:r>
                    </m:oMath>
                  </m:oMathPara>
                </a14:m>
                <a:endParaRPr lang="es-ES" sz="2800" i="1">
                  <a:latin typeface="Cambria Math" panose="02040503050406030204" pitchFamily="18" charset="0"/>
                </a:endParaRPr>
              </a:p>
              <a:p>
                <a:pPr marL="0" indent="0">
                  <a:buNone/>
                </a:pPr>
                <a:endParaRPr lang="es-E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s-ES" sz="2800" i="1">
                              <a:latin typeface="Cambria Math" panose="02040503050406030204" pitchFamily="18" charset="0"/>
                            </a:rPr>
                          </m:ctrlPr>
                        </m:naryPr>
                        <m:sub>
                          <m:r>
                            <a:rPr lang="es-ES" sz="2800" b="0" i="1" smtClean="0">
                              <a:latin typeface="Cambria Math" panose="02040503050406030204" pitchFamily="18" charset="0"/>
                            </a:rPr>
                            <m:t>𝑗</m:t>
                          </m:r>
                          <m:r>
                            <a:rPr lang="es-ES" sz="2800" i="1">
                              <a:latin typeface="Cambria Math" panose="02040503050406030204" pitchFamily="18" charset="0"/>
                            </a:rPr>
                            <m:t>=1</m:t>
                          </m:r>
                          <m:r>
                            <a:rPr lang="es-ES" sz="2800" b="0" i="1" smtClean="0">
                              <a:latin typeface="Cambria Math" panose="02040503050406030204" pitchFamily="18" charset="0"/>
                            </a:rPr>
                            <m:t>, </m:t>
                          </m:r>
                          <m:r>
                            <a:rPr lang="es-ES" sz="2800" b="0" i="1" smtClean="0">
                              <a:latin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𝑖</m:t>
                          </m:r>
                        </m:sub>
                        <m:sup>
                          <m:r>
                            <a:rPr lang="es-ES" sz="2800" i="1">
                              <a:latin typeface="Cambria Math" panose="02040503050406030204" pitchFamily="18" charset="0"/>
                            </a:rPr>
                            <m:t>𝑁</m:t>
                          </m:r>
                        </m:sup>
                        <m:e>
                          <m:r>
                            <a:rPr lang="es-ES" sz="2800" b="0" i="1" smtClean="0">
                              <a:latin typeface="Cambria Math" panose="02040503050406030204" pitchFamily="18" charset="0"/>
                            </a:rPr>
                            <m:t>𝑥</m:t>
                          </m:r>
                          <m:r>
                            <a:rPr lang="es-ES" sz="2800" b="0" i="1" baseline="-25000" smtClean="0">
                              <a:latin typeface="Cambria Math" panose="02040503050406030204" pitchFamily="18" charset="0"/>
                            </a:rPr>
                            <m:t>𝑖𝑗</m:t>
                          </m:r>
                        </m:e>
                      </m:nary>
                      <m:r>
                        <a:rPr lang="es-ES" sz="2800" b="0" i="1" smtClean="0">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1,∀</m:t>
                      </m:r>
                      <m:r>
                        <a:rPr lang="es-ES" sz="2800" b="0" i="1" baseline="-25000" smtClean="0">
                          <a:latin typeface="Cambria Math" panose="02040503050406030204" pitchFamily="18" charset="0"/>
                          <a:ea typeface="Cambria Math" panose="02040503050406030204" pitchFamily="18" charset="0"/>
                        </a:rPr>
                        <m:t>𝑖</m:t>
                      </m:r>
                      <m:r>
                        <a:rPr lang="es-ES" sz="2800" i="1">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𝑁</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𝑆𝑎𝑙𝑒</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𝑢𝑛𝑎</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𝑣𝑒𝑧</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𝑑𝑒</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𝑐𝑎𝑑𝑎</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𝑐𝑖𝑢𝑑𝑎𝑑</m:t>
                      </m:r>
                      <m:r>
                        <a:rPr lang="es-ES" sz="2800" b="0" i="1" smtClean="0">
                          <a:latin typeface="Cambria Math" panose="02040503050406030204" pitchFamily="18" charset="0"/>
                          <a:ea typeface="Cambria Math" panose="02040503050406030204" pitchFamily="18" charset="0"/>
                        </a:rPr>
                        <m:t>)</m:t>
                      </m:r>
                    </m:oMath>
                  </m:oMathPara>
                </a14:m>
                <a:endParaRPr lang="es-ES" sz="2800" b="0" i="1">
                  <a:latin typeface="Cambria Math" panose="02040503050406030204" pitchFamily="18" charset="0"/>
                  <a:ea typeface="Cambria Math" panose="02040503050406030204" pitchFamily="18" charset="0"/>
                </a:endParaRPr>
              </a:p>
              <a:p>
                <a:pPr marL="0" indent="0">
                  <a:buNone/>
                </a:pPr>
                <a:endParaRPr lang="es-ES" sz="2800" b="0" i="1">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s-ES" sz="2800" i="1" smtClean="0">
                              <a:latin typeface="Cambria Math" panose="02040503050406030204" pitchFamily="18" charset="0"/>
                            </a:rPr>
                          </m:ctrlPr>
                        </m:naryPr>
                        <m:sub>
                          <m:r>
                            <a:rPr lang="es-ES" sz="2800" b="0" i="1" smtClean="0">
                              <a:latin typeface="Cambria Math" panose="02040503050406030204" pitchFamily="18" charset="0"/>
                            </a:rPr>
                            <m:t>𝑗</m:t>
                          </m:r>
                          <m:r>
                            <a:rPr lang="es-ES" sz="2800" i="1">
                              <a:latin typeface="Cambria Math" panose="02040503050406030204" pitchFamily="18" charset="0"/>
                            </a:rPr>
                            <m:t>=1</m:t>
                          </m:r>
                          <m:r>
                            <a:rPr lang="es-ES" sz="2800" b="0" i="1" smtClean="0">
                              <a:latin typeface="Cambria Math" panose="02040503050406030204" pitchFamily="18" charset="0"/>
                            </a:rPr>
                            <m:t>, </m:t>
                          </m:r>
                          <m:r>
                            <a:rPr lang="es-ES" sz="2800" b="0" i="1" smtClean="0">
                              <a:latin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𝑖</m:t>
                          </m:r>
                        </m:sub>
                        <m:sup>
                          <m:r>
                            <a:rPr lang="es-ES" sz="2800" i="1">
                              <a:latin typeface="Cambria Math" panose="02040503050406030204" pitchFamily="18" charset="0"/>
                            </a:rPr>
                            <m:t>𝑁</m:t>
                          </m:r>
                        </m:sup>
                        <m:e>
                          <m:r>
                            <a:rPr lang="es-ES" sz="2800" b="0" i="1" smtClean="0">
                              <a:latin typeface="Cambria Math" panose="02040503050406030204" pitchFamily="18" charset="0"/>
                            </a:rPr>
                            <m:t>𝑥</m:t>
                          </m:r>
                          <m:r>
                            <a:rPr lang="es-ES" sz="2800" b="0" i="1" baseline="-25000" smtClean="0">
                              <a:latin typeface="Cambria Math" panose="02040503050406030204" pitchFamily="18" charset="0"/>
                            </a:rPr>
                            <m:t>𝑗𝑖</m:t>
                          </m:r>
                        </m:e>
                      </m:nary>
                      <m:r>
                        <a:rPr lang="es-ES" sz="2800" b="0" i="1" smtClean="0">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1,∀</m:t>
                      </m:r>
                      <m:r>
                        <a:rPr lang="es-ES" sz="2800" b="0" i="1" baseline="-25000" smtClean="0">
                          <a:latin typeface="Cambria Math" panose="02040503050406030204" pitchFamily="18" charset="0"/>
                          <a:ea typeface="Cambria Math" panose="02040503050406030204" pitchFamily="18" charset="0"/>
                        </a:rPr>
                        <m:t>𝑖</m:t>
                      </m:r>
                      <m:r>
                        <a:rPr lang="es-ES" sz="2800" i="1">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𝑁</m:t>
                      </m:r>
                      <m:r>
                        <a:rPr lang="es-ES" sz="2800" i="1">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𝐸𝑛𝑡𝑟𝑎</m:t>
                      </m:r>
                      <m:r>
                        <a:rPr lang="es-ES" sz="2800" i="1">
                          <a:latin typeface="Cambria Math" panose="02040503050406030204" pitchFamily="18" charset="0"/>
                          <a:ea typeface="Cambria Math" panose="02040503050406030204" pitchFamily="18" charset="0"/>
                        </a:rPr>
                        <m:t> </m:t>
                      </m:r>
                      <m:r>
                        <a:rPr lang="es-ES" sz="2800" i="1">
                          <a:latin typeface="Cambria Math" panose="02040503050406030204" pitchFamily="18" charset="0"/>
                          <a:ea typeface="Cambria Math" panose="02040503050406030204" pitchFamily="18" charset="0"/>
                        </a:rPr>
                        <m:t>𝑢𝑛𝑎</m:t>
                      </m:r>
                      <m:r>
                        <a:rPr lang="es-ES" sz="2800" i="1">
                          <a:latin typeface="Cambria Math" panose="02040503050406030204" pitchFamily="18" charset="0"/>
                          <a:ea typeface="Cambria Math" panose="02040503050406030204" pitchFamily="18" charset="0"/>
                        </a:rPr>
                        <m:t> </m:t>
                      </m:r>
                      <m:r>
                        <a:rPr lang="es-ES" sz="2800" i="1">
                          <a:latin typeface="Cambria Math" panose="02040503050406030204" pitchFamily="18" charset="0"/>
                          <a:ea typeface="Cambria Math" panose="02040503050406030204" pitchFamily="18" charset="0"/>
                        </a:rPr>
                        <m:t>𝑣𝑒𝑧</m:t>
                      </m:r>
                      <m:r>
                        <a:rPr lang="es-ES" sz="2800" i="1">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𝑎</m:t>
                      </m:r>
                      <m:r>
                        <a:rPr lang="es-ES" sz="2800" i="1">
                          <a:latin typeface="Cambria Math" panose="02040503050406030204" pitchFamily="18" charset="0"/>
                          <a:ea typeface="Cambria Math" panose="02040503050406030204" pitchFamily="18" charset="0"/>
                        </a:rPr>
                        <m:t> </m:t>
                      </m:r>
                      <m:r>
                        <a:rPr lang="es-ES" sz="2800" i="1">
                          <a:latin typeface="Cambria Math" panose="02040503050406030204" pitchFamily="18" charset="0"/>
                          <a:ea typeface="Cambria Math" panose="02040503050406030204" pitchFamily="18" charset="0"/>
                        </a:rPr>
                        <m:t>𝑐𝑎𝑑𝑎</m:t>
                      </m:r>
                      <m:r>
                        <a:rPr lang="es-ES" sz="2800" i="1">
                          <a:latin typeface="Cambria Math" panose="02040503050406030204" pitchFamily="18" charset="0"/>
                          <a:ea typeface="Cambria Math" panose="02040503050406030204" pitchFamily="18" charset="0"/>
                        </a:rPr>
                        <m:t> </m:t>
                      </m:r>
                      <m:r>
                        <a:rPr lang="es-ES" sz="2800" i="1">
                          <a:latin typeface="Cambria Math" panose="02040503050406030204" pitchFamily="18" charset="0"/>
                          <a:ea typeface="Cambria Math" panose="02040503050406030204" pitchFamily="18" charset="0"/>
                        </a:rPr>
                        <m:t>𝑐𝑖𝑢𝑑𝑎𝑑</m:t>
                      </m:r>
                      <m:r>
                        <a:rPr lang="es-ES" sz="2800" i="1">
                          <a:latin typeface="Cambria Math" panose="02040503050406030204" pitchFamily="18" charset="0"/>
                          <a:ea typeface="Cambria Math" panose="02040503050406030204" pitchFamily="18" charset="0"/>
                        </a:rPr>
                        <m:t>)</m:t>
                      </m:r>
                    </m:oMath>
                  </m:oMathPara>
                </a14:m>
                <a:endParaRPr lang="es-ES" sz="2800" b="0" i="1">
                  <a:latin typeface="Cambria Math" panose="02040503050406030204" pitchFamily="18" charset="0"/>
                  <a:ea typeface="Cambria Math" panose="02040503050406030204" pitchFamily="18" charset="0"/>
                </a:endParaRP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58" t="-5186" b="-6915"/>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52</a:t>
            </a:fld>
            <a:endParaRPr lang="es-ES"/>
          </a:p>
        </p:txBody>
      </p:sp>
    </p:spTree>
    <p:extLst>
      <p:ext uri="{BB962C8B-B14F-4D97-AF65-F5344CB8AC3E}">
        <p14:creationId xmlns:p14="http://schemas.microsoft.com/office/powerpoint/2010/main" val="1357807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del viajero</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53</a:t>
            </a:fld>
            <a:endParaRPr lang="es-ES"/>
          </a:p>
        </p:txBody>
      </p:sp>
      <p:sp>
        <p:nvSpPr>
          <p:cNvPr id="6" name="Subtitle 5">
            <a:extLst>
              <a:ext uri="{FF2B5EF4-FFF2-40B4-BE49-F238E27FC236}">
                <a16:creationId xmlns:a16="http://schemas.microsoft.com/office/drawing/2014/main" id="{B449765F-E011-D5D4-14FF-6C8BEB630F82}"/>
              </a:ext>
            </a:extLst>
          </p:cNvPr>
          <p:cNvSpPr>
            <a:spLocks noGrp="1"/>
          </p:cNvSpPr>
          <p:nvPr>
            <p:ph type="subTitle" idx="10"/>
          </p:nvPr>
        </p:nvSpPr>
        <p:spPr>
          <a:xfrm>
            <a:off x="314280" y="1582560"/>
            <a:ext cx="11655432" cy="4589280"/>
          </a:xfrm>
        </p:spPr>
        <p:txBody>
          <a:bodyPr/>
          <a:lstStyle/>
          <a:p>
            <a:r>
              <a:rPr lang="es-ES"/>
              <a:t>Para evitar ciclos más pequeños que incluyan solo un subconjunto de ciudades se agregan restricciones adicionales.</a:t>
            </a:r>
          </a:p>
          <a:p>
            <a:r>
              <a:rPr lang="es-ES"/>
              <a:t>Hay que garantizar que para cualquier conjunto de nodos el número máximo de arcos incluidos en la solución sea de uno menos que el número de nodos.</a:t>
            </a:r>
          </a:p>
          <a:p>
            <a:r>
              <a:rPr lang="es-ES"/>
              <a:t>Formulación de Miller-Tucker-</a:t>
            </a:r>
            <a:r>
              <a:rPr lang="es-ES" err="1"/>
              <a:t>Zemlin</a:t>
            </a:r>
            <a:r>
              <a:rPr lang="es-ES"/>
              <a:t> (MTZ).</a:t>
            </a:r>
          </a:p>
        </p:txBody>
      </p:sp>
    </p:spTree>
    <p:extLst>
      <p:ext uri="{BB962C8B-B14F-4D97-AF65-F5344CB8AC3E}">
        <p14:creationId xmlns:p14="http://schemas.microsoft.com/office/powerpoint/2010/main" val="1678623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del viajero</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0585368" cy="4589280"/>
              </a:xfrm>
            </p:spPr>
            <p:txBody>
              <a:bodyPr/>
              <a:lstStyle/>
              <a:p>
                <a:pPr marL="0" indent="0">
                  <a:buNone/>
                </a:pPr>
                <a14:m>
                  <m:oMathPara xmlns:m="http://schemas.openxmlformats.org/officeDocument/2006/math">
                    <m:oMathParaPr>
                      <m:jc m:val="left"/>
                    </m:oMathParaPr>
                    <m:oMath xmlns:m="http://schemas.openxmlformats.org/officeDocument/2006/math">
                      <m:r>
                        <a:rPr lang="es-ES" sz="2800" i="1" smtClean="0">
                          <a:latin typeface="Cambria Math" panose="02040503050406030204" pitchFamily="18" charset="0"/>
                        </a:rPr>
                        <m:t>𝑆𝑢𝑗𝑒𝑡𝑜</m:t>
                      </m:r>
                      <m:r>
                        <a:rPr lang="es-ES" sz="2800" i="1" smtClean="0">
                          <a:latin typeface="Cambria Math" panose="02040503050406030204" pitchFamily="18" charset="0"/>
                        </a:rPr>
                        <m:t> </m:t>
                      </m:r>
                      <m:r>
                        <a:rPr lang="es-ES" sz="2800" i="1" smtClean="0">
                          <a:latin typeface="Cambria Math" panose="02040503050406030204" pitchFamily="18" charset="0"/>
                        </a:rPr>
                        <m:t>𝑎</m:t>
                      </m:r>
                      <m:r>
                        <a:rPr lang="es-ES" sz="2800" b="0" i="1" smtClean="0">
                          <a:latin typeface="Cambria Math" panose="02040503050406030204" pitchFamily="18" charset="0"/>
                        </a:rPr>
                        <m:t> </m:t>
                      </m:r>
                      <m:d>
                        <m:dPr>
                          <m:ctrlPr>
                            <a:rPr lang="es-ES" sz="2800" b="0" i="1" smtClean="0">
                              <a:latin typeface="Cambria Math" panose="02040503050406030204" pitchFamily="18" charset="0"/>
                            </a:rPr>
                          </m:ctrlPr>
                        </m:dPr>
                        <m:e>
                          <m:r>
                            <a:rPr lang="es-ES" sz="2800" b="0" i="1" smtClean="0">
                              <a:latin typeface="Cambria Math" panose="02040503050406030204" pitchFamily="18" charset="0"/>
                            </a:rPr>
                            <m:t>𝑐𝑜𝑛𝑡𝑖𝑛𝑢𝑎𝑐𝑖</m:t>
                          </m:r>
                          <m:r>
                            <a:rPr lang="es-ES" sz="2800" b="0" i="1" smtClean="0">
                              <a:latin typeface="Cambria Math" panose="02040503050406030204" pitchFamily="18" charset="0"/>
                            </a:rPr>
                            <m:t>ó</m:t>
                          </m:r>
                          <m:r>
                            <a:rPr lang="es-ES" sz="2800" b="0" i="1" smtClean="0">
                              <a:latin typeface="Cambria Math" panose="02040503050406030204" pitchFamily="18" charset="0"/>
                            </a:rPr>
                            <m:t>𝑛</m:t>
                          </m:r>
                        </m:e>
                      </m:d>
                      <m:r>
                        <a:rPr lang="es-ES" sz="2800" i="1">
                          <a:latin typeface="Cambria Math" panose="02040503050406030204" pitchFamily="18" charset="0"/>
                        </a:rPr>
                        <m:t>:</m:t>
                      </m:r>
                    </m:oMath>
                  </m:oMathPara>
                </a14:m>
                <a:endParaRPr lang="es-ES" sz="2800" i="1" dirty="0">
                  <a:latin typeface="Cambria Math" panose="02040503050406030204" pitchFamily="18" charset="0"/>
                </a:endParaRPr>
              </a:p>
              <a:p>
                <a:pPr marL="0" indent="0">
                  <a:buNone/>
                </a:pPr>
                <a:endParaRPr lang="es-ES" sz="2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ea typeface="Cambria Math" panose="02040503050406030204" pitchFamily="18" charset="0"/>
                        </a:rPr>
                        <m:t>𝑢</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𝑢𝑗</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𝑛𝑥𝑖𝑗</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𝑛</m:t>
                      </m:r>
                      <m:r>
                        <a:rPr lang="es-ES" sz="2800" b="0" i="1" smtClean="0">
                          <a:latin typeface="Cambria Math" panose="02040503050406030204" pitchFamily="18" charset="0"/>
                          <a:ea typeface="Cambria Math" panose="02040503050406030204" pitchFamily="18" charset="0"/>
                        </a:rPr>
                        <m:t>−1,  ∀</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𝑗</m:t>
                      </m:r>
                      <m:r>
                        <a:rPr lang="es-ES" sz="2800" i="1">
                          <a:latin typeface="Cambria Math" panose="02040503050406030204" pitchFamily="18" charset="0"/>
                          <a:ea typeface="Cambria Math" panose="02040503050406030204" pitchFamily="18" charset="0"/>
                        </a:rPr>
                        <m:t>= 2, …, </m:t>
                      </m:r>
                      <m:r>
                        <a:rPr lang="es-ES" sz="2800" b="0" i="1" smtClean="0">
                          <a:latin typeface="Cambria Math" panose="02040503050406030204" pitchFamily="18" charset="0"/>
                          <a:ea typeface="Cambria Math" panose="02040503050406030204" pitchFamily="18" charset="0"/>
                        </a:rPr>
                        <m:t>𝑁</m:t>
                      </m:r>
                    </m:oMath>
                  </m:oMathPara>
                </a14:m>
                <a:endParaRPr lang="es-ES" sz="2800" b="0" i="1" dirty="0">
                  <a:latin typeface="Cambria Math" panose="02040503050406030204" pitchFamily="18" charset="0"/>
                  <a:ea typeface="Cambria Math" panose="02040503050406030204" pitchFamily="18" charset="0"/>
                </a:endParaRPr>
              </a:p>
              <a:p>
                <a:pPr marL="0" indent="0">
                  <a:buNone/>
                </a:pPr>
                <a:endParaRPr lang="es-ES" sz="2800" b="0" i="1" dirty="0">
                  <a:latin typeface="Cambria Math" panose="02040503050406030204" pitchFamily="18" charset="0"/>
                  <a:ea typeface="Cambria Math" panose="02040503050406030204" pitchFamily="18" charset="0"/>
                </a:endParaRPr>
              </a:p>
              <a:p>
                <a:pPr marL="0" indent="0">
                  <a:buNone/>
                </a:pPr>
                <a:r>
                  <a:rPr lang="es-ES" sz="2800" i="1" dirty="0">
                    <a:latin typeface="Cambria Math" panose="02040503050406030204" pitchFamily="18" charset="0"/>
                  </a:rPr>
                  <a:t>Variables binarias:</a:t>
                </a:r>
              </a:p>
              <a:p>
                <a:pPr marL="0" indent="0">
                  <a:buNone/>
                </a:pPr>
                <a:endParaRPr lang="es-ES" sz="28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𝑥</m:t>
                      </m:r>
                      <m:r>
                        <a:rPr lang="es-ES" sz="2800" b="0" i="1" baseline="-25000" smtClean="0">
                          <a:latin typeface="Cambria Math" panose="02040503050406030204" pitchFamily="18" charset="0"/>
                        </a:rPr>
                        <m:t>𝑖𝑗</m:t>
                      </m:r>
                      <m:r>
                        <a:rPr lang="es-ES" sz="2800" i="1" smtClean="0">
                          <a:latin typeface="Cambria Math" panose="02040503050406030204" pitchFamily="18" charset="0"/>
                          <a:ea typeface="Cambria Math" panose="02040503050406030204" pitchFamily="18" charset="0"/>
                        </a:rPr>
                        <m:t>∈</m:t>
                      </m:r>
                      <m:d>
                        <m:dPr>
                          <m:begChr m:val="{"/>
                          <m:endChr m:val="}"/>
                          <m:ctrlPr>
                            <a:rPr lang="es-ES" sz="2800" b="0" i="1" smtClean="0">
                              <a:latin typeface="Cambria Math" panose="02040503050406030204" pitchFamily="18" charset="0"/>
                              <a:ea typeface="Cambria Math" panose="02040503050406030204" pitchFamily="18" charset="0"/>
                            </a:rPr>
                          </m:ctrlPr>
                        </m:dPr>
                        <m:e>
                          <m:r>
                            <a:rPr lang="es-ES" sz="2800" b="0" i="1" smtClean="0">
                              <a:latin typeface="Cambria Math" panose="02040503050406030204" pitchFamily="18" charset="0"/>
                              <a:ea typeface="Cambria Math" panose="02040503050406030204" pitchFamily="18" charset="0"/>
                            </a:rPr>
                            <m:t>0, 1</m:t>
                          </m:r>
                        </m:e>
                      </m:d>
                      <m:r>
                        <a:rPr lang="es-ES" sz="2800" b="0" i="1" smtClean="0">
                          <a:latin typeface="Cambria Math" panose="02040503050406030204" pitchFamily="18" charset="0"/>
                          <a:ea typeface="Cambria Math" panose="02040503050406030204" pitchFamily="18" charset="0"/>
                        </a:rPr>
                        <m:t>,  ∀</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m:t>
                      </m:r>
                      <m:r>
                        <a:rPr lang="es-ES" sz="2800" b="0" i="1" baseline="-25000" smtClean="0">
                          <a:latin typeface="Cambria Math" panose="02040503050406030204" pitchFamily="18" charset="0"/>
                          <a:ea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=1, 2, …, </m:t>
                      </m:r>
                      <m:r>
                        <a:rPr lang="es-ES" sz="2800" b="0" i="1" smtClean="0">
                          <a:latin typeface="Cambria Math" panose="02040503050406030204" pitchFamily="18" charset="0"/>
                          <a:ea typeface="Cambria Math" panose="02040503050406030204" pitchFamily="18" charset="0"/>
                        </a:rPr>
                        <m:t>𝑁</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𝑗</m:t>
                      </m:r>
                    </m:oMath>
                  </m:oMathPara>
                </a14:m>
                <a:endParaRPr lang="es-ES" sz="2800" b="0" i="1" dirty="0">
                  <a:latin typeface="Cambria Math" panose="02040503050406030204" pitchFamily="18" charset="0"/>
                  <a:ea typeface="Cambria Math" panose="02040503050406030204" pitchFamily="18" charset="0"/>
                </a:endParaRPr>
              </a:p>
              <a:p>
                <a:pPr marL="0" indent="0" algn="ctr">
                  <a:buNone/>
                </a:pPr>
                <a:endParaRPr lang="es-ES" sz="2800" i="1" dirty="0">
                  <a:latin typeface="Cambria Math" panose="02040503050406030204" pitchFamily="18" charset="0"/>
                  <a:ea typeface="Cambria Math" panose="02040503050406030204" pitchFamily="18" charset="0"/>
                </a:endParaRPr>
              </a:p>
              <a:p>
                <a:pPr marL="0" indent="0">
                  <a:buNone/>
                </a:pPr>
                <a:r>
                  <a:rPr lang="es-ES" sz="2800" b="0" i="1" dirty="0">
                    <a:latin typeface="Cambria Math" panose="02040503050406030204" pitchFamily="18" charset="0"/>
                    <a:ea typeface="Cambria Math" panose="02040503050406030204" pitchFamily="18" charset="0"/>
                  </a:rPr>
                  <a:t>Variables continuas (MTZ):</a:t>
                </a:r>
              </a:p>
              <a:p>
                <a:pPr marL="0" indent="0">
                  <a:buNone/>
                </a:pPr>
                <a:endParaRPr lang="es-ES" sz="2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ea typeface="Cambria Math" panose="02040503050406030204" pitchFamily="18" charset="0"/>
                        </a:rPr>
                        <m:t>2≤</m:t>
                      </m:r>
                      <m:r>
                        <a:rPr lang="es-ES" sz="2800" b="0" i="1" smtClean="0">
                          <a:latin typeface="Cambria Math" panose="02040503050406030204" pitchFamily="18" charset="0"/>
                          <a:ea typeface="Cambria Math" panose="02040503050406030204" pitchFamily="18" charset="0"/>
                        </a:rPr>
                        <m:t>𝑢</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𝑛</m:t>
                      </m:r>
                      <m:r>
                        <a:rPr lang="es-ES" sz="2800" b="0" i="1" smtClean="0">
                          <a:latin typeface="Cambria Math" panose="02040503050406030204" pitchFamily="18" charset="0"/>
                          <a:ea typeface="Cambria Math" panose="02040503050406030204" pitchFamily="18" charset="0"/>
                        </a:rPr>
                        <m:t>,  ∀</m:t>
                      </m:r>
                      <m:r>
                        <a:rPr lang="es-ES" sz="2800" b="0" i="1" baseline="-25000" smtClean="0">
                          <a:latin typeface="Cambria Math" panose="02040503050406030204" pitchFamily="18" charset="0"/>
                          <a:ea typeface="Cambria Math" panose="02040503050406030204" pitchFamily="18" charset="0"/>
                        </a:rPr>
                        <m:t>𝑖𝑗</m:t>
                      </m:r>
                      <m:r>
                        <a:rPr lang="es-ES" sz="2800" i="1">
                          <a:latin typeface="Cambria Math" panose="02040503050406030204" pitchFamily="18" charset="0"/>
                          <a:ea typeface="Cambria Math" panose="02040503050406030204" pitchFamily="18" charset="0"/>
                        </a:rPr>
                        <m:t>= 2, …, </m:t>
                      </m:r>
                      <m:r>
                        <a:rPr lang="es-ES" sz="2800" b="0" i="1" smtClean="0">
                          <a:latin typeface="Cambria Math" panose="02040503050406030204" pitchFamily="18" charset="0"/>
                          <a:ea typeface="Cambria Math" panose="02040503050406030204" pitchFamily="18" charset="0"/>
                        </a:rPr>
                        <m:t>𝑁</m:t>
                      </m:r>
                    </m:oMath>
                  </m:oMathPara>
                </a14:m>
                <a:endParaRPr lang="es-ES" sz="2800" b="0" i="1" dirty="0">
                  <a:latin typeface="Cambria Math" panose="02040503050406030204" pitchFamily="18" charset="0"/>
                  <a:ea typeface="Cambria Math" panose="02040503050406030204" pitchFamily="18" charset="0"/>
                </a:endParaRP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074" t="-5053" b="-7181"/>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54</a:t>
            </a:fld>
            <a:endParaRPr lang="es-ES"/>
          </a:p>
        </p:txBody>
      </p:sp>
    </p:spTree>
    <p:extLst>
      <p:ext uri="{BB962C8B-B14F-4D97-AF65-F5344CB8AC3E}">
        <p14:creationId xmlns:p14="http://schemas.microsoft.com/office/powerpoint/2010/main" val="32788120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del viajero</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55</a:t>
            </a:fld>
            <a:endParaRPr lang="es-ES"/>
          </a:p>
        </p:txBody>
      </p:sp>
      <p:sp>
        <p:nvSpPr>
          <p:cNvPr id="6" name="Subtitle 5">
            <a:extLst>
              <a:ext uri="{FF2B5EF4-FFF2-40B4-BE49-F238E27FC236}">
                <a16:creationId xmlns:a16="http://schemas.microsoft.com/office/drawing/2014/main" id="{B449765F-E011-D5D4-14FF-6C8BEB630F82}"/>
              </a:ext>
            </a:extLst>
          </p:cNvPr>
          <p:cNvSpPr>
            <a:spLocks noGrp="1"/>
          </p:cNvSpPr>
          <p:nvPr>
            <p:ph type="subTitle" idx="10"/>
          </p:nvPr>
        </p:nvSpPr>
        <p:spPr>
          <a:xfrm>
            <a:off x="6382512" y="1582559"/>
            <a:ext cx="4736808" cy="4589280"/>
          </a:xfrm>
        </p:spPr>
        <p:txBody>
          <a:bodyPr/>
          <a:lstStyle/>
          <a:p>
            <a:r>
              <a:rPr lang="es-ES"/>
              <a:t>Datos del problema</a:t>
            </a:r>
          </a:p>
          <a:p>
            <a:endParaRPr lang="es-ES"/>
          </a:p>
          <a:p>
            <a:endParaRPr lang="es-ES"/>
          </a:p>
          <a:p>
            <a:endParaRPr lang="es-ES"/>
          </a:p>
          <a:p>
            <a:endParaRPr lang="es-ES"/>
          </a:p>
          <a:p>
            <a:r>
              <a:rPr lang="es-ES"/>
              <a:t>Variables de decisión</a:t>
            </a:r>
          </a:p>
          <a:p>
            <a:r>
              <a:rPr lang="es-ES"/>
              <a:t>Variables auxiliares</a:t>
            </a:r>
          </a:p>
          <a:p>
            <a:r>
              <a:rPr lang="es-ES"/>
              <a:t>Función objetivo</a:t>
            </a:r>
          </a:p>
          <a:p>
            <a:endParaRPr lang="es-ES"/>
          </a:p>
        </p:txBody>
      </p:sp>
      <p:sp>
        <p:nvSpPr>
          <p:cNvPr id="3" name="Rectangle 1">
            <a:extLst>
              <a:ext uri="{FF2B5EF4-FFF2-40B4-BE49-F238E27FC236}">
                <a16:creationId xmlns:a16="http://schemas.microsoft.com/office/drawing/2014/main" id="{90E80497-07E8-5402-6775-4275A32B22B1}"/>
              </a:ext>
            </a:extLst>
          </p:cNvPr>
          <p:cNvSpPr>
            <a:spLocks noChangeArrowheads="1"/>
          </p:cNvSpPr>
          <p:nvPr/>
        </p:nvSpPr>
        <p:spPr bwMode="auto">
          <a:xfrm>
            <a:off x="314280" y="1153377"/>
            <a:ext cx="5857920" cy="544764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err="1">
                <a:ln>
                  <a:noFill/>
                </a:ln>
                <a:solidFill>
                  <a:srgbClr val="CF8E6D"/>
                </a:solidFill>
                <a:effectLst/>
                <a:latin typeface="JetBrains Mono"/>
              </a:rPr>
              <a:t>from</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gurobipy</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import</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 GRB, </a:t>
            </a:r>
            <a:r>
              <a:rPr kumimoji="0" lang="es-ES" altLang="es-ES" sz="1200" b="0" i="0" u="none" strike="noStrike" cap="none" normalizeH="0" baseline="0" err="1">
                <a:ln>
                  <a:noFill/>
                </a:ln>
                <a:solidFill>
                  <a:srgbClr val="BCBEC4"/>
                </a:solidFill>
                <a:effectLst/>
                <a:latin typeface="JetBrains Mono"/>
              </a:rPr>
              <a:t>quicksum</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Datos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n = </a:t>
            </a:r>
            <a:r>
              <a:rPr kumimoji="0" lang="es-ES" altLang="es-ES" sz="1200" b="0" i="0" u="none" strike="noStrike" cap="none" normalizeH="0" baseline="0">
                <a:ln>
                  <a:noFill/>
                </a:ln>
                <a:solidFill>
                  <a:srgbClr val="2AACB8"/>
                </a:solidFill>
                <a:effectLst/>
                <a:latin typeface="JetBrains Mono"/>
              </a:rPr>
              <a:t>5  </a:t>
            </a:r>
            <a:r>
              <a:rPr kumimoji="0" lang="es-ES" altLang="es-ES" sz="1200" b="0" i="0" u="none" strike="noStrike" cap="none" normalizeH="0" baseline="0">
                <a:ln>
                  <a:noFill/>
                </a:ln>
                <a:solidFill>
                  <a:srgbClr val="7A7E85"/>
                </a:solidFill>
                <a:effectLst/>
                <a:latin typeface="JetBrains Mono"/>
              </a:rPr>
              <a:t># Número de ciudades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ciudades</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err="1">
                <a:ln>
                  <a:noFill/>
                </a:ln>
                <a:solidFill>
                  <a:srgbClr val="8888C6"/>
                </a:solidFill>
                <a:effectLst/>
                <a:latin typeface="JetBrains Mono"/>
              </a:rPr>
              <a:t>range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n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Distancias entre ciudades (matriz c_{</a:t>
            </a:r>
            <a:r>
              <a:rPr kumimoji="0" lang="es-ES" altLang="es-ES" sz="1200" b="0" i="0" u="none" strike="noStrike" cap="none" normalizeH="0" baseline="0" err="1">
                <a:ln>
                  <a:noFill/>
                </a:ln>
                <a:solidFill>
                  <a:srgbClr val="7A7E85"/>
                </a:solidFill>
                <a:effectLst/>
                <a:latin typeface="JetBrains Mono"/>
              </a:rPr>
              <a:t>ij</a:t>
            </a:r>
            <a:r>
              <a:rPr kumimoji="0" lang="es-ES" altLang="es-ES" sz="1200" b="0" i="0" u="none" strike="noStrike" cap="none" normalizeH="0" baseline="0">
                <a:ln>
                  <a:noFill/>
                </a:ln>
                <a:solidFill>
                  <a:srgbClr val="7A7E85"/>
                </a:solidFill>
                <a:effectLst/>
                <a:latin typeface="JetBrains Mono"/>
              </a:rPr>
              <a:t>})</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c = {</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8</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9</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7</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6</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8</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8</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9</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9</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8</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6</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7</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6</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9</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6</a:t>
            </a:r>
            <a:br>
              <a:rPr kumimoji="0" lang="es-ES" altLang="es-ES" sz="1200" b="0" i="0" u="none" strike="noStrike" cap="none" normalizeH="0" baseline="0">
                <a:ln>
                  <a:noFill/>
                </a:ln>
                <a:solidFill>
                  <a:srgbClr val="2AACB8"/>
                </a:solidFill>
                <a:effectLst/>
                <a:latin typeface="JetBrains Mono"/>
              </a:rPr>
            </a:b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Crear el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Problema_del_Viajero</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Variables de decisión: x[</a:t>
            </a:r>
            <a:r>
              <a:rPr kumimoji="0" lang="es-ES" altLang="es-ES" sz="1200" b="0" i="0" u="none" strike="noStrike" cap="none" normalizeH="0" baseline="0" err="1">
                <a:ln>
                  <a:noFill/>
                </a:ln>
                <a:solidFill>
                  <a:srgbClr val="7A7E85"/>
                </a:solidFill>
                <a:effectLst/>
                <a:latin typeface="JetBrains Mono"/>
              </a:rPr>
              <a:t>i,j</a:t>
            </a:r>
            <a:r>
              <a:rPr kumimoji="0" lang="es-ES" altLang="es-ES" sz="1200" b="0" i="0" u="none" strike="noStrike" cap="none" normalizeH="0" baseline="0">
                <a:ln>
                  <a:noFill/>
                </a:ln>
                <a:solidFill>
                  <a:srgbClr val="7A7E85"/>
                </a:solidFill>
                <a:effectLst/>
                <a:latin typeface="JetBrains Mono"/>
              </a:rPr>
              <a:t>] = 1 si se viaja de ciudad i a ciudad j</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x = </a:t>
            </a:r>
            <a:r>
              <a:rPr kumimoji="0" lang="es-ES" altLang="es-ES" sz="1200" b="0" i="0" u="none" strike="noStrike" cap="none" normalizeH="0" baseline="0" err="1">
                <a:ln>
                  <a:noFill/>
                </a:ln>
                <a:solidFill>
                  <a:srgbClr val="BCBEC4"/>
                </a:solidFill>
                <a:effectLst/>
                <a:latin typeface="JetBrains Mono"/>
              </a:rPr>
              <a:t>modelo.addVars</a:t>
            </a:r>
            <a:r>
              <a:rPr kumimoji="0" lang="es-ES" altLang="es-ES" sz="1200" b="0" i="0" u="none" strike="noStrike" cap="none" normalizeH="0" baseline="0">
                <a:ln>
                  <a:noFill/>
                </a:ln>
                <a:solidFill>
                  <a:srgbClr val="BCBEC4"/>
                </a:solidFill>
                <a:effectLst/>
                <a:latin typeface="JetBrains Mono"/>
              </a:rPr>
              <a:t>(ciudades, ciudades, </a:t>
            </a:r>
            <a:r>
              <a:rPr kumimoji="0" lang="es-ES" altLang="es-ES" sz="1200" b="0" i="0" u="none" strike="noStrike" cap="none" normalizeH="0" baseline="0" err="1">
                <a:ln>
                  <a:noFill/>
                </a:ln>
                <a:solidFill>
                  <a:srgbClr val="AA4926"/>
                </a:solidFill>
                <a:effectLst/>
                <a:latin typeface="JetBrains Mono"/>
              </a:rPr>
              <a:t>vtype</a:t>
            </a:r>
            <a:r>
              <a:rPr kumimoji="0" lang="es-ES" altLang="es-ES" sz="1200" b="0" i="0" u="none" strike="noStrike" cap="none" normalizeH="0" baseline="0">
                <a:ln>
                  <a:noFill/>
                </a:ln>
                <a:solidFill>
                  <a:srgbClr val="BCBEC4"/>
                </a:solidFill>
                <a:effectLst/>
                <a:latin typeface="JetBrains Mono"/>
              </a:rPr>
              <a:t>=GRB.BINARY,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"x"</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Variables auxiliares para eliminar </a:t>
            </a:r>
            <a:r>
              <a:rPr kumimoji="0" lang="es-ES" altLang="es-ES" sz="1200" b="0" i="0" u="none" strike="noStrike" cap="none" normalizeH="0" baseline="0" err="1">
                <a:ln>
                  <a:noFill/>
                </a:ln>
                <a:solidFill>
                  <a:srgbClr val="7A7E85"/>
                </a:solidFill>
                <a:effectLst/>
                <a:latin typeface="JetBrains Mono"/>
              </a:rPr>
              <a:t>subtours</a:t>
            </a:r>
            <a:r>
              <a:rPr kumimoji="0" lang="es-ES" altLang="es-ES" sz="1200" b="0" i="0" u="none" strike="noStrike" cap="none" normalizeH="0" baseline="0">
                <a:ln>
                  <a:noFill/>
                </a:ln>
                <a:solidFill>
                  <a:srgbClr val="7A7E85"/>
                </a:solidFill>
                <a:effectLst/>
                <a:latin typeface="JetBrains Mono"/>
              </a:rPr>
              <a:t> (MTZ)</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u = </a:t>
            </a:r>
            <a:r>
              <a:rPr kumimoji="0" lang="es-ES" altLang="es-ES" sz="1200" b="0" i="0" u="none" strike="noStrike" cap="none" normalizeH="0" baseline="0" err="1">
                <a:ln>
                  <a:noFill/>
                </a:ln>
                <a:solidFill>
                  <a:srgbClr val="BCBEC4"/>
                </a:solidFill>
                <a:effectLst/>
                <a:latin typeface="JetBrains Mono"/>
              </a:rPr>
              <a:t>modelo.addVars</a:t>
            </a:r>
            <a:r>
              <a:rPr kumimoji="0" lang="es-ES" altLang="es-ES" sz="1200" b="0" i="0" u="none" strike="noStrike" cap="none" normalizeH="0" baseline="0">
                <a:ln>
                  <a:noFill/>
                </a:ln>
                <a:solidFill>
                  <a:srgbClr val="BCBEC4"/>
                </a:solidFill>
                <a:effectLst/>
                <a:latin typeface="JetBrains Mono"/>
              </a:rPr>
              <a:t>(ciudades, </a:t>
            </a:r>
            <a:r>
              <a:rPr kumimoji="0" lang="es-ES" altLang="es-ES" sz="1200" b="0" i="0" u="none" strike="noStrike" cap="none" normalizeH="0" baseline="0" err="1">
                <a:ln>
                  <a:noFill/>
                </a:ln>
                <a:solidFill>
                  <a:srgbClr val="AA4926"/>
                </a:solidFill>
                <a:effectLst/>
                <a:latin typeface="JetBrains Mono"/>
              </a:rPr>
              <a:t>vtype</a:t>
            </a:r>
            <a:r>
              <a:rPr kumimoji="0" lang="es-ES" altLang="es-ES" sz="1200" b="0" i="0" u="none" strike="noStrike" cap="none" normalizeH="0" baseline="0">
                <a:ln>
                  <a:noFill/>
                </a:ln>
                <a:solidFill>
                  <a:srgbClr val="BCBEC4"/>
                </a:solidFill>
                <a:effectLst/>
                <a:latin typeface="JetBrains Mono"/>
              </a:rPr>
              <a:t>=GRB.CONTINUOUS, </a:t>
            </a:r>
            <a:r>
              <a:rPr kumimoji="0" lang="es-ES" altLang="es-ES" sz="1200" b="0" i="0" u="none" strike="noStrike" cap="none" normalizeH="0" baseline="0">
                <a:ln>
                  <a:noFill/>
                </a:ln>
                <a:solidFill>
                  <a:srgbClr val="AA4926"/>
                </a:solidFill>
                <a:effectLst/>
                <a:latin typeface="JetBrains Mono"/>
              </a:rPr>
              <a:t>lb</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ub</a:t>
            </a:r>
            <a:r>
              <a:rPr kumimoji="0" lang="es-ES" altLang="es-ES" sz="1200" b="0" i="0" u="none" strike="noStrike" cap="none" normalizeH="0" baseline="0">
                <a:ln>
                  <a:noFill/>
                </a:ln>
                <a:solidFill>
                  <a:srgbClr val="BCBEC4"/>
                </a:solidFill>
                <a:effectLst/>
                <a:latin typeface="JetBrains Mono"/>
              </a:rPr>
              <a:t>=n,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"u"</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Establecer la función objetivo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modelo.setObjective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quicksum</a:t>
            </a:r>
            <a:r>
              <a:rPr kumimoji="0" lang="es-ES" altLang="es-ES" sz="1200" b="0" i="0" u="none" strike="noStrike" cap="none" normalizeH="0" baseline="0">
                <a:ln>
                  <a:noFill/>
                </a:ln>
                <a:solidFill>
                  <a:srgbClr val="BCBEC4"/>
                </a:solidFill>
                <a:effectLst/>
                <a:latin typeface="JetBrains Mono"/>
              </a:rPr>
              <a:t>(c[i, j] * x[i, j]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ciudades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ciudades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 j),</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GRB.MINIMIZE</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656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del viajero</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56</a:t>
            </a:fld>
            <a:endParaRPr lang="es-ES"/>
          </a:p>
        </p:txBody>
      </p:sp>
      <p:sp>
        <p:nvSpPr>
          <p:cNvPr id="6" name="Subtitle 5">
            <a:extLst>
              <a:ext uri="{FF2B5EF4-FFF2-40B4-BE49-F238E27FC236}">
                <a16:creationId xmlns:a16="http://schemas.microsoft.com/office/drawing/2014/main" id="{B449765F-E011-D5D4-14FF-6C8BEB630F82}"/>
              </a:ext>
            </a:extLst>
          </p:cNvPr>
          <p:cNvSpPr>
            <a:spLocks noGrp="1"/>
          </p:cNvSpPr>
          <p:nvPr>
            <p:ph type="subTitle" idx="10"/>
          </p:nvPr>
        </p:nvSpPr>
        <p:spPr>
          <a:xfrm>
            <a:off x="6382512" y="1582559"/>
            <a:ext cx="4736808" cy="4589280"/>
          </a:xfrm>
        </p:spPr>
        <p:txBody>
          <a:bodyPr/>
          <a:lstStyle/>
          <a:p>
            <a:r>
              <a:rPr lang="es-ES"/>
              <a:t>Restricciones para visitar cada ciudad una única vez.</a:t>
            </a:r>
          </a:p>
          <a:p>
            <a:endParaRPr lang="es-ES"/>
          </a:p>
          <a:p>
            <a:r>
              <a:rPr lang="es-ES"/>
              <a:t>Para evitar ciclos dentro del propio grafo.</a:t>
            </a:r>
          </a:p>
          <a:p>
            <a:endParaRPr lang="es-ES"/>
          </a:p>
          <a:p>
            <a:endParaRPr lang="es-ES"/>
          </a:p>
          <a:p>
            <a:endParaRPr lang="es-ES"/>
          </a:p>
        </p:txBody>
      </p:sp>
      <p:sp>
        <p:nvSpPr>
          <p:cNvPr id="5" name="Rectangle 1">
            <a:extLst>
              <a:ext uri="{FF2B5EF4-FFF2-40B4-BE49-F238E27FC236}">
                <a16:creationId xmlns:a16="http://schemas.microsoft.com/office/drawing/2014/main" id="{9DE2E58F-C75D-DF84-7B38-7CA2DA89D712}"/>
              </a:ext>
            </a:extLst>
          </p:cNvPr>
          <p:cNvSpPr>
            <a:spLocks noChangeArrowheads="1"/>
          </p:cNvSpPr>
          <p:nvPr/>
        </p:nvSpPr>
        <p:spPr bwMode="auto">
          <a:xfrm>
            <a:off x="222287" y="1153376"/>
            <a:ext cx="5989320" cy="544764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Restricciones de flujo</a:t>
            </a:r>
            <a:br>
              <a:rPr kumimoji="0" lang="es-ES" altLang="es-ES" sz="1200" b="0" i="0" u="none" strike="noStrike" cap="none" normalizeH="0" baseline="0">
                <a:ln>
                  <a:noFill/>
                </a:ln>
                <a:solidFill>
                  <a:srgbClr val="7A7E85"/>
                </a:solidFill>
                <a:effectLst/>
                <a:latin typeface="JetBrains Mono"/>
              </a:rPr>
            </a:b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7A7E85"/>
                </a:solidFill>
                <a:effectLst/>
                <a:latin typeface="JetBrains Mono"/>
              </a:rPr>
              <a:t># 1. Sale exactamente una vez de cada ciudad</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ciudades: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modelo.addConstr</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quicksum</a:t>
            </a:r>
            <a:r>
              <a:rPr kumimoji="0" lang="es-ES" altLang="es-ES" sz="1200" b="0" i="0" u="none" strike="noStrike" cap="none" normalizeH="0" baseline="0">
                <a:ln>
                  <a:noFill/>
                </a:ln>
                <a:solidFill>
                  <a:srgbClr val="BCBEC4"/>
                </a:solidFill>
                <a:effectLst/>
                <a:latin typeface="JetBrains Mono"/>
              </a:rPr>
              <a:t>(x[i, j]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ciudades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 i)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f"Salida</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br>
              <a:rPr kumimoji="0" lang="es-ES" altLang="es-ES" sz="1200" b="0" i="0" u="none" strike="noStrike" cap="none" normalizeH="0" baseline="0">
                <a:ln>
                  <a:noFill/>
                </a:ln>
                <a:solidFill>
                  <a:srgbClr val="6AAB73"/>
                </a:solidFill>
                <a:effectLst/>
                <a:latin typeface="JetBrains Mono"/>
              </a:rPr>
            </a:br>
            <a:r>
              <a:rPr kumimoji="0" lang="es-ES" altLang="es-ES" sz="1200" b="0" i="0" u="none" strike="noStrike" cap="none" normalizeH="0" baseline="0">
                <a:ln>
                  <a:noFill/>
                </a:ln>
                <a:solidFill>
                  <a:srgbClr val="6AAB73"/>
                </a:solidFill>
                <a:effectLst/>
                <a:latin typeface="JetBrains Mono"/>
              </a:rPr>
              <a:t>    </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2. Entra exactamente una vez a cada ciudad</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ciudades: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modelo.addConstr</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quicksum</a:t>
            </a:r>
            <a:r>
              <a:rPr kumimoji="0" lang="es-ES" altLang="es-ES" sz="1200" b="0" i="0" u="none" strike="noStrike" cap="none" normalizeH="0" baseline="0">
                <a:ln>
                  <a:noFill/>
                </a:ln>
                <a:solidFill>
                  <a:srgbClr val="BCBEC4"/>
                </a:solidFill>
                <a:effectLst/>
                <a:latin typeface="JetBrains Mono"/>
              </a:rPr>
              <a:t>(x[i, j]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ciudades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 j)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f"Entrada</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j</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br>
              <a:rPr kumimoji="0" lang="es-ES" altLang="es-ES" sz="1200" b="0" i="0" u="none" strike="noStrike" cap="none" normalizeH="0" baseline="0">
                <a:ln>
                  <a:noFill/>
                </a:ln>
                <a:solidFill>
                  <a:srgbClr val="6AAB73"/>
                </a:solidFill>
                <a:effectLst/>
                <a:latin typeface="JetBrains Mono"/>
              </a:rPr>
            </a:br>
            <a:r>
              <a:rPr kumimoji="0" lang="es-ES" altLang="es-ES" sz="1200" b="0" i="0" u="none" strike="noStrike" cap="none" normalizeH="0" baseline="0">
                <a:ln>
                  <a:noFill/>
                </a:ln>
                <a:solidFill>
                  <a:srgbClr val="6AAB73"/>
                </a:solidFill>
                <a:effectLst/>
                <a:latin typeface="JetBrains Mono"/>
              </a:rPr>
              <a:t>    </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Restricciones de eliminación de </a:t>
            </a:r>
            <a:r>
              <a:rPr kumimoji="0" lang="es-ES" altLang="es-ES" sz="1200" b="0" i="0" u="none" strike="noStrike" cap="none" normalizeH="0" baseline="0" err="1">
                <a:ln>
                  <a:noFill/>
                </a:ln>
                <a:solidFill>
                  <a:srgbClr val="7A7E85"/>
                </a:solidFill>
                <a:effectLst/>
                <a:latin typeface="JetBrains Mono"/>
              </a:rPr>
              <a:t>subtours</a:t>
            </a:r>
            <a:r>
              <a:rPr kumimoji="0" lang="es-ES" altLang="es-ES" sz="1200" b="0" i="0" u="none" strike="noStrike" cap="none" normalizeH="0" baseline="0">
                <a:ln>
                  <a:noFill/>
                </a:ln>
                <a:solidFill>
                  <a:srgbClr val="7A7E85"/>
                </a:solidFill>
                <a:effectLst/>
                <a:latin typeface="JetBrains Mono"/>
              </a:rPr>
              <a:t> (MTZ)</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ciudades: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modelo.addConstr</a:t>
            </a:r>
            <a:r>
              <a:rPr kumimoji="0" lang="es-ES" altLang="es-ES" sz="1200" b="0" i="0" u="none" strike="noStrike" cap="none" normalizeH="0" baseline="0">
                <a:ln>
                  <a:noFill/>
                </a:ln>
                <a:solidFill>
                  <a:srgbClr val="BCBEC4"/>
                </a:solidFill>
                <a:effectLst/>
                <a:latin typeface="JetBrains Mono"/>
              </a:rPr>
              <a:t>(u[i] &gt;=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f"u_min</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modelo.addConstr</a:t>
            </a:r>
            <a:r>
              <a:rPr kumimoji="0" lang="es-ES" altLang="es-ES" sz="1200" b="0" i="0" u="none" strike="noStrike" cap="none" normalizeH="0" baseline="0">
                <a:ln>
                  <a:noFill/>
                </a:ln>
                <a:solidFill>
                  <a:srgbClr val="BCBEC4"/>
                </a:solidFill>
                <a:effectLst/>
                <a:latin typeface="JetBrains Mono"/>
              </a:rPr>
              <a:t>(u[i] &lt;= n,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f"u_max</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ciudades: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ciudades: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 j </a:t>
            </a:r>
            <a:r>
              <a:rPr kumimoji="0" lang="es-ES" altLang="es-ES" sz="1200" b="0" i="0" u="none" strike="noStrike" cap="none" normalizeH="0" baseline="0">
                <a:ln>
                  <a:noFill/>
                </a:ln>
                <a:solidFill>
                  <a:srgbClr val="CF8E6D"/>
                </a:solidFill>
                <a:effectLst/>
                <a:latin typeface="JetBrains Mono"/>
              </a:rPr>
              <a:t>and </a:t>
            </a:r>
            <a:r>
              <a:rPr kumimoji="0" lang="es-ES" altLang="es-ES" sz="1200" b="0" i="0" u="none" strike="noStrike" cap="none" normalizeH="0" baseline="0">
                <a:ln>
                  <a:noFill/>
                </a:ln>
                <a:solidFill>
                  <a:srgbClr val="BCBEC4"/>
                </a:solidFill>
                <a:effectLst/>
                <a:latin typeface="JetBrains Mono"/>
              </a:rPr>
              <a:t>i != </a:t>
            </a:r>
            <a:r>
              <a:rPr kumimoji="0" lang="es-ES" altLang="es-ES" sz="1200" b="0" i="0" u="none" strike="noStrike" cap="none" normalizeH="0" baseline="0">
                <a:ln>
                  <a:noFill/>
                </a:ln>
                <a:solidFill>
                  <a:srgbClr val="2AACB8"/>
                </a:solidFill>
                <a:effectLst/>
                <a:latin typeface="JetBrains Mono"/>
              </a:rPr>
              <a:t>1 </a:t>
            </a:r>
            <a:r>
              <a:rPr kumimoji="0" lang="es-ES" altLang="es-ES" sz="1200" b="0" i="0" u="none" strike="noStrike" cap="none" normalizeH="0" baseline="0">
                <a:ln>
                  <a:noFill/>
                </a:ln>
                <a:solidFill>
                  <a:srgbClr val="CF8E6D"/>
                </a:solidFill>
                <a:effectLst/>
                <a:latin typeface="JetBrains Mono"/>
              </a:rPr>
              <a:t>and </a:t>
            </a:r>
            <a:r>
              <a:rPr kumimoji="0" lang="es-ES" altLang="es-ES" sz="1200" b="0" i="0" u="none" strike="noStrike" cap="none" normalizeH="0" baseline="0">
                <a:ln>
                  <a:noFill/>
                </a:ln>
                <a:solidFill>
                  <a:srgbClr val="BCBEC4"/>
                </a:solidFill>
                <a:effectLst/>
                <a:latin typeface="JetBrains Mono"/>
              </a:rPr>
              <a:t>j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modelo.addConstr</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u[i] - u[j] + n * x[i, j] &lt;= n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f"MTZ</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i</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j</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br>
              <a:rPr kumimoji="0" lang="es-ES" altLang="es-ES" sz="1200" b="0" i="0" u="none" strike="noStrike" cap="none" normalizeH="0" baseline="0">
                <a:ln>
                  <a:noFill/>
                </a:ln>
                <a:solidFill>
                  <a:srgbClr val="6AAB73"/>
                </a:solidFill>
                <a:effectLst/>
                <a:latin typeface="JetBrains Mono"/>
              </a:rPr>
            </a:br>
            <a:r>
              <a:rPr kumimoji="0" lang="es-ES" altLang="es-ES" sz="1200" b="0" i="0" u="none" strike="noStrike" cap="none" normalizeH="0" baseline="0">
                <a:ln>
                  <a:noFill/>
                </a:ln>
                <a:solidFill>
                  <a:srgbClr val="6AAB73"/>
                </a:solidFill>
                <a:effectLst/>
                <a:latin typeface="JetBrains Mono"/>
              </a:rPr>
              <a:t>            </a:t>
            </a:r>
            <a:r>
              <a:rPr kumimoji="0" lang="es-ES" altLang="es-ES" sz="1200" b="0" i="0" u="none" strike="noStrike" cap="none" normalizeH="0" baseline="0">
                <a:ln>
                  <a:noFill/>
                </a:ln>
                <a:solidFill>
                  <a:srgbClr val="BCBEC4"/>
                </a:solidFill>
                <a:effectLst/>
                <a:latin typeface="JetBrains Mono"/>
              </a:rPr>
              <a:t>)</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23665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Problema del viajero</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57</a:t>
            </a:fld>
            <a:endParaRPr lang="es-ES"/>
          </a:p>
        </p:txBody>
      </p:sp>
      <p:sp>
        <p:nvSpPr>
          <p:cNvPr id="6" name="Subtitle 5">
            <a:extLst>
              <a:ext uri="{FF2B5EF4-FFF2-40B4-BE49-F238E27FC236}">
                <a16:creationId xmlns:a16="http://schemas.microsoft.com/office/drawing/2014/main" id="{B449765F-E011-D5D4-14FF-6C8BEB630F82}"/>
              </a:ext>
            </a:extLst>
          </p:cNvPr>
          <p:cNvSpPr>
            <a:spLocks noGrp="1"/>
          </p:cNvSpPr>
          <p:nvPr>
            <p:ph type="subTitle" idx="10"/>
          </p:nvPr>
        </p:nvSpPr>
        <p:spPr>
          <a:xfrm>
            <a:off x="6382512" y="1582559"/>
            <a:ext cx="4736808" cy="4589280"/>
          </a:xfrm>
        </p:spPr>
        <p:txBody>
          <a:bodyPr/>
          <a:lstStyle/>
          <a:p>
            <a:r>
              <a:rPr lang="es-ES"/>
              <a:t>Resolver el problema</a:t>
            </a:r>
          </a:p>
          <a:p>
            <a:r>
              <a:rPr lang="es-ES"/>
              <a:t>Imprimir resultado</a:t>
            </a:r>
          </a:p>
          <a:p>
            <a:endParaRPr lang="es-ES"/>
          </a:p>
          <a:p>
            <a:endParaRPr lang="es-ES"/>
          </a:p>
          <a:p>
            <a:endParaRPr lang="es-ES"/>
          </a:p>
          <a:p>
            <a:endParaRPr lang="es-ES"/>
          </a:p>
          <a:p>
            <a:endParaRPr lang="es-ES"/>
          </a:p>
          <a:p>
            <a:endParaRPr lang="es-ES"/>
          </a:p>
        </p:txBody>
      </p:sp>
      <p:sp>
        <p:nvSpPr>
          <p:cNvPr id="3" name="Rectangle 1">
            <a:extLst>
              <a:ext uri="{FF2B5EF4-FFF2-40B4-BE49-F238E27FC236}">
                <a16:creationId xmlns:a16="http://schemas.microsoft.com/office/drawing/2014/main" id="{B17ABB95-4F81-37F6-922E-C18776051500}"/>
              </a:ext>
            </a:extLst>
          </p:cNvPr>
          <p:cNvSpPr>
            <a:spLocks noChangeArrowheads="1"/>
          </p:cNvSpPr>
          <p:nvPr/>
        </p:nvSpPr>
        <p:spPr bwMode="auto">
          <a:xfrm>
            <a:off x="222287" y="1349276"/>
            <a:ext cx="5148072" cy="461664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Optimizar el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modelo.optimize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Imprimir la solución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modelo.status</a:t>
            </a:r>
            <a:r>
              <a:rPr kumimoji="0" lang="es-ES" altLang="es-ES" sz="1200" b="0" i="0" u="none" strike="noStrike" cap="none" normalizeH="0" baseline="0">
                <a:ln>
                  <a:noFill/>
                </a:ln>
                <a:solidFill>
                  <a:srgbClr val="BCBEC4"/>
                </a:solidFill>
                <a:effectLst/>
                <a:latin typeface="JetBrains Mono"/>
              </a:rPr>
              <a:t> == GRB.OPTIMAL:</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f"</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CF8E6D"/>
                </a:solidFill>
                <a:effectLst/>
                <a:latin typeface="JetBrains Mono"/>
              </a:rPr>
              <a:t>n</a:t>
            </a:r>
            <a:r>
              <a:rPr kumimoji="0" lang="es-ES" altLang="es-ES" sz="1200" b="0" i="0" u="none" strike="noStrike" cap="none" normalizeH="0" baseline="0" err="1">
                <a:ln>
                  <a:noFill/>
                </a:ln>
                <a:solidFill>
                  <a:srgbClr val="6AAB73"/>
                </a:solidFill>
                <a:effectLst/>
                <a:latin typeface="JetBrains Mono"/>
              </a:rPr>
              <a:t>Coste</a:t>
            </a:r>
            <a:r>
              <a:rPr kumimoji="0" lang="es-ES" altLang="es-ES" sz="1200" b="0" i="0" u="none" strike="noStrike" cap="none" normalizeH="0" baseline="0">
                <a:ln>
                  <a:noFill/>
                </a:ln>
                <a:solidFill>
                  <a:srgbClr val="6AAB73"/>
                </a:solidFill>
                <a:effectLst/>
                <a:latin typeface="JetBrains Mono"/>
              </a:rPr>
              <a:t> mínimo del recorrido: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modelo.ObjVal</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ruta = []</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ciudad_actual</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2AACB8"/>
                </a:solidFill>
                <a:effectLst/>
                <a:latin typeface="JetBrains Mono"/>
              </a:rPr>
              <a:t>1</a:t>
            </a:r>
            <a:br>
              <a:rPr kumimoji="0" lang="es-ES" altLang="es-ES" sz="1200" b="0" i="0" u="none" strike="noStrike" cap="none" normalizeH="0" baseline="0">
                <a:ln>
                  <a:noFill/>
                </a:ln>
                <a:solidFill>
                  <a:srgbClr val="2AACB8"/>
                </a:solidFill>
                <a:effectLst/>
                <a:latin typeface="JetBrains Mono"/>
              </a:rPr>
            </a:br>
            <a:r>
              <a:rPr kumimoji="0" lang="es-ES" altLang="es-ES" sz="1200" b="0" i="0" u="none" strike="noStrike" cap="none" normalizeH="0" baseline="0">
                <a:ln>
                  <a:noFill/>
                </a:ln>
                <a:solidFill>
                  <a:srgbClr val="2AACB8"/>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while</a:t>
            </a:r>
            <a:r>
              <a:rPr kumimoji="0" lang="es-ES" altLang="es-ES" sz="1200" b="0" i="0" u="none" strike="noStrike" cap="none" normalizeH="0" baseline="0">
                <a:ln>
                  <a:noFill/>
                </a:ln>
                <a:solidFill>
                  <a:srgbClr val="CF8E6D"/>
                </a:solidFill>
                <a:effectLst/>
                <a:latin typeface="JetBrains Mono"/>
              </a:rPr>
              <a:t> True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ruta.append</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BCBEC4"/>
                </a:solidFill>
                <a:effectLst/>
                <a:latin typeface="JetBrains Mono"/>
              </a:rPr>
              <a:t>ciudad_actual</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ciudades:</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 </a:t>
            </a:r>
            <a:r>
              <a:rPr kumimoji="0" lang="es-ES" altLang="es-ES" sz="1200" b="0" i="0" u="none" strike="noStrike" cap="none" normalizeH="0" baseline="0" err="1">
                <a:ln>
                  <a:noFill/>
                </a:ln>
                <a:solidFill>
                  <a:srgbClr val="BCBEC4"/>
                </a:solidFill>
                <a:effectLst/>
                <a:latin typeface="JetBrains Mono"/>
              </a:rPr>
              <a:t>ciudad_actual</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CF8E6D"/>
                </a:solidFill>
                <a:effectLst/>
                <a:latin typeface="JetBrains Mono"/>
              </a:rPr>
              <a:t>and </a:t>
            </a:r>
            <a:r>
              <a:rPr kumimoji="0" lang="es-ES" altLang="es-ES" sz="1200" b="0" i="0" u="none" strike="noStrike" cap="none" normalizeH="0" baseline="0">
                <a:ln>
                  <a:noFill/>
                </a:ln>
                <a:solidFill>
                  <a:srgbClr val="BCBEC4"/>
                </a:solidFill>
                <a:effectLst/>
                <a:latin typeface="JetBrains Mono"/>
              </a:rPr>
              <a:t>x[</a:t>
            </a:r>
            <a:r>
              <a:rPr kumimoji="0" lang="es-ES" altLang="es-ES" sz="1200" b="0" i="0" u="none" strike="noStrike" cap="none" normalizeH="0" baseline="0" err="1">
                <a:ln>
                  <a:noFill/>
                </a:ln>
                <a:solidFill>
                  <a:srgbClr val="BCBEC4"/>
                </a:solidFill>
                <a:effectLst/>
                <a:latin typeface="JetBrains Mono"/>
              </a:rPr>
              <a:t>ciudad_actual</a:t>
            </a:r>
            <a:r>
              <a:rPr kumimoji="0" lang="es-ES" altLang="es-ES" sz="1200" b="0" i="0" u="none" strike="noStrike" cap="none" normalizeH="0" baseline="0">
                <a:ln>
                  <a:noFill/>
                </a:ln>
                <a:solidFill>
                  <a:srgbClr val="BCBEC4"/>
                </a:solidFill>
                <a:effectLst/>
                <a:latin typeface="JetBrains Mono"/>
              </a:rPr>
              <a:t>, j].X &gt; </a:t>
            </a:r>
            <a:r>
              <a:rPr kumimoji="0" lang="es-ES" altLang="es-ES" sz="1200" b="0" i="0" u="none" strike="noStrike" cap="none" normalizeH="0" baseline="0">
                <a:ln>
                  <a:noFill/>
                </a:ln>
                <a:solidFill>
                  <a:srgbClr val="2AACB8"/>
                </a:solidFill>
                <a:effectLst/>
                <a:latin typeface="JetBrains Mono"/>
              </a:rPr>
              <a:t>0.5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siguiente_ciudad</a:t>
            </a:r>
            <a:r>
              <a:rPr kumimoji="0" lang="es-ES" altLang="es-ES" sz="1200" b="0" i="0" u="none" strike="noStrike" cap="none" normalizeH="0" baseline="0">
                <a:ln>
                  <a:noFill/>
                </a:ln>
                <a:solidFill>
                  <a:srgbClr val="BCBEC4"/>
                </a:solidFill>
                <a:effectLst/>
                <a:latin typeface="JetBrains Mono"/>
              </a:rPr>
              <a:t> = j</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CF8E6D"/>
                </a:solidFill>
                <a:effectLst/>
                <a:latin typeface="JetBrains Mono"/>
              </a:rPr>
              <a:t>break</a:t>
            </a:r>
            <a:br>
              <a:rPr kumimoji="0" lang="es-ES" altLang="es-ES" sz="1200" b="0" i="0" u="none" strike="noStrike" cap="none" normalizeH="0" baseline="0">
                <a:ln>
                  <a:noFill/>
                </a:ln>
                <a:solidFill>
                  <a:srgbClr val="CF8E6D"/>
                </a:solidFill>
                <a:effectLst/>
                <a:latin typeface="JetBrains Mono"/>
              </a:rPr>
            </a:b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siguiente_ciudad</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ruta.append</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CF8E6D"/>
                </a:solidFill>
                <a:effectLst/>
                <a:latin typeface="JetBrains Mono"/>
              </a:rPr>
              <a:t>break</a:t>
            </a:r>
            <a:br>
              <a:rPr kumimoji="0" lang="es-ES" altLang="es-ES" sz="1200" b="0" i="0" u="none" strike="noStrike" cap="none" normalizeH="0" baseline="0">
                <a:ln>
                  <a:noFill/>
                </a:ln>
                <a:solidFill>
                  <a:srgbClr val="CF8E6D"/>
                </a:solidFill>
                <a:effectLst/>
                <a:latin typeface="JetBrains Mono"/>
              </a:rPr>
            </a:b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else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ciudad_actual</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err="1">
                <a:ln>
                  <a:noFill/>
                </a:ln>
                <a:solidFill>
                  <a:srgbClr val="BCBEC4"/>
                </a:solidFill>
                <a:effectLst/>
                <a:latin typeface="JetBrains Mono"/>
              </a:rPr>
              <a:t>siguiente_ciudad</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"Ruta óptima:"</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 -&gt; "</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BCBEC4"/>
                </a:solidFill>
                <a:effectLst/>
                <a:latin typeface="JetBrains Mono"/>
              </a:rPr>
              <a:t>join</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8888C6"/>
                </a:solidFill>
                <a:effectLst/>
                <a:latin typeface="JetBrains Mono"/>
              </a:rPr>
              <a:t>map</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8888C6"/>
                </a:solidFill>
                <a:effectLst/>
                <a:latin typeface="JetBrains Mono"/>
              </a:rPr>
              <a:t>str</a:t>
            </a:r>
            <a:r>
              <a:rPr kumimoji="0" lang="es-ES" altLang="es-ES" sz="1200" b="0" i="0" u="none" strike="noStrike" cap="none" normalizeH="0" baseline="0">
                <a:ln>
                  <a:noFill/>
                </a:ln>
                <a:solidFill>
                  <a:srgbClr val="BCBEC4"/>
                </a:solidFill>
                <a:effectLst/>
                <a:latin typeface="JetBrains Mono"/>
              </a:rPr>
              <a:t>, ruta)))</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CF8E6D"/>
                </a:solidFill>
                <a:effectLst/>
                <a:latin typeface="JetBrains Mono"/>
              </a:rPr>
              <a:t>else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"No se encontró una solución óptima."</a:t>
            </a:r>
            <a:r>
              <a:rPr kumimoji="0" lang="es-ES" altLang="es-ES" sz="1200" b="0" i="0" u="none" strike="noStrike" cap="none" normalizeH="0" baseline="0">
                <a:ln>
                  <a:noFill/>
                </a:ln>
                <a:solidFill>
                  <a:srgbClr val="BCBEC4"/>
                </a:solidFill>
                <a:effectLst/>
                <a:latin typeface="JetBrains Mono"/>
              </a:rPr>
              <a:t>)</a:t>
            </a:r>
            <a:br>
              <a:rPr kumimoji="0" lang="es-ES" altLang="es-ES" sz="1000" b="0" i="0" u="none" strike="noStrike" cap="none" normalizeH="0" baseline="0">
                <a:ln>
                  <a:noFill/>
                </a:ln>
                <a:solidFill>
                  <a:srgbClr val="BCBEC4"/>
                </a:solidFill>
                <a:effectLst/>
                <a:latin typeface="JetBrains Mono"/>
              </a:rPr>
            </a:b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0579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Modelado de condiciones lógicas</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604700"/>
            <a:ext cx="11490624" cy="4589280"/>
          </a:xfrm>
        </p:spPr>
        <p:txBody>
          <a:bodyPr/>
          <a:lstStyle/>
          <a:p>
            <a:r>
              <a:rPr lang="es-ES" sz="3200"/>
              <a:t>El uso de variables binarias permite modelizar condiciones lógicas que permiten obtener modelos más complejos. </a:t>
            </a:r>
          </a:p>
          <a:p>
            <a:r>
              <a:rPr lang="es-ES" sz="3200" b="1"/>
              <a:t>Costes fijos:</a:t>
            </a:r>
            <a:r>
              <a:rPr lang="es-ES" sz="3200"/>
              <a:t> la realización de una actividad conlleva un gasto fijo, independientemente del nivel de actividad.</a:t>
            </a:r>
          </a:p>
          <a:p>
            <a:r>
              <a:rPr lang="es-ES" sz="3200" b="1"/>
              <a:t>Variables semicontinuas:</a:t>
            </a:r>
            <a:r>
              <a:rPr lang="es-ES" sz="3200"/>
              <a:t> si se realiza una actividad, se hace a un nivel mínimo.</a:t>
            </a:r>
          </a:p>
          <a:p>
            <a:r>
              <a:rPr lang="es-ES" sz="3200" b="1"/>
              <a:t>Implicaciones:</a:t>
            </a:r>
            <a:r>
              <a:rPr lang="es-ES" sz="3200"/>
              <a:t> si se hace una actividad, se deben hacer otras o se deben impedir otras.</a:t>
            </a:r>
          </a:p>
          <a:p>
            <a:r>
              <a:rPr lang="es-ES" sz="3200" b="1"/>
              <a:t>Funciones no lineales:</a:t>
            </a:r>
            <a:r>
              <a:rPr lang="es-ES" sz="3200"/>
              <a:t> aproximación por funciones lineales por partes.</a:t>
            </a:r>
          </a:p>
          <a:p>
            <a:r>
              <a:rPr lang="es-ES" sz="3200"/>
              <a:t>Etc.</a:t>
            </a:r>
            <a:endParaRPr lang="es-ES" sz="3200" b="1"/>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58</a:t>
            </a:fld>
            <a:endParaRPr lang="es-ES"/>
          </a:p>
        </p:txBody>
      </p:sp>
    </p:spTree>
    <p:extLst>
      <p:ext uri="{BB962C8B-B14F-4D97-AF65-F5344CB8AC3E}">
        <p14:creationId xmlns:p14="http://schemas.microsoft.com/office/powerpoint/2010/main" val="23177779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Aceites</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467540"/>
            <a:ext cx="11490624" cy="4589280"/>
          </a:xfrm>
        </p:spPr>
        <p:txBody>
          <a:bodyPr/>
          <a:lstStyle/>
          <a:p>
            <a:r>
              <a:rPr lang="es-ES" sz="2800"/>
              <a:t>Una fábrica produce aceite mezclando aceites refinados, dos de origen vegetal y tres de origen no vegetal. </a:t>
            </a:r>
          </a:p>
          <a:p>
            <a:r>
              <a:rPr lang="es-ES" sz="2800"/>
              <a:t>En un mes sólo es posible refinar 200 toneladas de vegetal y 250 de no vegetal. </a:t>
            </a:r>
          </a:p>
          <a:p>
            <a:r>
              <a:rPr lang="es-ES" sz="2800"/>
              <a:t>El aceite resultante debe cumplir un valor de dureza comprendido entre 3 y 6. El coste de una tonelada para cada aceite refinado junto con su dureza aparecen en la siguiente tabla:</a:t>
            </a:r>
          </a:p>
          <a:p>
            <a:endParaRPr lang="es-ES" sz="2800" b="1"/>
          </a:p>
          <a:p>
            <a:endParaRPr lang="es-ES" sz="2800" b="1"/>
          </a:p>
          <a:p>
            <a:r>
              <a:rPr lang="es-ES" sz="2800"/>
              <a:t>Se trata de refinar las cantidades apropiadas de cada aceite a fin de maximizar el beneficio de la producción final sabiendo que una tonelada del aceite producido se vende a 150.</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59</a:t>
            </a:fld>
            <a:endParaRPr lang="es-ES"/>
          </a:p>
        </p:txBody>
      </p:sp>
      <p:pic>
        <p:nvPicPr>
          <p:cNvPr id="6" name="Picture 5">
            <a:extLst>
              <a:ext uri="{FF2B5EF4-FFF2-40B4-BE49-F238E27FC236}">
                <a16:creationId xmlns:a16="http://schemas.microsoft.com/office/drawing/2014/main" id="{DC40C089-F11D-A6F8-FFDA-CD8949244C84}"/>
              </a:ext>
            </a:extLst>
          </p:cNvPr>
          <p:cNvPicPr>
            <a:picLocks noChangeAspect="1"/>
          </p:cNvPicPr>
          <p:nvPr/>
        </p:nvPicPr>
        <p:blipFill>
          <a:blip r:embed="rId3"/>
          <a:srcRect l="1572" t="7440" r="2679"/>
          <a:stretch/>
        </p:blipFill>
        <p:spPr>
          <a:xfrm>
            <a:off x="2401822" y="4087368"/>
            <a:ext cx="7388353" cy="934663"/>
          </a:xfrm>
          <a:prstGeom prst="rect">
            <a:avLst/>
          </a:prstGeom>
        </p:spPr>
      </p:pic>
    </p:spTree>
    <p:extLst>
      <p:ext uri="{BB962C8B-B14F-4D97-AF65-F5344CB8AC3E}">
        <p14:creationId xmlns:p14="http://schemas.microsoft.com/office/powerpoint/2010/main" val="353932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Introducción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pPr marL="0" indent="0">
              <a:buNone/>
            </a:pPr>
            <a:r>
              <a:rPr lang="es-ES" b="1"/>
              <a:t>Clase NP-completo</a:t>
            </a:r>
          </a:p>
          <a:p>
            <a:pPr marL="285750" indent="-285750"/>
            <a:r>
              <a:rPr lang="es-ES" sz="3200"/>
              <a:t>Un problema es NP-completo si:</a:t>
            </a:r>
          </a:p>
          <a:p>
            <a:pPr marL="742950" lvl="1" indent="-285750"/>
            <a:r>
              <a:rPr lang="es-ES" sz="2000"/>
              <a:t>Está en NP.</a:t>
            </a:r>
          </a:p>
          <a:p>
            <a:pPr marL="742950" lvl="1" indent="-285750"/>
            <a:r>
              <a:rPr lang="es-ES" sz="2000"/>
              <a:t>Es tan difícil como cualquier otro problema en NP, en el sentido de que cualquier problema en NP puede ser transformado en él mediante una reducción en tiempo polinomial.</a:t>
            </a:r>
          </a:p>
          <a:p>
            <a:pPr marL="285750" indent="-285750"/>
            <a:r>
              <a:rPr lang="es-ES" sz="3200"/>
              <a:t>Los problemas NP-completos son los más difíciles dentro de NP</a:t>
            </a:r>
          </a:p>
          <a:p>
            <a:pPr marL="285750" indent="-285750"/>
            <a:r>
              <a:rPr lang="es-ES" sz="3200"/>
              <a:t>Ejemplos:</a:t>
            </a:r>
          </a:p>
          <a:p>
            <a:pPr marL="742950" lvl="1" indent="-285750"/>
            <a:r>
              <a:rPr lang="es-ES" sz="2000" b="1"/>
              <a:t>Problema SAT</a:t>
            </a:r>
            <a:r>
              <a:rPr lang="es-ES" sz="2000"/>
              <a:t>: El primer problema demostrado como NP-completo (Teorema de Cook-Levin).</a:t>
            </a:r>
          </a:p>
          <a:p>
            <a:pPr marL="742950" lvl="1" indent="-285750"/>
            <a:r>
              <a:rPr lang="es-ES" sz="2000" b="1"/>
              <a:t>Problema del Clique</a:t>
            </a:r>
            <a:r>
              <a:rPr lang="es-ES" sz="2000"/>
              <a:t>: Determinar si existe un clique (subgrafo completamente conectado) de tamaño k en un grafo.</a:t>
            </a:r>
          </a:p>
          <a:p>
            <a:pPr marL="742950" lvl="1" indent="-285750"/>
            <a:r>
              <a:rPr lang="es-ES" sz="2000" b="1"/>
              <a:t>Problema de coloreado de grafos</a:t>
            </a:r>
            <a:r>
              <a:rPr lang="es-ES" sz="2000"/>
              <a:t>: Determinar si un grafo puede ser coloreado con k colores sin que dos nodos adyacentes compartan color.</a:t>
            </a:r>
          </a:p>
          <a:p>
            <a:pPr marL="742950" lvl="1" indent="-285750"/>
            <a:endParaRPr lang="es-ES" sz="200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6</a:t>
            </a:fld>
            <a:endParaRPr lang="es-ES"/>
          </a:p>
        </p:txBody>
      </p:sp>
    </p:spTree>
    <p:extLst>
      <p:ext uri="{BB962C8B-B14F-4D97-AF65-F5344CB8AC3E}">
        <p14:creationId xmlns:p14="http://schemas.microsoft.com/office/powerpoint/2010/main" val="36906017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Aceites</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467540"/>
            <a:ext cx="11490624" cy="4589280"/>
          </a:xfrm>
        </p:spPr>
        <p:txBody>
          <a:bodyPr/>
          <a:lstStyle/>
          <a:p>
            <a:r>
              <a:rPr lang="es-ES" sz="2800"/>
              <a:t>(I) El alimento final no puede contener más de tres tipos de aceite diferentes.</a:t>
            </a:r>
          </a:p>
          <a:p>
            <a:endParaRPr lang="es-ES" sz="2800"/>
          </a:p>
          <a:p>
            <a:r>
              <a:rPr lang="es-ES" sz="2800"/>
              <a:t>(II) Si el producto final contiene un cierto tipo de aceite, debe contener al menos 20 toneladas de este.</a:t>
            </a:r>
          </a:p>
          <a:p>
            <a:endParaRPr lang="es-ES" sz="2800"/>
          </a:p>
          <a:p>
            <a:r>
              <a:rPr lang="es-ES" sz="2800"/>
              <a:t>(III) Si la mezcla contiene algún tipo de aceite vegetal (VEG1 o VEG2), entonces también debe contener aceite no vegetal de tipo 3 (OIL3).</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60</a:t>
            </a:fld>
            <a:endParaRPr lang="es-ES"/>
          </a:p>
        </p:txBody>
      </p:sp>
    </p:spTree>
    <p:extLst>
      <p:ext uri="{BB962C8B-B14F-4D97-AF65-F5344CB8AC3E}">
        <p14:creationId xmlns:p14="http://schemas.microsoft.com/office/powerpoint/2010/main" val="34342379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Aceites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604700"/>
                <a:ext cx="11490624" cy="4589280"/>
              </a:xfrm>
            </p:spPr>
            <p:txBody>
              <a:bodyPr/>
              <a:lstStyle/>
              <a:p>
                <a:r>
                  <a:rPr lang="es-ES" sz="2800"/>
                  <a:t>(I) El alimento final no puede contener más de tres tipos de aceite diferentes.</a:t>
                </a:r>
              </a:p>
              <a:p>
                <a:endParaRPr lang="es-ES" sz="2800"/>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smtClean="0">
                          <a:latin typeface="Cambria Math" panose="02040503050406030204" pitchFamily="18" charset="0"/>
                          <a:ea typeface="Cambria Math" panose="02040503050406030204" pitchFamily="18" charset="0"/>
                        </a:rPr>
                        <m:t>=</m:t>
                      </m:r>
                      <m:d>
                        <m:dPr>
                          <m:begChr m:val="{"/>
                          <m:endChr m:val=""/>
                          <m:ctrlPr>
                            <a:rPr lang="es-ES" sz="2800" i="1" smtClean="0">
                              <a:latin typeface="Cambria Math" panose="02040503050406030204" pitchFamily="18" charset="0"/>
                            </a:rPr>
                          </m:ctrlPr>
                        </m:dPr>
                        <m:e>
                          <m:eqArr>
                            <m:eqArrPr>
                              <m:ctrlPr>
                                <a:rPr lang="es-ES" sz="2800" i="1" smtClean="0">
                                  <a:latin typeface="Cambria Math" panose="02040503050406030204" pitchFamily="18" charset="0"/>
                                </a:rPr>
                              </m:ctrlPr>
                            </m:eqArrPr>
                            <m:e>
                              <m:r>
                                <a:rPr lang="es-ES" sz="2800" b="0" i="1" smtClean="0">
                                  <a:latin typeface="Cambria Math" panose="02040503050406030204" pitchFamily="18" charset="0"/>
                                </a:rPr>
                                <m:t>1 </m:t>
                              </m:r>
                              <m:r>
                                <a:rPr lang="es-ES" sz="2800" b="0" i="1" smtClean="0">
                                  <a:latin typeface="Cambria Math" panose="02040503050406030204" pitchFamily="18" charset="0"/>
                                </a:rPr>
                                <m:t>𝑠𝑖</m:t>
                              </m:r>
                              <m:r>
                                <a:rPr lang="es-ES" sz="2800" b="0" i="1" smtClean="0">
                                  <a:latin typeface="Cambria Math" panose="02040503050406030204" pitchFamily="18" charset="0"/>
                                </a:rPr>
                                <m:t> </m:t>
                              </m:r>
                              <m:r>
                                <a:rPr lang="es-ES" sz="2800" b="0" i="1" smtClean="0">
                                  <a:latin typeface="Cambria Math" panose="02040503050406030204" pitchFamily="18" charset="0"/>
                                </a:rPr>
                                <m:t>𝑠𝑒</m:t>
                              </m:r>
                              <m:r>
                                <a:rPr lang="es-ES" sz="2800" b="0" i="1" smtClean="0">
                                  <a:latin typeface="Cambria Math" panose="02040503050406030204" pitchFamily="18" charset="0"/>
                                </a:rPr>
                                <m:t> </m:t>
                              </m:r>
                              <m:r>
                                <a:rPr lang="es-ES" sz="2800" b="0" i="1" smtClean="0">
                                  <a:latin typeface="Cambria Math" panose="02040503050406030204" pitchFamily="18" charset="0"/>
                                </a:rPr>
                                <m:t>𝑡𝑜𝑚𝑎</m:t>
                              </m:r>
                              <m:r>
                                <a:rPr lang="es-ES" sz="2800" b="0" i="1" smtClean="0">
                                  <a:latin typeface="Cambria Math" panose="02040503050406030204" pitchFamily="18" charset="0"/>
                                </a:rPr>
                                <m:t> </m:t>
                              </m:r>
                              <m:r>
                                <a:rPr lang="es-ES" sz="2800" b="0" i="1" smtClean="0">
                                  <a:latin typeface="Cambria Math" panose="02040503050406030204" pitchFamily="18" charset="0"/>
                                </a:rPr>
                                <m:t>𝑙𝑎</m:t>
                              </m:r>
                              <m:r>
                                <a:rPr lang="es-ES" sz="2800" b="0" i="1" smtClean="0">
                                  <a:latin typeface="Cambria Math" panose="02040503050406030204" pitchFamily="18" charset="0"/>
                                </a:rPr>
                                <m:t> </m:t>
                              </m:r>
                              <m:r>
                                <a:rPr lang="es-ES" sz="2800" b="0" i="1" smtClean="0">
                                  <a:latin typeface="Cambria Math" panose="02040503050406030204" pitchFamily="18" charset="0"/>
                                </a:rPr>
                                <m:t>𝑑𝑒𝑐𝑖𝑠𝑖</m:t>
                              </m:r>
                              <m:r>
                                <a:rPr lang="es-ES" sz="2800" b="0" i="1" smtClean="0">
                                  <a:latin typeface="Cambria Math" panose="02040503050406030204" pitchFamily="18" charset="0"/>
                                </a:rPr>
                                <m:t>ó</m:t>
                              </m:r>
                              <m:r>
                                <a:rPr lang="es-ES" sz="2800" b="0" i="1" smtClean="0">
                                  <a:latin typeface="Cambria Math" panose="02040503050406030204" pitchFamily="18" charset="0"/>
                                </a:rPr>
                                <m:t>𝑛</m:t>
                              </m:r>
                            </m:e>
                            <m:e>
                              <m:r>
                                <a:rPr lang="es-ES" sz="2800" b="0" i="1" smtClean="0">
                                  <a:latin typeface="Cambria Math" panose="02040503050406030204" pitchFamily="18" charset="0"/>
                                </a:rPr>
                                <m:t>0 </m:t>
                              </m:r>
                              <m:r>
                                <a:rPr lang="es-ES" sz="2800" b="0" i="1" smtClean="0">
                                  <a:latin typeface="Cambria Math" panose="02040503050406030204" pitchFamily="18" charset="0"/>
                                </a:rPr>
                                <m:t>𝑛𝑜</m:t>
                              </m:r>
                              <m:r>
                                <a:rPr lang="es-ES" sz="2800" b="0" i="1" smtClean="0">
                                  <a:latin typeface="Cambria Math" panose="02040503050406030204" pitchFamily="18" charset="0"/>
                                </a:rPr>
                                <m:t> </m:t>
                              </m:r>
                              <m:r>
                                <a:rPr lang="es-ES" sz="2800" b="0" i="1" smtClean="0">
                                  <a:latin typeface="Cambria Math" panose="02040503050406030204" pitchFamily="18" charset="0"/>
                                </a:rPr>
                                <m:t>𝑠𝑒</m:t>
                              </m:r>
                              <m:r>
                                <a:rPr lang="es-ES" sz="2800" b="0" i="1" smtClean="0">
                                  <a:latin typeface="Cambria Math" panose="02040503050406030204" pitchFamily="18" charset="0"/>
                                </a:rPr>
                                <m:t> </m:t>
                              </m:r>
                              <m:r>
                                <a:rPr lang="es-ES" sz="2800" b="0" i="1" smtClean="0">
                                  <a:latin typeface="Cambria Math" panose="02040503050406030204" pitchFamily="18" charset="0"/>
                                </a:rPr>
                                <m:t>𝑡𝑜𝑚𝑎</m:t>
                              </m:r>
                              <m:r>
                                <a:rPr lang="es-ES" sz="2800" b="0" i="1" smtClean="0">
                                  <a:latin typeface="Cambria Math" panose="02040503050406030204" pitchFamily="18" charset="0"/>
                                </a:rPr>
                                <m:t> </m:t>
                              </m:r>
                              <m:r>
                                <a:rPr lang="es-ES" sz="2800" b="0" i="1" smtClean="0">
                                  <a:latin typeface="Cambria Math" panose="02040503050406030204" pitchFamily="18" charset="0"/>
                                </a:rPr>
                                <m:t>𝑙𝑎</m:t>
                              </m:r>
                              <m:r>
                                <a:rPr lang="es-ES" sz="2800" b="0" i="1" smtClean="0">
                                  <a:latin typeface="Cambria Math" panose="02040503050406030204" pitchFamily="18" charset="0"/>
                                </a:rPr>
                                <m:t> </m:t>
                              </m:r>
                              <m:r>
                                <a:rPr lang="es-ES" sz="2800" b="0" i="1" smtClean="0">
                                  <a:latin typeface="Cambria Math" panose="02040503050406030204" pitchFamily="18" charset="0"/>
                                </a:rPr>
                                <m:t>𝑑𝑒𝑐𝑖𝑠𝑖</m:t>
                              </m:r>
                              <m:r>
                                <a:rPr lang="es-ES" sz="2800" b="0" i="1" smtClean="0">
                                  <a:latin typeface="Cambria Math" panose="02040503050406030204" pitchFamily="18" charset="0"/>
                                </a:rPr>
                                <m:t>ó</m:t>
                              </m:r>
                              <m:r>
                                <a:rPr lang="es-ES" sz="2800" b="0" i="1" smtClean="0">
                                  <a:latin typeface="Cambria Math" panose="02040503050406030204" pitchFamily="18" charset="0"/>
                                </a:rPr>
                                <m:t>𝑛</m:t>
                              </m:r>
                            </m:e>
                          </m:eqArr>
                        </m:e>
                      </m:d>
                    </m:oMath>
                  </m:oMathPara>
                </a14:m>
                <a:endParaRPr lang="es-ES" sz="2800"/>
              </a:p>
              <a:p>
                <a:pPr marL="0" indent="0">
                  <a:buNone/>
                </a:pPr>
                <a:endParaRPr lang="es-ES" sz="2800"/>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m:t>
                      </m:r>
                      <m:d>
                        <m:dPr>
                          <m:begChr m:val="{"/>
                          <m:endChr m:val=""/>
                          <m:ctrlPr>
                            <a:rPr lang="es-ES" sz="2800" i="1" smtClean="0">
                              <a:latin typeface="Cambria Math" panose="02040503050406030204" pitchFamily="18" charset="0"/>
                            </a:rPr>
                          </m:ctrlPr>
                        </m:dPr>
                        <m:e>
                          <m:eqArr>
                            <m:eqArrPr>
                              <m:ctrlPr>
                                <a:rPr lang="es-ES" sz="2800" i="1" smtClean="0">
                                  <a:latin typeface="Cambria Math" panose="02040503050406030204" pitchFamily="18" charset="0"/>
                                </a:rPr>
                              </m:ctrlPr>
                            </m:eqArrPr>
                            <m:e>
                              <m:r>
                                <a:rPr lang="es-ES" sz="2800" b="0" i="1" smtClean="0">
                                  <a:latin typeface="Cambria Math" panose="02040503050406030204" pitchFamily="18" charset="0"/>
                                </a:rPr>
                                <m:t>1 </m:t>
                              </m:r>
                              <m:r>
                                <a:rPr lang="es-ES" sz="2800" b="0" i="1" smtClean="0">
                                  <a:latin typeface="Cambria Math" panose="02040503050406030204" pitchFamily="18" charset="0"/>
                                </a:rPr>
                                <m:t>𝑠𝑖</m:t>
                              </m:r>
                              <m:r>
                                <a:rPr lang="es-ES" sz="2800" b="0" i="1" smtClean="0">
                                  <a:latin typeface="Cambria Math" panose="02040503050406030204" pitchFamily="18" charset="0"/>
                                </a:rPr>
                                <m:t> </m:t>
                              </m:r>
                              <m:r>
                                <a:rPr lang="es-ES" sz="2800" b="0" i="1" smtClean="0">
                                  <a:latin typeface="Cambria Math" panose="02040503050406030204" pitchFamily="18" charset="0"/>
                                </a:rPr>
                                <m:t>𝑠𝑒</m:t>
                              </m:r>
                              <m:r>
                                <a:rPr lang="es-ES" sz="2800" b="0" i="1" smtClean="0">
                                  <a:latin typeface="Cambria Math" panose="02040503050406030204" pitchFamily="18" charset="0"/>
                                </a:rPr>
                                <m:t> </m:t>
                              </m:r>
                              <m:r>
                                <a:rPr lang="es-ES" sz="2800" b="0" i="1" smtClean="0">
                                  <a:latin typeface="Cambria Math" panose="02040503050406030204" pitchFamily="18" charset="0"/>
                                </a:rPr>
                                <m:t>𝑢𝑡𝑖𝑙𝑖𝑧𝑎</m:t>
                              </m:r>
                              <m:r>
                                <a:rPr lang="es-ES" sz="2800" b="0" i="1" smtClean="0">
                                  <a:latin typeface="Cambria Math" panose="02040503050406030204" pitchFamily="18" charset="0"/>
                                </a:rPr>
                                <m:t> </m:t>
                              </m:r>
                              <m:r>
                                <a:rPr lang="es-ES" sz="2800" b="0" i="1" smtClean="0">
                                  <a:latin typeface="Cambria Math" panose="02040503050406030204" pitchFamily="18" charset="0"/>
                                </a:rPr>
                                <m:t>𝑒𝑙</m:t>
                              </m:r>
                              <m:r>
                                <a:rPr lang="es-ES" sz="2800" b="0" i="1" smtClean="0">
                                  <a:latin typeface="Cambria Math" panose="02040503050406030204" pitchFamily="18" charset="0"/>
                                </a:rPr>
                                <m:t> </m:t>
                              </m:r>
                              <m:r>
                                <a:rPr lang="es-ES" sz="2800" b="0" i="1" smtClean="0">
                                  <a:latin typeface="Cambria Math" panose="02040503050406030204" pitchFamily="18" charset="0"/>
                                </a:rPr>
                                <m:t>𝑎𝑐𝑒𝑖𝑡𝑒</m:t>
                              </m:r>
                              <m:r>
                                <a:rPr lang="es-ES" sz="2800" b="0" i="1" smtClean="0">
                                  <a:latin typeface="Cambria Math" panose="02040503050406030204" pitchFamily="18" charset="0"/>
                                </a:rPr>
                                <m:t> </m:t>
                              </m:r>
                              <m:r>
                                <a:rPr lang="es-ES" sz="2800" b="0" i="1" smtClean="0">
                                  <a:latin typeface="Cambria Math" panose="02040503050406030204" pitchFamily="18" charset="0"/>
                                </a:rPr>
                                <m:t>𝑑𝑒</m:t>
                              </m:r>
                              <m:r>
                                <a:rPr lang="es-ES" sz="2800" b="0" i="1" smtClean="0">
                                  <a:latin typeface="Cambria Math" panose="02040503050406030204" pitchFamily="18" charset="0"/>
                                </a:rPr>
                                <m:t> </m:t>
                              </m:r>
                              <m:r>
                                <a:rPr lang="es-ES" sz="2800" b="0" i="1" smtClean="0">
                                  <a:latin typeface="Cambria Math" panose="02040503050406030204" pitchFamily="18" charset="0"/>
                                </a:rPr>
                                <m:t>𝑡𝑖𝑝𝑜</m:t>
                              </m:r>
                              <m:r>
                                <a:rPr lang="es-ES" sz="2800" b="0" i="1" smtClean="0">
                                  <a:latin typeface="Cambria Math" panose="02040503050406030204" pitchFamily="18" charset="0"/>
                                </a:rPr>
                                <m:t> </m:t>
                              </m:r>
                              <m:r>
                                <a:rPr lang="es-ES" sz="2800" b="0" i="1" smtClean="0">
                                  <a:latin typeface="Cambria Math" panose="02040503050406030204" pitchFamily="18" charset="0"/>
                                </a:rPr>
                                <m:t>𝑖</m:t>
                              </m:r>
                            </m:e>
                            <m:e>
                              <m:r>
                                <a:rPr lang="es-ES" sz="2800" b="0" i="1" smtClean="0">
                                  <a:latin typeface="Cambria Math" panose="02040503050406030204" pitchFamily="18" charset="0"/>
                                </a:rPr>
                                <m:t>0 </m:t>
                              </m:r>
                              <m:r>
                                <a:rPr lang="es-ES" sz="2800" b="0" i="1" smtClean="0">
                                  <a:latin typeface="Cambria Math" panose="02040503050406030204" pitchFamily="18" charset="0"/>
                                </a:rPr>
                                <m:t>𝑛𝑜</m:t>
                              </m:r>
                              <m:r>
                                <a:rPr lang="es-ES" sz="2800" b="0" i="1" smtClean="0">
                                  <a:latin typeface="Cambria Math" panose="02040503050406030204" pitchFamily="18" charset="0"/>
                                </a:rPr>
                                <m:t> </m:t>
                              </m:r>
                              <m:r>
                                <a:rPr lang="es-ES" sz="2800" b="0" i="1" smtClean="0">
                                  <a:latin typeface="Cambria Math" panose="02040503050406030204" pitchFamily="18" charset="0"/>
                                </a:rPr>
                                <m:t>𝑠𝑒</m:t>
                              </m:r>
                              <m:r>
                                <a:rPr lang="es-ES" sz="2800" b="0" i="1" smtClean="0">
                                  <a:latin typeface="Cambria Math" panose="02040503050406030204" pitchFamily="18" charset="0"/>
                                </a:rPr>
                                <m:t> </m:t>
                              </m:r>
                              <m:r>
                                <a:rPr lang="es-ES" sz="2800" b="0" i="1" smtClean="0">
                                  <a:latin typeface="Cambria Math" panose="02040503050406030204" pitchFamily="18" charset="0"/>
                                </a:rPr>
                                <m:t>𝑢𝑡𝑖𝑙𝑖𝑧𝑎</m:t>
                              </m:r>
                              <m:r>
                                <a:rPr lang="es-ES" sz="2800" b="0" i="1" smtClean="0">
                                  <a:latin typeface="Cambria Math" panose="02040503050406030204" pitchFamily="18" charset="0"/>
                                </a:rPr>
                                <m:t> </m:t>
                              </m:r>
                              <m:r>
                                <a:rPr lang="es-ES" sz="2800" b="0" i="1" smtClean="0">
                                  <a:latin typeface="Cambria Math" panose="02040503050406030204" pitchFamily="18" charset="0"/>
                                </a:rPr>
                                <m:t>𝑒𝑙</m:t>
                              </m:r>
                              <m:r>
                                <a:rPr lang="es-ES" sz="2800" b="0" i="1" smtClean="0">
                                  <a:latin typeface="Cambria Math" panose="02040503050406030204" pitchFamily="18" charset="0"/>
                                </a:rPr>
                                <m:t> </m:t>
                              </m:r>
                              <m:r>
                                <a:rPr lang="es-ES" sz="2800" b="0" i="1" smtClean="0">
                                  <a:latin typeface="Cambria Math" panose="02040503050406030204" pitchFamily="18" charset="0"/>
                                </a:rPr>
                                <m:t>𝑎𝑐𝑒𝑖𝑡𝑒</m:t>
                              </m:r>
                            </m:e>
                          </m:eqArr>
                          <m:r>
                            <a:rPr lang="es-ES" sz="2800" b="0" i="1" smtClean="0">
                              <a:latin typeface="Cambria Math" panose="02040503050406030204" pitchFamily="18" charset="0"/>
                            </a:rPr>
                            <m:t> </m:t>
                          </m:r>
                          <m:r>
                            <a:rPr lang="es-ES" sz="2800" b="0" i="1" smtClean="0">
                              <a:latin typeface="Cambria Math" panose="02040503050406030204" pitchFamily="18" charset="0"/>
                            </a:rPr>
                            <m:t>𝑖</m:t>
                          </m:r>
                          <m:r>
                            <a:rPr lang="es-ES" sz="2800" b="0" i="1" smtClean="0">
                              <a:latin typeface="Cambria Math" panose="02040503050406030204" pitchFamily="18" charset="0"/>
                            </a:rPr>
                            <m:t>=1, …, 5</m:t>
                          </m:r>
                        </m:e>
                      </m:d>
                    </m:oMath>
                  </m:oMathPara>
                </a14:m>
                <a:endParaRPr lang="es-ES" sz="2800"/>
              </a:p>
              <a:p>
                <a:endParaRPr lang="es-ES" sz="2800"/>
              </a:p>
              <a:p>
                <a:r>
                  <a:rPr lang="es-ES" sz="2800" b="1"/>
                  <a:t>Si no se utiliza un tipo de aceite, no se puede mezclar nada de ese tipo de aceite.</a:t>
                </a:r>
              </a:p>
              <a:p>
                <a:r>
                  <a:rPr lang="it-IT" sz="2800"/>
                  <a:t>Si </a:t>
                </a:r>
                <a14:m>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𝑖</m:t>
                    </m:r>
                  </m:oMath>
                </a14:m>
                <a:r>
                  <a:rPr lang="it-IT" sz="2800"/>
                  <a:t> = 0, entonces x</a:t>
                </a:r>
                <a:r>
                  <a:rPr lang="it-IT" sz="2800" baseline="-25000"/>
                  <a:t>i</a:t>
                </a:r>
                <a:r>
                  <a:rPr lang="it-IT" sz="2800"/>
                  <a:t> = 0.</a:t>
                </a:r>
              </a:p>
              <a:p>
                <a:r>
                  <a:rPr lang="it-IT" sz="2800"/>
                  <a:t>Si </a:t>
                </a:r>
                <a14:m>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𝑖</m:t>
                    </m:r>
                  </m:oMath>
                </a14:m>
                <a:r>
                  <a:rPr lang="it-IT" sz="2800"/>
                  <a:t> = 1, entonces x</a:t>
                </a:r>
                <a:r>
                  <a:rPr lang="it-IT" sz="2800" baseline="-25000"/>
                  <a:t>i</a:t>
                </a:r>
                <a:r>
                  <a:rPr lang="it-IT" sz="2800"/>
                  <a:t> ≥ 0.</a:t>
                </a:r>
                <a:endParaRPr lang="es-ES" sz="2800"/>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222287" y="1604700"/>
                <a:ext cx="11490624" cy="4589280"/>
              </a:xfrm>
              <a:blipFill>
                <a:blip r:embed="rId3"/>
                <a:stretch>
                  <a:fillRect l="-1751" t="-11554" r="-477" b="-13147"/>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61</a:t>
            </a:fld>
            <a:endParaRPr lang="es-ES"/>
          </a:p>
        </p:txBody>
      </p:sp>
    </p:spTree>
    <p:extLst>
      <p:ext uri="{BB962C8B-B14F-4D97-AF65-F5344CB8AC3E}">
        <p14:creationId xmlns:p14="http://schemas.microsoft.com/office/powerpoint/2010/main" val="7234385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Aceites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604700"/>
                <a:ext cx="11490624" cy="4589280"/>
              </a:xfrm>
            </p:spPr>
            <p:txBody>
              <a:bodyPr/>
              <a:lstStyle/>
              <a:p>
                <a:r>
                  <a:rPr lang="es-ES" sz="2800"/>
                  <a:t>Esto se puede representar de la siguiente forma:</a:t>
                </a:r>
              </a:p>
              <a:p>
                <a:pPr marL="0" indent="0" algn="ctr">
                  <a:buNone/>
                </a:pPr>
                <a:r>
                  <a:rPr lang="es-ES" sz="2800"/>
                  <a:t>x</a:t>
                </a:r>
                <a:r>
                  <a:rPr lang="es-ES" sz="2800" baseline="-25000"/>
                  <a:t>1</a:t>
                </a:r>
                <a:r>
                  <a:rPr lang="es-ES" sz="2800"/>
                  <a:t> ≤ 200</a:t>
                </a:r>
                <a:r>
                  <a:rPr lang="es-ES" sz="2800">
                    <a:ea typeface="Cambria Math" panose="02040503050406030204" pitchFamily="18" charset="0"/>
                  </a:rPr>
                  <a:t> </a:t>
                </a:r>
                <a14:m>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1</m:t>
                    </m:r>
                  </m:oMath>
                </a14:m>
                <a:endParaRPr lang="es-ES" sz="2800"/>
              </a:p>
              <a:p>
                <a:pPr marL="0" indent="0" algn="ctr">
                  <a:buNone/>
                </a:pPr>
                <a:r>
                  <a:rPr lang="es-ES" sz="2800"/>
                  <a:t>x</a:t>
                </a:r>
                <a:r>
                  <a:rPr lang="es-ES" sz="2800" baseline="-25000"/>
                  <a:t>2</a:t>
                </a:r>
                <a:r>
                  <a:rPr lang="es-ES" sz="2800"/>
                  <a:t> ≤ 200</a:t>
                </a:r>
                <a:r>
                  <a:rPr lang="es-ES" sz="2800">
                    <a:ea typeface="Cambria Math" panose="02040503050406030204" pitchFamily="18" charset="0"/>
                  </a:rPr>
                  <a:t> </a:t>
                </a:r>
                <a14:m>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2</m:t>
                    </m:r>
                  </m:oMath>
                </a14:m>
                <a:endParaRPr lang="es-ES" sz="2800"/>
              </a:p>
              <a:p>
                <a:pPr marL="0" indent="0" algn="ctr">
                  <a:buNone/>
                </a:pPr>
                <a:r>
                  <a:rPr lang="es-ES" sz="2800"/>
                  <a:t>x</a:t>
                </a:r>
                <a:r>
                  <a:rPr lang="es-ES" sz="2800" baseline="-25000"/>
                  <a:t>3</a:t>
                </a:r>
                <a:r>
                  <a:rPr lang="es-ES" sz="2800"/>
                  <a:t> ≤ 250</a:t>
                </a:r>
                <a:r>
                  <a:rPr lang="es-ES" sz="2800">
                    <a:ea typeface="Cambria Math" panose="02040503050406030204" pitchFamily="18" charset="0"/>
                  </a:rPr>
                  <a:t> </a:t>
                </a:r>
                <a14:m>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3</m:t>
                    </m:r>
                  </m:oMath>
                </a14:m>
                <a:endParaRPr lang="es-ES" sz="2800"/>
              </a:p>
              <a:p>
                <a:pPr marL="0" indent="0" algn="ctr">
                  <a:buNone/>
                </a:pPr>
                <a:r>
                  <a:rPr lang="es-ES" sz="2800"/>
                  <a:t>x</a:t>
                </a:r>
                <a:r>
                  <a:rPr lang="es-ES" sz="2800" baseline="-25000"/>
                  <a:t>4</a:t>
                </a:r>
                <a:r>
                  <a:rPr lang="es-ES" sz="2800"/>
                  <a:t> ≤ 250</a:t>
                </a:r>
                <a:r>
                  <a:rPr lang="es-ES" sz="2800">
                    <a:ea typeface="Cambria Math" panose="02040503050406030204" pitchFamily="18" charset="0"/>
                  </a:rPr>
                  <a:t> </a:t>
                </a:r>
                <a14:m>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4</m:t>
                    </m:r>
                  </m:oMath>
                </a14:m>
                <a:endParaRPr lang="es-ES" sz="2800"/>
              </a:p>
              <a:p>
                <a:pPr marL="0" indent="0" algn="ctr">
                  <a:buNone/>
                </a:pPr>
                <a:r>
                  <a:rPr lang="es-ES" sz="2800"/>
                  <a:t>x</a:t>
                </a:r>
                <a:r>
                  <a:rPr lang="es-ES" sz="2800" baseline="-25000"/>
                  <a:t>5</a:t>
                </a:r>
                <a:r>
                  <a:rPr lang="es-ES" sz="2800"/>
                  <a:t> ≤ 250</a:t>
                </a:r>
                <a:r>
                  <a:rPr lang="es-ES" sz="2800">
                    <a:ea typeface="Cambria Math" panose="02040503050406030204" pitchFamily="18" charset="0"/>
                  </a:rPr>
                  <a:t> </a:t>
                </a:r>
                <a14:m>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5</m:t>
                    </m:r>
                  </m:oMath>
                </a14:m>
                <a:endParaRPr lang="es-ES" sz="2800"/>
              </a:p>
              <a:p>
                <a:r>
                  <a:rPr lang="es-ES" sz="2800"/>
                  <a:t>Sólo se puede mezclar una cantidad positiva de aceite (x</a:t>
                </a:r>
                <a:r>
                  <a:rPr lang="es-ES" sz="2800" baseline="-25000"/>
                  <a:t>i</a:t>
                </a:r>
                <a:r>
                  <a:rPr lang="es-ES" sz="2800"/>
                  <a:t> &gt; 0) se previamente se ha decidido usar ese tipo de aceite en la mezcla (</a:t>
                </a:r>
                <a14:m>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𝑖</m:t>
                    </m:r>
                  </m:oMath>
                </a14:m>
                <a:r>
                  <a:rPr lang="es-ES" sz="2800"/>
                  <a:t> = 1)</a:t>
                </a:r>
              </a:p>
              <a:p>
                <a:r>
                  <a:rPr lang="es-ES" sz="2800"/>
                  <a:t>Sólo tres variables </a:t>
                </a:r>
                <a14:m>
                  <m:oMath xmlns:m="http://schemas.openxmlformats.org/officeDocument/2006/math">
                    <m:r>
                      <a:rPr lang="es-ES" sz="2800" i="1" smtClean="0">
                        <a:latin typeface="Cambria Math" panose="02040503050406030204" pitchFamily="18" charset="0"/>
                        <a:ea typeface="Cambria Math" panose="02040503050406030204" pitchFamily="18" charset="0"/>
                      </a:rPr>
                      <m:t>𝛿</m:t>
                    </m:r>
                  </m:oMath>
                </a14:m>
                <a:r>
                  <a:rPr lang="es-ES" sz="2800"/>
                  <a:t> pueden ser igual a 1.</a:t>
                </a:r>
              </a:p>
              <a:p>
                <a:r>
                  <a:rPr lang="es-ES" sz="2800"/>
                  <a:t>Esto se representa limitando a que la suma de las variables sea menor o igual que 3:</a:t>
                </a:r>
              </a:p>
              <a:p>
                <a:pPr marL="0" indent="0">
                  <a:buNone/>
                </a:pP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ea typeface="Cambria Math" panose="02040503050406030204" pitchFamily="18" charset="0"/>
                        </a:rPr>
                        <m:t>𝛿</m:t>
                      </m:r>
                      <m:r>
                        <a:rPr lang="es-ES" sz="2800" i="1" baseline="-2500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2</m:t>
                      </m:r>
                      <m:r>
                        <a:rPr lang="es-E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3</m:t>
                      </m:r>
                      <m:r>
                        <a:rPr lang="es-E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4</m:t>
                      </m:r>
                      <m:r>
                        <a:rPr lang="es-E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5</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3</m:t>
                      </m:r>
                    </m:oMath>
                  </m:oMathPara>
                </a14:m>
                <a:endParaRPr lang="es-ES" sz="2800"/>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222287" y="1604700"/>
                <a:ext cx="11490624" cy="4589280"/>
              </a:xfrm>
              <a:blipFill>
                <a:blip r:embed="rId3"/>
                <a:stretch>
                  <a:fillRect l="-1751" t="-14475" r="-1273" b="-12882"/>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62</a:t>
            </a:fld>
            <a:endParaRPr lang="es-ES"/>
          </a:p>
        </p:txBody>
      </p:sp>
    </p:spTree>
    <p:extLst>
      <p:ext uri="{BB962C8B-B14F-4D97-AF65-F5344CB8AC3E}">
        <p14:creationId xmlns:p14="http://schemas.microsoft.com/office/powerpoint/2010/main" val="18896615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Aceites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604700"/>
                <a:ext cx="11490624" cy="4589280"/>
              </a:xfrm>
            </p:spPr>
            <p:txBody>
              <a:bodyPr/>
              <a:lstStyle/>
              <a:p>
                <a:r>
                  <a:rPr lang="es-ES" sz="2800" dirty="0"/>
                  <a:t>Hay distintas opciones de selección múltiple.</a:t>
                </a:r>
              </a:p>
              <a:p>
                <a:endParaRPr lang="es-ES" sz="2800" dirty="0"/>
              </a:p>
              <a:p>
                <a:r>
                  <a:rPr lang="es-ES" sz="2800" dirty="0"/>
                  <a:t>El aceite final debe contener </a:t>
                </a:r>
                <a:r>
                  <a:rPr lang="es-ES" sz="2800" b="1" dirty="0"/>
                  <a:t>al menos </a:t>
                </a:r>
                <a:r>
                  <a:rPr lang="es-ES" sz="2800" dirty="0"/>
                  <a:t>dos tipos de aceite diferentes:</a:t>
                </a: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i="1" baseline="-2500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2</m:t>
                      </m:r>
                      <m:r>
                        <a:rPr lang="es-E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3</m:t>
                      </m:r>
                      <m:r>
                        <a:rPr lang="es-E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4</m:t>
                      </m:r>
                      <m:r>
                        <a:rPr lang="es-E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5</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2</m:t>
                      </m:r>
                    </m:oMath>
                  </m:oMathPara>
                </a14:m>
                <a:endParaRPr lang="es-ES" sz="2800" b="0" dirty="0">
                  <a:ea typeface="Cambria Math" panose="02040503050406030204" pitchFamily="18" charset="0"/>
                </a:endParaRPr>
              </a:p>
              <a:p>
                <a:pPr marL="0" indent="0">
                  <a:buNone/>
                </a:pPr>
                <a:endParaRPr lang="es-ES" sz="2800" dirty="0"/>
              </a:p>
              <a:p>
                <a:r>
                  <a:rPr lang="es-ES" sz="2800" dirty="0"/>
                  <a:t>El aceite final debe contener </a:t>
                </a:r>
                <a:r>
                  <a:rPr lang="es-ES" sz="2800" b="1" dirty="0"/>
                  <a:t>exactamente</a:t>
                </a:r>
                <a:r>
                  <a:rPr lang="es-ES" sz="2800" dirty="0"/>
                  <a:t> dos tipos de aceite diferentes:</a:t>
                </a: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i="1" baseline="-2500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2</m:t>
                      </m:r>
                      <m:r>
                        <a:rPr lang="es-E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3</m:t>
                      </m:r>
                      <m:r>
                        <a:rPr lang="es-E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4</m:t>
                      </m:r>
                      <m:r>
                        <a:rPr lang="es-E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5</m:t>
                      </m:r>
                      <m:r>
                        <a:rPr lang="es-ES" sz="2800" b="0" i="1" smtClean="0">
                          <a:latin typeface="Cambria Math" panose="02040503050406030204" pitchFamily="18" charset="0"/>
                          <a:ea typeface="Cambria Math" panose="02040503050406030204" pitchFamily="18" charset="0"/>
                        </a:rPr>
                        <m:t>=2</m:t>
                      </m:r>
                    </m:oMath>
                  </m:oMathPara>
                </a14:m>
                <a:endParaRPr lang="es-ES" sz="2800" b="0" dirty="0">
                  <a:ea typeface="Cambria Math" panose="02040503050406030204" pitchFamily="18" charset="0"/>
                </a:endParaRPr>
              </a:p>
              <a:p>
                <a:endParaRPr lang="es-ES" sz="2800" dirty="0"/>
              </a:p>
              <a:p>
                <a:r>
                  <a:rPr lang="es-ES" sz="2800" dirty="0"/>
                  <a:t>El aceite final debe contener </a:t>
                </a:r>
                <a:r>
                  <a:rPr lang="es-ES" sz="2800" b="1" dirty="0"/>
                  <a:t>como mucho </a:t>
                </a:r>
                <a:r>
                  <a:rPr lang="es-ES" sz="2800" dirty="0"/>
                  <a:t>dos tipos de aceite diferentes:</a:t>
                </a:r>
              </a:p>
              <a:p>
                <a:pPr marL="0" indent="0">
                  <a:buNone/>
                </a:pPr>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ea typeface="Cambria Math" panose="02040503050406030204" pitchFamily="18" charset="0"/>
                        </a:rPr>
                        <m:t>𝛿</m:t>
                      </m:r>
                      <m:r>
                        <a:rPr lang="es-ES" sz="2800" i="1" baseline="-2500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2</m:t>
                      </m:r>
                      <m:r>
                        <a:rPr lang="es-E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3</m:t>
                      </m:r>
                      <m:r>
                        <a:rPr lang="es-E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4</m:t>
                      </m:r>
                      <m:r>
                        <a:rPr lang="es-E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5</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2</m:t>
                      </m:r>
                    </m:oMath>
                  </m:oMathPara>
                </a14:m>
                <a:endParaRPr lang="es-ES" sz="2800" b="0" dirty="0">
                  <a:ea typeface="Cambria Math" panose="02040503050406030204" pitchFamily="18" charset="0"/>
                </a:endParaRPr>
              </a:p>
              <a:p>
                <a:pPr marL="0" indent="0">
                  <a:buNone/>
                </a:pPr>
                <a:endParaRPr lang="es-ES" sz="2800" dirty="0"/>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222287" y="1604700"/>
                <a:ext cx="11490624" cy="4589280"/>
              </a:xfrm>
              <a:blipFill>
                <a:blip r:embed="rId3"/>
                <a:stretch>
                  <a:fillRect l="-1751" t="-8898"/>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63</a:t>
            </a:fld>
            <a:endParaRPr lang="es-ES"/>
          </a:p>
        </p:txBody>
      </p:sp>
    </p:spTree>
    <p:extLst>
      <p:ext uri="{BB962C8B-B14F-4D97-AF65-F5344CB8AC3E}">
        <p14:creationId xmlns:p14="http://schemas.microsoft.com/office/powerpoint/2010/main" val="22401775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Aceites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604700"/>
                <a:ext cx="11490624" cy="4589280"/>
              </a:xfrm>
            </p:spPr>
            <p:txBody>
              <a:bodyPr/>
              <a:lstStyle/>
              <a:p>
                <a:r>
                  <a:rPr lang="es-ES" sz="2800" dirty="0"/>
                  <a:t>(II) Si el producto final contiene un cierto tipo de aceite, debe contener al menos 20 toneladas de este.</a:t>
                </a: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ea typeface="Cambria Math" panose="02040503050406030204" pitchFamily="18" charset="0"/>
                        </a:rPr>
                        <m:t>𝑆𝑖</m:t>
                      </m:r>
                      <m:r>
                        <a:rPr lang="es-ES" sz="2800" b="0" i="1" smtClean="0">
                          <a:latin typeface="Cambria Math" panose="02040503050406030204" pitchFamily="18" charset="0"/>
                          <a:ea typeface="Cambria Math" panose="02040503050406030204" pitchFamily="18" charset="0"/>
                        </a:rPr>
                        <m:t> </m:t>
                      </m:r>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=1</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𝑒𝑛𝑡𝑜𝑛𝑐𝑒𝑠</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𝑥𝑖</m:t>
                      </m:r>
                      <m:r>
                        <a:rPr lang="es-ES" sz="2800" b="0" i="1" smtClean="0">
                          <a:latin typeface="Cambria Math" panose="02040503050406030204" pitchFamily="18" charset="0"/>
                          <a:ea typeface="Cambria Math" panose="02040503050406030204" pitchFamily="18" charset="0"/>
                        </a:rPr>
                        <m:t>≥20</m:t>
                      </m:r>
                    </m:oMath>
                  </m:oMathPara>
                </a14:m>
                <a:endParaRPr lang="es-ES" sz="2800" b="0" dirty="0">
                  <a:ea typeface="Cambria Math" panose="02040503050406030204" pitchFamily="18" charset="0"/>
                </a:endParaRPr>
              </a:p>
              <a:p>
                <a:pPr marL="0" indent="0">
                  <a:buNone/>
                </a:pPr>
                <a:endParaRPr lang="es-ES" sz="2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ea typeface="Cambria Math" panose="02040503050406030204" pitchFamily="18" charset="0"/>
                        </a:rPr>
                        <m:t>20</m:t>
                      </m:r>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𝑥𝑖</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=1,…,5</m:t>
                      </m:r>
                    </m:oMath>
                  </m:oMathPara>
                </a14:m>
                <a:endParaRPr lang="es-ES" sz="2800" dirty="0"/>
              </a:p>
              <a:p>
                <a:r>
                  <a:rPr lang="es-ES" sz="2800" dirty="0"/>
                  <a:t>Las variables x</a:t>
                </a:r>
                <a:r>
                  <a:rPr lang="es-ES" sz="2800" baseline="-25000" dirty="0"/>
                  <a:t>i</a:t>
                </a:r>
                <a:r>
                  <a:rPr lang="es-ES" sz="2800" dirty="0"/>
                  <a:t> se denominan </a:t>
                </a:r>
                <a:r>
                  <a:rPr lang="es-ES" sz="2800" b="1" dirty="0"/>
                  <a:t>variables semicontinuas</a:t>
                </a:r>
                <a:r>
                  <a:rPr lang="es-ES" sz="2800" dirty="0"/>
                  <a:t>, ya que no son estrictamente continuas: pueden tomar valores en el intervalo [20, 200] o [20, 250], pero además pueden tomar el valor 0 (pero no pueden tomar ningún valor en (0, 20)).</a:t>
                </a: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222287" y="1604700"/>
                <a:ext cx="11490624" cy="4589280"/>
              </a:xfrm>
              <a:blipFill>
                <a:blip r:embed="rId3"/>
                <a:stretch>
                  <a:fillRect l="-1751"/>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64</a:t>
            </a:fld>
            <a:endParaRPr lang="es-ES"/>
          </a:p>
        </p:txBody>
      </p:sp>
    </p:spTree>
    <p:extLst>
      <p:ext uri="{BB962C8B-B14F-4D97-AF65-F5344CB8AC3E}">
        <p14:creationId xmlns:p14="http://schemas.microsoft.com/office/powerpoint/2010/main" val="998332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Aceites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604700"/>
                <a:ext cx="11490624" cy="4589280"/>
              </a:xfrm>
            </p:spPr>
            <p:txBody>
              <a:bodyPr/>
              <a:lstStyle/>
              <a:p>
                <a:r>
                  <a:rPr lang="es-ES" sz="2800"/>
                  <a:t>(III) Si la mezcla contiene algún tipo de aceite vegetal (VEG1 o VEG2), entonces también debe contener aceite no vegetal de tipo 3 (OIL3).</a:t>
                </a: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ea typeface="Cambria Math" panose="02040503050406030204" pitchFamily="18" charset="0"/>
                        </a:rPr>
                        <m:t>𝑆𝑖</m:t>
                      </m:r>
                      <m:r>
                        <a:rPr lang="es-ES" sz="2800" b="0" i="1" smtClean="0">
                          <a:latin typeface="Cambria Math" panose="02040503050406030204" pitchFamily="18" charset="0"/>
                          <a:ea typeface="Cambria Math" panose="02040503050406030204" pitchFamily="18" charset="0"/>
                        </a:rPr>
                        <m:t> </m:t>
                      </m:r>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=1 </m:t>
                      </m:r>
                      <m:r>
                        <a:rPr lang="es-ES" sz="2800" b="0" i="1" smtClean="0">
                          <a:latin typeface="Cambria Math" panose="02040503050406030204" pitchFamily="18" charset="0"/>
                          <a:ea typeface="Cambria Math" panose="02040503050406030204" pitchFamily="18" charset="0"/>
                        </a:rPr>
                        <m:t>𝑜</m:t>
                      </m:r>
                      <m:r>
                        <a:rPr lang="es-ES" sz="2800" b="0" i="1" smtClean="0">
                          <a:latin typeface="Cambria Math" panose="02040503050406030204" pitchFamily="18" charset="0"/>
                          <a:ea typeface="Cambria Math" panose="02040503050406030204" pitchFamily="18" charset="0"/>
                        </a:rPr>
                        <m:t> </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2</m:t>
                      </m:r>
                      <m:r>
                        <a:rPr lang="es-ES" sz="2800" i="1">
                          <a:latin typeface="Cambria Math" panose="02040503050406030204" pitchFamily="18" charset="0"/>
                          <a:ea typeface="Cambria Math" panose="02040503050406030204" pitchFamily="18" charset="0"/>
                        </a:rPr>
                        <m:t>=1</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𝑒𝑛𝑡𝑜𝑛𝑐𝑒𝑠</m:t>
                      </m:r>
                      <m:r>
                        <a:rPr lang="es-ES" sz="2800" b="0" i="1" smtClean="0">
                          <a:latin typeface="Cambria Math" panose="02040503050406030204" pitchFamily="18" charset="0"/>
                          <a:ea typeface="Cambria Math" panose="02040503050406030204" pitchFamily="18" charset="0"/>
                        </a:rPr>
                        <m:t> </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5</m:t>
                      </m:r>
                      <m:r>
                        <a:rPr lang="es-ES" sz="2800" i="1">
                          <a:latin typeface="Cambria Math" panose="02040503050406030204" pitchFamily="18" charset="0"/>
                          <a:ea typeface="Cambria Math" panose="02040503050406030204" pitchFamily="18" charset="0"/>
                        </a:rPr>
                        <m:t>=1</m:t>
                      </m:r>
                    </m:oMath>
                  </m:oMathPara>
                </a14:m>
                <a:endParaRPr lang="es-ES" sz="2800"/>
              </a:p>
              <a:p>
                <a:r>
                  <a:rPr lang="es-ES" sz="2800"/>
                  <a:t>Que una de las dos variables </a:t>
                </a:r>
                <a14:m>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1</m:t>
                    </m:r>
                  </m:oMath>
                </a14:m>
                <a:r>
                  <a:rPr lang="es-ES" sz="2800"/>
                  <a:t> y </a:t>
                </a:r>
                <a14:m>
                  <m:oMath xmlns:m="http://schemas.openxmlformats.org/officeDocument/2006/math">
                    <m:r>
                      <a:rPr lang="es-ES" sz="2800" i="1">
                        <a:latin typeface="Cambria Math" panose="02040503050406030204" pitchFamily="18" charset="0"/>
                        <a:ea typeface="Cambria Math" panose="02040503050406030204" pitchFamily="18" charset="0"/>
                      </a:rPr>
                      <m:t>𝛿</m:t>
                    </m:r>
                    <m:r>
                      <a:rPr lang="es-ES" sz="2800" i="1" baseline="-25000">
                        <a:latin typeface="Cambria Math" panose="02040503050406030204" pitchFamily="18" charset="0"/>
                        <a:ea typeface="Cambria Math" panose="02040503050406030204" pitchFamily="18" charset="0"/>
                      </a:rPr>
                      <m:t>2</m:t>
                    </m:r>
                  </m:oMath>
                </a14:m>
                <a:r>
                  <a:rPr lang="es-ES" sz="2800"/>
                  <a:t> tomen el valor 1, se sabe si la suma de las dos es mayor o igual que 1:</a:t>
                </a: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ea typeface="Cambria Math" panose="02040503050406030204" pitchFamily="18" charset="0"/>
                        </a:rPr>
                        <m:t>𝑆𝑖</m:t>
                      </m:r>
                      <m:r>
                        <a:rPr lang="es-ES" sz="2800" b="0" i="1" smtClean="0">
                          <a:latin typeface="Cambria Math" panose="02040503050406030204" pitchFamily="18" charset="0"/>
                          <a:ea typeface="Cambria Math" panose="02040503050406030204" pitchFamily="18" charset="0"/>
                        </a:rPr>
                        <m:t> </m:t>
                      </m:r>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 </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2</m:t>
                      </m:r>
                      <m:r>
                        <a:rPr lang="es-ES" sz="2800" i="1" smtClean="0">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1</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𝑒𝑛𝑡𝑜𝑛𝑐𝑒𝑠</m:t>
                      </m:r>
                      <m:r>
                        <a:rPr lang="es-ES" sz="2800" b="0" i="1" smtClean="0">
                          <a:latin typeface="Cambria Math" panose="02040503050406030204" pitchFamily="18" charset="0"/>
                          <a:ea typeface="Cambria Math" panose="02040503050406030204" pitchFamily="18" charset="0"/>
                        </a:rPr>
                        <m:t> </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5</m:t>
                      </m:r>
                      <m:r>
                        <a:rPr lang="es-ES" sz="2800" i="1">
                          <a:latin typeface="Cambria Math" panose="02040503050406030204" pitchFamily="18" charset="0"/>
                          <a:ea typeface="Cambria Math" panose="02040503050406030204" pitchFamily="18" charset="0"/>
                        </a:rPr>
                        <m:t>=1</m:t>
                      </m:r>
                    </m:oMath>
                  </m:oMathPara>
                </a14:m>
                <a:endParaRPr lang="es-ES" sz="2800"/>
              </a:p>
              <a:p>
                <a:r>
                  <a:rPr lang="es-ES" sz="2800"/>
                  <a:t>A partir de una única restricción:</a:t>
                </a: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 </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2</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2</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5</m:t>
                      </m:r>
                    </m:oMath>
                  </m:oMathPara>
                </a14:m>
                <a:endParaRPr lang="es-ES" sz="2800"/>
              </a:p>
              <a:p>
                <a:r>
                  <a:rPr lang="es-ES" sz="2800"/>
                  <a:t>A partir de dos restricciones:</a:t>
                </a: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1</m:t>
                      </m:r>
                      <m:r>
                        <a:rPr lang="es-ES" sz="2800" i="1" smtClean="0">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5</m:t>
                      </m:r>
                    </m:oMath>
                  </m:oMathPara>
                </a14:m>
                <a:endParaRPr lang="es-ES" sz="2800" b="0" baseline="-2500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2</m:t>
                      </m:r>
                      <m:r>
                        <a:rPr lang="es-ES" sz="2800" i="1" smtClean="0">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5</m:t>
                      </m:r>
                    </m:oMath>
                  </m:oMathPara>
                </a14:m>
                <a:endParaRPr lang="es-ES" sz="2800"/>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222287" y="1604700"/>
                <a:ext cx="11490624" cy="4589280"/>
              </a:xfrm>
              <a:blipFill>
                <a:blip r:embed="rId3"/>
                <a:stretch>
                  <a:fillRect l="-1751" t="-3187" r="-2387" b="-1859"/>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65</a:t>
            </a:fld>
            <a:endParaRPr lang="es-ES"/>
          </a:p>
        </p:txBody>
      </p:sp>
    </p:spTree>
    <p:extLst>
      <p:ext uri="{BB962C8B-B14F-4D97-AF65-F5344CB8AC3E}">
        <p14:creationId xmlns:p14="http://schemas.microsoft.com/office/powerpoint/2010/main" val="5514294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Aceites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604700"/>
                <a:ext cx="11490624" cy="4589280"/>
              </a:xfrm>
            </p:spPr>
            <p:txBody>
              <a:bodyPr/>
              <a:lstStyle/>
              <a:p>
                <a:r>
                  <a:rPr lang="es-ES" sz="2800"/>
                  <a:t>El uso de las variables binarias permite definir muchas condiciones lógicas.</a:t>
                </a:r>
              </a:p>
              <a:p>
                <a:r>
                  <a:rPr lang="es-ES" sz="2800"/>
                  <a:t>Por ejemplo, los aceites VEG1 y VEG2 son incompatibles (no se pueden utilizar simultáneamente):</a:t>
                </a: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 </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2</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1</m:t>
                      </m:r>
                    </m:oMath>
                  </m:oMathPara>
                </a14:m>
                <a:endParaRPr lang="es-ES" sz="2800"/>
              </a:p>
              <a:p>
                <a:endParaRPr lang="es-ES" sz="2800"/>
              </a:p>
              <a:p>
                <a:r>
                  <a:rPr lang="es-ES" sz="2800"/>
                  <a:t>Otro ejemplo, si se utiliza VEG1 y VEG2, entonces, no puede utilizarse OIL3:</a:t>
                </a:r>
              </a:p>
              <a:p>
                <a:pPr marL="0" indent="0">
                  <a:buNone/>
                </a:pPr>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1</m:t>
                      </m:r>
                      <m:r>
                        <a:rPr lang="es-ES" sz="2800" b="0" i="1" smtClean="0">
                          <a:latin typeface="Cambria Math" panose="02040503050406030204" pitchFamily="18" charset="0"/>
                          <a:ea typeface="Cambria Math" panose="02040503050406030204" pitchFamily="18" charset="0"/>
                        </a:rPr>
                        <m:t>+ </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2</m:t>
                      </m:r>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2−</m:t>
                      </m:r>
                      <m:r>
                        <a:rPr lang="es-ES" sz="2800" i="1">
                          <a:latin typeface="Cambria Math" panose="02040503050406030204" pitchFamily="18" charset="0"/>
                          <a:ea typeface="Cambria Math" panose="02040503050406030204" pitchFamily="18" charset="0"/>
                        </a:rPr>
                        <m:t>𝛿</m:t>
                      </m:r>
                      <m:r>
                        <a:rPr lang="es-ES" sz="2800" b="0" i="1" baseline="-25000" smtClean="0">
                          <a:latin typeface="Cambria Math" panose="02040503050406030204" pitchFamily="18" charset="0"/>
                          <a:ea typeface="Cambria Math" panose="02040503050406030204" pitchFamily="18" charset="0"/>
                        </a:rPr>
                        <m:t>5</m:t>
                      </m:r>
                    </m:oMath>
                  </m:oMathPara>
                </a14:m>
                <a:endParaRPr lang="es-ES" sz="2800"/>
              </a:p>
              <a:p>
                <a:endParaRPr lang="es-ES" sz="2800" b="0" baseline="-25000">
                  <a:ea typeface="Cambria Math" panose="02040503050406030204" pitchFamily="18" charset="0"/>
                </a:endParaRP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222287" y="1604700"/>
                <a:ext cx="11490624" cy="4589280"/>
              </a:xfrm>
              <a:blipFill>
                <a:blip r:embed="rId3"/>
                <a:stretch>
                  <a:fillRect l="-1751"/>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66</a:t>
            </a:fld>
            <a:endParaRPr lang="es-ES"/>
          </a:p>
        </p:txBody>
      </p:sp>
    </p:spTree>
    <p:extLst>
      <p:ext uri="{BB962C8B-B14F-4D97-AF65-F5344CB8AC3E}">
        <p14:creationId xmlns:p14="http://schemas.microsoft.com/office/powerpoint/2010/main" val="20671165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Condiciones disyuntivas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604700"/>
                <a:ext cx="11490624" cy="4589280"/>
              </a:xfrm>
            </p:spPr>
            <p:txBody>
              <a:bodyPr/>
              <a:lstStyle/>
              <a:p>
                <a:r>
                  <a:rPr lang="es-ES" sz="2800"/>
                  <a:t>En general las condiciones disyuntivas (o se cumple una cosa o la otra, o ambas):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s-ES" sz="2800" i="1" smtClean="0">
                              <a:latin typeface="Cambria Math" panose="02040503050406030204" pitchFamily="18" charset="0"/>
                              <a:ea typeface="Cambria Math" panose="02040503050406030204" pitchFamily="18" charset="0"/>
                            </a:rPr>
                          </m:ctrlPr>
                        </m:naryPr>
                        <m:sub>
                          <m:r>
                            <m:rPr>
                              <m:brk m:alnAt="7"/>
                            </m:rPr>
                            <a:rPr lang="es-ES" sz="2800" b="0" i="1" smtClean="0">
                              <a:latin typeface="Cambria Math" panose="02040503050406030204" pitchFamily="18" charset="0"/>
                              <a:ea typeface="Cambria Math" panose="02040503050406030204" pitchFamily="18" charset="0"/>
                            </a:rPr>
                            <m:t>𝑖</m:t>
                          </m:r>
                        </m:sub>
                        <m:sup/>
                        <m:e>
                          <m:r>
                            <a:rPr lang="es-ES" sz="2800" b="0" i="1" smtClean="0">
                              <a:latin typeface="Cambria Math" panose="02040503050406030204" pitchFamily="18" charset="0"/>
                              <a:ea typeface="Cambria Math" panose="02040503050406030204" pitchFamily="18" charset="0"/>
                            </a:rPr>
                            <m:t>𝑎</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𝑥</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𝑎</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𝑜</m:t>
                          </m:r>
                          <m:r>
                            <a:rPr lang="es-ES" sz="2800" b="0" i="1" smtClean="0">
                              <a:latin typeface="Cambria Math" panose="02040503050406030204" pitchFamily="18" charset="0"/>
                              <a:ea typeface="Cambria Math" panose="02040503050406030204" pitchFamily="18" charset="0"/>
                            </a:rPr>
                            <m:t>     </m:t>
                          </m:r>
                          <m:nary>
                            <m:naryPr>
                              <m:chr m:val="∑"/>
                              <m:supHide m:val="on"/>
                              <m:ctrlPr>
                                <a:rPr lang="es-ES" sz="2800" b="0" i="1" smtClean="0">
                                  <a:latin typeface="Cambria Math" panose="02040503050406030204" pitchFamily="18" charset="0"/>
                                  <a:ea typeface="Cambria Math" panose="02040503050406030204" pitchFamily="18" charset="0"/>
                                </a:rPr>
                              </m:ctrlPr>
                            </m:naryPr>
                            <m:sub>
                              <m:r>
                                <m:rPr>
                                  <m:brk m:alnAt="7"/>
                                </m:rPr>
                                <a:rPr lang="es-ES" sz="2800" b="0" i="1" smtClean="0">
                                  <a:latin typeface="Cambria Math" panose="02040503050406030204" pitchFamily="18" charset="0"/>
                                  <a:ea typeface="Cambria Math" panose="02040503050406030204" pitchFamily="18" charset="0"/>
                                </a:rPr>
                                <m:t>𝑗</m:t>
                              </m:r>
                            </m:sub>
                            <m:sup/>
                            <m:e>
                              <m:r>
                                <a:rPr lang="es-ES" sz="2800" b="0" i="1" smtClean="0">
                                  <a:latin typeface="Cambria Math" panose="02040503050406030204" pitchFamily="18" charset="0"/>
                                  <a:ea typeface="Cambria Math" panose="02040503050406030204" pitchFamily="18" charset="0"/>
                                </a:rPr>
                                <m:t>𝑏</m:t>
                              </m:r>
                              <m:r>
                                <a:rPr lang="es-ES" sz="2800" b="0" i="1" baseline="-25000" smtClean="0">
                                  <a:latin typeface="Cambria Math" panose="02040503050406030204" pitchFamily="18" charset="0"/>
                                  <a:ea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𝑦</m:t>
                              </m:r>
                              <m:r>
                                <a:rPr lang="es-ES" sz="2800" b="0" i="1" baseline="-25000" smtClean="0">
                                  <a:latin typeface="Cambria Math" panose="02040503050406030204" pitchFamily="18" charset="0"/>
                                  <a:ea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𝑏</m:t>
                              </m:r>
                            </m:e>
                          </m:nary>
                        </m:e>
                      </m:nary>
                    </m:oMath>
                  </m:oMathPara>
                </a14:m>
                <a:endParaRPr lang="es-ES" sz="2800"/>
              </a:p>
              <a:p>
                <a:r>
                  <a:rPr lang="es-ES" sz="2800"/>
                  <a:t>Se pueden modelar utilizando una nueva variable binaria </a:t>
                </a:r>
                <a14:m>
                  <m:oMath xmlns:m="http://schemas.openxmlformats.org/officeDocument/2006/math">
                    <m:r>
                      <a:rPr lang="es-ES" sz="2800" i="1" smtClean="0">
                        <a:latin typeface="Cambria Math" panose="02040503050406030204" pitchFamily="18" charset="0"/>
                        <a:ea typeface="Cambria Math" panose="02040503050406030204" pitchFamily="18" charset="0"/>
                      </a:rPr>
                      <m:t>𝛿</m:t>
                    </m:r>
                  </m:oMath>
                </a14:m>
                <a:r>
                  <a:rPr lang="es-ES" sz="2800"/>
                  <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s-ES" sz="2800" i="1" smtClean="0">
                              <a:latin typeface="Cambria Math" panose="02040503050406030204" pitchFamily="18" charset="0"/>
                              <a:ea typeface="Cambria Math" panose="02040503050406030204" pitchFamily="18" charset="0"/>
                            </a:rPr>
                          </m:ctrlPr>
                        </m:naryPr>
                        <m:sub>
                          <m:r>
                            <m:rPr>
                              <m:brk m:alnAt="7"/>
                            </m:rPr>
                            <a:rPr lang="es-ES" sz="2800" b="0" i="1" smtClean="0">
                              <a:latin typeface="Cambria Math" panose="02040503050406030204" pitchFamily="18" charset="0"/>
                              <a:ea typeface="Cambria Math" panose="02040503050406030204" pitchFamily="18" charset="0"/>
                            </a:rPr>
                            <m:t>𝑖</m:t>
                          </m:r>
                        </m:sub>
                        <m:sup/>
                        <m:e>
                          <m:r>
                            <a:rPr lang="es-ES" sz="2800" b="0" i="1" smtClean="0">
                              <a:latin typeface="Cambria Math" panose="02040503050406030204" pitchFamily="18" charset="0"/>
                              <a:ea typeface="Cambria Math" panose="02040503050406030204" pitchFamily="18" charset="0"/>
                            </a:rPr>
                            <m:t>𝑎</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𝑥</m:t>
                          </m:r>
                          <m:r>
                            <a:rPr lang="es-ES" sz="2800" b="0" i="1" baseline="-25000" smtClean="0">
                              <a:latin typeface="Cambria Math" panose="02040503050406030204" pitchFamily="18" charset="0"/>
                              <a:ea typeface="Cambria Math" panose="02040503050406030204" pitchFamily="18" charset="0"/>
                            </a:rPr>
                            <m:t>𝑖</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𝑎</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𝑀</m:t>
                          </m:r>
                          <m:r>
                            <a:rPr lang="es-ES" sz="2800" i="1">
                              <a:latin typeface="Cambria Math" panose="02040503050406030204" pitchFamily="18" charset="0"/>
                              <a:ea typeface="Cambria Math" panose="02040503050406030204" pitchFamily="18" charset="0"/>
                            </a:rPr>
                            <m:t>𝛿</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𝑜</m:t>
                          </m:r>
                          <m:r>
                            <a:rPr lang="es-ES" sz="2800" b="0" i="1" smtClean="0">
                              <a:latin typeface="Cambria Math" panose="02040503050406030204" pitchFamily="18" charset="0"/>
                              <a:ea typeface="Cambria Math" panose="02040503050406030204" pitchFamily="18" charset="0"/>
                            </a:rPr>
                            <m:t>     </m:t>
                          </m:r>
                          <m:nary>
                            <m:naryPr>
                              <m:chr m:val="∑"/>
                              <m:supHide m:val="on"/>
                              <m:ctrlPr>
                                <a:rPr lang="es-ES" sz="2800" b="0" i="1" smtClean="0">
                                  <a:latin typeface="Cambria Math" panose="02040503050406030204" pitchFamily="18" charset="0"/>
                                  <a:ea typeface="Cambria Math" panose="02040503050406030204" pitchFamily="18" charset="0"/>
                                </a:rPr>
                              </m:ctrlPr>
                            </m:naryPr>
                            <m:sub>
                              <m:r>
                                <m:rPr>
                                  <m:brk m:alnAt="7"/>
                                </m:rPr>
                                <a:rPr lang="es-ES" sz="2800" b="0" i="1" smtClean="0">
                                  <a:latin typeface="Cambria Math" panose="02040503050406030204" pitchFamily="18" charset="0"/>
                                  <a:ea typeface="Cambria Math" panose="02040503050406030204" pitchFamily="18" charset="0"/>
                                </a:rPr>
                                <m:t>𝑗</m:t>
                              </m:r>
                            </m:sub>
                            <m:sup/>
                            <m:e>
                              <m:r>
                                <a:rPr lang="es-ES" sz="2800" b="0" i="1" smtClean="0">
                                  <a:latin typeface="Cambria Math" panose="02040503050406030204" pitchFamily="18" charset="0"/>
                                  <a:ea typeface="Cambria Math" panose="02040503050406030204" pitchFamily="18" charset="0"/>
                                </a:rPr>
                                <m:t>𝑏</m:t>
                              </m:r>
                              <m:r>
                                <a:rPr lang="es-ES" sz="2800" b="0" i="1" baseline="-25000" smtClean="0">
                                  <a:latin typeface="Cambria Math" panose="02040503050406030204" pitchFamily="18" charset="0"/>
                                  <a:ea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𝑦</m:t>
                              </m:r>
                              <m:r>
                                <a:rPr lang="es-ES" sz="2800" b="0" i="1" baseline="-25000" smtClean="0">
                                  <a:latin typeface="Cambria Math" panose="02040503050406030204" pitchFamily="18" charset="0"/>
                                  <a:ea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𝑏</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𝑚</m:t>
                              </m:r>
                              <m:r>
                                <a:rPr lang="es-ES" sz="2800" b="0" i="1" smtClean="0">
                                  <a:latin typeface="Cambria Math" panose="02040503050406030204" pitchFamily="18" charset="0"/>
                                  <a:ea typeface="Cambria Math" panose="02040503050406030204" pitchFamily="18" charset="0"/>
                                </a:rPr>
                                <m:t>(1−</m:t>
                              </m:r>
                              <m:r>
                                <a:rPr lang="es-ES" sz="2800" i="1">
                                  <a:latin typeface="Cambria Math" panose="02040503050406030204" pitchFamily="18" charset="0"/>
                                  <a:ea typeface="Cambria Math" panose="02040503050406030204" pitchFamily="18" charset="0"/>
                                </a:rPr>
                                <m:t>𝛿</m:t>
                              </m:r>
                              <m:r>
                                <a:rPr lang="es-ES" sz="2800" b="0" i="1" smtClean="0">
                                  <a:latin typeface="Cambria Math" panose="02040503050406030204" pitchFamily="18" charset="0"/>
                                  <a:ea typeface="Cambria Math" panose="02040503050406030204" pitchFamily="18" charset="0"/>
                                </a:rPr>
                                <m:t>)</m:t>
                              </m:r>
                            </m:e>
                          </m:nary>
                        </m:e>
                      </m:nary>
                    </m:oMath>
                  </m:oMathPara>
                </a14:m>
                <a:endParaRPr lang="es-ES" sz="2800"/>
              </a:p>
              <a:p>
                <a:r>
                  <a:rPr lang="es-ES" sz="2800"/>
                  <a:t>Siendo M suficientemente grande y m suficientemente pequeño (negativo).</a:t>
                </a:r>
              </a:p>
              <a:p>
                <a:r>
                  <a:rPr lang="es-ES" sz="2800"/>
                  <a:t>De esta forma, si </a:t>
                </a:r>
                <a14:m>
                  <m:oMath xmlns:m="http://schemas.openxmlformats.org/officeDocument/2006/math">
                    <m:r>
                      <a:rPr lang="es-ES" sz="2800" i="1" smtClean="0">
                        <a:latin typeface="Cambria Math" panose="02040503050406030204" pitchFamily="18" charset="0"/>
                        <a:ea typeface="Cambria Math" panose="02040503050406030204" pitchFamily="18" charset="0"/>
                      </a:rPr>
                      <m:t>𝛿</m:t>
                    </m:r>
                  </m:oMath>
                </a14:m>
                <a:r>
                  <a:rPr lang="es-ES" sz="2800"/>
                  <a:t> = 0 al menos se cumple la primera restricción y si </a:t>
                </a:r>
                <a14:m>
                  <m:oMath xmlns:m="http://schemas.openxmlformats.org/officeDocument/2006/math">
                    <m:r>
                      <a:rPr lang="es-ES" sz="2800" i="1">
                        <a:latin typeface="Cambria Math" panose="02040503050406030204" pitchFamily="18" charset="0"/>
                        <a:ea typeface="Cambria Math" panose="02040503050406030204" pitchFamily="18" charset="0"/>
                      </a:rPr>
                      <m:t>𝛿</m:t>
                    </m:r>
                  </m:oMath>
                </a14:m>
                <a:r>
                  <a:rPr lang="es-ES" sz="2800"/>
                  <a:t> = 1 al menos se cumple la segunda.</a:t>
                </a:r>
                <a:endParaRPr lang="es-ES" sz="2800" b="0" baseline="-25000">
                  <a:ea typeface="Cambria Math" panose="02040503050406030204" pitchFamily="18" charset="0"/>
                </a:endParaRPr>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222287" y="1604700"/>
                <a:ext cx="11490624" cy="4589280"/>
              </a:xfrm>
              <a:blipFill>
                <a:blip r:embed="rId3"/>
                <a:stretch>
                  <a:fillRect l="-1751" t="-3718" r="-159" b="-5312"/>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67</a:t>
            </a:fld>
            <a:endParaRPr lang="es-ES"/>
          </a:p>
        </p:txBody>
      </p:sp>
    </p:spTree>
    <p:extLst>
      <p:ext uri="{BB962C8B-B14F-4D97-AF65-F5344CB8AC3E}">
        <p14:creationId xmlns:p14="http://schemas.microsoft.com/office/powerpoint/2010/main" val="14051628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Condiciones disyuntivas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604700"/>
                <a:ext cx="11490624" cy="4589280"/>
              </a:xfrm>
            </p:spPr>
            <p:txBody>
              <a:bodyPr/>
              <a:lstStyle/>
              <a:p>
                <a:r>
                  <a:rPr lang="es-ES" sz="2800"/>
                  <a:t>Las implicaciones simples se pueden modelar como condiciones disyuntivas sin más que aplicar resultados básicos de lógica</a:t>
                </a: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𝐴</m:t>
                      </m:r>
                      <m:r>
                        <a:rPr lang="es-E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𝐵</m:t>
                      </m:r>
                      <m:r>
                        <a:rPr lang="es-ES" sz="2800" i="1">
                          <a:latin typeface="Cambria Math" panose="02040503050406030204" pitchFamily="18" charset="0"/>
                          <a:ea typeface="Cambria Math" panose="02040503050406030204" pitchFamily="18" charset="0"/>
                        </a:rPr>
                        <m:t> ≡¬</m:t>
                      </m:r>
                      <m:r>
                        <a:rPr lang="es-ES" sz="2800" i="1">
                          <a:latin typeface="Cambria Math" panose="02040503050406030204" pitchFamily="18" charset="0"/>
                          <a:ea typeface="Cambria Math" panose="02040503050406030204" pitchFamily="18" charset="0"/>
                        </a:rPr>
                        <m:t>𝐵</m:t>
                      </m:r>
                      <m:r>
                        <a:rPr lang="es-ES" sz="2800" i="1">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𝐴</m:t>
                      </m:r>
                      <m:r>
                        <a:rPr lang="es-ES" sz="2800" i="1">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𝐴</m:t>
                      </m:r>
                      <m:r>
                        <a:rPr lang="es-ES" sz="2800" b="0" i="1" smtClean="0">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𝐵</m:t>
                      </m:r>
                    </m:oMath>
                  </m:oMathPara>
                </a14:m>
                <a:endParaRPr lang="es-ES" sz="2800" b="0"/>
              </a:p>
              <a:p>
                <a:r>
                  <a:rPr lang="es-ES" sz="2800"/>
                  <a:t>Por tanto, las siguientes expresiones son equivalentes: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s-ES" sz="2800" b="0" i="1" smtClean="0">
                              <a:latin typeface="Cambria Math" panose="02040503050406030204" pitchFamily="18" charset="0"/>
                            </a:rPr>
                          </m:ctrlPr>
                        </m:naryPr>
                        <m:sub>
                          <m:r>
                            <m:rPr>
                              <m:brk m:alnAt="7"/>
                            </m:rPr>
                            <a:rPr lang="es-ES" sz="2800" b="0" i="1" smtClean="0">
                              <a:latin typeface="Cambria Math" panose="02040503050406030204" pitchFamily="18" charset="0"/>
                            </a:rPr>
                            <m:t>𝑖</m:t>
                          </m:r>
                        </m:sub>
                        <m:sup/>
                        <m:e>
                          <m:r>
                            <a:rPr lang="es-ES" sz="2800" b="0" i="1" smtClean="0">
                              <a:latin typeface="Cambria Math" panose="02040503050406030204" pitchFamily="18" charset="0"/>
                            </a:rPr>
                            <m:t>𝑎</m:t>
                          </m:r>
                          <m:r>
                            <a:rPr lang="es-ES" sz="2800" b="0" i="1" baseline="-25000" smtClean="0">
                              <a:latin typeface="Cambria Math" panose="02040503050406030204" pitchFamily="18" charset="0"/>
                            </a:rPr>
                            <m:t>𝑖</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𝑖</m:t>
                          </m:r>
                        </m:e>
                      </m:nary>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𝑎</m:t>
                      </m:r>
                      <m:r>
                        <a:rPr lang="es-ES" sz="2800" i="1">
                          <a:latin typeface="Cambria Math" panose="02040503050406030204" pitchFamily="18" charset="0"/>
                          <a:ea typeface="Cambria Math" panose="02040503050406030204" pitchFamily="18" charset="0"/>
                        </a:rPr>
                        <m:t>⇒</m:t>
                      </m:r>
                      <m:nary>
                        <m:naryPr>
                          <m:chr m:val="∑"/>
                          <m:supHide m:val="on"/>
                          <m:ctrlPr>
                            <a:rPr lang="es-ES" sz="2800" i="1" smtClean="0">
                              <a:latin typeface="Cambria Math" panose="02040503050406030204" pitchFamily="18" charset="0"/>
                              <a:ea typeface="Cambria Math" panose="02040503050406030204" pitchFamily="18" charset="0"/>
                            </a:rPr>
                          </m:ctrlPr>
                        </m:naryPr>
                        <m:sub>
                          <m:r>
                            <m:rPr>
                              <m:brk m:alnAt="7"/>
                            </m:rPr>
                            <a:rPr lang="es-ES" sz="2800" b="0" i="1" smtClean="0">
                              <a:latin typeface="Cambria Math" panose="02040503050406030204" pitchFamily="18" charset="0"/>
                              <a:ea typeface="Cambria Math" panose="02040503050406030204" pitchFamily="18" charset="0"/>
                            </a:rPr>
                            <m:t>𝑗</m:t>
                          </m:r>
                        </m:sub>
                        <m:sup/>
                        <m:e>
                          <m:r>
                            <a:rPr lang="es-ES" sz="2800" b="0" i="1" smtClean="0">
                              <a:latin typeface="Cambria Math" panose="02040503050406030204" pitchFamily="18" charset="0"/>
                              <a:ea typeface="Cambria Math" panose="02040503050406030204" pitchFamily="18" charset="0"/>
                            </a:rPr>
                            <m:t>𝑏</m:t>
                          </m:r>
                          <m:r>
                            <a:rPr lang="es-ES" sz="2800" b="0" i="1" baseline="-25000" smtClean="0">
                              <a:latin typeface="Cambria Math" panose="02040503050406030204" pitchFamily="18" charset="0"/>
                              <a:ea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𝑦</m:t>
                          </m:r>
                          <m:r>
                            <a:rPr lang="es-ES" sz="2800" b="0" i="1" baseline="-25000" smtClean="0">
                              <a:latin typeface="Cambria Math" panose="02040503050406030204" pitchFamily="18" charset="0"/>
                              <a:ea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𝑏</m:t>
                          </m:r>
                        </m:e>
                      </m:nary>
                    </m:oMath>
                  </m:oMathPara>
                </a14:m>
                <a:endParaRPr lang="es-ES" sz="2800">
                  <a:ea typeface="Cambria Math" panose="02040503050406030204" pitchFamily="18" charset="0"/>
                </a:endParaRPr>
              </a:p>
              <a:p>
                <a:pPr marL="0" indent="0">
                  <a:buNone/>
                </a:pPr>
                <a:endParaRPr lang="es-ES" sz="280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s-ES" sz="2800" b="0" i="1" smtClean="0">
                              <a:latin typeface="Cambria Math" panose="02040503050406030204" pitchFamily="18" charset="0"/>
                            </a:rPr>
                          </m:ctrlPr>
                        </m:naryPr>
                        <m:sub>
                          <m:r>
                            <m:rPr>
                              <m:brk m:alnAt="7"/>
                            </m:rPr>
                            <a:rPr lang="es-ES" sz="2800" b="0" i="1" smtClean="0">
                              <a:latin typeface="Cambria Math" panose="02040503050406030204" pitchFamily="18" charset="0"/>
                            </a:rPr>
                            <m:t>𝑖</m:t>
                          </m:r>
                        </m:sub>
                        <m:sup/>
                        <m:e>
                          <m:r>
                            <a:rPr lang="es-ES" sz="2800" b="0" i="1" smtClean="0">
                              <a:latin typeface="Cambria Math" panose="02040503050406030204" pitchFamily="18" charset="0"/>
                            </a:rPr>
                            <m:t>𝑎</m:t>
                          </m:r>
                          <m:r>
                            <a:rPr lang="es-ES" sz="2800" b="0" i="1" baseline="-25000" smtClean="0">
                              <a:latin typeface="Cambria Math" panose="02040503050406030204" pitchFamily="18" charset="0"/>
                            </a:rPr>
                            <m:t>𝑖</m:t>
                          </m:r>
                          <m:r>
                            <a:rPr lang="es-ES" sz="2800" b="0" i="1" smtClean="0">
                              <a:latin typeface="Cambria Math" panose="02040503050406030204" pitchFamily="18" charset="0"/>
                            </a:rPr>
                            <m:t>𝑥</m:t>
                          </m:r>
                          <m:r>
                            <a:rPr lang="es-ES" sz="2800" b="0" i="1" baseline="-25000" smtClean="0">
                              <a:latin typeface="Cambria Math" panose="02040503050406030204" pitchFamily="18" charset="0"/>
                            </a:rPr>
                            <m:t>𝑖</m:t>
                          </m:r>
                        </m:e>
                      </m:nary>
                      <m:r>
                        <a:rPr lang="es-ES" sz="2800" b="0" i="1" smtClean="0">
                          <a:latin typeface="Cambria Math" panose="02040503050406030204" pitchFamily="18" charset="0"/>
                          <a:ea typeface="Cambria Math" panose="02040503050406030204" pitchFamily="18" charset="0"/>
                        </a:rPr>
                        <m:t>&gt;</m:t>
                      </m:r>
                      <m:r>
                        <a:rPr lang="es-ES" sz="2800" b="0" i="1" smtClean="0">
                          <a:latin typeface="Cambria Math" panose="02040503050406030204" pitchFamily="18" charset="0"/>
                          <a:ea typeface="Cambria Math" panose="02040503050406030204" pitchFamily="18" charset="0"/>
                        </a:rPr>
                        <m:t>𝑎</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𝑜</m:t>
                      </m:r>
                      <m:nary>
                        <m:naryPr>
                          <m:chr m:val="∑"/>
                          <m:supHide m:val="on"/>
                          <m:ctrlPr>
                            <a:rPr lang="es-ES" sz="2800" i="1" smtClean="0">
                              <a:latin typeface="Cambria Math" panose="02040503050406030204" pitchFamily="18" charset="0"/>
                              <a:ea typeface="Cambria Math" panose="02040503050406030204" pitchFamily="18" charset="0"/>
                            </a:rPr>
                          </m:ctrlPr>
                        </m:naryPr>
                        <m:sub>
                          <m:r>
                            <m:rPr>
                              <m:brk m:alnAt="7"/>
                            </m:rPr>
                            <a:rPr lang="es-ES" sz="2800" b="0" i="1" smtClean="0">
                              <a:latin typeface="Cambria Math" panose="02040503050406030204" pitchFamily="18" charset="0"/>
                              <a:ea typeface="Cambria Math" panose="02040503050406030204" pitchFamily="18" charset="0"/>
                            </a:rPr>
                            <m:t>𝑗</m:t>
                          </m:r>
                        </m:sub>
                        <m:sup/>
                        <m:e>
                          <m:r>
                            <a:rPr lang="es-ES" sz="2800" b="0" i="1" smtClean="0">
                              <a:latin typeface="Cambria Math" panose="02040503050406030204" pitchFamily="18" charset="0"/>
                              <a:ea typeface="Cambria Math" panose="02040503050406030204" pitchFamily="18" charset="0"/>
                            </a:rPr>
                            <m:t>𝑏</m:t>
                          </m:r>
                          <m:r>
                            <a:rPr lang="es-ES" sz="2800" b="0" i="1" baseline="-25000" smtClean="0">
                              <a:latin typeface="Cambria Math" panose="02040503050406030204" pitchFamily="18" charset="0"/>
                              <a:ea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𝑦</m:t>
                          </m:r>
                          <m:r>
                            <a:rPr lang="es-ES" sz="2800" b="0" i="1" baseline="-25000" smtClean="0">
                              <a:latin typeface="Cambria Math" panose="02040503050406030204" pitchFamily="18" charset="0"/>
                              <a:ea typeface="Cambria Math" panose="02040503050406030204" pitchFamily="18" charset="0"/>
                            </a:rPr>
                            <m:t>𝑗</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𝑏</m:t>
                          </m:r>
                        </m:e>
                      </m:nary>
                    </m:oMath>
                  </m:oMathPara>
                </a14:m>
                <a:endParaRPr lang="es-ES" sz="2800"/>
              </a:p>
            </p:txBody>
          </p:sp>
        </mc:Choice>
        <mc:Fallback xmlns="">
          <p:sp>
            <p:nvSpPr>
              <p:cNvPr id="5" name="Subtitle 4">
                <a:extLst>
                  <a:ext uri="{FF2B5EF4-FFF2-40B4-BE49-F238E27FC236}">
                    <a16:creationId xmlns:a16="http://schemas.microsoft.com/office/drawing/2014/main" id="{CA4367EF-420F-8AB9-B445-DF046B536613}"/>
                  </a:ext>
                </a:extLst>
              </p:cNvPr>
              <p:cNvSpPr>
                <a:spLocks noGrp="1" noRot="1" noChangeAspect="1" noMove="1" noResize="1" noEditPoints="1" noAdjustHandles="1" noChangeArrowheads="1" noChangeShapeType="1" noTextEdit="1"/>
              </p:cNvSpPr>
              <p:nvPr>
                <p:ph type="subTitle" idx="10"/>
              </p:nvPr>
            </p:nvSpPr>
            <p:spPr>
              <a:xfrm>
                <a:off x="222287" y="1604700"/>
                <a:ext cx="11490624" cy="4589280"/>
              </a:xfrm>
              <a:blipFill>
                <a:blip r:embed="rId3"/>
                <a:stretch>
                  <a:fillRect l="-1751"/>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68</a:t>
            </a:fld>
            <a:endParaRPr lang="es-ES"/>
          </a:p>
        </p:txBody>
      </p:sp>
    </p:spTree>
    <p:extLst>
      <p:ext uri="{BB962C8B-B14F-4D97-AF65-F5344CB8AC3E}">
        <p14:creationId xmlns:p14="http://schemas.microsoft.com/office/powerpoint/2010/main" val="39648395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69</a:t>
            </a:fld>
            <a:endParaRPr lang="es-E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F42D064-924D-8885-0C8C-69653C1C233D}"/>
                  </a:ext>
                </a:extLst>
              </p:cNvPr>
              <p:cNvSpPr txBox="1"/>
              <p:nvPr/>
            </p:nvSpPr>
            <p:spPr>
              <a:xfrm>
                <a:off x="422868" y="1391161"/>
                <a:ext cx="5540812" cy="470263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𝑀𝑎𝑥𝑖𝑚𝑖𝑧𝑎𝑟</m:t>
                      </m:r>
                      <m:r>
                        <a:rPr lang="es-ES" i="1" smtClean="0">
                          <a:latin typeface="Cambria Math" panose="02040503050406030204" pitchFamily="18" charset="0"/>
                        </a:rPr>
                        <m:t> </m:t>
                      </m:r>
                      <m:r>
                        <a:rPr lang="es-ES" i="1" smtClean="0">
                          <a:latin typeface="Cambria Math" panose="02040503050406030204" pitchFamily="18" charset="0"/>
                        </a:rPr>
                        <m:t>𝑍</m:t>
                      </m:r>
                      <m:r>
                        <a:rPr lang="es-ES" i="1" smtClean="0">
                          <a:latin typeface="Cambria Math" panose="02040503050406030204" pitchFamily="18" charset="0"/>
                        </a:rPr>
                        <m:t>=</m:t>
                      </m:r>
                    </m:oMath>
                  </m:oMathPara>
                </a14:m>
                <a:endParaRPr lang="es-ES" i="1">
                  <a:latin typeface="Cambria Math" panose="02040503050406030204" pitchFamily="18" charset="0"/>
                </a:endParaRPr>
              </a:p>
              <a:p>
                <a:pPr algn="ctr"/>
                <a14:m>
                  <m:oMath xmlns:m="http://schemas.openxmlformats.org/officeDocument/2006/math">
                    <m:r>
                      <a:rPr lang="es-ES" b="0" i="1" smtClean="0">
                        <a:latin typeface="Cambria Math" panose="02040503050406030204" pitchFamily="18" charset="0"/>
                      </a:rPr>
                      <m:t>150</m:t>
                    </m:r>
                    <m:r>
                      <a:rPr lang="es-ES" b="0" i="1" smtClean="0">
                        <a:latin typeface="Cambria Math" panose="02040503050406030204" pitchFamily="18" charset="0"/>
                      </a:rPr>
                      <m:t>𝑡</m:t>
                    </m:r>
                    <m:r>
                      <a:rPr lang="es-ES" b="0" i="1" smtClean="0">
                        <a:latin typeface="Cambria Math" panose="02040503050406030204" pitchFamily="18" charset="0"/>
                      </a:rPr>
                      <m:t>−110</m:t>
                    </m:r>
                    <m:r>
                      <a:rPr lang="es-ES" b="0" i="1" smtClean="0">
                        <a:latin typeface="Cambria Math" panose="02040503050406030204" pitchFamily="18" charset="0"/>
                      </a:rPr>
                      <m:t>𝑣</m:t>
                    </m:r>
                    <m:r>
                      <a:rPr lang="es-ES" b="0" i="1" baseline="-25000" smtClean="0">
                        <a:latin typeface="Cambria Math" panose="02040503050406030204" pitchFamily="18" charset="0"/>
                      </a:rPr>
                      <m:t>1</m:t>
                    </m:r>
                    <m:r>
                      <a:rPr lang="es-ES" b="0" i="1" smtClean="0">
                        <a:latin typeface="Cambria Math" panose="02040503050406030204" pitchFamily="18" charset="0"/>
                      </a:rPr>
                      <m:t>− 120</m:t>
                    </m:r>
                    <m:r>
                      <a:rPr lang="es-ES" b="0" i="1" smtClean="0">
                        <a:latin typeface="Cambria Math" panose="02040503050406030204" pitchFamily="18" charset="0"/>
                      </a:rPr>
                      <m:t>𝑣</m:t>
                    </m:r>
                    <m:r>
                      <a:rPr lang="es-ES" b="0" i="1" baseline="-25000" smtClean="0">
                        <a:latin typeface="Cambria Math" panose="02040503050406030204" pitchFamily="18" charset="0"/>
                      </a:rPr>
                      <m:t>2</m:t>
                    </m:r>
                    <m:r>
                      <a:rPr lang="es-ES" b="0" i="1" smtClean="0">
                        <a:latin typeface="Cambria Math" panose="02040503050406030204" pitchFamily="18" charset="0"/>
                      </a:rPr>
                      <m:t> −130</m:t>
                    </m:r>
                    <m:r>
                      <a:rPr lang="es-ES" b="0" i="1" smtClean="0">
                        <a:latin typeface="Cambria Math" panose="02040503050406030204" pitchFamily="18" charset="0"/>
                      </a:rPr>
                      <m:t>𝑛𝑣</m:t>
                    </m:r>
                    <m:r>
                      <a:rPr lang="es-ES" b="0" i="1" baseline="-25000" smtClean="0">
                        <a:latin typeface="Cambria Math" panose="02040503050406030204" pitchFamily="18" charset="0"/>
                      </a:rPr>
                      <m:t>1</m:t>
                    </m:r>
                    <m:r>
                      <a:rPr lang="es-ES" b="0" i="1" smtClean="0">
                        <a:latin typeface="Cambria Math" panose="02040503050406030204" pitchFamily="18" charset="0"/>
                      </a:rPr>
                      <m:t> −110</m:t>
                    </m:r>
                    <m:r>
                      <a:rPr lang="es-ES" b="0" i="1" smtClean="0">
                        <a:latin typeface="Cambria Math" panose="02040503050406030204" pitchFamily="18" charset="0"/>
                      </a:rPr>
                      <m:t>𝑛𝑣</m:t>
                    </m:r>
                    <m:r>
                      <a:rPr lang="es-ES" b="0" i="1" baseline="-25000" smtClean="0">
                        <a:latin typeface="Cambria Math" panose="02040503050406030204" pitchFamily="18" charset="0"/>
                      </a:rPr>
                      <m:t>2</m:t>
                    </m:r>
                    <m:r>
                      <a:rPr lang="es-ES" b="0" i="1" smtClean="0">
                        <a:latin typeface="Cambria Math" panose="02040503050406030204" pitchFamily="18" charset="0"/>
                      </a:rPr>
                      <m:t> −115</m:t>
                    </m:r>
                    <m:r>
                      <a:rPr lang="es-ES" b="0" i="1" smtClean="0">
                        <a:latin typeface="Cambria Math" panose="02040503050406030204" pitchFamily="18" charset="0"/>
                      </a:rPr>
                      <m:t>𝑛𝑣</m:t>
                    </m:r>
                    <m:r>
                      <a:rPr lang="es-ES" b="0" i="1" baseline="-25000" smtClean="0">
                        <a:latin typeface="Cambria Math" panose="02040503050406030204" pitchFamily="18" charset="0"/>
                      </a:rPr>
                      <m:t>3</m:t>
                    </m:r>
                    <m:r>
                      <a:rPr lang="es-ES" b="0" i="1" smtClean="0">
                        <a:latin typeface="Cambria Math" panose="02040503050406030204" pitchFamily="18" charset="0"/>
                      </a:rPr>
                      <m:t> </m:t>
                    </m:r>
                  </m:oMath>
                </a14:m>
                <a:r>
                  <a:rPr lang="es-ES" i="1">
                    <a:latin typeface="Cambria Math" panose="02040503050406030204" pitchFamily="18" charset="0"/>
                  </a:rPr>
                  <a:t> </a:t>
                </a:r>
              </a:p>
              <a:p>
                <a:pPr algn="ct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𝑆𝑢𝑗𝑒𝑡𝑜</m:t>
                      </m:r>
                      <m:r>
                        <a:rPr lang="es-ES" i="1" smtClean="0">
                          <a:latin typeface="Cambria Math" panose="02040503050406030204" pitchFamily="18" charset="0"/>
                        </a:rPr>
                        <m:t> </m:t>
                      </m:r>
                      <m:r>
                        <a:rPr lang="es-ES" i="1" smtClean="0">
                          <a:latin typeface="Cambria Math" panose="02040503050406030204" pitchFamily="18" charset="0"/>
                        </a:rPr>
                        <m:t>𝑎</m:t>
                      </m:r>
                      <m:r>
                        <a:rPr lang="es-ES" i="1" smtClean="0">
                          <a:latin typeface="Cambria Math" panose="02040503050406030204" pitchFamily="18" charset="0"/>
                        </a:rPr>
                        <m:t>:​ </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𝑣</m:t>
                      </m:r>
                      <m:r>
                        <a:rPr lang="es-ES" b="0" i="1" baseline="-25000" smtClean="0">
                          <a:latin typeface="Cambria Math" panose="02040503050406030204" pitchFamily="18" charset="0"/>
                        </a:rPr>
                        <m:t>1</m:t>
                      </m:r>
                      <m:r>
                        <a:rPr lang="es-ES" i="1">
                          <a:latin typeface="Cambria Math" panose="02040503050406030204" pitchFamily="18" charset="0"/>
                        </a:rPr>
                        <m:t>+</m:t>
                      </m:r>
                      <m:r>
                        <a:rPr lang="es-ES" b="0" i="1" smtClean="0">
                          <a:latin typeface="Cambria Math" panose="02040503050406030204" pitchFamily="18" charset="0"/>
                        </a:rPr>
                        <m:t>𝑣</m:t>
                      </m:r>
                      <m:r>
                        <a:rPr lang="es-ES" b="0" i="1" baseline="-25000" smtClean="0">
                          <a:latin typeface="Cambria Math" panose="02040503050406030204" pitchFamily="18" charset="0"/>
                        </a:rPr>
                        <m:t>2</m:t>
                      </m:r>
                      <m:r>
                        <a:rPr lang="es-ES" i="1">
                          <a:latin typeface="Cambria Math" panose="02040503050406030204" pitchFamily="18" charset="0"/>
                        </a:rPr>
                        <m:t>≤</m:t>
                      </m:r>
                      <m:r>
                        <a:rPr lang="es-ES" b="0" i="1" smtClean="0">
                          <a:latin typeface="Cambria Math" panose="02040503050406030204" pitchFamily="18" charset="0"/>
                        </a:rPr>
                        <m:t>200</m:t>
                      </m:r>
                    </m:oMath>
                  </m:oMathPara>
                </a14:m>
                <a:endParaRPr lang="es-ES" b="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𝑛𝑣</m:t>
                      </m:r>
                      <m:r>
                        <a:rPr lang="es-ES" b="0" i="1" baseline="-25000" smtClean="0">
                          <a:latin typeface="Cambria Math" panose="02040503050406030204" pitchFamily="18" charset="0"/>
                        </a:rPr>
                        <m:t>1</m:t>
                      </m:r>
                      <m:r>
                        <a:rPr lang="es-ES" i="1">
                          <a:latin typeface="Cambria Math" panose="02040503050406030204" pitchFamily="18" charset="0"/>
                        </a:rPr>
                        <m:t>+</m:t>
                      </m:r>
                      <m:r>
                        <a:rPr lang="es-ES" b="0" i="1" smtClean="0">
                          <a:latin typeface="Cambria Math" panose="02040503050406030204" pitchFamily="18" charset="0"/>
                        </a:rPr>
                        <m:t>𝑛𝑣</m:t>
                      </m:r>
                      <m:r>
                        <a:rPr lang="es-ES" b="0" i="1" baseline="-25000" smtClean="0">
                          <a:latin typeface="Cambria Math" panose="02040503050406030204" pitchFamily="18" charset="0"/>
                        </a:rPr>
                        <m:t>2</m:t>
                      </m:r>
                      <m:r>
                        <a:rPr lang="es-ES" b="0" i="1" smtClean="0">
                          <a:latin typeface="Cambria Math" panose="02040503050406030204" pitchFamily="18" charset="0"/>
                        </a:rPr>
                        <m:t>+</m:t>
                      </m:r>
                      <m:r>
                        <a:rPr lang="es-ES" b="0" i="1" smtClean="0">
                          <a:latin typeface="Cambria Math" panose="02040503050406030204" pitchFamily="18" charset="0"/>
                        </a:rPr>
                        <m:t>𝑛𝑣</m:t>
                      </m:r>
                      <m:r>
                        <a:rPr lang="es-ES" b="0" i="1" baseline="-25000" smtClean="0">
                          <a:latin typeface="Cambria Math" panose="02040503050406030204" pitchFamily="18" charset="0"/>
                        </a:rPr>
                        <m:t>3</m:t>
                      </m:r>
                      <m:r>
                        <a:rPr lang="es-ES" i="1">
                          <a:latin typeface="Cambria Math" panose="02040503050406030204" pitchFamily="18" charset="0"/>
                        </a:rPr>
                        <m:t>≤</m:t>
                      </m:r>
                      <m:r>
                        <a:rPr lang="es-ES" b="0" i="1" smtClean="0">
                          <a:latin typeface="Cambria Math" panose="02040503050406030204" pitchFamily="18" charset="0"/>
                        </a:rPr>
                        <m:t>250</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8.8</m:t>
                      </m:r>
                      <m:r>
                        <a:rPr lang="es-ES" b="0" i="1" smtClean="0">
                          <a:latin typeface="Cambria Math" panose="02040503050406030204" pitchFamily="18" charset="0"/>
                        </a:rPr>
                        <m:t>𝑣</m:t>
                      </m:r>
                      <m:r>
                        <a:rPr lang="es-ES" b="0" i="1" baseline="-25000" smtClean="0">
                          <a:latin typeface="Cambria Math" panose="02040503050406030204" pitchFamily="18" charset="0"/>
                        </a:rPr>
                        <m:t>1</m:t>
                      </m:r>
                      <m:r>
                        <a:rPr lang="es-ES" b="0" i="1" smtClean="0">
                          <a:latin typeface="Cambria Math" panose="02040503050406030204" pitchFamily="18" charset="0"/>
                        </a:rPr>
                        <m:t>+6.1</m:t>
                      </m:r>
                      <m:r>
                        <a:rPr lang="es-ES" b="0" i="1" smtClean="0">
                          <a:latin typeface="Cambria Math" panose="02040503050406030204" pitchFamily="18" charset="0"/>
                        </a:rPr>
                        <m:t>𝑣</m:t>
                      </m:r>
                      <m:r>
                        <a:rPr lang="es-ES" b="0" i="1" baseline="-25000" smtClean="0">
                          <a:latin typeface="Cambria Math" panose="02040503050406030204" pitchFamily="18" charset="0"/>
                        </a:rPr>
                        <m:t>2</m:t>
                      </m:r>
                      <m:r>
                        <a:rPr lang="es-ES" b="0" i="1" smtClean="0">
                          <a:latin typeface="Cambria Math" panose="02040503050406030204" pitchFamily="18" charset="0"/>
                        </a:rPr>
                        <m:t>+2</m:t>
                      </m:r>
                      <m:r>
                        <a:rPr lang="es-ES" b="0" i="1" smtClean="0">
                          <a:latin typeface="Cambria Math" panose="02040503050406030204" pitchFamily="18" charset="0"/>
                        </a:rPr>
                        <m:t>𝑛𝑣</m:t>
                      </m:r>
                      <m:r>
                        <a:rPr lang="es-ES" b="0" i="1" baseline="-25000" smtClean="0">
                          <a:latin typeface="Cambria Math" panose="02040503050406030204" pitchFamily="18" charset="0"/>
                        </a:rPr>
                        <m:t>1</m:t>
                      </m:r>
                      <m:r>
                        <a:rPr lang="es-ES" b="0" i="1" smtClean="0">
                          <a:latin typeface="Cambria Math" panose="02040503050406030204" pitchFamily="18" charset="0"/>
                        </a:rPr>
                        <m:t>+4.2</m:t>
                      </m:r>
                      <m:r>
                        <a:rPr lang="es-ES" b="0" i="1" smtClean="0">
                          <a:latin typeface="Cambria Math" panose="02040503050406030204" pitchFamily="18" charset="0"/>
                        </a:rPr>
                        <m:t>𝑛𝑣</m:t>
                      </m:r>
                      <m:r>
                        <a:rPr lang="es-ES" b="0" i="1" baseline="-25000" smtClean="0">
                          <a:latin typeface="Cambria Math" panose="02040503050406030204" pitchFamily="18" charset="0"/>
                        </a:rPr>
                        <m:t>2</m:t>
                      </m:r>
                      <m:r>
                        <a:rPr lang="es-ES" b="0" i="1" smtClean="0">
                          <a:latin typeface="Cambria Math" panose="02040503050406030204" pitchFamily="18" charset="0"/>
                        </a:rPr>
                        <m:t>+5</m:t>
                      </m:r>
                      <m:r>
                        <a:rPr lang="es-ES" b="0" i="1" smtClean="0">
                          <a:latin typeface="Cambria Math" panose="02040503050406030204" pitchFamily="18" charset="0"/>
                        </a:rPr>
                        <m:t>𝑛𝑣</m:t>
                      </m:r>
                      <m:r>
                        <a:rPr lang="es-ES" b="0" i="1" baseline="-25000" smtClean="0">
                          <a:latin typeface="Cambria Math" panose="02040503050406030204" pitchFamily="18" charset="0"/>
                        </a:rPr>
                        <m:t>3</m:t>
                      </m:r>
                      <m:r>
                        <a:rPr lang="es-ES" i="1" smtClean="0">
                          <a:latin typeface="Cambria Math" panose="02040503050406030204" pitchFamily="18" charset="0"/>
                        </a:rPr>
                        <m:t>≤</m:t>
                      </m:r>
                      <m:r>
                        <a:rPr lang="es-ES" b="0" i="1" smtClean="0">
                          <a:latin typeface="Cambria Math" panose="02040503050406030204" pitchFamily="18" charset="0"/>
                        </a:rPr>
                        <m:t>6</m:t>
                      </m:r>
                      <m:r>
                        <a:rPr lang="es-ES" b="0" i="1" smtClean="0">
                          <a:latin typeface="Cambria Math" panose="02040503050406030204" pitchFamily="18" charset="0"/>
                        </a:rPr>
                        <m:t>𝑡</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8.8</m:t>
                      </m:r>
                      <m:r>
                        <a:rPr lang="es-ES" b="0" i="1" smtClean="0">
                          <a:latin typeface="Cambria Math" panose="02040503050406030204" pitchFamily="18" charset="0"/>
                        </a:rPr>
                        <m:t>𝑣</m:t>
                      </m:r>
                      <m:r>
                        <a:rPr lang="es-ES" b="0" i="1" baseline="-25000" smtClean="0">
                          <a:latin typeface="Cambria Math" panose="02040503050406030204" pitchFamily="18" charset="0"/>
                        </a:rPr>
                        <m:t>1</m:t>
                      </m:r>
                      <m:r>
                        <a:rPr lang="es-ES" b="0" i="1" smtClean="0">
                          <a:latin typeface="Cambria Math" panose="02040503050406030204" pitchFamily="18" charset="0"/>
                        </a:rPr>
                        <m:t>+6.1</m:t>
                      </m:r>
                      <m:r>
                        <a:rPr lang="es-ES" b="0" i="1" smtClean="0">
                          <a:latin typeface="Cambria Math" panose="02040503050406030204" pitchFamily="18" charset="0"/>
                        </a:rPr>
                        <m:t>𝑣</m:t>
                      </m:r>
                      <m:r>
                        <a:rPr lang="es-ES" b="0" i="1" baseline="-25000" smtClean="0">
                          <a:latin typeface="Cambria Math" panose="02040503050406030204" pitchFamily="18" charset="0"/>
                        </a:rPr>
                        <m:t>2</m:t>
                      </m:r>
                      <m:r>
                        <a:rPr lang="es-ES" b="0" i="1" smtClean="0">
                          <a:latin typeface="Cambria Math" panose="02040503050406030204" pitchFamily="18" charset="0"/>
                        </a:rPr>
                        <m:t>+2</m:t>
                      </m:r>
                      <m:r>
                        <a:rPr lang="es-ES" b="0" i="1" smtClean="0">
                          <a:latin typeface="Cambria Math" panose="02040503050406030204" pitchFamily="18" charset="0"/>
                        </a:rPr>
                        <m:t>𝑛𝑣</m:t>
                      </m:r>
                      <m:r>
                        <a:rPr lang="es-ES" b="0" i="1" baseline="-25000" smtClean="0">
                          <a:latin typeface="Cambria Math" panose="02040503050406030204" pitchFamily="18" charset="0"/>
                        </a:rPr>
                        <m:t>1</m:t>
                      </m:r>
                      <m:r>
                        <a:rPr lang="es-ES" b="0" i="1" smtClean="0">
                          <a:latin typeface="Cambria Math" panose="02040503050406030204" pitchFamily="18" charset="0"/>
                        </a:rPr>
                        <m:t>+4.2</m:t>
                      </m:r>
                      <m:r>
                        <a:rPr lang="es-ES" b="0" i="1" smtClean="0">
                          <a:latin typeface="Cambria Math" panose="02040503050406030204" pitchFamily="18" charset="0"/>
                        </a:rPr>
                        <m:t>𝑛𝑣</m:t>
                      </m:r>
                      <m:r>
                        <a:rPr lang="es-ES" b="0" i="1" baseline="-25000" smtClean="0">
                          <a:latin typeface="Cambria Math" panose="02040503050406030204" pitchFamily="18" charset="0"/>
                        </a:rPr>
                        <m:t>2</m:t>
                      </m:r>
                      <m:r>
                        <a:rPr lang="es-ES" b="0" i="1" smtClean="0">
                          <a:latin typeface="Cambria Math" panose="02040503050406030204" pitchFamily="18" charset="0"/>
                        </a:rPr>
                        <m:t>+5</m:t>
                      </m:r>
                      <m:r>
                        <a:rPr lang="es-ES" b="0" i="1" smtClean="0">
                          <a:latin typeface="Cambria Math" panose="02040503050406030204" pitchFamily="18" charset="0"/>
                        </a:rPr>
                        <m:t>𝑛𝑣</m:t>
                      </m:r>
                      <m:r>
                        <a:rPr lang="es-ES" b="0" i="1" baseline="-25000" smtClean="0">
                          <a:latin typeface="Cambria Math" panose="02040503050406030204" pitchFamily="18" charset="0"/>
                        </a:rPr>
                        <m:t>3</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rPr>
                        <m:t>3</m:t>
                      </m:r>
                      <m:r>
                        <a:rPr lang="es-ES" b="0" i="1" smtClean="0">
                          <a:latin typeface="Cambria Math" panose="02040503050406030204" pitchFamily="18" charset="0"/>
                        </a:rPr>
                        <m:t>𝑡</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𝑣</m:t>
                      </m:r>
                      <m:r>
                        <a:rPr lang="es-ES" b="0" i="1" baseline="-25000" smtClean="0">
                          <a:latin typeface="Cambria Math" panose="02040503050406030204" pitchFamily="18" charset="0"/>
                        </a:rPr>
                        <m:t>1</m:t>
                      </m:r>
                      <m:r>
                        <a:rPr lang="es-ES" b="0" i="1" smtClean="0">
                          <a:latin typeface="Cambria Math" panose="02040503050406030204" pitchFamily="18" charset="0"/>
                        </a:rPr>
                        <m:t>+</m:t>
                      </m:r>
                      <m:r>
                        <a:rPr lang="es-ES" b="0" i="1" smtClean="0">
                          <a:latin typeface="Cambria Math" panose="02040503050406030204" pitchFamily="18" charset="0"/>
                        </a:rPr>
                        <m:t>𝑣</m:t>
                      </m:r>
                      <m:r>
                        <a:rPr lang="es-ES" b="0" i="1" baseline="-25000" smtClean="0">
                          <a:latin typeface="Cambria Math" panose="02040503050406030204" pitchFamily="18" charset="0"/>
                        </a:rPr>
                        <m:t>2</m:t>
                      </m:r>
                      <m:r>
                        <a:rPr lang="es-ES" b="0" i="1" smtClean="0">
                          <a:latin typeface="Cambria Math" panose="02040503050406030204" pitchFamily="18" charset="0"/>
                        </a:rPr>
                        <m:t>+</m:t>
                      </m:r>
                      <m:r>
                        <a:rPr lang="es-ES" b="0" i="1" smtClean="0">
                          <a:latin typeface="Cambria Math" panose="02040503050406030204" pitchFamily="18" charset="0"/>
                        </a:rPr>
                        <m:t>𝑛𝑣</m:t>
                      </m:r>
                      <m:r>
                        <a:rPr lang="es-ES" b="0" i="1" baseline="-25000" smtClean="0">
                          <a:latin typeface="Cambria Math" panose="02040503050406030204" pitchFamily="18" charset="0"/>
                        </a:rPr>
                        <m:t>1</m:t>
                      </m:r>
                      <m:r>
                        <a:rPr lang="es-ES" b="0" i="1" smtClean="0">
                          <a:latin typeface="Cambria Math" panose="02040503050406030204" pitchFamily="18" charset="0"/>
                        </a:rPr>
                        <m:t>+</m:t>
                      </m:r>
                      <m:r>
                        <a:rPr lang="es-ES" b="0" i="1" smtClean="0">
                          <a:latin typeface="Cambria Math" panose="02040503050406030204" pitchFamily="18" charset="0"/>
                        </a:rPr>
                        <m:t>𝑛𝑣</m:t>
                      </m:r>
                      <m:r>
                        <a:rPr lang="es-ES" b="0" i="1" baseline="-25000" smtClean="0">
                          <a:latin typeface="Cambria Math" panose="02040503050406030204" pitchFamily="18" charset="0"/>
                        </a:rPr>
                        <m:t>2</m:t>
                      </m:r>
                      <m:r>
                        <a:rPr lang="es-ES" b="0" i="1" smtClean="0">
                          <a:latin typeface="Cambria Math" panose="02040503050406030204" pitchFamily="18" charset="0"/>
                        </a:rPr>
                        <m:t>+</m:t>
                      </m:r>
                      <m:r>
                        <a:rPr lang="es-ES" b="0" i="1" smtClean="0">
                          <a:latin typeface="Cambria Math" panose="02040503050406030204" pitchFamily="18" charset="0"/>
                        </a:rPr>
                        <m:t>𝑛𝑣</m:t>
                      </m:r>
                      <m:r>
                        <a:rPr lang="es-ES" b="0" i="1" baseline="-25000" smtClean="0">
                          <a:latin typeface="Cambria Math" panose="02040503050406030204" pitchFamily="18" charset="0"/>
                        </a:rPr>
                        <m:t>3</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rPr>
                        <m:t>𝑡</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800" b="0" i="1" smtClean="0">
                          <a:latin typeface="Cambria Math" panose="02040503050406030204" pitchFamily="18" charset="0"/>
                          <a:ea typeface="Cambria Math" panose="02040503050406030204" pitchFamily="18" charset="0"/>
                        </a:rPr>
                        <m:t>20</m:t>
                      </m:r>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1</m:t>
                      </m:r>
                      <m:r>
                        <a:rPr lang="es-ES" sz="1800" b="0" i="1" smtClean="0">
                          <a:latin typeface="Cambria Math" panose="02040503050406030204" pitchFamily="18" charset="0"/>
                          <a:ea typeface="Cambria Math" panose="02040503050406030204" pitchFamily="18" charset="0"/>
                        </a:rPr>
                        <m:t>≤</m:t>
                      </m:r>
                      <m:r>
                        <a:rPr lang="es-ES" sz="1800" b="0" i="1" smtClean="0">
                          <a:latin typeface="Cambria Math" panose="02040503050406030204" pitchFamily="18" charset="0"/>
                          <a:ea typeface="Cambria Math" panose="02040503050406030204" pitchFamily="18" charset="0"/>
                        </a:rPr>
                        <m:t>𝑣</m:t>
                      </m:r>
                      <m:r>
                        <a:rPr lang="es-ES" sz="1800" b="0" i="1" baseline="-25000" smtClean="0">
                          <a:latin typeface="Cambria Math" panose="02040503050406030204" pitchFamily="18" charset="0"/>
                          <a:ea typeface="Cambria Math" panose="02040503050406030204" pitchFamily="18" charset="0"/>
                        </a:rPr>
                        <m:t>1</m:t>
                      </m:r>
                      <m:r>
                        <a:rPr lang="es-ES" sz="1800" b="0" i="1" smtClean="0">
                          <a:latin typeface="Cambria Math" panose="02040503050406030204" pitchFamily="18" charset="0"/>
                          <a:ea typeface="Cambria Math" panose="02040503050406030204" pitchFamily="18" charset="0"/>
                        </a:rPr>
                        <m:t>≤200</m:t>
                      </m:r>
                      <m:r>
                        <a:rPr lang="es-ES" sz="1800" i="1">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1</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800" b="0" i="1" smtClean="0">
                          <a:latin typeface="Cambria Math" panose="02040503050406030204" pitchFamily="18" charset="0"/>
                          <a:ea typeface="Cambria Math" panose="02040503050406030204" pitchFamily="18" charset="0"/>
                        </a:rPr>
                        <m:t>20</m:t>
                      </m:r>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2</m:t>
                      </m:r>
                      <m:r>
                        <a:rPr lang="es-ES" sz="1800" b="0" i="1" smtClean="0">
                          <a:latin typeface="Cambria Math" panose="02040503050406030204" pitchFamily="18" charset="0"/>
                          <a:ea typeface="Cambria Math" panose="02040503050406030204" pitchFamily="18" charset="0"/>
                        </a:rPr>
                        <m:t>≤</m:t>
                      </m:r>
                      <m:r>
                        <a:rPr lang="es-ES" sz="1800" b="0" i="1" smtClean="0">
                          <a:latin typeface="Cambria Math" panose="02040503050406030204" pitchFamily="18" charset="0"/>
                          <a:ea typeface="Cambria Math" panose="02040503050406030204" pitchFamily="18" charset="0"/>
                        </a:rPr>
                        <m:t>𝑣</m:t>
                      </m:r>
                      <m:r>
                        <a:rPr lang="es-ES" sz="1800" b="0" i="1" baseline="-25000" smtClean="0">
                          <a:latin typeface="Cambria Math" panose="02040503050406030204" pitchFamily="18" charset="0"/>
                          <a:ea typeface="Cambria Math" panose="02040503050406030204" pitchFamily="18" charset="0"/>
                        </a:rPr>
                        <m:t>2</m:t>
                      </m:r>
                      <m:r>
                        <a:rPr lang="es-ES" sz="1800" b="0" i="1" smtClean="0">
                          <a:latin typeface="Cambria Math" panose="02040503050406030204" pitchFamily="18" charset="0"/>
                          <a:ea typeface="Cambria Math" panose="02040503050406030204" pitchFamily="18" charset="0"/>
                        </a:rPr>
                        <m:t>≤200</m:t>
                      </m:r>
                      <m:r>
                        <a:rPr lang="es-ES" sz="1800" i="1">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2</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800" b="0" i="1" smtClean="0">
                          <a:latin typeface="Cambria Math" panose="02040503050406030204" pitchFamily="18" charset="0"/>
                          <a:ea typeface="Cambria Math" panose="02040503050406030204" pitchFamily="18" charset="0"/>
                        </a:rPr>
                        <m:t>20</m:t>
                      </m:r>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3</m:t>
                      </m:r>
                      <m:r>
                        <a:rPr lang="es-ES" sz="1800" b="0" i="1" smtClean="0">
                          <a:latin typeface="Cambria Math" panose="02040503050406030204" pitchFamily="18" charset="0"/>
                          <a:ea typeface="Cambria Math" panose="02040503050406030204" pitchFamily="18" charset="0"/>
                        </a:rPr>
                        <m:t>≤</m:t>
                      </m:r>
                      <m:r>
                        <a:rPr lang="es-ES" sz="1800" b="0" i="1" smtClean="0">
                          <a:latin typeface="Cambria Math" panose="02040503050406030204" pitchFamily="18" charset="0"/>
                          <a:ea typeface="Cambria Math" panose="02040503050406030204" pitchFamily="18" charset="0"/>
                        </a:rPr>
                        <m:t>𝑛𝑣</m:t>
                      </m:r>
                      <m:r>
                        <a:rPr lang="es-ES" sz="1800" b="0" i="1" baseline="-25000" smtClean="0">
                          <a:latin typeface="Cambria Math" panose="02040503050406030204" pitchFamily="18" charset="0"/>
                          <a:ea typeface="Cambria Math" panose="02040503050406030204" pitchFamily="18" charset="0"/>
                        </a:rPr>
                        <m:t>1</m:t>
                      </m:r>
                      <m:r>
                        <a:rPr lang="es-ES" sz="1800" b="0" i="1" smtClean="0">
                          <a:latin typeface="Cambria Math" panose="02040503050406030204" pitchFamily="18" charset="0"/>
                          <a:ea typeface="Cambria Math" panose="02040503050406030204" pitchFamily="18" charset="0"/>
                        </a:rPr>
                        <m:t>≤250</m:t>
                      </m:r>
                      <m:r>
                        <a:rPr lang="es-ES" sz="1800" i="1">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3</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800" b="0" i="1" smtClean="0">
                          <a:latin typeface="Cambria Math" panose="02040503050406030204" pitchFamily="18" charset="0"/>
                          <a:ea typeface="Cambria Math" panose="02040503050406030204" pitchFamily="18" charset="0"/>
                        </a:rPr>
                        <m:t>20</m:t>
                      </m:r>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4</m:t>
                      </m:r>
                      <m:r>
                        <a:rPr lang="es-ES" sz="1800" b="0" i="1" smtClean="0">
                          <a:latin typeface="Cambria Math" panose="02040503050406030204" pitchFamily="18" charset="0"/>
                          <a:ea typeface="Cambria Math" panose="02040503050406030204" pitchFamily="18" charset="0"/>
                        </a:rPr>
                        <m:t>≤</m:t>
                      </m:r>
                      <m:r>
                        <a:rPr lang="es-ES" sz="1800" b="0" i="1" smtClean="0">
                          <a:latin typeface="Cambria Math" panose="02040503050406030204" pitchFamily="18" charset="0"/>
                          <a:ea typeface="Cambria Math" panose="02040503050406030204" pitchFamily="18" charset="0"/>
                        </a:rPr>
                        <m:t>𝑛𝑣</m:t>
                      </m:r>
                      <m:r>
                        <a:rPr lang="es-ES" sz="1800" b="0" i="1" baseline="-25000" smtClean="0">
                          <a:latin typeface="Cambria Math" panose="02040503050406030204" pitchFamily="18" charset="0"/>
                          <a:ea typeface="Cambria Math" panose="02040503050406030204" pitchFamily="18" charset="0"/>
                        </a:rPr>
                        <m:t>2</m:t>
                      </m:r>
                      <m:r>
                        <a:rPr lang="es-ES" sz="1800" b="0" i="1" smtClean="0">
                          <a:latin typeface="Cambria Math" panose="02040503050406030204" pitchFamily="18" charset="0"/>
                          <a:ea typeface="Cambria Math" panose="02040503050406030204" pitchFamily="18" charset="0"/>
                        </a:rPr>
                        <m:t>≤250</m:t>
                      </m:r>
                      <m:r>
                        <a:rPr lang="es-ES" sz="1800" i="1">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4</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800" b="0" i="1" smtClean="0">
                          <a:latin typeface="Cambria Math" panose="02040503050406030204" pitchFamily="18" charset="0"/>
                          <a:ea typeface="Cambria Math" panose="02040503050406030204" pitchFamily="18" charset="0"/>
                        </a:rPr>
                        <m:t>20</m:t>
                      </m:r>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5</m:t>
                      </m:r>
                      <m:r>
                        <a:rPr lang="es-ES" sz="1800" b="0" i="1" smtClean="0">
                          <a:latin typeface="Cambria Math" panose="02040503050406030204" pitchFamily="18" charset="0"/>
                          <a:ea typeface="Cambria Math" panose="02040503050406030204" pitchFamily="18" charset="0"/>
                        </a:rPr>
                        <m:t>≤</m:t>
                      </m:r>
                      <m:r>
                        <a:rPr lang="es-ES" sz="1800" b="0" i="1" smtClean="0">
                          <a:latin typeface="Cambria Math" panose="02040503050406030204" pitchFamily="18" charset="0"/>
                          <a:ea typeface="Cambria Math" panose="02040503050406030204" pitchFamily="18" charset="0"/>
                        </a:rPr>
                        <m:t>𝑛𝑣</m:t>
                      </m:r>
                      <m:r>
                        <a:rPr lang="es-ES" sz="1800" b="0" i="1" baseline="-25000" smtClean="0">
                          <a:latin typeface="Cambria Math" panose="02040503050406030204" pitchFamily="18" charset="0"/>
                          <a:ea typeface="Cambria Math" panose="02040503050406030204" pitchFamily="18" charset="0"/>
                        </a:rPr>
                        <m:t>3</m:t>
                      </m:r>
                      <m:r>
                        <a:rPr lang="es-ES" sz="1800" b="0" i="1" smtClean="0">
                          <a:latin typeface="Cambria Math" panose="02040503050406030204" pitchFamily="18" charset="0"/>
                          <a:ea typeface="Cambria Math" panose="02040503050406030204" pitchFamily="18" charset="0"/>
                        </a:rPr>
                        <m:t>≤250</m:t>
                      </m:r>
                      <m:r>
                        <a:rPr lang="es-ES" sz="1800" i="1">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5</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1</m:t>
                      </m:r>
                      <m:r>
                        <a:rPr lang="es-ES" sz="1800" b="0" i="1" smtClean="0">
                          <a:latin typeface="Cambria Math" panose="02040503050406030204" pitchFamily="18" charset="0"/>
                          <a:ea typeface="Cambria Math" panose="02040503050406030204" pitchFamily="18" charset="0"/>
                        </a:rPr>
                        <m:t>+ </m:t>
                      </m:r>
                      <m:r>
                        <a:rPr lang="es-ES" sz="1800" i="1">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2</m:t>
                      </m:r>
                      <m:r>
                        <a:rPr lang="es-ES" sz="1800"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𝛿</m:t>
                      </m:r>
                      <m:r>
                        <a:rPr lang="es-ES" b="0" i="1" baseline="-25000" smtClean="0">
                          <a:latin typeface="Cambria Math" panose="02040503050406030204" pitchFamily="18" charset="0"/>
                          <a:ea typeface="Cambria Math" panose="02040503050406030204" pitchFamily="18" charset="0"/>
                        </a:rPr>
                        <m:t>3</m:t>
                      </m:r>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𝛿</m:t>
                      </m:r>
                      <m:r>
                        <a:rPr lang="es-ES" b="0" i="1" baseline="-25000" smtClean="0">
                          <a:latin typeface="Cambria Math" panose="02040503050406030204" pitchFamily="18" charset="0"/>
                          <a:ea typeface="Cambria Math" panose="02040503050406030204" pitchFamily="18" charset="0"/>
                        </a:rPr>
                        <m:t>4</m:t>
                      </m:r>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𝛿</m:t>
                      </m:r>
                      <m:r>
                        <a:rPr lang="es-ES" b="0" i="1" baseline="-25000" smtClean="0">
                          <a:latin typeface="Cambria Math" panose="02040503050406030204" pitchFamily="18" charset="0"/>
                          <a:ea typeface="Cambria Math" panose="02040503050406030204" pitchFamily="18" charset="0"/>
                        </a:rPr>
                        <m:t>5</m:t>
                      </m:r>
                      <m:r>
                        <a:rPr lang="es-ES" sz="1800" i="1" smtClean="0">
                          <a:latin typeface="Cambria Math" panose="02040503050406030204" pitchFamily="18" charset="0"/>
                          <a:ea typeface="Cambria Math" panose="02040503050406030204" pitchFamily="18" charset="0"/>
                        </a:rPr>
                        <m:t>≤</m:t>
                      </m:r>
                      <m:r>
                        <a:rPr lang="es-ES" sz="1800" b="0" i="1" smtClean="0">
                          <a:latin typeface="Cambria Math" panose="02040503050406030204" pitchFamily="18" charset="0"/>
                          <a:ea typeface="Cambria Math" panose="02040503050406030204" pitchFamily="18" charset="0"/>
                        </a:rPr>
                        <m:t>3</m:t>
                      </m:r>
                    </m:oMath>
                  </m:oMathPara>
                </a14:m>
                <a:endParaRPr lang="es-ES" sz="1800"/>
              </a:p>
              <a:p>
                <a:pPr marL="0" indent="0">
                  <a:buNone/>
                </a:pPr>
                <a14:m>
                  <m:oMathPara xmlns:m="http://schemas.openxmlformats.org/officeDocument/2006/math">
                    <m:oMathParaPr>
                      <m:jc m:val="centerGroup"/>
                    </m:oMathParaPr>
                    <m:oMath xmlns:m="http://schemas.openxmlformats.org/officeDocument/2006/math">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1</m:t>
                      </m:r>
                      <m:r>
                        <a:rPr lang="es-ES" sz="1800" i="1" smtClean="0">
                          <a:latin typeface="Cambria Math" panose="02040503050406030204" pitchFamily="18" charset="0"/>
                          <a:ea typeface="Cambria Math" panose="02040503050406030204" pitchFamily="18" charset="0"/>
                        </a:rPr>
                        <m:t>≤</m:t>
                      </m:r>
                      <m:r>
                        <a:rPr lang="es-ES" sz="1800" i="1">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5</m:t>
                      </m:r>
                    </m:oMath>
                  </m:oMathPara>
                </a14:m>
                <a:endParaRPr lang="es-ES" sz="1800" b="0" baseline="-2500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2</m:t>
                      </m:r>
                      <m:r>
                        <a:rPr lang="es-ES" sz="1800" i="1" smtClean="0">
                          <a:latin typeface="Cambria Math" panose="02040503050406030204" pitchFamily="18" charset="0"/>
                          <a:ea typeface="Cambria Math" panose="02040503050406030204" pitchFamily="18" charset="0"/>
                        </a:rPr>
                        <m:t>≤</m:t>
                      </m:r>
                      <m:r>
                        <a:rPr lang="es-ES" sz="1800" i="1">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5</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𝑣</m:t>
                      </m:r>
                      <m:r>
                        <a:rPr lang="es-ES" b="0" i="1" baseline="-25000" smtClean="0">
                          <a:latin typeface="Cambria Math" panose="02040503050406030204" pitchFamily="18" charset="0"/>
                        </a:rPr>
                        <m:t>1</m:t>
                      </m:r>
                      <m:r>
                        <a:rPr lang="es-ES" b="0" i="1" smtClean="0">
                          <a:latin typeface="Cambria Math" panose="02040503050406030204" pitchFamily="18" charset="0"/>
                        </a:rPr>
                        <m:t>,</m:t>
                      </m:r>
                      <m:r>
                        <a:rPr lang="es-ES" b="0" i="1" smtClean="0">
                          <a:latin typeface="Cambria Math" panose="02040503050406030204" pitchFamily="18" charset="0"/>
                        </a:rPr>
                        <m:t>𝑣</m:t>
                      </m:r>
                      <m:r>
                        <a:rPr lang="es-ES" b="0" i="1" baseline="-25000" smtClean="0">
                          <a:latin typeface="Cambria Math" panose="02040503050406030204" pitchFamily="18" charset="0"/>
                        </a:rPr>
                        <m:t>2</m:t>
                      </m:r>
                      <m:r>
                        <a:rPr lang="es-ES" b="0" i="1" smtClean="0">
                          <a:latin typeface="Cambria Math" panose="02040503050406030204" pitchFamily="18" charset="0"/>
                        </a:rPr>
                        <m:t>,</m:t>
                      </m:r>
                      <m:r>
                        <a:rPr lang="es-ES" b="0" i="1" smtClean="0">
                          <a:latin typeface="Cambria Math" panose="02040503050406030204" pitchFamily="18" charset="0"/>
                        </a:rPr>
                        <m:t>𝑛𝑣</m:t>
                      </m:r>
                      <m:r>
                        <a:rPr lang="es-ES" b="0" i="1" baseline="-25000" smtClean="0">
                          <a:latin typeface="Cambria Math" panose="02040503050406030204" pitchFamily="18" charset="0"/>
                        </a:rPr>
                        <m:t>1</m:t>
                      </m:r>
                      <m:r>
                        <a:rPr lang="es-ES" b="0" i="1" smtClean="0">
                          <a:latin typeface="Cambria Math" panose="02040503050406030204" pitchFamily="18" charset="0"/>
                        </a:rPr>
                        <m:t>,</m:t>
                      </m:r>
                      <m:r>
                        <a:rPr lang="es-ES" b="0" i="1" smtClean="0">
                          <a:latin typeface="Cambria Math" panose="02040503050406030204" pitchFamily="18" charset="0"/>
                        </a:rPr>
                        <m:t>𝑛𝑣</m:t>
                      </m:r>
                      <m:r>
                        <a:rPr lang="es-ES" b="0" i="1" baseline="-25000" smtClean="0">
                          <a:latin typeface="Cambria Math" panose="02040503050406030204" pitchFamily="18" charset="0"/>
                        </a:rPr>
                        <m:t>2</m:t>
                      </m:r>
                      <m:r>
                        <a:rPr lang="es-ES" b="0" i="1" smtClean="0">
                          <a:latin typeface="Cambria Math" panose="02040503050406030204" pitchFamily="18" charset="0"/>
                        </a:rPr>
                        <m:t>,</m:t>
                      </m:r>
                      <m:r>
                        <a:rPr lang="es-ES" b="0" i="1" smtClean="0">
                          <a:latin typeface="Cambria Math" panose="02040503050406030204" pitchFamily="18" charset="0"/>
                        </a:rPr>
                        <m:t>𝑛𝑣</m:t>
                      </m:r>
                      <m:r>
                        <a:rPr lang="es-ES" b="0" i="1" baseline="-25000" smtClean="0">
                          <a:latin typeface="Cambria Math" panose="02040503050406030204" pitchFamily="18" charset="0"/>
                        </a:rPr>
                        <m:t>3</m:t>
                      </m:r>
                      <m:r>
                        <a:rPr lang="es-ES" i="1" smtClean="0">
                          <a:latin typeface="Cambria Math" panose="02040503050406030204" pitchFamily="18" charset="0"/>
                          <a:ea typeface="Cambria Math" panose="02040503050406030204" pitchFamily="18" charset="0"/>
                        </a:rPr>
                        <m:t>∈</m:t>
                      </m:r>
                      <m:r>
                        <a:rPr lang="es-ES" i="1" smtClean="0">
                          <a:latin typeface="Cambria Math" panose="02040503050406030204" pitchFamily="18" charset="0"/>
                          <a:ea typeface="Cambria Math" panose="02040503050406030204" pitchFamily="18" charset="0"/>
                        </a:rPr>
                        <m:t>ℤ</m:t>
                      </m:r>
                      <m:r>
                        <a:rPr lang="es-ES" i="1">
                          <a:latin typeface="Cambria Math" panose="02040503050406030204" pitchFamily="18" charset="0"/>
                        </a:rPr>
                        <m:t>​</m:t>
                      </m:r>
                    </m:oMath>
                  </m:oMathPara>
                </a14:m>
                <a:endParaRPr lang="es-ES"/>
              </a:p>
            </p:txBody>
          </p:sp>
        </mc:Choice>
        <mc:Fallback xmlns="">
          <p:sp>
            <p:nvSpPr>
              <p:cNvPr id="8" name="TextBox 7">
                <a:extLst>
                  <a:ext uri="{FF2B5EF4-FFF2-40B4-BE49-F238E27FC236}">
                    <a16:creationId xmlns:a16="http://schemas.microsoft.com/office/drawing/2014/main" id="{DF42D064-924D-8885-0C8C-69653C1C233D}"/>
                  </a:ext>
                </a:extLst>
              </p:cNvPr>
              <p:cNvSpPr txBox="1">
                <a:spLocks noRot="1" noChangeAspect="1" noMove="1" noResize="1" noEditPoints="1" noAdjustHandles="1" noChangeArrowheads="1" noChangeShapeType="1" noTextEdit="1"/>
              </p:cNvSpPr>
              <p:nvPr/>
            </p:nvSpPr>
            <p:spPr>
              <a:xfrm>
                <a:off x="422868" y="1391161"/>
                <a:ext cx="5540812" cy="4702634"/>
              </a:xfrm>
              <a:prstGeom prst="rect">
                <a:avLst/>
              </a:prstGeom>
              <a:blipFill>
                <a:blip r:embed="rId2"/>
                <a:stretch>
                  <a:fillRect l="-11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21C4439-923C-C61F-C331-7F5AEBBB8EF4}"/>
              </a:ext>
            </a:extLst>
          </p:cNvPr>
          <p:cNvSpPr txBox="1"/>
          <p:nvPr/>
        </p:nvSpPr>
        <p:spPr>
          <a:xfrm>
            <a:off x="6770330" y="2107132"/>
            <a:ext cx="4796830" cy="2308324"/>
          </a:xfrm>
          <a:prstGeom prst="rect">
            <a:avLst/>
          </a:prstGeom>
          <a:noFill/>
        </p:spPr>
        <p:txBody>
          <a:bodyPr wrap="square">
            <a:spAutoFit/>
          </a:bodyPr>
          <a:lstStyle/>
          <a:p>
            <a:r>
              <a:rPr lang="es-ES" b="1"/>
              <a:t>Solución Óptima:</a:t>
            </a:r>
          </a:p>
          <a:p>
            <a:r>
              <a:rPr lang="es-ES"/>
              <a:t>v</a:t>
            </a:r>
            <a:r>
              <a:rPr lang="es-ES" baseline="-25000"/>
              <a:t>1</a:t>
            </a:r>
            <a:r>
              <a:rPr lang="es-ES"/>
              <a:t> = 155</a:t>
            </a:r>
          </a:p>
          <a:p>
            <a:r>
              <a:rPr lang="es-ES"/>
              <a:t>v</a:t>
            </a:r>
            <a:r>
              <a:rPr lang="es-ES" baseline="-25000"/>
              <a:t>2</a:t>
            </a:r>
            <a:r>
              <a:rPr lang="es-ES"/>
              <a:t> = 0</a:t>
            </a:r>
          </a:p>
          <a:p>
            <a:r>
              <a:rPr lang="es-ES"/>
              <a:t>nv</a:t>
            </a:r>
            <a:r>
              <a:rPr lang="es-ES" baseline="-25000"/>
              <a:t>1</a:t>
            </a:r>
            <a:r>
              <a:rPr lang="es-ES"/>
              <a:t> = 0</a:t>
            </a:r>
          </a:p>
          <a:p>
            <a:r>
              <a:rPr lang="es-ES"/>
              <a:t>nv</a:t>
            </a:r>
            <a:r>
              <a:rPr lang="es-ES" baseline="-25000"/>
              <a:t>2</a:t>
            </a:r>
            <a:r>
              <a:rPr lang="es-ES"/>
              <a:t> = 230</a:t>
            </a:r>
          </a:p>
          <a:p>
            <a:r>
              <a:rPr lang="es-ES"/>
              <a:t>nv</a:t>
            </a:r>
            <a:r>
              <a:rPr lang="es-ES" baseline="-25000"/>
              <a:t>3</a:t>
            </a:r>
            <a:r>
              <a:rPr lang="es-ES"/>
              <a:t> = 20</a:t>
            </a:r>
          </a:p>
          <a:p>
            <a:r>
              <a:rPr lang="es-ES"/>
              <a:t>y  = 405.00</a:t>
            </a:r>
          </a:p>
          <a:p>
            <a:r>
              <a:rPr lang="es-ES"/>
              <a:t>Valor óptimo de la función objetivo Z = 16100</a:t>
            </a:r>
          </a:p>
        </p:txBody>
      </p:sp>
    </p:spTree>
    <p:extLst>
      <p:ext uri="{BB962C8B-B14F-4D97-AF65-F5344CB8AC3E}">
        <p14:creationId xmlns:p14="http://schemas.microsoft.com/office/powerpoint/2010/main" val="236000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Introducción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pPr marL="0" indent="0">
              <a:buNone/>
            </a:pPr>
            <a:r>
              <a:rPr lang="es-ES" b="1"/>
              <a:t>Clase NP-duro</a:t>
            </a:r>
          </a:p>
          <a:p>
            <a:pPr marL="285750" indent="-285750"/>
            <a:r>
              <a:rPr lang="es-ES" sz="3200"/>
              <a:t>Un problema es NP-duro si es al menos tan difícil como los problemas en NP. </a:t>
            </a:r>
          </a:p>
          <a:p>
            <a:pPr marL="285750" indent="-285750"/>
            <a:r>
              <a:rPr lang="es-ES" sz="3200"/>
              <a:t>Formalmente, si todo problema en NP puede ser reducido a él en tiempo polinomial. </a:t>
            </a:r>
          </a:p>
          <a:p>
            <a:pPr marL="285750" indent="-285750"/>
            <a:r>
              <a:rPr lang="es-ES" sz="3200"/>
              <a:t>Un problema NP-duro no tiene que estar en NP (sus soluciones no necesitan ser verificables en tiempo polinomial). Ejemplos:</a:t>
            </a:r>
          </a:p>
          <a:p>
            <a:pPr marL="742950" lvl="1" indent="-285750"/>
            <a:r>
              <a:rPr lang="es-ES" sz="2000" b="1"/>
              <a:t>Problema del viajero de comercio (TSP)</a:t>
            </a:r>
            <a:r>
              <a:rPr lang="es-ES" sz="2000"/>
              <a:t>:Encontrar la ruta más corta posible que visita cada ciudad exactamente una vez. No es un problema de decisión y no está en NP, pero es NP-duro.</a:t>
            </a:r>
          </a:p>
          <a:p>
            <a:pPr marL="742950" lvl="1" indent="-285750"/>
            <a:r>
              <a:rPr lang="es-ES" sz="2000" b="1"/>
              <a:t>Problema de parada (</a:t>
            </a:r>
            <a:r>
              <a:rPr lang="es-ES" sz="2000" b="1" err="1"/>
              <a:t>Halting</a:t>
            </a:r>
            <a:r>
              <a:rPr lang="es-ES" sz="2000" b="1"/>
              <a:t> </a:t>
            </a:r>
            <a:r>
              <a:rPr lang="es-ES" sz="2000" b="1" err="1"/>
              <a:t>Problem</a:t>
            </a:r>
            <a:r>
              <a:rPr lang="es-ES" sz="2000" b="1"/>
              <a:t>)</a:t>
            </a:r>
            <a:r>
              <a:rPr lang="es-ES" sz="2000"/>
              <a:t>:Determinar si un programa arbitrario se detendrá o continuará ejecutándose indefinidamente. Es indecidible y se considera NP-duro.</a:t>
            </a:r>
          </a:p>
          <a:p>
            <a:pPr marL="285750" indent="-285750"/>
            <a:endParaRPr lang="es-ES" sz="200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7</a:t>
            </a:fld>
            <a:endParaRPr lang="es-ES"/>
          </a:p>
        </p:txBody>
      </p:sp>
    </p:spTree>
    <p:extLst>
      <p:ext uri="{BB962C8B-B14F-4D97-AF65-F5344CB8AC3E}">
        <p14:creationId xmlns:p14="http://schemas.microsoft.com/office/powerpoint/2010/main" val="37172612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84B92-F856-6012-8E3F-2125011997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AAD9BC-BC77-D91C-C518-E4EEA723CC70}"/>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7C40259C-3FB2-8D96-91F0-0F6859F382C2}"/>
              </a:ext>
            </a:extLst>
          </p:cNvPr>
          <p:cNvSpPr>
            <a:spLocks noGrp="1"/>
          </p:cNvSpPr>
          <p:nvPr>
            <p:ph type="sldNum" sz="quarter" idx="4"/>
          </p:nvPr>
        </p:nvSpPr>
        <p:spPr/>
        <p:txBody>
          <a:bodyPr/>
          <a:lstStyle/>
          <a:p>
            <a:fld id="{C3C68E28-6A0B-4E0D-A95D-AA2B793B8668}" type="slidenum">
              <a:rPr lang="es-ES" smtClean="0"/>
              <a:t>70</a:t>
            </a:fld>
            <a:endParaRPr lang="es-ES"/>
          </a:p>
        </p:txBody>
      </p:sp>
      <p:sp>
        <p:nvSpPr>
          <p:cNvPr id="9" name="Rectangle 1">
            <a:extLst>
              <a:ext uri="{FF2B5EF4-FFF2-40B4-BE49-F238E27FC236}">
                <a16:creationId xmlns:a16="http://schemas.microsoft.com/office/drawing/2014/main" id="{F11A275F-9C01-0D6B-03B8-733634B97DB5}"/>
              </a:ext>
            </a:extLst>
          </p:cNvPr>
          <p:cNvSpPr>
            <a:spLocks noChangeArrowheads="1"/>
          </p:cNvSpPr>
          <p:nvPr/>
        </p:nvSpPr>
        <p:spPr bwMode="auto">
          <a:xfrm>
            <a:off x="222287" y="1178382"/>
            <a:ext cx="5321808" cy="550920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a:ln>
                  <a:noFill/>
                </a:ln>
                <a:solidFill>
                  <a:srgbClr val="7A7E85"/>
                </a:solidFill>
                <a:effectLst/>
                <a:latin typeface="JetBrains Mono"/>
              </a:rPr>
              <a:t># Importar la librería </a:t>
            </a:r>
            <a:r>
              <a:rPr kumimoji="0" lang="es-ES" altLang="es-ES" sz="1100" b="0" i="0" u="none" strike="noStrike" cap="none" normalizeH="0" baseline="0" err="1">
                <a:ln>
                  <a:noFill/>
                </a:ln>
                <a:solidFill>
                  <a:srgbClr val="7A7E85"/>
                </a:solidFill>
                <a:effectLst/>
                <a:latin typeface="JetBrains Mono"/>
              </a:rPr>
              <a:t>gurobipy</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CF8E6D"/>
                </a:solidFill>
                <a:effectLst/>
                <a:latin typeface="JetBrains Mono"/>
              </a:rPr>
              <a:t>from</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err="1">
                <a:ln>
                  <a:noFill/>
                </a:ln>
                <a:solidFill>
                  <a:srgbClr val="BCBEC4"/>
                </a:solidFill>
                <a:effectLst/>
                <a:latin typeface="JetBrains Mono"/>
              </a:rPr>
              <a:t>gurobipy</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CF8E6D"/>
                </a:solidFill>
                <a:effectLst/>
                <a:latin typeface="JetBrains Mono"/>
              </a:rPr>
              <a:t>import</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err="1">
                <a:ln>
                  <a:noFill/>
                </a:ln>
                <a:solidFill>
                  <a:srgbClr val="BCBEC4"/>
                </a:solidFill>
                <a:effectLst/>
                <a:latin typeface="JetBrains Mono"/>
              </a:rPr>
              <a:t>Model</a:t>
            </a:r>
            <a:r>
              <a:rPr kumimoji="0" lang="es-ES" altLang="es-ES" sz="1100" b="0" i="0" u="none" strike="noStrike" cap="none" normalizeH="0" baseline="0">
                <a:ln>
                  <a:noFill/>
                </a:ln>
                <a:solidFill>
                  <a:srgbClr val="BCBEC4"/>
                </a:solidFill>
                <a:effectLst/>
                <a:latin typeface="JetBrains Mono"/>
              </a:rPr>
              <a:t>, GRB</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Crear un nuevo modelo</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t>
            </a:r>
            <a:r>
              <a:rPr kumimoji="0" lang="es-ES" altLang="es-ES" sz="1100" b="0" i="0" u="none" strike="noStrike" cap="none" normalizeH="0" baseline="0">
                <a:ln>
                  <a:noFill/>
                </a:ln>
                <a:solidFill>
                  <a:srgbClr val="BCBEC4"/>
                </a:solidFill>
                <a:effectLst/>
                <a:latin typeface="JetBrains Mono"/>
              </a:rPr>
              <a:t> = </a:t>
            </a:r>
            <a:r>
              <a:rPr kumimoji="0" lang="es-ES" altLang="es-ES" sz="1100" b="0" i="0" u="none" strike="noStrike" cap="none" normalizeH="0" baseline="0" err="1">
                <a:ln>
                  <a:noFill/>
                </a:ln>
                <a:solidFill>
                  <a:srgbClr val="BCBEC4"/>
                </a:solidFill>
                <a:effectLst/>
                <a:latin typeface="JetBrains Mono"/>
              </a:rPr>
              <a:t>Model</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Problema_de_Optimización</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Desactivar la salida de </a:t>
            </a:r>
            <a:r>
              <a:rPr kumimoji="0" lang="es-ES" altLang="es-ES" sz="1100" b="0" i="0" u="none" strike="noStrike" cap="none" normalizeH="0" baseline="0" err="1">
                <a:ln>
                  <a:noFill/>
                </a:ln>
                <a:solidFill>
                  <a:srgbClr val="7A7E85"/>
                </a:solidFill>
                <a:effectLst/>
                <a:latin typeface="JetBrains Mono"/>
              </a:rPr>
              <a:t>Gurobi</a:t>
            </a:r>
            <a:r>
              <a:rPr kumimoji="0" lang="es-ES" altLang="es-ES" sz="1100" b="0" i="0" u="none" strike="noStrike" cap="none" normalizeH="0" baseline="0">
                <a:ln>
                  <a:noFill/>
                </a:ln>
                <a:solidFill>
                  <a:srgbClr val="7A7E85"/>
                </a:solidFill>
                <a:effectLst/>
                <a:latin typeface="JetBrains Mono"/>
              </a:rPr>
              <a:t> (opcional)</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model.Params.OutputFlag</a:t>
            </a:r>
            <a:r>
              <a:rPr kumimoji="0" lang="es-ES" altLang="es-ES" sz="1100" b="0" i="0" u="none" strike="noStrike" cap="none" normalizeH="0" baseline="0">
                <a:ln>
                  <a:noFill/>
                </a:ln>
                <a:solidFill>
                  <a:srgbClr val="BCBEC4"/>
                </a:solidFill>
                <a:effectLst/>
                <a:latin typeface="JetBrains Mono"/>
              </a:rPr>
              <a:t> = </a:t>
            </a:r>
            <a:r>
              <a:rPr kumimoji="0" lang="es-ES" altLang="es-ES" sz="1100" b="0" i="0" u="none" strike="noStrike" cap="none" normalizeH="0" baseline="0">
                <a:ln>
                  <a:noFill/>
                </a:ln>
                <a:solidFill>
                  <a:srgbClr val="2AACB8"/>
                </a:solidFill>
                <a:effectLst/>
                <a:latin typeface="JetBrains Mono"/>
              </a:rPr>
              <a:t>1  </a:t>
            </a:r>
            <a:r>
              <a:rPr kumimoji="0" lang="es-ES" altLang="es-ES" sz="1100" b="0" i="0" u="none" strike="noStrike" cap="none" normalizeH="0" baseline="0">
                <a:ln>
                  <a:noFill/>
                </a:ln>
                <a:solidFill>
                  <a:srgbClr val="7A7E85"/>
                </a:solidFill>
                <a:effectLst/>
                <a:latin typeface="JetBrains Mono"/>
              </a:rPr>
              <a:t># Puedes cambiar a 0 para desactivar la salida</a:t>
            </a:r>
            <a:br>
              <a:rPr kumimoji="0" lang="es-ES" altLang="es-ES" sz="1100" b="0" i="0" u="none" strike="noStrike" cap="none" normalizeH="0" baseline="0">
                <a:ln>
                  <a:noFill/>
                </a:ln>
                <a:solidFill>
                  <a:srgbClr val="7A7E85"/>
                </a:solidFill>
                <a:effectLst/>
                <a:latin typeface="JetBrains Mono"/>
              </a:rPr>
            </a:b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7A7E85"/>
                </a:solidFill>
                <a:effectLst/>
                <a:latin typeface="JetBrains Mono"/>
              </a:rPr>
              <a:t># Variables enteras</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BCBEC4"/>
                </a:solidFill>
                <a:effectLst/>
                <a:latin typeface="JetBrains Mono"/>
              </a:rPr>
              <a:t>v1 = </a:t>
            </a:r>
            <a:r>
              <a:rPr kumimoji="0" lang="es-ES" altLang="es-ES" sz="1100" b="0" i="0" u="none" strike="noStrike" cap="none" normalizeH="0" baseline="0" err="1">
                <a:ln>
                  <a:noFill/>
                </a:ln>
                <a:solidFill>
                  <a:srgbClr val="BCBEC4"/>
                </a:solidFill>
                <a:effectLst/>
                <a:latin typeface="JetBrains Mono"/>
              </a:rPr>
              <a:t>model.addVar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=GRB.INTEGER,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"v1"</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v2 = </a:t>
            </a:r>
            <a:r>
              <a:rPr kumimoji="0" lang="es-ES" altLang="es-ES" sz="1100" b="0" i="0" u="none" strike="noStrike" cap="none" normalizeH="0" baseline="0" err="1">
                <a:ln>
                  <a:noFill/>
                </a:ln>
                <a:solidFill>
                  <a:srgbClr val="BCBEC4"/>
                </a:solidFill>
                <a:effectLst/>
                <a:latin typeface="JetBrains Mono"/>
              </a:rPr>
              <a:t>model.addVar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=GRB.INTEGER,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"v2"</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nv1 = </a:t>
            </a:r>
            <a:r>
              <a:rPr kumimoji="0" lang="es-ES" altLang="es-ES" sz="1100" b="0" i="0" u="none" strike="noStrike" cap="none" normalizeH="0" baseline="0" err="1">
                <a:ln>
                  <a:noFill/>
                </a:ln>
                <a:solidFill>
                  <a:srgbClr val="BCBEC4"/>
                </a:solidFill>
                <a:effectLst/>
                <a:latin typeface="JetBrains Mono"/>
              </a:rPr>
              <a:t>model.addVar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=GRB.INTEGER,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"nv1"</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nv2 = </a:t>
            </a:r>
            <a:r>
              <a:rPr kumimoji="0" lang="es-ES" altLang="es-ES" sz="1100" b="0" i="0" u="none" strike="noStrike" cap="none" normalizeH="0" baseline="0" err="1">
                <a:ln>
                  <a:noFill/>
                </a:ln>
                <a:solidFill>
                  <a:srgbClr val="BCBEC4"/>
                </a:solidFill>
                <a:effectLst/>
                <a:latin typeface="JetBrains Mono"/>
              </a:rPr>
              <a:t>model.addVar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=GRB.INTEGER,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"nv2"</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nv3 = </a:t>
            </a:r>
            <a:r>
              <a:rPr kumimoji="0" lang="es-ES" altLang="es-ES" sz="1100" b="0" i="0" u="none" strike="noStrike" cap="none" normalizeH="0" baseline="0" err="1">
                <a:ln>
                  <a:noFill/>
                </a:ln>
                <a:solidFill>
                  <a:srgbClr val="BCBEC4"/>
                </a:solidFill>
                <a:effectLst/>
                <a:latin typeface="JetBrains Mono"/>
              </a:rPr>
              <a:t>model.addVar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=GRB.INTEGER,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"nv3"</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t = </a:t>
            </a:r>
            <a:r>
              <a:rPr kumimoji="0" lang="es-ES" altLang="es-ES" sz="1100" b="0" i="0" u="none" strike="noStrike" cap="none" normalizeH="0" baseline="0" err="1">
                <a:ln>
                  <a:noFill/>
                </a:ln>
                <a:solidFill>
                  <a:srgbClr val="BCBEC4"/>
                </a:solidFill>
                <a:effectLst/>
                <a:latin typeface="JetBrains Mono"/>
              </a:rPr>
              <a:t>model.addVar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=GRB.INTEGER,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Variables binarias</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BCBEC4"/>
                </a:solidFill>
                <a:effectLst/>
                <a:latin typeface="JetBrains Mono"/>
              </a:rPr>
              <a:t>delta1 = </a:t>
            </a:r>
            <a:r>
              <a:rPr kumimoji="0" lang="es-ES" altLang="es-ES" sz="1100" b="0" i="0" u="none" strike="noStrike" cap="none" normalizeH="0" baseline="0" err="1">
                <a:ln>
                  <a:noFill/>
                </a:ln>
                <a:solidFill>
                  <a:srgbClr val="BCBEC4"/>
                </a:solidFill>
                <a:effectLst/>
                <a:latin typeface="JetBrains Mono"/>
              </a:rPr>
              <a:t>model.addVar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=GRB.BINARY,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"delta1"</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delta2 = </a:t>
            </a:r>
            <a:r>
              <a:rPr kumimoji="0" lang="es-ES" altLang="es-ES" sz="1100" b="0" i="0" u="none" strike="noStrike" cap="none" normalizeH="0" baseline="0" err="1">
                <a:ln>
                  <a:noFill/>
                </a:ln>
                <a:solidFill>
                  <a:srgbClr val="BCBEC4"/>
                </a:solidFill>
                <a:effectLst/>
                <a:latin typeface="JetBrains Mono"/>
              </a:rPr>
              <a:t>model.addVar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=GRB.BINARY,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"delta2"</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delta3 = </a:t>
            </a:r>
            <a:r>
              <a:rPr kumimoji="0" lang="es-ES" altLang="es-ES" sz="1100" b="0" i="0" u="none" strike="noStrike" cap="none" normalizeH="0" baseline="0" err="1">
                <a:ln>
                  <a:noFill/>
                </a:ln>
                <a:solidFill>
                  <a:srgbClr val="BCBEC4"/>
                </a:solidFill>
                <a:effectLst/>
                <a:latin typeface="JetBrains Mono"/>
              </a:rPr>
              <a:t>model.addVar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=GRB.BINARY,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"delta3"</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delta4 = </a:t>
            </a:r>
            <a:r>
              <a:rPr kumimoji="0" lang="es-ES" altLang="es-ES" sz="1100" b="0" i="0" u="none" strike="noStrike" cap="none" normalizeH="0" baseline="0" err="1">
                <a:ln>
                  <a:noFill/>
                </a:ln>
                <a:solidFill>
                  <a:srgbClr val="BCBEC4"/>
                </a:solidFill>
                <a:effectLst/>
                <a:latin typeface="JetBrains Mono"/>
              </a:rPr>
              <a:t>model.addVar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=GRB.BINARY,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"delta4"</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delta5 = </a:t>
            </a:r>
            <a:r>
              <a:rPr kumimoji="0" lang="es-ES" altLang="es-ES" sz="1100" b="0" i="0" u="none" strike="noStrike" cap="none" normalizeH="0" baseline="0" err="1">
                <a:ln>
                  <a:noFill/>
                </a:ln>
                <a:solidFill>
                  <a:srgbClr val="BCBEC4"/>
                </a:solidFill>
                <a:effectLst/>
                <a:latin typeface="JetBrains Mono"/>
              </a:rPr>
              <a:t>model.addVar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=GRB.BINARY,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"delta5"</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Actualizar el modelo para integrar las variables</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model.update</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Establecer la función objetivo</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model.setObjective</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150 </a:t>
            </a:r>
            <a:r>
              <a:rPr kumimoji="0" lang="es-ES" altLang="es-ES" sz="1100" b="0" i="0" u="none" strike="noStrike" cap="none" normalizeH="0" baseline="0">
                <a:ln>
                  <a:noFill/>
                </a:ln>
                <a:solidFill>
                  <a:srgbClr val="BCBEC4"/>
                </a:solidFill>
                <a:effectLst/>
                <a:latin typeface="JetBrains Mono"/>
              </a:rPr>
              <a:t>* t - </a:t>
            </a:r>
            <a:r>
              <a:rPr kumimoji="0" lang="es-ES" altLang="es-ES" sz="1100" b="0" i="0" u="none" strike="noStrike" cap="none" normalizeH="0" baseline="0">
                <a:ln>
                  <a:noFill/>
                </a:ln>
                <a:solidFill>
                  <a:srgbClr val="2AACB8"/>
                </a:solidFill>
                <a:effectLst/>
                <a:latin typeface="JetBrains Mono"/>
              </a:rPr>
              <a:t>110 </a:t>
            </a:r>
            <a:r>
              <a:rPr kumimoji="0" lang="es-ES" altLang="es-ES" sz="1100" b="0" i="0" u="none" strike="noStrike" cap="none" normalizeH="0" baseline="0">
                <a:ln>
                  <a:noFill/>
                </a:ln>
                <a:solidFill>
                  <a:srgbClr val="BCBEC4"/>
                </a:solidFill>
                <a:effectLst/>
                <a:latin typeface="JetBrains Mono"/>
              </a:rPr>
              <a:t>* v1 - </a:t>
            </a:r>
            <a:r>
              <a:rPr kumimoji="0" lang="es-ES" altLang="es-ES" sz="1100" b="0" i="0" u="none" strike="noStrike" cap="none" normalizeH="0" baseline="0">
                <a:ln>
                  <a:noFill/>
                </a:ln>
                <a:solidFill>
                  <a:srgbClr val="2AACB8"/>
                </a:solidFill>
                <a:effectLst/>
                <a:latin typeface="JetBrains Mono"/>
              </a:rPr>
              <a:t>120 </a:t>
            </a:r>
            <a:r>
              <a:rPr kumimoji="0" lang="es-ES" altLang="es-ES" sz="1100" b="0" i="0" u="none" strike="noStrike" cap="none" normalizeH="0" baseline="0">
                <a:ln>
                  <a:noFill/>
                </a:ln>
                <a:solidFill>
                  <a:srgbClr val="BCBEC4"/>
                </a:solidFill>
                <a:effectLst/>
                <a:latin typeface="JetBrains Mono"/>
              </a:rPr>
              <a:t>* v2 - </a:t>
            </a:r>
            <a:r>
              <a:rPr kumimoji="0" lang="es-ES" altLang="es-ES" sz="1100" b="0" i="0" u="none" strike="noStrike" cap="none" normalizeH="0" baseline="0">
                <a:ln>
                  <a:noFill/>
                </a:ln>
                <a:solidFill>
                  <a:srgbClr val="2AACB8"/>
                </a:solidFill>
                <a:effectLst/>
                <a:latin typeface="JetBrains Mono"/>
              </a:rPr>
              <a:t>130 </a:t>
            </a:r>
            <a:r>
              <a:rPr kumimoji="0" lang="es-ES" altLang="es-ES" sz="1100" b="0" i="0" u="none" strike="noStrike" cap="none" normalizeH="0" baseline="0">
                <a:ln>
                  <a:noFill/>
                </a:ln>
                <a:solidFill>
                  <a:srgbClr val="BCBEC4"/>
                </a:solidFill>
                <a:effectLst/>
                <a:latin typeface="JetBrains Mono"/>
              </a:rPr>
              <a:t>* nv1 - </a:t>
            </a:r>
            <a:r>
              <a:rPr kumimoji="0" lang="es-ES" altLang="es-ES" sz="1100" b="0" i="0" u="none" strike="noStrike" cap="none" normalizeH="0" baseline="0">
                <a:ln>
                  <a:noFill/>
                </a:ln>
                <a:solidFill>
                  <a:srgbClr val="2AACB8"/>
                </a:solidFill>
                <a:effectLst/>
                <a:latin typeface="JetBrains Mono"/>
              </a:rPr>
              <a:t>110 </a:t>
            </a:r>
            <a:r>
              <a:rPr kumimoji="0" lang="es-ES" altLang="es-ES" sz="1100" b="0" i="0" u="none" strike="noStrike" cap="none" normalizeH="0" baseline="0">
                <a:ln>
                  <a:noFill/>
                </a:ln>
                <a:solidFill>
                  <a:srgbClr val="BCBEC4"/>
                </a:solidFill>
                <a:effectLst/>
                <a:latin typeface="JetBrains Mono"/>
              </a:rPr>
              <a:t>* nv2 - </a:t>
            </a:r>
            <a:r>
              <a:rPr kumimoji="0" lang="es-ES" altLang="es-ES" sz="1100" b="0" i="0" u="none" strike="noStrike" cap="none" normalizeH="0" baseline="0">
                <a:ln>
                  <a:noFill/>
                </a:ln>
                <a:solidFill>
                  <a:srgbClr val="2AACB8"/>
                </a:solidFill>
                <a:effectLst/>
                <a:latin typeface="JetBrains Mono"/>
              </a:rPr>
              <a:t>115 </a:t>
            </a:r>
            <a:r>
              <a:rPr kumimoji="0" lang="es-ES" altLang="es-ES" sz="1100" b="0" i="0" u="none" strike="noStrike" cap="none" normalizeH="0" baseline="0">
                <a:ln>
                  <a:noFill/>
                </a:ln>
                <a:solidFill>
                  <a:srgbClr val="BCBEC4"/>
                </a:solidFill>
                <a:effectLst/>
                <a:latin typeface="JetBrains Mono"/>
              </a:rPr>
              <a:t>* nv3,</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GRB.MAXIMIZE</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a:t>
            </a:r>
            <a:endParaRPr kumimoji="0" lang="es-ES" altLang="es-ES" sz="11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D1E206DD-2F92-065D-4933-C8A64F2F4C8B}"/>
              </a:ext>
            </a:extLst>
          </p:cNvPr>
          <p:cNvSpPr>
            <a:spLocks noChangeArrowheads="1"/>
          </p:cNvSpPr>
          <p:nvPr/>
        </p:nvSpPr>
        <p:spPr bwMode="auto">
          <a:xfrm>
            <a:off x="5544095" y="1178382"/>
            <a:ext cx="4983480" cy="432426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a:ln>
                  <a:noFill/>
                </a:ln>
                <a:solidFill>
                  <a:srgbClr val="7A7E85"/>
                </a:solidFill>
                <a:effectLst/>
                <a:latin typeface="JetBrains Mono"/>
              </a:rPr>
              <a:t># Agregar las restricciones</a:t>
            </a:r>
            <a:br>
              <a:rPr kumimoji="0" lang="es-ES" altLang="es-ES" sz="1100" b="0" i="0" u="none" strike="noStrike" cap="none" normalizeH="0" baseline="0">
                <a:ln>
                  <a:noFill/>
                </a:ln>
                <a:solidFill>
                  <a:srgbClr val="7A7E85"/>
                </a:solidFill>
                <a:effectLst/>
                <a:latin typeface="JetBrains Mono"/>
              </a:rPr>
            </a:b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7A7E85"/>
                </a:solidFill>
                <a:effectLst/>
                <a:latin typeface="JetBrains Mono"/>
              </a:rPr>
              <a:t># Restricción 1</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(v1 + v2 &lt;= </a:t>
            </a:r>
            <a:r>
              <a:rPr kumimoji="0" lang="es-ES" altLang="es-ES" sz="1100" b="0" i="0" u="none" strike="noStrike" cap="none" normalizeH="0" baseline="0">
                <a:ln>
                  <a:noFill/>
                </a:ln>
                <a:solidFill>
                  <a:srgbClr val="2AACB8"/>
                </a:solidFill>
                <a:effectLst/>
                <a:latin typeface="JetBrains Mono"/>
              </a:rPr>
              <a:t>200</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R_Vegetal</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Restricción 2</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(nv1 + nv2 + nv3 &lt;= </a:t>
            </a:r>
            <a:r>
              <a:rPr kumimoji="0" lang="es-ES" altLang="es-ES" sz="1100" b="0" i="0" u="none" strike="noStrike" cap="none" normalizeH="0" baseline="0">
                <a:ln>
                  <a:noFill/>
                </a:ln>
                <a:solidFill>
                  <a:srgbClr val="2AACB8"/>
                </a:solidFill>
                <a:effectLst/>
                <a:latin typeface="JetBrains Mono"/>
              </a:rPr>
              <a:t>250</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R_NoVegetal</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Restricción 3</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8.8 </a:t>
            </a:r>
            <a:r>
              <a:rPr kumimoji="0" lang="es-ES" altLang="es-ES" sz="1100" b="0" i="0" u="none" strike="noStrike" cap="none" normalizeH="0" baseline="0">
                <a:ln>
                  <a:noFill/>
                </a:ln>
                <a:solidFill>
                  <a:srgbClr val="BCBEC4"/>
                </a:solidFill>
                <a:effectLst/>
                <a:latin typeface="JetBrains Mono"/>
              </a:rPr>
              <a:t>* v1 + </a:t>
            </a:r>
            <a:r>
              <a:rPr kumimoji="0" lang="es-ES" altLang="es-ES" sz="1100" b="0" i="0" u="none" strike="noStrike" cap="none" normalizeH="0" baseline="0">
                <a:ln>
                  <a:noFill/>
                </a:ln>
                <a:solidFill>
                  <a:srgbClr val="2AACB8"/>
                </a:solidFill>
                <a:effectLst/>
                <a:latin typeface="JetBrains Mono"/>
              </a:rPr>
              <a:t>6.1 </a:t>
            </a:r>
            <a:r>
              <a:rPr kumimoji="0" lang="es-ES" altLang="es-ES" sz="1100" b="0" i="0" u="none" strike="noStrike" cap="none" normalizeH="0" baseline="0">
                <a:ln>
                  <a:noFill/>
                </a:ln>
                <a:solidFill>
                  <a:srgbClr val="BCBEC4"/>
                </a:solidFill>
                <a:effectLst/>
                <a:latin typeface="JetBrains Mono"/>
              </a:rPr>
              <a:t>* v2 + </a:t>
            </a:r>
            <a:r>
              <a:rPr kumimoji="0" lang="es-ES" altLang="es-ES" sz="1100" b="0" i="0" u="none" strike="noStrike" cap="none" normalizeH="0" baseline="0">
                <a:ln>
                  <a:noFill/>
                </a:ln>
                <a:solidFill>
                  <a:srgbClr val="2AACB8"/>
                </a:solidFill>
                <a:effectLst/>
                <a:latin typeface="JetBrains Mono"/>
              </a:rPr>
              <a:t>2 </a:t>
            </a:r>
            <a:r>
              <a:rPr kumimoji="0" lang="es-ES" altLang="es-ES" sz="1100" b="0" i="0" u="none" strike="noStrike" cap="none" normalizeH="0" baseline="0">
                <a:ln>
                  <a:noFill/>
                </a:ln>
                <a:solidFill>
                  <a:srgbClr val="BCBEC4"/>
                </a:solidFill>
                <a:effectLst/>
                <a:latin typeface="JetBrains Mono"/>
              </a:rPr>
              <a:t>* nv1 + </a:t>
            </a:r>
            <a:r>
              <a:rPr kumimoji="0" lang="es-ES" altLang="es-ES" sz="1100" b="0" i="0" u="none" strike="noStrike" cap="none" normalizeH="0" baseline="0">
                <a:ln>
                  <a:noFill/>
                </a:ln>
                <a:solidFill>
                  <a:srgbClr val="2AACB8"/>
                </a:solidFill>
                <a:effectLst/>
                <a:latin typeface="JetBrains Mono"/>
              </a:rPr>
              <a:t>4.2 </a:t>
            </a:r>
            <a:r>
              <a:rPr kumimoji="0" lang="es-ES" altLang="es-ES" sz="1100" b="0" i="0" u="none" strike="noStrike" cap="none" normalizeH="0" baseline="0">
                <a:ln>
                  <a:noFill/>
                </a:ln>
                <a:solidFill>
                  <a:srgbClr val="BCBEC4"/>
                </a:solidFill>
                <a:effectLst/>
                <a:latin typeface="JetBrains Mono"/>
              </a:rPr>
              <a:t>* nv2 + </a:t>
            </a:r>
            <a:r>
              <a:rPr kumimoji="0" lang="es-ES" altLang="es-ES" sz="1100" b="0" i="0" u="none" strike="noStrike" cap="none" normalizeH="0" baseline="0">
                <a:ln>
                  <a:noFill/>
                </a:ln>
                <a:solidFill>
                  <a:srgbClr val="2AACB8"/>
                </a:solidFill>
                <a:effectLst/>
                <a:latin typeface="JetBrains Mono"/>
              </a:rPr>
              <a:t>5 </a:t>
            </a:r>
            <a:r>
              <a:rPr kumimoji="0" lang="es-ES" altLang="es-ES" sz="1100" b="0" i="0" u="none" strike="noStrike" cap="none" normalizeH="0" baseline="0">
                <a:ln>
                  <a:noFill/>
                </a:ln>
                <a:solidFill>
                  <a:srgbClr val="BCBEC4"/>
                </a:solidFill>
                <a:effectLst/>
                <a:latin typeface="JetBrains Mono"/>
              </a:rPr>
              <a:t>* nv3 &lt;= </a:t>
            </a:r>
            <a:r>
              <a:rPr kumimoji="0" lang="es-ES" altLang="es-ES" sz="1100" b="0" i="0" u="none" strike="noStrike" cap="none" normalizeH="0" baseline="0">
                <a:ln>
                  <a:noFill/>
                </a:ln>
                <a:solidFill>
                  <a:srgbClr val="2AACB8"/>
                </a:solidFill>
                <a:effectLst/>
                <a:latin typeface="JetBrains Mono"/>
              </a:rPr>
              <a:t>6 </a:t>
            </a:r>
            <a:r>
              <a:rPr kumimoji="0" lang="es-ES" altLang="es-ES" sz="1100" b="0" i="0" u="none" strike="noStrike" cap="none" normalizeH="0" baseline="0">
                <a:ln>
                  <a:noFill/>
                </a:ln>
                <a:solidFill>
                  <a:srgbClr val="BCBEC4"/>
                </a:solidFill>
                <a:effectLst/>
                <a:latin typeface="JetBrains Mono"/>
              </a:rPr>
              <a:t>* 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Dureza_Max</a:t>
            </a:r>
            <a:r>
              <a:rPr kumimoji="0" lang="es-ES" altLang="es-ES" sz="1100" b="0" i="0" u="none" strike="noStrike" cap="none" normalizeH="0" baseline="0">
                <a:ln>
                  <a:noFill/>
                </a:ln>
                <a:solidFill>
                  <a:srgbClr val="6AAB73"/>
                </a:solidFill>
                <a:effectLst/>
                <a:latin typeface="JetBrains Mono"/>
              </a:rPr>
              <a:t>"</a:t>
            </a:r>
            <a:br>
              <a:rPr kumimoji="0" lang="es-ES" altLang="es-ES" sz="1100" b="0" i="0" u="none" strike="noStrike" cap="none" normalizeH="0" baseline="0">
                <a:ln>
                  <a:noFill/>
                </a:ln>
                <a:solidFill>
                  <a:srgbClr val="6AAB73"/>
                </a:solidFill>
                <a:effectLst/>
                <a:latin typeface="JetBrains Mono"/>
              </a:rPr>
            </a:b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Restricción 4</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8.8 </a:t>
            </a:r>
            <a:r>
              <a:rPr kumimoji="0" lang="es-ES" altLang="es-ES" sz="1100" b="0" i="0" u="none" strike="noStrike" cap="none" normalizeH="0" baseline="0">
                <a:ln>
                  <a:noFill/>
                </a:ln>
                <a:solidFill>
                  <a:srgbClr val="BCBEC4"/>
                </a:solidFill>
                <a:effectLst/>
                <a:latin typeface="JetBrains Mono"/>
              </a:rPr>
              <a:t>* v1 + </a:t>
            </a:r>
            <a:r>
              <a:rPr kumimoji="0" lang="es-ES" altLang="es-ES" sz="1100" b="0" i="0" u="none" strike="noStrike" cap="none" normalizeH="0" baseline="0">
                <a:ln>
                  <a:noFill/>
                </a:ln>
                <a:solidFill>
                  <a:srgbClr val="2AACB8"/>
                </a:solidFill>
                <a:effectLst/>
                <a:latin typeface="JetBrains Mono"/>
              </a:rPr>
              <a:t>6.1 </a:t>
            </a:r>
            <a:r>
              <a:rPr kumimoji="0" lang="es-ES" altLang="es-ES" sz="1100" b="0" i="0" u="none" strike="noStrike" cap="none" normalizeH="0" baseline="0">
                <a:ln>
                  <a:noFill/>
                </a:ln>
                <a:solidFill>
                  <a:srgbClr val="BCBEC4"/>
                </a:solidFill>
                <a:effectLst/>
                <a:latin typeface="JetBrains Mono"/>
              </a:rPr>
              <a:t>* v2 + </a:t>
            </a:r>
            <a:r>
              <a:rPr kumimoji="0" lang="es-ES" altLang="es-ES" sz="1100" b="0" i="0" u="none" strike="noStrike" cap="none" normalizeH="0" baseline="0">
                <a:ln>
                  <a:noFill/>
                </a:ln>
                <a:solidFill>
                  <a:srgbClr val="2AACB8"/>
                </a:solidFill>
                <a:effectLst/>
                <a:latin typeface="JetBrains Mono"/>
              </a:rPr>
              <a:t>2 </a:t>
            </a:r>
            <a:r>
              <a:rPr kumimoji="0" lang="es-ES" altLang="es-ES" sz="1100" b="0" i="0" u="none" strike="noStrike" cap="none" normalizeH="0" baseline="0">
                <a:ln>
                  <a:noFill/>
                </a:ln>
                <a:solidFill>
                  <a:srgbClr val="BCBEC4"/>
                </a:solidFill>
                <a:effectLst/>
                <a:latin typeface="JetBrains Mono"/>
              </a:rPr>
              <a:t>* nv1 + </a:t>
            </a:r>
            <a:r>
              <a:rPr kumimoji="0" lang="es-ES" altLang="es-ES" sz="1100" b="0" i="0" u="none" strike="noStrike" cap="none" normalizeH="0" baseline="0">
                <a:ln>
                  <a:noFill/>
                </a:ln>
                <a:solidFill>
                  <a:srgbClr val="2AACB8"/>
                </a:solidFill>
                <a:effectLst/>
                <a:latin typeface="JetBrains Mono"/>
              </a:rPr>
              <a:t>4.2 </a:t>
            </a:r>
            <a:r>
              <a:rPr kumimoji="0" lang="es-ES" altLang="es-ES" sz="1100" b="0" i="0" u="none" strike="noStrike" cap="none" normalizeH="0" baseline="0">
                <a:ln>
                  <a:noFill/>
                </a:ln>
                <a:solidFill>
                  <a:srgbClr val="BCBEC4"/>
                </a:solidFill>
                <a:effectLst/>
                <a:latin typeface="JetBrains Mono"/>
              </a:rPr>
              <a:t>* nv2 + </a:t>
            </a:r>
            <a:r>
              <a:rPr kumimoji="0" lang="es-ES" altLang="es-ES" sz="1100" b="0" i="0" u="none" strike="noStrike" cap="none" normalizeH="0" baseline="0">
                <a:ln>
                  <a:noFill/>
                </a:ln>
                <a:solidFill>
                  <a:srgbClr val="2AACB8"/>
                </a:solidFill>
                <a:effectLst/>
                <a:latin typeface="JetBrains Mono"/>
              </a:rPr>
              <a:t>5 </a:t>
            </a:r>
            <a:r>
              <a:rPr kumimoji="0" lang="es-ES" altLang="es-ES" sz="1100" b="0" i="0" u="none" strike="noStrike" cap="none" normalizeH="0" baseline="0">
                <a:ln>
                  <a:noFill/>
                </a:ln>
                <a:solidFill>
                  <a:srgbClr val="BCBEC4"/>
                </a:solidFill>
                <a:effectLst/>
                <a:latin typeface="JetBrains Mono"/>
              </a:rPr>
              <a:t>* nv3 &gt;= </a:t>
            </a:r>
            <a:r>
              <a:rPr kumimoji="0" lang="es-ES" altLang="es-ES" sz="1100" b="0" i="0" u="none" strike="noStrike" cap="none" normalizeH="0" baseline="0">
                <a:ln>
                  <a:noFill/>
                </a:ln>
                <a:solidFill>
                  <a:srgbClr val="2AACB8"/>
                </a:solidFill>
                <a:effectLst/>
                <a:latin typeface="JetBrains Mono"/>
              </a:rPr>
              <a:t>3 </a:t>
            </a:r>
            <a:r>
              <a:rPr kumimoji="0" lang="es-ES" altLang="es-ES" sz="1100" b="0" i="0" u="none" strike="noStrike" cap="none" normalizeH="0" baseline="0">
                <a:ln>
                  <a:noFill/>
                </a:ln>
                <a:solidFill>
                  <a:srgbClr val="BCBEC4"/>
                </a:solidFill>
                <a:effectLst/>
                <a:latin typeface="JetBrains Mono"/>
              </a:rPr>
              <a:t>* 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Dureza_Min</a:t>
            </a:r>
            <a:r>
              <a:rPr kumimoji="0" lang="es-ES" altLang="es-ES" sz="1100" b="0" i="0" u="none" strike="noStrike" cap="none" normalizeH="0" baseline="0">
                <a:ln>
                  <a:noFill/>
                </a:ln>
                <a:solidFill>
                  <a:srgbClr val="6AAB73"/>
                </a:solidFill>
                <a:effectLst/>
                <a:latin typeface="JetBrains Mono"/>
              </a:rPr>
              <a:t>"</a:t>
            </a:r>
            <a:br>
              <a:rPr kumimoji="0" lang="es-ES" altLang="es-ES" sz="1100" b="0" i="0" u="none" strike="noStrike" cap="none" normalizeH="0" baseline="0">
                <a:ln>
                  <a:noFill/>
                </a:ln>
                <a:solidFill>
                  <a:srgbClr val="6AAB73"/>
                </a:solidFill>
                <a:effectLst/>
                <a:latin typeface="JetBrains Mono"/>
              </a:rPr>
            </a:b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Restricción 5</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v1 + v2 + nv1 + nv2 + nv3 == 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Total_Aceite</a:t>
            </a:r>
            <a:r>
              <a:rPr kumimoji="0" lang="es-ES" altLang="es-ES" sz="1100" b="0" i="0" u="none" strike="noStrike" cap="none" normalizeH="0" baseline="0">
                <a:ln>
                  <a:noFill/>
                </a:ln>
                <a:solidFill>
                  <a:srgbClr val="6AAB73"/>
                </a:solidFill>
                <a:effectLst/>
                <a:latin typeface="JetBrains Mono"/>
              </a:rPr>
              <a:t>"</a:t>
            </a:r>
            <a:br>
              <a:rPr kumimoji="0" lang="es-ES" altLang="es-ES" sz="1100" b="0" i="0" u="none" strike="noStrike" cap="none" normalizeH="0" baseline="0">
                <a:ln>
                  <a:noFill/>
                </a:ln>
                <a:solidFill>
                  <a:srgbClr val="6AAB73"/>
                </a:solidFill>
                <a:effectLst/>
                <a:latin typeface="JetBrains Mono"/>
              </a:rPr>
            </a:br>
            <a:r>
              <a:rPr kumimoji="0" lang="es-ES" altLang="es-ES" sz="1100" b="0" i="0" u="none" strike="noStrike" cap="none" normalizeH="0" baseline="0">
                <a:ln>
                  <a:noFill/>
                </a:ln>
                <a:solidFill>
                  <a:srgbClr val="BCBEC4"/>
                </a:solidFill>
                <a:effectLst/>
                <a:latin typeface="JetBrains Mono"/>
              </a:rPr>
              <a:t>)</a:t>
            </a:r>
            <a:endParaRPr kumimoji="0" lang="es-ES" altLang="es-ES" sz="11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85992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323FC-D67A-CDF6-6B8F-BFB3458FA24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74701E6-6C09-D72A-3106-2DBD90D19FC3}"/>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D1881475-E392-A087-A787-39411DE90280}"/>
              </a:ext>
            </a:extLst>
          </p:cNvPr>
          <p:cNvSpPr>
            <a:spLocks noGrp="1"/>
          </p:cNvSpPr>
          <p:nvPr>
            <p:ph type="sldNum" sz="quarter" idx="4"/>
          </p:nvPr>
        </p:nvSpPr>
        <p:spPr/>
        <p:txBody>
          <a:bodyPr/>
          <a:lstStyle/>
          <a:p>
            <a:fld id="{C3C68E28-6A0B-4E0D-A95D-AA2B793B8668}" type="slidenum">
              <a:rPr lang="es-ES" smtClean="0"/>
              <a:t>71</a:t>
            </a:fld>
            <a:endParaRPr lang="es-ES"/>
          </a:p>
        </p:txBody>
      </p:sp>
      <p:sp>
        <p:nvSpPr>
          <p:cNvPr id="3" name="Rectangle 1">
            <a:extLst>
              <a:ext uri="{FF2B5EF4-FFF2-40B4-BE49-F238E27FC236}">
                <a16:creationId xmlns:a16="http://schemas.microsoft.com/office/drawing/2014/main" id="{6668DED6-0198-C464-9419-935AE7BB7FCC}"/>
              </a:ext>
            </a:extLst>
          </p:cNvPr>
          <p:cNvSpPr>
            <a:spLocks noChangeArrowheads="1"/>
          </p:cNvSpPr>
          <p:nvPr/>
        </p:nvSpPr>
        <p:spPr bwMode="auto">
          <a:xfrm>
            <a:off x="222287" y="1224276"/>
            <a:ext cx="4306824" cy="415498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a:ln>
                  <a:noFill/>
                </a:ln>
                <a:solidFill>
                  <a:srgbClr val="7A7E85"/>
                </a:solidFill>
                <a:effectLst/>
                <a:latin typeface="JetBrains Mono"/>
              </a:rPr>
              <a:t># Restricciones 6 a 10 (Vinculación con variables binarias)</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(v1 &gt;= </a:t>
            </a:r>
            <a:r>
              <a:rPr kumimoji="0" lang="es-ES" altLang="es-ES" sz="1100" b="0" i="0" u="none" strike="noStrike" cap="none" normalizeH="0" baseline="0">
                <a:ln>
                  <a:noFill/>
                </a:ln>
                <a:solidFill>
                  <a:srgbClr val="2AACB8"/>
                </a:solidFill>
                <a:effectLst/>
                <a:latin typeface="JetBrains Mono"/>
              </a:rPr>
              <a:t>20 </a:t>
            </a:r>
            <a:r>
              <a:rPr kumimoji="0" lang="es-ES" altLang="es-ES" sz="1100" b="0" i="0" u="none" strike="noStrike" cap="none" normalizeH="0" baseline="0">
                <a:ln>
                  <a:noFill/>
                </a:ln>
                <a:solidFill>
                  <a:srgbClr val="BCBEC4"/>
                </a:solidFill>
                <a:effectLst/>
                <a:latin typeface="JetBrains Mono"/>
              </a:rPr>
              <a:t>* delta1,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"V1_inferior"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(v1 &lt;= </a:t>
            </a:r>
            <a:r>
              <a:rPr kumimoji="0" lang="es-ES" altLang="es-ES" sz="1100" b="0" i="0" u="none" strike="noStrike" cap="none" normalizeH="0" baseline="0">
                <a:ln>
                  <a:noFill/>
                </a:ln>
                <a:solidFill>
                  <a:srgbClr val="2AACB8"/>
                </a:solidFill>
                <a:effectLst/>
                <a:latin typeface="JetBrains Mono"/>
              </a:rPr>
              <a:t>200 </a:t>
            </a:r>
            <a:r>
              <a:rPr kumimoji="0" lang="es-ES" altLang="es-ES" sz="1100" b="0" i="0" u="none" strike="noStrike" cap="none" normalizeH="0" baseline="0">
                <a:ln>
                  <a:noFill/>
                </a:ln>
                <a:solidFill>
                  <a:srgbClr val="BCBEC4"/>
                </a:solidFill>
                <a:effectLst/>
                <a:latin typeface="JetBrains Mono"/>
              </a:rPr>
              <a:t>* delta1,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"V1_superior"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(v2 &gt;= </a:t>
            </a:r>
            <a:r>
              <a:rPr kumimoji="0" lang="es-ES" altLang="es-ES" sz="1100" b="0" i="0" u="none" strike="noStrike" cap="none" normalizeH="0" baseline="0">
                <a:ln>
                  <a:noFill/>
                </a:ln>
                <a:solidFill>
                  <a:srgbClr val="2AACB8"/>
                </a:solidFill>
                <a:effectLst/>
                <a:latin typeface="JetBrains Mono"/>
              </a:rPr>
              <a:t>20 </a:t>
            </a:r>
            <a:r>
              <a:rPr kumimoji="0" lang="es-ES" altLang="es-ES" sz="1100" b="0" i="0" u="none" strike="noStrike" cap="none" normalizeH="0" baseline="0">
                <a:ln>
                  <a:noFill/>
                </a:ln>
                <a:solidFill>
                  <a:srgbClr val="BCBEC4"/>
                </a:solidFill>
                <a:effectLst/>
                <a:latin typeface="JetBrains Mono"/>
              </a:rPr>
              <a:t>* delta2,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"V2_inferior"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(v2 &lt;= </a:t>
            </a:r>
            <a:r>
              <a:rPr kumimoji="0" lang="es-ES" altLang="es-ES" sz="1100" b="0" i="0" u="none" strike="noStrike" cap="none" normalizeH="0" baseline="0">
                <a:ln>
                  <a:noFill/>
                </a:ln>
                <a:solidFill>
                  <a:srgbClr val="2AACB8"/>
                </a:solidFill>
                <a:effectLst/>
                <a:latin typeface="JetBrains Mono"/>
              </a:rPr>
              <a:t>200 </a:t>
            </a:r>
            <a:r>
              <a:rPr kumimoji="0" lang="es-ES" altLang="es-ES" sz="1100" b="0" i="0" u="none" strike="noStrike" cap="none" normalizeH="0" baseline="0">
                <a:ln>
                  <a:noFill/>
                </a:ln>
                <a:solidFill>
                  <a:srgbClr val="BCBEC4"/>
                </a:solidFill>
                <a:effectLst/>
                <a:latin typeface="JetBrains Mono"/>
              </a:rPr>
              <a:t>* delta2,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"V2_superior"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(nv1 &gt;= </a:t>
            </a:r>
            <a:r>
              <a:rPr kumimoji="0" lang="es-ES" altLang="es-ES" sz="1100" b="0" i="0" u="none" strike="noStrike" cap="none" normalizeH="0" baseline="0">
                <a:ln>
                  <a:noFill/>
                </a:ln>
                <a:solidFill>
                  <a:srgbClr val="2AACB8"/>
                </a:solidFill>
                <a:effectLst/>
                <a:latin typeface="JetBrains Mono"/>
              </a:rPr>
              <a:t>20 </a:t>
            </a:r>
            <a:r>
              <a:rPr kumimoji="0" lang="es-ES" altLang="es-ES" sz="1100" b="0" i="0" u="none" strike="noStrike" cap="none" normalizeH="0" baseline="0">
                <a:ln>
                  <a:noFill/>
                </a:ln>
                <a:solidFill>
                  <a:srgbClr val="BCBEC4"/>
                </a:solidFill>
                <a:effectLst/>
                <a:latin typeface="JetBrains Mono"/>
              </a:rPr>
              <a:t>* delta3,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"NV1_inferior"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(nv1 &lt;= </a:t>
            </a:r>
            <a:r>
              <a:rPr kumimoji="0" lang="es-ES" altLang="es-ES" sz="1100" b="0" i="0" u="none" strike="noStrike" cap="none" normalizeH="0" baseline="0">
                <a:ln>
                  <a:noFill/>
                </a:ln>
                <a:solidFill>
                  <a:srgbClr val="2AACB8"/>
                </a:solidFill>
                <a:effectLst/>
                <a:latin typeface="JetBrains Mono"/>
              </a:rPr>
              <a:t>250 </a:t>
            </a:r>
            <a:r>
              <a:rPr kumimoji="0" lang="es-ES" altLang="es-ES" sz="1100" b="0" i="0" u="none" strike="noStrike" cap="none" normalizeH="0" baseline="0">
                <a:ln>
                  <a:noFill/>
                </a:ln>
                <a:solidFill>
                  <a:srgbClr val="BCBEC4"/>
                </a:solidFill>
                <a:effectLst/>
                <a:latin typeface="JetBrains Mono"/>
              </a:rPr>
              <a:t>* delta3,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"NV1_superior"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(nv2 &gt;= </a:t>
            </a:r>
            <a:r>
              <a:rPr kumimoji="0" lang="es-ES" altLang="es-ES" sz="1100" b="0" i="0" u="none" strike="noStrike" cap="none" normalizeH="0" baseline="0">
                <a:ln>
                  <a:noFill/>
                </a:ln>
                <a:solidFill>
                  <a:srgbClr val="2AACB8"/>
                </a:solidFill>
                <a:effectLst/>
                <a:latin typeface="JetBrains Mono"/>
              </a:rPr>
              <a:t>20 </a:t>
            </a:r>
            <a:r>
              <a:rPr kumimoji="0" lang="es-ES" altLang="es-ES" sz="1100" b="0" i="0" u="none" strike="noStrike" cap="none" normalizeH="0" baseline="0">
                <a:ln>
                  <a:noFill/>
                </a:ln>
                <a:solidFill>
                  <a:srgbClr val="BCBEC4"/>
                </a:solidFill>
                <a:effectLst/>
                <a:latin typeface="JetBrains Mono"/>
              </a:rPr>
              <a:t>* delta4,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"NV2_inferior"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(nv2 &lt;= </a:t>
            </a:r>
            <a:r>
              <a:rPr kumimoji="0" lang="es-ES" altLang="es-ES" sz="1100" b="0" i="0" u="none" strike="noStrike" cap="none" normalizeH="0" baseline="0">
                <a:ln>
                  <a:noFill/>
                </a:ln>
                <a:solidFill>
                  <a:srgbClr val="2AACB8"/>
                </a:solidFill>
                <a:effectLst/>
                <a:latin typeface="JetBrains Mono"/>
              </a:rPr>
              <a:t>250 </a:t>
            </a:r>
            <a:r>
              <a:rPr kumimoji="0" lang="es-ES" altLang="es-ES" sz="1100" b="0" i="0" u="none" strike="noStrike" cap="none" normalizeH="0" baseline="0">
                <a:ln>
                  <a:noFill/>
                </a:ln>
                <a:solidFill>
                  <a:srgbClr val="BCBEC4"/>
                </a:solidFill>
                <a:effectLst/>
                <a:latin typeface="JetBrains Mono"/>
              </a:rPr>
              <a:t>* delta4,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"NV2_superior"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(nv3 &gt;= </a:t>
            </a:r>
            <a:r>
              <a:rPr kumimoji="0" lang="es-ES" altLang="es-ES" sz="1100" b="0" i="0" u="none" strike="noStrike" cap="none" normalizeH="0" baseline="0">
                <a:ln>
                  <a:noFill/>
                </a:ln>
                <a:solidFill>
                  <a:srgbClr val="2AACB8"/>
                </a:solidFill>
                <a:effectLst/>
                <a:latin typeface="JetBrains Mono"/>
              </a:rPr>
              <a:t>20 </a:t>
            </a:r>
            <a:r>
              <a:rPr kumimoji="0" lang="es-ES" altLang="es-ES" sz="1100" b="0" i="0" u="none" strike="noStrike" cap="none" normalizeH="0" baseline="0">
                <a:ln>
                  <a:noFill/>
                </a:ln>
                <a:solidFill>
                  <a:srgbClr val="BCBEC4"/>
                </a:solidFill>
                <a:effectLst/>
                <a:latin typeface="JetBrains Mono"/>
              </a:rPr>
              <a:t>* delta5,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"NV3_inferior"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(nv3 &lt;= </a:t>
            </a:r>
            <a:r>
              <a:rPr kumimoji="0" lang="es-ES" altLang="es-ES" sz="1100" b="0" i="0" u="none" strike="noStrike" cap="none" normalizeH="0" baseline="0">
                <a:ln>
                  <a:noFill/>
                </a:ln>
                <a:solidFill>
                  <a:srgbClr val="2AACB8"/>
                </a:solidFill>
                <a:effectLst/>
                <a:latin typeface="JetBrains Mono"/>
              </a:rPr>
              <a:t>250 </a:t>
            </a:r>
            <a:r>
              <a:rPr kumimoji="0" lang="es-ES" altLang="es-ES" sz="1100" b="0" i="0" u="none" strike="noStrike" cap="none" normalizeH="0" baseline="0">
                <a:ln>
                  <a:noFill/>
                </a:ln>
                <a:solidFill>
                  <a:srgbClr val="BCBEC4"/>
                </a:solidFill>
                <a:effectLst/>
                <a:latin typeface="JetBrains Mono"/>
              </a:rPr>
              <a:t>* delta5,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"NV3_superior"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Restricción 11</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delta1 + delta2 + delta3 + delta4 + delta5 &lt;= </a:t>
            </a:r>
            <a:r>
              <a:rPr kumimoji="0" lang="es-ES" altLang="es-ES" sz="1100" b="0" i="0" u="none" strike="noStrike" cap="none" normalizeH="0" baseline="0">
                <a:ln>
                  <a:noFill/>
                </a:ln>
                <a:solidFill>
                  <a:srgbClr val="2AACB8"/>
                </a:solidFill>
                <a:effectLst/>
                <a:latin typeface="JetBrains Mono"/>
              </a:rPr>
              <a:t>3</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Total_Aceite_Max</a:t>
            </a:r>
            <a:r>
              <a:rPr kumimoji="0" lang="es-ES" altLang="es-ES" sz="1100" b="0" i="0" u="none" strike="noStrike" cap="none" normalizeH="0" baseline="0">
                <a:ln>
                  <a:noFill/>
                </a:ln>
                <a:solidFill>
                  <a:srgbClr val="6AAB73"/>
                </a:solidFill>
                <a:effectLst/>
                <a:latin typeface="JetBrains Mono"/>
              </a:rPr>
              <a:t>"</a:t>
            </a:r>
            <a:br>
              <a:rPr kumimoji="0" lang="es-ES" altLang="es-ES" sz="1100" b="0" i="0" u="none" strike="noStrike" cap="none" normalizeH="0" baseline="0">
                <a:ln>
                  <a:noFill/>
                </a:ln>
                <a:solidFill>
                  <a:srgbClr val="6AAB73"/>
                </a:solidFill>
                <a:effectLst/>
                <a:latin typeface="JetBrains Mono"/>
              </a:rPr>
            </a:br>
            <a:r>
              <a:rPr kumimoji="0" lang="es-ES" altLang="es-ES" sz="1100" b="0" i="0" u="none" strike="noStrike" cap="none" normalizeH="0" baseline="0">
                <a:ln>
                  <a:noFill/>
                </a:ln>
                <a:solidFill>
                  <a:srgbClr val="BCBEC4"/>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a:ln>
                  <a:noFill/>
                </a:ln>
                <a:solidFill>
                  <a:srgbClr val="7A7E85"/>
                </a:solidFill>
                <a:effectLst/>
                <a:latin typeface="JetBrains Mono"/>
              </a:rPr>
              <a:t># Restricciones 12 y 13</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(delta1 &lt;= delta5,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"Si_vegetal1_no_vegetal"</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(delta2 &lt;= delta5,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"Si_vegetal2_no_vegetal"</a:t>
            </a:r>
            <a:r>
              <a:rPr kumimoji="0" lang="es-ES" altLang="es-ES" sz="1100" b="0" i="0" u="none" strike="noStrike" cap="none" normalizeH="0" baseline="0">
                <a:ln>
                  <a:noFill/>
                </a:ln>
                <a:solidFill>
                  <a:srgbClr val="BCBEC4"/>
                </a:solidFill>
                <a:effectLst/>
                <a:latin typeface="JetBrains Mono"/>
              </a:rPr>
              <a:t>)</a:t>
            </a:r>
            <a:endParaRPr kumimoji="0" lang="es-ES" altLang="es-ES" sz="11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B68823F-22D3-8DF7-B600-67809EFB75A9}"/>
              </a:ext>
            </a:extLst>
          </p:cNvPr>
          <p:cNvSpPr>
            <a:spLocks noChangeArrowheads="1"/>
          </p:cNvSpPr>
          <p:nvPr/>
        </p:nvSpPr>
        <p:spPr bwMode="auto">
          <a:xfrm>
            <a:off x="4529111" y="1224276"/>
            <a:ext cx="6096000" cy="347787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a:ln>
                  <a:noFill/>
                </a:ln>
                <a:solidFill>
                  <a:srgbClr val="7A7E85"/>
                </a:solidFill>
                <a:effectLst/>
                <a:latin typeface="JetBrains Mono"/>
              </a:rPr>
              <a:t># Optimizar el modelo</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model.optimize</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Imprimir la solución</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CF8E6D"/>
                </a:solidFill>
                <a:effectLst/>
                <a:latin typeface="JetBrains Mono"/>
              </a:rPr>
              <a:t>if</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err="1">
                <a:ln>
                  <a:noFill/>
                </a:ln>
                <a:solidFill>
                  <a:srgbClr val="BCBEC4"/>
                </a:solidFill>
                <a:effectLst/>
                <a:latin typeface="JetBrains Mono"/>
              </a:rPr>
              <a:t>model.status</a:t>
            </a:r>
            <a:r>
              <a:rPr kumimoji="0" lang="es-ES" altLang="es-ES" sz="1100" b="0" i="0" u="none" strike="noStrike" cap="none" normalizeH="0" baseline="0">
                <a:ln>
                  <a:noFill/>
                </a:ln>
                <a:solidFill>
                  <a:srgbClr val="BCBEC4"/>
                </a:solidFill>
                <a:effectLst/>
                <a:latin typeface="JetBrains Mono"/>
              </a:rPr>
              <a:t> == GRB.OPTIMAL:</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f"</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err="1">
                <a:ln>
                  <a:noFill/>
                </a:ln>
                <a:solidFill>
                  <a:srgbClr val="CF8E6D"/>
                </a:solidFill>
                <a:effectLst/>
                <a:latin typeface="JetBrains Mono"/>
              </a:rPr>
              <a:t>n</a:t>
            </a:r>
            <a:r>
              <a:rPr kumimoji="0" lang="es-ES" altLang="es-ES" sz="1100" b="0" i="0" u="none" strike="noStrike" cap="none" normalizeH="0" baseline="0" err="1">
                <a:ln>
                  <a:noFill/>
                </a:ln>
                <a:solidFill>
                  <a:srgbClr val="6AAB73"/>
                </a:solidFill>
                <a:effectLst/>
                <a:latin typeface="JetBrains Mono"/>
              </a:rPr>
              <a:t>Valor</a:t>
            </a:r>
            <a:r>
              <a:rPr kumimoji="0" lang="es-ES" altLang="es-ES" sz="1100" b="0" i="0" u="none" strike="noStrike" cap="none" normalizeH="0" baseline="0">
                <a:ln>
                  <a:noFill/>
                </a:ln>
                <a:solidFill>
                  <a:srgbClr val="6AAB73"/>
                </a:solidFill>
                <a:effectLst/>
                <a:latin typeface="JetBrains Mono"/>
              </a:rPr>
              <a:t> óptimo de la función objetivo: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err="1">
                <a:ln>
                  <a:noFill/>
                </a:ln>
                <a:solidFill>
                  <a:srgbClr val="BCBEC4"/>
                </a:solidFill>
                <a:effectLst/>
                <a:latin typeface="JetBrains Mono"/>
              </a:rPr>
              <a:t>model.ObjVal</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"Valores de las variables de decisión:"</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f"v1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v1.X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f"v2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v2.X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f"nv1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nv1.X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f"nv2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nv2.X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f"nv3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nv3.X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6AAB73"/>
                </a:solidFill>
                <a:effectLst/>
                <a:latin typeface="JetBrains Mono"/>
              </a:rPr>
              <a:t>f"t</a:t>
            </a:r>
            <a:r>
              <a:rPr kumimoji="0" lang="es-ES" altLang="es-ES" sz="1100" b="0" i="0" u="none" strike="noStrike" cap="none" normalizeH="0" baseline="0">
                <a:ln>
                  <a:noFill/>
                </a:ln>
                <a:solidFill>
                  <a:srgbClr val="6AAB73"/>
                </a:solidFill>
                <a:effectLst/>
                <a:latin typeface="JetBrains Mono"/>
              </a:rPr>
              <a:t>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err="1">
                <a:ln>
                  <a:noFill/>
                </a:ln>
                <a:solidFill>
                  <a:srgbClr val="BCBEC4"/>
                </a:solidFill>
                <a:effectLst/>
                <a:latin typeface="JetBrains Mono"/>
              </a:rPr>
              <a:t>t.X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f"delta1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delta1.X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f"delta2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delta2.X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f"delta3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delta3.X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f"delta4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delta4.X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f"delta5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delta5.X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CF8E6D"/>
                </a:solidFill>
                <a:effectLst/>
                <a:latin typeface="JetBrains Mono"/>
              </a:rPr>
              <a:t>else</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"No se encontró una solución óptima."</a:t>
            </a:r>
            <a:r>
              <a:rPr kumimoji="0" lang="es-ES" altLang="es-ES" sz="1100" b="0" i="0" u="none" strike="noStrike" cap="none" normalizeH="0" baseline="0">
                <a:ln>
                  <a:noFill/>
                </a:ln>
                <a:solidFill>
                  <a:srgbClr val="BCBEC4"/>
                </a:solidFill>
                <a:effectLst/>
                <a:latin typeface="JetBrains Mono"/>
              </a:rPr>
              <a:t>)</a:t>
            </a:r>
            <a:endParaRPr kumimoji="0" lang="es-ES" altLang="es-ES" sz="11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9006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EAA34-A23A-C39F-1C60-CE3D1759C1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B3AA5A5-C0D8-5188-57DF-A39DC5CFA39F}"/>
              </a:ext>
            </a:extLst>
          </p:cNvPr>
          <p:cNvSpPr>
            <a:spLocks noGrp="1"/>
          </p:cNvSpPr>
          <p:nvPr>
            <p:ph type="title"/>
          </p:nvPr>
        </p:nvSpPr>
        <p:spPr>
          <a:xfrm>
            <a:off x="222287" y="352980"/>
            <a:ext cx="11747425" cy="666360"/>
          </a:xfrm>
        </p:spPr>
        <p:txBody>
          <a:bodyPr/>
          <a:lstStyle/>
          <a:p>
            <a:r>
              <a:rPr lang="es-ES" b="1"/>
              <a:t>Aceites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09D91E69-5C1C-8359-8DE1-D897B0AF8D23}"/>
                  </a:ext>
                </a:extLst>
              </p:cNvPr>
              <p:cNvSpPr>
                <a:spLocks noGrp="1"/>
              </p:cNvSpPr>
              <p:nvPr>
                <p:ph type="subTitle" idx="10"/>
              </p:nvPr>
            </p:nvSpPr>
            <p:spPr>
              <a:xfrm>
                <a:off x="314280" y="1582560"/>
                <a:ext cx="10585368" cy="4589280"/>
              </a:xfrm>
            </p:spPr>
            <p:txBody>
              <a:bodyPr/>
              <a:lstStyle/>
              <a:p>
                <a:pPr marL="0" indent="0">
                  <a:buNone/>
                </a:pPr>
                <a:r>
                  <a:rPr lang="es-ES" sz="3200" b="1"/>
                  <a:t>Variables enteras no negativas:</a:t>
                </a:r>
                <a:endParaRPr lang="es-ES" sz="3200"/>
              </a:p>
              <a:p>
                <a:pPr marL="0" indent="0">
                  <a:buNone/>
                </a:pPr>
                <a:r>
                  <a:rPr lang="es-ES" err="1"/>
                  <a:t>x</a:t>
                </a:r>
                <a:r>
                  <a:rPr lang="es-ES" baseline="-25000" err="1"/>
                  <a:t>k</a:t>
                </a:r>
                <a:r>
                  <a:rPr lang="es-ES"/>
                  <a:t> ≥ 0, para k ∈ K={1,2,3,4,5} donde:</a:t>
                </a:r>
              </a:p>
              <a:p>
                <a:pPr lvl="2"/>
                <a:r>
                  <a:rPr lang="es-ES"/>
                  <a:t>x</a:t>
                </a:r>
                <a:r>
                  <a:rPr lang="es-ES" baseline="-25000"/>
                  <a:t>1</a:t>
                </a:r>
                <a:r>
                  <a:rPr lang="es-ES"/>
                  <a:t>=v</a:t>
                </a:r>
                <a:r>
                  <a:rPr lang="es-ES" baseline="-25000"/>
                  <a:t>1</a:t>
                </a:r>
              </a:p>
              <a:p>
                <a:pPr lvl="2"/>
                <a:r>
                  <a:rPr lang="es-ES"/>
                  <a:t>x</a:t>
                </a:r>
                <a:r>
                  <a:rPr lang="es-ES" baseline="-25000"/>
                  <a:t>2</a:t>
                </a:r>
                <a:r>
                  <a:rPr lang="es-ES"/>
                  <a:t>=v</a:t>
                </a:r>
                <a:r>
                  <a:rPr lang="es-ES" baseline="-25000"/>
                  <a:t>2</a:t>
                </a:r>
              </a:p>
              <a:p>
                <a:pPr lvl="2"/>
                <a:r>
                  <a:rPr lang="es-ES"/>
                  <a:t>x</a:t>
                </a:r>
                <a:r>
                  <a:rPr lang="es-ES" baseline="-25000"/>
                  <a:t>3</a:t>
                </a:r>
                <a:r>
                  <a:rPr lang="es-ES"/>
                  <a:t>=nv</a:t>
                </a:r>
                <a:r>
                  <a:rPr lang="es-ES" baseline="-25000"/>
                  <a:t>1</a:t>
                </a:r>
              </a:p>
              <a:p>
                <a:pPr lvl="2"/>
                <a:r>
                  <a:rPr lang="es-ES"/>
                  <a:t>x</a:t>
                </a:r>
                <a:r>
                  <a:rPr lang="es-ES" baseline="-25000"/>
                  <a:t>4</a:t>
                </a:r>
                <a:r>
                  <a:rPr lang="es-ES"/>
                  <a:t>=nv</a:t>
                </a:r>
                <a:r>
                  <a:rPr lang="es-ES" baseline="-25000"/>
                  <a:t>2</a:t>
                </a:r>
              </a:p>
              <a:p>
                <a:pPr lvl="2"/>
                <a:r>
                  <a:rPr lang="es-ES"/>
                  <a:t>x</a:t>
                </a:r>
                <a:r>
                  <a:rPr lang="es-ES" baseline="-25000"/>
                  <a:t>5</a:t>
                </a:r>
                <a:r>
                  <a:rPr lang="es-ES"/>
                  <a:t>=nv</a:t>
                </a:r>
                <a:r>
                  <a:rPr lang="es-ES" baseline="-25000"/>
                  <a:t>3</a:t>
                </a:r>
              </a:p>
              <a:p>
                <a:pPr marL="0" indent="0">
                  <a:buNone/>
                </a:pPr>
                <a:r>
                  <a:rPr lang="es-ES" sz="3200" b="1"/>
                  <a:t>Variables binarias:</a:t>
                </a:r>
              </a:p>
              <a:p>
                <a:pPr marL="0" indent="0">
                  <a:buNone/>
                </a:pPr>
                <a14:m>
                  <m:oMathPara xmlns:m="http://schemas.openxmlformats.org/officeDocument/2006/math">
                    <m:oMathParaPr>
                      <m:jc m:val="centerGroup"/>
                    </m:oMathParaPr>
                    <m:oMath xmlns:m="http://schemas.openxmlformats.org/officeDocument/2006/math">
                      <m:r>
                        <a:rPr lang="es-ES" sz="3200" i="1" smtClean="0">
                          <a:latin typeface="Cambria Math" panose="02040503050406030204" pitchFamily="18" charset="0"/>
                          <a:ea typeface="Cambria Math" panose="02040503050406030204" pitchFamily="18" charset="0"/>
                        </a:rPr>
                        <m:t>𝛿</m:t>
                      </m:r>
                      <m:r>
                        <a:rPr lang="es-ES" sz="3200" b="0" i="1" baseline="-25000" smtClean="0">
                          <a:latin typeface="Cambria Math" panose="02040503050406030204" pitchFamily="18" charset="0"/>
                          <a:ea typeface="Cambria Math" panose="02040503050406030204" pitchFamily="18" charset="0"/>
                        </a:rPr>
                        <m:t>𝑘</m:t>
                      </m:r>
                      <m:r>
                        <a:rPr lang="es-ES" sz="3200" b="0" i="1" smtClean="0">
                          <a:latin typeface="Cambria Math" panose="02040503050406030204" pitchFamily="18" charset="0"/>
                          <a:ea typeface="Cambria Math" panose="02040503050406030204" pitchFamily="18" charset="0"/>
                        </a:rPr>
                        <m:t>∈</m:t>
                      </m:r>
                      <m:d>
                        <m:dPr>
                          <m:begChr m:val="{"/>
                          <m:endChr m:val="}"/>
                          <m:ctrlPr>
                            <a:rPr lang="es-ES" sz="3200" b="0" i="1" smtClean="0">
                              <a:latin typeface="Cambria Math" panose="02040503050406030204" pitchFamily="18" charset="0"/>
                              <a:ea typeface="Cambria Math" panose="02040503050406030204" pitchFamily="18" charset="0"/>
                            </a:rPr>
                          </m:ctrlPr>
                        </m:dPr>
                        <m:e>
                          <m:r>
                            <a:rPr lang="es-ES" sz="3200" b="0" i="1" smtClean="0">
                              <a:latin typeface="Cambria Math" panose="02040503050406030204" pitchFamily="18" charset="0"/>
                              <a:ea typeface="Cambria Math" panose="02040503050406030204" pitchFamily="18" charset="0"/>
                            </a:rPr>
                            <m:t>0,1</m:t>
                          </m:r>
                        </m:e>
                      </m:d>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𝑝𝑎𝑟𝑎</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𝑘</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𝐾</m:t>
                      </m:r>
                      <m:r>
                        <a:rPr lang="es-ES" sz="3200" b="0" i="1" smtClean="0">
                          <a:latin typeface="Cambria Math" panose="02040503050406030204" pitchFamily="18" charset="0"/>
                          <a:ea typeface="Cambria Math" panose="02040503050406030204" pitchFamily="18" charset="0"/>
                        </a:rPr>
                        <m:t>=</m:t>
                      </m:r>
                      <m:d>
                        <m:dPr>
                          <m:begChr m:val="{"/>
                          <m:endChr m:val="}"/>
                          <m:ctrlPr>
                            <a:rPr lang="es-ES" sz="3200" b="0" i="1" smtClean="0">
                              <a:latin typeface="Cambria Math" panose="02040503050406030204" pitchFamily="18" charset="0"/>
                              <a:ea typeface="Cambria Math" panose="02040503050406030204" pitchFamily="18" charset="0"/>
                            </a:rPr>
                          </m:ctrlPr>
                        </m:dPr>
                        <m:e>
                          <m:r>
                            <a:rPr lang="es-ES" sz="3200" b="0" i="1" smtClean="0">
                              <a:latin typeface="Cambria Math" panose="02040503050406030204" pitchFamily="18" charset="0"/>
                              <a:ea typeface="Cambria Math" panose="02040503050406030204" pitchFamily="18" charset="0"/>
                            </a:rPr>
                            <m:t>1,2,3,4,5</m:t>
                          </m:r>
                        </m:e>
                      </m:d>
                    </m:oMath>
                  </m:oMathPara>
                </a14:m>
                <a:endParaRPr lang="es-ES" sz="3200" b="0" i="1">
                  <a:latin typeface="Cambria Math" panose="02040503050406030204" pitchFamily="18" charset="0"/>
                  <a:ea typeface="Cambria Math" panose="02040503050406030204" pitchFamily="18" charset="0"/>
                </a:endParaRPr>
              </a:p>
              <a:p>
                <a:pPr marL="0" indent="0">
                  <a:buNone/>
                </a:pPr>
                <a:r>
                  <a:rPr lang="es-ES" sz="3200" b="1"/>
                  <a:t>Variable entera no negativa:</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ea typeface="Cambria Math" panose="02040503050406030204" pitchFamily="18" charset="0"/>
                        </a:rPr>
                        <m:t>𝑡</m:t>
                      </m:r>
                      <m:r>
                        <a:rPr lang="es-ES" sz="3200" b="0" i="1" smtClean="0">
                          <a:latin typeface="Cambria Math" panose="02040503050406030204" pitchFamily="18" charset="0"/>
                          <a:ea typeface="Cambria Math" panose="02040503050406030204" pitchFamily="18" charset="0"/>
                        </a:rPr>
                        <m:t> ≥0</m:t>
                      </m:r>
                    </m:oMath>
                  </m:oMathPara>
                </a14:m>
                <a:endParaRPr lang="es-ES" sz="3200" b="1"/>
              </a:p>
              <a:p>
                <a:pPr marL="0" indent="0">
                  <a:buNone/>
                </a:pPr>
                <a:endParaRPr lang="es-ES" sz="2800" i="1">
                  <a:latin typeface="Cambria Math" panose="02040503050406030204" pitchFamily="18" charset="0"/>
                </a:endParaRPr>
              </a:p>
            </p:txBody>
          </p:sp>
        </mc:Choice>
        <mc:Fallback xmlns="">
          <p:sp>
            <p:nvSpPr>
              <p:cNvPr id="5" name="Subtitle 4">
                <a:extLst>
                  <a:ext uri="{FF2B5EF4-FFF2-40B4-BE49-F238E27FC236}">
                    <a16:creationId xmlns:a16="http://schemas.microsoft.com/office/drawing/2014/main" id="{09D91E69-5C1C-8359-8DE1-D897B0AF8D2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650" t="-1130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16BA9373-B6C3-0DBA-5372-4435BADFDAD6}"/>
              </a:ext>
            </a:extLst>
          </p:cNvPr>
          <p:cNvSpPr>
            <a:spLocks noGrp="1"/>
          </p:cNvSpPr>
          <p:nvPr>
            <p:ph type="sldNum" sz="quarter" idx="4"/>
          </p:nvPr>
        </p:nvSpPr>
        <p:spPr/>
        <p:txBody>
          <a:bodyPr/>
          <a:lstStyle/>
          <a:p>
            <a:fld id="{C3C68E28-6A0B-4E0D-A95D-AA2B793B8668}" type="slidenum">
              <a:rPr lang="es-ES" smtClean="0"/>
              <a:t>72</a:t>
            </a:fld>
            <a:endParaRPr lang="es-ES"/>
          </a:p>
        </p:txBody>
      </p:sp>
    </p:spTree>
    <p:extLst>
      <p:ext uri="{BB962C8B-B14F-4D97-AF65-F5344CB8AC3E}">
        <p14:creationId xmlns:p14="http://schemas.microsoft.com/office/powerpoint/2010/main" val="1911240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6753A-7EDA-2DE7-80DA-05E6AF1DDB2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9B770E8-8504-0F1B-D622-2EED0D088760}"/>
              </a:ext>
            </a:extLst>
          </p:cNvPr>
          <p:cNvSpPr>
            <a:spLocks noGrp="1"/>
          </p:cNvSpPr>
          <p:nvPr>
            <p:ph type="title"/>
          </p:nvPr>
        </p:nvSpPr>
        <p:spPr>
          <a:xfrm>
            <a:off x="222287" y="352980"/>
            <a:ext cx="11747425" cy="666360"/>
          </a:xfrm>
        </p:spPr>
        <p:txBody>
          <a:bodyPr/>
          <a:lstStyle/>
          <a:p>
            <a:r>
              <a:rPr lang="es-ES" b="1"/>
              <a:t>Aceites</a:t>
            </a:r>
          </a:p>
        </p:txBody>
      </p:sp>
      <p:sp>
        <p:nvSpPr>
          <p:cNvPr id="5" name="Subtitle 4">
            <a:extLst>
              <a:ext uri="{FF2B5EF4-FFF2-40B4-BE49-F238E27FC236}">
                <a16:creationId xmlns:a16="http://schemas.microsoft.com/office/drawing/2014/main" id="{96E645D2-F9AB-F81E-4F91-83B1DD84F5EA}"/>
              </a:ext>
            </a:extLst>
          </p:cNvPr>
          <p:cNvSpPr>
            <a:spLocks noGrp="1"/>
          </p:cNvSpPr>
          <p:nvPr>
            <p:ph type="subTitle" idx="10"/>
          </p:nvPr>
        </p:nvSpPr>
        <p:spPr>
          <a:xfrm>
            <a:off x="314280" y="1582560"/>
            <a:ext cx="10585368" cy="4589280"/>
          </a:xfrm>
        </p:spPr>
        <p:txBody>
          <a:bodyPr/>
          <a:lstStyle/>
          <a:p>
            <a:pPr marL="0" indent="0">
              <a:buNone/>
            </a:pPr>
            <a:r>
              <a:rPr lang="es-ES" sz="3200" b="1"/>
              <a:t>Costes asociados a cada variable </a:t>
            </a:r>
            <a:r>
              <a:rPr lang="es-ES" sz="3200" b="1" err="1"/>
              <a:t>x</a:t>
            </a:r>
            <a:r>
              <a:rPr lang="es-ES" sz="3200" b="1" baseline="-25000" err="1"/>
              <a:t>k</a:t>
            </a:r>
            <a:r>
              <a:rPr lang="es-ES" sz="3200" b="1"/>
              <a:t>:</a:t>
            </a:r>
          </a:p>
          <a:p>
            <a:pPr marL="0" indent="0">
              <a:buNone/>
            </a:pPr>
            <a:r>
              <a:rPr lang="es-ES" err="1"/>
              <a:t>c</a:t>
            </a:r>
            <a:r>
              <a:rPr lang="es-ES" baseline="-25000" err="1"/>
              <a:t>k</a:t>
            </a:r>
            <a:r>
              <a:rPr lang="es-ES"/>
              <a:t>, para k ∈ K={1,2,3,4,5} donde:</a:t>
            </a:r>
          </a:p>
          <a:p>
            <a:pPr lvl="2"/>
            <a:r>
              <a:rPr lang="es-ES"/>
              <a:t>c</a:t>
            </a:r>
            <a:r>
              <a:rPr lang="es-ES" baseline="-25000"/>
              <a:t>1</a:t>
            </a:r>
            <a:r>
              <a:rPr lang="es-ES"/>
              <a:t>=110</a:t>
            </a:r>
          </a:p>
          <a:p>
            <a:pPr lvl="2"/>
            <a:r>
              <a:rPr lang="es-ES"/>
              <a:t>c</a:t>
            </a:r>
            <a:r>
              <a:rPr lang="es-ES" baseline="-25000"/>
              <a:t>2</a:t>
            </a:r>
            <a:r>
              <a:rPr lang="es-ES"/>
              <a:t>=120</a:t>
            </a:r>
          </a:p>
          <a:p>
            <a:pPr lvl="2"/>
            <a:r>
              <a:rPr lang="es-ES"/>
              <a:t>c</a:t>
            </a:r>
            <a:r>
              <a:rPr lang="es-ES" baseline="-25000"/>
              <a:t>3</a:t>
            </a:r>
            <a:r>
              <a:rPr lang="es-ES"/>
              <a:t>=130</a:t>
            </a:r>
          </a:p>
          <a:p>
            <a:pPr lvl="2"/>
            <a:r>
              <a:rPr lang="es-ES"/>
              <a:t>c</a:t>
            </a:r>
            <a:r>
              <a:rPr lang="es-ES" baseline="-25000"/>
              <a:t>4</a:t>
            </a:r>
            <a:r>
              <a:rPr lang="es-ES"/>
              <a:t>=110</a:t>
            </a:r>
          </a:p>
          <a:p>
            <a:pPr lvl="2"/>
            <a:r>
              <a:rPr lang="es-ES"/>
              <a:t>c</a:t>
            </a:r>
            <a:r>
              <a:rPr lang="es-ES" baseline="-25000"/>
              <a:t>5</a:t>
            </a:r>
            <a:r>
              <a:rPr lang="es-ES"/>
              <a:t>=115</a:t>
            </a:r>
          </a:p>
          <a:p>
            <a:pPr marL="0" indent="0">
              <a:buNone/>
            </a:pPr>
            <a:r>
              <a:rPr lang="es-ES" sz="3200" b="1"/>
              <a:t>Dureza asociada a cada variable </a:t>
            </a:r>
            <a:r>
              <a:rPr lang="es-ES" sz="3200" b="1" err="1"/>
              <a:t>x</a:t>
            </a:r>
            <a:r>
              <a:rPr lang="es-ES" sz="3200" b="1" baseline="-25000" err="1"/>
              <a:t>k</a:t>
            </a:r>
            <a:r>
              <a:rPr lang="es-ES" sz="3200" b="1"/>
              <a:t>:</a:t>
            </a:r>
          </a:p>
          <a:p>
            <a:pPr marL="0" indent="0">
              <a:buNone/>
            </a:pPr>
            <a:r>
              <a:rPr lang="es-ES" err="1"/>
              <a:t>a</a:t>
            </a:r>
            <a:r>
              <a:rPr lang="es-ES" baseline="-25000" err="1"/>
              <a:t>k</a:t>
            </a:r>
            <a:r>
              <a:rPr lang="es-ES"/>
              <a:t>, para k ∈ K donde:</a:t>
            </a:r>
          </a:p>
          <a:p>
            <a:pPr lvl="2"/>
            <a:r>
              <a:rPr lang="es-ES"/>
              <a:t>a</a:t>
            </a:r>
            <a:r>
              <a:rPr lang="es-ES" baseline="-25000"/>
              <a:t>1</a:t>
            </a:r>
            <a:r>
              <a:rPr lang="es-ES"/>
              <a:t>=8.8</a:t>
            </a:r>
          </a:p>
          <a:p>
            <a:pPr lvl="2"/>
            <a:r>
              <a:rPr lang="es-ES"/>
              <a:t>a</a:t>
            </a:r>
            <a:r>
              <a:rPr lang="es-ES" baseline="-25000"/>
              <a:t>2</a:t>
            </a:r>
            <a:r>
              <a:rPr lang="es-ES"/>
              <a:t>=6.1</a:t>
            </a:r>
          </a:p>
          <a:p>
            <a:pPr lvl="2"/>
            <a:r>
              <a:rPr lang="es-ES"/>
              <a:t>a</a:t>
            </a:r>
            <a:r>
              <a:rPr lang="es-ES" baseline="-25000"/>
              <a:t>3</a:t>
            </a:r>
            <a:r>
              <a:rPr lang="es-ES"/>
              <a:t>=2</a:t>
            </a:r>
          </a:p>
          <a:p>
            <a:pPr lvl="2"/>
            <a:r>
              <a:rPr lang="es-ES"/>
              <a:t>a</a:t>
            </a:r>
            <a:r>
              <a:rPr lang="es-ES" baseline="-25000"/>
              <a:t>4</a:t>
            </a:r>
            <a:r>
              <a:rPr lang="es-ES"/>
              <a:t>=4.2</a:t>
            </a:r>
          </a:p>
          <a:p>
            <a:pPr lvl="2"/>
            <a:r>
              <a:rPr lang="es-ES"/>
              <a:t>a</a:t>
            </a:r>
            <a:r>
              <a:rPr lang="es-ES" baseline="-25000"/>
              <a:t>5</a:t>
            </a:r>
            <a:r>
              <a:rPr lang="es-ES"/>
              <a:t>=5</a:t>
            </a:r>
            <a:endParaRPr lang="es-ES" sz="2800" i="1">
              <a:latin typeface="Cambria Math" panose="02040503050406030204" pitchFamily="18" charset="0"/>
            </a:endParaRPr>
          </a:p>
        </p:txBody>
      </p:sp>
      <p:sp>
        <p:nvSpPr>
          <p:cNvPr id="2" name="Slide Number Placeholder 1">
            <a:extLst>
              <a:ext uri="{FF2B5EF4-FFF2-40B4-BE49-F238E27FC236}">
                <a16:creationId xmlns:a16="http://schemas.microsoft.com/office/drawing/2014/main" id="{A88DEB55-0B7F-26B7-FF40-9D0111936B45}"/>
              </a:ext>
            </a:extLst>
          </p:cNvPr>
          <p:cNvSpPr>
            <a:spLocks noGrp="1"/>
          </p:cNvSpPr>
          <p:nvPr>
            <p:ph type="sldNum" sz="quarter" idx="4"/>
          </p:nvPr>
        </p:nvSpPr>
        <p:spPr/>
        <p:txBody>
          <a:bodyPr/>
          <a:lstStyle/>
          <a:p>
            <a:fld id="{C3C68E28-6A0B-4E0D-A95D-AA2B793B8668}" type="slidenum">
              <a:rPr lang="es-ES" smtClean="0"/>
              <a:t>73</a:t>
            </a:fld>
            <a:endParaRPr lang="es-ES"/>
          </a:p>
        </p:txBody>
      </p:sp>
    </p:spTree>
    <p:extLst>
      <p:ext uri="{BB962C8B-B14F-4D97-AF65-F5344CB8AC3E}">
        <p14:creationId xmlns:p14="http://schemas.microsoft.com/office/powerpoint/2010/main" val="38164436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BFFEC-D38C-150C-15C7-AF9E7F9DD54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4ABFEA3-0434-1CBA-974E-77D72A4AD991}"/>
              </a:ext>
            </a:extLst>
          </p:cNvPr>
          <p:cNvSpPr>
            <a:spLocks noGrp="1"/>
          </p:cNvSpPr>
          <p:nvPr>
            <p:ph type="title"/>
          </p:nvPr>
        </p:nvSpPr>
        <p:spPr>
          <a:xfrm>
            <a:off x="222287" y="352980"/>
            <a:ext cx="11747425" cy="666360"/>
          </a:xfrm>
        </p:spPr>
        <p:txBody>
          <a:bodyPr/>
          <a:lstStyle/>
          <a:p>
            <a:r>
              <a:rPr lang="es-ES" b="1"/>
              <a:t>Aceites</a:t>
            </a:r>
          </a:p>
        </p:txBody>
      </p:sp>
      <p:sp>
        <p:nvSpPr>
          <p:cNvPr id="5" name="Subtitle 4">
            <a:extLst>
              <a:ext uri="{FF2B5EF4-FFF2-40B4-BE49-F238E27FC236}">
                <a16:creationId xmlns:a16="http://schemas.microsoft.com/office/drawing/2014/main" id="{E65C067F-E96D-4CC9-22E9-2C5CC1332844}"/>
              </a:ext>
            </a:extLst>
          </p:cNvPr>
          <p:cNvSpPr>
            <a:spLocks noGrp="1"/>
          </p:cNvSpPr>
          <p:nvPr>
            <p:ph type="subTitle" idx="10"/>
          </p:nvPr>
        </p:nvSpPr>
        <p:spPr>
          <a:xfrm>
            <a:off x="314280" y="1582560"/>
            <a:ext cx="10585368" cy="4589280"/>
          </a:xfrm>
        </p:spPr>
        <p:txBody>
          <a:bodyPr/>
          <a:lstStyle/>
          <a:p>
            <a:pPr marL="0" indent="0">
              <a:buNone/>
            </a:pPr>
            <a:r>
              <a:rPr lang="es-ES" sz="3200" b="1" dirty="0"/>
              <a:t>Límites superiores (cantidad) 𝑈</a:t>
            </a:r>
            <a:r>
              <a:rPr lang="es-ES" sz="3200" b="1" baseline="-25000" dirty="0"/>
              <a:t>𝑘</a:t>
            </a:r>
            <a:r>
              <a:rPr lang="es-ES" sz="3200" b="1" dirty="0"/>
              <a:t>:</a:t>
            </a:r>
          </a:p>
          <a:p>
            <a:r>
              <a:rPr lang="es-ES" sz="3200" dirty="0"/>
              <a:t>Para 𝑘=1,2: 𝑈</a:t>
            </a:r>
            <a:r>
              <a:rPr lang="es-ES" sz="3200" baseline="-25000" dirty="0"/>
              <a:t>𝑘</a:t>
            </a:r>
            <a:r>
              <a:rPr lang="es-ES" sz="3200" dirty="0"/>
              <a:t>=200 </a:t>
            </a:r>
          </a:p>
          <a:p>
            <a:r>
              <a:rPr lang="es-ES" sz="3200" dirty="0"/>
              <a:t>Para 𝑘=3,4,5:𝑈</a:t>
            </a:r>
            <a:r>
              <a:rPr lang="es-ES" sz="3200" baseline="-25000" dirty="0"/>
              <a:t>𝑘</a:t>
            </a:r>
            <a:r>
              <a:rPr lang="es-ES" sz="3200" dirty="0"/>
              <a:t>=250</a:t>
            </a:r>
          </a:p>
          <a:p>
            <a:endParaRPr lang="es-ES" sz="3200" dirty="0"/>
          </a:p>
          <a:p>
            <a:pPr marL="0" indent="0">
              <a:buNone/>
            </a:pPr>
            <a:r>
              <a:rPr lang="es-ES" sz="3200" b="1" dirty="0"/>
              <a:t>Conjuntos:</a:t>
            </a:r>
          </a:p>
          <a:p>
            <a:r>
              <a:rPr lang="es-ES" sz="3200" dirty="0"/>
              <a:t>𝑉={1,2} (variables 𝑣</a:t>
            </a:r>
            <a:r>
              <a:rPr lang="es-ES" sz="3200" baseline="-25000" dirty="0"/>
              <a:t>1</a:t>
            </a:r>
            <a:r>
              <a:rPr lang="es-ES" sz="3200" dirty="0"/>
              <a:t>,𝑣</a:t>
            </a:r>
            <a:r>
              <a:rPr lang="es-ES" sz="3200" baseline="-25000" dirty="0"/>
              <a:t>2</a:t>
            </a:r>
            <a:r>
              <a:rPr lang="es-ES" sz="3200" dirty="0"/>
              <a:t>)</a:t>
            </a:r>
          </a:p>
          <a:p>
            <a:r>
              <a:rPr lang="es-ES" sz="3200" dirty="0"/>
              <a:t>𝑁𝑉={3,4,5} (variables 𝑛𝑣</a:t>
            </a:r>
            <a:r>
              <a:rPr lang="es-ES" sz="3200" baseline="-25000" dirty="0"/>
              <a:t>1</a:t>
            </a:r>
            <a:r>
              <a:rPr lang="es-ES" sz="3200" dirty="0"/>
              <a:t>,𝑛𝑣</a:t>
            </a:r>
            <a:r>
              <a:rPr lang="es-ES" sz="3200" baseline="-25000" dirty="0"/>
              <a:t>2</a:t>
            </a:r>
            <a:r>
              <a:rPr lang="es-ES" sz="3200" dirty="0"/>
              <a:t>,𝑛𝑣</a:t>
            </a:r>
            <a:r>
              <a:rPr lang="es-ES" sz="3200" baseline="-25000" dirty="0"/>
              <a:t>3</a:t>
            </a:r>
            <a:r>
              <a:rPr lang="es-ES" sz="3200" dirty="0"/>
              <a:t>)</a:t>
            </a:r>
            <a:endParaRPr lang="es-ES" sz="2800" i="1" dirty="0">
              <a:latin typeface="Cambria Math" panose="02040503050406030204" pitchFamily="18" charset="0"/>
            </a:endParaRPr>
          </a:p>
        </p:txBody>
      </p:sp>
      <p:sp>
        <p:nvSpPr>
          <p:cNvPr id="2" name="Slide Number Placeholder 1">
            <a:extLst>
              <a:ext uri="{FF2B5EF4-FFF2-40B4-BE49-F238E27FC236}">
                <a16:creationId xmlns:a16="http://schemas.microsoft.com/office/drawing/2014/main" id="{EF364AB9-D97F-B6B2-9A68-EB1C566F8112}"/>
              </a:ext>
            </a:extLst>
          </p:cNvPr>
          <p:cNvSpPr>
            <a:spLocks noGrp="1"/>
          </p:cNvSpPr>
          <p:nvPr>
            <p:ph type="sldNum" sz="quarter" idx="4"/>
          </p:nvPr>
        </p:nvSpPr>
        <p:spPr/>
        <p:txBody>
          <a:bodyPr/>
          <a:lstStyle/>
          <a:p>
            <a:fld id="{C3C68E28-6A0B-4E0D-A95D-AA2B793B8668}" type="slidenum">
              <a:rPr lang="es-ES" smtClean="0"/>
              <a:t>74</a:t>
            </a:fld>
            <a:endParaRPr lang="es-ES"/>
          </a:p>
        </p:txBody>
      </p:sp>
    </p:spTree>
    <p:extLst>
      <p:ext uri="{BB962C8B-B14F-4D97-AF65-F5344CB8AC3E}">
        <p14:creationId xmlns:p14="http://schemas.microsoft.com/office/powerpoint/2010/main" val="2379499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1CE07-8001-E037-2837-9C856BB6E03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ECF123C-6B3C-D218-D2B6-E30E19623EB0}"/>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53192113-6AAF-19E1-5118-D5703BC19E55}"/>
              </a:ext>
            </a:extLst>
          </p:cNvPr>
          <p:cNvSpPr>
            <a:spLocks noGrp="1"/>
          </p:cNvSpPr>
          <p:nvPr>
            <p:ph type="sldNum" sz="quarter" idx="4"/>
          </p:nvPr>
        </p:nvSpPr>
        <p:spPr/>
        <p:txBody>
          <a:bodyPr/>
          <a:lstStyle/>
          <a:p>
            <a:fld id="{C3C68E28-6A0B-4E0D-A95D-AA2B793B8668}" type="slidenum">
              <a:rPr lang="es-ES" smtClean="0"/>
              <a:t>75</a:t>
            </a:fld>
            <a:endParaRPr lang="es-E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1153E90-720B-0555-397E-316D0299584E}"/>
                  </a:ext>
                </a:extLst>
              </p:cNvPr>
              <p:cNvSpPr txBox="1"/>
              <p:nvPr/>
            </p:nvSpPr>
            <p:spPr>
              <a:xfrm>
                <a:off x="1534120" y="1239534"/>
                <a:ext cx="3281732" cy="5045292"/>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𝑀𝑎𝑥𝑖𝑚𝑖𝑧𝑎𝑟</m:t>
                      </m:r>
                      <m:r>
                        <a:rPr lang="es-ES" i="1" smtClean="0">
                          <a:latin typeface="Cambria Math" panose="02040503050406030204" pitchFamily="18" charset="0"/>
                        </a:rPr>
                        <m:t> </m:t>
                      </m:r>
                      <m:r>
                        <a:rPr lang="es-ES" i="1" smtClean="0">
                          <a:latin typeface="Cambria Math" panose="02040503050406030204" pitchFamily="18" charset="0"/>
                        </a:rPr>
                        <m:t>𝑍</m:t>
                      </m:r>
                      <m:r>
                        <a:rPr lang="es-ES" i="1" smtClean="0">
                          <a:latin typeface="Cambria Math" panose="02040503050406030204" pitchFamily="18" charset="0"/>
                        </a:rPr>
                        <m:t>=150</m:t>
                      </m:r>
                      <m:r>
                        <a:rPr lang="es-ES" b="0" i="1" smtClean="0">
                          <a:latin typeface="Cambria Math" panose="02040503050406030204" pitchFamily="18" charset="0"/>
                        </a:rPr>
                        <m:t>𝑡</m:t>
                      </m:r>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𝑘</m:t>
                          </m:r>
                          <m:r>
                            <a:rPr lang="es-ES" b="0" i="1" smtClean="0">
                              <a:latin typeface="Cambria Math" panose="02040503050406030204" pitchFamily="18" charset="0"/>
                            </a:rPr>
                            <m:t>=1</m:t>
                          </m:r>
                        </m:sub>
                        <m:sup>
                          <m:r>
                            <a:rPr lang="es-ES" b="0" i="1" smtClean="0">
                              <a:latin typeface="Cambria Math" panose="02040503050406030204" pitchFamily="18" charset="0"/>
                            </a:rPr>
                            <m:t>𝑁</m:t>
                          </m:r>
                        </m:sup>
                        <m:e>
                          <m:r>
                            <a:rPr lang="es-ES" b="0" i="1" smtClean="0">
                              <a:latin typeface="Cambria Math" panose="02040503050406030204" pitchFamily="18" charset="0"/>
                            </a:rPr>
                            <m:t>𝑐</m:t>
                          </m:r>
                          <m:r>
                            <a:rPr lang="es-ES" b="0" i="1" baseline="-25000" smtClean="0">
                              <a:latin typeface="Cambria Math" panose="02040503050406030204" pitchFamily="18" charset="0"/>
                            </a:rPr>
                            <m:t>𝑘</m:t>
                          </m:r>
                          <m:r>
                            <a:rPr lang="es-ES" b="0" i="1" smtClean="0">
                              <a:latin typeface="Cambria Math" panose="02040503050406030204" pitchFamily="18" charset="0"/>
                            </a:rPr>
                            <m:t>𝑥</m:t>
                          </m:r>
                          <m:r>
                            <a:rPr lang="es-ES" b="0" i="1" baseline="-25000" smtClean="0">
                              <a:latin typeface="Cambria Math" panose="02040503050406030204" pitchFamily="18" charset="0"/>
                            </a:rPr>
                            <m:t>𝑘</m:t>
                          </m:r>
                        </m:e>
                      </m:nary>
                    </m:oMath>
                  </m:oMathPara>
                </a14:m>
                <a:endParaRPr lang="es-ES" i="1">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r>
                        <a:rPr lang="es-ES" i="1" smtClean="0">
                          <a:latin typeface="Cambria Math" panose="02040503050406030204" pitchFamily="18" charset="0"/>
                        </a:rPr>
                        <m:t>𝑆𝑢𝑗𝑒𝑡𝑜</m:t>
                      </m:r>
                      <m:r>
                        <a:rPr lang="es-ES" i="1" smtClean="0">
                          <a:latin typeface="Cambria Math" panose="02040503050406030204" pitchFamily="18" charset="0"/>
                        </a:rPr>
                        <m:t> </m:t>
                      </m:r>
                      <m:r>
                        <a:rPr lang="es-ES" i="1" smtClean="0">
                          <a:latin typeface="Cambria Math" panose="02040503050406030204" pitchFamily="18" charset="0"/>
                        </a:rPr>
                        <m:t>𝑎</m:t>
                      </m:r>
                      <m:r>
                        <a:rPr lang="es-ES" i="1" smtClean="0">
                          <a:latin typeface="Cambria Math" panose="02040503050406030204" pitchFamily="18" charset="0"/>
                        </a:rPr>
                        <m:t>:​ </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𝑉</m:t>
                          </m:r>
                        </m:sub>
                        <m:sup/>
                        <m:e>
                          <m:r>
                            <a:rPr lang="es-ES" b="0" i="1" smtClean="0">
                              <a:latin typeface="Cambria Math" panose="02040503050406030204" pitchFamily="18" charset="0"/>
                            </a:rPr>
                            <m:t>𝑥</m:t>
                          </m:r>
                          <m:r>
                            <a:rPr lang="es-ES" b="0" i="1" baseline="-25000" smtClean="0">
                              <a:latin typeface="Cambria Math" panose="02040503050406030204" pitchFamily="18" charset="0"/>
                            </a:rPr>
                            <m:t>𝑖</m:t>
                          </m:r>
                        </m:e>
                      </m:nary>
                      <m:r>
                        <a:rPr lang="es-ES" i="1">
                          <a:latin typeface="Cambria Math" panose="02040503050406030204" pitchFamily="18" charset="0"/>
                        </a:rPr>
                        <m:t>≤</m:t>
                      </m:r>
                      <m:r>
                        <a:rPr lang="es-ES" b="0" i="1" smtClean="0">
                          <a:latin typeface="Cambria Math" panose="02040503050406030204" pitchFamily="18" charset="0"/>
                        </a:rPr>
                        <m:t>200</m:t>
                      </m:r>
                    </m:oMath>
                  </m:oMathPara>
                </a14:m>
                <a:endParaRPr lang="es-ES" b="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𝑁𝑉</m:t>
                          </m:r>
                        </m:sub>
                        <m:sup/>
                        <m:e>
                          <m:r>
                            <a:rPr lang="es-ES" b="0" i="1" smtClean="0">
                              <a:latin typeface="Cambria Math" panose="02040503050406030204" pitchFamily="18" charset="0"/>
                            </a:rPr>
                            <m:t>𝑥</m:t>
                          </m:r>
                          <m:r>
                            <a:rPr lang="es-ES" b="0" i="1" baseline="-25000" smtClean="0">
                              <a:latin typeface="Cambria Math" panose="02040503050406030204" pitchFamily="18" charset="0"/>
                            </a:rPr>
                            <m:t>𝑗</m:t>
                          </m:r>
                        </m:e>
                      </m:nary>
                      <m:r>
                        <a:rPr lang="es-ES" i="1">
                          <a:latin typeface="Cambria Math" panose="02040503050406030204" pitchFamily="18" charset="0"/>
                        </a:rPr>
                        <m:t>≤</m:t>
                      </m:r>
                      <m:r>
                        <a:rPr lang="es-ES" b="0" i="1" smtClean="0">
                          <a:latin typeface="Cambria Math" panose="02040503050406030204" pitchFamily="18" charset="0"/>
                        </a:rPr>
                        <m:t>250</m:t>
                      </m:r>
                    </m:oMath>
                  </m:oMathPara>
                </a14:m>
                <a:endParaRPr lang="es-ES" b="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nary>
                        <m:naryPr>
                          <m:chr m:val="∑"/>
                          <m:ctrlPr>
                            <a:rPr lang="es-ES" i="1" smtClean="0">
                              <a:latin typeface="Cambria Math" panose="02040503050406030204" pitchFamily="18" charset="0"/>
                            </a:rPr>
                          </m:ctrlPr>
                        </m:naryPr>
                        <m:sub>
                          <m:r>
                            <m:rPr>
                              <m:brk m:alnAt="23"/>
                            </m:rPr>
                            <a:rPr lang="es-ES" b="0" i="1" smtClean="0">
                              <a:latin typeface="Cambria Math" panose="02040503050406030204" pitchFamily="18" charset="0"/>
                            </a:rPr>
                            <m:t>𝑘</m:t>
                          </m:r>
                          <m:r>
                            <a:rPr lang="es-ES" b="0" i="1" smtClean="0">
                              <a:latin typeface="Cambria Math" panose="02040503050406030204" pitchFamily="18" charset="0"/>
                            </a:rPr>
                            <m:t>=1</m:t>
                          </m:r>
                        </m:sub>
                        <m:sup>
                          <m:r>
                            <a:rPr lang="es-ES" b="0" i="1" smtClean="0">
                              <a:latin typeface="Cambria Math" panose="02040503050406030204" pitchFamily="18" charset="0"/>
                            </a:rPr>
                            <m:t>𝑁</m:t>
                          </m:r>
                        </m:sup>
                        <m:e>
                          <m:r>
                            <a:rPr lang="es-ES" b="0" i="1" smtClean="0">
                              <a:latin typeface="Cambria Math" panose="02040503050406030204" pitchFamily="18" charset="0"/>
                            </a:rPr>
                            <m:t>𝑎</m:t>
                          </m:r>
                          <m:r>
                            <a:rPr lang="es-ES" b="0" i="1" baseline="-25000" smtClean="0">
                              <a:latin typeface="Cambria Math" panose="02040503050406030204" pitchFamily="18" charset="0"/>
                            </a:rPr>
                            <m:t>𝑘</m:t>
                          </m:r>
                          <m:r>
                            <a:rPr lang="es-ES" b="0" i="1" smtClean="0">
                              <a:latin typeface="Cambria Math" panose="02040503050406030204" pitchFamily="18" charset="0"/>
                            </a:rPr>
                            <m:t>𝑥</m:t>
                          </m:r>
                          <m:r>
                            <a:rPr lang="es-ES" b="0" i="1" baseline="-25000" smtClean="0">
                              <a:latin typeface="Cambria Math" panose="02040503050406030204" pitchFamily="18" charset="0"/>
                            </a:rPr>
                            <m:t>𝑘</m:t>
                          </m:r>
                        </m:e>
                      </m:nary>
                      <m:r>
                        <a:rPr lang="es-ES" i="1" smtClean="0">
                          <a:latin typeface="Cambria Math" panose="02040503050406030204" pitchFamily="18" charset="0"/>
                        </a:rPr>
                        <m:t>≤</m:t>
                      </m:r>
                      <m:r>
                        <a:rPr lang="es-ES" b="0" i="1" smtClean="0">
                          <a:latin typeface="Cambria Math" panose="02040503050406030204" pitchFamily="18" charset="0"/>
                        </a:rPr>
                        <m:t>6</m:t>
                      </m:r>
                      <m:r>
                        <a:rPr lang="es-ES" b="0" i="1" smtClean="0">
                          <a:latin typeface="Cambria Math" panose="02040503050406030204" pitchFamily="18" charset="0"/>
                        </a:rPr>
                        <m:t>𝑡</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nary>
                        <m:naryPr>
                          <m:chr m:val="∑"/>
                          <m:ctrlPr>
                            <a:rPr lang="es-ES" i="1" smtClean="0">
                              <a:latin typeface="Cambria Math" panose="02040503050406030204" pitchFamily="18" charset="0"/>
                            </a:rPr>
                          </m:ctrlPr>
                        </m:naryPr>
                        <m:sub>
                          <m:r>
                            <m:rPr>
                              <m:brk m:alnAt="23"/>
                            </m:rPr>
                            <a:rPr lang="es-ES" b="0" i="1" smtClean="0">
                              <a:latin typeface="Cambria Math" panose="02040503050406030204" pitchFamily="18" charset="0"/>
                            </a:rPr>
                            <m:t>𝑘</m:t>
                          </m:r>
                          <m:r>
                            <a:rPr lang="es-ES" b="0" i="1" smtClean="0">
                              <a:latin typeface="Cambria Math" panose="02040503050406030204" pitchFamily="18" charset="0"/>
                            </a:rPr>
                            <m:t>=1</m:t>
                          </m:r>
                        </m:sub>
                        <m:sup>
                          <m:r>
                            <a:rPr lang="es-ES" b="0" i="1" smtClean="0">
                              <a:latin typeface="Cambria Math" panose="02040503050406030204" pitchFamily="18" charset="0"/>
                            </a:rPr>
                            <m:t>𝑁</m:t>
                          </m:r>
                        </m:sup>
                        <m:e>
                          <m:r>
                            <a:rPr lang="es-ES" b="0" i="1" smtClean="0">
                              <a:latin typeface="Cambria Math" panose="02040503050406030204" pitchFamily="18" charset="0"/>
                            </a:rPr>
                            <m:t>𝑎</m:t>
                          </m:r>
                          <m:r>
                            <a:rPr lang="es-ES" b="0" i="1" baseline="-25000" smtClean="0">
                              <a:latin typeface="Cambria Math" panose="02040503050406030204" pitchFamily="18" charset="0"/>
                            </a:rPr>
                            <m:t>𝑘</m:t>
                          </m:r>
                          <m:r>
                            <a:rPr lang="es-ES" b="0" i="1" smtClean="0">
                              <a:latin typeface="Cambria Math" panose="02040503050406030204" pitchFamily="18" charset="0"/>
                            </a:rPr>
                            <m:t>𝑥</m:t>
                          </m:r>
                          <m:r>
                            <a:rPr lang="es-ES" b="0" i="1" baseline="-25000" smtClean="0">
                              <a:latin typeface="Cambria Math" panose="02040503050406030204" pitchFamily="18" charset="0"/>
                            </a:rPr>
                            <m:t>𝑘</m:t>
                          </m:r>
                        </m:e>
                      </m:nary>
                      <m:r>
                        <a:rPr lang="es-ES"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rPr>
                        <m:t>3</m:t>
                      </m:r>
                      <m:r>
                        <a:rPr lang="es-ES" b="0" i="1" smtClean="0">
                          <a:latin typeface="Cambria Math" panose="02040503050406030204" pitchFamily="18" charset="0"/>
                        </a:rPr>
                        <m:t>𝑡</m:t>
                      </m:r>
                    </m:oMath>
                  </m:oMathPara>
                </a14:m>
                <a:endParaRPr lang="es-ES"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nary>
                        <m:naryPr>
                          <m:chr m:val="∑"/>
                          <m:ctrlPr>
                            <a:rPr lang="es-ES" i="1" smtClean="0">
                              <a:latin typeface="Cambria Math" panose="02040503050406030204" pitchFamily="18" charset="0"/>
                            </a:rPr>
                          </m:ctrlPr>
                        </m:naryPr>
                        <m:sub>
                          <m:r>
                            <m:rPr>
                              <m:brk m:alnAt="23"/>
                            </m:rPr>
                            <a:rPr lang="es-ES" b="0" i="1" smtClean="0">
                              <a:latin typeface="Cambria Math" panose="02040503050406030204" pitchFamily="18" charset="0"/>
                            </a:rPr>
                            <m:t>𝑘</m:t>
                          </m:r>
                          <m:r>
                            <a:rPr lang="es-ES" b="0" i="1" smtClean="0">
                              <a:latin typeface="Cambria Math" panose="02040503050406030204" pitchFamily="18" charset="0"/>
                            </a:rPr>
                            <m:t>=1</m:t>
                          </m:r>
                        </m:sub>
                        <m:sup>
                          <m:r>
                            <a:rPr lang="es-ES" b="0" i="1" smtClean="0">
                              <a:latin typeface="Cambria Math" panose="02040503050406030204" pitchFamily="18" charset="0"/>
                            </a:rPr>
                            <m:t>𝑁</m:t>
                          </m:r>
                        </m:sup>
                        <m:e>
                          <m:r>
                            <a:rPr lang="es-ES" b="0" i="1" smtClean="0">
                              <a:latin typeface="Cambria Math" panose="02040503050406030204" pitchFamily="18" charset="0"/>
                            </a:rPr>
                            <m:t>𝑥</m:t>
                          </m:r>
                          <m:r>
                            <a:rPr lang="es-ES" b="0" i="1" baseline="-25000" smtClean="0">
                              <a:latin typeface="Cambria Math" panose="02040503050406030204" pitchFamily="18" charset="0"/>
                            </a:rPr>
                            <m:t>𝑘</m:t>
                          </m:r>
                        </m:e>
                      </m:nary>
                      <m:r>
                        <a:rPr lang="es-ES" i="1">
                          <a:latin typeface="Cambria Math" panose="02040503050406030204" pitchFamily="18" charset="0"/>
                        </a:rPr>
                        <m:t>=</m:t>
                      </m:r>
                      <m:r>
                        <a:rPr lang="es-ES" b="0" i="1" smtClean="0">
                          <a:latin typeface="Cambria Math" panose="02040503050406030204" pitchFamily="18" charset="0"/>
                        </a:rPr>
                        <m:t>𝑡</m:t>
                      </m:r>
                    </m:oMath>
                  </m:oMathPara>
                </a14:m>
                <a:endParaRPr lang="es-ES" i="1">
                  <a:latin typeface="Cambria Math" panose="02040503050406030204" pitchFamily="18" charset="0"/>
                </a:endParaRPr>
              </a:p>
              <a:p>
                <a:pPr algn="ctr"/>
                <a14:m>
                  <m:oMath xmlns:m="http://schemas.openxmlformats.org/officeDocument/2006/math">
                    <m:r>
                      <a:rPr lang="es-ES" b="0" i="1" smtClean="0">
                        <a:latin typeface="Cambria Math" panose="02040503050406030204" pitchFamily="18" charset="0"/>
                      </a:rPr>
                      <m:t>20</m:t>
                    </m:r>
                    <m:r>
                      <a:rPr lang="es-ES" i="1">
                        <a:latin typeface="Cambria Math" panose="02040503050406030204" pitchFamily="18" charset="0"/>
                        <a:ea typeface="Cambria Math" panose="02040503050406030204" pitchFamily="18" charset="0"/>
                      </a:rPr>
                      <m:t>𝛿</m:t>
                    </m:r>
                    <m:r>
                      <a:rPr lang="es-ES" i="1" baseline="-2500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rPr>
                      <m:t>𝑥</m:t>
                    </m:r>
                    <m:r>
                      <a:rPr lang="es-ES" b="0" i="1" baseline="-25000" smtClean="0">
                        <a:latin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rPr>
                      <m:t>𝑈</m:t>
                    </m:r>
                    <m:r>
                      <a:rPr lang="es-ES" b="0" i="1" baseline="-25000" smtClean="0">
                        <a:latin typeface="Cambria Math" panose="02040503050406030204" pitchFamily="18" charset="0"/>
                      </a:rPr>
                      <m:t>𝑘</m:t>
                    </m:r>
                    <m:r>
                      <a:rPr lang="es-ES" i="1">
                        <a:latin typeface="Cambria Math" panose="02040503050406030204" pitchFamily="18" charset="0"/>
                        <a:ea typeface="Cambria Math" panose="02040503050406030204" pitchFamily="18" charset="0"/>
                      </a:rPr>
                      <m:t>𝛿</m:t>
                    </m:r>
                    <m:r>
                      <a:rPr lang="es-ES" i="1" baseline="-2500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baseline="-25000" smtClean="0">
                        <a:latin typeface="Cambria Math" panose="02040503050406030204" pitchFamily="18" charset="0"/>
                        <a:ea typeface="Cambria Math" panose="02040503050406030204" pitchFamily="18" charset="0"/>
                      </a:rPr>
                      <m:t>𝐾</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𝐾</m:t>
                    </m:r>
                  </m:oMath>
                </a14:m>
                <a:r>
                  <a:rPr lang="es-ES" i="1">
                    <a:latin typeface="Cambria Math" panose="02040503050406030204" pitchFamily="18" charset="0"/>
                  </a:rPr>
                  <a:t> </a:t>
                </a:r>
              </a:p>
            </p:txBody>
          </p:sp>
        </mc:Choice>
        <mc:Fallback xmlns="">
          <p:sp>
            <p:nvSpPr>
              <p:cNvPr id="8" name="TextBox 7">
                <a:extLst>
                  <a:ext uri="{FF2B5EF4-FFF2-40B4-BE49-F238E27FC236}">
                    <a16:creationId xmlns:a16="http://schemas.microsoft.com/office/drawing/2014/main" id="{E1153E90-720B-0555-397E-316D0299584E}"/>
                  </a:ext>
                </a:extLst>
              </p:cNvPr>
              <p:cNvSpPr txBox="1">
                <a:spLocks noRot="1" noChangeAspect="1" noMove="1" noResize="1" noEditPoints="1" noAdjustHandles="1" noChangeArrowheads="1" noChangeShapeType="1" noTextEdit="1"/>
              </p:cNvSpPr>
              <p:nvPr/>
            </p:nvSpPr>
            <p:spPr>
              <a:xfrm>
                <a:off x="1534120" y="1239534"/>
                <a:ext cx="3281732" cy="5045292"/>
              </a:xfrm>
              <a:prstGeom prst="rect">
                <a:avLst/>
              </a:prstGeom>
              <a:blipFill>
                <a:blip r:embed="rId2"/>
                <a:stretch>
                  <a:fillRect l="-3346" b="-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B974C0B-F068-C565-1BE5-6B419843FE46}"/>
                  </a:ext>
                </a:extLst>
              </p:cNvPr>
              <p:cNvSpPr txBox="1"/>
              <p:nvPr/>
            </p:nvSpPr>
            <p:spPr>
              <a:xfrm>
                <a:off x="5233572" y="1939836"/>
                <a:ext cx="3014315" cy="2421817"/>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s-ES" i="1" smtClean="0">
                              <a:latin typeface="Cambria Math" panose="02040503050406030204" pitchFamily="18" charset="0"/>
                            </a:rPr>
                          </m:ctrlPr>
                        </m:naryPr>
                        <m:sub>
                          <m:r>
                            <m:rPr>
                              <m:brk m:alnAt="23"/>
                            </m:rPr>
                            <a:rPr lang="es-ES" i="1">
                              <a:latin typeface="Cambria Math" panose="02040503050406030204" pitchFamily="18" charset="0"/>
                            </a:rPr>
                            <m:t>𝑘</m:t>
                          </m:r>
                          <m:r>
                            <a:rPr lang="es-ES" i="1">
                              <a:latin typeface="Cambria Math" panose="02040503050406030204" pitchFamily="18" charset="0"/>
                            </a:rPr>
                            <m:t>=1</m:t>
                          </m:r>
                        </m:sub>
                        <m:sup>
                          <m:r>
                            <a:rPr lang="es-ES" i="1">
                              <a:latin typeface="Cambria Math" panose="02040503050406030204" pitchFamily="18" charset="0"/>
                            </a:rPr>
                            <m:t>𝑁</m:t>
                          </m:r>
                        </m:sup>
                        <m:e>
                          <m:r>
                            <a:rPr lang="es-ES" i="1">
                              <a:latin typeface="Cambria Math" panose="02040503050406030204" pitchFamily="18" charset="0"/>
                              <a:ea typeface="Cambria Math" panose="02040503050406030204" pitchFamily="18" charset="0"/>
                            </a:rPr>
                            <m:t>𝛿</m:t>
                          </m:r>
                          <m:r>
                            <a:rPr lang="es-ES" i="1" baseline="-25000">
                              <a:latin typeface="Cambria Math" panose="02040503050406030204" pitchFamily="18" charset="0"/>
                              <a:ea typeface="Cambria Math" panose="02040503050406030204" pitchFamily="18" charset="0"/>
                            </a:rPr>
                            <m:t>𝑘</m:t>
                          </m:r>
                        </m:e>
                      </m:nary>
                      <m:r>
                        <a:rPr lang="es-ES" i="1">
                          <a:latin typeface="Cambria Math" panose="02040503050406030204" pitchFamily="18" charset="0"/>
                        </a:rPr>
                        <m:t>≤</m:t>
                      </m:r>
                      <m:r>
                        <a:rPr lang="es-ES" b="0" i="1" smtClean="0">
                          <a:latin typeface="Cambria Math" panose="02040503050406030204" pitchFamily="18" charset="0"/>
                        </a:rPr>
                        <m:t>3</m:t>
                      </m:r>
                    </m:oMath>
                  </m:oMathPara>
                </a14:m>
                <a:endParaRPr lang="es-ES"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1</m:t>
                      </m:r>
                      <m:r>
                        <a:rPr lang="es-ES" sz="1800" i="1" smtClean="0">
                          <a:latin typeface="Cambria Math" panose="02040503050406030204" pitchFamily="18" charset="0"/>
                          <a:ea typeface="Cambria Math" panose="02040503050406030204" pitchFamily="18" charset="0"/>
                        </a:rPr>
                        <m:t>≤</m:t>
                      </m:r>
                      <m:r>
                        <a:rPr lang="es-ES" sz="1800" i="1">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5</m:t>
                      </m:r>
                    </m:oMath>
                  </m:oMathPara>
                </a14:m>
                <a:endParaRPr lang="es-ES" sz="1800" b="0" baseline="-2500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2</m:t>
                      </m:r>
                      <m:r>
                        <a:rPr lang="es-ES" sz="1800" i="1" smtClean="0">
                          <a:latin typeface="Cambria Math" panose="02040503050406030204" pitchFamily="18" charset="0"/>
                          <a:ea typeface="Cambria Math" panose="02040503050406030204" pitchFamily="18" charset="0"/>
                        </a:rPr>
                        <m:t>≤</m:t>
                      </m:r>
                      <m:r>
                        <a:rPr lang="es-ES" sz="1800" i="1">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5</m:t>
                      </m:r>
                    </m:oMath>
                  </m:oMathPara>
                </a14:m>
                <a:endParaRPr lang="es-ES" sz="1800" b="0" i="1" baseline="-2500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800" b="0" i="1" smtClean="0">
                          <a:latin typeface="Cambria Math" panose="02040503050406030204" pitchFamily="18" charset="0"/>
                          <a:ea typeface="Cambria Math" panose="02040503050406030204" pitchFamily="18" charset="0"/>
                        </a:rPr>
                        <m:t>𝑡</m:t>
                      </m:r>
                      <m:r>
                        <a:rPr lang="es-ES" sz="1800" b="0" i="1" smtClean="0">
                          <a:latin typeface="Cambria Math" panose="02040503050406030204" pitchFamily="18" charset="0"/>
                          <a:ea typeface="Cambria Math" panose="02040503050406030204" pitchFamily="18" charset="0"/>
                        </a:rPr>
                        <m:t>, </m:t>
                      </m:r>
                      <m:r>
                        <a:rPr lang="es-ES" sz="1800" b="0" i="1" smtClean="0">
                          <a:latin typeface="Cambria Math" panose="02040503050406030204" pitchFamily="18" charset="0"/>
                          <a:ea typeface="Cambria Math" panose="02040503050406030204" pitchFamily="18" charset="0"/>
                        </a:rPr>
                        <m:t>𝑥𝑘</m:t>
                      </m:r>
                      <m:r>
                        <a:rPr lang="es-ES" sz="1800" i="1" smtClean="0">
                          <a:latin typeface="Cambria Math" panose="02040503050406030204" pitchFamily="18" charset="0"/>
                          <a:ea typeface="Cambria Math" panose="02040503050406030204" pitchFamily="18" charset="0"/>
                        </a:rPr>
                        <m:t>∈</m:t>
                      </m:r>
                      <m:r>
                        <a:rPr lang="es-ES" sz="1800" i="1" smtClean="0">
                          <a:latin typeface="Cambria Math" panose="02040503050406030204" pitchFamily="18" charset="0"/>
                          <a:ea typeface="Cambria Math" panose="02040503050406030204" pitchFamily="18" charset="0"/>
                        </a:rPr>
                        <m:t>ℤ</m:t>
                      </m:r>
                    </m:oMath>
                  </m:oMathPara>
                </a14:m>
                <a:endParaRPr lang="es-ES" sz="1800"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𝑘</m:t>
                      </m:r>
                      <m:r>
                        <a:rPr lang="es-ES" sz="1800" i="1" smtClean="0">
                          <a:latin typeface="Cambria Math" panose="02040503050406030204" pitchFamily="18" charset="0"/>
                          <a:ea typeface="Cambria Math" panose="02040503050406030204" pitchFamily="18" charset="0"/>
                        </a:rPr>
                        <m:t>∈</m:t>
                      </m:r>
                      <m:d>
                        <m:dPr>
                          <m:begChr m:val="{"/>
                          <m:endChr m:val="}"/>
                          <m:ctrlPr>
                            <a:rPr lang="es-ES" sz="1800" b="0" i="1" smtClean="0">
                              <a:latin typeface="Cambria Math" panose="02040503050406030204" pitchFamily="18" charset="0"/>
                              <a:ea typeface="Cambria Math" panose="02040503050406030204" pitchFamily="18" charset="0"/>
                            </a:rPr>
                          </m:ctrlPr>
                        </m:dPr>
                        <m:e>
                          <m:r>
                            <a:rPr lang="es-ES" sz="1800" b="0" i="1" smtClean="0">
                              <a:latin typeface="Cambria Math" panose="02040503050406030204" pitchFamily="18" charset="0"/>
                              <a:ea typeface="Cambria Math" panose="02040503050406030204" pitchFamily="18" charset="0"/>
                            </a:rPr>
                            <m:t>0, 1</m:t>
                          </m:r>
                        </m:e>
                      </m:d>
                      <m:r>
                        <a:rPr lang="es-ES" sz="1800"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m:t>
                      </m:r>
                      <m:r>
                        <a:rPr lang="es-ES" i="1" baseline="-25000" smtClean="0">
                          <a:latin typeface="Cambria Math" panose="02040503050406030204" pitchFamily="18" charset="0"/>
                          <a:ea typeface="Cambria Math" panose="02040503050406030204" pitchFamily="18" charset="0"/>
                        </a:rPr>
                        <m:t>𝐾</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𝐾</m:t>
                      </m:r>
                    </m:oMath>
                  </m:oMathPara>
                </a14:m>
                <a:endParaRPr lang="es-ES" sz="1800" b="0" i="1" baseline="-25000">
                  <a:latin typeface="Cambria Math" panose="02040503050406030204" pitchFamily="18" charset="0"/>
                  <a:ea typeface="Cambria Math" panose="02040503050406030204" pitchFamily="18" charset="0"/>
                </a:endParaRPr>
              </a:p>
              <a:p>
                <a:endParaRPr lang="es-ES" b="0" i="1">
                  <a:latin typeface="Cambria Math" panose="02040503050406030204" pitchFamily="18" charset="0"/>
                </a:endParaRPr>
              </a:p>
              <a:p>
                <a:pPr algn="ctr"/>
                <a:endParaRPr lang="es-ES" i="1">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DB974C0B-F068-C565-1BE5-6B419843FE46}"/>
                  </a:ext>
                </a:extLst>
              </p:cNvPr>
              <p:cNvSpPr txBox="1">
                <a:spLocks noRot="1" noChangeAspect="1" noMove="1" noResize="1" noEditPoints="1" noAdjustHandles="1" noChangeArrowheads="1" noChangeShapeType="1" noTextEdit="1"/>
              </p:cNvSpPr>
              <p:nvPr/>
            </p:nvSpPr>
            <p:spPr>
              <a:xfrm>
                <a:off x="5233572" y="1939836"/>
                <a:ext cx="3014315" cy="242181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958660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DD373-D768-AC2F-6756-3C44D29FE48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7153BED-7D06-021C-AA58-677B4E37E2DB}"/>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D42DCFC9-BE22-7C26-BCF7-9FC19C91A86A}"/>
              </a:ext>
            </a:extLst>
          </p:cNvPr>
          <p:cNvSpPr>
            <a:spLocks noGrp="1"/>
          </p:cNvSpPr>
          <p:nvPr>
            <p:ph type="sldNum" sz="quarter" idx="4"/>
          </p:nvPr>
        </p:nvSpPr>
        <p:spPr/>
        <p:txBody>
          <a:bodyPr/>
          <a:lstStyle/>
          <a:p>
            <a:fld id="{C3C68E28-6A0B-4E0D-A95D-AA2B793B8668}" type="slidenum">
              <a:rPr lang="es-ES" smtClean="0"/>
              <a:t>76</a:t>
            </a:fld>
            <a:endParaRPr lang="es-ES"/>
          </a:p>
        </p:txBody>
      </p:sp>
      <p:sp>
        <p:nvSpPr>
          <p:cNvPr id="5" name="Rectangle 1">
            <a:extLst>
              <a:ext uri="{FF2B5EF4-FFF2-40B4-BE49-F238E27FC236}">
                <a16:creationId xmlns:a16="http://schemas.microsoft.com/office/drawing/2014/main" id="{0C83612C-ED15-3D83-40BF-1D086624DE25}"/>
              </a:ext>
            </a:extLst>
          </p:cNvPr>
          <p:cNvSpPr>
            <a:spLocks noChangeArrowheads="1"/>
          </p:cNvSpPr>
          <p:nvPr/>
        </p:nvSpPr>
        <p:spPr bwMode="auto">
          <a:xfrm>
            <a:off x="222287" y="1083063"/>
            <a:ext cx="5212080" cy="563231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Importar la librería </a:t>
            </a:r>
            <a:r>
              <a:rPr kumimoji="0" lang="es-ES" altLang="es-ES" sz="1200" b="0" i="0" u="none" strike="noStrike" cap="none" normalizeH="0" baseline="0" err="1">
                <a:ln>
                  <a:noFill/>
                </a:ln>
                <a:solidFill>
                  <a:srgbClr val="7A7E85"/>
                </a:solidFill>
                <a:effectLst/>
                <a:latin typeface="JetBrains Mono"/>
              </a:rPr>
              <a:t>gurobipy</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from</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gurobipy</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import</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 GRB</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Datos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K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7A7E85"/>
                </a:solidFill>
                <a:effectLst/>
                <a:latin typeface="JetBrains Mono"/>
              </a:rPr>
              <a:t># Conjunto de aceites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V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7A7E85"/>
                </a:solidFill>
                <a:effectLst/>
                <a:latin typeface="JetBrains Mono"/>
              </a:rPr>
              <a:t># Aceites vegetales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NV =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7A7E85"/>
                </a:solidFill>
                <a:effectLst/>
                <a:latin typeface="JetBrains Mono"/>
              </a:rPr>
              <a:t># Aceites no vegetales</a:t>
            </a:r>
            <a:br>
              <a:rPr kumimoji="0" lang="es-ES" altLang="es-ES" sz="1200" b="0" i="0" u="none" strike="noStrike" cap="none" normalizeH="0" baseline="0">
                <a:ln>
                  <a:noFill/>
                </a:ln>
                <a:solidFill>
                  <a:srgbClr val="7A7E85"/>
                </a:solidFill>
                <a:effectLst/>
                <a:latin typeface="JetBrains Mono"/>
              </a:rPr>
            </a:b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7A7E85"/>
                </a:solidFill>
                <a:effectLst/>
                <a:latin typeface="JetBrains Mono"/>
              </a:rPr>
              <a:t># Costes asociados a cada aceite</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c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110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120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130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110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115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Coeficientes de consumo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a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8.8</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6.1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Límites superiores de producción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U = {</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200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200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250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4</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250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a:ln>
                  <a:noFill/>
                </a:ln>
                <a:solidFill>
                  <a:srgbClr val="2AACB8"/>
                </a:solidFill>
                <a:effectLst/>
                <a:latin typeface="JetBrains Mono"/>
              </a:rPr>
              <a:t>250</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Crear el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err="1">
                <a:ln>
                  <a:noFill/>
                </a:ln>
                <a:solidFill>
                  <a:srgbClr val="BCBEC4"/>
                </a:solidFill>
                <a:effectLst/>
                <a:latin typeface="JetBrains Mono"/>
              </a:rPr>
              <a:t>Model</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Modelo_Simplificado</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Desactivar la salida de </a:t>
            </a:r>
            <a:r>
              <a:rPr kumimoji="0" lang="es-ES" altLang="es-ES" sz="1200" b="0" i="0" u="none" strike="noStrike" cap="none" normalizeH="0" baseline="0" err="1">
                <a:ln>
                  <a:noFill/>
                </a:ln>
                <a:solidFill>
                  <a:srgbClr val="7A7E85"/>
                </a:solidFill>
                <a:effectLst/>
                <a:latin typeface="JetBrains Mono"/>
              </a:rPr>
              <a:t>Gurobi</a:t>
            </a:r>
            <a:r>
              <a:rPr kumimoji="0" lang="es-ES" altLang="es-ES" sz="1200" b="0" i="0" u="none" strike="noStrike" cap="none" normalizeH="0" baseline="0">
                <a:ln>
                  <a:noFill/>
                </a:ln>
                <a:solidFill>
                  <a:srgbClr val="7A7E85"/>
                </a:solidFill>
                <a:effectLst/>
                <a:latin typeface="JetBrains Mono"/>
              </a:rPr>
              <a:t> (opcional)</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model.Params.OutputFlag</a:t>
            </a:r>
            <a:r>
              <a:rPr kumimoji="0" lang="es-ES" altLang="es-ES" sz="1200" b="0" i="0" u="none" strike="noStrike" cap="none" normalizeH="0" baseline="0">
                <a:ln>
                  <a:noFill/>
                </a:ln>
                <a:solidFill>
                  <a:srgbClr val="BCBEC4"/>
                </a:solidFill>
                <a:effectLst/>
                <a:latin typeface="JetBrains Mono"/>
              </a:rPr>
              <a:t> = </a:t>
            </a:r>
            <a:r>
              <a:rPr kumimoji="0" lang="es-ES" altLang="es-ES" sz="1200" b="0" i="0" u="none" strike="noStrike" cap="none" normalizeH="0" baseline="0">
                <a:ln>
                  <a:noFill/>
                </a:ln>
                <a:solidFill>
                  <a:srgbClr val="2AACB8"/>
                </a:solidFill>
                <a:effectLst/>
                <a:latin typeface="JetBrains Mono"/>
              </a:rPr>
              <a:t>1  </a:t>
            </a:r>
            <a:r>
              <a:rPr kumimoji="0" lang="es-ES" altLang="es-ES" sz="1200" b="0" i="0" u="none" strike="noStrike" cap="none" normalizeH="0" baseline="0">
                <a:ln>
                  <a:noFill/>
                </a:ln>
                <a:solidFill>
                  <a:srgbClr val="7A7E85"/>
                </a:solidFill>
                <a:effectLst/>
                <a:latin typeface="JetBrains Mono"/>
              </a:rPr>
              <a:t># Cambia a 0 para desactivar la salida</a:t>
            </a:r>
            <a:br>
              <a:rPr kumimoji="0" lang="es-ES" altLang="es-ES" sz="1200" b="0" i="0" u="none" strike="noStrike" cap="none" normalizeH="0" baseline="0">
                <a:ln>
                  <a:noFill/>
                </a:ln>
                <a:solidFill>
                  <a:srgbClr val="7A7E85"/>
                </a:solidFill>
                <a:effectLst/>
                <a:latin typeface="JetBrains Mono"/>
              </a:rPr>
            </a:b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7A7E85"/>
                </a:solidFill>
                <a:effectLst/>
                <a:latin typeface="JetBrains Mono"/>
              </a:rPr>
              <a:t># Variables de decisión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BCBEC4"/>
                </a:solidFill>
                <a:effectLst/>
                <a:latin typeface="JetBrains Mono"/>
              </a:rPr>
              <a:t>x = </a:t>
            </a:r>
            <a:r>
              <a:rPr kumimoji="0" lang="es-ES" altLang="es-ES" sz="1200" b="0" i="0" u="none" strike="noStrike" cap="none" normalizeH="0" baseline="0" err="1">
                <a:ln>
                  <a:noFill/>
                </a:ln>
                <a:solidFill>
                  <a:srgbClr val="BCBEC4"/>
                </a:solidFill>
                <a:effectLst/>
                <a:latin typeface="JetBrains Mono"/>
              </a:rPr>
              <a:t>model.addVars</a:t>
            </a:r>
            <a:r>
              <a:rPr kumimoji="0" lang="es-ES" altLang="es-ES" sz="1200" b="0" i="0" u="none" strike="noStrike" cap="none" normalizeH="0" baseline="0">
                <a:ln>
                  <a:noFill/>
                </a:ln>
                <a:solidFill>
                  <a:srgbClr val="BCBEC4"/>
                </a:solidFill>
                <a:effectLst/>
                <a:latin typeface="JetBrains Mono"/>
              </a:rPr>
              <a:t>(K, </a:t>
            </a:r>
            <a:r>
              <a:rPr kumimoji="0" lang="es-ES" altLang="es-ES" sz="1200" b="0" i="0" u="none" strike="noStrike" cap="none" normalizeH="0" baseline="0" err="1">
                <a:ln>
                  <a:noFill/>
                </a:ln>
                <a:solidFill>
                  <a:srgbClr val="AA4926"/>
                </a:solidFill>
                <a:effectLst/>
                <a:latin typeface="JetBrains Mono"/>
              </a:rPr>
              <a:t>vtype</a:t>
            </a:r>
            <a:r>
              <a:rPr kumimoji="0" lang="es-ES" altLang="es-ES" sz="1200" b="0" i="0" u="none" strike="noStrike" cap="none" normalizeH="0" baseline="0">
                <a:ln>
                  <a:noFill/>
                </a:ln>
                <a:solidFill>
                  <a:srgbClr val="BCBEC4"/>
                </a:solidFill>
                <a:effectLst/>
                <a:latin typeface="JetBrains Mono"/>
              </a:rPr>
              <a:t>=GRB.INTEGER, </a:t>
            </a:r>
            <a:r>
              <a:rPr kumimoji="0" lang="es-ES" altLang="es-ES" sz="1200" b="0" i="0" u="none" strike="noStrike" cap="none" normalizeH="0" baseline="0">
                <a:ln>
                  <a:noFill/>
                </a:ln>
                <a:solidFill>
                  <a:srgbClr val="AA4926"/>
                </a:solidFill>
                <a:effectLst/>
                <a:latin typeface="JetBrains Mono"/>
              </a:rPr>
              <a:t>lb</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2AACB8"/>
                </a:solidFill>
                <a:effectLst/>
                <a:latin typeface="JetBrains Mono"/>
              </a:rPr>
              <a:t>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"x"</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delta = </a:t>
            </a:r>
            <a:r>
              <a:rPr kumimoji="0" lang="es-ES" altLang="es-ES" sz="1200" b="0" i="0" u="none" strike="noStrike" cap="none" normalizeH="0" baseline="0" err="1">
                <a:ln>
                  <a:noFill/>
                </a:ln>
                <a:solidFill>
                  <a:srgbClr val="BCBEC4"/>
                </a:solidFill>
                <a:effectLst/>
                <a:latin typeface="JetBrains Mono"/>
              </a:rPr>
              <a:t>model.addVars</a:t>
            </a:r>
            <a:r>
              <a:rPr kumimoji="0" lang="es-ES" altLang="es-ES" sz="1200" b="0" i="0" u="none" strike="noStrike" cap="none" normalizeH="0" baseline="0">
                <a:ln>
                  <a:noFill/>
                </a:ln>
                <a:solidFill>
                  <a:srgbClr val="BCBEC4"/>
                </a:solidFill>
                <a:effectLst/>
                <a:latin typeface="JetBrains Mono"/>
              </a:rPr>
              <a:t>(K, </a:t>
            </a:r>
            <a:r>
              <a:rPr kumimoji="0" lang="es-ES" altLang="es-ES" sz="1200" b="0" i="0" u="none" strike="noStrike" cap="none" normalizeH="0" baseline="0" err="1">
                <a:ln>
                  <a:noFill/>
                </a:ln>
                <a:solidFill>
                  <a:srgbClr val="AA4926"/>
                </a:solidFill>
                <a:effectLst/>
                <a:latin typeface="JetBrains Mono"/>
              </a:rPr>
              <a:t>vtype</a:t>
            </a:r>
            <a:r>
              <a:rPr kumimoji="0" lang="es-ES" altLang="es-ES" sz="1200" b="0" i="0" u="none" strike="noStrike" cap="none" normalizeH="0" baseline="0">
                <a:ln>
                  <a:noFill/>
                </a:ln>
                <a:solidFill>
                  <a:srgbClr val="BCBEC4"/>
                </a:solidFill>
                <a:effectLst/>
                <a:latin typeface="JetBrains Mono"/>
              </a:rPr>
              <a:t>=GRB.BINARY,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"delta"</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t = </a:t>
            </a:r>
            <a:r>
              <a:rPr kumimoji="0" lang="es-ES" altLang="es-ES" sz="1200" b="0" i="0" u="none" strike="noStrike" cap="none" normalizeH="0" baseline="0" err="1">
                <a:ln>
                  <a:noFill/>
                </a:ln>
                <a:solidFill>
                  <a:srgbClr val="BCBEC4"/>
                </a:solidFill>
                <a:effectLst/>
                <a:latin typeface="JetBrains Mono"/>
              </a:rPr>
              <a:t>model.addVar</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AA4926"/>
                </a:solidFill>
                <a:effectLst/>
                <a:latin typeface="JetBrains Mono"/>
              </a:rPr>
              <a:t>vtype</a:t>
            </a:r>
            <a:r>
              <a:rPr kumimoji="0" lang="es-ES" altLang="es-ES" sz="1200" b="0" i="0" u="none" strike="noStrike" cap="none" normalizeH="0" baseline="0">
                <a:ln>
                  <a:noFill/>
                </a:ln>
                <a:solidFill>
                  <a:srgbClr val="BCBEC4"/>
                </a:solidFill>
                <a:effectLst/>
                <a:latin typeface="JetBrains Mono"/>
              </a:rPr>
              <a:t>=GRB.INTEGER, </a:t>
            </a:r>
            <a:r>
              <a:rPr kumimoji="0" lang="es-ES" altLang="es-ES" sz="1200" b="0" i="0" u="none" strike="noStrike" cap="none" normalizeH="0" baseline="0">
                <a:ln>
                  <a:noFill/>
                </a:ln>
                <a:solidFill>
                  <a:srgbClr val="AA4926"/>
                </a:solidFill>
                <a:effectLst/>
                <a:latin typeface="JetBrains Mono"/>
              </a:rPr>
              <a:t>lb</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2AACB8"/>
                </a:solidFill>
                <a:effectLst/>
                <a:latin typeface="JetBrains Mono"/>
              </a:rPr>
              <a:t>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Función objetivo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model.setObjective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2AACB8"/>
                </a:solidFill>
                <a:effectLst/>
                <a:latin typeface="JetBrains Mono"/>
              </a:rPr>
              <a:t>150 </a:t>
            </a:r>
            <a:r>
              <a:rPr kumimoji="0" lang="es-ES" altLang="es-ES" sz="1200" b="0" i="0" u="none" strike="noStrike" cap="none" normalizeH="0" baseline="0">
                <a:ln>
                  <a:noFill/>
                </a:ln>
                <a:solidFill>
                  <a:srgbClr val="BCBEC4"/>
                </a:solidFill>
                <a:effectLst/>
                <a:latin typeface="JetBrains Mono"/>
              </a:rPr>
              <a:t>* t - </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(c[k] * x[k]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k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K), GRB.MAXIMIZE)</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FD84C40-4A2B-EB8E-E2C8-78C9869D0000}"/>
              </a:ext>
            </a:extLst>
          </p:cNvPr>
          <p:cNvSpPr>
            <a:spLocks noChangeArrowheads="1"/>
          </p:cNvSpPr>
          <p:nvPr/>
        </p:nvSpPr>
        <p:spPr bwMode="auto">
          <a:xfrm>
            <a:off x="5434367" y="1083063"/>
            <a:ext cx="6466505" cy="563231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Restricciones</a:t>
            </a:r>
            <a:br>
              <a:rPr kumimoji="0" lang="es-ES" altLang="es-ES" sz="1200" b="0" i="0" u="none" strike="noStrike" cap="none" normalizeH="0" baseline="0">
                <a:ln>
                  <a:noFill/>
                </a:ln>
                <a:solidFill>
                  <a:srgbClr val="7A7E85"/>
                </a:solidFill>
                <a:effectLst/>
                <a:latin typeface="JetBrains Mono"/>
              </a:rPr>
            </a:b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7A7E85"/>
                </a:solidFill>
                <a:effectLst/>
                <a:latin typeface="JetBrains Mono"/>
              </a:rPr>
              <a:t># 1. Capacidad de aceites vegetales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model.addConstr</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(x[i]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i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V) &lt;= </a:t>
            </a:r>
            <a:r>
              <a:rPr kumimoji="0" lang="es-ES" altLang="es-ES" sz="1200" b="0" i="0" u="none" strike="noStrike" cap="none" normalizeH="0" baseline="0">
                <a:ln>
                  <a:noFill/>
                </a:ln>
                <a:solidFill>
                  <a:srgbClr val="2AACB8"/>
                </a:solidFill>
                <a:effectLst/>
                <a:latin typeface="JetBrains Mono"/>
              </a:rPr>
              <a:t>200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Capacidad_Vegetal</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2. Capacidad de aceites no vegetales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model.addConstr</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(x[j]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j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NV) &lt;= </a:t>
            </a:r>
            <a:r>
              <a:rPr kumimoji="0" lang="es-ES" altLang="es-ES" sz="1200" b="0" i="0" u="none" strike="noStrike" cap="none" normalizeH="0" baseline="0">
                <a:ln>
                  <a:noFill/>
                </a:ln>
                <a:solidFill>
                  <a:srgbClr val="2AACB8"/>
                </a:solidFill>
                <a:effectLst/>
                <a:latin typeface="JetBrains Mono"/>
              </a:rPr>
              <a:t>250</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Capacidad_No_Vegetal</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3. Restricciones de consumo</a:t>
            </a:r>
            <a:br>
              <a:rPr kumimoji="0" lang="es-ES" altLang="es-ES" sz="1200" b="0" i="0" u="none" strike="noStrike" cap="none" normalizeH="0" baseline="0">
                <a:ln>
                  <a:noFill/>
                </a:ln>
                <a:solidFill>
                  <a:srgbClr val="7A7E85"/>
                </a:solidFill>
                <a:effectLst/>
                <a:latin typeface="JetBrains Mono"/>
              </a:rPr>
            </a:b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a:ln>
                  <a:noFill/>
                </a:ln>
                <a:solidFill>
                  <a:srgbClr val="7A7E85"/>
                </a:solidFill>
                <a:effectLst/>
                <a:latin typeface="JetBrains Mono"/>
              </a:rPr>
              <a:t># Consumo máximo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model.addConstr</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(a[k] * x[k]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k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K) &lt;= </a:t>
            </a:r>
            <a:r>
              <a:rPr kumimoji="0" lang="es-ES" altLang="es-ES" sz="1200" b="0" i="0" u="none" strike="noStrike" cap="none" normalizeH="0" baseline="0">
                <a:ln>
                  <a:noFill/>
                </a:ln>
                <a:solidFill>
                  <a:srgbClr val="2AACB8"/>
                </a:solidFill>
                <a:effectLst/>
                <a:latin typeface="JetBrains Mono"/>
              </a:rPr>
              <a:t>6 </a:t>
            </a:r>
            <a:r>
              <a:rPr kumimoji="0" lang="es-ES" altLang="es-ES" sz="1200" b="0" i="0" u="none" strike="noStrike" cap="none" normalizeH="0" baseline="0">
                <a:ln>
                  <a:noFill/>
                </a:ln>
                <a:solidFill>
                  <a:srgbClr val="BCBEC4"/>
                </a:solidFill>
                <a:effectLst/>
                <a:latin typeface="JetBrains Mono"/>
              </a:rPr>
              <a:t>* 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Consumo_Maximo</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Consumo mínimo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model.addConstr</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(a[k] * x[k]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k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K) &gt;= </a:t>
            </a:r>
            <a:r>
              <a:rPr kumimoji="0" lang="es-ES" altLang="es-ES" sz="1200" b="0" i="0" u="none" strike="noStrike" cap="none" normalizeH="0" baseline="0">
                <a:ln>
                  <a:noFill/>
                </a:ln>
                <a:solidFill>
                  <a:srgbClr val="2AACB8"/>
                </a:solidFill>
                <a:effectLst/>
                <a:latin typeface="JetBrains Mono"/>
              </a:rPr>
              <a:t>3 </a:t>
            </a:r>
            <a:r>
              <a:rPr kumimoji="0" lang="es-ES" altLang="es-ES" sz="1200" b="0" i="0" u="none" strike="noStrike" cap="none" normalizeH="0" baseline="0">
                <a:ln>
                  <a:noFill/>
                </a:ln>
                <a:solidFill>
                  <a:srgbClr val="BCBEC4"/>
                </a:solidFill>
                <a:effectLst/>
                <a:latin typeface="JetBrains Mono"/>
              </a:rPr>
              <a:t>* 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Consumo_Minimo</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4. Relación entre </a:t>
            </a:r>
            <a:r>
              <a:rPr kumimoji="0" lang="es-ES" altLang="es-ES" sz="1200" b="0" i="0" u="none" strike="noStrike" cap="none" normalizeH="0" baseline="0" err="1">
                <a:ln>
                  <a:noFill/>
                </a:ln>
                <a:solidFill>
                  <a:srgbClr val="7A7E85"/>
                </a:solidFill>
                <a:effectLst/>
                <a:latin typeface="JetBrains Mono"/>
              </a:rPr>
              <a:t>x_k</a:t>
            </a:r>
            <a:r>
              <a:rPr kumimoji="0" lang="es-ES" altLang="es-ES" sz="1200" b="0" i="0" u="none" strike="noStrike" cap="none" normalizeH="0" baseline="0">
                <a:ln>
                  <a:noFill/>
                </a:ln>
                <a:solidFill>
                  <a:srgbClr val="7A7E85"/>
                </a:solidFill>
                <a:effectLst/>
                <a:latin typeface="JetBrains Mono"/>
              </a:rPr>
              <a:t> y t</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model.addConstr</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(x[k]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k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K) == 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Produccion_Total</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5. Vinculación con variables binarias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k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K:</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model.addConstr</a:t>
            </a:r>
            <a:r>
              <a:rPr kumimoji="0" lang="es-ES" altLang="es-ES" sz="1200" b="0" i="0" u="none" strike="noStrike" cap="none" normalizeH="0" baseline="0">
                <a:ln>
                  <a:noFill/>
                </a:ln>
                <a:solidFill>
                  <a:srgbClr val="BCBEC4"/>
                </a:solidFill>
                <a:effectLst/>
                <a:latin typeface="JetBrains Mono"/>
              </a:rPr>
              <a:t>(x[k] &gt;= </a:t>
            </a:r>
            <a:r>
              <a:rPr kumimoji="0" lang="es-ES" altLang="es-ES" sz="1200" b="0" i="0" u="none" strike="noStrike" cap="none" normalizeH="0" baseline="0">
                <a:ln>
                  <a:noFill/>
                </a:ln>
                <a:solidFill>
                  <a:srgbClr val="2AACB8"/>
                </a:solidFill>
                <a:effectLst/>
                <a:latin typeface="JetBrains Mono"/>
              </a:rPr>
              <a:t>20 </a:t>
            </a:r>
            <a:r>
              <a:rPr kumimoji="0" lang="es-ES" altLang="es-ES" sz="1200" b="0" i="0" u="none" strike="noStrike" cap="none" normalizeH="0" baseline="0">
                <a:ln>
                  <a:noFill/>
                </a:ln>
                <a:solidFill>
                  <a:srgbClr val="BCBEC4"/>
                </a:solidFill>
                <a:effectLst/>
                <a:latin typeface="JetBrains Mono"/>
              </a:rPr>
              <a:t>* delta[k],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f"Vinculacion_Min</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k</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model.addConstr</a:t>
            </a:r>
            <a:r>
              <a:rPr kumimoji="0" lang="es-ES" altLang="es-ES" sz="1200" b="0" i="0" u="none" strike="noStrike" cap="none" normalizeH="0" baseline="0">
                <a:ln>
                  <a:noFill/>
                </a:ln>
                <a:solidFill>
                  <a:srgbClr val="BCBEC4"/>
                </a:solidFill>
                <a:effectLst/>
                <a:latin typeface="JetBrains Mono"/>
              </a:rPr>
              <a:t>(x[k] &lt;= U[k] * delta[k],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f"Vinculacion_Max</a:t>
            </a:r>
            <a:r>
              <a:rPr kumimoji="0" lang="es-ES" altLang="es-ES" sz="1200" b="0" i="0" u="none" strike="noStrike" cap="none" normalizeH="0" baseline="0">
                <a:ln>
                  <a:noFill/>
                </a:ln>
                <a:solidFill>
                  <a:srgbClr val="6AAB73"/>
                </a:solidFill>
                <a:effectLst/>
                <a:latin typeface="JetBrains Mono"/>
              </a:rPr>
              <a:t>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k</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6. Restricción en el número máximo de aceites utilizados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model.addConstr</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8888C6"/>
                </a:solidFill>
                <a:effectLst/>
                <a:latin typeface="JetBrains Mono"/>
              </a:rPr>
              <a:t>sum</a:t>
            </a:r>
            <a:r>
              <a:rPr kumimoji="0" lang="es-ES" altLang="es-ES" sz="1200" b="0" i="0" u="none" strike="noStrike" cap="none" normalizeH="0" baseline="0">
                <a:ln>
                  <a:noFill/>
                </a:ln>
                <a:solidFill>
                  <a:srgbClr val="BCBEC4"/>
                </a:solidFill>
                <a:effectLst/>
                <a:latin typeface="JetBrains Mono"/>
              </a:rPr>
              <a:t>(delta[k]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k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K) &lt;= </a:t>
            </a:r>
            <a:r>
              <a:rPr kumimoji="0" lang="es-ES" altLang="es-ES" sz="1200" b="0" i="0" u="none" strike="noStrike" cap="none" normalizeH="0" baseline="0">
                <a:ln>
                  <a:noFill/>
                </a:ln>
                <a:solidFill>
                  <a:srgbClr val="2AACB8"/>
                </a:solidFill>
                <a:effectLst/>
                <a:latin typeface="JetBrains Mono"/>
              </a:rPr>
              <a:t>3</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err="1">
                <a:ln>
                  <a:noFill/>
                </a:ln>
                <a:solidFill>
                  <a:srgbClr val="6AAB73"/>
                </a:solidFill>
                <a:effectLst/>
                <a:latin typeface="JetBrains Mono"/>
              </a:rPr>
              <a:t>Max_Aceites_Usados</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7. Restricciones lógicas</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model.addConstr</a:t>
            </a:r>
            <a:r>
              <a:rPr kumimoji="0" lang="es-ES" altLang="es-ES" sz="1200" b="0" i="0" u="none" strike="noStrike" cap="none" normalizeH="0" baseline="0">
                <a:ln>
                  <a:noFill/>
                </a:ln>
                <a:solidFill>
                  <a:srgbClr val="BCBEC4"/>
                </a:solidFill>
                <a:effectLst/>
                <a:latin typeface="JetBrains Mono"/>
              </a:rPr>
              <a:t>(delta[</a:t>
            </a:r>
            <a:r>
              <a:rPr kumimoji="0" lang="es-ES" altLang="es-ES" sz="1200" b="0" i="0" u="none" strike="noStrike" cap="none" normalizeH="0" baseline="0">
                <a:ln>
                  <a:noFill/>
                </a:ln>
                <a:solidFill>
                  <a:srgbClr val="2AACB8"/>
                </a:solidFill>
                <a:effectLst/>
                <a:latin typeface="JetBrains Mono"/>
              </a:rPr>
              <a:t>1</a:t>
            </a:r>
            <a:r>
              <a:rPr kumimoji="0" lang="es-ES" altLang="es-ES" sz="1200" b="0" i="0" u="none" strike="noStrike" cap="none" normalizeH="0" baseline="0">
                <a:ln>
                  <a:noFill/>
                </a:ln>
                <a:solidFill>
                  <a:srgbClr val="BCBEC4"/>
                </a:solidFill>
                <a:effectLst/>
                <a:latin typeface="JetBrains Mono"/>
              </a:rPr>
              <a:t>] &lt;= delta[</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"Logica_delta1_delta5"</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model.addConstr</a:t>
            </a:r>
            <a:r>
              <a:rPr kumimoji="0" lang="es-ES" altLang="es-ES" sz="1200" b="0" i="0" u="none" strike="noStrike" cap="none" normalizeH="0" baseline="0">
                <a:ln>
                  <a:noFill/>
                </a:ln>
                <a:solidFill>
                  <a:srgbClr val="BCBEC4"/>
                </a:solidFill>
                <a:effectLst/>
                <a:latin typeface="JetBrains Mono"/>
              </a:rPr>
              <a:t>(delta[</a:t>
            </a:r>
            <a:r>
              <a:rPr kumimoji="0" lang="es-ES" altLang="es-ES" sz="1200" b="0" i="0" u="none" strike="noStrike" cap="none" normalizeH="0" baseline="0">
                <a:ln>
                  <a:noFill/>
                </a:ln>
                <a:solidFill>
                  <a:srgbClr val="2AACB8"/>
                </a:solidFill>
                <a:effectLst/>
                <a:latin typeface="JetBrains Mono"/>
              </a:rPr>
              <a:t>2</a:t>
            </a:r>
            <a:r>
              <a:rPr kumimoji="0" lang="es-ES" altLang="es-ES" sz="1200" b="0" i="0" u="none" strike="noStrike" cap="none" normalizeH="0" baseline="0">
                <a:ln>
                  <a:noFill/>
                </a:ln>
                <a:solidFill>
                  <a:srgbClr val="BCBEC4"/>
                </a:solidFill>
                <a:effectLst/>
                <a:latin typeface="JetBrains Mono"/>
              </a:rPr>
              <a:t>] &lt;= delta[</a:t>
            </a:r>
            <a:r>
              <a:rPr kumimoji="0" lang="es-ES" altLang="es-ES" sz="1200" b="0" i="0" u="none" strike="noStrike" cap="none" normalizeH="0" baseline="0">
                <a:ln>
                  <a:noFill/>
                </a:ln>
                <a:solidFill>
                  <a:srgbClr val="2AACB8"/>
                </a:solidFill>
                <a:effectLst/>
                <a:latin typeface="JetBrains Mono"/>
              </a:rPr>
              <a:t>5</a:t>
            </a: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AA4926"/>
                </a:solidFill>
                <a:effectLst/>
                <a:latin typeface="JetBrains Mono"/>
              </a:rPr>
              <a:t>name</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"Logica_delta2_delta5"</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97340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E0D00-1B2A-7934-E928-21D4042FB21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5621B6-EF38-D863-35FF-1B65734DE29F}"/>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62DC2B73-AF5E-034D-3C41-1D7C84426E88}"/>
              </a:ext>
            </a:extLst>
          </p:cNvPr>
          <p:cNvSpPr>
            <a:spLocks noGrp="1"/>
          </p:cNvSpPr>
          <p:nvPr>
            <p:ph type="sldNum" sz="quarter" idx="4"/>
          </p:nvPr>
        </p:nvSpPr>
        <p:spPr/>
        <p:txBody>
          <a:bodyPr/>
          <a:lstStyle/>
          <a:p>
            <a:fld id="{C3C68E28-6A0B-4E0D-A95D-AA2B793B8668}" type="slidenum">
              <a:rPr lang="es-ES" smtClean="0"/>
              <a:t>77</a:t>
            </a:fld>
            <a:endParaRPr lang="es-ES"/>
          </a:p>
        </p:txBody>
      </p:sp>
      <p:sp>
        <p:nvSpPr>
          <p:cNvPr id="3" name="Rectangle 1">
            <a:extLst>
              <a:ext uri="{FF2B5EF4-FFF2-40B4-BE49-F238E27FC236}">
                <a16:creationId xmlns:a16="http://schemas.microsoft.com/office/drawing/2014/main" id="{AA5D478E-4340-8DC4-18A7-C01D0AB9648D}"/>
              </a:ext>
            </a:extLst>
          </p:cNvPr>
          <p:cNvSpPr>
            <a:spLocks noChangeArrowheads="1"/>
          </p:cNvSpPr>
          <p:nvPr/>
        </p:nvSpPr>
        <p:spPr bwMode="auto">
          <a:xfrm>
            <a:off x="313727" y="1176857"/>
            <a:ext cx="4498848" cy="230832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7A7E85"/>
                </a:solidFill>
                <a:effectLst/>
                <a:latin typeface="JetBrains Mono"/>
              </a:rPr>
              <a:t># Optimizar el modelo</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BCBEC4"/>
                </a:solidFill>
                <a:effectLst/>
                <a:latin typeface="JetBrains Mono"/>
              </a:rPr>
              <a:t>model.optimize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7A7E85"/>
                </a:solidFill>
                <a:effectLst/>
                <a:latin typeface="JetBrains Mono"/>
              </a:rPr>
              <a:t># Imprimir la solución</a:t>
            </a:r>
            <a:br>
              <a:rPr kumimoji="0" lang="es-ES" altLang="es-ES" sz="1200" b="0" i="0" u="none" strike="noStrike" cap="none" normalizeH="0" baseline="0">
                <a:ln>
                  <a:noFill/>
                </a:ln>
                <a:solidFill>
                  <a:srgbClr val="7A7E85"/>
                </a:solidFill>
                <a:effectLst/>
                <a:latin typeface="JetBrains Mono"/>
              </a:rPr>
            </a:br>
            <a:r>
              <a:rPr kumimoji="0" lang="es-ES" altLang="es-ES" sz="1200" b="0" i="0" u="none" strike="noStrike" cap="none" normalizeH="0" baseline="0" err="1">
                <a:ln>
                  <a:noFill/>
                </a:ln>
                <a:solidFill>
                  <a:srgbClr val="CF8E6D"/>
                </a:solidFill>
                <a:effectLst/>
                <a:latin typeface="JetBrains Mono"/>
              </a:rPr>
              <a:t>if</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err="1">
                <a:ln>
                  <a:noFill/>
                </a:ln>
                <a:solidFill>
                  <a:srgbClr val="BCBEC4"/>
                </a:solidFill>
                <a:effectLst/>
                <a:latin typeface="JetBrains Mono"/>
              </a:rPr>
              <a:t>model.status</a:t>
            </a:r>
            <a:r>
              <a:rPr kumimoji="0" lang="es-ES" altLang="es-ES" sz="1200" b="0" i="0" u="none" strike="noStrike" cap="none" normalizeH="0" baseline="0">
                <a:ln>
                  <a:noFill/>
                </a:ln>
                <a:solidFill>
                  <a:srgbClr val="BCBEC4"/>
                </a:solidFill>
                <a:effectLst/>
                <a:latin typeface="JetBrains Mono"/>
              </a:rPr>
              <a:t> == GRB.OPTIMAL:</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f"</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CF8E6D"/>
                </a:solidFill>
                <a:effectLst/>
                <a:latin typeface="JetBrains Mono"/>
              </a:rPr>
              <a:t>n</a:t>
            </a:r>
            <a:r>
              <a:rPr kumimoji="0" lang="es-ES" altLang="es-ES" sz="1200" b="0" i="0" u="none" strike="noStrike" cap="none" normalizeH="0" baseline="0" err="1">
                <a:ln>
                  <a:noFill/>
                </a:ln>
                <a:solidFill>
                  <a:srgbClr val="6AAB73"/>
                </a:solidFill>
                <a:effectLst/>
                <a:latin typeface="JetBrains Mono"/>
              </a:rPr>
              <a:t>Valor</a:t>
            </a:r>
            <a:r>
              <a:rPr kumimoji="0" lang="es-ES" altLang="es-ES" sz="1200" b="0" i="0" u="none" strike="noStrike" cap="none" normalizeH="0" baseline="0">
                <a:ln>
                  <a:noFill/>
                </a:ln>
                <a:solidFill>
                  <a:srgbClr val="6AAB73"/>
                </a:solidFill>
                <a:effectLst/>
                <a:latin typeface="JetBrains Mono"/>
              </a:rPr>
              <a:t> óptimo de la función objetivo: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model.ObjVal</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"Valores de las variables de decisión:"</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CF8E6D"/>
                </a:solidFill>
                <a:effectLst/>
                <a:latin typeface="JetBrains Mono"/>
              </a:rPr>
              <a:t>for</a:t>
            </a:r>
            <a:r>
              <a:rPr kumimoji="0" lang="es-ES" altLang="es-ES" sz="1200" b="0" i="0" u="none" strike="noStrike" cap="none" normalizeH="0" baseline="0">
                <a:ln>
                  <a:noFill/>
                </a:ln>
                <a:solidFill>
                  <a:srgbClr val="CF8E6D"/>
                </a:solidFill>
                <a:effectLst/>
                <a:latin typeface="JetBrains Mono"/>
              </a:rPr>
              <a:t> </a:t>
            </a:r>
            <a:r>
              <a:rPr kumimoji="0" lang="es-ES" altLang="es-ES" sz="1200" b="0" i="0" u="none" strike="noStrike" cap="none" normalizeH="0" baseline="0">
                <a:ln>
                  <a:noFill/>
                </a:ln>
                <a:solidFill>
                  <a:srgbClr val="BCBEC4"/>
                </a:solidFill>
                <a:effectLst/>
                <a:latin typeface="JetBrains Mono"/>
              </a:rPr>
              <a:t>k </a:t>
            </a:r>
            <a:r>
              <a:rPr kumimoji="0" lang="es-ES" altLang="es-ES" sz="1200" b="0" i="0" u="none" strike="noStrike" cap="none" normalizeH="0" baseline="0">
                <a:ln>
                  <a:noFill/>
                </a:ln>
                <a:solidFill>
                  <a:srgbClr val="CF8E6D"/>
                </a:solidFill>
                <a:effectLst/>
                <a:latin typeface="JetBrains Mono"/>
              </a:rPr>
              <a:t>in </a:t>
            </a:r>
            <a:r>
              <a:rPr kumimoji="0" lang="es-ES" altLang="es-ES" sz="1200" b="0" i="0" u="none" strike="noStrike" cap="none" normalizeH="0" baseline="0">
                <a:ln>
                  <a:noFill/>
                </a:ln>
                <a:solidFill>
                  <a:srgbClr val="BCBEC4"/>
                </a:solidFill>
                <a:effectLst/>
                <a:latin typeface="JetBrains Mono"/>
              </a:rPr>
              <a:t>K:</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f"Aceite</a:t>
            </a:r>
            <a:r>
              <a:rPr kumimoji="0" lang="es-ES" altLang="es-ES" sz="1200" b="0" i="0" u="none" strike="noStrike" cap="none" normalizeH="0" baseline="0">
                <a:ln>
                  <a:noFill/>
                </a:ln>
                <a:solidFill>
                  <a:srgbClr val="6AAB73"/>
                </a:solidFill>
                <a:effectLst/>
                <a:latin typeface="JetBrains Mono"/>
              </a:rPr>
              <a:t>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k</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x_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k</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x[k].X</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delta_</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BCBEC4"/>
                </a:solidFill>
                <a:effectLst/>
                <a:latin typeface="JetBrains Mono"/>
              </a:rPr>
              <a:t>k</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 =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8888C6"/>
                </a:solidFill>
                <a:effectLst/>
                <a:latin typeface="JetBrains Mono"/>
              </a:rPr>
              <a:t>int</a:t>
            </a:r>
            <a:r>
              <a:rPr kumimoji="0" lang="es-ES" altLang="es-ES" sz="1200" b="0" i="0" u="none" strike="noStrike" cap="none" normalizeH="0" baseline="0">
                <a:ln>
                  <a:noFill/>
                </a:ln>
                <a:solidFill>
                  <a:srgbClr val="BCBEC4"/>
                </a:solidFill>
                <a:effectLst/>
                <a:latin typeface="JetBrains Mono"/>
              </a:rPr>
              <a:t>(delta[k].X)</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err="1">
                <a:ln>
                  <a:noFill/>
                </a:ln>
                <a:solidFill>
                  <a:srgbClr val="6AAB73"/>
                </a:solidFill>
                <a:effectLst/>
                <a:latin typeface="JetBrains Mono"/>
              </a:rPr>
              <a:t>f"Producción</a:t>
            </a:r>
            <a:r>
              <a:rPr kumimoji="0" lang="es-ES" altLang="es-ES" sz="1200" b="0" i="0" u="none" strike="noStrike" cap="none" normalizeH="0" baseline="0">
                <a:ln>
                  <a:noFill/>
                </a:ln>
                <a:solidFill>
                  <a:srgbClr val="6AAB73"/>
                </a:solidFill>
                <a:effectLst/>
                <a:latin typeface="JetBrains Mono"/>
              </a:rPr>
              <a:t> total (t): </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err="1">
                <a:ln>
                  <a:noFill/>
                </a:ln>
                <a:solidFill>
                  <a:srgbClr val="BCBEC4"/>
                </a:solidFill>
                <a:effectLst/>
                <a:latin typeface="JetBrains Mono"/>
              </a:rPr>
              <a:t>t.X</a:t>
            </a:r>
            <a:r>
              <a:rPr kumimoji="0" lang="es-ES" altLang="es-ES" sz="1200" b="0" i="0" u="none" strike="noStrike" cap="none" normalizeH="0" baseline="0">
                <a:ln>
                  <a:noFill/>
                </a:ln>
                <a:solidFill>
                  <a:srgbClr val="CF8E6D"/>
                </a:solidFill>
                <a:effectLst/>
                <a:latin typeface="JetBrains Mono"/>
              </a:rPr>
              <a:t>}</a:t>
            </a:r>
            <a:r>
              <a:rPr kumimoji="0" lang="es-ES" altLang="es-ES" sz="1200" b="0" i="0" u="none" strike="noStrike" cap="none" normalizeH="0" baseline="0">
                <a:ln>
                  <a:noFill/>
                </a:ln>
                <a:solidFill>
                  <a:srgbClr val="6AAB73"/>
                </a:solidFill>
                <a:effectLst/>
                <a:latin typeface="JetBrains Mono"/>
              </a:rPr>
              <a:t>"</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err="1">
                <a:ln>
                  <a:noFill/>
                </a:ln>
                <a:solidFill>
                  <a:srgbClr val="CF8E6D"/>
                </a:solidFill>
                <a:effectLst/>
                <a:latin typeface="JetBrains Mono"/>
              </a:rPr>
              <a:t>else</a:t>
            </a:r>
            <a:r>
              <a:rPr kumimoji="0" lang="es-ES" altLang="es-ES" sz="1200" b="0" i="0" u="none" strike="noStrike" cap="none" normalizeH="0" baseline="0">
                <a:ln>
                  <a:noFill/>
                </a:ln>
                <a:solidFill>
                  <a:srgbClr val="BCBEC4"/>
                </a:solidFill>
                <a:effectLst/>
                <a:latin typeface="JetBrains Mono"/>
              </a:rPr>
              <a:t>:</a:t>
            </a:r>
            <a:br>
              <a:rPr kumimoji="0" lang="es-ES" altLang="es-ES" sz="1200" b="0" i="0" u="none" strike="noStrike" cap="none" normalizeH="0" baseline="0">
                <a:ln>
                  <a:noFill/>
                </a:ln>
                <a:solidFill>
                  <a:srgbClr val="BCBEC4"/>
                </a:solidFill>
                <a:effectLst/>
                <a:latin typeface="JetBrains Mono"/>
              </a:rPr>
            </a:br>
            <a:r>
              <a:rPr kumimoji="0" lang="es-ES" altLang="es-ES" sz="1200" b="0" i="0" u="none" strike="noStrike" cap="none" normalizeH="0" baseline="0">
                <a:ln>
                  <a:noFill/>
                </a:ln>
                <a:solidFill>
                  <a:srgbClr val="BCBEC4"/>
                </a:solidFill>
                <a:effectLst/>
                <a:latin typeface="JetBrains Mono"/>
              </a:rPr>
              <a:t>    </a:t>
            </a:r>
            <a:r>
              <a:rPr kumimoji="0" lang="es-ES" altLang="es-ES" sz="1200" b="0" i="0" u="none" strike="noStrike" cap="none" normalizeH="0" baseline="0" err="1">
                <a:ln>
                  <a:noFill/>
                </a:ln>
                <a:solidFill>
                  <a:srgbClr val="8888C6"/>
                </a:solidFill>
                <a:effectLst/>
                <a:latin typeface="JetBrains Mono"/>
              </a:rPr>
              <a:t>print</a:t>
            </a:r>
            <a:r>
              <a:rPr kumimoji="0" lang="es-ES" altLang="es-ES" sz="1200" b="0" i="0" u="none" strike="noStrike" cap="none" normalizeH="0" baseline="0">
                <a:ln>
                  <a:noFill/>
                </a:ln>
                <a:solidFill>
                  <a:srgbClr val="BCBEC4"/>
                </a:solidFill>
                <a:effectLst/>
                <a:latin typeface="JetBrains Mono"/>
              </a:rPr>
              <a:t>(</a:t>
            </a:r>
            <a:r>
              <a:rPr kumimoji="0" lang="es-ES" altLang="es-ES" sz="1200" b="0" i="0" u="none" strike="noStrike" cap="none" normalizeH="0" baseline="0">
                <a:ln>
                  <a:noFill/>
                </a:ln>
                <a:solidFill>
                  <a:srgbClr val="6AAB73"/>
                </a:solidFill>
                <a:effectLst/>
                <a:latin typeface="JetBrains Mono"/>
              </a:rPr>
              <a:t>"No se encontró una solución óptima."</a:t>
            </a:r>
            <a:r>
              <a:rPr kumimoji="0" lang="es-ES" altLang="es-ES" sz="1200" b="0" i="0" u="none" strike="noStrike" cap="none" normalizeH="0" baseline="0">
                <a:ln>
                  <a:noFill/>
                </a:ln>
                <a:solidFill>
                  <a:srgbClr val="BCBEC4"/>
                </a:solidFill>
                <a:effectLst/>
                <a:latin typeface="JetBrains Mono"/>
              </a:rPr>
              <a:t>)</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FE07FB9-D2F0-54D1-BF75-E0C5241AD102}"/>
              </a:ext>
            </a:extLst>
          </p:cNvPr>
          <p:cNvSpPr txBox="1"/>
          <p:nvPr/>
        </p:nvSpPr>
        <p:spPr>
          <a:xfrm>
            <a:off x="222287" y="3642698"/>
            <a:ext cx="6227064" cy="2862322"/>
          </a:xfrm>
          <a:prstGeom prst="rect">
            <a:avLst/>
          </a:prstGeom>
          <a:noFill/>
        </p:spPr>
        <p:txBody>
          <a:bodyPr wrap="square">
            <a:spAutoFit/>
          </a:bodyPr>
          <a:lstStyle/>
          <a:p>
            <a:r>
              <a:rPr lang="es-ES"/>
              <a:t>Valor óptimo de la función objetivo: 16100.0</a:t>
            </a:r>
          </a:p>
          <a:p>
            <a:r>
              <a:rPr lang="es-ES"/>
              <a:t>Valores de las variables de decisión:</a:t>
            </a:r>
          </a:p>
          <a:p>
            <a:r>
              <a:rPr lang="es-ES"/>
              <a:t>Aceite 1: x_1 = 155.0, delta_1 = 1</a:t>
            </a:r>
          </a:p>
          <a:p>
            <a:r>
              <a:rPr lang="es-ES"/>
              <a:t>Aceite 2: x_2 = -0.0, delta_2 = 0</a:t>
            </a:r>
          </a:p>
          <a:p>
            <a:r>
              <a:rPr lang="es-ES"/>
              <a:t>Aceite 3: x_3 = -0.0, delta_3 = 0</a:t>
            </a:r>
          </a:p>
          <a:p>
            <a:r>
              <a:rPr lang="es-ES"/>
              <a:t>Aceite 4: x_4 = 230.0, delta_4 = 1</a:t>
            </a:r>
          </a:p>
          <a:p>
            <a:r>
              <a:rPr lang="es-ES"/>
              <a:t>Aceite 5: x_5 = 20.0, delta_5 = 1</a:t>
            </a:r>
          </a:p>
          <a:p>
            <a:r>
              <a:rPr lang="es-ES"/>
              <a:t>Producción total (t): 405.0</a:t>
            </a:r>
          </a:p>
          <a:p>
            <a:endParaRPr lang="es-ES"/>
          </a:p>
          <a:p>
            <a:r>
              <a:rPr lang="es-ES" err="1"/>
              <a:t>Process</a:t>
            </a:r>
            <a:r>
              <a:rPr lang="es-ES"/>
              <a:t> </a:t>
            </a:r>
            <a:r>
              <a:rPr lang="es-ES" err="1"/>
              <a:t>finished</a:t>
            </a:r>
            <a:r>
              <a:rPr lang="es-ES"/>
              <a:t> </a:t>
            </a:r>
            <a:r>
              <a:rPr lang="es-ES" err="1"/>
              <a:t>with</a:t>
            </a:r>
            <a:r>
              <a:rPr lang="es-ES"/>
              <a:t> </a:t>
            </a:r>
            <a:r>
              <a:rPr lang="es-ES" err="1"/>
              <a:t>exit</a:t>
            </a:r>
            <a:r>
              <a:rPr lang="es-ES"/>
              <a:t> </a:t>
            </a:r>
            <a:r>
              <a:rPr lang="es-ES" err="1"/>
              <a:t>code</a:t>
            </a:r>
            <a:r>
              <a:rPr lang="es-ES"/>
              <a:t> 0</a:t>
            </a:r>
          </a:p>
        </p:txBody>
      </p:sp>
    </p:spTree>
    <p:extLst>
      <p:ext uri="{BB962C8B-B14F-4D97-AF65-F5344CB8AC3E}">
        <p14:creationId xmlns:p14="http://schemas.microsoft.com/office/powerpoint/2010/main" val="22031545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31DC8-199D-3A0F-367A-DB0F504D0D9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3E62D4-2C8C-92D8-6EC9-3CDBFEEA4679}"/>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C678A1DD-812A-5626-6F67-AC29CD4FE5BD}"/>
              </a:ext>
            </a:extLst>
          </p:cNvPr>
          <p:cNvSpPr>
            <a:spLocks noGrp="1"/>
          </p:cNvSpPr>
          <p:nvPr>
            <p:ph type="sldNum" sz="quarter" idx="4"/>
          </p:nvPr>
        </p:nvSpPr>
        <p:spPr/>
        <p:txBody>
          <a:bodyPr/>
          <a:lstStyle/>
          <a:p>
            <a:fld id="{C3C68E28-6A0B-4E0D-A95D-AA2B793B8668}" type="slidenum">
              <a:rPr lang="es-ES" smtClean="0"/>
              <a:t>78</a:t>
            </a:fld>
            <a:endParaRPr lang="es-ES"/>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E4BB6A7E-1B52-5F88-D5D7-2852706886D3}"/>
                  </a:ext>
                </a:extLst>
              </p:cNvPr>
              <p:cNvSpPr>
                <a:spLocks noGrp="1"/>
              </p:cNvSpPr>
              <p:nvPr>
                <p:ph type="subTitle" idx="10"/>
              </p:nvPr>
            </p:nvSpPr>
            <p:spPr>
              <a:xfrm>
                <a:off x="314280" y="1582560"/>
                <a:ext cx="10585368" cy="4589280"/>
              </a:xfrm>
            </p:spPr>
            <p:txBody>
              <a:bodyPr/>
              <a:lstStyle/>
              <a:p>
                <a:pPr marL="0" indent="0">
                  <a:buNone/>
                </a:pPr>
                <a:r>
                  <a:rPr lang="es-ES" sz="3200" b="1"/>
                  <a:t>Costes fijos</a:t>
                </a:r>
              </a:p>
              <a:p>
                <a:r>
                  <a:rPr lang="es-ES" sz="3200"/>
                  <a:t>Supongamos que la empresa tiene que comprar los depósitos en los que va a almacenar los aceites que utilice, con un coste de 750 euros por depósito.</a:t>
                </a:r>
              </a:p>
              <a:p>
                <a:r>
                  <a:rPr lang="es-ES" sz="3200"/>
                  <a:t>En este caso, aparece un elemento nuevo, un coste fijo (compra del depósito) que es independiente de la cantidad de aceite que vaya a contener.</a:t>
                </a:r>
              </a:p>
              <a:p>
                <a:r>
                  <a:rPr lang="es-ES" sz="3200"/>
                  <a:t>La función de coste de cada tipo de aceite es de la forma: entonces es de la forma:</a:t>
                </a:r>
              </a:p>
              <a:p>
                <a:pPr marL="0" indent="0">
                  <a:buNone/>
                </a:pPr>
                <a14:m>
                  <m:oMathPara xmlns:m="http://schemas.openxmlformats.org/officeDocument/2006/math">
                    <m:oMathParaPr>
                      <m:jc m:val="centerGroup"/>
                    </m:oMathParaPr>
                    <m:oMath xmlns:m="http://schemas.openxmlformats.org/officeDocument/2006/math">
                      <m:r>
                        <m:rPr>
                          <m:sty m:val="p"/>
                        </m:rPr>
                        <a:rPr lang="es-ES" sz="3200">
                          <a:latin typeface="Cambria Math" panose="02040503050406030204" pitchFamily="18" charset="0"/>
                        </a:rPr>
                        <m:t>C</m:t>
                      </m:r>
                      <m:r>
                        <a:rPr lang="es-ES" sz="3200" b="0" i="0" smtClean="0">
                          <a:latin typeface="Cambria Math" panose="02040503050406030204" pitchFamily="18" charset="0"/>
                        </a:rPr>
                        <m:t>=</m:t>
                      </m:r>
                      <m:d>
                        <m:dPr>
                          <m:begChr m:val="{"/>
                          <m:endChr m:val=""/>
                          <m:ctrlPr>
                            <a:rPr lang="es-ES" sz="3200" i="1" smtClean="0">
                              <a:latin typeface="Cambria Math" panose="02040503050406030204" pitchFamily="18" charset="0"/>
                            </a:rPr>
                          </m:ctrlPr>
                        </m:dPr>
                        <m:e>
                          <m:eqArr>
                            <m:eqArrPr>
                              <m:ctrlPr>
                                <a:rPr lang="es-ES" sz="3200" i="1" smtClean="0">
                                  <a:latin typeface="Cambria Math" panose="02040503050406030204" pitchFamily="18" charset="0"/>
                                </a:rPr>
                              </m:ctrlPr>
                            </m:eqArrPr>
                            <m:e>
                              <m:r>
                                <a:rPr lang="es-ES" sz="3200" b="0" i="1" smtClean="0">
                                  <a:latin typeface="Cambria Math" panose="02040503050406030204" pitchFamily="18" charset="0"/>
                                </a:rPr>
                                <m:t>𝑐</m:t>
                              </m:r>
                              <m:r>
                                <a:rPr lang="es-ES" sz="3200" b="0" i="1" baseline="-25000" smtClean="0">
                                  <a:latin typeface="Cambria Math" panose="02040503050406030204" pitchFamily="18" charset="0"/>
                                </a:rPr>
                                <m:t>1</m:t>
                              </m:r>
                              <m:r>
                                <a:rPr lang="es-ES" sz="3200" b="0" i="1" smtClean="0">
                                  <a:latin typeface="Cambria Math" panose="02040503050406030204" pitchFamily="18" charset="0"/>
                                </a:rPr>
                                <m:t>+</m:t>
                              </m:r>
                              <m:r>
                                <a:rPr lang="es-ES" sz="3200" b="0" i="1" smtClean="0">
                                  <a:latin typeface="Cambria Math" panose="02040503050406030204" pitchFamily="18" charset="0"/>
                                </a:rPr>
                                <m:t>𝑐</m:t>
                              </m:r>
                              <m:r>
                                <a:rPr lang="es-ES" sz="3200" b="0" i="1" baseline="-25000" smtClean="0">
                                  <a:latin typeface="Cambria Math" panose="02040503050406030204" pitchFamily="18" charset="0"/>
                                </a:rPr>
                                <m:t>2</m:t>
                              </m:r>
                              <m:r>
                                <a:rPr lang="es-ES" sz="3200" b="0" i="1" smtClean="0">
                                  <a:latin typeface="Cambria Math" panose="02040503050406030204" pitchFamily="18" charset="0"/>
                                </a:rPr>
                                <m:t>𝑥</m:t>
                              </m:r>
                              <m:r>
                                <a:rPr lang="es-ES" sz="3200" b="0" i="1" smtClean="0">
                                  <a:latin typeface="Cambria Math" panose="02040503050406030204" pitchFamily="18" charset="0"/>
                                </a:rPr>
                                <m:t> </m:t>
                              </m:r>
                              <m:r>
                                <a:rPr lang="es-ES" sz="3200" b="0" i="1" smtClean="0">
                                  <a:latin typeface="Cambria Math" panose="02040503050406030204" pitchFamily="18" charset="0"/>
                                </a:rPr>
                                <m:t>𝑠𝑖</m:t>
                              </m:r>
                              <m:r>
                                <a:rPr lang="es-ES" sz="3200" b="0" i="1" smtClean="0">
                                  <a:latin typeface="Cambria Math" panose="02040503050406030204" pitchFamily="18" charset="0"/>
                                </a:rPr>
                                <m:t> </m:t>
                              </m:r>
                              <m:r>
                                <a:rPr lang="es-ES" sz="3200" b="0" i="1" smtClean="0">
                                  <a:latin typeface="Cambria Math" panose="02040503050406030204" pitchFamily="18" charset="0"/>
                                </a:rPr>
                                <m:t>𝑥</m:t>
                              </m:r>
                              <m:r>
                                <a:rPr lang="es-ES" sz="3200" b="0" i="1" smtClean="0">
                                  <a:latin typeface="Cambria Math" panose="02040503050406030204" pitchFamily="18" charset="0"/>
                                </a:rPr>
                                <m:t>&gt;0</m:t>
                              </m:r>
                            </m:e>
                            <m:e>
                              <m:r>
                                <a:rPr lang="es-ES" sz="3200" b="0" i="1" smtClean="0">
                                  <a:latin typeface="Cambria Math" panose="02040503050406030204" pitchFamily="18" charset="0"/>
                                </a:rPr>
                                <m:t>0 </m:t>
                              </m:r>
                              <m:r>
                                <a:rPr lang="es-ES" sz="3200" b="0" i="1" smtClean="0">
                                  <a:latin typeface="Cambria Math" panose="02040503050406030204" pitchFamily="18" charset="0"/>
                                </a:rPr>
                                <m:t>𝑠𝑖</m:t>
                              </m:r>
                              <m:r>
                                <a:rPr lang="es-ES" sz="3200" b="0" i="1" smtClean="0">
                                  <a:latin typeface="Cambria Math" panose="02040503050406030204" pitchFamily="18" charset="0"/>
                                </a:rPr>
                                <m:t> </m:t>
                              </m:r>
                              <m:r>
                                <a:rPr lang="es-ES" sz="3200" b="0" i="1" smtClean="0">
                                  <a:latin typeface="Cambria Math" panose="02040503050406030204" pitchFamily="18" charset="0"/>
                                </a:rPr>
                                <m:t>𝑥</m:t>
                              </m:r>
                              <m:r>
                                <a:rPr lang="es-ES" sz="3200" b="0" i="1" smtClean="0">
                                  <a:latin typeface="Cambria Math" panose="02040503050406030204" pitchFamily="18" charset="0"/>
                                </a:rPr>
                                <m:t>=0</m:t>
                              </m:r>
                            </m:e>
                          </m:eqArr>
                        </m:e>
                      </m:d>
                    </m:oMath>
                  </m:oMathPara>
                </a14:m>
                <a:endParaRPr lang="es-ES" sz="3200"/>
              </a:p>
            </p:txBody>
          </p:sp>
        </mc:Choice>
        <mc:Fallback xmlns="">
          <p:sp>
            <p:nvSpPr>
              <p:cNvPr id="5" name="Subtitle 4">
                <a:extLst>
                  <a:ext uri="{FF2B5EF4-FFF2-40B4-BE49-F238E27FC236}">
                    <a16:creationId xmlns:a16="http://schemas.microsoft.com/office/drawing/2014/main" id="{E4BB6A7E-1B52-5F88-D5D7-2852706886D3}"/>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362" t="-11702" r="-2016" b="-8644"/>
                </a:stretch>
              </a:blipFill>
            </p:spPr>
            <p:txBody>
              <a:bodyPr/>
              <a:lstStyle/>
              <a:p>
                <a:r>
                  <a:rPr lang="en-US">
                    <a:noFill/>
                  </a:rPr>
                  <a:t> </a:t>
                </a:r>
              </a:p>
            </p:txBody>
          </p:sp>
        </mc:Fallback>
      </mc:AlternateContent>
    </p:spTree>
    <p:extLst>
      <p:ext uri="{BB962C8B-B14F-4D97-AF65-F5344CB8AC3E}">
        <p14:creationId xmlns:p14="http://schemas.microsoft.com/office/powerpoint/2010/main" val="28952675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43713-F45A-2D17-62E3-2AD91C8CF58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4EE7F80-8B04-E4DA-C00C-F79826818B80}"/>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3951A2E5-1D14-9FF7-C8E0-C57BA67C9B7F}"/>
              </a:ext>
            </a:extLst>
          </p:cNvPr>
          <p:cNvSpPr>
            <a:spLocks noGrp="1"/>
          </p:cNvSpPr>
          <p:nvPr>
            <p:ph type="sldNum" sz="quarter" idx="4"/>
          </p:nvPr>
        </p:nvSpPr>
        <p:spPr/>
        <p:txBody>
          <a:bodyPr/>
          <a:lstStyle/>
          <a:p>
            <a:fld id="{C3C68E28-6A0B-4E0D-A95D-AA2B793B8668}" type="slidenum">
              <a:rPr lang="es-ES" smtClean="0"/>
              <a:t>79</a:t>
            </a:fld>
            <a:endParaRPr lang="es-ES"/>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7946B22F-5F4C-351A-2249-6375E4F603F7}"/>
                  </a:ext>
                </a:extLst>
              </p:cNvPr>
              <p:cNvSpPr>
                <a:spLocks noGrp="1"/>
              </p:cNvSpPr>
              <p:nvPr>
                <p:ph type="subTitle" idx="10"/>
              </p:nvPr>
            </p:nvSpPr>
            <p:spPr>
              <a:xfrm>
                <a:off x="314280" y="1582560"/>
                <a:ext cx="10585368" cy="4589280"/>
              </a:xfrm>
            </p:spPr>
            <p:txBody>
              <a:bodyPr/>
              <a:lstStyle/>
              <a:p>
                <a:pPr marL="0" indent="0">
                  <a:buNone/>
                </a:pPr>
                <a:r>
                  <a:rPr lang="es-ES" sz="3200" b="1" dirty="0"/>
                  <a:t>Costes fijos</a:t>
                </a:r>
              </a:p>
              <a:p>
                <a:r>
                  <a:rPr lang="es-ES" sz="3200" dirty="0"/>
                  <a:t>En general, es suficiente con añadir a la función objetivo el coste fijo asociado a la variable binaria (y mantener el de la variable continua): </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𝐶</m:t>
                      </m:r>
                      <m:r>
                        <a:rPr lang="es-ES" sz="3200" b="0" i="1" smtClean="0">
                          <a:latin typeface="Cambria Math" panose="02040503050406030204" pitchFamily="18" charset="0"/>
                        </a:rPr>
                        <m:t>=</m:t>
                      </m:r>
                      <m:r>
                        <a:rPr lang="es-ES" sz="3200" b="0" i="1" smtClean="0">
                          <a:latin typeface="Cambria Math" panose="02040503050406030204" pitchFamily="18" charset="0"/>
                        </a:rPr>
                        <m:t>𝑐</m:t>
                      </m:r>
                      <m:r>
                        <a:rPr lang="es-ES" sz="3200" b="0" i="1" baseline="-25000" smtClean="0">
                          <a:latin typeface="Cambria Math" panose="02040503050406030204" pitchFamily="18" charset="0"/>
                        </a:rPr>
                        <m:t>1</m:t>
                      </m:r>
                      <m:r>
                        <a:rPr lang="es-ES" sz="3200" i="1">
                          <a:latin typeface="Cambria Math" panose="02040503050406030204" pitchFamily="18" charset="0"/>
                          <a:ea typeface="Cambria Math" panose="02040503050406030204" pitchFamily="18" charset="0"/>
                        </a:rPr>
                        <m:t>𝛿</m:t>
                      </m:r>
                      <m:r>
                        <a:rPr lang="es-ES" sz="3200" b="0" i="1" baseline="-25000" smtClean="0">
                          <a:latin typeface="Cambria Math" panose="02040503050406030204" pitchFamily="18" charset="0"/>
                          <a:ea typeface="Cambria Math" panose="02040503050406030204" pitchFamily="18" charset="0"/>
                        </a:rPr>
                        <m:t>𝑖</m:t>
                      </m:r>
                      <m:r>
                        <a:rPr lang="es-ES" sz="3200" b="0" i="1" smtClean="0">
                          <a:latin typeface="Cambria Math" panose="02040503050406030204" pitchFamily="18" charset="0"/>
                        </a:rPr>
                        <m:t>+</m:t>
                      </m:r>
                      <m:r>
                        <a:rPr lang="es-ES" sz="3200" b="0" i="1" smtClean="0">
                          <a:latin typeface="Cambria Math" panose="02040503050406030204" pitchFamily="18" charset="0"/>
                        </a:rPr>
                        <m:t>𝑐</m:t>
                      </m:r>
                      <m:r>
                        <a:rPr lang="es-ES" sz="3200" b="0" i="1" baseline="-25000" smtClean="0">
                          <a:latin typeface="Cambria Math" panose="02040503050406030204" pitchFamily="18" charset="0"/>
                        </a:rPr>
                        <m:t>2</m:t>
                      </m:r>
                      <m:r>
                        <a:rPr lang="es-ES" sz="3200" b="0" i="1" smtClean="0">
                          <a:latin typeface="Cambria Math" panose="02040503050406030204" pitchFamily="18" charset="0"/>
                        </a:rPr>
                        <m:t>𝑥</m:t>
                      </m:r>
                      <m:r>
                        <a:rPr lang="es-ES" sz="3200" b="0" i="1" baseline="-25000" smtClean="0">
                          <a:latin typeface="Cambria Math" panose="02040503050406030204" pitchFamily="18" charset="0"/>
                        </a:rPr>
                        <m:t>𝑖</m:t>
                      </m:r>
                    </m:oMath>
                  </m:oMathPara>
                </a14:m>
                <a:endParaRPr lang="es-ES" sz="3200" baseline="-25000" dirty="0"/>
              </a:p>
              <a:p>
                <a:r>
                  <a:rPr lang="es-ES" sz="3200" dirty="0"/>
                  <a:t>Y mantener las </a:t>
                </a:r>
                <a:r>
                  <a:rPr lang="es-ES" sz="3200" dirty="0" err="1"/>
                  <a:t>retricciones</a:t>
                </a:r>
                <a:r>
                  <a:rPr lang="es-ES" sz="3200" dirty="0"/>
                  <a:t> que ligan las variables binarias con las variables continuas</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𝑥</m:t>
                      </m:r>
                      <m:r>
                        <a:rPr lang="es-ES" sz="3200" b="0" i="1" baseline="-25000" smtClean="0">
                          <a:latin typeface="Cambria Math" panose="02040503050406030204" pitchFamily="18" charset="0"/>
                        </a:rPr>
                        <m:t>𝑖</m:t>
                      </m:r>
                      <m:r>
                        <a:rPr lang="es-ES" sz="3200" b="0" i="1" smtClean="0">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𝑀</m:t>
                      </m:r>
                      <m:r>
                        <a:rPr lang="es-ES" sz="3200" i="1">
                          <a:latin typeface="Cambria Math" panose="02040503050406030204" pitchFamily="18" charset="0"/>
                          <a:ea typeface="Cambria Math" panose="02040503050406030204" pitchFamily="18" charset="0"/>
                        </a:rPr>
                        <m:t>𝛿</m:t>
                      </m:r>
                      <m:r>
                        <a:rPr lang="es-ES" sz="3200" i="1" baseline="-25000">
                          <a:latin typeface="Cambria Math" panose="02040503050406030204" pitchFamily="18" charset="0"/>
                          <a:ea typeface="Cambria Math" panose="02040503050406030204" pitchFamily="18" charset="0"/>
                        </a:rPr>
                        <m:t>𝑖</m:t>
                      </m:r>
                    </m:oMath>
                  </m:oMathPara>
                </a14:m>
                <a:endParaRPr lang="es-ES" sz="3200" dirty="0"/>
              </a:p>
              <a:p>
                <a:r>
                  <a:rPr lang="es-ES" sz="3200" dirty="0"/>
                  <a:t>La función objetivo queda, por tanto:</a:t>
                </a:r>
              </a:p>
              <a:p>
                <a:pPr marL="0" indent="0">
                  <a:buNone/>
                </a:pPr>
                <a14:m>
                  <m:oMathPara xmlns:m="http://schemas.openxmlformats.org/officeDocument/2006/math">
                    <m:oMathParaPr>
                      <m:jc m:val="centerGroup"/>
                    </m:oMathParaPr>
                    <m:oMath xmlns:m="http://schemas.openxmlformats.org/officeDocument/2006/math">
                      <m:r>
                        <a:rPr lang="es-ES" sz="3200" i="1" smtClean="0">
                          <a:latin typeface="Cambria Math" panose="02040503050406030204" pitchFamily="18" charset="0"/>
                        </a:rPr>
                        <m:t>𝑀𝑎𝑥𝑖𝑚𝑖𝑧𝑎𝑟</m:t>
                      </m:r>
                      <m:r>
                        <a:rPr lang="es-ES" sz="3200" i="1" smtClean="0">
                          <a:latin typeface="Cambria Math" panose="02040503050406030204" pitchFamily="18" charset="0"/>
                        </a:rPr>
                        <m:t> </m:t>
                      </m:r>
                      <m:r>
                        <a:rPr lang="es-ES" sz="3200" i="1" smtClean="0">
                          <a:latin typeface="Cambria Math" panose="02040503050406030204" pitchFamily="18" charset="0"/>
                        </a:rPr>
                        <m:t>𝑍</m:t>
                      </m:r>
                      <m:r>
                        <a:rPr lang="es-ES" sz="3200" i="1" smtClean="0">
                          <a:latin typeface="Cambria Math" panose="02040503050406030204" pitchFamily="18" charset="0"/>
                        </a:rPr>
                        <m:t>=150</m:t>
                      </m:r>
                      <m:r>
                        <a:rPr lang="es-ES" sz="3200" b="0" i="1" smtClean="0">
                          <a:latin typeface="Cambria Math" panose="02040503050406030204" pitchFamily="18" charset="0"/>
                        </a:rPr>
                        <m:t>𝑡</m:t>
                      </m:r>
                      <m:r>
                        <a:rPr lang="es-ES" sz="3200" b="0" i="1" smtClean="0">
                          <a:latin typeface="Cambria Math" panose="02040503050406030204" pitchFamily="18" charset="0"/>
                        </a:rPr>
                        <m:t>−</m:t>
                      </m:r>
                      <m:nary>
                        <m:naryPr>
                          <m:chr m:val="∑"/>
                          <m:ctrlPr>
                            <a:rPr lang="es-ES" sz="3200" b="0" i="1" smtClean="0">
                              <a:latin typeface="Cambria Math" panose="02040503050406030204" pitchFamily="18" charset="0"/>
                            </a:rPr>
                          </m:ctrlPr>
                        </m:naryPr>
                        <m:sub>
                          <m:r>
                            <m:rPr>
                              <m:brk m:alnAt="23"/>
                            </m:rPr>
                            <a:rPr lang="es-ES" sz="3200" b="0" i="1" smtClean="0">
                              <a:latin typeface="Cambria Math" panose="02040503050406030204" pitchFamily="18" charset="0"/>
                            </a:rPr>
                            <m:t>𝑘</m:t>
                          </m:r>
                          <m:r>
                            <a:rPr lang="es-ES" sz="3200" b="0" i="1" smtClean="0">
                              <a:latin typeface="Cambria Math" panose="02040503050406030204" pitchFamily="18" charset="0"/>
                            </a:rPr>
                            <m:t>=1</m:t>
                          </m:r>
                        </m:sub>
                        <m:sup>
                          <m:r>
                            <a:rPr lang="es-ES" sz="3200" b="0" i="1" smtClean="0">
                              <a:latin typeface="Cambria Math" panose="02040503050406030204" pitchFamily="18" charset="0"/>
                            </a:rPr>
                            <m:t>𝑁</m:t>
                          </m:r>
                        </m:sup>
                        <m:e>
                          <m:r>
                            <a:rPr lang="es-ES" sz="3200" b="0" i="1" smtClean="0">
                              <a:latin typeface="Cambria Math" panose="02040503050406030204" pitchFamily="18" charset="0"/>
                            </a:rPr>
                            <m:t>(</m:t>
                          </m:r>
                          <m:r>
                            <a:rPr lang="es-ES" sz="3200" b="0" i="1" smtClean="0">
                              <a:latin typeface="Cambria Math" panose="02040503050406030204" pitchFamily="18" charset="0"/>
                            </a:rPr>
                            <m:t>𝑐𝑘𝑥𝑘</m:t>
                          </m:r>
                          <m:r>
                            <a:rPr lang="es-ES" sz="3200" b="0" i="1" smtClean="0">
                              <a:latin typeface="Cambria Math" panose="02040503050406030204" pitchFamily="18" charset="0"/>
                            </a:rPr>
                            <m:t>+750</m:t>
                          </m:r>
                          <m:r>
                            <a:rPr lang="es-ES" sz="3200" i="1">
                              <a:latin typeface="Cambria Math" panose="02040503050406030204" pitchFamily="18" charset="0"/>
                              <a:ea typeface="Cambria Math" panose="02040503050406030204" pitchFamily="18" charset="0"/>
                            </a:rPr>
                            <m:t>𝛿</m:t>
                          </m:r>
                          <m:r>
                            <a:rPr lang="es-ES" sz="3200" i="1" baseline="-25000">
                              <a:latin typeface="Cambria Math" panose="02040503050406030204" pitchFamily="18" charset="0"/>
                              <a:ea typeface="Cambria Math" panose="02040503050406030204" pitchFamily="18" charset="0"/>
                            </a:rPr>
                            <m:t>𝑖</m:t>
                          </m:r>
                        </m:e>
                      </m:nary>
                      <m:r>
                        <a:rPr lang="es-ES" sz="3200" b="0" i="1" smtClean="0">
                          <a:latin typeface="Cambria Math" panose="02040503050406030204" pitchFamily="18" charset="0"/>
                        </a:rPr>
                        <m:t>)</m:t>
                      </m:r>
                    </m:oMath>
                  </m:oMathPara>
                </a14:m>
                <a:endParaRPr lang="es-ES" sz="3200" dirty="0"/>
              </a:p>
            </p:txBody>
          </p:sp>
        </mc:Choice>
        <mc:Fallback xmlns="">
          <p:sp>
            <p:nvSpPr>
              <p:cNvPr id="5" name="Subtitle 4">
                <a:extLst>
                  <a:ext uri="{FF2B5EF4-FFF2-40B4-BE49-F238E27FC236}">
                    <a16:creationId xmlns:a16="http://schemas.microsoft.com/office/drawing/2014/main" id="{7946B22F-5F4C-351A-2249-6375E4F603F7}"/>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362" t="-14362" r="-2362" b="-11569"/>
                </a:stretch>
              </a:blipFill>
            </p:spPr>
            <p:txBody>
              <a:bodyPr/>
              <a:lstStyle/>
              <a:p>
                <a:r>
                  <a:rPr lang="es-ES">
                    <a:noFill/>
                  </a:rPr>
                  <a:t> </a:t>
                </a:r>
              </a:p>
            </p:txBody>
          </p:sp>
        </mc:Fallback>
      </mc:AlternateContent>
    </p:spTree>
    <p:extLst>
      <p:ext uri="{BB962C8B-B14F-4D97-AF65-F5344CB8AC3E}">
        <p14:creationId xmlns:p14="http://schemas.microsoft.com/office/powerpoint/2010/main" val="237422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Introducción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pPr marL="285750" indent="-285750"/>
            <a:r>
              <a:rPr lang="es-ES" sz="3200"/>
              <a:t>* Un problema NP que también es P es resoluble en tiempo P.</a:t>
            </a:r>
          </a:p>
          <a:p>
            <a:pPr marL="285750" indent="-285750"/>
            <a:r>
              <a:rPr lang="es-ES" sz="3200"/>
              <a:t>** Un problema NP-duro que también es NP-completo es verificable en tiempo P.</a:t>
            </a:r>
          </a:p>
          <a:p>
            <a:pPr marL="285750" indent="-285750"/>
            <a:r>
              <a:rPr lang="es-ES" sz="3200"/>
              <a:t>*** Los problemas NP-Completos (todos los cuales forman un subconjunto de NP-duros) pueden serlo. El resto de NP-duros no lo son.</a:t>
            </a:r>
          </a:p>
          <a:p>
            <a:pPr marL="285750" indent="-285750"/>
            <a:endParaRPr lang="es-ES" sz="3200"/>
          </a:p>
          <a:p>
            <a:pPr marL="285750" indent="-285750"/>
            <a:endParaRPr lang="es-ES" sz="320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8</a:t>
            </a:fld>
            <a:endParaRPr lang="es-ES"/>
          </a:p>
        </p:txBody>
      </p:sp>
      <p:pic>
        <p:nvPicPr>
          <p:cNvPr id="6" name="Picture 5">
            <a:extLst>
              <a:ext uri="{FF2B5EF4-FFF2-40B4-BE49-F238E27FC236}">
                <a16:creationId xmlns:a16="http://schemas.microsoft.com/office/drawing/2014/main" id="{E80DC703-2668-18E7-3D0C-99556AB5A158}"/>
              </a:ext>
            </a:extLst>
          </p:cNvPr>
          <p:cNvPicPr>
            <a:picLocks noChangeAspect="1"/>
          </p:cNvPicPr>
          <p:nvPr/>
        </p:nvPicPr>
        <p:blipFill>
          <a:blip r:embed="rId2"/>
          <a:stretch>
            <a:fillRect/>
          </a:stretch>
        </p:blipFill>
        <p:spPr>
          <a:xfrm>
            <a:off x="3392156" y="4657154"/>
            <a:ext cx="6249272" cy="1514686"/>
          </a:xfrm>
          <a:prstGeom prst="rect">
            <a:avLst/>
          </a:prstGeom>
        </p:spPr>
      </p:pic>
    </p:spTree>
    <p:extLst>
      <p:ext uri="{BB962C8B-B14F-4D97-AF65-F5344CB8AC3E}">
        <p14:creationId xmlns:p14="http://schemas.microsoft.com/office/powerpoint/2010/main" val="15343626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E2AF0-2868-8FB1-8304-7C78EEA02F0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36B97E0-B979-5DB0-73EC-07FFA5F92F34}"/>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7F7F83FD-86CE-EA5B-FC90-5727B74C4E9B}"/>
              </a:ext>
            </a:extLst>
          </p:cNvPr>
          <p:cNvSpPr>
            <a:spLocks noGrp="1"/>
          </p:cNvSpPr>
          <p:nvPr>
            <p:ph type="sldNum" sz="quarter" idx="4"/>
          </p:nvPr>
        </p:nvSpPr>
        <p:spPr/>
        <p:txBody>
          <a:bodyPr/>
          <a:lstStyle/>
          <a:p>
            <a:fld id="{C3C68E28-6A0B-4E0D-A95D-AA2B793B8668}" type="slidenum">
              <a:rPr lang="es-ES" smtClean="0"/>
              <a:t>80</a:t>
            </a:fld>
            <a:endParaRPr lang="es-ES"/>
          </a:p>
        </p:txBody>
      </p:sp>
      <p:sp>
        <p:nvSpPr>
          <p:cNvPr id="5" name="Subtitle 4">
            <a:extLst>
              <a:ext uri="{FF2B5EF4-FFF2-40B4-BE49-F238E27FC236}">
                <a16:creationId xmlns:a16="http://schemas.microsoft.com/office/drawing/2014/main" id="{2BA36A27-1AE8-6E7F-8E10-A187EC5560FA}"/>
              </a:ext>
            </a:extLst>
          </p:cNvPr>
          <p:cNvSpPr>
            <a:spLocks noGrp="1"/>
          </p:cNvSpPr>
          <p:nvPr>
            <p:ph type="subTitle" idx="10"/>
          </p:nvPr>
        </p:nvSpPr>
        <p:spPr>
          <a:xfrm>
            <a:off x="314280" y="1582560"/>
            <a:ext cx="10585368" cy="4589280"/>
          </a:xfrm>
        </p:spPr>
        <p:txBody>
          <a:bodyPr/>
          <a:lstStyle/>
          <a:p>
            <a:pPr marL="0" indent="0">
              <a:buNone/>
            </a:pPr>
            <a:r>
              <a:rPr lang="es-ES" sz="3200" b="1"/>
              <a:t>Costes fijos</a:t>
            </a:r>
          </a:p>
          <a:p>
            <a:r>
              <a:rPr lang="es-ES" sz="3200"/>
              <a:t>Supongamos que la empresa está considerando 2 modelos diferentes de depósito:</a:t>
            </a:r>
          </a:p>
          <a:p>
            <a:endParaRPr lang="es-ES" sz="3200"/>
          </a:p>
          <a:p>
            <a:endParaRPr lang="es-ES" sz="3200"/>
          </a:p>
          <a:p>
            <a:r>
              <a:rPr lang="es-ES" sz="3200"/>
              <a:t>Construir un modelo que contemple la decisión sobre qué tipo de depósito adquirir para cada uno de los aceites considerados, considerando que solo puede comprar un depósito para cada tipo de aceite.</a:t>
            </a:r>
          </a:p>
        </p:txBody>
      </p:sp>
      <p:graphicFrame>
        <p:nvGraphicFramePr>
          <p:cNvPr id="3" name="Table 2">
            <a:extLst>
              <a:ext uri="{FF2B5EF4-FFF2-40B4-BE49-F238E27FC236}">
                <a16:creationId xmlns:a16="http://schemas.microsoft.com/office/drawing/2014/main" id="{84E8B615-A591-9A92-69A2-6AE458A321C0}"/>
              </a:ext>
            </a:extLst>
          </p:cNvPr>
          <p:cNvGraphicFramePr>
            <a:graphicFrameLocks noGrp="1"/>
          </p:cNvGraphicFramePr>
          <p:nvPr>
            <p:extLst>
              <p:ext uri="{D42A27DB-BD31-4B8C-83A1-F6EECF244321}">
                <p14:modId xmlns:p14="http://schemas.microsoft.com/office/powerpoint/2010/main" val="782966204"/>
              </p:ext>
            </p:extLst>
          </p:nvPr>
        </p:nvGraphicFramePr>
        <p:xfrm>
          <a:off x="1858264" y="310533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97690484"/>
                    </a:ext>
                  </a:extLst>
                </a:gridCol>
                <a:gridCol w="2709333">
                  <a:extLst>
                    <a:ext uri="{9D8B030D-6E8A-4147-A177-3AD203B41FA5}">
                      <a16:colId xmlns:a16="http://schemas.microsoft.com/office/drawing/2014/main" val="2190268791"/>
                    </a:ext>
                  </a:extLst>
                </a:gridCol>
                <a:gridCol w="2709333">
                  <a:extLst>
                    <a:ext uri="{9D8B030D-6E8A-4147-A177-3AD203B41FA5}">
                      <a16:colId xmlns:a16="http://schemas.microsoft.com/office/drawing/2014/main" val="3585441543"/>
                    </a:ext>
                  </a:extLst>
                </a:gridCol>
              </a:tblGrid>
              <a:tr h="370840">
                <a:tc>
                  <a:txBody>
                    <a:bodyPr/>
                    <a:lstStyle/>
                    <a:p>
                      <a:r>
                        <a:rPr lang="es-ES"/>
                        <a:t>Modelo</a:t>
                      </a:r>
                    </a:p>
                  </a:txBody>
                  <a:tcPr/>
                </a:tc>
                <a:tc>
                  <a:txBody>
                    <a:bodyPr/>
                    <a:lstStyle/>
                    <a:p>
                      <a:pPr algn="ctr"/>
                      <a:r>
                        <a:rPr lang="es-ES"/>
                        <a:t>Capacidad</a:t>
                      </a:r>
                    </a:p>
                  </a:txBody>
                  <a:tcPr/>
                </a:tc>
                <a:tc>
                  <a:txBody>
                    <a:bodyPr/>
                    <a:lstStyle/>
                    <a:p>
                      <a:pPr algn="r"/>
                      <a:r>
                        <a:rPr lang="es-ES"/>
                        <a:t>Coste</a:t>
                      </a:r>
                    </a:p>
                  </a:txBody>
                  <a:tcPr/>
                </a:tc>
                <a:extLst>
                  <a:ext uri="{0D108BD9-81ED-4DB2-BD59-A6C34878D82A}">
                    <a16:rowId xmlns:a16="http://schemas.microsoft.com/office/drawing/2014/main" val="2806918231"/>
                  </a:ext>
                </a:extLst>
              </a:tr>
              <a:tr h="370840">
                <a:tc>
                  <a:txBody>
                    <a:bodyPr/>
                    <a:lstStyle/>
                    <a:p>
                      <a:r>
                        <a:rPr lang="es-ES"/>
                        <a:t>I</a:t>
                      </a:r>
                    </a:p>
                  </a:txBody>
                  <a:tcPr/>
                </a:tc>
                <a:tc>
                  <a:txBody>
                    <a:bodyPr/>
                    <a:lstStyle/>
                    <a:p>
                      <a:pPr algn="ctr"/>
                      <a:r>
                        <a:rPr lang="es-ES"/>
                        <a:t>200</a:t>
                      </a:r>
                    </a:p>
                  </a:txBody>
                  <a:tcPr/>
                </a:tc>
                <a:tc>
                  <a:txBody>
                    <a:bodyPr/>
                    <a:lstStyle/>
                    <a:p>
                      <a:pPr algn="r"/>
                      <a:r>
                        <a:rPr lang="es-ES"/>
                        <a:t>750</a:t>
                      </a:r>
                    </a:p>
                  </a:txBody>
                  <a:tcPr/>
                </a:tc>
                <a:extLst>
                  <a:ext uri="{0D108BD9-81ED-4DB2-BD59-A6C34878D82A}">
                    <a16:rowId xmlns:a16="http://schemas.microsoft.com/office/drawing/2014/main" val="3563823476"/>
                  </a:ext>
                </a:extLst>
              </a:tr>
              <a:tr h="370840">
                <a:tc>
                  <a:txBody>
                    <a:bodyPr/>
                    <a:lstStyle/>
                    <a:p>
                      <a:r>
                        <a:rPr lang="es-ES"/>
                        <a:t>II</a:t>
                      </a:r>
                    </a:p>
                  </a:txBody>
                  <a:tcPr/>
                </a:tc>
                <a:tc>
                  <a:txBody>
                    <a:bodyPr/>
                    <a:lstStyle/>
                    <a:p>
                      <a:pPr algn="ctr"/>
                      <a:r>
                        <a:rPr lang="es-ES"/>
                        <a:t>100</a:t>
                      </a:r>
                    </a:p>
                  </a:txBody>
                  <a:tcPr/>
                </a:tc>
                <a:tc>
                  <a:txBody>
                    <a:bodyPr/>
                    <a:lstStyle/>
                    <a:p>
                      <a:pPr algn="r"/>
                      <a:r>
                        <a:rPr lang="es-ES"/>
                        <a:t>450</a:t>
                      </a:r>
                    </a:p>
                  </a:txBody>
                  <a:tcPr/>
                </a:tc>
                <a:extLst>
                  <a:ext uri="{0D108BD9-81ED-4DB2-BD59-A6C34878D82A}">
                    <a16:rowId xmlns:a16="http://schemas.microsoft.com/office/drawing/2014/main" val="1519148291"/>
                  </a:ext>
                </a:extLst>
              </a:tr>
            </a:tbl>
          </a:graphicData>
        </a:graphic>
      </p:graphicFrame>
    </p:spTree>
    <p:extLst>
      <p:ext uri="{BB962C8B-B14F-4D97-AF65-F5344CB8AC3E}">
        <p14:creationId xmlns:p14="http://schemas.microsoft.com/office/powerpoint/2010/main" val="36111543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2F20C-0A4A-9295-0A84-9166F3B2E6A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2EB3F4-0882-CDB3-DDC8-CC5DF4AC2AA3}"/>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A7D65441-6336-5CDE-0534-426FB81B266C}"/>
              </a:ext>
            </a:extLst>
          </p:cNvPr>
          <p:cNvSpPr>
            <a:spLocks noGrp="1"/>
          </p:cNvSpPr>
          <p:nvPr>
            <p:ph type="sldNum" sz="quarter" idx="4"/>
          </p:nvPr>
        </p:nvSpPr>
        <p:spPr/>
        <p:txBody>
          <a:bodyPr/>
          <a:lstStyle/>
          <a:p>
            <a:fld id="{C3C68E28-6A0B-4E0D-A95D-AA2B793B8668}" type="slidenum">
              <a:rPr lang="es-ES" smtClean="0"/>
              <a:t>81</a:t>
            </a:fld>
            <a:endParaRPr lang="es-ES"/>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287D3F2-AF87-BF20-79C3-11F575EA78FB}"/>
                  </a:ext>
                </a:extLst>
              </p:cNvPr>
              <p:cNvSpPr>
                <a:spLocks noGrp="1"/>
              </p:cNvSpPr>
              <p:nvPr>
                <p:ph type="subTitle" idx="10"/>
              </p:nvPr>
            </p:nvSpPr>
            <p:spPr>
              <a:xfrm>
                <a:off x="314280" y="1582560"/>
                <a:ext cx="10786536" cy="4589280"/>
              </a:xfrm>
            </p:spPr>
            <p:txBody>
              <a:bodyPr/>
              <a:lstStyle/>
              <a:p>
                <a:pPr marL="0" indent="0">
                  <a:buNone/>
                </a:pPr>
                <a:r>
                  <a:rPr lang="es-ES" sz="3200" b="1"/>
                  <a:t>Nuevas variables</a:t>
                </a:r>
              </a:p>
              <a:p>
                <a:pPr marL="0" indent="0">
                  <a:buNone/>
                </a:pPr>
                <a:endParaRPr lang="es-ES" sz="3200" b="1"/>
              </a:p>
              <a:p>
                <a:pPr marL="0" indent="0">
                  <a:buNone/>
                </a:pPr>
                <a14:m>
                  <m:oMathPara xmlns:m="http://schemas.openxmlformats.org/officeDocument/2006/math">
                    <m:oMathParaPr>
                      <m:jc m:val="centerGroup"/>
                    </m:oMathParaPr>
                    <m:oMath xmlns:m="http://schemas.openxmlformats.org/officeDocument/2006/math">
                      <m:r>
                        <a:rPr lang="es-ES" sz="3200" i="1" smtClean="0">
                          <a:latin typeface="Cambria Math" panose="02040503050406030204" pitchFamily="18" charset="0"/>
                          <a:ea typeface="Cambria Math" panose="02040503050406030204" pitchFamily="18" charset="0"/>
                        </a:rPr>
                        <m:t>𝛿</m:t>
                      </m:r>
                      <m:r>
                        <a:rPr lang="es-ES" sz="3200" b="0" i="1" baseline="-25000" smtClean="0">
                          <a:latin typeface="Cambria Math" panose="02040503050406030204" pitchFamily="18" charset="0"/>
                          <a:ea typeface="Cambria Math" panose="02040503050406030204" pitchFamily="18" charset="0"/>
                        </a:rPr>
                        <m:t>𝐼𝑖</m:t>
                      </m:r>
                      <m:r>
                        <a:rPr lang="es-ES" sz="3200" b="0" i="1" smtClean="0">
                          <a:latin typeface="Cambria Math" panose="02040503050406030204" pitchFamily="18" charset="0"/>
                          <a:ea typeface="Cambria Math" panose="02040503050406030204" pitchFamily="18" charset="0"/>
                        </a:rPr>
                        <m:t>=</m:t>
                      </m:r>
                      <m:d>
                        <m:dPr>
                          <m:begChr m:val="{"/>
                          <m:endChr m:val=""/>
                          <m:ctrlPr>
                            <a:rPr lang="es-ES" sz="3200" b="0" i="1" smtClean="0">
                              <a:latin typeface="Cambria Math" panose="02040503050406030204" pitchFamily="18" charset="0"/>
                            </a:rPr>
                          </m:ctrlPr>
                        </m:dPr>
                        <m:e>
                          <m:eqArr>
                            <m:eqArrPr>
                              <m:ctrlPr>
                                <a:rPr lang="es-ES" sz="3200" b="0" i="1" smtClean="0">
                                  <a:latin typeface="Cambria Math" panose="02040503050406030204" pitchFamily="18" charset="0"/>
                                </a:rPr>
                              </m:ctrlPr>
                            </m:eqArrPr>
                            <m:e>
                              <m:r>
                                <a:rPr lang="es-ES" sz="3200" b="0" i="1" smtClean="0">
                                  <a:latin typeface="Cambria Math" panose="02040503050406030204" pitchFamily="18" charset="0"/>
                                </a:rPr>
                                <m:t>1, </m:t>
                              </m:r>
                              <m:r>
                                <a:rPr lang="es-ES" sz="3200" b="0" i="1" smtClean="0">
                                  <a:latin typeface="Cambria Math" panose="02040503050406030204" pitchFamily="18" charset="0"/>
                                </a:rPr>
                                <m:t>𝑠𝑖</m:t>
                              </m:r>
                              <m:r>
                                <a:rPr lang="es-ES" sz="3200" b="0" i="1" smtClean="0">
                                  <a:latin typeface="Cambria Math" panose="02040503050406030204" pitchFamily="18" charset="0"/>
                                </a:rPr>
                                <m:t> </m:t>
                              </m:r>
                              <m:r>
                                <a:rPr lang="es-ES" sz="3200" b="0" i="1" smtClean="0">
                                  <a:latin typeface="Cambria Math" panose="02040503050406030204" pitchFamily="18" charset="0"/>
                                </a:rPr>
                                <m:t>𝑒𝑙</m:t>
                              </m:r>
                              <m:r>
                                <a:rPr lang="es-ES" sz="3200" b="0" i="1" smtClean="0">
                                  <a:latin typeface="Cambria Math" panose="02040503050406030204" pitchFamily="18" charset="0"/>
                                </a:rPr>
                                <m:t> </m:t>
                              </m:r>
                              <m:r>
                                <a:rPr lang="es-ES" sz="3200" b="0" i="1" smtClean="0">
                                  <a:latin typeface="Cambria Math" panose="02040503050406030204" pitchFamily="18" charset="0"/>
                                </a:rPr>
                                <m:t>𝑎𝑐𝑒𝑖𝑡𝑒</m:t>
                              </m:r>
                              <m:r>
                                <a:rPr lang="es-ES" sz="3200" b="0" i="1" smtClean="0">
                                  <a:latin typeface="Cambria Math" panose="02040503050406030204" pitchFamily="18" charset="0"/>
                                </a:rPr>
                                <m:t> </m:t>
                              </m:r>
                              <m:r>
                                <a:rPr lang="es-ES" sz="3200" b="0" i="1" smtClean="0">
                                  <a:latin typeface="Cambria Math" panose="02040503050406030204" pitchFamily="18" charset="0"/>
                                </a:rPr>
                                <m:t>𝑑𝑒</m:t>
                              </m:r>
                              <m:r>
                                <a:rPr lang="es-ES" sz="3200" b="0" i="1" smtClean="0">
                                  <a:latin typeface="Cambria Math" panose="02040503050406030204" pitchFamily="18" charset="0"/>
                                </a:rPr>
                                <m:t> </m:t>
                              </m:r>
                              <m:r>
                                <a:rPr lang="es-ES" sz="3200" b="0" i="1" smtClean="0">
                                  <a:latin typeface="Cambria Math" panose="02040503050406030204" pitchFamily="18" charset="0"/>
                                </a:rPr>
                                <m:t>𝑡𝑖𝑝𝑜</m:t>
                              </m:r>
                              <m:r>
                                <a:rPr lang="es-ES" sz="3200" b="0" i="1" smtClean="0">
                                  <a:latin typeface="Cambria Math" panose="02040503050406030204" pitchFamily="18" charset="0"/>
                                </a:rPr>
                                <m:t> </m:t>
                              </m:r>
                              <m:r>
                                <a:rPr lang="es-ES" sz="3200" b="0" i="1" smtClean="0">
                                  <a:latin typeface="Cambria Math" panose="02040503050406030204" pitchFamily="18" charset="0"/>
                                </a:rPr>
                                <m:t>𝑖</m:t>
                              </m:r>
                              <m:r>
                                <a:rPr lang="es-ES" sz="3200" b="0" i="1" smtClean="0">
                                  <a:latin typeface="Cambria Math" panose="02040503050406030204" pitchFamily="18" charset="0"/>
                                </a:rPr>
                                <m:t> </m:t>
                              </m:r>
                              <m:r>
                                <a:rPr lang="es-ES" sz="3200" b="0" i="1" smtClean="0">
                                  <a:latin typeface="Cambria Math" panose="02040503050406030204" pitchFamily="18" charset="0"/>
                                </a:rPr>
                                <m:t>𝑠𝑒</m:t>
                              </m:r>
                              <m:r>
                                <a:rPr lang="es-ES" sz="3200" b="0" i="1" smtClean="0">
                                  <a:latin typeface="Cambria Math" panose="02040503050406030204" pitchFamily="18" charset="0"/>
                                </a:rPr>
                                <m:t> </m:t>
                              </m:r>
                              <m:r>
                                <a:rPr lang="es-ES" sz="3200" b="0" i="1" smtClean="0">
                                  <a:latin typeface="Cambria Math" panose="02040503050406030204" pitchFamily="18" charset="0"/>
                                </a:rPr>
                                <m:t>𝑎𝑙𝑚𝑎𝑐𝑒𝑛𝑎</m:t>
                              </m:r>
                              <m:r>
                                <a:rPr lang="es-ES" sz="3200" b="0" i="1" smtClean="0">
                                  <a:latin typeface="Cambria Math" panose="02040503050406030204" pitchFamily="18" charset="0"/>
                                </a:rPr>
                                <m:t> </m:t>
                              </m:r>
                              <m:r>
                                <a:rPr lang="es-ES" sz="3200" b="0" i="1" smtClean="0">
                                  <a:latin typeface="Cambria Math" panose="02040503050406030204" pitchFamily="18" charset="0"/>
                                </a:rPr>
                                <m:t>𝑒𝑛</m:t>
                              </m:r>
                              <m:r>
                                <a:rPr lang="es-ES" sz="3200" b="0" i="1" smtClean="0">
                                  <a:latin typeface="Cambria Math" panose="02040503050406030204" pitchFamily="18" charset="0"/>
                                </a:rPr>
                                <m:t> </m:t>
                              </m:r>
                              <m:r>
                                <a:rPr lang="es-ES" sz="3200" b="0" i="1" smtClean="0">
                                  <a:latin typeface="Cambria Math" panose="02040503050406030204" pitchFamily="18" charset="0"/>
                                </a:rPr>
                                <m:t>𝑢𝑛</m:t>
                              </m:r>
                              <m:r>
                                <a:rPr lang="es-ES" sz="3200" b="0" i="1" smtClean="0">
                                  <a:latin typeface="Cambria Math" panose="02040503050406030204" pitchFamily="18" charset="0"/>
                                </a:rPr>
                                <m:t> </m:t>
                              </m:r>
                              <m:r>
                                <a:rPr lang="es-ES" sz="3200" b="0" i="1" smtClean="0">
                                  <a:latin typeface="Cambria Math" panose="02040503050406030204" pitchFamily="18" charset="0"/>
                                </a:rPr>
                                <m:t>𝑑𝑒𝑝</m:t>
                              </m:r>
                              <m:r>
                                <a:rPr lang="es-ES" sz="3200" b="0" i="1" smtClean="0">
                                  <a:latin typeface="Cambria Math" panose="02040503050406030204" pitchFamily="18" charset="0"/>
                                </a:rPr>
                                <m:t>ó</m:t>
                              </m:r>
                              <m:r>
                                <a:rPr lang="es-ES" sz="3200" b="0" i="1" smtClean="0">
                                  <a:latin typeface="Cambria Math" panose="02040503050406030204" pitchFamily="18" charset="0"/>
                                </a:rPr>
                                <m:t>𝑠𝑖𝑡𝑜</m:t>
                              </m:r>
                              <m:r>
                                <a:rPr lang="es-ES" sz="3200" b="0" i="1" smtClean="0">
                                  <a:latin typeface="Cambria Math" panose="02040503050406030204" pitchFamily="18" charset="0"/>
                                </a:rPr>
                                <m:t> </m:t>
                              </m:r>
                              <m:r>
                                <a:rPr lang="es-ES" sz="3200" b="0" i="1" smtClean="0">
                                  <a:latin typeface="Cambria Math" panose="02040503050406030204" pitchFamily="18" charset="0"/>
                                </a:rPr>
                                <m:t>𝐼</m:t>
                              </m:r>
                            </m:e>
                            <m:e>
                              <m:r>
                                <a:rPr lang="es-ES" sz="3200" b="0" i="1" smtClean="0">
                                  <a:latin typeface="Cambria Math" panose="02040503050406030204" pitchFamily="18" charset="0"/>
                                </a:rPr>
                                <m:t>0, </m:t>
                              </m:r>
                              <m:r>
                                <a:rPr lang="es-ES" sz="3200" b="0" i="1" smtClean="0">
                                  <a:latin typeface="Cambria Math" panose="02040503050406030204" pitchFamily="18" charset="0"/>
                                </a:rPr>
                                <m:t>𝑒𝑛</m:t>
                              </m:r>
                              <m:r>
                                <a:rPr lang="es-ES" sz="3200" b="0" i="1" smtClean="0">
                                  <a:latin typeface="Cambria Math" panose="02040503050406030204" pitchFamily="18" charset="0"/>
                                </a:rPr>
                                <m:t> </m:t>
                              </m:r>
                              <m:r>
                                <a:rPr lang="es-ES" sz="3200" b="0" i="1" smtClean="0">
                                  <a:latin typeface="Cambria Math" panose="02040503050406030204" pitchFamily="18" charset="0"/>
                                </a:rPr>
                                <m:t>𝑜𝑡𝑟𝑜</m:t>
                              </m:r>
                              <m:r>
                                <a:rPr lang="es-ES" sz="3200" b="0" i="1" smtClean="0">
                                  <a:latin typeface="Cambria Math" panose="02040503050406030204" pitchFamily="18" charset="0"/>
                                </a:rPr>
                                <m:t> </m:t>
                              </m:r>
                              <m:r>
                                <a:rPr lang="es-ES" sz="3200" b="0" i="1" smtClean="0">
                                  <a:latin typeface="Cambria Math" panose="02040503050406030204" pitchFamily="18" charset="0"/>
                                </a:rPr>
                                <m:t>𝑐𝑎𝑠𝑜</m:t>
                              </m:r>
                            </m:e>
                          </m:eqArr>
                        </m:e>
                      </m:d>
                    </m:oMath>
                  </m:oMathPara>
                </a14:m>
                <a:endParaRPr lang="es-ES" sz="3200" b="0"/>
              </a:p>
              <a:p>
                <a:pPr marL="0" indent="0">
                  <a:buNone/>
                </a:pPr>
                <a14:m>
                  <m:oMathPara xmlns:m="http://schemas.openxmlformats.org/officeDocument/2006/math">
                    <m:oMathParaPr>
                      <m:jc m:val="centerGroup"/>
                    </m:oMathParaPr>
                    <m:oMath xmlns:m="http://schemas.openxmlformats.org/officeDocument/2006/math">
                      <m:r>
                        <a:rPr lang="es-ES" sz="3200" i="1" smtClean="0">
                          <a:latin typeface="Cambria Math" panose="02040503050406030204" pitchFamily="18" charset="0"/>
                          <a:ea typeface="Cambria Math" panose="02040503050406030204" pitchFamily="18" charset="0"/>
                        </a:rPr>
                        <m:t>𝛿</m:t>
                      </m:r>
                      <m:r>
                        <a:rPr lang="es-ES" sz="3200" b="0" i="1" baseline="-25000" smtClean="0">
                          <a:latin typeface="Cambria Math" panose="02040503050406030204" pitchFamily="18" charset="0"/>
                          <a:ea typeface="Cambria Math" panose="02040503050406030204" pitchFamily="18" charset="0"/>
                        </a:rPr>
                        <m:t>𝐼𝐼𝑖</m:t>
                      </m:r>
                      <m:r>
                        <a:rPr lang="es-ES" sz="3200" b="0" i="1" smtClean="0">
                          <a:latin typeface="Cambria Math" panose="02040503050406030204" pitchFamily="18" charset="0"/>
                          <a:ea typeface="Cambria Math" panose="02040503050406030204" pitchFamily="18" charset="0"/>
                        </a:rPr>
                        <m:t>=</m:t>
                      </m:r>
                      <m:d>
                        <m:dPr>
                          <m:begChr m:val="{"/>
                          <m:endChr m:val=""/>
                          <m:ctrlPr>
                            <a:rPr lang="es-ES" sz="3200" b="0" i="1" smtClean="0">
                              <a:latin typeface="Cambria Math" panose="02040503050406030204" pitchFamily="18" charset="0"/>
                            </a:rPr>
                          </m:ctrlPr>
                        </m:dPr>
                        <m:e>
                          <m:eqArr>
                            <m:eqArrPr>
                              <m:ctrlPr>
                                <a:rPr lang="es-ES" sz="3200" b="0" i="1" smtClean="0">
                                  <a:latin typeface="Cambria Math" panose="02040503050406030204" pitchFamily="18" charset="0"/>
                                </a:rPr>
                              </m:ctrlPr>
                            </m:eqArrPr>
                            <m:e>
                              <m:r>
                                <a:rPr lang="es-ES" sz="3200" b="0" i="1" smtClean="0">
                                  <a:latin typeface="Cambria Math" panose="02040503050406030204" pitchFamily="18" charset="0"/>
                                </a:rPr>
                                <m:t>1, </m:t>
                              </m:r>
                              <m:r>
                                <a:rPr lang="es-ES" sz="3200" b="0" i="1" smtClean="0">
                                  <a:latin typeface="Cambria Math" panose="02040503050406030204" pitchFamily="18" charset="0"/>
                                </a:rPr>
                                <m:t>𝑠𝑖</m:t>
                              </m:r>
                              <m:r>
                                <a:rPr lang="es-ES" sz="3200" b="0" i="1" smtClean="0">
                                  <a:latin typeface="Cambria Math" panose="02040503050406030204" pitchFamily="18" charset="0"/>
                                </a:rPr>
                                <m:t> </m:t>
                              </m:r>
                              <m:r>
                                <a:rPr lang="es-ES" sz="3200" b="0" i="1" smtClean="0">
                                  <a:latin typeface="Cambria Math" panose="02040503050406030204" pitchFamily="18" charset="0"/>
                                </a:rPr>
                                <m:t>𝑒𝑙</m:t>
                              </m:r>
                              <m:r>
                                <a:rPr lang="es-ES" sz="3200" b="0" i="1" smtClean="0">
                                  <a:latin typeface="Cambria Math" panose="02040503050406030204" pitchFamily="18" charset="0"/>
                                </a:rPr>
                                <m:t> </m:t>
                              </m:r>
                              <m:r>
                                <a:rPr lang="es-ES" sz="3200" b="0" i="1" smtClean="0">
                                  <a:latin typeface="Cambria Math" panose="02040503050406030204" pitchFamily="18" charset="0"/>
                                </a:rPr>
                                <m:t>𝑎𝑐𝑒𝑖𝑡𝑒</m:t>
                              </m:r>
                              <m:r>
                                <a:rPr lang="es-ES" sz="3200" b="0" i="1" smtClean="0">
                                  <a:latin typeface="Cambria Math" panose="02040503050406030204" pitchFamily="18" charset="0"/>
                                </a:rPr>
                                <m:t> </m:t>
                              </m:r>
                              <m:r>
                                <a:rPr lang="es-ES" sz="3200" b="0" i="1" smtClean="0">
                                  <a:latin typeface="Cambria Math" panose="02040503050406030204" pitchFamily="18" charset="0"/>
                                </a:rPr>
                                <m:t>𝑑𝑒</m:t>
                              </m:r>
                              <m:r>
                                <a:rPr lang="es-ES" sz="3200" b="0" i="1" smtClean="0">
                                  <a:latin typeface="Cambria Math" panose="02040503050406030204" pitchFamily="18" charset="0"/>
                                </a:rPr>
                                <m:t> </m:t>
                              </m:r>
                              <m:r>
                                <a:rPr lang="es-ES" sz="3200" b="0" i="1" smtClean="0">
                                  <a:latin typeface="Cambria Math" panose="02040503050406030204" pitchFamily="18" charset="0"/>
                                </a:rPr>
                                <m:t>𝑡𝑖𝑝𝑜</m:t>
                              </m:r>
                              <m:r>
                                <a:rPr lang="es-ES" sz="3200" b="0" i="1" smtClean="0">
                                  <a:latin typeface="Cambria Math" panose="02040503050406030204" pitchFamily="18" charset="0"/>
                                </a:rPr>
                                <m:t> </m:t>
                              </m:r>
                              <m:r>
                                <a:rPr lang="es-ES" sz="3200" b="0" i="1" smtClean="0">
                                  <a:latin typeface="Cambria Math" panose="02040503050406030204" pitchFamily="18" charset="0"/>
                                </a:rPr>
                                <m:t>𝑖</m:t>
                              </m:r>
                              <m:r>
                                <a:rPr lang="es-ES" sz="3200" b="0" i="1" smtClean="0">
                                  <a:latin typeface="Cambria Math" panose="02040503050406030204" pitchFamily="18" charset="0"/>
                                </a:rPr>
                                <m:t> </m:t>
                              </m:r>
                              <m:r>
                                <a:rPr lang="es-ES" sz="3200" b="0" i="1" smtClean="0">
                                  <a:latin typeface="Cambria Math" panose="02040503050406030204" pitchFamily="18" charset="0"/>
                                </a:rPr>
                                <m:t>𝑠𝑒</m:t>
                              </m:r>
                              <m:r>
                                <a:rPr lang="es-ES" sz="3200" b="0" i="1" smtClean="0">
                                  <a:latin typeface="Cambria Math" panose="02040503050406030204" pitchFamily="18" charset="0"/>
                                </a:rPr>
                                <m:t> </m:t>
                              </m:r>
                              <m:r>
                                <a:rPr lang="es-ES" sz="3200" b="0" i="1" smtClean="0">
                                  <a:latin typeface="Cambria Math" panose="02040503050406030204" pitchFamily="18" charset="0"/>
                                </a:rPr>
                                <m:t>𝑎𝑙𝑚𝑎𝑐𝑒𝑛𝑎</m:t>
                              </m:r>
                              <m:r>
                                <a:rPr lang="es-ES" sz="3200" b="0" i="1" smtClean="0">
                                  <a:latin typeface="Cambria Math" panose="02040503050406030204" pitchFamily="18" charset="0"/>
                                </a:rPr>
                                <m:t> </m:t>
                              </m:r>
                              <m:r>
                                <a:rPr lang="es-ES" sz="3200" b="0" i="1" smtClean="0">
                                  <a:latin typeface="Cambria Math" panose="02040503050406030204" pitchFamily="18" charset="0"/>
                                </a:rPr>
                                <m:t>𝑒𝑛</m:t>
                              </m:r>
                              <m:r>
                                <a:rPr lang="es-ES" sz="3200" b="0" i="1" smtClean="0">
                                  <a:latin typeface="Cambria Math" panose="02040503050406030204" pitchFamily="18" charset="0"/>
                                </a:rPr>
                                <m:t> </m:t>
                              </m:r>
                              <m:r>
                                <a:rPr lang="es-ES" sz="3200" b="0" i="1" smtClean="0">
                                  <a:latin typeface="Cambria Math" panose="02040503050406030204" pitchFamily="18" charset="0"/>
                                </a:rPr>
                                <m:t>𝑢𝑛</m:t>
                              </m:r>
                              <m:r>
                                <a:rPr lang="es-ES" sz="3200" b="0" i="1" smtClean="0">
                                  <a:latin typeface="Cambria Math" panose="02040503050406030204" pitchFamily="18" charset="0"/>
                                </a:rPr>
                                <m:t> </m:t>
                              </m:r>
                              <m:r>
                                <a:rPr lang="es-ES" sz="3200" b="0" i="1" smtClean="0">
                                  <a:latin typeface="Cambria Math" panose="02040503050406030204" pitchFamily="18" charset="0"/>
                                </a:rPr>
                                <m:t>𝑑𝑒𝑝</m:t>
                              </m:r>
                              <m:r>
                                <a:rPr lang="es-ES" sz="3200" b="0" i="1" smtClean="0">
                                  <a:latin typeface="Cambria Math" panose="02040503050406030204" pitchFamily="18" charset="0"/>
                                </a:rPr>
                                <m:t>ó</m:t>
                              </m:r>
                              <m:r>
                                <a:rPr lang="es-ES" sz="3200" b="0" i="1" smtClean="0">
                                  <a:latin typeface="Cambria Math" panose="02040503050406030204" pitchFamily="18" charset="0"/>
                                </a:rPr>
                                <m:t>𝑠𝑖𝑡𝑜</m:t>
                              </m:r>
                              <m:r>
                                <a:rPr lang="es-ES" sz="3200" b="0" i="1" smtClean="0">
                                  <a:latin typeface="Cambria Math" panose="02040503050406030204" pitchFamily="18" charset="0"/>
                                </a:rPr>
                                <m:t> </m:t>
                              </m:r>
                              <m:r>
                                <a:rPr lang="es-ES" sz="3200" b="0" i="1" smtClean="0">
                                  <a:latin typeface="Cambria Math" panose="02040503050406030204" pitchFamily="18" charset="0"/>
                                </a:rPr>
                                <m:t>𝐼𝐼</m:t>
                              </m:r>
                            </m:e>
                            <m:e>
                              <m:r>
                                <a:rPr lang="es-ES" sz="3200" b="0" i="1" smtClean="0">
                                  <a:latin typeface="Cambria Math" panose="02040503050406030204" pitchFamily="18" charset="0"/>
                                </a:rPr>
                                <m:t>0, </m:t>
                              </m:r>
                              <m:r>
                                <a:rPr lang="es-ES" sz="3200" b="0" i="1" smtClean="0">
                                  <a:latin typeface="Cambria Math" panose="02040503050406030204" pitchFamily="18" charset="0"/>
                                </a:rPr>
                                <m:t>𝑒𝑛</m:t>
                              </m:r>
                              <m:r>
                                <a:rPr lang="es-ES" sz="3200" b="0" i="1" smtClean="0">
                                  <a:latin typeface="Cambria Math" panose="02040503050406030204" pitchFamily="18" charset="0"/>
                                </a:rPr>
                                <m:t> </m:t>
                              </m:r>
                              <m:r>
                                <a:rPr lang="es-ES" sz="3200" b="0" i="1" smtClean="0">
                                  <a:latin typeface="Cambria Math" panose="02040503050406030204" pitchFamily="18" charset="0"/>
                                </a:rPr>
                                <m:t>𝑜𝑡𝑟𝑜</m:t>
                              </m:r>
                              <m:r>
                                <a:rPr lang="es-ES" sz="3200" b="0" i="1" smtClean="0">
                                  <a:latin typeface="Cambria Math" panose="02040503050406030204" pitchFamily="18" charset="0"/>
                                </a:rPr>
                                <m:t> </m:t>
                              </m:r>
                              <m:r>
                                <a:rPr lang="es-ES" sz="3200" b="0" i="1" smtClean="0">
                                  <a:latin typeface="Cambria Math" panose="02040503050406030204" pitchFamily="18" charset="0"/>
                                </a:rPr>
                                <m:t>𝑐𝑎𝑠𝑜</m:t>
                              </m:r>
                            </m:e>
                          </m:eqArr>
                        </m:e>
                      </m:d>
                    </m:oMath>
                  </m:oMathPara>
                </a14:m>
                <a:endParaRPr lang="es-ES" sz="3200" baseline="-25000"/>
              </a:p>
              <a:p>
                <a:pPr marL="0" indent="0">
                  <a:buNone/>
                </a:pPr>
                <a:r>
                  <a:rPr lang="es-ES" sz="3200" baseline="-25000"/>
                  <a:t>Además, es necesario actualizar la función objetivo.</a:t>
                </a:r>
              </a:p>
              <a:p>
                <a:pPr marL="0" indent="0">
                  <a:buNone/>
                </a:pPr>
                <a:r>
                  <a:rPr lang="es-ES" sz="3200" baseline="-25000"/>
                  <a:t>Si se utiliza un tipo de aceite, hay que comprar uno de los dos depósitos:</a:t>
                </a:r>
              </a:p>
              <a:p>
                <a:pPr marL="0" indent="0">
                  <a:buNone/>
                </a:pPr>
                <a:endParaRPr lang="es-ES" sz="3200" baseline="-25000"/>
              </a:p>
              <a:p>
                <a:pPr marL="0" indent="0">
                  <a:buNone/>
                </a:pPr>
                <a14:m>
                  <m:oMathPara xmlns:m="http://schemas.openxmlformats.org/officeDocument/2006/math">
                    <m:oMathParaPr>
                      <m:jc m:val="centerGroup"/>
                    </m:oMathParaPr>
                    <m:oMath xmlns:m="http://schemas.openxmlformats.org/officeDocument/2006/math">
                      <m:r>
                        <a:rPr lang="es-ES" sz="3200" i="1">
                          <a:latin typeface="Cambria Math" panose="02040503050406030204" pitchFamily="18" charset="0"/>
                          <a:ea typeface="Cambria Math" panose="02040503050406030204" pitchFamily="18" charset="0"/>
                        </a:rPr>
                        <m:t>𝛿</m:t>
                      </m:r>
                      <m:r>
                        <a:rPr lang="es-ES" sz="3200" i="1" baseline="-25000">
                          <a:latin typeface="Cambria Math" panose="02040503050406030204" pitchFamily="18" charset="0"/>
                          <a:ea typeface="Cambria Math" panose="02040503050406030204" pitchFamily="18" charset="0"/>
                        </a:rPr>
                        <m:t>𝐼𝑖</m:t>
                      </m:r>
                      <m:r>
                        <a:rPr lang="es-ES" sz="3200" b="0" i="1" smtClean="0">
                          <a:latin typeface="Cambria Math" panose="02040503050406030204" pitchFamily="18" charset="0"/>
                          <a:ea typeface="Cambria Math" panose="02040503050406030204" pitchFamily="18" charset="0"/>
                        </a:rPr>
                        <m:t>+</m:t>
                      </m:r>
                      <m:r>
                        <a:rPr lang="es-ES" sz="3200" i="1">
                          <a:latin typeface="Cambria Math" panose="02040503050406030204" pitchFamily="18" charset="0"/>
                          <a:ea typeface="Cambria Math" panose="02040503050406030204" pitchFamily="18" charset="0"/>
                        </a:rPr>
                        <m:t>𝛿</m:t>
                      </m:r>
                      <m:r>
                        <a:rPr lang="es-ES" sz="3200" i="1" baseline="-25000">
                          <a:latin typeface="Cambria Math" panose="02040503050406030204" pitchFamily="18" charset="0"/>
                          <a:ea typeface="Cambria Math" panose="02040503050406030204" pitchFamily="18" charset="0"/>
                        </a:rPr>
                        <m:t>𝐼</m:t>
                      </m:r>
                      <m:r>
                        <a:rPr lang="es-ES" sz="3200" b="0" i="1" baseline="-25000" smtClean="0">
                          <a:latin typeface="Cambria Math" panose="02040503050406030204" pitchFamily="18" charset="0"/>
                          <a:ea typeface="Cambria Math" panose="02040503050406030204" pitchFamily="18" charset="0"/>
                        </a:rPr>
                        <m:t>𝐼</m:t>
                      </m:r>
                      <m:r>
                        <a:rPr lang="es-ES" sz="3200" i="1" baseline="-25000">
                          <a:latin typeface="Cambria Math" panose="02040503050406030204" pitchFamily="18" charset="0"/>
                          <a:ea typeface="Cambria Math" panose="02040503050406030204" pitchFamily="18" charset="0"/>
                        </a:rPr>
                        <m:t>𝑖</m:t>
                      </m:r>
                      <m:r>
                        <a:rPr lang="es-ES" sz="3200" b="0" i="1" smtClean="0">
                          <a:latin typeface="Cambria Math" panose="02040503050406030204" pitchFamily="18" charset="0"/>
                          <a:ea typeface="Cambria Math" panose="02040503050406030204" pitchFamily="18" charset="0"/>
                        </a:rPr>
                        <m:t>=</m:t>
                      </m:r>
                      <m:r>
                        <a:rPr lang="es-ES" sz="3200" i="1">
                          <a:latin typeface="Cambria Math" panose="02040503050406030204" pitchFamily="18" charset="0"/>
                          <a:ea typeface="Cambria Math" panose="02040503050406030204" pitchFamily="18" charset="0"/>
                        </a:rPr>
                        <m:t>𝛿</m:t>
                      </m:r>
                      <m:r>
                        <a:rPr lang="es-ES" sz="3200" i="1" baseline="-25000">
                          <a:latin typeface="Cambria Math" panose="02040503050406030204" pitchFamily="18" charset="0"/>
                          <a:ea typeface="Cambria Math" panose="02040503050406030204" pitchFamily="18" charset="0"/>
                        </a:rPr>
                        <m:t>𝑖</m:t>
                      </m:r>
                      <m:r>
                        <a:rPr lang="es-ES" sz="3200" b="0" i="1" smtClean="0">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𝑖</m:t>
                      </m:r>
                      <m:r>
                        <a:rPr lang="es-ES" sz="3200" b="0" i="1" smtClean="0">
                          <a:latin typeface="Cambria Math" panose="02040503050406030204" pitchFamily="18" charset="0"/>
                          <a:ea typeface="Cambria Math" panose="02040503050406030204" pitchFamily="18" charset="0"/>
                        </a:rPr>
                        <m:t>=1, …, </m:t>
                      </m:r>
                      <m:r>
                        <a:rPr lang="es-ES" sz="3200" b="0" i="1" smtClean="0">
                          <a:latin typeface="Cambria Math" panose="02040503050406030204" pitchFamily="18" charset="0"/>
                          <a:ea typeface="Cambria Math" panose="02040503050406030204" pitchFamily="18" charset="0"/>
                        </a:rPr>
                        <m:t>𝑁</m:t>
                      </m:r>
                    </m:oMath>
                  </m:oMathPara>
                </a14:m>
                <a:endParaRPr lang="es-ES" sz="3200" b="0">
                  <a:ea typeface="Cambria Math" panose="02040503050406030204" pitchFamily="18" charset="0"/>
                </a:endParaRPr>
              </a:p>
              <a:p>
                <a:pPr marL="0" indent="0">
                  <a:buNone/>
                </a:pPr>
                <a:r>
                  <a:rPr lang="es-ES" sz="2200"/>
                  <a:t>Ahora la cantidad de aceite comprada depende del depósito.</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ea typeface="Cambria Math" panose="02040503050406030204" pitchFamily="18" charset="0"/>
                        </a:rPr>
                        <m:t>𝑥</m:t>
                      </m:r>
                      <m:r>
                        <a:rPr lang="es-ES" sz="3200" b="0" i="1" baseline="-25000" smtClean="0">
                          <a:latin typeface="Cambria Math" panose="02040503050406030204" pitchFamily="18" charset="0"/>
                          <a:ea typeface="Cambria Math" panose="02040503050406030204" pitchFamily="18" charset="0"/>
                        </a:rPr>
                        <m:t>𝑖</m:t>
                      </m:r>
                      <m:r>
                        <a:rPr lang="es-ES" sz="3200" b="0" i="1" smtClean="0">
                          <a:latin typeface="Cambria Math" panose="02040503050406030204" pitchFamily="18" charset="0"/>
                          <a:ea typeface="Cambria Math" panose="02040503050406030204" pitchFamily="18" charset="0"/>
                        </a:rPr>
                        <m:t>≤200</m:t>
                      </m:r>
                      <m:r>
                        <a:rPr lang="es-ES" sz="3200" i="1" smtClean="0">
                          <a:latin typeface="Cambria Math" panose="02040503050406030204" pitchFamily="18" charset="0"/>
                          <a:ea typeface="Cambria Math" panose="02040503050406030204" pitchFamily="18" charset="0"/>
                        </a:rPr>
                        <m:t>𝛿</m:t>
                      </m:r>
                      <m:r>
                        <a:rPr lang="es-ES" sz="3200" i="1" baseline="-25000">
                          <a:latin typeface="Cambria Math" panose="02040503050406030204" pitchFamily="18" charset="0"/>
                          <a:ea typeface="Cambria Math" panose="02040503050406030204" pitchFamily="18" charset="0"/>
                        </a:rPr>
                        <m:t>𝐼𝑖</m:t>
                      </m:r>
                      <m:r>
                        <a:rPr lang="es-ES" sz="3200" b="0" i="1" smtClean="0">
                          <a:latin typeface="Cambria Math" panose="02040503050406030204" pitchFamily="18" charset="0"/>
                          <a:ea typeface="Cambria Math" panose="02040503050406030204" pitchFamily="18" charset="0"/>
                        </a:rPr>
                        <m:t>+100</m:t>
                      </m:r>
                      <m:r>
                        <a:rPr lang="es-ES" sz="3200" i="1">
                          <a:latin typeface="Cambria Math" panose="02040503050406030204" pitchFamily="18" charset="0"/>
                          <a:ea typeface="Cambria Math" panose="02040503050406030204" pitchFamily="18" charset="0"/>
                        </a:rPr>
                        <m:t>𝛿</m:t>
                      </m:r>
                      <m:r>
                        <a:rPr lang="es-ES" sz="3200" i="1" baseline="-25000">
                          <a:latin typeface="Cambria Math" panose="02040503050406030204" pitchFamily="18" charset="0"/>
                          <a:ea typeface="Cambria Math" panose="02040503050406030204" pitchFamily="18" charset="0"/>
                        </a:rPr>
                        <m:t>𝐼</m:t>
                      </m:r>
                      <m:r>
                        <a:rPr lang="es-ES" sz="3200" b="0" i="1" baseline="-25000" smtClean="0">
                          <a:latin typeface="Cambria Math" panose="02040503050406030204" pitchFamily="18" charset="0"/>
                          <a:ea typeface="Cambria Math" panose="02040503050406030204" pitchFamily="18" charset="0"/>
                        </a:rPr>
                        <m:t>𝐼</m:t>
                      </m:r>
                      <m:r>
                        <a:rPr lang="es-ES" sz="3200" i="1" baseline="-25000">
                          <a:latin typeface="Cambria Math" panose="02040503050406030204" pitchFamily="18" charset="0"/>
                          <a:ea typeface="Cambria Math" panose="02040503050406030204" pitchFamily="18" charset="0"/>
                        </a:rPr>
                        <m:t>𝑖</m:t>
                      </m:r>
                      <m:r>
                        <a:rPr lang="es-ES" sz="3200" b="0" i="1" smtClean="0">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𝑖</m:t>
                      </m:r>
                      <m:r>
                        <a:rPr lang="es-ES" sz="3200" b="0" i="1" smtClean="0">
                          <a:latin typeface="Cambria Math" panose="02040503050406030204" pitchFamily="18" charset="0"/>
                          <a:ea typeface="Cambria Math" panose="02040503050406030204" pitchFamily="18" charset="0"/>
                        </a:rPr>
                        <m:t>=1, …, </m:t>
                      </m:r>
                      <m:r>
                        <a:rPr lang="es-ES" sz="3200" b="0" i="1" smtClean="0">
                          <a:latin typeface="Cambria Math" panose="02040503050406030204" pitchFamily="18" charset="0"/>
                          <a:ea typeface="Cambria Math" panose="02040503050406030204" pitchFamily="18" charset="0"/>
                        </a:rPr>
                        <m:t>𝑁</m:t>
                      </m:r>
                    </m:oMath>
                  </m:oMathPara>
                </a14:m>
                <a:endParaRPr lang="es-ES" sz="3200"/>
              </a:p>
            </p:txBody>
          </p:sp>
        </mc:Choice>
        <mc:Fallback xmlns="">
          <p:sp>
            <p:nvSpPr>
              <p:cNvPr id="5" name="Subtitle 4">
                <a:extLst>
                  <a:ext uri="{FF2B5EF4-FFF2-40B4-BE49-F238E27FC236}">
                    <a16:creationId xmlns:a16="http://schemas.microsoft.com/office/drawing/2014/main" id="{C287D3F2-AF87-BF20-79C3-11F575EA78FB}"/>
                  </a:ext>
                </a:extLst>
              </p:cNvPr>
              <p:cNvSpPr>
                <a:spLocks noGrp="1" noRot="1" noChangeAspect="1" noMove="1" noResize="1" noEditPoints="1" noAdjustHandles="1" noChangeArrowheads="1" noChangeShapeType="1" noTextEdit="1"/>
              </p:cNvSpPr>
              <p:nvPr>
                <p:ph type="subTitle" idx="10"/>
              </p:nvPr>
            </p:nvSpPr>
            <p:spPr>
              <a:xfrm>
                <a:off x="314280" y="1582560"/>
                <a:ext cx="10786536" cy="4589280"/>
              </a:xfrm>
              <a:blipFill>
                <a:blip r:embed="rId2"/>
                <a:stretch>
                  <a:fillRect l="-2318" t="-14096" b="-10239"/>
                </a:stretch>
              </a:blipFill>
            </p:spPr>
            <p:txBody>
              <a:bodyPr/>
              <a:lstStyle/>
              <a:p>
                <a:r>
                  <a:rPr lang="en-US">
                    <a:noFill/>
                  </a:rPr>
                  <a:t> </a:t>
                </a:r>
              </a:p>
            </p:txBody>
          </p:sp>
        </mc:Fallback>
      </mc:AlternateContent>
    </p:spTree>
    <p:extLst>
      <p:ext uri="{BB962C8B-B14F-4D97-AF65-F5344CB8AC3E}">
        <p14:creationId xmlns:p14="http://schemas.microsoft.com/office/powerpoint/2010/main" val="20187373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EBCB8-C847-0A53-57E8-417B63EDBA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50339B5-6AA6-71F1-6A0F-2E30BB0E20C2}"/>
              </a:ext>
            </a:extLst>
          </p:cNvPr>
          <p:cNvSpPr>
            <a:spLocks noGrp="1"/>
          </p:cNvSpPr>
          <p:nvPr>
            <p:ph type="title"/>
          </p:nvPr>
        </p:nvSpPr>
        <p:spPr>
          <a:xfrm>
            <a:off x="222287" y="352980"/>
            <a:ext cx="11747425" cy="666360"/>
          </a:xfrm>
        </p:spPr>
        <p:txBody>
          <a:bodyPr/>
          <a:lstStyle/>
          <a:p>
            <a:r>
              <a:rPr lang="es-ES" b="1"/>
              <a:t>Aceites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8AB2C681-6B40-694D-D81C-7884D89D3329}"/>
                  </a:ext>
                </a:extLst>
              </p:cNvPr>
              <p:cNvSpPr>
                <a:spLocks noGrp="1"/>
              </p:cNvSpPr>
              <p:nvPr>
                <p:ph type="subTitle" idx="10"/>
              </p:nvPr>
            </p:nvSpPr>
            <p:spPr>
              <a:xfrm>
                <a:off x="314280" y="1582560"/>
                <a:ext cx="10585368" cy="4589280"/>
              </a:xfrm>
            </p:spPr>
            <p:txBody>
              <a:bodyPr/>
              <a:lstStyle/>
              <a:p>
                <a:pPr marL="0" indent="0">
                  <a:buNone/>
                </a:pPr>
                <a:r>
                  <a:rPr lang="es-ES" sz="3200" b="1" dirty="0"/>
                  <a:t>Variables binarias de elección de depósito:</a:t>
                </a:r>
              </a:p>
              <a:p>
                <a14:m>
                  <m:oMath xmlns:m="http://schemas.openxmlformats.org/officeDocument/2006/math">
                    <m:sSubSup>
                      <m:sSubSupPr>
                        <m:ctrlPr>
                          <a:rPr lang="es-ES" sz="3200" i="1" smtClean="0">
                            <a:latin typeface="Cambria Math" panose="02040503050406030204" pitchFamily="18" charset="0"/>
                          </a:rPr>
                        </m:ctrlPr>
                      </m:sSubSupPr>
                      <m:e>
                        <m:r>
                          <m:rPr>
                            <m:nor/>
                          </m:rPr>
                          <a:rPr lang="es-ES" sz="3200" dirty="0"/>
                          <m:t>δ</m:t>
                        </m:r>
                      </m:e>
                      <m:sub>
                        <m:r>
                          <a:rPr lang="es-ES" sz="3200" b="0" i="1" smtClean="0">
                            <a:latin typeface="Cambria Math" panose="02040503050406030204" pitchFamily="18" charset="0"/>
                          </a:rPr>
                          <m:t>𝐼</m:t>
                        </m:r>
                      </m:sub>
                      <m:sup>
                        <m:r>
                          <a:rPr lang="es-ES" sz="3200" b="0" i="1" smtClean="0">
                            <a:latin typeface="Cambria Math" panose="02040503050406030204" pitchFamily="18" charset="0"/>
                          </a:rPr>
                          <m:t>𝑖</m:t>
                        </m:r>
                      </m:sup>
                    </m:sSubSup>
                    <m:r>
                      <a:rPr lang="es-ES" sz="3200" b="0" i="1" smtClean="0">
                        <a:latin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∈{0, 1}</m:t>
                    </m:r>
                    <m:r>
                      <m:rPr>
                        <m:nor/>
                      </m:rPr>
                      <a:rPr lang="es-ES" sz="3200" b="0" i="0" smtClean="0">
                        <a:latin typeface="Cambria Math" panose="02040503050406030204" pitchFamily="18" charset="0"/>
                        <a:ea typeface="Cambria Math" panose="02040503050406030204" pitchFamily="18" charset="0"/>
                      </a:rPr>
                      <m:t> </m:t>
                    </m:r>
                    <m:r>
                      <m:rPr>
                        <m:nor/>
                      </m:rPr>
                      <a:rPr lang="es-ES" sz="3200" dirty="0"/>
                      <m:t>Indica</m:t>
                    </m:r>
                    <m:r>
                      <m:rPr>
                        <m:nor/>
                      </m:rPr>
                      <a:rPr lang="es-ES" sz="3200" dirty="0"/>
                      <m:t> </m:t>
                    </m:r>
                    <m:r>
                      <m:rPr>
                        <m:nor/>
                      </m:rPr>
                      <a:rPr lang="es-ES" sz="3200" dirty="0"/>
                      <m:t>si</m:t>
                    </m:r>
                    <m:r>
                      <m:rPr>
                        <m:nor/>
                      </m:rPr>
                      <a:rPr lang="es-ES" sz="3200" dirty="0"/>
                      <m:t> </m:t>
                    </m:r>
                    <m:r>
                      <m:rPr>
                        <m:nor/>
                      </m:rPr>
                      <a:rPr lang="es-ES" sz="3200" dirty="0"/>
                      <m:t>el</m:t>
                    </m:r>
                    <m:r>
                      <m:rPr>
                        <m:nor/>
                      </m:rPr>
                      <a:rPr lang="es-ES" sz="3200" dirty="0"/>
                      <m:t> </m:t>
                    </m:r>
                    <m:r>
                      <m:rPr>
                        <m:nor/>
                      </m:rPr>
                      <a:rPr lang="es-ES" sz="3200" dirty="0"/>
                      <m:t>aceite</m:t>
                    </m:r>
                    <m:r>
                      <m:rPr>
                        <m:nor/>
                      </m:rPr>
                      <a:rPr lang="es-ES" sz="3200" dirty="0"/>
                      <m:t> </m:t>
                    </m:r>
                    <m:r>
                      <m:rPr>
                        <m:nor/>
                      </m:rPr>
                      <a:rPr lang="es-ES" sz="3200" dirty="0"/>
                      <m:t>de</m:t>
                    </m:r>
                    <m:r>
                      <m:rPr>
                        <m:nor/>
                      </m:rPr>
                      <a:rPr lang="es-ES" sz="3200" dirty="0"/>
                      <m:t> </m:t>
                    </m:r>
                    <m:r>
                      <m:rPr>
                        <m:nor/>
                      </m:rPr>
                      <a:rPr lang="es-ES" sz="3200" dirty="0"/>
                      <m:t>tipo</m:t>
                    </m:r>
                    <m:r>
                      <m:rPr>
                        <m:nor/>
                      </m:rPr>
                      <a:rPr lang="es-ES" sz="3200" dirty="0"/>
                      <m:t> </m:t>
                    </m:r>
                    <m:r>
                      <m:rPr>
                        <m:nor/>
                      </m:rPr>
                      <a:rPr lang="es-ES" sz="3200" dirty="0"/>
                      <m:t>𝑖</m:t>
                    </m:r>
                    <m:r>
                      <m:rPr>
                        <m:nor/>
                      </m:rPr>
                      <a:rPr lang="es-ES" sz="3200" dirty="0"/>
                      <m:t> </m:t>
                    </m:r>
                    <m:r>
                      <m:rPr>
                        <m:nor/>
                      </m:rPr>
                      <a:rPr lang="es-ES" sz="3200" dirty="0"/>
                      <m:t>se</m:t>
                    </m:r>
                    <m:r>
                      <m:rPr>
                        <m:nor/>
                      </m:rPr>
                      <a:rPr lang="es-ES" sz="3200" dirty="0"/>
                      <m:t> </m:t>
                    </m:r>
                    <m:r>
                      <m:rPr>
                        <m:nor/>
                      </m:rPr>
                      <a:rPr lang="es-ES" sz="3200" dirty="0"/>
                      <m:t>almacena</m:t>
                    </m:r>
                    <m:r>
                      <m:rPr>
                        <m:nor/>
                      </m:rPr>
                      <a:rPr lang="es-ES" sz="3200" dirty="0"/>
                      <m:t> </m:t>
                    </m:r>
                    <m:r>
                      <m:rPr>
                        <m:nor/>
                      </m:rPr>
                      <a:rPr lang="es-ES" sz="3200" dirty="0"/>
                      <m:t>en</m:t>
                    </m:r>
                    <m:r>
                      <m:rPr>
                        <m:nor/>
                      </m:rPr>
                      <a:rPr lang="es-ES" sz="3200" dirty="0"/>
                      <m:t> </m:t>
                    </m:r>
                    <m:r>
                      <m:rPr>
                        <m:nor/>
                      </m:rPr>
                      <a:rPr lang="es-ES" sz="3200" dirty="0"/>
                      <m:t>un</m:t>
                    </m:r>
                    <m:r>
                      <m:rPr>
                        <m:nor/>
                      </m:rPr>
                      <a:rPr lang="es-ES" sz="3200" dirty="0"/>
                      <m:t> </m:t>
                    </m:r>
                    <m:r>
                      <m:rPr>
                        <m:nor/>
                      </m:rPr>
                      <a:rPr lang="es-ES" sz="3200" dirty="0"/>
                      <m:t>dep</m:t>
                    </m:r>
                    <m:r>
                      <m:rPr>
                        <m:nor/>
                      </m:rPr>
                      <a:rPr lang="es-ES" sz="3200" dirty="0"/>
                      <m:t>ó</m:t>
                    </m:r>
                    <m:r>
                      <m:rPr>
                        <m:nor/>
                      </m:rPr>
                      <a:rPr lang="es-ES" sz="3200" dirty="0"/>
                      <m:t>sito</m:t>
                    </m:r>
                    <m:r>
                      <m:rPr>
                        <m:nor/>
                      </m:rPr>
                      <a:rPr lang="es-ES" sz="3200" dirty="0"/>
                      <m:t> </m:t>
                    </m:r>
                    <m:r>
                      <m:rPr>
                        <m:nor/>
                      </m:rPr>
                      <a:rPr lang="es-ES" sz="3200" dirty="0"/>
                      <m:t>de</m:t>
                    </m:r>
                    <m:r>
                      <m:rPr>
                        <m:nor/>
                      </m:rPr>
                      <a:rPr lang="es-ES" sz="3200" dirty="0"/>
                      <m:t> </m:t>
                    </m:r>
                    <m:r>
                      <m:rPr>
                        <m:nor/>
                      </m:rPr>
                      <a:rPr lang="es-ES" sz="3200" dirty="0"/>
                      <m:t>tipo</m:t>
                    </m:r>
                    <m:r>
                      <m:rPr>
                        <m:nor/>
                      </m:rPr>
                      <a:rPr lang="es-ES" sz="3200" dirty="0"/>
                      <m:t> </m:t>
                    </m:r>
                    <m:r>
                      <m:rPr>
                        <m:nor/>
                      </m:rPr>
                      <a:rPr lang="es-ES" sz="3200" dirty="0"/>
                      <m:t>I</m:t>
                    </m:r>
                  </m:oMath>
                </a14:m>
                <a:r>
                  <a:rPr lang="es-ES" sz="3200" dirty="0"/>
                  <a:t>.</a:t>
                </a:r>
              </a:p>
              <a:p>
                <a14:m>
                  <m:oMath xmlns:m="http://schemas.openxmlformats.org/officeDocument/2006/math">
                    <m:sSubSup>
                      <m:sSubSupPr>
                        <m:ctrlPr>
                          <a:rPr lang="es-ES" sz="3200" i="1" smtClean="0">
                            <a:latin typeface="Cambria Math" panose="02040503050406030204" pitchFamily="18" charset="0"/>
                          </a:rPr>
                        </m:ctrlPr>
                      </m:sSubSupPr>
                      <m:e>
                        <m:r>
                          <m:rPr>
                            <m:nor/>
                          </m:rPr>
                          <a:rPr lang="es-ES" sz="3200" dirty="0"/>
                          <m:t>δ</m:t>
                        </m:r>
                      </m:e>
                      <m:sub>
                        <m:r>
                          <a:rPr lang="es-ES" sz="3200" b="0" i="1" smtClean="0">
                            <a:latin typeface="Cambria Math" panose="02040503050406030204" pitchFamily="18" charset="0"/>
                          </a:rPr>
                          <m:t>𝐼𝐼</m:t>
                        </m:r>
                      </m:sub>
                      <m:sup>
                        <m:r>
                          <a:rPr lang="es-ES" sz="3200" b="0" i="1" smtClean="0">
                            <a:latin typeface="Cambria Math" panose="02040503050406030204" pitchFamily="18" charset="0"/>
                          </a:rPr>
                          <m:t>𝑖</m:t>
                        </m:r>
                      </m:sup>
                    </m:sSubSup>
                    <m:r>
                      <a:rPr lang="es-ES" sz="3200" b="0" i="1" smtClean="0">
                        <a:latin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∈{0, 1}</m:t>
                    </m:r>
                    <m:r>
                      <m:rPr>
                        <m:nor/>
                      </m:rPr>
                      <a:rPr lang="es-ES" sz="3200" b="0" i="0" smtClean="0">
                        <a:latin typeface="Cambria Math" panose="02040503050406030204" pitchFamily="18" charset="0"/>
                        <a:ea typeface="Cambria Math" panose="02040503050406030204" pitchFamily="18" charset="0"/>
                      </a:rPr>
                      <m:t> </m:t>
                    </m:r>
                    <m:r>
                      <m:rPr>
                        <m:nor/>
                      </m:rPr>
                      <a:rPr lang="es-ES" sz="3200" dirty="0"/>
                      <m:t>Indica</m:t>
                    </m:r>
                    <m:r>
                      <m:rPr>
                        <m:nor/>
                      </m:rPr>
                      <a:rPr lang="es-ES" sz="3200" dirty="0"/>
                      <m:t> </m:t>
                    </m:r>
                    <m:r>
                      <m:rPr>
                        <m:nor/>
                      </m:rPr>
                      <a:rPr lang="es-ES" sz="3200" dirty="0"/>
                      <m:t>si</m:t>
                    </m:r>
                    <m:r>
                      <m:rPr>
                        <m:nor/>
                      </m:rPr>
                      <a:rPr lang="es-ES" sz="3200" dirty="0"/>
                      <m:t> </m:t>
                    </m:r>
                    <m:r>
                      <m:rPr>
                        <m:nor/>
                      </m:rPr>
                      <a:rPr lang="es-ES" sz="3200" dirty="0"/>
                      <m:t>el</m:t>
                    </m:r>
                    <m:r>
                      <m:rPr>
                        <m:nor/>
                      </m:rPr>
                      <a:rPr lang="es-ES" sz="3200" dirty="0"/>
                      <m:t> </m:t>
                    </m:r>
                    <m:r>
                      <m:rPr>
                        <m:nor/>
                      </m:rPr>
                      <a:rPr lang="es-ES" sz="3200" dirty="0"/>
                      <m:t>aceite</m:t>
                    </m:r>
                    <m:r>
                      <m:rPr>
                        <m:nor/>
                      </m:rPr>
                      <a:rPr lang="es-ES" sz="3200" dirty="0"/>
                      <m:t> </m:t>
                    </m:r>
                    <m:r>
                      <m:rPr>
                        <m:nor/>
                      </m:rPr>
                      <a:rPr lang="es-ES" sz="3200" dirty="0"/>
                      <m:t>de</m:t>
                    </m:r>
                    <m:r>
                      <m:rPr>
                        <m:nor/>
                      </m:rPr>
                      <a:rPr lang="es-ES" sz="3200" dirty="0"/>
                      <m:t> </m:t>
                    </m:r>
                    <m:r>
                      <m:rPr>
                        <m:nor/>
                      </m:rPr>
                      <a:rPr lang="es-ES" sz="3200" dirty="0"/>
                      <m:t>tipo</m:t>
                    </m:r>
                    <m:r>
                      <m:rPr>
                        <m:nor/>
                      </m:rPr>
                      <a:rPr lang="es-ES" sz="3200" dirty="0"/>
                      <m:t> </m:t>
                    </m:r>
                    <m:r>
                      <m:rPr>
                        <m:nor/>
                      </m:rPr>
                      <a:rPr lang="es-ES" sz="3200" dirty="0"/>
                      <m:t>𝑖</m:t>
                    </m:r>
                    <m:r>
                      <m:rPr>
                        <m:nor/>
                      </m:rPr>
                      <a:rPr lang="es-ES" sz="3200" dirty="0"/>
                      <m:t> </m:t>
                    </m:r>
                    <m:r>
                      <m:rPr>
                        <m:nor/>
                      </m:rPr>
                      <a:rPr lang="es-ES" sz="3200" dirty="0"/>
                      <m:t>se</m:t>
                    </m:r>
                    <m:r>
                      <m:rPr>
                        <m:nor/>
                      </m:rPr>
                      <a:rPr lang="es-ES" sz="3200" dirty="0"/>
                      <m:t> </m:t>
                    </m:r>
                    <m:r>
                      <m:rPr>
                        <m:nor/>
                      </m:rPr>
                      <a:rPr lang="es-ES" sz="3200" dirty="0"/>
                      <m:t>almacena</m:t>
                    </m:r>
                    <m:r>
                      <m:rPr>
                        <m:nor/>
                      </m:rPr>
                      <a:rPr lang="es-ES" sz="3200" dirty="0"/>
                      <m:t> </m:t>
                    </m:r>
                    <m:r>
                      <m:rPr>
                        <m:nor/>
                      </m:rPr>
                      <a:rPr lang="es-ES" sz="3200" dirty="0"/>
                      <m:t>en</m:t>
                    </m:r>
                    <m:r>
                      <m:rPr>
                        <m:nor/>
                      </m:rPr>
                      <a:rPr lang="es-ES" sz="3200" dirty="0"/>
                      <m:t> </m:t>
                    </m:r>
                    <m:r>
                      <m:rPr>
                        <m:nor/>
                      </m:rPr>
                      <a:rPr lang="es-ES" sz="3200" dirty="0"/>
                      <m:t>un</m:t>
                    </m:r>
                    <m:r>
                      <m:rPr>
                        <m:nor/>
                      </m:rPr>
                      <a:rPr lang="es-ES" sz="3200" dirty="0"/>
                      <m:t> </m:t>
                    </m:r>
                    <m:r>
                      <m:rPr>
                        <m:nor/>
                      </m:rPr>
                      <a:rPr lang="es-ES" sz="3200" dirty="0"/>
                      <m:t>dep</m:t>
                    </m:r>
                    <m:r>
                      <m:rPr>
                        <m:nor/>
                      </m:rPr>
                      <a:rPr lang="es-ES" sz="3200" dirty="0"/>
                      <m:t>ó</m:t>
                    </m:r>
                    <m:r>
                      <m:rPr>
                        <m:nor/>
                      </m:rPr>
                      <a:rPr lang="es-ES" sz="3200" dirty="0"/>
                      <m:t>sito</m:t>
                    </m:r>
                    <m:r>
                      <m:rPr>
                        <m:nor/>
                      </m:rPr>
                      <a:rPr lang="es-ES" sz="3200" dirty="0"/>
                      <m:t> </m:t>
                    </m:r>
                    <m:r>
                      <m:rPr>
                        <m:nor/>
                      </m:rPr>
                      <a:rPr lang="es-ES" sz="3200" dirty="0"/>
                      <m:t>de</m:t>
                    </m:r>
                    <m:r>
                      <m:rPr>
                        <m:nor/>
                      </m:rPr>
                      <a:rPr lang="es-ES" sz="3200" dirty="0"/>
                      <m:t> </m:t>
                    </m:r>
                    <m:r>
                      <m:rPr>
                        <m:nor/>
                      </m:rPr>
                      <a:rPr lang="es-ES" sz="3200" dirty="0"/>
                      <m:t>tipo</m:t>
                    </m:r>
                    <m:r>
                      <m:rPr>
                        <m:nor/>
                      </m:rPr>
                      <a:rPr lang="es-ES" sz="3200" dirty="0"/>
                      <m:t> </m:t>
                    </m:r>
                    <m:r>
                      <m:rPr>
                        <m:nor/>
                      </m:rPr>
                      <a:rPr lang="es-ES" sz="3200" dirty="0"/>
                      <m:t>II</m:t>
                    </m:r>
                  </m:oMath>
                </a14:m>
                <a:endParaRPr lang="es-ES" sz="3200" b="0" dirty="0"/>
              </a:p>
              <a:p>
                <a:pPr marL="0" indent="0">
                  <a:buNone/>
                </a:pPr>
                <a:r>
                  <a:rPr lang="es-ES" sz="3200" b="1" dirty="0"/>
                  <a:t>Parámetros</a:t>
                </a:r>
                <a:endParaRPr lang="es-ES" sz="3200" b="0" dirty="0"/>
              </a:p>
              <a:p>
                <a14:m>
                  <m:oMath xmlns:m="http://schemas.openxmlformats.org/officeDocument/2006/math">
                    <m:sSubSup>
                      <m:sSubSupPr>
                        <m:ctrlPr>
                          <a:rPr lang="es-ES" sz="3200" i="1" smtClean="0">
                            <a:latin typeface="Cambria Math" panose="02040503050406030204" pitchFamily="18" charset="0"/>
                          </a:rPr>
                        </m:ctrlPr>
                      </m:sSubSupPr>
                      <m:e>
                        <m:r>
                          <a:rPr lang="es-ES" sz="3200" b="0" i="1" dirty="0" smtClean="0">
                            <a:latin typeface="Cambria Math" panose="02040503050406030204" pitchFamily="18" charset="0"/>
                          </a:rPr>
                          <m:t>𝑓</m:t>
                        </m:r>
                      </m:e>
                      <m:sub>
                        <m:r>
                          <a:rPr lang="es-ES" sz="3200" b="0" i="1" smtClean="0">
                            <a:latin typeface="Cambria Math" panose="02040503050406030204" pitchFamily="18" charset="0"/>
                          </a:rPr>
                          <m:t>𝐼</m:t>
                        </m:r>
                      </m:sub>
                      <m:sup>
                        <m:r>
                          <a:rPr lang="es-ES" sz="3200" b="0" i="1" smtClean="0">
                            <a:latin typeface="Cambria Math" panose="02040503050406030204" pitchFamily="18" charset="0"/>
                          </a:rPr>
                          <m:t> </m:t>
                        </m:r>
                      </m:sup>
                    </m:sSubSup>
                    <m:r>
                      <a:rPr lang="es-ES" sz="3200" b="0" i="1" smtClean="0">
                        <a:latin typeface="Cambria Math" panose="02040503050406030204" pitchFamily="18" charset="0"/>
                        <a:ea typeface="Cambria Math" panose="02040503050406030204" pitchFamily="18" charset="0"/>
                      </a:rPr>
                      <m:t>=750 </m:t>
                    </m:r>
                    <m:r>
                      <a:rPr lang="es-ES" sz="3200" b="0" i="1" smtClean="0">
                        <a:latin typeface="Cambria Math" panose="02040503050406030204" pitchFamily="18" charset="0"/>
                        <a:ea typeface="Cambria Math" panose="02040503050406030204" pitchFamily="18" charset="0"/>
                      </a:rPr>
                      <m:t>𝑐𝑜𝑠𝑡𝑒</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𝑓𝑖𝑗𝑜</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𝑑𝑒𝑙</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𝑑𝑒𝑝</m:t>
                    </m:r>
                    <m:r>
                      <a:rPr lang="es-ES" sz="3200" b="0" i="1" smtClean="0">
                        <a:latin typeface="Cambria Math" panose="02040503050406030204" pitchFamily="18" charset="0"/>
                        <a:ea typeface="Cambria Math" panose="02040503050406030204" pitchFamily="18" charset="0"/>
                      </a:rPr>
                      <m:t>ó</m:t>
                    </m:r>
                    <m:r>
                      <a:rPr lang="es-ES" sz="3200" b="0" i="1" smtClean="0">
                        <a:latin typeface="Cambria Math" panose="02040503050406030204" pitchFamily="18" charset="0"/>
                        <a:ea typeface="Cambria Math" panose="02040503050406030204" pitchFamily="18" charset="0"/>
                      </a:rPr>
                      <m:t>𝑠𝑖𝑡𝑜</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𝑑𝑒</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𝑡𝑖𝑝𝑜</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𝐼</m:t>
                    </m:r>
                  </m:oMath>
                </a14:m>
                <a:endParaRPr lang="es-ES" sz="3200" dirty="0"/>
              </a:p>
              <a:p>
                <a14:m>
                  <m:oMath xmlns:m="http://schemas.openxmlformats.org/officeDocument/2006/math">
                    <m:sSubSup>
                      <m:sSubSupPr>
                        <m:ctrlPr>
                          <a:rPr lang="es-ES" sz="3200" i="1" smtClean="0">
                            <a:latin typeface="Cambria Math" panose="02040503050406030204" pitchFamily="18" charset="0"/>
                          </a:rPr>
                        </m:ctrlPr>
                      </m:sSubSupPr>
                      <m:e>
                        <m:r>
                          <a:rPr lang="es-ES" sz="3200" b="0" i="1" dirty="0" smtClean="0">
                            <a:latin typeface="Cambria Math" panose="02040503050406030204" pitchFamily="18" charset="0"/>
                          </a:rPr>
                          <m:t>𝑓</m:t>
                        </m:r>
                      </m:e>
                      <m:sub>
                        <m:r>
                          <a:rPr lang="es-ES" sz="3200" b="0" i="1" smtClean="0">
                            <a:latin typeface="Cambria Math" panose="02040503050406030204" pitchFamily="18" charset="0"/>
                          </a:rPr>
                          <m:t>𝐼𝐼</m:t>
                        </m:r>
                      </m:sub>
                      <m:sup>
                        <m:r>
                          <a:rPr lang="es-ES" sz="3200" b="0" i="1" smtClean="0">
                            <a:latin typeface="Cambria Math" panose="02040503050406030204" pitchFamily="18" charset="0"/>
                          </a:rPr>
                          <m:t> </m:t>
                        </m:r>
                      </m:sup>
                    </m:sSubSup>
                    <m:r>
                      <a:rPr lang="es-ES" sz="3200" b="0" i="1" smtClean="0">
                        <a:latin typeface="Cambria Math" panose="02040503050406030204" pitchFamily="18" charset="0"/>
                        <a:ea typeface="Cambria Math" panose="02040503050406030204" pitchFamily="18" charset="0"/>
                      </a:rPr>
                      <m:t>=450 </m:t>
                    </m:r>
                    <m:r>
                      <a:rPr lang="es-ES" sz="3200" b="0" i="1" smtClean="0">
                        <a:latin typeface="Cambria Math" panose="02040503050406030204" pitchFamily="18" charset="0"/>
                        <a:ea typeface="Cambria Math" panose="02040503050406030204" pitchFamily="18" charset="0"/>
                      </a:rPr>
                      <m:t>𝑐𝑜𝑠𝑡𝑒</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𝑓𝑖𝑗𝑜</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𝑑𝑒𝑙</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𝑑𝑒𝑝</m:t>
                    </m:r>
                    <m:r>
                      <a:rPr lang="es-ES" sz="3200" b="0" i="1" smtClean="0">
                        <a:latin typeface="Cambria Math" panose="02040503050406030204" pitchFamily="18" charset="0"/>
                        <a:ea typeface="Cambria Math" panose="02040503050406030204" pitchFamily="18" charset="0"/>
                      </a:rPr>
                      <m:t>ó</m:t>
                    </m:r>
                    <m:r>
                      <a:rPr lang="es-ES" sz="3200" b="0" i="1" smtClean="0">
                        <a:latin typeface="Cambria Math" panose="02040503050406030204" pitchFamily="18" charset="0"/>
                        <a:ea typeface="Cambria Math" panose="02040503050406030204" pitchFamily="18" charset="0"/>
                      </a:rPr>
                      <m:t>𝑠𝑖𝑡𝑜</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𝑑𝑒</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𝑡𝑖𝑝𝑜</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𝐼𝐼</m:t>
                    </m:r>
                  </m:oMath>
                </a14:m>
                <a:endParaRPr lang="es-ES" sz="3200" dirty="0"/>
              </a:p>
              <a:p>
                <a14:m>
                  <m:oMath xmlns:m="http://schemas.openxmlformats.org/officeDocument/2006/math">
                    <m:sSubSup>
                      <m:sSubSupPr>
                        <m:ctrlPr>
                          <a:rPr lang="es-ES" sz="3200" i="1" smtClean="0">
                            <a:latin typeface="Cambria Math" panose="02040503050406030204" pitchFamily="18" charset="0"/>
                          </a:rPr>
                        </m:ctrlPr>
                      </m:sSubSupPr>
                      <m:e>
                        <m:r>
                          <a:rPr lang="es-ES" sz="3200" b="0" i="1" smtClean="0">
                            <a:latin typeface="Cambria Math" panose="02040503050406030204" pitchFamily="18" charset="0"/>
                          </a:rPr>
                          <m:t>𝐶</m:t>
                        </m:r>
                      </m:e>
                      <m:sub>
                        <m:r>
                          <a:rPr lang="es-ES" sz="3200" b="0" i="1" smtClean="0">
                            <a:latin typeface="Cambria Math" panose="02040503050406030204" pitchFamily="18" charset="0"/>
                          </a:rPr>
                          <m:t>𝐼</m:t>
                        </m:r>
                      </m:sub>
                      <m:sup>
                        <m:r>
                          <a:rPr lang="es-ES" sz="3200" b="0" i="1" smtClean="0">
                            <a:latin typeface="Cambria Math" panose="02040503050406030204" pitchFamily="18" charset="0"/>
                          </a:rPr>
                          <m:t> </m:t>
                        </m:r>
                      </m:sup>
                    </m:sSubSup>
                    <m:r>
                      <a:rPr lang="es-ES" sz="3200" b="0" i="1" smtClean="0">
                        <a:latin typeface="Cambria Math" panose="02040503050406030204" pitchFamily="18" charset="0"/>
                        <a:ea typeface="Cambria Math" panose="02040503050406030204" pitchFamily="18" charset="0"/>
                      </a:rPr>
                      <m:t>=200 </m:t>
                    </m:r>
                    <m:r>
                      <a:rPr lang="es-ES" sz="3200" b="0" i="1" smtClean="0">
                        <a:latin typeface="Cambria Math" panose="02040503050406030204" pitchFamily="18" charset="0"/>
                        <a:ea typeface="Cambria Math" panose="02040503050406030204" pitchFamily="18" charset="0"/>
                      </a:rPr>
                      <m:t>𝑐𝑎𝑝𝑎𝑐𝑖𝑑𝑎𝑑</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𝑑𝑒𝑙</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𝑑𝑒𝑝</m:t>
                    </m:r>
                    <m:r>
                      <a:rPr lang="es-ES" sz="3200" b="0" i="1" smtClean="0">
                        <a:latin typeface="Cambria Math" panose="02040503050406030204" pitchFamily="18" charset="0"/>
                        <a:ea typeface="Cambria Math" panose="02040503050406030204" pitchFamily="18" charset="0"/>
                      </a:rPr>
                      <m:t>ó</m:t>
                    </m:r>
                    <m:r>
                      <a:rPr lang="es-ES" sz="3200" b="0" i="1" smtClean="0">
                        <a:latin typeface="Cambria Math" panose="02040503050406030204" pitchFamily="18" charset="0"/>
                        <a:ea typeface="Cambria Math" panose="02040503050406030204" pitchFamily="18" charset="0"/>
                      </a:rPr>
                      <m:t>𝑠𝑖𝑡𝑜</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𝑑𝑒</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𝑡𝑖𝑝𝑜</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𝐼</m:t>
                    </m:r>
                  </m:oMath>
                </a14:m>
                <a:endParaRPr lang="es-ES" sz="3200" dirty="0"/>
              </a:p>
              <a:p>
                <a14:m>
                  <m:oMath xmlns:m="http://schemas.openxmlformats.org/officeDocument/2006/math">
                    <m:sSubSup>
                      <m:sSubSupPr>
                        <m:ctrlPr>
                          <a:rPr lang="es-ES" sz="3200" i="1" smtClean="0">
                            <a:latin typeface="Cambria Math" panose="02040503050406030204" pitchFamily="18" charset="0"/>
                          </a:rPr>
                        </m:ctrlPr>
                      </m:sSubSupPr>
                      <m:e>
                        <m:r>
                          <a:rPr lang="es-ES" sz="3200" b="0" i="1" smtClean="0">
                            <a:latin typeface="Cambria Math" panose="02040503050406030204" pitchFamily="18" charset="0"/>
                          </a:rPr>
                          <m:t>𝐶</m:t>
                        </m:r>
                      </m:e>
                      <m:sub>
                        <m:r>
                          <a:rPr lang="es-ES" sz="3200" b="0" i="1" smtClean="0">
                            <a:latin typeface="Cambria Math" panose="02040503050406030204" pitchFamily="18" charset="0"/>
                          </a:rPr>
                          <m:t>𝐼𝐼</m:t>
                        </m:r>
                      </m:sub>
                      <m:sup>
                        <m:r>
                          <a:rPr lang="es-ES" sz="3200" b="0" i="1" smtClean="0">
                            <a:latin typeface="Cambria Math" panose="02040503050406030204" pitchFamily="18" charset="0"/>
                          </a:rPr>
                          <m:t> </m:t>
                        </m:r>
                      </m:sup>
                    </m:sSubSup>
                    <m:r>
                      <a:rPr lang="es-ES" sz="3200" b="0" i="1" smtClean="0">
                        <a:latin typeface="Cambria Math" panose="02040503050406030204" pitchFamily="18" charset="0"/>
                        <a:ea typeface="Cambria Math" panose="02040503050406030204" pitchFamily="18" charset="0"/>
                      </a:rPr>
                      <m:t>=100 </m:t>
                    </m:r>
                    <m:r>
                      <a:rPr lang="es-ES" sz="3200" b="0" i="1" smtClean="0">
                        <a:latin typeface="Cambria Math" panose="02040503050406030204" pitchFamily="18" charset="0"/>
                        <a:ea typeface="Cambria Math" panose="02040503050406030204" pitchFamily="18" charset="0"/>
                      </a:rPr>
                      <m:t>𝑐𝑎𝑝𝑎𝑐𝑖𝑑𝑎𝑑</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𝑑𝑒𝑙</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𝑑𝑒𝑝</m:t>
                    </m:r>
                    <m:r>
                      <a:rPr lang="es-ES" sz="3200" b="0" i="1" smtClean="0">
                        <a:latin typeface="Cambria Math" panose="02040503050406030204" pitchFamily="18" charset="0"/>
                        <a:ea typeface="Cambria Math" panose="02040503050406030204" pitchFamily="18" charset="0"/>
                      </a:rPr>
                      <m:t>ó</m:t>
                    </m:r>
                    <m:r>
                      <a:rPr lang="es-ES" sz="3200" b="0" i="1" smtClean="0">
                        <a:latin typeface="Cambria Math" panose="02040503050406030204" pitchFamily="18" charset="0"/>
                        <a:ea typeface="Cambria Math" panose="02040503050406030204" pitchFamily="18" charset="0"/>
                      </a:rPr>
                      <m:t>𝑠𝑖𝑡𝑜</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𝑑𝑒</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𝑡𝑖𝑝𝑜</m:t>
                    </m:r>
                    <m:r>
                      <a:rPr lang="es-ES" sz="3200" b="0" i="1" smtClean="0">
                        <a:latin typeface="Cambria Math" panose="02040503050406030204" pitchFamily="18" charset="0"/>
                        <a:ea typeface="Cambria Math" panose="02040503050406030204" pitchFamily="18" charset="0"/>
                      </a:rPr>
                      <m:t> </m:t>
                    </m:r>
                    <m:r>
                      <a:rPr lang="es-ES" sz="3200" b="0" i="1" smtClean="0">
                        <a:latin typeface="Cambria Math" panose="02040503050406030204" pitchFamily="18" charset="0"/>
                        <a:ea typeface="Cambria Math" panose="02040503050406030204" pitchFamily="18" charset="0"/>
                      </a:rPr>
                      <m:t>𝐼𝐼</m:t>
                    </m:r>
                  </m:oMath>
                </a14:m>
                <a:endParaRPr lang="es-ES" sz="3200" dirty="0"/>
              </a:p>
            </p:txBody>
          </p:sp>
        </mc:Choice>
        <mc:Fallback xmlns="">
          <p:sp>
            <p:nvSpPr>
              <p:cNvPr id="5" name="Subtitle 4">
                <a:extLst>
                  <a:ext uri="{FF2B5EF4-FFF2-40B4-BE49-F238E27FC236}">
                    <a16:creationId xmlns:a16="http://schemas.microsoft.com/office/drawing/2014/main" id="{8AB2C681-6B40-694D-D81C-7884D89D3329}"/>
                  </a:ext>
                </a:extLst>
              </p:cNvPr>
              <p:cNvSpPr>
                <a:spLocks noGrp="1" noRot="1" noChangeAspect="1" noMove="1" noResize="1" noEditPoints="1" noAdjustHandles="1" noChangeArrowheads="1" noChangeShapeType="1" noTextEdit="1"/>
              </p:cNvSpPr>
              <p:nvPr>
                <p:ph type="subTitle" idx="10"/>
              </p:nvPr>
            </p:nvSpPr>
            <p:spPr>
              <a:xfrm>
                <a:off x="314280" y="1582560"/>
                <a:ext cx="10585368" cy="4589280"/>
              </a:xfrm>
              <a:blipFill>
                <a:blip r:embed="rId2"/>
                <a:stretch>
                  <a:fillRect l="-2362" t="-11835" b="-7846"/>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C32C480B-AFE4-9EFE-43DC-580BC795EFCD}"/>
              </a:ext>
            </a:extLst>
          </p:cNvPr>
          <p:cNvSpPr>
            <a:spLocks noGrp="1"/>
          </p:cNvSpPr>
          <p:nvPr>
            <p:ph type="sldNum" sz="quarter" idx="4"/>
          </p:nvPr>
        </p:nvSpPr>
        <p:spPr/>
        <p:txBody>
          <a:bodyPr/>
          <a:lstStyle/>
          <a:p>
            <a:fld id="{C3C68E28-6A0B-4E0D-A95D-AA2B793B8668}" type="slidenum">
              <a:rPr lang="es-ES" smtClean="0"/>
              <a:t>82</a:t>
            </a:fld>
            <a:endParaRPr lang="es-ES"/>
          </a:p>
        </p:txBody>
      </p:sp>
    </p:spTree>
    <p:extLst>
      <p:ext uri="{BB962C8B-B14F-4D97-AF65-F5344CB8AC3E}">
        <p14:creationId xmlns:p14="http://schemas.microsoft.com/office/powerpoint/2010/main" val="29763947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63297-7392-7291-168B-9CA06488FEE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5877E94-C012-9089-097D-BD2D3D1F22A9}"/>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33298762-F9D0-E9AF-D083-2BFA7EDB3CEE}"/>
              </a:ext>
            </a:extLst>
          </p:cNvPr>
          <p:cNvSpPr>
            <a:spLocks noGrp="1"/>
          </p:cNvSpPr>
          <p:nvPr>
            <p:ph type="sldNum" sz="quarter" idx="4"/>
          </p:nvPr>
        </p:nvSpPr>
        <p:spPr/>
        <p:txBody>
          <a:bodyPr/>
          <a:lstStyle/>
          <a:p>
            <a:fld id="{C3C68E28-6A0B-4E0D-A95D-AA2B793B8668}" type="slidenum">
              <a:rPr lang="es-ES" smtClean="0"/>
              <a:t>83</a:t>
            </a:fld>
            <a:endParaRPr lang="es-E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FBEACAB-C557-B952-76F8-5905BED094AD}"/>
                  </a:ext>
                </a:extLst>
              </p:cNvPr>
              <p:cNvSpPr txBox="1"/>
              <p:nvPr/>
            </p:nvSpPr>
            <p:spPr>
              <a:xfrm>
                <a:off x="724350" y="1239534"/>
                <a:ext cx="4901278" cy="5045292"/>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𝑀𝑎𝑥𝑖𝑚𝑖𝑧𝑎𝑟</m:t>
                      </m:r>
                      <m:r>
                        <a:rPr lang="es-ES" i="1" smtClean="0">
                          <a:latin typeface="Cambria Math" panose="02040503050406030204" pitchFamily="18" charset="0"/>
                        </a:rPr>
                        <m:t> </m:t>
                      </m:r>
                      <m:r>
                        <a:rPr lang="es-ES" i="1" smtClean="0">
                          <a:latin typeface="Cambria Math" panose="02040503050406030204" pitchFamily="18" charset="0"/>
                        </a:rPr>
                        <m:t>𝑍</m:t>
                      </m:r>
                      <m:r>
                        <a:rPr lang="es-ES" i="1" smtClean="0">
                          <a:latin typeface="Cambria Math" panose="02040503050406030204" pitchFamily="18" charset="0"/>
                        </a:rPr>
                        <m:t>=150</m:t>
                      </m:r>
                      <m:r>
                        <a:rPr lang="es-ES" b="0" i="1" smtClean="0">
                          <a:latin typeface="Cambria Math" panose="02040503050406030204" pitchFamily="18" charset="0"/>
                        </a:rPr>
                        <m:t>𝑡</m:t>
                      </m:r>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𝑘</m:t>
                          </m:r>
                          <m:r>
                            <a:rPr lang="es-ES" b="0" i="1" smtClean="0">
                              <a:latin typeface="Cambria Math" panose="02040503050406030204" pitchFamily="18" charset="0"/>
                            </a:rPr>
                            <m:t>=1</m:t>
                          </m:r>
                        </m:sub>
                        <m:sup>
                          <m:r>
                            <a:rPr lang="es-ES" b="0" i="1" smtClean="0">
                              <a:latin typeface="Cambria Math" panose="02040503050406030204" pitchFamily="18" charset="0"/>
                            </a:rPr>
                            <m:t>𝑁</m:t>
                          </m:r>
                        </m:sup>
                        <m:e>
                          <m:r>
                            <a:rPr lang="es-ES" b="0" i="1" smtClean="0">
                              <a:latin typeface="Cambria Math" panose="02040503050406030204" pitchFamily="18" charset="0"/>
                            </a:rPr>
                            <m:t>(</m:t>
                          </m:r>
                          <m:r>
                            <a:rPr lang="es-ES" b="0" i="1" smtClean="0">
                              <a:latin typeface="Cambria Math" panose="02040503050406030204" pitchFamily="18" charset="0"/>
                            </a:rPr>
                            <m:t>𝑐𝑘𝑥𝑘</m:t>
                          </m:r>
                          <m:r>
                            <a:rPr lang="es-ES" b="0" i="1" smtClean="0">
                              <a:latin typeface="Cambria Math" panose="02040503050406030204" pitchFamily="18" charset="0"/>
                            </a:rPr>
                            <m:t>+</m:t>
                          </m:r>
                          <m:sSubSup>
                            <m:sSubSupPr>
                              <m:ctrlPr>
                                <a:rPr lang="es-ES" i="1">
                                  <a:latin typeface="Cambria Math" panose="02040503050406030204" pitchFamily="18" charset="0"/>
                                </a:rPr>
                              </m:ctrlPr>
                            </m:sSubSupPr>
                            <m:e>
                              <m:sSubSup>
                                <m:sSubSupPr>
                                  <m:ctrlPr>
                                    <a:rPr lang="es-ES" i="1">
                                      <a:latin typeface="Cambria Math" panose="02040503050406030204" pitchFamily="18" charset="0"/>
                                    </a:rPr>
                                  </m:ctrlPr>
                                </m:sSubSupPr>
                                <m:e>
                                  <m:r>
                                    <a:rPr lang="es-ES" i="1" dirty="0">
                                      <a:latin typeface="Cambria Math" panose="02040503050406030204" pitchFamily="18" charset="0"/>
                                    </a:rPr>
                                    <m:t>𝑓</m:t>
                                  </m:r>
                                </m:e>
                                <m:sub>
                                  <m:r>
                                    <a:rPr lang="es-ES" i="1">
                                      <a:latin typeface="Cambria Math" panose="02040503050406030204" pitchFamily="18" charset="0"/>
                                    </a:rPr>
                                    <m:t>𝐼</m:t>
                                  </m:r>
                                </m:sub>
                                <m:sup>
                                  <m:r>
                                    <a:rPr lang="es-ES" i="1">
                                      <a:latin typeface="Cambria Math" panose="02040503050406030204" pitchFamily="18" charset="0"/>
                                    </a:rPr>
                                    <m:t> </m:t>
                                  </m:r>
                                </m:sup>
                              </m:sSubSup>
                              <m:r>
                                <m:rPr>
                                  <m:nor/>
                                </m:rPr>
                                <a:rPr lang="es-ES" dirty="0"/>
                                <m:t>δ</m:t>
                              </m:r>
                            </m:e>
                            <m:sub>
                              <m:r>
                                <a:rPr lang="es-ES" i="1">
                                  <a:latin typeface="Cambria Math" panose="02040503050406030204" pitchFamily="18" charset="0"/>
                                </a:rPr>
                                <m:t>𝐼</m:t>
                              </m:r>
                            </m:sub>
                            <m:sup>
                              <m:r>
                                <a:rPr lang="es-ES" i="1">
                                  <a:latin typeface="Cambria Math" panose="02040503050406030204" pitchFamily="18" charset="0"/>
                                </a:rPr>
                                <m:t>𝑖</m:t>
                              </m:r>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sSubSup>
                                <m:sSubSupPr>
                                  <m:ctrlPr>
                                    <a:rPr lang="es-ES" i="1">
                                      <a:latin typeface="Cambria Math" panose="02040503050406030204" pitchFamily="18" charset="0"/>
                                    </a:rPr>
                                  </m:ctrlPr>
                                </m:sSubSupPr>
                                <m:e>
                                  <m:r>
                                    <a:rPr lang="es-ES" i="1" dirty="0">
                                      <a:latin typeface="Cambria Math" panose="02040503050406030204" pitchFamily="18" charset="0"/>
                                    </a:rPr>
                                    <m:t>𝑓</m:t>
                                  </m:r>
                                </m:e>
                                <m:sub>
                                  <m:r>
                                    <a:rPr lang="es-ES" i="1">
                                      <a:latin typeface="Cambria Math" panose="02040503050406030204" pitchFamily="18" charset="0"/>
                                    </a:rPr>
                                    <m:t>𝐼</m:t>
                                  </m:r>
                                  <m:r>
                                    <a:rPr lang="es-ES" b="0" i="1" smtClean="0">
                                      <a:latin typeface="Cambria Math" panose="02040503050406030204" pitchFamily="18" charset="0"/>
                                    </a:rPr>
                                    <m:t>𝐼</m:t>
                                  </m:r>
                                </m:sub>
                                <m:sup>
                                  <m:r>
                                    <a:rPr lang="es-ES" i="1">
                                      <a:latin typeface="Cambria Math" panose="02040503050406030204" pitchFamily="18" charset="0"/>
                                    </a:rPr>
                                    <m:t> </m:t>
                                  </m:r>
                                </m:sup>
                              </m:sSubSup>
                              <m:r>
                                <m:rPr>
                                  <m:nor/>
                                </m:rPr>
                                <a:rPr lang="es-ES" dirty="0"/>
                                <m:t>δ</m:t>
                              </m:r>
                            </m:e>
                            <m:sub>
                              <m:r>
                                <a:rPr lang="es-ES" b="0" i="1" dirty="0" smtClean="0">
                                  <a:latin typeface="Cambria Math" panose="02040503050406030204" pitchFamily="18" charset="0"/>
                                </a:rPr>
                                <m:t>𝐼</m:t>
                              </m:r>
                              <m:r>
                                <a:rPr lang="es-ES" i="1">
                                  <a:latin typeface="Cambria Math" panose="02040503050406030204" pitchFamily="18" charset="0"/>
                                </a:rPr>
                                <m:t>𝐼</m:t>
                              </m:r>
                            </m:sub>
                            <m:sup>
                              <m:r>
                                <a:rPr lang="es-ES" i="1">
                                  <a:latin typeface="Cambria Math" panose="02040503050406030204" pitchFamily="18" charset="0"/>
                                </a:rPr>
                                <m:t>𝑖</m:t>
                              </m:r>
                            </m:sup>
                          </m:sSubSup>
                          <m:r>
                            <a:rPr lang="es-ES" b="0" i="1" smtClean="0">
                              <a:latin typeface="Cambria Math" panose="02040503050406030204" pitchFamily="18" charset="0"/>
                            </a:rPr>
                            <m:t>)</m:t>
                          </m:r>
                        </m:e>
                      </m:nary>
                    </m:oMath>
                  </m:oMathPara>
                </a14:m>
                <a:endParaRPr lang="es-ES"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r>
                        <a:rPr lang="es-ES" i="1" smtClean="0">
                          <a:latin typeface="Cambria Math" panose="02040503050406030204" pitchFamily="18" charset="0"/>
                        </a:rPr>
                        <m:t>𝑆𝑢𝑗𝑒𝑡𝑜</m:t>
                      </m:r>
                      <m:r>
                        <a:rPr lang="es-ES" i="1" smtClean="0">
                          <a:latin typeface="Cambria Math" panose="02040503050406030204" pitchFamily="18" charset="0"/>
                        </a:rPr>
                        <m:t> </m:t>
                      </m:r>
                      <m:r>
                        <a:rPr lang="es-ES" i="1" smtClean="0">
                          <a:latin typeface="Cambria Math" panose="02040503050406030204" pitchFamily="18" charset="0"/>
                        </a:rPr>
                        <m:t>𝑎</m:t>
                      </m:r>
                      <m:r>
                        <a:rPr lang="es-ES" i="1" smtClean="0">
                          <a:latin typeface="Cambria Math" panose="02040503050406030204" pitchFamily="18" charset="0"/>
                        </a:rPr>
                        <m:t>:​ </m:t>
                      </m:r>
                    </m:oMath>
                  </m:oMathPara>
                </a14:m>
                <a:endParaRPr lang="es-ES"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𝑉</m:t>
                          </m:r>
                        </m:sub>
                        <m:sup/>
                        <m:e>
                          <m:r>
                            <a:rPr lang="es-ES" b="0" i="1" smtClean="0">
                              <a:latin typeface="Cambria Math" panose="02040503050406030204" pitchFamily="18" charset="0"/>
                            </a:rPr>
                            <m:t>𝑥</m:t>
                          </m:r>
                          <m:r>
                            <a:rPr lang="es-ES" b="0" i="1" baseline="-25000" smtClean="0">
                              <a:latin typeface="Cambria Math" panose="02040503050406030204" pitchFamily="18" charset="0"/>
                            </a:rPr>
                            <m:t>𝑖</m:t>
                          </m:r>
                        </m:e>
                      </m:nary>
                      <m:r>
                        <a:rPr lang="es-ES" i="1">
                          <a:latin typeface="Cambria Math" panose="02040503050406030204" pitchFamily="18" charset="0"/>
                        </a:rPr>
                        <m:t>≤</m:t>
                      </m:r>
                      <m:r>
                        <a:rPr lang="es-ES" b="0" i="1" smtClean="0">
                          <a:latin typeface="Cambria Math" panose="02040503050406030204" pitchFamily="18" charset="0"/>
                        </a:rPr>
                        <m:t>200</m:t>
                      </m:r>
                    </m:oMath>
                  </m:oMathPara>
                </a14:m>
                <a:endParaRPr lang="es-E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𝑁𝑉</m:t>
                          </m:r>
                        </m:sub>
                        <m:sup/>
                        <m:e>
                          <m:r>
                            <a:rPr lang="es-ES" b="0" i="1" smtClean="0">
                              <a:latin typeface="Cambria Math" panose="02040503050406030204" pitchFamily="18" charset="0"/>
                            </a:rPr>
                            <m:t>𝑥</m:t>
                          </m:r>
                          <m:r>
                            <a:rPr lang="es-ES" b="0" i="1" baseline="-25000" smtClean="0">
                              <a:latin typeface="Cambria Math" panose="02040503050406030204" pitchFamily="18" charset="0"/>
                            </a:rPr>
                            <m:t>𝑗</m:t>
                          </m:r>
                        </m:e>
                      </m:nary>
                      <m:r>
                        <a:rPr lang="es-ES" i="1">
                          <a:latin typeface="Cambria Math" panose="02040503050406030204" pitchFamily="18" charset="0"/>
                        </a:rPr>
                        <m:t>≤</m:t>
                      </m:r>
                      <m:r>
                        <a:rPr lang="es-ES" b="0" i="1" smtClean="0">
                          <a:latin typeface="Cambria Math" panose="02040503050406030204" pitchFamily="18" charset="0"/>
                        </a:rPr>
                        <m:t>250</m:t>
                      </m:r>
                    </m:oMath>
                  </m:oMathPara>
                </a14:m>
                <a:endParaRPr lang="es-E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nary>
                        <m:naryPr>
                          <m:chr m:val="∑"/>
                          <m:ctrlPr>
                            <a:rPr lang="es-ES" i="1" smtClean="0">
                              <a:latin typeface="Cambria Math" panose="02040503050406030204" pitchFamily="18" charset="0"/>
                            </a:rPr>
                          </m:ctrlPr>
                        </m:naryPr>
                        <m:sub>
                          <m:r>
                            <m:rPr>
                              <m:brk m:alnAt="23"/>
                            </m:rPr>
                            <a:rPr lang="es-ES" b="0" i="1" smtClean="0">
                              <a:latin typeface="Cambria Math" panose="02040503050406030204" pitchFamily="18" charset="0"/>
                            </a:rPr>
                            <m:t>𝑘</m:t>
                          </m:r>
                          <m:r>
                            <a:rPr lang="es-ES" b="0" i="1" smtClean="0">
                              <a:latin typeface="Cambria Math" panose="02040503050406030204" pitchFamily="18" charset="0"/>
                            </a:rPr>
                            <m:t>=1</m:t>
                          </m:r>
                        </m:sub>
                        <m:sup>
                          <m:r>
                            <a:rPr lang="es-ES" b="0" i="1" smtClean="0">
                              <a:latin typeface="Cambria Math" panose="02040503050406030204" pitchFamily="18" charset="0"/>
                            </a:rPr>
                            <m:t>𝑁</m:t>
                          </m:r>
                        </m:sup>
                        <m:e>
                          <m:r>
                            <a:rPr lang="es-ES" b="0" i="1" smtClean="0">
                              <a:latin typeface="Cambria Math" panose="02040503050406030204" pitchFamily="18" charset="0"/>
                            </a:rPr>
                            <m:t>𝑎</m:t>
                          </m:r>
                          <m:r>
                            <a:rPr lang="es-ES" b="0" i="1" baseline="-25000" smtClean="0">
                              <a:latin typeface="Cambria Math" panose="02040503050406030204" pitchFamily="18" charset="0"/>
                            </a:rPr>
                            <m:t>𝑘</m:t>
                          </m:r>
                          <m:r>
                            <a:rPr lang="es-ES" b="0" i="1" smtClean="0">
                              <a:latin typeface="Cambria Math" panose="02040503050406030204" pitchFamily="18" charset="0"/>
                            </a:rPr>
                            <m:t>𝑥</m:t>
                          </m:r>
                          <m:r>
                            <a:rPr lang="es-ES" b="0" i="1" baseline="-25000" smtClean="0">
                              <a:latin typeface="Cambria Math" panose="02040503050406030204" pitchFamily="18" charset="0"/>
                            </a:rPr>
                            <m:t>𝑘</m:t>
                          </m:r>
                        </m:e>
                      </m:nary>
                      <m:r>
                        <a:rPr lang="es-ES" i="1" smtClean="0">
                          <a:latin typeface="Cambria Math" panose="02040503050406030204" pitchFamily="18" charset="0"/>
                        </a:rPr>
                        <m:t>≤</m:t>
                      </m:r>
                      <m:r>
                        <a:rPr lang="es-ES" b="0" i="1" smtClean="0">
                          <a:latin typeface="Cambria Math" panose="02040503050406030204" pitchFamily="18" charset="0"/>
                        </a:rPr>
                        <m:t>6</m:t>
                      </m:r>
                      <m:r>
                        <a:rPr lang="es-ES" b="0" i="1" smtClean="0">
                          <a:latin typeface="Cambria Math" panose="02040503050406030204" pitchFamily="18" charset="0"/>
                        </a:rPr>
                        <m:t>𝑡</m:t>
                      </m:r>
                    </m:oMath>
                  </m:oMathPara>
                </a14:m>
                <a:endParaRPr lang="es-ES"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nary>
                        <m:naryPr>
                          <m:chr m:val="∑"/>
                          <m:ctrlPr>
                            <a:rPr lang="es-ES" i="1" smtClean="0">
                              <a:latin typeface="Cambria Math" panose="02040503050406030204" pitchFamily="18" charset="0"/>
                            </a:rPr>
                          </m:ctrlPr>
                        </m:naryPr>
                        <m:sub>
                          <m:r>
                            <m:rPr>
                              <m:brk m:alnAt="23"/>
                            </m:rPr>
                            <a:rPr lang="es-ES" b="0" i="1" smtClean="0">
                              <a:latin typeface="Cambria Math" panose="02040503050406030204" pitchFamily="18" charset="0"/>
                            </a:rPr>
                            <m:t>𝑘</m:t>
                          </m:r>
                          <m:r>
                            <a:rPr lang="es-ES" b="0" i="1" smtClean="0">
                              <a:latin typeface="Cambria Math" panose="02040503050406030204" pitchFamily="18" charset="0"/>
                            </a:rPr>
                            <m:t>=1</m:t>
                          </m:r>
                        </m:sub>
                        <m:sup>
                          <m:r>
                            <a:rPr lang="es-ES" b="0" i="1" smtClean="0">
                              <a:latin typeface="Cambria Math" panose="02040503050406030204" pitchFamily="18" charset="0"/>
                            </a:rPr>
                            <m:t>𝑁</m:t>
                          </m:r>
                        </m:sup>
                        <m:e>
                          <m:r>
                            <a:rPr lang="es-ES" b="0" i="1" smtClean="0">
                              <a:latin typeface="Cambria Math" panose="02040503050406030204" pitchFamily="18" charset="0"/>
                            </a:rPr>
                            <m:t>𝑎</m:t>
                          </m:r>
                          <m:r>
                            <a:rPr lang="es-ES" b="0" i="1" baseline="-25000" smtClean="0">
                              <a:latin typeface="Cambria Math" panose="02040503050406030204" pitchFamily="18" charset="0"/>
                            </a:rPr>
                            <m:t>𝑘</m:t>
                          </m:r>
                          <m:r>
                            <a:rPr lang="es-ES" b="0" i="1" smtClean="0">
                              <a:latin typeface="Cambria Math" panose="02040503050406030204" pitchFamily="18" charset="0"/>
                            </a:rPr>
                            <m:t>𝑥</m:t>
                          </m:r>
                          <m:r>
                            <a:rPr lang="es-ES" b="0" i="1" baseline="-25000" smtClean="0">
                              <a:latin typeface="Cambria Math" panose="02040503050406030204" pitchFamily="18" charset="0"/>
                            </a:rPr>
                            <m:t>𝑘</m:t>
                          </m:r>
                        </m:e>
                      </m:nary>
                      <m:r>
                        <a:rPr lang="es-ES"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rPr>
                        <m:t>3</m:t>
                      </m:r>
                      <m:r>
                        <a:rPr lang="es-ES" b="0" i="1" smtClean="0">
                          <a:latin typeface="Cambria Math" panose="02040503050406030204" pitchFamily="18" charset="0"/>
                        </a:rPr>
                        <m:t>𝑡</m:t>
                      </m:r>
                    </m:oMath>
                  </m:oMathPara>
                </a14:m>
                <a:endParaRPr lang="es-ES"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nary>
                        <m:naryPr>
                          <m:chr m:val="∑"/>
                          <m:ctrlPr>
                            <a:rPr lang="es-ES" i="1" smtClean="0">
                              <a:latin typeface="Cambria Math" panose="02040503050406030204" pitchFamily="18" charset="0"/>
                            </a:rPr>
                          </m:ctrlPr>
                        </m:naryPr>
                        <m:sub>
                          <m:r>
                            <m:rPr>
                              <m:brk m:alnAt="23"/>
                            </m:rPr>
                            <a:rPr lang="es-ES" b="0" i="1" smtClean="0">
                              <a:latin typeface="Cambria Math" panose="02040503050406030204" pitchFamily="18" charset="0"/>
                            </a:rPr>
                            <m:t>𝑘</m:t>
                          </m:r>
                          <m:r>
                            <a:rPr lang="es-ES" b="0" i="1" smtClean="0">
                              <a:latin typeface="Cambria Math" panose="02040503050406030204" pitchFamily="18" charset="0"/>
                            </a:rPr>
                            <m:t>=1</m:t>
                          </m:r>
                        </m:sub>
                        <m:sup>
                          <m:r>
                            <a:rPr lang="es-ES" b="0" i="1" smtClean="0">
                              <a:latin typeface="Cambria Math" panose="02040503050406030204" pitchFamily="18" charset="0"/>
                            </a:rPr>
                            <m:t>𝑁</m:t>
                          </m:r>
                        </m:sup>
                        <m:e>
                          <m:r>
                            <a:rPr lang="es-ES" b="0" i="1" smtClean="0">
                              <a:latin typeface="Cambria Math" panose="02040503050406030204" pitchFamily="18" charset="0"/>
                            </a:rPr>
                            <m:t>𝑥</m:t>
                          </m:r>
                          <m:r>
                            <a:rPr lang="es-ES" b="0" i="1" baseline="-25000" smtClean="0">
                              <a:latin typeface="Cambria Math" panose="02040503050406030204" pitchFamily="18" charset="0"/>
                            </a:rPr>
                            <m:t>𝑘</m:t>
                          </m:r>
                        </m:e>
                      </m:nary>
                      <m:r>
                        <a:rPr lang="es-ES" i="1">
                          <a:latin typeface="Cambria Math" panose="02040503050406030204" pitchFamily="18" charset="0"/>
                        </a:rPr>
                        <m:t>=</m:t>
                      </m:r>
                      <m:r>
                        <a:rPr lang="es-ES" b="0" i="1" smtClean="0">
                          <a:latin typeface="Cambria Math" panose="02040503050406030204" pitchFamily="18" charset="0"/>
                        </a:rPr>
                        <m:t>𝑡</m:t>
                      </m:r>
                    </m:oMath>
                  </m:oMathPara>
                </a14:m>
                <a:endParaRPr lang="es-ES" i="1" dirty="0">
                  <a:latin typeface="Cambria Math" panose="02040503050406030204" pitchFamily="18" charset="0"/>
                </a:endParaRPr>
              </a:p>
              <a:p>
                <a:pPr algn="ctr"/>
                <a14:m>
                  <m:oMath xmlns:m="http://schemas.openxmlformats.org/officeDocument/2006/math">
                    <m:r>
                      <a:rPr lang="es-ES" b="0" i="1" smtClean="0">
                        <a:latin typeface="Cambria Math" panose="02040503050406030204" pitchFamily="18" charset="0"/>
                      </a:rPr>
                      <m:t>20</m:t>
                    </m:r>
                    <m:r>
                      <a:rPr lang="es-ES" i="1">
                        <a:latin typeface="Cambria Math" panose="02040503050406030204" pitchFamily="18" charset="0"/>
                        <a:ea typeface="Cambria Math" panose="02040503050406030204" pitchFamily="18" charset="0"/>
                      </a:rPr>
                      <m:t>𝛿</m:t>
                    </m:r>
                    <m:r>
                      <a:rPr lang="es-ES" i="1" baseline="-2500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rPr>
                      <m:t>𝑥</m:t>
                    </m:r>
                    <m:r>
                      <a:rPr lang="es-ES" b="0" i="1" baseline="-25000" smtClean="0">
                        <a:latin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rPr>
                      <m:t>𝑈</m:t>
                    </m:r>
                    <m:r>
                      <a:rPr lang="es-ES" b="0" i="1" baseline="-25000" smtClean="0">
                        <a:latin typeface="Cambria Math" panose="02040503050406030204" pitchFamily="18" charset="0"/>
                      </a:rPr>
                      <m:t>𝑘</m:t>
                    </m:r>
                    <m:r>
                      <a:rPr lang="es-ES" i="1">
                        <a:latin typeface="Cambria Math" panose="02040503050406030204" pitchFamily="18" charset="0"/>
                        <a:ea typeface="Cambria Math" panose="02040503050406030204" pitchFamily="18" charset="0"/>
                      </a:rPr>
                      <m:t>𝛿</m:t>
                    </m:r>
                    <m:r>
                      <a:rPr lang="es-ES" i="1" baseline="-2500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baseline="-25000" smtClean="0">
                        <a:latin typeface="Cambria Math" panose="02040503050406030204" pitchFamily="18" charset="0"/>
                        <a:ea typeface="Cambria Math" panose="02040503050406030204" pitchFamily="18" charset="0"/>
                      </a:rPr>
                      <m:t>𝐾</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𝐾</m:t>
                    </m:r>
                  </m:oMath>
                </a14:m>
                <a:r>
                  <a:rPr lang="es-ES" i="1" dirty="0">
                    <a:latin typeface="Cambria Math" panose="02040503050406030204" pitchFamily="18" charset="0"/>
                  </a:rPr>
                  <a:t> </a:t>
                </a:r>
              </a:p>
            </p:txBody>
          </p:sp>
        </mc:Choice>
        <mc:Fallback xmlns="">
          <p:sp>
            <p:nvSpPr>
              <p:cNvPr id="8" name="TextBox 7">
                <a:extLst>
                  <a:ext uri="{FF2B5EF4-FFF2-40B4-BE49-F238E27FC236}">
                    <a16:creationId xmlns:a16="http://schemas.microsoft.com/office/drawing/2014/main" id="{4FBEACAB-C557-B952-76F8-5905BED094AD}"/>
                  </a:ext>
                </a:extLst>
              </p:cNvPr>
              <p:cNvSpPr txBox="1">
                <a:spLocks noRot="1" noChangeAspect="1" noMove="1" noResize="1" noEditPoints="1" noAdjustHandles="1" noChangeArrowheads="1" noChangeShapeType="1" noTextEdit="1"/>
              </p:cNvSpPr>
              <p:nvPr/>
            </p:nvSpPr>
            <p:spPr>
              <a:xfrm>
                <a:off x="724350" y="1239534"/>
                <a:ext cx="4901278" cy="5045292"/>
              </a:xfrm>
              <a:prstGeom prst="rect">
                <a:avLst/>
              </a:prstGeom>
              <a:blipFill>
                <a:blip r:embed="rId2"/>
                <a:stretch>
                  <a:fillRect l="-2239" b="-12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4D5F36A-C25D-8009-F2A5-A87BE01F9C6A}"/>
                  </a:ext>
                </a:extLst>
              </p:cNvPr>
              <p:cNvSpPr txBox="1"/>
              <p:nvPr/>
            </p:nvSpPr>
            <p:spPr>
              <a:xfrm>
                <a:off x="5233572" y="1939836"/>
                <a:ext cx="3014315" cy="3083280"/>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s-ES" i="1" smtClean="0">
                              <a:latin typeface="Cambria Math" panose="02040503050406030204" pitchFamily="18" charset="0"/>
                            </a:rPr>
                          </m:ctrlPr>
                        </m:naryPr>
                        <m:sub>
                          <m:r>
                            <m:rPr>
                              <m:brk m:alnAt="23"/>
                            </m:rPr>
                            <a:rPr lang="es-ES" i="1">
                              <a:latin typeface="Cambria Math" panose="02040503050406030204" pitchFamily="18" charset="0"/>
                            </a:rPr>
                            <m:t>𝑘</m:t>
                          </m:r>
                          <m:r>
                            <a:rPr lang="es-ES" i="1">
                              <a:latin typeface="Cambria Math" panose="02040503050406030204" pitchFamily="18" charset="0"/>
                            </a:rPr>
                            <m:t>=1</m:t>
                          </m:r>
                        </m:sub>
                        <m:sup>
                          <m:r>
                            <a:rPr lang="es-ES" i="1">
                              <a:latin typeface="Cambria Math" panose="02040503050406030204" pitchFamily="18" charset="0"/>
                            </a:rPr>
                            <m:t>𝑁</m:t>
                          </m:r>
                        </m:sup>
                        <m:e>
                          <m:r>
                            <a:rPr lang="es-ES" i="1">
                              <a:latin typeface="Cambria Math" panose="02040503050406030204" pitchFamily="18" charset="0"/>
                              <a:ea typeface="Cambria Math" panose="02040503050406030204" pitchFamily="18" charset="0"/>
                            </a:rPr>
                            <m:t>𝛿</m:t>
                          </m:r>
                          <m:r>
                            <a:rPr lang="es-ES" i="1" baseline="-25000">
                              <a:latin typeface="Cambria Math" panose="02040503050406030204" pitchFamily="18" charset="0"/>
                              <a:ea typeface="Cambria Math" panose="02040503050406030204" pitchFamily="18" charset="0"/>
                            </a:rPr>
                            <m:t>𝑘</m:t>
                          </m:r>
                        </m:e>
                      </m:nary>
                      <m:r>
                        <a:rPr lang="es-ES" i="1">
                          <a:latin typeface="Cambria Math" panose="02040503050406030204" pitchFamily="18" charset="0"/>
                        </a:rPr>
                        <m:t>≤</m:t>
                      </m:r>
                      <m:r>
                        <a:rPr lang="es-ES" b="0" i="1" smtClean="0">
                          <a:latin typeface="Cambria Math" panose="02040503050406030204" pitchFamily="18" charset="0"/>
                        </a:rPr>
                        <m:t>3</m:t>
                      </m:r>
                    </m:oMath>
                  </m:oMathPara>
                </a14:m>
                <a:endParaRPr lang="es-E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1</m:t>
                      </m:r>
                      <m:r>
                        <a:rPr lang="es-ES" sz="1800" i="1" smtClean="0">
                          <a:latin typeface="Cambria Math" panose="02040503050406030204" pitchFamily="18" charset="0"/>
                          <a:ea typeface="Cambria Math" panose="02040503050406030204" pitchFamily="18" charset="0"/>
                        </a:rPr>
                        <m:t>≤</m:t>
                      </m:r>
                      <m:r>
                        <a:rPr lang="es-ES" sz="1800" i="1">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5</m:t>
                      </m:r>
                    </m:oMath>
                  </m:oMathPara>
                </a14:m>
                <a:endParaRPr lang="es-ES" sz="1800" b="0" baseline="-250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2</m:t>
                      </m:r>
                      <m:r>
                        <a:rPr lang="es-ES" sz="1800" i="1" smtClean="0">
                          <a:latin typeface="Cambria Math" panose="02040503050406030204" pitchFamily="18" charset="0"/>
                          <a:ea typeface="Cambria Math" panose="02040503050406030204" pitchFamily="18" charset="0"/>
                        </a:rPr>
                        <m:t>≤</m:t>
                      </m:r>
                      <m:r>
                        <a:rPr lang="es-ES" sz="1800" i="1">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5</m:t>
                      </m:r>
                    </m:oMath>
                  </m:oMathPara>
                </a14:m>
                <a:endParaRPr lang="es-ES" sz="1800" b="0" i="1" baseline="-25000" dirty="0">
                  <a:latin typeface="Cambria Math" panose="02040503050406030204" pitchFamily="18" charset="0"/>
                  <a:ea typeface="Cambria Math" panose="02040503050406030204" pitchFamily="18" charset="0"/>
                </a:endParaRPr>
              </a:p>
              <a:p>
                <a:pPr marL="0" indent="0">
                  <a:buNone/>
                </a:pPr>
                <a:endParaRPr lang="es-ES" i="1" baseline="-250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𝑥</m:t>
                      </m:r>
                      <m:r>
                        <a:rPr lang="es-ES" b="0" i="1" baseline="-25000" smtClean="0">
                          <a:latin typeface="Cambria Math" panose="02040503050406030204" pitchFamily="18" charset="0"/>
                          <a:ea typeface="Cambria Math" panose="02040503050406030204" pitchFamily="18" charset="0"/>
                        </a:rPr>
                        <m:t>𝑖</m:t>
                      </m:r>
                      <m:r>
                        <a:rPr lang="es-ES" i="1" smtClean="0">
                          <a:latin typeface="Cambria Math" panose="02040503050406030204" pitchFamily="18" charset="0"/>
                          <a:ea typeface="Cambria Math" panose="02040503050406030204" pitchFamily="18" charset="0"/>
                        </a:rPr>
                        <m:t>≤</m:t>
                      </m:r>
                      <m:sSubSup>
                        <m:sSubSupPr>
                          <m:ctrlPr>
                            <a:rPr lang="es-ES" i="1" smtClean="0">
                              <a:latin typeface="Cambria Math" panose="02040503050406030204" pitchFamily="18" charset="0"/>
                            </a:rPr>
                          </m:ctrlPr>
                        </m:sSubSupPr>
                        <m:e>
                          <m:sSubSup>
                            <m:sSubSupPr>
                              <m:ctrlPr>
                                <a:rPr lang="es-ES" i="1">
                                  <a:latin typeface="Cambria Math" panose="02040503050406030204" pitchFamily="18" charset="0"/>
                                </a:rPr>
                              </m:ctrlPr>
                            </m:sSubSupPr>
                            <m:e>
                              <m:r>
                                <a:rPr lang="es-ES" b="0" i="1" dirty="0" smtClean="0">
                                  <a:latin typeface="Cambria Math" panose="02040503050406030204" pitchFamily="18" charset="0"/>
                                </a:rPr>
                                <m:t>𝐶</m:t>
                              </m:r>
                            </m:e>
                            <m:sub>
                              <m:r>
                                <a:rPr lang="es-ES" i="1">
                                  <a:latin typeface="Cambria Math" panose="02040503050406030204" pitchFamily="18" charset="0"/>
                                </a:rPr>
                                <m:t>𝐼</m:t>
                              </m:r>
                            </m:sub>
                            <m:sup>
                              <m:r>
                                <a:rPr lang="es-ES" i="1">
                                  <a:latin typeface="Cambria Math" panose="02040503050406030204" pitchFamily="18" charset="0"/>
                                </a:rPr>
                                <m:t> </m:t>
                              </m:r>
                            </m:sup>
                          </m:sSubSup>
                          <m:r>
                            <m:rPr>
                              <m:nor/>
                            </m:rPr>
                            <a:rPr lang="es-ES" dirty="0"/>
                            <m:t>δ</m:t>
                          </m:r>
                        </m:e>
                        <m:sub>
                          <m:r>
                            <a:rPr lang="es-ES" i="1">
                              <a:latin typeface="Cambria Math" panose="02040503050406030204" pitchFamily="18" charset="0"/>
                            </a:rPr>
                            <m:t>𝐼</m:t>
                          </m:r>
                        </m:sub>
                        <m:sup>
                          <m:r>
                            <a:rPr lang="es-ES" i="1">
                              <a:latin typeface="Cambria Math" panose="02040503050406030204" pitchFamily="18" charset="0"/>
                            </a:rPr>
                            <m:t>𝑖</m:t>
                          </m:r>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sSubSup>
                            <m:sSubSupPr>
                              <m:ctrlPr>
                                <a:rPr lang="es-ES" i="1">
                                  <a:latin typeface="Cambria Math" panose="02040503050406030204" pitchFamily="18" charset="0"/>
                                </a:rPr>
                              </m:ctrlPr>
                            </m:sSubSupPr>
                            <m:e>
                              <m:r>
                                <a:rPr lang="es-ES" b="0" i="1" smtClean="0">
                                  <a:latin typeface="Cambria Math" panose="02040503050406030204" pitchFamily="18" charset="0"/>
                                </a:rPr>
                                <m:t>𝐶</m:t>
                              </m:r>
                            </m:e>
                            <m:sub>
                              <m:r>
                                <a:rPr lang="es-ES" i="1">
                                  <a:latin typeface="Cambria Math" panose="02040503050406030204" pitchFamily="18" charset="0"/>
                                </a:rPr>
                                <m:t>𝐼</m:t>
                              </m:r>
                              <m:r>
                                <a:rPr lang="es-ES" b="0" i="1" smtClean="0">
                                  <a:latin typeface="Cambria Math" panose="02040503050406030204" pitchFamily="18" charset="0"/>
                                </a:rPr>
                                <m:t>𝐼</m:t>
                              </m:r>
                            </m:sub>
                            <m:sup>
                              <m:r>
                                <a:rPr lang="es-ES" i="1">
                                  <a:latin typeface="Cambria Math" panose="02040503050406030204" pitchFamily="18" charset="0"/>
                                </a:rPr>
                                <m:t> </m:t>
                              </m:r>
                            </m:sup>
                          </m:sSubSup>
                          <m:r>
                            <m:rPr>
                              <m:nor/>
                            </m:rPr>
                            <a:rPr lang="es-ES" dirty="0"/>
                            <m:t>δ</m:t>
                          </m:r>
                        </m:e>
                        <m:sub>
                          <m:r>
                            <a:rPr lang="es-ES" b="0" i="1" dirty="0" smtClean="0">
                              <a:latin typeface="Cambria Math" panose="02040503050406030204" pitchFamily="18" charset="0"/>
                            </a:rPr>
                            <m:t>𝐼</m:t>
                          </m:r>
                          <m:r>
                            <a:rPr lang="es-ES" i="1">
                              <a:latin typeface="Cambria Math" panose="02040503050406030204" pitchFamily="18" charset="0"/>
                            </a:rPr>
                            <m:t>𝐼</m:t>
                          </m:r>
                        </m:sub>
                        <m:sup>
                          <m:r>
                            <a:rPr lang="es-ES" i="1">
                              <a:latin typeface="Cambria Math" panose="02040503050406030204" pitchFamily="18" charset="0"/>
                            </a:rPr>
                            <m:t>𝑖</m:t>
                          </m:r>
                        </m:sup>
                      </m:sSubSup>
                      <m:r>
                        <a:rPr lang="es-ES" b="0" i="1" smtClean="0">
                          <a:latin typeface="Cambria Math" panose="02040503050406030204" pitchFamily="18" charset="0"/>
                        </a:rPr>
                        <m:t>,</m:t>
                      </m:r>
                      <m:r>
                        <a:rPr lang="es-ES" i="1">
                          <a:latin typeface="Cambria Math" panose="02040503050406030204" pitchFamily="18" charset="0"/>
                          <a:ea typeface="Cambria Math" panose="02040503050406030204" pitchFamily="18" charset="0"/>
                        </a:rPr>
                        <m:t>∀</m:t>
                      </m:r>
                      <m:r>
                        <a:rPr lang="es-ES" b="0" i="1" baseline="-25000" smtClean="0">
                          <a:latin typeface="Cambria Math" panose="02040503050406030204" pitchFamily="18" charset="0"/>
                          <a:ea typeface="Cambria Math" panose="02040503050406030204" pitchFamily="18" charset="0"/>
                        </a:rPr>
                        <m:t>𝑖</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𝐾</m:t>
                      </m:r>
                    </m:oMath>
                  </m:oMathPara>
                </a14:m>
                <a:endParaRPr lang="es-ES" i="1" baseline="-25000" dirty="0">
                  <a:latin typeface="Cambria Math" panose="02040503050406030204" pitchFamily="18" charset="0"/>
                  <a:ea typeface="Cambria Math" panose="02040503050406030204" pitchFamily="18" charset="0"/>
                </a:endParaRPr>
              </a:p>
              <a:p>
                <a:pPr marL="0" indent="0">
                  <a:buNone/>
                </a:pPr>
                <a:endParaRPr lang="es-ES" sz="1800" b="0" i="1" baseline="-250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800" b="0" i="1" smtClean="0">
                          <a:latin typeface="Cambria Math" panose="02040503050406030204" pitchFamily="18" charset="0"/>
                          <a:ea typeface="Cambria Math" panose="02040503050406030204" pitchFamily="18" charset="0"/>
                        </a:rPr>
                        <m:t>𝑡</m:t>
                      </m:r>
                      <m:r>
                        <a:rPr lang="es-ES" sz="1800" b="0" i="1" smtClean="0">
                          <a:latin typeface="Cambria Math" panose="02040503050406030204" pitchFamily="18" charset="0"/>
                          <a:ea typeface="Cambria Math" panose="02040503050406030204" pitchFamily="18" charset="0"/>
                        </a:rPr>
                        <m:t>, </m:t>
                      </m:r>
                      <m:r>
                        <a:rPr lang="es-ES" sz="1800" b="0" i="1" smtClean="0">
                          <a:latin typeface="Cambria Math" panose="02040503050406030204" pitchFamily="18" charset="0"/>
                          <a:ea typeface="Cambria Math" panose="02040503050406030204" pitchFamily="18" charset="0"/>
                        </a:rPr>
                        <m:t>𝑥𝑘</m:t>
                      </m:r>
                      <m:r>
                        <a:rPr lang="es-ES" sz="1800" i="1" smtClean="0">
                          <a:latin typeface="Cambria Math" panose="02040503050406030204" pitchFamily="18" charset="0"/>
                          <a:ea typeface="Cambria Math" panose="02040503050406030204" pitchFamily="18" charset="0"/>
                        </a:rPr>
                        <m:t>∈</m:t>
                      </m:r>
                      <m:r>
                        <a:rPr lang="es-ES" sz="1800" i="1" smtClean="0">
                          <a:latin typeface="Cambria Math" panose="02040503050406030204" pitchFamily="18" charset="0"/>
                          <a:ea typeface="Cambria Math" panose="02040503050406030204" pitchFamily="18" charset="0"/>
                        </a:rPr>
                        <m:t>ℤ</m:t>
                      </m:r>
                    </m:oMath>
                  </m:oMathPara>
                </a14:m>
                <a:endParaRPr lang="es-ES" sz="18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800" i="1" smtClean="0">
                          <a:latin typeface="Cambria Math" panose="02040503050406030204" pitchFamily="18" charset="0"/>
                          <a:ea typeface="Cambria Math" panose="02040503050406030204" pitchFamily="18" charset="0"/>
                        </a:rPr>
                        <m:t>𝛿</m:t>
                      </m:r>
                      <m:r>
                        <a:rPr lang="es-ES" sz="1800" b="0" i="1" baseline="-25000" smtClean="0">
                          <a:latin typeface="Cambria Math" panose="02040503050406030204" pitchFamily="18" charset="0"/>
                          <a:ea typeface="Cambria Math" panose="02040503050406030204" pitchFamily="18" charset="0"/>
                        </a:rPr>
                        <m:t>𝑘</m:t>
                      </m:r>
                      <m:r>
                        <a:rPr lang="es-ES" sz="1800" i="1" smtClean="0">
                          <a:latin typeface="Cambria Math" panose="02040503050406030204" pitchFamily="18" charset="0"/>
                          <a:ea typeface="Cambria Math" panose="02040503050406030204" pitchFamily="18" charset="0"/>
                        </a:rPr>
                        <m:t>∈</m:t>
                      </m:r>
                      <m:d>
                        <m:dPr>
                          <m:begChr m:val="{"/>
                          <m:endChr m:val="}"/>
                          <m:ctrlPr>
                            <a:rPr lang="es-ES" sz="1800" b="0" i="1" smtClean="0">
                              <a:latin typeface="Cambria Math" panose="02040503050406030204" pitchFamily="18" charset="0"/>
                              <a:ea typeface="Cambria Math" panose="02040503050406030204" pitchFamily="18" charset="0"/>
                            </a:rPr>
                          </m:ctrlPr>
                        </m:dPr>
                        <m:e>
                          <m:r>
                            <a:rPr lang="es-ES" sz="1800" b="0" i="1" smtClean="0">
                              <a:latin typeface="Cambria Math" panose="02040503050406030204" pitchFamily="18" charset="0"/>
                              <a:ea typeface="Cambria Math" panose="02040503050406030204" pitchFamily="18" charset="0"/>
                            </a:rPr>
                            <m:t>0, 1</m:t>
                          </m:r>
                        </m:e>
                      </m:d>
                      <m:r>
                        <a:rPr lang="es-ES" sz="1800"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m:t>
                      </m:r>
                      <m:r>
                        <a:rPr lang="es-ES" i="1" baseline="-25000" smtClean="0">
                          <a:latin typeface="Cambria Math" panose="02040503050406030204" pitchFamily="18" charset="0"/>
                          <a:ea typeface="Cambria Math" panose="02040503050406030204" pitchFamily="18" charset="0"/>
                        </a:rPr>
                        <m:t>𝐾</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𝐾</m:t>
                      </m:r>
                    </m:oMath>
                  </m:oMathPara>
                </a14:m>
                <a:endParaRPr lang="es-ES" sz="1800" b="0" i="1" baseline="-25000" dirty="0">
                  <a:latin typeface="Cambria Math" panose="02040503050406030204" pitchFamily="18" charset="0"/>
                  <a:ea typeface="Cambria Math" panose="02040503050406030204" pitchFamily="18" charset="0"/>
                </a:endParaRPr>
              </a:p>
              <a:p>
                <a:endParaRPr lang="es-ES" b="0" i="1" dirty="0">
                  <a:latin typeface="Cambria Math" panose="02040503050406030204" pitchFamily="18" charset="0"/>
                </a:endParaRPr>
              </a:p>
              <a:p>
                <a:pPr algn="ctr"/>
                <a:endParaRPr lang="es-ES" i="1" dirty="0">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4D5F36A-C25D-8009-F2A5-A87BE01F9C6A}"/>
                  </a:ext>
                </a:extLst>
              </p:cNvPr>
              <p:cNvSpPr txBox="1">
                <a:spLocks noRot="1" noChangeAspect="1" noMove="1" noResize="1" noEditPoints="1" noAdjustHandles="1" noChangeArrowheads="1" noChangeShapeType="1" noTextEdit="1"/>
              </p:cNvSpPr>
              <p:nvPr/>
            </p:nvSpPr>
            <p:spPr>
              <a:xfrm>
                <a:off x="5233572" y="1939836"/>
                <a:ext cx="3014315" cy="308328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2791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98BA3-961A-2720-AEC8-8E32E7BB52A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7F81FD-FB0E-06B7-300F-E0FBF55E5CB1}"/>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5C63B02D-9439-E81B-81B2-453B10D748B4}"/>
              </a:ext>
            </a:extLst>
          </p:cNvPr>
          <p:cNvSpPr>
            <a:spLocks noGrp="1"/>
          </p:cNvSpPr>
          <p:nvPr>
            <p:ph type="sldNum" sz="quarter" idx="4"/>
          </p:nvPr>
        </p:nvSpPr>
        <p:spPr/>
        <p:txBody>
          <a:bodyPr/>
          <a:lstStyle/>
          <a:p>
            <a:fld id="{C3C68E28-6A0B-4E0D-A95D-AA2B793B8668}" type="slidenum">
              <a:rPr lang="es-ES" smtClean="0"/>
              <a:t>84</a:t>
            </a:fld>
            <a:endParaRPr lang="es-ES"/>
          </a:p>
        </p:txBody>
      </p:sp>
      <p:sp>
        <p:nvSpPr>
          <p:cNvPr id="5" name="Rectangle 1">
            <a:extLst>
              <a:ext uri="{FF2B5EF4-FFF2-40B4-BE49-F238E27FC236}">
                <a16:creationId xmlns:a16="http://schemas.microsoft.com/office/drawing/2014/main" id="{2BE2E7D1-7A7D-E372-D6EA-1BD67731B922}"/>
              </a:ext>
            </a:extLst>
          </p:cNvPr>
          <p:cNvSpPr>
            <a:spLocks noChangeArrowheads="1"/>
          </p:cNvSpPr>
          <p:nvPr/>
        </p:nvSpPr>
        <p:spPr bwMode="auto">
          <a:xfrm>
            <a:off x="222287" y="1119870"/>
            <a:ext cx="4258273" cy="567847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a:ln>
                  <a:noFill/>
                </a:ln>
                <a:solidFill>
                  <a:srgbClr val="7A7E85"/>
                </a:solidFill>
                <a:effectLst/>
                <a:latin typeface="JetBrains Mono"/>
              </a:rPr>
              <a:t># Importar la librería </a:t>
            </a:r>
            <a:r>
              <a:rPr kumimoji="0" lang="es-ES" altLang="es-ES" sz="1100" b="0" i="0" u="none" strike="noStrike" cap="none" normalizeH="0" baseline="0" err="1">
                <a:ln>
                  <a:noFill/>
                </a:ln>
                <a:solidFill>
                  <a:srgbClr val="7A7E85"/>
                </a:solidFill>
                <a:effectLst/>
                <a:latin typeface="JetBrains Mono"/>
              </a:rPr>
              <a:t>gurobipy</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CF8E6D"/>
                </a:solidFill>
                <a:effectLst/>
                <a:latin typeface="JetBrains Mono"/>
              </a:rPr>
              <a:t>from</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err="1">
                <a:ln>
                  <a:noFill/>
                </a:ln>
                <a:solidFill>
                  <a:srgbClr val="BCBEC4"/>
                </a:solidFill>
                <a:effectLst/>
                <a:latin typeface="JetBrains Mono"/>
              </a:rPr>
              <a:t>gurobipy</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CF8E6D"/>
                </a:solidFill>
                <a:effectLst/>
                <a:latin typeface="JetBrains Mono"/>
              </a:rPr>
              <a:t>import</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err="1">
                <a:ln>
                  <a:noFill/>
                </a:ln>
                <a:solidFill>
                  <a:srgbClr val="BCBEC4"/>
                </a:solidFill>
                <a:effectLst/>
                <a:latin typeface="JetBrains Mono"/>
              </a:rPr>
              <a:t>Model</a:t>
            </a:r>
            <a:r>
              <a:rPr kumimoji="0" lang="es-ES" altLang="es-ES" sz="1100" b="0" i="0" u="none" strike="noStrike" cap="none" normalizeH="0" baseline="0">
                <a:ln>
                  <a:noFill/>
                </a:ln>
                <a:solidFill>
                  <a:srgbClr val="BCBEC4"/>
                </a:solidFill>
                <a:effectLst/>
                <a:latin typeface="JetBrains Mono"/>
              </a:rPr>
              <a:t>, GRB</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Datos</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BCBEC4"/>
                </a:solidFill>
                <a:effectLst/>
                <a:latin typeface="JetBrains Mono"/>
              </a:rPr>
              <a:t>K = [</a:t>
            </a:r>
            <a:r>
              <a:rPr kumimoji="0" lang="es-ES" altLang="es-ES" sz="1100" b="0" i="0" u="none" strike="noStrike" cap="none" normalizeH="0" baseline="0">
                <a:ln>
                  <a:noFill/>
                </a:ln>
                <a:solidFill>
                  <a:srgbClr val="2AACB8"/>
                </a:solidFill>
                <a:effectLst/>
                <a:latin typeface="JetBrains Mono"/>
              </a:rPr>
              <a:t>1</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2</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3</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4</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5</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7A7E85"/>
                </a:solidFill>
                <a:effectLst/>
                <a:latin typeface="JetBrains Mono"/>
              </a:rPr>
              <a:t># Conjunto de aceites</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BCBEC4"/>
                </a:solidFill>
                <a:effectLst/>
                <a:latin typeface="JetBrains Mono"/>
              </a:rPr>
              <a:t>V = [</a:t>
            </a:r>
            <a:r>
              <a:rPr kumimoji="0" lang="es-ES" altLang="es-ES" sz="1100" b="0" i="0" u="none" strike="noStrike" cap="none" normalizeH="0" baseline="0">
                <a:ln>
                  <a:noFill/>
                </a:ln>
                <a:solidFill>
                  <a:srgbClr val="2AACB8"/>
                </a:solidFill>
                <a:effectLst/>
                <a:latin typeface="JetBrains Mono"/>
              </a:rPr>
              <a:t>1</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2</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7A7E85"/>
                </a:solidFill>
                <a:effectLst/>
                <a:latin typeface="JetBrains Mono"/>
              </a:rPr>
              <a:t># Aceites vegetales</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BCBEC4"/>
                </a:solidFill>
                <a:effectLst/>
                <a:latin typeface="JetBrains Mono"/>
              </a:rPr>
              <a:t>NV = [</a:t>
            </a:r>
            <a:r>
              <a:rPr kumimoji="0" lang="es-ES" altLang="es-ES" sz="1100" b="0" i="0" u="none" strike="noStrike" cap="none" normalizeH="0" baseline="0">
                <a:ln>
                  <a:noFill/>
                </a:ln>
                <a:solidFill>
                  <a:srgbClr val="2AACB8"/>
                </a:solidFill>
                <a:effectLst/>
                <a:latin typeface="JetBrains Mono"/>
              </a:rPr>
              <a:t>3</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4</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5</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7A7E85"/>
                </a:solidFill>
                <a:effectLst/>
                <a:latin typeface="JetBrains Mono"/>
              </a:rPr>
              <a:t># Aceites no vegetales</a:t>
            </a:r>
            <a:br>
              <a:rPr kumimoji="0" lang="es-ES" altLang="es-ES" sz="1100" b="0" i="0" u="none" strike="noStrike" cap="none" normalizeH="0" baseline="0">
                <a:ln>
                  <a:noFill/>
                </a:ln>
                <a:solidFill>
                  <a:srgbClr val="7A7E85"/>
                </a:solidFill>
                <a:effectLst/>
                <a:latin typeface="JetBrains Mono"/>
              </a:rPr>
            </a:b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7A7E85"/>
                </a:solidFill>
                <a:effectLst/>
                <a:latin typeface="JetBrains Mono"/>
              </a:rPr>
              <a:t># Costes variables por tonelada de cada aceite</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BCBEC4"/>
                </a:solidFill>
                <a:effectLst/>
                <a:latin typeface="JetBrains Mono"/>
              </a:rPr>
              <a:t>c = {</a:t>
            </a:r>
            <a:r>
              <a:rPr kumimoji="0" lang="es-ES" altLang="es-ES" sz="1100" b="0" i="0" u="none" strike="noStrike" cap="none" normalizeH="0" baseline="0">
                <a:ln>
                  <a:noFill/>
                </a:ln>
                <a:solidFill>
                  <a:srgbClr val="2AACB8"/>
                </a:solidFill>
                <a:effectLst/>
                <a:latin typeface="JetBrains Mono"/>
              </a:rPr>
              <a:t>1</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110</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2</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120</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3</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130</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4</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110</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5</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115</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Coeficientes de dureza</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BCBEC4"/>
                </a:solidFill>
                <a:effectLst/>
                <a:latin typeface="JetBrains Mono"/>
              </a:rPr>
              <a:t>a = {</a:t>
            </a:r>
            <a:r>
              <a:rPr kumimoji="0" lang="es-ES" altLang="es-ES" sz="1100" b="0" i="0" u="none" strike="noStrike" cap="none" normalizeH="0" baseline="0">
                <a:ln>
                  <a:noFill/>
                </a:ln>
                <a:solidFill>
                  <a:srgbClr val="2AACB8"/>
                </a:solidFill>
                <a:effectLst/>
                <a:latin typeface="JetBrains Mono"/>
              </a:rPr>
              <a:t>1</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8.8</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2</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6.1</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3</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2</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4</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4.2</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5</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5</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Costos fijos y capacidades de los depósitos</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f_I</a:t>
            </a:r>
            <a:r>
              <a:rPr kumimoji="0" lang="es-ES" altLang="es-ES" sz="1100" b="0" i="0" u="none" strike="noStrike" cap="none" normalizeH="0" baseline="0">
                <a:ln>
                  <a:noFill/>
                </a:ln>
                <a:solidFill>
                  <a:srgbClr val="BCBEC4"/>
                </a:solidFill>
                <a:effectLst/>
                <a:latin typeface="JetBrains Mono"/>
              </a:rPr>
              <a:t> = </a:t>
            </a:r>
            <a:r>
              <a:rPr kumimoji="0" lang="es-ES" altLang="es-ES" sz="1100" b="0" i="0" u="none" strike="noStrike" cap="none" normalizeH="0" baseline="0">
                <a:ln>
                  <a:noFill/>
                </a:ln>
                <a:solidFill>
                  <a:srgbClr val="2AACB8"/>
                </a:solidFill>
                <a:effectLst/>
                <a:latin typeface="JetBrains Mono"/>
              </a:rPr>
              <a:t>750    </a:t>
            </a:r>
            <a:r>
              <a:rPr kumimoji="0" lang="es-ES" altLang="es-ES" sz="1100" b="0" i="0" u="none" strike="noStrike" cap="none" normalizeH="0" baseline="0">
                <a:ln>
                  <a:noFill/>
                </a:ln>
                <a:solidFill>
                  <a:srgbClr val="7A7E85"/>
                </a:solidFill>
                <a:effectLst/>
                <a:latin typeface="JetBrains Mono"/>
              </a:rPr>
              <a:t># Coste del depósito tipo I</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f_II</a:t>
            </a:r>
            <a:r>
              <a:rPr kumimoji="0" lang="es-ES" altLang="es-ES" sz="1100" b="0" i="0" u="none" strike="noStrike" cap="none" normalizeH="0" baseline="0">
                <a:ln>
                  <a:noFill/>
                </a:ln>
                <a:solidFill>
                  <a:srgbClr val="BCBEC4"/>
                </a:solidFill>
                <a:effectLst/>
                <a:latin typeface="JetBrains Mono"/>
              </a:rPr>
              <a:t> = </a:t>
            </a:r>
            <a:r>
              <a:rPr kumimoji="0" lang="es-ES" altLang="es-ES" sz="1100" b="0" i="0" u="none" strike="noStrike" cap="none" normalizeH="0" baseline="0">
                <a:ln>
                  <a:noFill/>
                </a:ln>
                <a:solidFill>
                  <a:srgbClr val="2AACB8"/>
                </a:solidFill>
                <a:effectLst/>
                <a:latin typeface="JetBrains Mono"/>
              </a:rPr>
              <a:t>450   </a:t>
            </a:r>
            <a:r>
              <a:rPr kumimoji="0" lang="es-ES" altLang="es-ES" sz="1100" b="0" i="0" u="none" strike="noStrike" cap="none" normalizeH="0" baseline="0">
                <a:ln>
                  <a:noFill/>
                </a:ln>
                <a:solidFill>
                  <a:srgbClr val="7A7E85"/>
                </a:solidFill>
                <a:effectLst/>
                <a:latin typeface="JetBrains Mono"/>
              </a:rPr>
              <a:t># Coste del depósito tipo II</a:t>
            </a:r>
            <a:br>
              <a:rPr kumimoji="0" lang="es-ES" altLang="es-ES" sz="1100" b="0" i="0" u="none" strike="noStrike" cap="none" normalizeH="0" baseline="0">
                <a:ln>
                  <a:noFill/>
                </a:ln>
                <a:solidFill>
                  <a:srgbClr val="7A7E85"/>
                </a:solidFill>
                <a:effectLst/>
                <a:latin typeface="JetBrains Mono"/>
              </a:rPr>
            </a:b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BCBEC4"/>
                </a:solidFill>
                <a:effectLst/>
                <a:latin typeface="JetBrains Mono"/>
              </a:rPr>
              <a:t>C_I = </a:t>
            </a:r>
            <a:r>
              <a:rPr kumimoji="0" lang="es-ES" altLang="es-ES" sz="1100" b="0" i="0" u="none" strike="noStrike" cap="none" normalizeH="0" baseline="0">
                <a:ln>
                  <a:noFill/>
                </a:ln>
                <a:solidFill>
                  <a:srgbClr val="2AACB8"/>
                </a:solidFill>
                <a:effectLst/>
                <a:latin typeface="JetBrains Mono"/>
              </a:rPr>
              <a:t>200    </a:t>
            </a:r>
            <a:r>
              <a:rPr kumimoji="0" lang="es-ES" altLang="es-ES" sz="1100" b="0" i="0" u="none" strike="noStrike" cap="none" normalizeH="0" baseline="0">
                <a:ln>
                  <a:noFill/>
                </a:ln>
                <a:solidFill>
                  <a:srgbClr val="7A7E85"/>
                </a:solidFill>
                <a:effectLst/>
                <a:latin typeface="JetBrains Mono"/>
              </a:rPr>
              <a:t># Capacidad del depósito tipo I</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BCBEC4"/>
                </a:solidFill>
                <a:effectLst/>
                <a:latin typeface="JetBrains Mono"/>
              </a:rPr>
              <a:t>C_II = </a:t>
            </a:r>
            <a:r>
              <a:rPr kumimoji="0" lang="es-ES" altLang="es-ES" sz="1100" b="0" i="0" u="none" strike="noStrike" cap="none" normalizeH="0" baseline="0">
                <a:ln>
                  <a:noFill/>
                </a:ln>
                <a:solidFill>
                  <a:srgbClr val="2AACB8"/>
                </a:solidFill>
                <a:effectLst/>
                <a:latin typeface="JetBrains Mono"/>
              </a:rPr>
              <a:t>100   </a:t>
            </a:r>
            <a:r>
              <a:rPr kumimoji="0" lang="es-ES" altLang="es-ES" sz="1100" b="0" i="0" u="none" strike="noStrike" cap="none" normalizeH="0" baseline="0">
                <a:ln>
                  <a:noFill/>
                </a:ln>
                <a:solidFill>
                  <a:srgbClr val="7A7E85"/>
                </a:solidFill>
                <a:effectLst/>
                <a:latin typeface="JetBrains Mono"/>
              </a:rPr>
              <a:t># Capacidad del depósito tipo II</a:t>
            </a:r>
            <a:br>
              <a:rPr kumimoji="0" lang="es-ES" altLang="es-ES" sz="1100" b="0" i="0" u="none" strike="noStrike" cap="none" normalizeH="0" baseline="0">
                <a:ln>
                  <a:noFill/>
                </a:ln>
                <a:solidFill>
                  <a:srgbClr val="7A7E85"/>
                </a:solidFill>
                <a:effectLst/>
                <a:latin typeface="JetBrains Mono"/>
              </a:rPr>
            </a:b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7A7E85"/>
                </a:solidFill>
                <a:effectLst/>
                <a:latin typeface="JetBrains Mono"/>
              </a:rPr>
              <a:t># Crear el modelo</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t>
            </a:r>
            <a:r>
              <a:rPr kumimoji="0" lang="es-ES" altLang="es-ES" sz="1100" b="0" i="0" u="none" strike="noStrike" cap="none" normalizeH="0" baseline="0">
                <a:ln>
                  <a:noFill/>
                </a:ln>
                <a:solidFill>
                  <a:srgbClr val="BCBEC4"/>
                </a:solidFill>
                <a:effectLst/>
                <a:latin typeface="JetBrains Mono"/>
              </a:rPr>
              <a:t> = </a:t>
            </a:r>
            <a:r>
              <a:rPr kumimoji="0" lang="es-ES" altLang="es-ES" sz="1100" b="0" i="0" u="none" strike="noStrike" cap="none" normalizeH="0" baseline="0" err="1">
                <a:ln>
                  <a:noFill/>
                </a:ln>
                <a:solidFill>
                  <a:srgbClr val="BCBEC4"/>
                </a:solidFill>
                <a:effectLst/>
                <a:latin typeface="JetBrains Mono"/>
              </a:rPr>
              <a:t>Model</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Modelo_Con_Nuevas_Variables_Delta</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Desactivar la salida de </a:t>
            </a:r>
            <a:r>
              <a:rPr kumimoji="0" lang="es-ES" altLang="es-ES" sz="1100" b="0" i="0" u="none" strike="noStrike" cap="none" normalizeH="0" baseline="0" err="1">
                <a:ln>
                  <a:noFill/>
                </a:ln>
                <a:solidFill>
                  <a:srgbClr val="7A7E85"/>
                </a:solidFill>
                <a:effectLst/>
                <a:latin typeface="JetBrains Mono"/>
              </a:rPr>
              <a:t>Gurobi</a:t>
            </a:r>
            <a:r>
              <a:rPr kumimoji="0" lang="es-ES" altLang="es-ES" sz="1100" b="0" i="0" u="none" strike="noStrike" cap="none" normalizeH="0" baseline="0">
                <a:ln>
                  <a:noFill/>
                </a:ln>
                <a:solidFill>
                  <a:srgbClr val="7A7E85"/>
                </a:solidFill>
                <a:effectLst/>
                <a:latin typeface="JetBrains Mono"/>
              </a:rPr>
              <a:t> (opcional)</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model.Params.OutputFlag</a:t>
            </a:r>
            <a:r>
              <a:rPr kumimoji="0" lang="es-ES" altLang="es-ES" sz="1100" b="0" i="0" u="none" strike="noStrike" cap="none" normalizeH="0" baseline="0">
                <a:ln>
                  <a:noFill/>
                </a:ln>
                <a:solidFill>
                  <a:srgbClr val="BCBEC4"/>
                </a:solidFill>
                <a:effectLst/>
                <a:latin typeface="JetBrains Mono"/>
              </a:rPr>
              <a:t> = </a:t>
            </a:r>
            <a:r>
              <a:rPr kumimoji="0" lang="es-ES" altLang="es-ES" sz="1100" b="0" i="0" u="none" strike="noStrike" cap="none" normalizeH="0" baseline="0">
                <a:ln>
                  <a:noFill/>
                </a:ln>
                <a:solidFill>
                  <a:srgbClr val="2AACB8"/>
                </a:solidFill>
                <a:effectLst/>
                <a:latin typeface="JetBrains Mono"/>
              </a:rPr>
              <a:t>1  </a:t>
            </a:r>
            <a:r>
              <a:rPr kumimoji="0" lang="es-ES" altLang="es-ES" sz="1100" b="0" i="0" u="none" strike="noStrike" cap="none" normalizeH="0" baseline="0">
                <a:ln>
                  <a:noFill/>
                </a:ln>
                <a:solidFill>
                  <a:srgbClr val="7A7E85"/>
                </a:solidFill>
                <a:effectLst/>
                <a:latin typeface="JetBrains Mono"/>
              </a:rPr>
              <a:t># Cambia a 0 para desactivar la salida</a:t>
            </a:r>
            <a:br>
              <a:rPr kumimoji="0" lang="es-ES" altLang="es-ES" sz="1100" b="0" i="0" u="none" strike="noStrike" cap="none" normalizeH="0" baseline="0">
                <a:ln>
                  <a:noFill/>
                </a:ln>
                <a:solidFill>
                  <a:srgbClr val="7A7E85"/>
                </a:solidFill>
                <a:effectLst/>
                <a:latin typeface="JetBrains Mono"/>
              </a:rPr>
            </a:b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7A7E85"/>
                </a:solidFill>
                <a:effectLst/>
                <a:latin typeface="JetBrains Mono"/>
              </a:rPr>
              <a:t># Variables de decisión</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BCBEC4"/>
                </a:solidFill>
                <a:effectLst/>
                <a:latin typeface="JetBrains Mono"/>
              </a:rPr>
              <a:t>x = </a:t>
            </a:r>
            <a:r>
              <a:rPr kumimoji="0" lang="es-ES" altLang="es-ES" sz="1100" b="0" i="0" u="none" strike="noStrike" cap="none" normalizeH="0" baseline="0" err="1">
                <a:ln>
                  <a:noFill/>
                </a:ln>
                <a:solidFill>
                  <a:srgbClr val="BCBEC4"/>
                </a:solidFill>
                <a:effectLst/>
                <a:latin typeface="JetBrains Mono"/>
              </a:rPr>
              <a:t>model.addVars</a:t>
            </a:r>
            <a:r>
              <a:rPr kumimoji="0" lang="es-ES" altLang="es-ES" sz="1100" b="0" i="0" u="none" strike="noStrike" cap="none" normalizeH="0" baseline="0">
                <a:ln>
                  <a:noFill/>
                </a:ln>
                <a:solidFill>
                  <a:srgbClr val="BCBEC4"/>
                </a:solidFill>
                <a:effectLst/>
                <a:latin typeface="JetBrains Mono"/>
              </a:rPr>
              <a:t>(K, </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=GRB.INTEGER, </a:t>
            </a:r>
            <a:r>
              <a:rPr kumimoji="0" lang="es-ES" altLang="es-ES" sz="1100" b="0" i="0" u="none" strike="noStrike" cap="none" normalizeH="0" baseline="0">
                <a:ln>
                  <a:noFill/>
                </a:ln>
                <a:solidFill>
                  <a:srgbClr val="AA4926"/>
                </a:solidFill>
                <a:effectLst/>
                <a:latin typeface="JetBrains Mono"/>
              </a:rPr>
              <a:t>lb</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2AACB8"/>
                </a:solidFill>
                <a:effectLst/>
                <a:latin typeface="JetBrains Mono"/>
              </a:rPr>
              <a:t>0</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"x"</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delta = </a:t>
            </a:r>
            <a:r>
              <a:rPr kumimoji="0" lang="es-ES" altLang="es-ES" sz="1100" b="0" i="0" u="none" strike="noStrike" cap="none" normalizeH="0" baseline="0" err="1">
                <a:ln>
                  <a:noFill/>
                </a:ln>
                <a:solidFill>
                  <a:srgbClr val="BCBEC4"/>
                </a:solidFill>
                <a:effectLst/>
                <a:latin typeface="JetBrains Mono"/>
              </a:rPr>
              <a:t>model.addVars</a:t>
            </a:r>
            <a:r>
              <a:rPr kumimoji="0" lang="es-ES" altLang="es-ES" sz="1100" b="0" i="0" u="none" strike="noStrike" cap="none" normalizeH="0" baseline="0">
                <a:ln>
                  <a:noFill/>
                </a:ln>
                <a:solidFill>
                  <a:srgbClr val="BCBEC4"/>
                </a:solidFill>
                <a:effectLst/>
                <a:latin typeface="JetBrains Mono"/>
              </a:rPr>
              <a:t>(K, </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=GRB.BINARY,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"delta"</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BCBEC4"/>
                </a:solidFill>
                <a:effectLst/>
                <a:latin typeface="JetBrains Mono"/>
              </a:rPr>
              <a:t>delta_I</a:t>
            </a:r>
            <a:r>
              <a:rPr kumimoji="0" lang="es-ES" altLang="es-ES" sz="1100" b="0" i="0" u="none" strike="noStrike" cap="none" normalizeH="0" baseline="0">
                <a:ln>
                  <a:noFill/>
                </a:ln>
                <a:solidFill>
                  <a:srgbClr val="BCBEC4"/>
                </a:solidFill>
                <a:effectLst/>
                <a:latin typeface="JetBrains Mono"/>
              </a:rPr>
              <a:t> = </a:t>
            </a:r>
            <a:r>
              <a:rPr kumimoji="0" lang="es-ES" altLang="es-ES" sz="1100" b="0" i="0" u="none" strike="noStrike" cap="none" normalizeH="0" baseline="0" err="1">
                <a:ln>
                  <a:noFill/>
                </a:ln>
                <a:solidFill>
                  <a:srgbClr val="BCBEC4"/>
                </a:solidFill>
                <a:effectLst/>
                <a:latin typeface="JetBrains Mono"/>
              </a:rPr>
              <a:t>model.addVars</a:t>
            </a:r>
            <a:r>
              <a:rPr kumimoji="0" lang="es-ES" altLang="es-ES" sz="1100" b="0" i="0" u="none" strike="noStrike" cap="none" normalizeH="0" baseline="0">
                <a:ln>
                  <a:noFill/>
                </a:ln>
                <a:solidFill>
                  <a:srgbClr val="BCBEC4"/>
                </a:solidFill>
                <a:effectLst/>
                <a:latin typeface="JetBrains Mono"/>
              </a:rPr>
              <a:t>(K, </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=GRB.BINARY,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delta_I</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BCBEC4"/>
                </a:solidFill>
                <a:effectLst/>
                <a:latin typeface="JetBrains Mono"/>
              </a:rPr>
              <a:t>delta_II</a:t>
            </a:r>
            <a:r>
              <a:rPr kumimoji="0" lang="es-ES" altLang="es-ES" sz="1100" b="0" i="0" u="none" strike="noStrike" cap="none" normalizeH="0" baseline="0">
                <a:ln>
                  <a:noFill/>
                </a:ln>
                <a:solidFill>
                  <a:srgbClr val="BCBEC4"/>
                </a:solidFill>
                <a:effectLst/>
                <a:latin typeface="JetBrains Mono"/>
              </a:rPr>
              <a:t> = </a:t>
            </a:r>
            <a:r>
              <a:rPr kumimoji="0" lang="es-ES" altLang="es-ES" sz="1100" b="0" i="0" u="none" strike="noStrike" cap="none" normalizeH="0" baseline="0" err="1">
                <a:ln>
                  <a:noFill/>
                </a:ln>
                <a:solidFill>
                  <a:srgbClr val="BCBEC4"/>
                </a:solidFill>
                <a:effectLst/>
                <a:latin typeface="JetBrains Mono"/>
              </a:rPr>
              <a:t>model.addVars</a:t>
            </a:r>
            <a:r>
              <a:rPr kumimoji="0" lang="es-ES" altLang="es-ES" sz="1100" b="0" i="0" u="none" strike="noStrike" cap="none" normalizeH="0" baseline="0">
                <a:ln>
                  <a:noFill/>
                </a:ln>
                <a:solidFill>
                  <a:srgbClr val="BCBEC4"/>
                </a:solidFill>
                <a:effectLst/>
                <a:latin typeface="JetBrains Mono"/>
              </a:rPr>
              <a:t>(K, </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=GRB.BINARY,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delta_II</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t = </a:t>
            </a:r>
            <a:r>
              <a:rPr kumimoji="0" lang="es-ES" altLang="es-ES" sz="1100" b="0" i="0" u="none" strike="noStrike" cap="none" normalizeH="0" baseline="0" err="1">
                <a:ln>
                  <a:noFill/>
                </a:ln>
                <a:solidFill>
                  <a:srgbClr val="BCBEC4"/>
                </a:solidFill>
                <a:effectLst/>
                <a:latin typeface="JetBrains Mono"/>
              </a:rPr>
              <a:t>model.addVar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AA4926"/>
                </a:solidFill>
                <a:effectLst/>
                <a:latin typeface="JetBrains Mono"/>
              </a:rPr>
              <a:t>vtype</a:t>
            </a:r>
            <a:r>
              <a:rPr kumimoji="0" lang="es-ES" altLang="es-ES" sz="1100" b="0" i="0" u="none" strike="noStrike" cap="none" normalizeH="0" baseline="0">
                <a:ln>
                  <a:noFill/>
                </a:ln>
                <a:solidFill>
                  <a:srgbClr val="BCBEC4"/>
                </a:solidFill>
                <a:effectLst/>
                <a:latin typeface="JetBrains Mono"/>
              </a:rPr>
              <a:t>=GRB.INTEGER, </a:t>
            </a:r>
            <a:r>
              <a:rPr kumimoji="0" lang="es-ES" altLang="es-ES" sz="1100" b="0" i="0" u="none" strike="noStrike" cap="none" normalizeH="0" baseline="0">
                <a:ln>
                  <a:noFill/>
                </a:ln>
                <a:solidFill>
                  <a:srgbClr val="AA4926"/>
                </a:solidFill>
                <a:effectLst/>
                <a:latin typeface="JetBrains Mono"/>
              </a:rPr>
              <a:t>lb</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2AACB8"/>
                </a:solidFill>
                <a:effectLst/>
                <a:latin typeface="JetBrains Mono"/>
              </a:rPr>
              <a:t>0</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"t"</a:t>
            </a:r>
            <a:r>
              <a:rPr kumimoji="0" lang="es-ES" altLang="es-ES" sz="1100" b="0" i="0" u="none" strike="noStrike" cap="none" normalizeH="0" baseline="0">
                <a:ln>
                  <a:noFill/>
                </a:ln>
                <a:solidFill>
                  <a:srgbClr val="BCBEC4"/>
                </a:solidFill>
                <a:effectLst/>
                <a:latin typeface="JetBrains Mono"/>
              </a:rPr>
              <a:t>)</a:t>
            </a:r>
            <a:endParaRPr kumimoji="0" lang="es-ES" altLang="es-ES" sz="11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2A4FAB7-BC99-866C-1D5D-382E0B946744}"/>
              </a:ext>
            </a:extLst>
          </p:cNvPr>
          <p:cNvSpPr>
            <a:spLocks noChangeArrowheads="1"/>
          </p:cNvSpPr>
          <p:nvPr/>
        </p:nvSpPr>
        <p:spPr bwMode="auto">
          <a:xfrm>
            <a:off x="4480560" y="1119870"/>
            <a:ext cx="4837176" cy="567847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a:ln>
                  <a:noFill/>
                </a:ln>
                <a:solidFill>
                  <a:srgbClr val="7A7E85"/>
                </a:solidFill>
                <a:effectLst/>
                <a:latin typeface="JetBrains Mono"/>
              </a:rPr>
              <a:t># Función objetivo</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model.setObjective</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a:ln>
                  <a:noFill/>
                </a:ln>
                <a:solidFill>
                  <a:srgbClr val="2AACB8"/>
                </a:solidFill>
                <a:effectLst/>
                <a:latin typeface="JetBrains Mono"/>
              </a:rPr>
              <a:t>150 </a:t>
            </a:r>
            <a:r>
              <a:rPr kumimoji="0" lang="es-ES" altLang="es-ES" sz="1100" b="0" i="0" u="none" strike="noStrike" cap="none" normalizeH="0" baseline="0">
                <a:ln>
                  <a:noFill/>
                </a:ln>
                <a:solidFill>
                  <a:srgbClr val="BCBEC4"/>
                </a:solidFill>
                <a:effectLst/>
                <a:latin typeface="JetBrains Mono"/>
              </a:rPr>
              <a:t>* t - </a:t>
            </a:r>
            <a:r>
              <a:rPr kumimoji="0" lang="es-ES" altLang="es-ES" sz="1100" b="0" i="0" u="none" strike="noStrike" cap="none" normalizeH="0" baseline="0">
                <a:ln>
                  <a:noFill/>
                </a:ln>
                <a:solidFill>
                  <a:srgbClr val="8888C6"/>
                </a:solidFill>
                <a:effectLst/>
                <a:latin typeface="JetBrains Mono"/>
              </a:rPr>
              <a:t>sum</a:t>
            </a:r>
            <a:r>
              <a:rPr kumimoji="0" lang="es-ES" altLang="es-ES" sz="1100" b="0" i="0" u="none" strike="noStrike" cap="none" normalizeH="0" baseline="0">
                <a:ln>
                  <a:noFill/>
                </a:ln>
                <a:solidFill>
                  <a:srgbClr val="BCBEC4"/>
                </a:solidFill>
                <a:effectLst/>
                <a:latin typeface="JetBrains Mono"/>
              </a:rPr>
              <a:t>(c[i] * x[i] + </a:t>
            </a:r>
            <a:r>
              <a:rPr kumimoji="0" lang="es-ES" altLang="es-ES" sz="1100" b="0" i="0" u="none" strike="noStrike" cap="none" normalizeH="0" baseline="0" err="1">
                <a:ln>
                  <a:noFill/>
                </a:ln>
                <a:solidFill>
                  <a:srgbClr val="BCBEC4"/>
                </a:solidFill>
                <a:effectLst/>
                <a:latin typeface="JetBrains Mono"/>
              </a:rPr>
              <a:t>f_I</a:t>
            </a:r>
            <a:r>
              <a:rPr kumimoji="0" lang="es-ES" altLang="es-ES" sz="1100" b="0" i="0" u="none" strike="noStrike" cap="none" normalizeH="0" baseline="0">
                <a:ln>
                  <a:noFill/>
                </a:ln>
                <a:solidFill>
                  <a:srgbClr val="BCBEC4"/>
                </a:solidFill>
                <a:effectLst/>
                <a:latin typeface="JetBrains Mono"/>
              </a:rPr>
              <a:t> * </a:t>
            </a:r>
            <a:r>
              <a:rPr kumimoji="0" lang="es-ES" altLang="es-ES" sz="1100" b="0" i="0" u="none" strike="noStrike" cap="none" normalizeH="0" baseline="0" err="1">
                <a:ln>
                  <a:noFill/>
                </a:ln>
                <a:solidFill>
                  <a:srgbClr val="BCBEC4"/>
                </a:solidFill>
                <a:effectLst/>
                <a:latin typeface="JetBrains Mono"/>
              </a:rPr>
              <a:t>delta_I</a:t>
            </a:r>
            <a:r>
              <a:rPr kumimoji="0" lang="es-ES" altLang="es-ES" sz="1100" b="0" i="0" u="none" strike="noStrike" cap="none" normalizeH="0" baseline="0">
                <a:ln>
                  <a:noFill/>
                </a:ln>
                <a:solidFill>
                  <a:srgbClr val="BCBEC4"/>
                </a:solidFill>
                <a:effectLst/>
                <a:latin typeface="JetBrains Mono"/>
              </a:rPr>
              <a:t>[i] + </a:t>
            </a:r>
            <a:r>
              <a:rPr kumimoji="0" lang="es-ES" altLang="es-ES" sz="1100" b="0" i="0" u="none" strike="noStrike" cap="none" normalizeH="0" baseline="0" err="1">
                <a:ln>
                  <a:noFill/>
                </a:ln>
                <a:solidFill>
                  <a:srgbClr val="BCBEC4"/>
                </a:solidFill>
                <a:effectLst/>
                <a:latin typeface="JetBrains Mono"/>
              </a:rPr>
              <a:t>f_II</a:t>
            </a:r>
            <a:r>
              <a:rPr kumimoji="0" lang="es-ES" altLang="es-ES" sz="1100" b="0" i="0" u="none" strike="noStrike" cap="none" normalizeH="0" baseline="0">
                <a:ln>
                  <a:noFill/>
                </a:ln>
                <a:solidFill>
                  <a:srgbClr val="BCBEC4"/>
                </a:solidFill>
                <a:effectLst/>
                <a:latin typeface="JetBrains Mono"/>
              </a:rPr>
              <a:t> * </a:t>
            </a:r>
            <a:r>
              <a:rPr kumimoji="0" lang="es-ES" altLang="es-ES" sz="1100" b="0" i="0" u="none" strike="noStrike" cap="none" normalizeH="0" baseline="0" err="1">
                <a:ln>
                  <a:noFill/>
                </a:ln>
                <a:solidFill>
                  <a:srgbClr val="BCBEC4"/>
                </a:solidFill>
                <a:effectLst/>
                <a:latin typeface="JetBrains Mono"/>
              </a:rPr>
              <a:t>delta_II</a:t>
            </a:r>
            <a:r>
              <a:rPr kumimoji="0" lang="es-ES" altLang="es-ES" sz="1100" b="0" i="0" u="none" strike="noStrike" cap="none" normalizeH="0" baseline="0">
                <a:ln>
                  <a:noFill/>
                </a:ln>
                <a:solidFill>
                  <a:srgbClr val="BCBEC4"/>
                </a:solidFill>
                <a:effectLst/>
                <a:latin typeface="JetBrains Mono"/>
              </a:rPr>
              <a:t>[i] </a:t>
            </a:r>
            <a:r>
              <a:rPr kumimoji="0" lang="es-ES" altLang="es-ES" sz="1100" b="0" i="0" u="none" strike="noStrike" cap="none" normalizeH="0" baseline="0" err="1">
                <a:ln>
                  <a:noFill/>
                </a:ln>
                <a:solidFill>
                  <a:srgbClr val="CF8E6D"/>
                </a:solidFill>
                <a:effectLst/>
                <a:latin typeface="JetBrains Mono"/>
              </a:rPr>
              <a:t>for</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a:ln>
                  <a:noFill/>
                </a:ln>
                <a:solidFill>
                  <a:srgbClr val="BCBEC4"/>
                </a:solidFill>
                <a:effectLst/>
                <a:latin typeface="JetBrains Mono"/>
              </a:rPr>
              <a:t>i </a:t>
            </a:r>
            <a:r>
              <a:rPr kumimoji="0" lang="es-ES" altLang="es-ES" sz="1100" b="0" i="0" u="none" strike="noStrike" cap="none" normalizeH="0" baseline="0">
                <a:ln>
                  <a:noFill/>
                </a:ln>
                <a:solidFill>
                  <a:srgbClr val="CF8E6D"/>
                </a:solidFill>
                <a:effectLst/>
                <a:latin typeface="JetBrains Mono"/>
              </a:rPr>
              <a:t>in </a:t>
            </a:r>
            <a:r>
              <a:rPr kumimoji="0" lang="es-ES" altLang="es-ES" sz="1100" b="0" i="0" u="none" strike="noStrike" cap="none" normalizeH="0" baseline="0">
                <a:ln>
                  <a:noFill/>
                </a:ln>
                <a:solidFill>
                  <a:srgbClr val="BCBEC4"/>
                </a:solidFill>
                <a:effectLst/>
                <a:latin typeface="JetBrains Mono"/>
              </a:rPr>
              <a:t>K),</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GRB.MAXIMIZE</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Restricciones</a:t>
            </a:r>
            <a:br>
              <a:rPr kumimoji="0" lang="es-ES" altLang="es-ES" sz="1100" b="0" i="0" u="none" strike="noStrike" cap="none" normalizeH="0" baseline="0">
                <a:ln>
                  <a:noFill/>
                </a:ln>
                <a:solidFill>
                  <a:srgbClr val="7A7E85"/>
                </a:solidFill>
                <a:effectLst/>
                <a:latin typeface="JetBrains Mono"/>
              </a:rPr>
            </a:b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7A7E85"/>
                </a:solidFill>
                <a:effectLst/>
                <a:latin typeface="JetBrains Mono"/>
              </a:rPr>
              <a:t># 1. Capacidad de aceites vegetales</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8888C6"/>
                </a:solidFill>
                <a:effectLst/>
                <a:latin typeface="JetBrains Mono"/>
              </a:rPr>
              <a:t>sum</a:t>
            </a:r>
            <a:r>
              <a:rPr kumimoji="0" lang="es-ES" altLang="es-ES" sz="1100" b="0" i="0" u="none" strike="noStrike" cap="none" normalizeH="0" baseline="0">
                <a:ln>
                  <a:noFill/>
                </a:ln>
                <a:solidFill>
                  <a:srgbClr val="BCBEC4"/>
                </a:solidFill>
                <a:effectLst/>
                <a:latin typeface="JetBrains Mono"/>
              </a:rPr>
              <a:t>(x[i] </a:t>
            </a:r>
            <a:r>
              <a:rPr kumimoji="0" lang="es-ES" altLang="es-ES" sz="1100" b="0" i="0" u="none" strike="noStrike" cap="none" normalizeH="0" baseline="0" err="1">
                <a:ln>
                  <a:noFill/>
                </a:ln>
                <a:solidFill>
                  <a:srgbClr val="CF8E6D"/>
                </a:solidFill>
                <a:effectLst/>
                <a:latin typeface="JetBrains Mono"/>
              </a:rPr>
              <a:t>for</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a:ln>
                  <a:noFill/>
                </a:ln>
                <a:solidFill>
                  <a:srgbClr val="BCBEC4"/>
                </a:solidFill>
                <a:effectLst/>
                <a:latin typeface="JetBrains Mono"/>
              </a:rPr>
              <a:t>i </a:t>
            </a:r>
            <a:r>
              <a:rPr kumimoji="0" lang="es-ES" altLang="es-ES" sz="1100" b="0" i="0" u="none" strike="noStrike" cap="none" normalizeH="0" baseline="0">
                <a:ln>
                  <a:noFill/>
                </a:ln>
                <a:solidFill>
                  <a:srgbClr val="CF8E6D"/>
                </a:solidFill>
                <a:effectLst/>
                <a:latin typeface="JetBrains Mono"/>
              </a:rPr>
              <a:t>in </a:t>
            </a:r>
            <a:r>
              <a:rPr kumimoji="0" lang="es-ES" altLang="es-ES" sz="1100" b="0" i="0" u="none" strike="noStrike" cap="none" normalizeH="0" baseline="0">
                <a:ln>
                  <a:noFill/>
                </a:ln>
                <a:solidFill>
                  <a:srgbClr val="BCBEC4"/>
                </a:solidFill>
                <a:effectLst/>
                <a:latin typeface="JetBrains Mono"/>
              </a:rPr>
              <a:t>V) &lt;= </a:t>
            </a:r>
            <a:r>
              <a:rPr kumimoji="0" lang="es-ES" altLang="es-ES" sz="1100" b="0" i="0" u="none" strike="noStrike" cap="none" normalizeH="0" baseline="0">
                <a:ln>
                  <a:noFill/>
                </a:ln>
                <a:solidFill>
                  <a:srgbClr val="2AACB8"/>
                </a:solidFill>
                <a:effectLst/>
                <a:latin typeface="JetBrains Mono"/>
              </a:rPr>
              <a:t>200</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Capacidad_Vegetal</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2. Capacidad de aceites no vegetales</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8888C6"/>
                </a:solidFill>
                <a:effectLst/>
                <a:latin typeface="JetBrains Mono"/>
              </a:rPr>
              <a:t>sum</a:t>
            </a:r>
            <a:r>
              <a:rPr kumimoji="0" lang="es-ES" altLang="es-ES" sz="1100" b="0" i="0" u="none" strike="noStrike" cap="none" normalizeH="0" baseline="0">
                <a:ln>
                  <a:noFill/>
                </a:ln>
                <a:solidFill>
                  <a:srgbClr val="BCBEC4"/>
                </a:solidFill>
                <a:effectLst/>
                <a:latin typeface="JetBrains Mono"/>
              </a:rPr>
              <a:t>(x[i] </a:t>
            </a:r>
            <a:r>
              <a:rPr kumimoji="0" lang="es-ES" altLang="es-ES" sz="1100" b="0" i="0" u="none" strike="noStrike" cap="none" normalizeH="0" baseline="0" err="1">
                <a:ln>
                  <a:noFill/>
                </a:ln>
                <a:solidFill>
                  <a:srgbClr val="CF8E6D"/>
                </a:solidFill>
                <a:effectLst/>
                <a:latin typeface="JetBrains Mono"/>
              </a:rPr>
              <a:t>for</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a:ln>
                  <a:noFill/>
                </a:ln>
                <a:solidFill>
                  <a:srgbClr val="BCBEC4"/>
                </a:solidFill>
                <a:effectLst/>
                <a:latin typeface="JetBrains Mono"/>
              </a:rPr>
              <a:t>i </a:t>
            </a:r>
            <a:r>
              <a:rPr kumimoji="0" lang="es-ES" altLang="es-ES" sz="1100" b="0" i="0" u="none" strike="noStrike" cap="none" normalizeH="0" baseline="0">
                <a:ln>
                  <a:noFill/>
                </a:ln>
                <a:solidFill>
                  <a:srgbClr val="CF8E6D"/>
                </a:solidFill>
                <a:effectLst/>
                <a:latin typeface="JetBrains Mono"/>
              </a:rPr>
              <a:t>in </a:t>
            </a:r>
            <a:r>
              <a:rPr kumimoji="0" lang="es-ES" altLang="es-ES" sz="1100" b="0" i="0" u="none" strike="noStrike" cap="none" normalizeH="0" baseline="0">
                <a:ln>
                  <a:noFill/>
                </a:ln>
                <a:solidFill>
                  <a:srgbClr val="BCBEC4"/>
                </a:solidFill>
                <a:effectLst/>
                <a:latin typeface="JetBrains Mono"/>
              </a:rPr>
              <a:t>NV) &lt;= </a:t>
            </a:r>
            <a:r>
              <a:rPr kumimoji="0" lang="es-ES" altLang="es-ES" sz="1100" b="0" i="0" u="none" strike="noStrike" cap="none" normalizeH="0" baseline="0">
                <a:ln>
                  <a:noFill/>
                </a:ln>
                <a:solidFill>
                  <a:srgbClr val="2AACB8"/>
                </a:solidFill>
                <a:effectLst/>
                <a:latin typeface="JetBrains Mono"/>
              </a:rPr>
              <a:t>250</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Capacidad_No_Vegetal</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3. Restricciones de consumo</a:t>
            </a:r>
            <a:br>
              <a:rPr kumimoji="0" lang="es-ES" altLang="es-ES" sz="1100" b="0" i="0" u="none" strike="noStrike" cap="none" normalizeH="0" baseline="0">
                <a:ln>
                  <a:noFill/>
                </a:ln>
                <a:solidFill>
                  <a:srgbClr val="7A7E85"/>
                </a:solidFill>
                <a:effectLst/>
                <a:latin typeface="JetBrains Mono"/>
              </a:rPr>
            </a:b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a:ln>
                  <a:noFill/>
                </a:ln>
                <a:solidFill>
                  <a:srgbClr val="7A7E85"/>
                </a:solidFill>
                <a:effectLst/>
                <a:latin typeface="JetBrains Mono"/>
              </a:rPr>
              <a:t># Dureza máxima</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8888C6"/>
                </a:solidFill>
                <a:effectLst/>
                <a:latin typeface="JetBrains Mono"/>
              </a:rPr>
              <a:t>sum</a:t>
            </a:r>
            <a:r>
              <a:rPr kumimoji="0" lang="es-ES" altLang="es-ES" sz="1100" b="0" i="0" u="none" strike="noStrike" cap="none" normalizeH="0" baseline="0">
                <a:ln>
                  <a:noFill/>
                </a:ln>
                <a:solidFill>
                  <a:srgbClr val="BCBEC4"/>
                </a:solidFill>
                <a:effectLst/>
                <a:latin typeface="JetBrains Mono"/>
              </a:rPr>
              <a:t>(a[i] * x[i] </a:t>
            </a:r>
            <a:r>
              <a:rPr kumimoji="0" lang="es-ES" altLang="es-ES" sz="1100" b="0" i="0" u="none" strike="noStrike" cap="none" normalizeH="0" baseline="0" err="1">
                <a:ln>
                  <a:noFill/>
                </a:ln>
                <a:solidFill>
                  <a:srgbClr val="CF8E6D"/>
                </a:solidFill>
                <a:effectLst/>
                <a:latin typeface="JetBrains Mono"/>
              </a:rPr>
              <a:t>for</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a:ln>
                  <a:noFill/>
                </a:ln>
                <a:solidFill>
                  <a:srgbClr val="BCBEC4"/>
                </a:solidFill>
                <a:effectLst/>
                <a:latin typeface="JetBrains Mono"/>
              </a:rPr>
              <a:t>i </a:t>
            </a:r>
            <a:r>
              <a:rPr kumimoji="0" lang="es-ES" altLang="es-ES" sz="1100" b="0" i="0" u="none" strike="noStrike" cap="none" normalizeH="0" baseline="0">
                <a:ln>
                  <a:noFill/>
                </a:ln>
                <a:solidFill>
                  <a:srgbClr val="CF8E6D"/>
                </a:solidFill>
                <a:effectLst/>
                <a:latin typeface="JetBrains Mono"/>
              </a:rPr>
              <a:t>in </a:t>
            </a:r>
            <a:r>
              <a:rPr kumimoji="0" lang="es-ES" altLang="es-ES" sz="1100" b="0" i="0" u="none" strike="noStrike" cap="none" normalizeH="0" baseline="0">
                <a:ln>
                  <a:noFill/>
                </a:ln>
                <a:solidFill>
                  <a:srgbClr val="BCBEC4"/>
                </a:solidFill>
                <a:effectLst/>
                <a:latin typeface="JetBrains Mono"/>
              </a:rPr>
              <a:t>K) &lt;= </a:t>
            </a:r>
            <a:r>
              <a:rPr kumimoji="0" lang="es-ES" altLang="es-ES" sz="1100" b="0" i="0" u="none" strike="noStrike" cap="none" normalizeH="0" baseline="0">
                <a:ln>
                  <a:noFill/>
                </a:ln>
                <a:solidFill>
                  <a:srgbClr val="2AACB8"/>
                </a:solidFill>
                <a:effectLst/>
                <a:latin typeface="JetBrains Mono"/>
              </a:rPr>
              <a:t>6 </a:t>
            </a:r>
            <a:r>
              <a:rPr kumimoji="0" lang="es-ES" altLang="es-ES" sz="1100" b="0" i="0" u="none" strike="noStrike" cap="none" normalizeH="0" baseline="0">
                <a:ln>
                  <a:noFill/>
                </a:ln>
                <a:solidFill>
                  <a:srgbClr val="BCBEC4"/>
                </a:solidFill>
                <a:effectLst/>
                <a:latin typeface="JetBrains Mono"/>
              </a:rPr>
              <a:t>* 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Consumo_Maximo</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Dureza mínima</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8888C6"/>
                </a:solidFill>
                <a:effectLst/>
                <a:latin typeface="JetBrains Mono"/>
              </a:rPr>
              <a:t>sum</a:t>
            </a:r>
            <a:r>
              <a:rPr kumimoji="0" lang="es-ES" altLang="es-ES" sz="1100" b="0" i="0" u="none" strike="noStrike" cap="none" normalizeH="0" baseline="0">
                <a:ln>
                  <a:noFill/>
                </a:ln>
                <a:solidFill>
                  <a:srgbClr val="BCBEC4"/>
                </a:solidFill>
                <a:effectLst/>
                <a:latin typeface="JetBrains Mono"/>
              </a:rPr>
              <a:t>(a[i] * x[i] </a:t>
            </a:r>
            <a:r>
              <a:rPr kumimoji="0" lang="es-ES" altLang="es-ES" sz="1100" b="0" i="0" u="none" strike="noStrike" cap="none" normalizeH="0" baseline="0" err="1">
                <a:ln>
                  <a:noFill/>
                </a:ln>
                <a:solidFill>
                  <a:srgbClr val="CF8E6D"/>
                </a:solidFill>
                <a:effectLst/>
                <a:latin typeface="JetBrains Mono"/>
              </a:rPr>
              <a:t>for</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a:ln>
                  <a:noFill/>
                </a:ln>
                <a:solidFill>
                  <a:srgbClr val="BCBEC4"/>
                </a:solidFill>
                <a:effectLst/>
                <a:latin typeface="JetBrains Mono"/>
              </a:rPr>
              <a:t>i </a:t>
            </a:r>
            <a:r>
              <a:rPr kumimoji="0" lang="es-ES" altLang="es-ES" sz="1100" b="0" i="0" u="none" strike="noStrike" cap="none" normalizeH="0" baseline="0">
                <a:ln>
                  <a:noFill/>
                </a:ln>
                <a:solidFill>
                  <a:srgbClr val="CF8E6D"/>
                </a:solidFill>
                <a:effectLst/>
                <a:latin typeface="JetBrains Mono"/>
              </a:rPr>
              <a:t>in </a:t>
            </a:r>
            <a:r>
              <a:rPr kumimoji="0" lang="es-ES" altLang="es-ES" sz="1100" b="0" i="0" u="none" strike="noStrike" cap="none" normalizeH="0" baseline="0">
                <a:ln>
                  <a:noFill/>
                </a:ln>
                <a:solidFill>
                  <a:srgbClr val="BCBEC4"/>
                </a:solidFill>
                <a:effectLst/>
                <a:latin typeface="JetBrains Mono"/>
              </a:rPr>
              <a:t>K) &gt;= </a:t>
            </a:r>
            <a:r>
              <a:rPr kumimoji="0" lang="es-ES" altLang="es-ES" sz="1100" b="0" i="0" u="none" strike="noStrike" cap="none" normalizeH="0" baseline="0">
                <a:ln>
                  <a:noFill/>
                </a:ln>
                <a:solidFill>
                  <a:srgbClr val="2AACB8"/>
                </a:solidFill>
                <a:effectLst/>
                <a:latin typeface="JetBrains Mono"/>
              </a:rPr>
              <a:t>3 </a:t>
            </a:r>
            <a:r>
              <a:rPr kumimoji="0" lang="es-ES" altLang="es-ES" sz="1100" b="0" i="0" u="none" strike="noStrike" cap="none" normalizeH="0" baseline="0">
                <a:ln>
                  <a:noFill/>
                </a:ln>
                <a:solidFill>
                  <a:srgbClr val="BCBEC4"/>
                </a:solidFill>
                <a:effectLst/>
                <a:latin typeface="JetBrains Mono"/>
              </a:rPr>
              <a:t>* 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Consumo_Minimo</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4. Relación entre </a:t>
            </a:r>
            <a:r>
              <a:rPr kumimoji="0" lang="es-ES" altLang="es-ES" sz="1100" b="0" i="0" u="none" strike="noStrike" cap="none" normalizeH="0" baseline="0" err="1">
                <a:ln>
                  <a:noFill/>
                </a:ln>
                <a:solidFill>
                  <a:srgbClr val="7A7E85"/>
                </a:solidFill>
                <a:effectLst/>
                <a:latin typeface="JetBrains Mono"/>
              </a:rPr>
              <a:t>x_i</a:t>
            </a:r>
            <a:r>
              <a:rPr kumimoji="0" lang="es-ES" altLang="es-ES" sz="1100" b="0" i="0" u="none" strike="noStrike" cap="none" normalizeH="0" baseline="0">
                <a:ln>
                  <a:noFill/>
                </a:ln>
                <a:solidFill>
                  <a:srgbClr val="7A7E85"/>
                </a:solidFill>
                <a:effectLst/>
                <a:latin typeface="JetBrains Mono"/>
              </a:rPr>
              <a:t> y t</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8888C6"/>
                </a:solidFill>
                <a:effectLst/>
                <a:latin typeface="JetBrains Mono"/>
              </a:rPr>
              <a:t>sum</a:t>
            </a:r>
            <a:r>
              <a:rPr kumimoji="0" lang="es-ES" altLang="es-ES" sz="1100" b="0" i="0" u="none" strike="noStrike" cap="none" normalizeH="0" baseline="0">
                <a:ln>
                  <a:noFill/>
                </a:ln>
                <a:solidFill>
                  <a:srgbClr val="BCBEC4"/>
                </a:solidFill>
                <a:effectLst/>
                <a:latin typeface="JetBrains Mono"/>
              </a:rPr>
              <a:t>(x[i] </a:t>
            </a:r>
            <a:r>
              <a:rPr kumimoji="0" lang="es-ES" altLang="es-ES" sz="1100" b="0" i="0" u="none" strike="noStrike" cap="none" normalizeH="0" baseline="0" err="1">
                <a:ln>
                  <a:noFill/>
                </a:ln>
                <a:solidFill>
                  <a:srgbClr val="CF8E6D"/>
                </a:solidFill>
                <a:effectLst/>
                <a:latin typeface="JetBrains Mono"/>
              </a:rPr>
              <a:t>for</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a:ln>
                  <a:noFill/>
                </a:ln>
                <a:solidFill>
                  <a:srgbClr val="BCBEC4"/>
                </a:solidFill>
                <a:effectLst/>
                <a:latin typeface="JetBrains Mono"/>
              </a:rPr>
              <a:t>i </a:t>
            </a:r>
            <a:r>
              <a:rPr kumimoji="0" lang="es-ES" altLang="es-ES" sz="1100" b="0" i="0" u="none" strike="noStrike" cap="none" normalizeH="0" baseline="0">
                <a:ln>
                  <a:noFill/>
                </a:ln>
                <a:solidFill>
                  <a:srgbClr val="CF8E6D"/>
                </a:solidFill>
                <a:effectLst/>
                <a:latin typeface="JetBrains Mono"/>
              </a:rPr>
              <a:t>in </a:t>
            </a:r>
            <a:r>
              <a:rPr kumimoji="0" lang="es-ES" altLang="es-ES" sz="1100" b="0" i="0" u="none" strike="noStrike" cap="none" normalizeH="0" baseline="0">
                <a:ln>
                  <a:noFill/>
                </a:ln>
                <a:solidFill>
                  <a:srgbClr val="BCBEC4"/>
                </a:solidFill>
                <a:effectLst/>
                <a:latin typeface="JetBrains Mono"/>
              </a:rPr>
              <a:t>K) == 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Produccion_Total</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5. Mínimo de producción si el aceite es utilizado</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CF8E6D"/>
                </a:solidFill>
                <a:effectLst/>
                <a:latin typeface="JetBrains Mono"/>
              </a:rPr>
              <a:t>for</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a:ln>
                  <a:noFill/>
                </a:ln>
                <a:solidFill>
                  <a:srgbClr val="BCBEC4"/>
                </a:solidFill>
                <a:effectLst/>
                <a:latin typeface="JetBrains Mono"/>
              </a:rPr>
              <a:t>i </a:t>
            </a:r>
            <a:r>
              <a:rPr kumimoji="0" lang="es-ES" altLang="es-ES" sz="1100" b="0" i="0" u="none" strike="noStrike" cap="none" normalizeH="0" baseline="0">
                <a:ln>
                  <a:noFill/>
                </a:ln>
                <a:solidFill>
                  <a:srgbClr val="CF8E6D"/>
                </a:solidFill>
                <a:effectLst/>
                <a:latin typeface="JetBrains Mono"/>
              </a:rPr>
              <a:t>in </a:t>
            </a:r>
            <a:r>
              <a:rPr kumimoji="0" lang="es-ES" altLang="es-ES" sz="1100" b="0" i="0" u="none" strike="noStrike" cap="none" normalizeH="0" baseline="0">
                <a:ln>
                  <a:noFill/>
                </a:ln>
                <a:solidFill>
                  <a:srgbClr val="BCBEC4"/>
                </a:solidFill>
                <a:effectLst/>
                <a:latin typeface="JetBrains Mono"/>
              </a:rPr>
              <a:t>K:</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(x[i] &gt;= </a:t>
            </a:r>
            <a:r>
              <a:rPr kumimoji="0" lang="es-ES" altLang="es-ES" sz="1100" b="0" i="0" u="none" strike="noStrike" cap="none" normalizeH="0" baseline="0">
                <a:ln>
                  <a:noFill/>
                </a:ln>
                <a:solidFill>
                  <a:srgbClr val="2AACB8"/>
                </a:solidFill>
                <a:effectLst/>
                <a:latin typeface="JetBrains Mono"/>
              </a:rPr>
              <a:t>20 </a:t>
            </a:r>
            <a:r>
              <a:rPr kumimoji="0" lang="es-ES" altLang="es-ES" sz="1100" b="0" i="0" u="none" strike="noStrike" cap="none" normalizeH="0" baseline="0">
                <a:ln>
                  <a:noFill/>
                </a:ln>
                <a:solidFill>
                  <a:srgbClr val="BCBEC4"/>
                </a:solidFill>
                <a:effectLst/>
                <a:latin typeface="JetBrains Mono"/>
              </a:rPr>
              <a:t>* delta[i],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6AAB73"/>
                </a:solidFill>
                <a:effectLst/>
                <a:latin typeface="JetBrains Mono"/>
              </a:rPr>
              <a:t>f"Produccion_Min</a:t>
            </a:r>
            <a:r>
              <a:rPr kumimoji="0" lang="es-ES" altLang="es-ES" sz="1100" b="0" i="0" u="none" strike="noStrike" cap="none" normalizeH="0" baseline="0">
                <a:ln>
                  <a:noFill/>
                </a:ln>
                <a:solidFill>
                  <a:srgbClr val="6AAB73"/>
                </a:solidFill>
                <a:effectLst/>
                <a:latin typeface="JetBrains Mono"/>
              </a:rPr>
              <a:t>_</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i</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6. Capacidad de los depósitos</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CF8E6D"/>
                </a:solidFill>
                <a:effectLst/>
                <a:latin typeface="JetBrains Mono"/>
              </a:rPr>
              <a:t>for</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a:ln>
                  <a:noFill/>
                </a:ln>
                <a:solidFill>
                  <a:srgbClr val="BCBEC4"/>
                </a:solidFill>
                <a:effectLst/>
                <a:latin typeface="JetBrains Mono"/>
              </a:rPr>
              <a:t>i </a:t>
            </a:r>
            <a:r>
              <a:rPr kumimoji="0" lang="es-ES" altLang="es-ES" sz="1100" b="0" i="0" u="none" strike="noStrike" cap="none" normalizeH="0" baseline="0">
                <a:ln>
                  <a:noFill/>
                </a:ln>
                <a:solidFill>
                  <a:srgbClr val="CF8E6D"/>
                </a:solidFill>
                <a:effectLst/>
                <a:latin typeface="JetBrains Mono"/>
              </a:rPr>
              <a:t>in </a:t>
            </a:r>
            <a:r>
              <a:rPr kumimoji="0" lang="es-ES" altLang="es-ES" sz="1100" b="0" i="0" u="none" strike="noStrike" cap="none" normalizeH="0" baseline="0">
                <a:ln>
                  <a:noFill/>
                </a:ln>
                <a:solidFill>
                  <a:srgbClr val="BCBEC4"/>
                </a:solidFill>
                <a:effectLst/>
                <a:latin typeface="JetBrains Mono"/>
              </a:rPr>
              <a:t>K:</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(x[i] &lt;= C_I * </a:t>
            </a:r>
            <a:r>
              <a:rPr kumimoji="0" lang="es-ES" altLang="es-ES" sz="1100" b="0" i="0" u="none" strike="noStrike" cap="none" normalizeH="0" baseline="0" err="1">
                <a:ln>
                  <a:noFill/>
                </a:ln>
                <a:solidFill>
                  <a:srgbClr val="BCBEC4"/>
                </a:solidFill>
                <a:effectLst/>
                <a:latin typeface="JetBrains Mono"/>
              </a:rPr>
              <a:t>delta_I</a:t>
            </a:r>
            <a:r>
              <a:rPr kumimoji="0" lang="es-ES" altLang="es-ES" sz="1100" b="0" i="0" u="none" strike="noStrike" cap="none" normalizeH="0" baseline="0">
                <a:ln>
                  <a:noFill/>
                </a:ln>
                <a:solidFill>
                  <a:srgbClr val="BCBEC4"/>
                </a:solidFill>
                <a:effectLst/>
                <a:latin typeface="JetBrains Mono"/>
              </a:rPr>
              <a:t>[i] + C_II * </a:t>
            </a:r>
            <a:r>
              <a:rPr kumimoji="0" lang="es-ES" altLang="es-ES" sz="1100" b="0" i="0" u="none" strike="noStrike" cap="none" normalizeH="0" baseline="0" err="1">
                <a:ln>
                  <a:noFill/>
                </a:ln>
                <a:solidFill>
                  <a:srgbClr val="BCBEC4"/>
                </a:solidFill>
                <a:effectLst/>
                <a:latin typeface="JetBrains Mono"/>
              </a:rPr>
              <a:t>delta_II</a:t>
            </a:r>
            <a:r>
              <a:rPr kumimoji="0" lang="es-ES" altLang="es-ES" sz="1100" b="0" i="0" u="none" strike="noStrike" cap="none" normalizeH="0" baseline="0">
                <a:ln>
                  <a:noFill/>
                </a:ln>
                <a:solidFill>
                  <a:srgbClr val="BCBEC4"/>
                </a:solidFill>
                <a:effectLst/>
                <a:latin typeface="JetBrains Mono"/>
              </a:rPr>
              <a:t>[i],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6AAB73"/>
                </a:solidFill>
                <a:effectLst/>
                <a:latin typeface="JetBrains Mono"/>
              </a:rPr>
              <a:t>f"Capacidad_Deposito</a:t>
            </a:r>
            <a:r>
              <a:rPr kumimoji="0" lang="es-ES" altLang="es-ES" sz="1100" b="0" i="0" u="none" strike="noStrike" cap="none" normalizeH="0" baseline="0">
                <a:ln>
                  <a:noFill/>
                </a:ln>
                <a:solidFill>
                  <a:srgbClr val="6AAB73"/>
                </a:solidFill>
                <a:effectLst/>
                <a:latin typeface="JetBrains Mono"/>
              </a:rPr>
              <a:t>_</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i</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endParaRPr kumimoji="0" lang="es-ES" altLang="es-ES" sz="11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4352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0B705-8FD8-86E2-8E55-0E9DCE9E34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574241-E7E5-B27E-C807-0C782020CE7B}"/>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DAC2F32D-B16E-D97C-A812-1EE9D218A827}"/>
              </a:ext>
            </a:extLst>
          </p:cNvPr>
          <p:cNvSpPr>
            <a:spLocks noGrp="1"/>
          </p:cNvSpPr>
          <p:nvPr>
            <p:ph type="sldNum" sz="quarter" idx="4"/>
          </p:nvPr>
        </p:nvSpPr>
        <p:spPr/>
        <p:txBody>
          <a:bodyPr/>
          <a:lstStyle/>
          <a:p>
            <a:fld id="{C3C68E28-6A0B-4E0D-A95D-AA2B793B8668}" type="slidenum">
              <a:rPr lang="es-ES" smtClean="0"/>
              <a:t>85</a:t>
            </a:fld>
            <a:endParaRPr lang="es-ES"/>
          </a:p>
        </p:txBody>
      </p:sp>
      <p:sp>
        <p:nvSpPr>
          <p:cNvPr id="3" name="Rectangle 1">
            <a:extLst>
              <a:ext uri="{FF2B5EF4-FFF2-40B4-BE49-F238E27FC236}">
                <a16:creationId xmlns:a16="http://schemas.microsoft.com/office/drawing/2014/main" id="{0F6446A8-E4BB-9E84-8A53-F4F1592E299A}"/>
              </a:ext>
            </a:extLst>
          </p:cNvPr>
          <p:cNvSpPr>
            <a:spLocks noChangeArrowheads="1"/>
          </p:cNvSpPr>
          <p:nvPr/>
        </p:nvSpPr>
        <p:spPr bwMode="auto">
          <a:xfrm>
            <a:off x="222287" y="1232081"/>
            <a:ext cx="3840480" cy="517064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a:ln>
                  <a:noFill/>
                </a:ln>
                <a:solidFill>
                  <a:srgbClr val="7A7E85"/>
                </a:solidFill>
                <a:effectLst/>
                <a:latin typeface="JetBrains Mono"/>
              </a:rPr>
              <a:t># 7. Elección única de depósito por aceite</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CF8E6D"/>
                </a:solidFill>
                <a:effectLst/>
                <a:latin typeface="JetBrains Mono"/>
              </a:rPr>
              <a:t>for</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a:ln>
                  <a:noFill/>
                </a:ln>
                <a:solidFill>
                  <a:srgbClr val="BCBEC4"/>
                </a:solidFill>
                <a:effectLst/>
                <a:latin typeface="JetBrains Mono"/>
              </a:rPr>
              <a:t>i </a:t>
            </a:r>
            <a:r>
              <a:rPr kumimoji="0" lang="es-ES" altLang="es-ES" sz="1100" b="0" i="0" u="none" strike="noStrike" cap="none" normalizeH="0" baseline="0">
                <a:ln>
                  <a:noFill/>
                </a:ln>
                <a:solidFill>
                  <a:srgbClr val="CF8E6D"/>
                </a:solidFill>
                <a:effectLst/>
                <a:latin typeface="JetBrains Mono"/>
              </a:rPr>
              <a:t>in </a:t>
            </a:r>
            <a:r>
              <a:rPr kumimoji="0" lang="es-ES" altLang="es-ES" sz="1100" b="0" i="0" u="none" strike="noStrike" cap="none" normalizeH="0" baseline="0">
                <a:ln>
                  <a:noFill/>
                </a:ln>
                <a:solidFill>
                  <a:srgbClr val="BCBEC4"/>
                </a:solidFill>
                <a:effectLst/>
                <a:latin typeface="JetBrains Mono"/>
              </a:rPr>
              <a:t>K:</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BCBEC4"/>
                </a:solidFill>
                <a:effectLst/>
                <a:latin typeface="JetBrains Mono"/>
              </a:rPr>
              <a:t>delta_I</a:t>
            </a:r>
            <a:r>
              <a:rPr kumimoji="0" lang="es-ES" altLang="es-ES" sz="1100" b="0" i="0" u="none" strike="noStrike" cap="none" normalizeH="0" baseline="0">
                <a:ln>
                  <a:noFill/>
                </a:ln>
                <a:solidFill>
                  <a:srgbClr val="BCBEC4"/>
                </a:solidFill>
                <a:effectLst/>
                <a:latin typeface="JetBrains Mono"/>
              </a:rPr>
              <a:t>[i] + </a:t>
            </a:r>
            <a:r>
              <a:rPr kumimoji="0" lang="es-ES" altLang="es-ES" sz="1100" b="0" i="0" u="none" strike="noStrike" cap="none" normalizeH="0" baseline="0" err="1">
                <a:ln>
                  <a:noFill/>
                </a:ln>
                <a:solidFill>
                  <a:srgbClr val="BCBEC4"/>
                </a:solidFill>
                <a:effectLst/>
                <a:latin typeface="JetBrains Mono"/>
              </a:rPr>
              <a:t>delta_II</a:t>
            </a:r>
            <a:r>
              <a:rPr kumimoji="0" lang="es-ES" altLang="es-ES" sz="1100" b="0" i="0" u="none" strike="noStrike" cap="none" normalizeH="0" baseline="0">
                <a:ln>
                  <a:noFill/>
                </a:ln>
                <a:solidFill>
                  <a:srgbClr val="BCBEC4"/>
                </a:solidFill>
                <a:effectLst/>
                <a:latin typeface="JetBrains Mono"/>
              </a:rPr>
              <a:t>[i] == delta[i],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6AAB73"/>
                </a:solidFill>
                <a:effectLst/>
                <a:latin typeface="JetBrains Mono"/>
              </a:rPr>
              <a:t>f"Deposito_Unico</a:t>
            </a:r>
            <a:r>
              <a:rPr kumimoji="0" lang="es-ES" altLang="es-ES" sz="1100" b="0" i="0" u="none" strike="noStrike" cap="none" normalizeH="0" baseline="0">
                <a:ln>
                  <a:noFill/>
                </a:ln>
                <a:solidFill>
                  <a:srgbClr val="6AAB73"/>
                </a:solidFill>
                <a:effectLst/>
                <a:latin typeface="JetBrains Mono"/>
              </a:rPr>
              <a:t>_</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i</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8. Restricción en el número máximo de aceites utilizados</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8888C6"/>
                </a:solidFill>
                <a:effectLst/>
                <a:latin typeface="JetBrains Mono"/>
              </a:rPr>
              <a:t>sum</a:t>
            </a:r>
            <a:r>
              <a:rPr kumimoji="0" lang="es-ES" altLang="es-ES" sz="1100" b="0" i="0" u="none" strike="noStrike" cap="none" normalizeH="0" baseline="0">
                <a:ln>
                  <a:noFill/>
                </a:ln>
                <a:solidFill>
                  <a:srgbClr val="BCBEC4"/>
                </a:solidFill>
                <a:effectLst/>
                <a:latin typeface="JetBrains Mono"/>
              </a:rPr>
              <a:t>(delta[i] </a:t>
            </a:r>
            <a:r>
              <a:rPr kumimoji="0" lang="es-ES" altLang="es-ES" sz="1100" b="0" i="0" u="none" strike="noStrike" cap="none" normalizeH="0" baseline="0" err="1">
                <a:ln>
                  <a:noFill/>
                </a:ln>
                <a:solidFill>
                  <a:srgbClr val="CF8E6D"/>
                </a:solidFill>
                <a:effectLst/>
                <a:latin typeface="JetBrains Mono"/>
              </a:rPr>
              <a:t>for</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a:ln>
                  <a:noFill/>
                </a:ln>
                <a:solidFill>
                  <a:srgbClr val="BCBEC4"/>
                </a:solidFill>
                <a:effectLst/>
                <a:latin typeface="JetBrains Mono"/>
              </a:rPr>
              <a:t>i </a:t>
            </a:r>
            <a:r>
              <a:rPr kumimoji="0" lang="es-ES" altLang="es-ES" sz="1100" b="0" i="0" u="none" strike="noStrike" cap="none" normalizeH="0" baseline="0">
                <a:ln>
                  <a:noFill/>
                </a:ln>
                <a:solidFill>
                  <a:srgbClr val="CF8E6D"/>
                </a:solidFill>
                <a:effectLst/>
                <a:latin typeface="JetBrains Mono"/>
              </a:rPr>
              <a:t>in </a:t>
            </a:r>
            <a:r>
              <a:rPr kumimoji="0" lang="es-ES" altLang="es-ES" sz="1100" b="0" i="0" u="none" strike="noStrike" cap="none" normalizeH="0" baseline="0">
                <a:ln>
                  <a:noFill/>
                </a:ln>
                <a:solidFill>
                  <a:srgbClr val="BCBEC4"/>
                </a:solidFill>
                <a:effectLst/>
                <a:latin typeface="JetBrains Mono"/>
              </a:rPr>
              <a:t>K) &lt;= </a:t>
            </a:r>
            <a:r>
              <a:rPr kumimoji="0" lang="es-ES" altLang="es-ES" sz="1100" b="0" i="0" u="none" strike="noStrike" cap="none" normalizeH="0" baseline="0">
                <a:ln>
                  <a:noFill/>
                </a:ln>
                <a:solidFill>
                  <a:srgbClr val="2AACB8"/>
                </a:solidFill>
                <a:effectLst/>
                <a:latin typeface="JetBrains Mono"/>
              </a:rPr>
              <a:t>3</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err="1">
                <a:ln>
                  <a:noFill/>
                </a:ln>
                <a:solidFill>
                  <a:srgbClr val="6AAB73"/>
                </a:solidFill>
                <a:effectLst/>
                <a:latin typeface="JetBrains Mono"/>
              </a:rPr>
              <a:t>Max_Aceites_Usados</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9. Restricciones lógicas</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(delta[</a:t>
            </a:r>
            <a:r>
              <a:rPr kumimoji="0" lang="es-ES" altLang="es-ES" sz="1100" b="0" i="0" u="none" strike="noStrike" cap="none" normalizeH="0" baseline="0">
                <a:ln>
                  <a:noFill/>
                </a:ln>
                <a:solidFill>
                  <a:srgbClr val="2AACB8"/>
                </a:solidFill>
                <a:effectLst/>
                <a:latin typeface="JetBrains Mono"/>
              </a:rPr>
              <a:t>1</a:t>
            </a:r>
            <a:r>
              <a:rPr kumimoji="0" lang="es-ES" altLang="es-ES" sz="1100" b="0" i="0" u="none" strike="noStrike" cap="none" normalizeH="0" baseline="0">
                <a:ln>
                  <a:noFill/>
                </a:ln>
                <a:solidFill>
                  <a:srgbClr val="BCBEC4"/>
                </a:solidFill>
                <a:effectLst/>
                <a:latin typeface="JetBrains Mono"/>
              </a:rPr>
              <a:t>] &lt;= delta[</a:t>
            </a:r>
            <a:r>
              <a:rPr kumimoji="0" lang="es-ES" altLang="es-ES" sz="1100" b="0" i="0" u="none" strike="noStrike" cap="none" normalizeH="0" baseline="0">
                <a:ln>
                  <a:noFill/>
                </a:ln>
                <a:solidFill>
                  <a:srgbClr val="2AACB8"/>
                </a:solidFill>
                <a:effectLst/>
                <a:latin typeface="JetBrains Mono"/>
              </a:rPr>
              <a:t>5</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"Logica_delta1_delta5"</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model.addConstr</a:t>
            </a:r>
            <a:r>
              <a:rPr kumimoji="0" lang="es-ES" altLang="es-ES" sz="1100" b="0" i="0" u="none" strike="noStrike" cap="none" normalizeH="0" baseline="0">
                <a:ln>
                  <a:noFill/>
                </a:ln>
                <a:solidFill>
                  <a:srgbClr val="BCBEC4"/>
                </a:solidFill>
                <a:effectLst/>
                <a:latin typeface="JetBrains Mono"/>
              </a:rPr>
              <a:t>(delta[</a:t>
            </a:r>
            <a:r>
              <a:rPr kumimoji="0" lang="es-ES" altLang="es-ES" sz="1100" b="0" i="0" u="none" strike="noStrike" cap="none" normalizeH="0" baseline="0">
                <a:ln>
                  <a:noFill/>
                </a:ln>
                <a:solidFill>
                  <a:srgbClr val="2AACB8"/>
                </a:solidFill>
                <a:effectLst/>
                <a:latin typeface="JetBrains Mono"/>
              </a:rPr>
              <a:t>2</a:t>
            </a:r>
            <a:r>
              <a:rPr kumimoji="0" lang="es-ES" altLang="es-ES" sz="1100" b="0" i="0" u="none" strike="noStrike" cap="none" normalizeH="0" baseline="0">
                <a:ln>
                  <a:noFill/>
                </a:ln>
                <a:solidFill>
                  <a:srgbClr val="BCBEC4"/>
                </a:solidFill>
                <a:effectLst/>
                <a:latin typeface="JetBrains Mono"/>
              </a:rPr>
              <a:t>] &lt;= delta[</a:t>
            </a:r>
            <a:r>
              <a:rPr kumimoji="0" lang="es-ES" altLang="es-ES" sz="1100" b="0" i="0" u="none" strike="noStrike" cap="none" normalizeH="0" baseline="0">
                <a:ln>
                  <a:noFill/>
                </a:ln>
                <a:solidFill>
                  <a:srgbClr val="2AACB8"/>
                </a:solidFill>
                <a:effectLst/>
                <a:latin typeface="JetBrains Mono"/>
              </a:rPr>
              <a:t>5</a:t>
            </a: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AA4926"/>
                </a:solidFill>
                <a:effectLst/>
                <a:latin typeface="JetBrains Mono"/>
              </a:rPr>
              <a:t>name</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"Logica_delta2_delta5"</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Optimizar el modelo</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BCBEC4"/>
                </a:solidFill>
                <a:effectLst/>
                <a:latin typeface="JetBrains Mono"/>
              </a:rPr>
              <a:t>model.optimize</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7A7E85"/>
                </a:solidFill>
                <a:effectLst/>
                <a:latin typeface="JetBrains Mono"/>
              </a:rPr>
              <a:t># Imprimir la solución</a:t>
            </a:r>
            <a:br>
              <a:rPr kumimoji="0" lang="es-ES" altLang="es-ES" sz="1100" b="0" i="0" u="none" strike="noStrike" cap="none" normalizeH="0" baseline="0">
                <a:ln>
                  <a:noFill/>
                </a:ln>
                <a:solidFill>
                  <a:srgbClr val="7A7E85"/>
                </a:solidFill>
                <a:effectLst/>
                <a:latin typeface="JetBrains Mono"/>
              </a:rPr>
            </a:br>
            <a:r>
              <a:rPr kumimoji="0" lang="es-ES" altLang="es-ES" sz="1100" b="0" i="0" u="none" strike="noStrike" cap="none" normalizeH="0" baseline="0" err="1">
                <a:ln>
                  <a:noFill/>
                </a:ln>
                <a:solidFill>
                  <a:srgbClr val="CF8E6D"/>
                </a:solidFill>
                <a:effectLst/>
                <a:latin typeface="JetBrains Mono"/>
              </a:rPr>
              <a:t>if</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err="1">
                <a:ln>
                  <a:noFill/>
                </a:ln>
                <a:solidFill>
                  <a:srgbClr val="BCBEC4"/>
                </a:solidFill>
                <a:effectLst/>
                <a:latin typeface="JetBrains Mono"/>
              </a:rPr>
              <a:t>model.status</a:t>
            </a:r>
            <a:r>
              <a:rPr kumimoji="0" lang="es-ES" altLang="es-ES" sz="1100" b="0" i="0" u="none" strike="noStrike" cap="none" normalizeH="0" baseline="0">
                <a:ln>
                  <a:noFill/>
                </a:ln>
                <a:solidFill>
                  <a:srgbClr val="BCBEC4"/>
                </a:solidFill>
                <a:effectLst/>
                <a:latin typeface="JetBrains Mono"/>
              </a:rPr>
              <a:t> == GRB.OPTIMAL:</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f"</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err="1">
                <a:ln>
                  <a:noFill/>
                </a:ln>
                <a:solidFill>
                  <a:srgbClr val="CF8E6D"/>
                </a:solidFill>
                <a:effectLst/>
                <a:latin typeface="JetBrains Mono"/>
              </a:rPr>
              <a:t>n</a:t>
            </a:r>
            <a:r>
              <a:rPr kumimoji="0" lang="es-ES" altLang="es-ES" sz="1100" b="0" i="0" u="none" strike="noStrike" cap="none" normalizeH="0" baseline="0" err="1">
                <a:ln>
                  <a:noFill/>
                </a:ln>
                <a:solidFill>
                  <a:srgbClr val="6AAB73"/>
                </a:solidFill>
                <a:effectLst/>
                <a:latin typeface="JetBrains Mono"/>
              </a:rPr>
              <a:t>Valor</a:t>
            </a:r>
            <a:r>
              <a:rPr kumimoji="0" lang="es-ES" altLang="es-ES" sz="1100" b="0" i="0" u="none" strike="noStrike" cap="none" normalizeH="0" baseline="0">
                <a:ln>
                  <a:noFill/>
                </a:ln>
                <a:solidFill>
                  <a:srgbClr val="6AAB73"/>
                </a:solidFill>
                <a:effectLst/>
                <a:latin typeface="JetBrains Mono"/>
              </a:rPr>
              <a:t> óptimo de la función objetivo: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err="1">
                <a:ln>
                  <a:noFill/>
                </a:ln>
                <a:solidFill>
                  <a:srgbClr val="BCBEC4"/>
                </a:solidFill>
                <a:effectLst/>
                <a:latin typeface="JetBrains Mono"/>
              </a:rPr>
              <a:t>model.ObjVal</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"Valores de las variables de decisión:"</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CF8E6D"/>
                </a:solidFill>
                <a:effectLst/>
                <a:latin typeface="JetBrains Mono"/>
              </a:rPr>
              <a:t>for</a:t>
            </a:r>
            <a:r>
              <a:rPr kumimoji="0" lang="es-ES" altLang="es-ES" sz="1100" b="0" i="0" u="none" strike="noStrike" cap="none" normalizeH="0" baseline="0">
                <a:ln>
                  <a:noFill/>
                </a:ln>
                <a:solidFill>
                  <a:srgbClr val="CF8E6D"/>
                </a:solidFill>
                <a:effectLst/>
                <a:latin typeface="JetBrains Mono"/>
              </a:rPr>
              <a:t> </a:t>
            </a:r>
            <a:r>
              <a:rPr kumimoji="0" lang="es-ES" altLang="es-ES" sz="1100" b="0" i="0" u="none" strike="noStrike" cap="none" normalizeH="0" baseline="0">
                <a:ln>
                  <a:noFill/>
                </a:ln>
                <a:solidFill>
                  <a:srgbClr val="BCBEC4"/>
                </a:solidFill>
                <a:effectLst/>
                <a:latin typeface="JetBrains Mono"/>
              </a:rPr>
              <a:t>i </a:t>
            </a:r>
            <a:r>
              <a:rPr kumimoji="0" lang="es-ES" altLang="es-ES" sz="1100" b="0" i="0" u="none" strike="noStrike" cap="none" normalizeH="0" baseline="0">
                <a:ln>
                  <a:noFill/>
                </a:ln>
                <a:solidFill>
                  <a:srgbClr val="CF8E6D"/>
                </a:solidFill>
                <a:effectLst/>
                <a:latin typeface="JetBrains Mono"/>
              </a:rPr>
              <a:t>in </a:t>
            </a:r>
            <a:r>
              <a:rPr kumimoji="0" lang="es-ES" altLang="es-ES" sz="1100" b="0" i="0" u="none" strike="noStrike" cap="none" normalizeH="0" baseline="0">
                <a:ln>
                  <a:noFill/>
                </a:ln>
                <a:solidFill>
                  <a:srgbClr val="BCBEC4"/>
                </a:solidFill>
                <a:effectLst/>
                <a:latin typeface="JetBrains Mono"/>
              </a:rPr>
              <a:t>K:</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6AAB73"/>
                </a:solidFill>
                <a:effectLst/>
                <a:latin typeface="JetBrains Mono"/>
              </a:rPr>
              <a:t>f"Aceite</a:t>
            </a:r>
            <a:r>
              <a:rPr kumimoji="0" lang="es-ES" altLang="es-ES" sz="1100" b="0" i="0" u="none" strike="noStrike" cap="none" normalizeH="0" baseline="0">
                <a:ln>
                  <a:noFill/>
                </a:ln>
                <a:solidFill>
                  <a:srgbClr val="6AAB73"/>
                </a:solidFill>
                <a:effectLst/>
                <a:latin typeface="JetBrains Mono"/>
              </a:rPr>
              <a:t>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i</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 x_</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i</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x[i].X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 delta_</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i</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err="1">
                <a:ln>
                  <a:noFill/>
                </a:ln>
                <a:solidFill>
                  <a:srgbClr val="8888C6"/>
                </a:solidFill>
                <a:effectLst/>
                <a:latin typeface="JetBrains Mono"/>
              </a:rPr>
              <a:t>int</a:t>
            </a:r>
            <a:r>
              <a:rPr kumimoji="0" lang="es-ES" altLang="es-ES" sz="1100" b="0" i="0" u="none" strike="noStrike" cap="none" normalizeH="0" baseline="0">
                <a:ln>
                  <a:noFill/>
                </a:ln>
                <a:solidFill>
                  <a:srgbClr val="BCBEC4"/>
                </a:solidFill>
                <a:effectLst/>
                <a:latin typeface="JetBrains Mono"/>
              </a:rPr>
              <a:t>(delta[i].X)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 </a:t>
            </a:r>
            <a:r>
              <a:rPr kumimoji="0" lang="es-ES" altLang="es-ES" sz="1100" b="0" i="0" u="none" strike="noStrike" cap="none" normalizeH="0" baseline="0" err="1">
                <a:ln>
                  <a:noFill/>
                </a:ln>
                <a:solidFill>
                  <a:srgbClr val="6AAB73"/>
                </a:solidFill>
                <a:effectLst/>
                <a:latin typeface="JetBrains Mono"/>
              </a:rPr>
              <a:t>delta_I</a:t>
            </a:r>
            <a:r>
              <a:rPr kumimoji="0" lang="es-ES" altLang="es-ES" sz="1100" b="0" i="0" u="none" strike="noStrike" cap="none" normalizeH="0" baseline="0">
                <a:ln>
                  <a:noFill/>
                </a:ln>
                <a:solidFill>
                  <a:srgbClr val="6AAB73"/>
                </a:solidFill>
                <a:effectLst/>
                <a:latin typeface="JetBrains Mono"/>
              </a:rPr>
              <a:t>_</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i</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err="1">
                <a:ln>
                  <a:noFill/>
                </a:ln>
                <a:solidFill>
                  <a:srgbClr val="8888C6"/>
                </a:solidFill>
                <a:effectLst/>
                <a:latin typeface="JetBrains Mono"/>
              </a:rPr>
              <a:t>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BCBEC4"/>
                </a:solidFill>
                <a:effectLst/>
                <a:latin typeface="JetBrains Mono"/>
              </a:rPr>
              <a:t>delta_I</a:t>
            </a:r>
            <a:r>
              <a:rPr kumimoji="0" lang="es-ES" altLang="es-ES" sz="1100" b="0" i="0" u="none" strike="noStrike" cap="none" normalizeH="0" baseline="0">
                <a:ln>
                  <a:noFill/>
                </a:ln>
                <a:solidFill>
                  <a:srgbClr val="BCBEC4"/>
                </a:solidFill>
                <a:effectLst/>
                <a:latin typeface="JetBrains Mono"/>
              </a:rPr>
              <a:t>[i].X)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 </a:t>
            </a:r>
            <a:r>
              <a:rPr kumimoji="0" lang="es-ES" altLang="es-ES" sz="1100" b="0" i="0" u="none" strike="noStrike" cap="none" normalizeH="0" baseline="0" err="1">
                <a:ln>
                  <a:noFill/>
                </a:ln>
                <a:solidFill>
                  <a:srgbClr val="6AAB73"/>
                </a:solidFill>
                <a:effectLst/>
                <a:latin typeface="JetBrains Mono"/>
              </a:rPr>
              <a:t>delta_II</a:t>
            </a:r>
            <a:r>
              <a:rPr kumimoji="0" lang="es-ES" altLang="es-ES" sz="1100" b="0" i="0" u="none" strike="noStrike" cap="none" normalizeH="0" baseline="0">
                <a:ln>
                  <a:noFill/>
                </a:ln>
                <a:solidFill>
                  <a:srgbClr val="6AAB73"/>
                </a:solidFill>
                <a:effectLst/>
                <a:latin typeface="JetBrains Mono"/>
              </a:rPr>
              <a:t>_</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BCBEC4"/>
                </a:solidFill>
                <a:effectLst/>
                <a:latin typeface="JetBrains Mono"/>
              </a:rPr>
              <a:t>i</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 =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err="1">
                <a:ln>
                  <a:noFill/>
                </a:ln>
                <a:solidFill>
                  <a:srgbClr val="8888C6"/>
                </a:solidFill>
                <a:effectLst/>
                <a:latin typeface="JetBrains Mono"/>
              </a:rPr>
              <a:t>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BCBEC4"/>
                </a:solidFill>
                <a:effectLst/>
                <a:latin typeface="JetBrains Mono"/>
              </a:rPr>
              <a:t>delta_II</a:t>
            </a:r>
            <a:r>
              <a:rPr kumimoji="0" lang="es-ES" altLang="es-ES" sz="1100" b="0" i="0" u="none" strike="noStrike" cap="none" normalizeH="0" baseline="0">
                <a:ln>
                  <a:noFill/>
                </a:ln>
                <a:solidFill>
                  <a:srgbClr val="BCBEC4"/>
                </a:solidFill>
                <a:effectLst/>
                <a:latin typeface="JetBrains Mono"/>
              </a:rPr>
              <a:t>[i].X)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err="1">
                <a:ln>
                  <a:noFill/>
                </a:ln>
                <a:solidFill>
                  <a:srgbClr val="6AAB73"/>
                </a:solidFill>
                <a:effectLst/>
                <a:latin typeface="JetBrains Mono"/>
              </a:rPr>
              <a:t>f"Producción</a:t>
            </a:r>
            <a:r>
              <a:rPr kumimoji="0" lang="es-ES" altLang="es-ES" sz="1100" b="0" i="0" u="none" strike="noStrike" cap="none" normalizeH="0" baseline="0">
                <a:ln>
                  <a:noFill/>
                </a:ln>
                <a:solidFill>
                  <a:srgbClr val="6AAB73"/>
                </a:solidFill>
                <a:effectLst/>
                <a:latin typeface="JetBrains Mono"/>
              </a:rPr>
              <a:t> total (t): </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err="1">
                <a:ln>
                  <a:noFill/>
                </a:ln>
                <a:solidFill>
                  <a:srgbClr val="BCBEC4"/>
                </a:solidFill>
                <a:effectLst/>
                <a:latin typeface="JetBrains Mono"/>
              </a:rPr>
              <a:t>t.X</a:t>
            </a:r>
            <a:r>
              <a:rPr kumimoji="0" lang="es-ES" altLang="es-ES" sz="1100" b="0" i="0" u="none" strike="noStrike" cap="none" normalizeH="0" baseline="0">
                <a:ln>
                  <a:noFill/>
                </a:ln>
                <a:solidFill>
                  <a:srgbClr val="CF8E6D"/>
                </a:solidFill>
                <a:effectLst/>
                <a:latin typeface="JetBrains Mono"/>
              </a:rPr>
              <a:t>}</a:t>
            </a:r>
            <a:r>
              <a:rPr kumimoji="0" lang="es-ES" altLang="es-ES" sz="1100" b="0" i="0" u="none" strike="noStrike" cap="none" normalizeH="0" baseline="0">
                <a:ln>
                  <a:noFill/>
                </a:ln>
                <a:solidFill>
                  <a:srgbClr val="6AAB73"/>
                </a:solidFill>
                <a:effectLst/>
                <a:latin typeface="JetBrains Mono"/>
              </a:rPr>
              <a:t>"</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err="1">
                <a:ln>
                  <a:noFill/>
                </a:ln>
                <a:solidFill>
                  <a:srgbClr val="CF8E6D"/>
                </a:solidFill>
                <a:effectLst/>
                <a:latin typeface="JetBrains Mono"/>
              </a:rPr>
              <a:t>else</a:t>
            </a:r>
            <a:r>
              <a:rPr kumimoji="0" lang="es-ES" altLang="es-ES" sz="1100" b="0" i="0" u="none" strike="noStrike" cap="none" normalizeH="0" baseline="0">
                <a:ln>
                  <a:noFill/>
                </a:ln>
                <a:solidFill>
                  <a:srgbClr val="BCBEC4"/>
                </a:solidFill>
                <a:effectLst/>
                <a:latin typeface="JetBrains Mono"/>
              </a:rPr>
              <a:t>:</a:t>
            </a:r>
            <a:br>
              <a:rPr kumimoji="0" lang="es-ES" altLang="es-ES" sz="1100" b="0" i="0" u="none" strike="noStrike" cap="none" normalizeH="0" baseline="0">
                <a:ln>
                  <a:noFill/>
                </a:ln>
                <a:solidFill>
                  <a:srgbClr val="BCBEC4"/>
                </a:solidFill>
                <a:effectLst/>
                <a:latin typeface="JetBrains Mono"/>
              </a:rPr>
            </a:br>
            <a:r>
              <a:rPr kumimoji="0" lang="es-ES" altLang="es-ES" sz="1100" b="0" i="0" u="none" strike="noStrike" cap="none" normalizeH="0" baseline="0">
                <a:ln>
                  <a:noFill/>
                </a:ln>
                <a:solidFill>
                  <a:srgbClr val="BCBEC4"/>
                </a:solidFill>
                <a:effectLst/>
                <a:latin typeface="JetBrains Mono"/>
              </a:rPr>
              <a:t>    </a:t>
            </a:r>
            <a:r>
              <a:rPr kumimoji="0" lang="es-ES" altLang="es-ES" sz="1100" b="0" i="0" u="none" strike="noStrike" cap="none" normalizeH="0" baseline="0" err="1">
                <a:ln>
                  <a:noFill/>
                </a:ln>
                <a:solidFill>
                  <a:srgbClr val="8888C6"/>
                </a:solidFill>
                <a:effectLst/>
                <a:latin typeface="JetBrains Mono"/>
              </a:rPr>
              <a:t>print</a:t>
            </a:r>
            <a:r>
              <a:rPr kumimoji="0" lang="es-ES" altLang="es-ES" sz="1100" b="0" i="0" u="none" strike="noStrike" cap="none" normalizeH="0" baseline="0">
                <a:ln>
                  <a:noFill/>
                </a:ln>
                <a:solidFill>
                  <a:srgbClr val="BCBEC4"/>
                </a:solidFill>
                <a:effectLst/>
                <a:latin typeface="JetBrains Mono"/>
              </a:rPr>
              <a:t>(</a:t>
            </a:r>
            <a:r>
              <a:rPr kumimoji="0" lang="es-ES" altLang="es-ES" sz="1100" b="0" i="0" u="none" strike="noStrike" cap="none" normalizeH="0" baseline="0">
                <a:ln>
                  <a:noFill/>
                </a:ln>
                <a:solidFill>
                  <a:srgbClr val="6AAB73"/>
                </a:solidFill>
                <a:effectLst/>
                <a:latin typeface="JetBrains Mono"/>
              </a:rPr>
              <a:t>"No se encontró una solución óptima."</a:t>
            </a:r>
            <a:r>
              <a:rPr kumimoji="0" lang="es-ES" altLang="es-ES" sz="1100" b="0" i="0" u="none" strike="noStrike" cap="none" normalizeH="0" baseline="0">
                <a:ln>
                  <a:noFill/>
                </a:ln>
                <a:solidFill>
                  <a:srgbClr val="BCBEC4"/>
                </a:solidFill>
                <a:effectLst/>
                <a:latin typeface="JetBrains Mono"/>
              </a:rPr>
              <a:t>)</a:t>
            </a:r>
            <a:endParaRPr kumimoji="0" lang="es-ES" altLang="es-ES" sz="11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12BC280-3C0E-8C11-CC06-4DB30169988B}"/>
              </a:ext>
            </a:extLst>
          </p:cNvPr>
          <p:cNvSpPr txBox="1"/>
          <p:nvPr/>
        </p:nvSpPr>
        <p:spPr>
          <a:xfrm>
            <a:off x="4338828" y="1232081"/>
            <a:ext cx="6227064" cy="2308324"/>
          </a:xfrm>
          <a:prstGeom prst="rect">
            <a:avLst/>
          </a:prstGeom>
          <a:noFill/>
        </p:spPr>
        <p:txBody>
          <a:bodyPr wrap="square">
            <a:spAutoFit/>
          </a:bodyPr>
          <a:lstStyle/>
          <a:p>
            <a:r>
              <a:rPr lang="es-ES"/>
              <a:t>Valor óptimo de la función objetivo: 13800.0</a:t>
            </a:r>
          </a:p>
          <a:p>
            <a:r>
              <a:rPr lang="es-ES"/>
              <a:t>Valores de las variables de decisión:</a:t>
            </a:r>
          </a:p>
          <a:p>
            <a:r>
              <a:rPr lang="es-ES"/>
              <a:t>Aceite 1: x_1 = 0.0, delta_1 = 0, delta_I_1 = 0, delta_II_1 = 0</a:t>
            </a:r>
          </a:p>
          <a:p>
            <a:r>
              <a:rPr lang="es-ES"/>
              <a:t>Aceite 2: x_2 = 200.0, delta_2 = 1, delta_I_2 = 1, delta_II_2 = 0</a:t>
            </a:r>
          </a:p>
          <a:p>
            <a:r>
              <a:rPr lang="es-ES"/>
              <a:t>Aceite 3: x_3 = -0.0, delta_3 = 0, delta_I_3 = 0, delta_II_3 = 0</a:t>
            </a:r>
          </a:p>
          <a:p>
            <a:r>
              <a:rPr lang="es-ES"/>
              <a:t>Aceite 4: x_4 = 200.0, delta_4 = 1, delta_I_4 = 1, delta_II_4 = 0</a:t>
            </a:r>
          </a:p>
          <a:p>
            <a:r>
              <a:rPr lang="es-ES"/>
              <a:t>Aceite 5: x_5 = 50.0, delta_5 = 1, delta_I_5 = 0, delta_II_5 = 1</a:t>
            </a:r>
          </a:p>
          <a:p>
            <a:r>
              <a:rPr lang="es-ES"/>
              <a:t>Producción total (t): 450.0</a:t>
            </a:r>
          </a:p>
        </p:txBody>
      </p:sp>
    </p:spTree>
    <p:extLst>
      <p:ext uri="{BB962C8B-B14F-4D97-AF65-F5344CB8AC3E}">
        <p14:creationId xmlns:p14="http://schemas.microsoft.com/office/powerpoint/2010/main" val="28655354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6E668-BE10-DE51-E7A9-49A304361D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445181F-9438-FDDD-43A0-1C021AB845D7}"/>
              </a:ext>
            </a:extLst>
          </p:cNvPr>
          <p:cNvSpPr>
            <a:spLocks noGrp="1"/>
          </p:cNvSpPr>
          <p:nvPr>
            <p:ph type="title"/>
          </p:nvPr>
        </p:nvSpPr>
        <p:spPr>
          <a:xfrm>
            <a:off x="222287" y="352980"/>
            <a:ext cx="11747425" cy="666360"/>
          </a:xfrm>
        </p:spPr>
        <p:txBody>
          <a:bodyPr/>
          <a:lstStyle/>
          <a:p>
            <a:r>
              <a:rPr lang="es-ES" b="1"/>
              <a:t>Aceites</a:t>
            </a:r>
          </a:p>
        </p:txBody>
      </p:sp>
      <p:sp>
        <p:nvSpPr>
          <p:cNvPr id="2" name="Slide Number Placeholder 1">
            <a:extLst>
              <a:ext uri="{FF2B5EF4-FFF2-40B4-BE49-F238E27FC236}">
                <a16:creationId xmlns:a16="http://schemas.microsoft.com/office/drawing/2014/main" id="{6924BE8B-645F-3881-585D-6F2A37644AB6}"/>
              </a:ext>
            </a:extLst>
          </p:cNvPr>
          <p:cNvSpPr>
            <a:spLocks noGrp="1"/>
          </p:cNvSpPr>
          <p:nvPr>
            <p:ph type="sldNum" sz="quarter" idx="4"/>
          </p:nvPr>
        </p:nvSpPr>
        <p:spPr/>
        <p:txBody>
          <a:bodyPr/>
          <a:lstStyle/>
          <a:p>
            <a:fld id="{C3C68E28-6A0B-4E0D-A95D-AA2B793B8668}" type="slidenum">
              <a:rPr lang="es-ES" smtClean="0"/>
              <a:t>86</a:t>
            </a:fld>
            <a:endParaRPr lang="es-ES"/>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E9A19616-A595-914F-996A-0ED39D35BACB}"/>
                  </a:ext>
                </a:extLst>
              </p:cNvPr>
              <p:cNvSpPr>
                <a:spLocks noGrp="1"/>
              </p:cNvSpPr>
              <p:nvPr>
                <p:ph type="subTitle" idx="10"/>
              </p:nvPr>
            </p:nvSpPr>
            <p:spPr>
              <a:xfrm>
                <a:off x="222287" y="1321236"/>
                <a:ext cx="8894281" cy="4589280"/>
              </a:xfrm>
            </p:spPr>
            <p:txBody>
              <a:bodyPr/>
              <a:lstStyle/>
              <a:p>
                <a:r>
                  <a:rPr lang="es-ES" sz="2800" b="0" dirty="0"/>
                  <a:t>Se definen dos nuevas variables binarias:</a:t>
                </a:r>
                <a14:m>
                  <m:oMath xmlns:m="http://schemas.openxmlformats.org/officeDocument/2006/math">
                    <m:sSubSup>
                      <m:sSubSupPr>
                        <m:ctrlPr>
                          <a:rPr lang="es-ES" sz="2800" i="1">
                            <a:latin typeface="Cambria Math" panose="02040503050406030204" pitchFamily="18" charset="0"/>
                          </a:rPr>
                        </m:ctrlPr>
                      </m:sSubSupPr>
                      <m:e>
                        <m:r>
                          <m:rPr>
                            <m:nor/>
                          </m:rPr>
                          <a:rPr lang="es-ES" sz="2800" b="0" i="0" smtClean="0">
                            <a:latin typeface="Cambria Math" panose="02040503050406030204" pitchFamily="18" charset="0"/>
                          </a:rPr>
                          <m:t> </m:t>
                        </m:r>
                        <m:r>
                          <m:rPr>
                            <m:nor/>
                          </m:rPr>
                          <a:rPr lang="es-ES" sz="2800" dirty="0"/>
                          <m:t>δ</m:t>
                        </m:r>
                      </m:e>
                      <m:sub>
                        <m:r>
                          <a:rPr lang="es-ES" sz="2800" i="1">
                            <a:latin typeface="Cambria Math" panose="02040503050406030204" pitchFamily="18" charset="0"/>
                          </a:rPr>
                          <m:t>𝐼</m:t>
                        </m:r>
                      </m:sub>
                      <m:sup>
                        <m:r>
                          <a:rPr lang="es-ES" sz="2800" i="1">
                            <a:latin typeface="Cambria Math" panose="02040503050406030204" pitchFamily="18" charset="0"/>
                          </a:rPr>
                          <m:t>𝑖</m:t>
                        </m:r>
                      </m:sup>
                    </m:sSubSup>
                    <m:r>
                      <a:rPr lang="es-ES" sz="2800" b="0" i="1" smtClean="0">
                        <a:latin typeface="Cambria Math" panose="02040503050406030204" pitchFamily="18" charset="0"/>
                      </a:rPr>
                      <m:t> </m:t>
                    </m:r>
                    <m:r>
                      <a:rPr lang="es-ES" sz="2800" b="0" i="1" smtClean="0">
                        <a:latin typeface="Cambria Math" panose="02040503050406030204" pitchFamily="18" charset="0"/>
                      </a:rPr>
                      <m:t>𝑦</m:t>
                    </m:r>
                    <m:r>
                      <a:rPr lang="es-ES" sz="2800" b="0" i="1" smtClean="0">
                        <a:latin typeface="Cambria Math" panose="02040503050406030204" pitchFamily="18" charset="0"/>
                      </a:rPr>
                      <m:t> </m:t>
                    </m:r>
                    <m:sSubSup>
                      <m:sSubSupPr>
                        <m:ctrlPr>
                          <a:rPr lang="es-ES" sz="2800" i="1" smtClean="0">
                            <a:latin typeface="Cambria Math" panose="02040503050406030204" pitchFamily="18" charset="0"/>
                          </a:rPr>
                        </m:ctrlPr>
                      </m:sSubSupPr>
                      <m:e>
                        <m:r>
                          <m:rPr>
                            <m:nor/>
                          </m:rPr>
                          <a:rPr lang="es-ES" sz="2800" dirty="0"/>
                          <m:t>δ</m:t>
                        </m:r>
                      </m:e>
                      <m:sub>
                        <m:r>
                          <a:rPr lang="es-ES" sz="2800" b="0" i="1" smtClean="0">
                            <a:latin typeface="Cambria Math" panose="02040503050406030204" pitchFamily="18" charset="0"/>
                          </a:rPr>
                          <m:t>𝐼𝐼</m:t>
                        </m:r>
                      </m:sub>
                      <m:sup>
                        <m:r>
                          <a:rPr lang="es-ES" sz="2800" b="0" i="1" smtClean="0">
                            <a:latin typeface="Cambria Math" panose="02040503050406030204" pitchFamily="18" charset="0"/>
                          </a:rPr>
                          <m:t>𝑖</m:t>
                        </m:r>
                      </m:sup>
                    </m:sSubSup>
                  </m:oMath>
                </a14:m>
                <a:endParaRPr lang="es-ES" sz="2800" dirty="0"/>
              </a:p>
              <a:p>
                <a:endParaRPr lang="es-ES" sz="2800" dirty="0"/>
              </a:p>
              <a:p>
                <a:r>
                  <a:rPr lang="es-ES" sz="2800" dirty="0"/>
                  <a:t>Se actualiza la función con los costes fijos de los depósitos</a:t>
                </a:r>
              </a:p>
              <a:p>
                <a:pPr marL="0" indent="0">
                  <a:buNone/>
                </a:pPr>
                <a:endParaRPr lang="es-ES" sz="2800" dirty="0"/>
              </a:p>
              <a:p>
                <a:endParaRPr lang="es-ES" sz="2800" dirty="0"/>
              </a:p>
              <a:p>
                <a:r>
                  <a:rPr lang="es-ES" sz="2800" dirty="0"/>
                  <a:t>Restricciones de capacidad de los depósitos</a:t>
                </a:r>
              </a:p>
              <a:p>
                <a:endParaRPr lang="es-ES" sz="2800" dirty="0"/>
              </a:p>
              <a:p>
                <a:r>
                  <a:rPr lang="es-ES" sz="2800" dirty="0"/>
                  <a:t>Restricción de elección única de depósito por aceite:</a:t>
                </a:r>
              </a:p>
              <a:p>
                <a:pPr marL="0" indent="0">
                  <a:buNone/>
                </a:pPr>
                <a:endParaRPr lang="es-ES" sz="2800" dirty="0"/>
              </a:p>
            </p:txBody>
          </p:sp>
        </mc:Choice>
        <mc:Fallback xmlns="">
          <p:sp>
            <p:nvSpPr>
              <p:cNvPr id="5" name="Subtitle 4">
                <a:extLst>
                  <a:ext uri="{FF2B5EF4-FFF2-40B4-BE49-F238E27FC236}">
                    <a16:creationId xmlns:a16="http://schemas.microsoft.com/office/drawing/2014/main" id="{E9A19616-A595-914F-996A-0ED39D35BACB}"/>
                  </a:ext>
                </a:extLst>
              </p:cNvPr>
              <p:cNvSpPr>
                <a:spLocks noGrp="1" noRot="1" noChangeAspect="1" noMove="1" noResize="1" noEditPoints="1" noAdjustHandles="1" noChangeArrowheads="1" noChangeShapeType="1" noTextEdit="1"/>
              </p:cNvSpPr>
              <p:nvPr>
                <p:ph type="subTitle" idx="10"/>
              </p:nvPr>
            </p:nvSpPr>
            <p:spPr>
              <a:xfrm>
                <a:off x="222287" y="1321236"/>
                <a:ext cx="8894281" cy="4589280"/>
              </a:xfrm>
              <a:blipFill>
                <a:blip r:embed="rId2"/>
                <a:stretch>
                  <a:fillRect l="-2260" t="-1726"/>
                </a:stretch>
              </a:blipFill>
            </p:spPr>
            <p:txBody>
              <a:bodyPr/>
              <a:lstStyle/>
              <a:p>
                <a:r>
                  <a:rPr lang="es-ES">
                    <a:noFill/>
                  </a:rPr>
                  <a:t> </a:t>
                </a:r>
              </a:p>
            </p:txBody>
          </p:sp>
        </mc:Fallback>
      </mc:AlternateContent>
      <p:sp>
        <p:nvSpPr>
          <p:cNvPr id="9" name="Rectangle 1">
            <a:extLst>
              <a:ext uri="{FF2B5EF4-FFF2-40B4-BE49-F238E27FC236}">
                <a16:creationId xmlns:a16="http://schemas.microsoft.com/office/drawing/2014/main" id="{3C2BEF2E-8AB7-C9B1-70A8-497EFCFF1997}"/>
              </a:ext>
            </a:extLst>
          </p:cNvPr>
          <p:cNvSpPr>
            <a:spLocks noChangeArrowheads="1"/>
          </p:cNvSpPr>
          <p:nvPr/>
        </p:nvSpPr>
        <p:spPr bwMode="auto">
          <a:xfrm>
            <a:off x="479089" y="1890422"/>
            <a:ext cx="4751279" cy="46166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BCBEC4"/>
                </a:solidFill>
                <a:effectLst/>
                <a:latin typeface="JetBrains Mono"/>
              </a:rPr>
              <a:t>delta_I</a:t>
            </a:r>
            <a:r>
              <a:rPr kumimoji="0" lang="es-ES" altLang="es-ES" sz="1200" b="0" i="0" u="none" strike="noStrike" cap="none" normalizeH="0" baseline="0" dirty="0">
                <a:ln>
                  <a:noFill/>
                </a:ln>
                <a:solidFill>
                  <a:srgbClr val="BCBEC4"/>
                </a:solidFill>
                <a:effectLst/>
                <a:latin typeface="JetBrains Mono"/>
              </a:rPr>
              <a:t> = </a:t>
            </a:r>
            <a:r>
              <a:rPr kumimoji="0" lang="es-ES" altLang="es-ES" sz="1200" b="0" i="0" u="none" strike="noStrike" cap="none" normalizeH="0" baseline="0" dirty="0" err="1">
                <a:ln>
                  <a:noFill/>
                </a:ln>
                <a:solidFill>
                  <a:srgbClr val="BCBEC4"/>
                </a:solidFill>
                <a:effectLst/>
                <a:latin typeface="JetBrains Mono"/>
              </a:rPr>
              <a:t>model.addVars</a:t>
            </a:r>
            <a:r>
              <a:rPr kumimoji="0" lang="es-ES" altLang="es-ES" sz="1200" b="0" i="0" u="none" strike="noStrike" cap="none" normalizeH="0" baseline="0" dirty="0">
                <a:ln>
                  <a:noFill/>
                </a:ln>
                <a:solidFill>
                  <a:srgbClr val="BCBEC4"/>
                </a:solidFill>
                <a:effectLst/>
                <a:latin typeface="JetBrains Mono"/>
              </a:rPr>
              <a:t>(K, </a:t>
            </a:r>
            <a:r>
              <a:rPr kumimoji="0" lang="es-ES" altLang="es-ES" sz="1200" b="0" i="0" u="none" strike="noStrike" cap="none" normalizeH="0" baseline="0" dirty="0" err="1">
                <a:ln>
                  <a:noFill/>
                </a:ln>
                <a:solidFill>
                  <a:srgbClr val="AA4926"/>
                </a:solidFill>
                <a:effectLst/>
                <a:latin typeface="JetBrains Mono"/>
              </a:rPr>
              <a:t>vtype</a:t>
            </a:r>
            <a:r>
              <a:rPr kumimoji="0" lang="es-ES" altLang="es-ES" sz="1200" b="0" i="0" u="none" strike="noStrike" cap="none" normalizeH="0" baseline="0" dirty="0">
                <a:ln>
                  <a:noFill/>
                </a:ln>
                <a:solidFill>
                  <a:srgbClr val="BCBEC4"/>
                </a:solidFill>
                <a:effectLst/>
                <a:latin typeface="JetBrains Mono"/>
              </a:rPr>
              <a:t>=GRB.BINARY, </a:t>
            </a:r>
            <a:r>
              <a:rPr kumimoji="0" lang="es-ES" altLang="es-ES" sz="1200" b="0" i="0" u="none" strike="noStrike" cap="none" normalizeH="0" baseline="0" dirty="0" err="1">
                <a:ln>
                  <a:noFill/>
                </a:ln>
                <a:solidFill>
                  <a:srgbClr val="AA4926"/>
                </a:solidFill>
                <a:effectLst/>
                <a:latin typeface="JetBrains Mono"/>
              </a:rPr>
              <a:t>name</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a:ln>
                  <a:noFill/>
                </a:ln>
                <a:solidFill>
                  <a:srgbClr val="6AAB73"/>
                </a:solidFill>
                <a:effectLst/>
                <a:latin typeface="JetBrains Mono"/>
              </a:rPr>
              <a:t>"</a:t>
            </a:r>
            <a:r>
              <a:rPr kumimoji="0" lang="es-ES" altLang="es-ES" sz="1200" b="0" i="0" u="none" strike="noStrike" cap="none" normalizeH="0" baseline="0" dirty="0" err="1">
                <a:ln>
                  <a:noFill/>
                </a:ln>
                <a:solidFill>
                  <a:srgbClr val="6AAB73"/>
                </a:solidFill>
                <a:effectLst/>
                <a:latin typeface="JetBrains Mono"/>
              </a:rPr>
              <a:t>delta_I</a:t>
            </a:r>
            <a:r>
              <a:rPr kumimoji="0" lang="es-ES" altLang="es-ES" sz="1200" b="0" i="0" u="none" strike="noStrike" cap="none" normalizeH="0" baseline="0" dirty="0">
                <a:ln>
                  <a:noFill/>
                </a:ln>
                <a:solidFill>
                  <a:srgbClr val="6AAB73"/>
                </a:solidFill>
                <a:effectLst/>
                <a:latin typeface="JetBrains Mono"/>
              </a:rPr>
              <a:t>"</a:t>
            </a:r>
            <a:r>
              <a:rPr kumimoji="0" lang="es-ES" altLang="es-ES" sz="1200" b="0" i="0" u="none" strike="noStrike" cap="none" normalizeH="0" baseline="0" dirty="0">
                <a:ln>
                  <a:noFill/>
                </a:ln>
                <a:solidFill>
                  <a:srgbClr val="BCBEC4"/>
                </a:solidFill>
                <a:effectLst/>
                <a:latin typeface="JetBrains Mono"/>
              </a:rPr>
              <a:t>)</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err="1">
                <a:ln>
                  <a:noFill/>
                </a:ln>
                <a:solidFill>
                  <a:srgbClr val="BCBEC4"/>
                </a:solidFill>
                <a:effectLst/>
                <a:latin typeface="JetBrains Mono"/>
              </a:rPr>
              <a:t>delta_II</a:t>
            </a:r>
            <a:r>
              <a:rPr kumimoji="0" lang="es-ES" altLang="es-ES" sz="1200" b="0" i="0" u="none" strike="noStrike" cap="none" normalizeH="0" baseline="0" dirty="0">
                <a:ln>
                  <a:noFill/>
                </a:ln>
                <a:solidFill>
                  <a:srgbClr val="BCBEC4"/>
                </a:solidFill>
                <a:effectLst/>
                <a:latin typeface="JetBrains Mono"/>
              </a:rPr>
              <a:t> = </a:t>
            </a:r>
            <a:r>
              <a:rPr kumimoji="0" lang="es-ES" altLang="es-ES" sz="1200" b="0" i="0" u="none" strike="noStrike" cap="none" normalizeH="0" baseline="0" dirty="0" err="1">
                <a:ln>
                  <a:noFill/>
                </a:ln>
                <a:solidFill>
                  <a:srgbClr val="BCBEC4"/>
                </a:solidFill>
                <a:effectLst/>
                <a:latin typeface="JetBrains Mono"/>
              </a:rPr>
              <a:t>model.addVars</a:t>
            </a:r>
            <a:r>
              <a:rPr kumimoji="0" lang="es-ES" altLang="es-ES" sz="1200" b="0" i="0" u="none" strike="noStrike" cap="none" normalizeH="0" baseline="0" dirty="0">
                <a:ln>
                  <a:noFill/>
                </a:ln>
                <a:solidFill>
                  <a:srgbClr val="BCBEC4"/>
                </a:solidFill>
                <a:effectLst/>
                <a:latin typeface="JetBrains Mono"/>
              </a:rPr>
              <a:t>(K, </a:t>
            </a:r>
            <a:r>
              <a:rPr kumimoji="0" lang="es-ES" altLang="es-ES" sz="1200" b="0" i="0" u="none" strike="noStrike" cap="none" normalizeH="0" baseline="0" dirty="0" err="1">
                <a:ln>
                  <a:noFill/>
                </a:ln>
                <a:solidFill>
                  <a:srgbClr val="AA4926"/>
                </a:solidFill>
                <a:effectLst/>
                <a:latin typeface="JetBrains Mono"/>
              </a:rPr>
              <a:t>vtype</a:t>
            </a:r>
            <a:r>
              <a:rPr kumimoji="0" lang="es-ES" altLang="es-ES" sz="1200" b="0" i="0" u="none" strike="noStrike" cap="none" normalizeH="0" baseline="0" dirty="0">
                <a:ln>
                  <a:noFill/>
                </a:ln>
                <a:solidFill>
                  <a:srgbClr val="BCBEC4"/>
                </a:solidFill>
                <a:effectLst/>
                <a:latin typeface="JetBrains Mono"/>
              </a:rPr>
              <a:t>=GRB.BINARY, </a:t>
            </a:r>
            <a:r>
              <a:rPr kumimoji="0" lang="es-ES" altLang="es-ES" sz="1200" b="0" i="0" u="none" strike="noStrike" cap="none" normalizeH="0" baseline="0" dirty="0" err="1">
                <a:ln>
                  <a:noFill/>
                </a:ln>
                <a:solidFill>
                  <a:srgbClr val="AA4926"/>
                </a:solidFill>
                <a:effectLst/>
                <a:latin typeface="JetBrains Mono"/>
              </a:rPr>
              <a:t>name</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a:ln>
                  <a:noFill/>
                </a:ln>
                <a:solidFill>
                  <a:srgbClr val="6AAB73"/>
                </a:solidFill>
                <a:effectLst/>
                <a:latin typeface="JetBrains Mono"/>
              </a:rPr>
              <a:t>"</a:t>
            </a:r>
            <a:r>
              <a:rPr kumimoji="0" lang="es-ES" altLang="es-ES" sz="1200" b="0" i="0" u="none" strike="noStrike" cap="none" normalizeH="0" baseline="0" dirty="0" err="1">
                <a:ln>
                  <a:noFill/>
                </a:ln>
                <a:solidFill>
                  <a:srgbClr val="6AAB73"/>
                </a:solidFill>
                <a:effectLst/>
                <a:latin typeface="JetBrains Mono"/>
              </a:rPr>
              <a:t>delta_II</a:t>
            </a:r>
            <a:r>
              <a:rPr kumimoji="0" lang="es-ES" altLang="es-ES" sz="1200" b="0" i="0" u="none" strike="noStrike" cap="none" normalizeH="0" baseline="0" dirty="0">
                <a:ln>
                  <a:noFill/>
                </a:ln>
                <a:solidFill>
                  <a:srgbClr val="6AAB73"/>
                </a:solidFill>
                <a:effectLst/>
                <a:latin typeface="JetBrains Mono"/>
              </a:rPr>
              <a:t>"</a:t>
            </a:r>
            <a:r>
              <a:rPr kumimoji="0" lang="es-ES" altLang="es-ES" sz="1200" b="0" i="0" u="none" strike="noStrike" cap="none" normalizeH="0" baseline="0" dirty="0">
                <a:ln>
                  <a:noFill/>
                </a:ln>
                <a:solidFill>
                  <a:srgbClr val="BCBEC4"/>
                </a:solidFill>
                <a:effectLst/>
                <a:latin typeface="JetBrains Mono"/>
              </a:rPr>
              <a:t>)</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6567972-A53C-1702-A772-27D86CF85183}"/>
              </a:ext>
            </a:extLst>
          </p:cNvPr>
          <p:cNvSpPr>
            <a:spLocks noChangeArrowheads="1"/>
          </p:cNvSpPr>
          <p:nvPr/>
        </p:nvSpPr>
        <p:spPr bwMode="auto">
          <a:xfrm>
            <a:off x="479089" y="2875599"/>
            <a:ext cx="3736295" cy="1015663"/>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BCBEC4"/>
                </a:solidFill>
                <a:effectLst/>
                <a:latin typeface="JetBrains Mono"/>
              </a:rPr>
              <a:t>model.setObjective</a:t>
            </a:r>
            <a:r>
              <a:rPr kumimoji="0" lang="es-ES" altLang="es-ES" sz="1200" b="0" i="0" u="none" strike="noStrike" cap="none" normalizeH="0" baseline="0" dirty="0">
                <a:ln>
                  <a:noFill/>
                </a:ln>
                <a:solidFill>
                  <a:srgbClr val="BCBEC4"/>
                </a:solidFill>
                <a:effectLst/>
                <a:latin typeface="JetBrains Mono"/>
              </a:rPr>
              <a:t>(</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a:ln>
                  <a:noFill/>
                </a:ln>
                <a:solidFill>
                  <a:srgbClr val="2AACB8"/>
                </a:solidFill>
                <a:effectLst/>
                <a:latin typeface="JetBrains Mono"/>
              </a:rPr>
              <a:t>150 </a:t>
            </a:r>
            <a:r>
              <a:rPr kumimoji="0" lang="es-ES" altLang="es-ES" sz="1200" b="0" i="0" u="none" strike="noStrike" cap="none" normalizeH="0" baseline="0" dirty="0">
                <a:ln>
                  <a:noFill/>
                </a:ln>
                <a:solidFill>
                  <a:srgbClr val="BCBEC4"/>
                </a:solidFill>
                <a:effectLst/>
                <a:latin typeface="JetBrains Mono"/>
              </a:rPr>
              <a:t>* t - </a:t>
            </a:r>
            <a:r>
              <a:rPr kumimoji="0" lang="es-ES" altLang="es-ES" sz="1200" b="0" i="0" u="none" strike="noStrike" cap="none" normalizeH="0" baseline="0" dirty="0">
                <a:ln>
                  <a:noFill/>
                </a:ln>
                <a:solidFill>
                  <a:srgbClr val="8888C6"/>
                </a:solidFill>
                <a:effectLst/>
                <a:latin typeface="JetBrains Mono"/>
              </a:rPr>
              <a:t>sum</a:t>
            </a:r>
            <a:r>
              <a:rPr kumimoji="0" lang="es-ES" altLang="es-ES" sz="1200" b="0" i="0" u="none" strike="noStrike" cap="none" normalizeH="0" baseline="0" dirty="0">
                <a:ln>
                  <a:noFill/>
                </a:ln>
                <a:solidFill>
                  <a:srgbClr val="BCBEC4"/>
                </a:solidFill>
                <a:effectLst/>
                <a:latin typeface="JetBrains Mono"/>
              </a:rPr>
              <a:t>(c[i] * x[i] + </a:t>
            </a:r>
            <a:r>
              <a:rPr kumimoji="0" lang="es-ES" altLang="es-ES" sz="1200" b="0" i="0" u="none" strike="noStrike" cap="none" normalizeH="0" baseline="0" dirty="0" err="1">
                <a:ln>
                  <a:noFill/>
                </a:ln>
                <a:solidFill>
                  <a:srgbClr val="BCBEC4"/>
                </a:solidFill>
                <a:effectLst/>
                <a:latin typeface="JetBrains Mono"/>
              </a:rPr>
              <a:t>f_I</a:t>
            </a:r>
            <a:r>
              <a:rPr kumimoji="0" lang="es-ES" altLang="es-ES" sz="1200" b="0" i="0" u="none" strike="noStrike" cap="none" normalizeH="0" baseline="0" dirty="0">
                <a:ln>
                  <a:noFill/>
                </a:ln>
                <a:solidFill>
                  <a:srgbClr val="BCBEC4"/>
                </a:solidFill>
                <a:effectLst/>
                <a:latin typeface="JetBrains Mono"/>
              </a:rPr>
              <a:t> * </a:t>
            </a:r>
            <a:r>
              <a:rPr kumimoji="0" lang="es-ES" altLang="es-ES" sz="1200" b="0" i="0" u="none" strike="noStrike" cap="none" normalizeH="0" baseline="0" dirty="0" err="1">
                <a:ln>
                  <a:noFill/>
                </a:ln>
                <a:solidFill>
                  <a:srgbClr val="BCBEC4"/>
                </a:solidFill>
                <a:effectLst/>
                <a:latin typeface="JetBrains Mono"/>
              </a:rPr>
              <a:t>delta_I</a:t>
            </a:r>
            <a:r>
              <a:rPr kumimoji="0" lang="es-ES" altLang="es-ES" sz="1200" b="0" i="0" u="none" strike="noStrike" cap="none" normalizeH="0" baseline="0" dirty="0">
                <a:ln>
                  <a:noFill/>
                </a:ln>
                <a:solidFill>
                  <a:srgbClr val="BCBEC4"/>
                </a:solidFill>
                <a:effectLst/>
                <a:latin typeface="JetBrains Mono"/>
              </a:rPr>
              <a:t>[i] + </a:t>
            </a:r>
            <a:r>
              <a:rPr kumimoji="0" lang="es-ES" altLang="es-ES" sz="1200" b="0" i="0" u="none" strike="noStrike" cap="none" normalizeH="0" baseline="0" dirty="0" err="1">
                <a:ln>
                  <a:noFill/>
                </a:ln>
                <a:solidFill>
                  <a:srgbClr val="BCBEC4"/>
                </a:solidFill>
                <a:effectLst/>
                <a:latin typeface="JetBrains Mono"/>
              </a:rPr>
              <a:t>f_II</a:t>
            </a:r>
            <a:r>
              <a:rPr kumimoji="0" lang="es-ES" altLang="es-ES" sz="1200" b="0" i="0" u="none" strike="noStrike" cap="none" normalizeH="0" baseline="0" dirty="0">
                <a:ln>
                  <a:noFill/>
                </a:ln>
                <a:solidFill>
                  <a:srgbClr val="BCBEC4"/>
                </a:solidFill>
                <a:effectLst/>
                <a:latin typeface="JetBrains Mono"/>
              </a:rPr>
              <a:t> * </a:t>
            </a:r>
            <a:r>
              <a:rPr kumimoji="0" lang="es-ES" altLang="es-ES" sz="1200" b="0" i="0" u="none" strike="noStrike" cap="none" normalizeH="0" baseline="0" dirty="0" err="1">
                <a:ln>
                  <a:noFill/>
                </a:ln>
                <a:solidFill>
                  <a:srgbClr val="BCBEC4"/>
                </a:solidFill>
                <a:effectLst/>
                <a:latin typeface="JetBrains Mono"/>
              </a:rPr>
              <a:t>delta_II</a:t>
            </a:r>
            <a:r>
              <a:rPr kumimoji="0" lang="es-ES" altLang="es-ES" sz="1200" b="0" i="0" u="none" strike="noStrike" cap="none" normalizeH="0" baseline="0" dirty="0">
                <a:ln>
                  <a:noFill/>
                </a:ln>
                <a:solidFill>
                  <a:srgbClr val="BCBEC4"/>
                </a:solidFill>
                <a:effectLst/>
                <a:latin typeface="JetBrains Mono"/>
              </a:rPr>
              <a:t>[i] </a:t>
            </a:r>
            <a:r>
              <a:rPr kumimoji="0" lang="es-ES" altLang="es-ES" sz="1200" b="0" i="0" u="none" strike="noStrike" cap="none" normalizeH="0" baseline="0" dirty="0" err="1">
                <a:ln>
                  <a:noFill/>
                </a:ln>
                <a:solidFill>
                  <a:srgbClr val="CF8E6D"/>
                </a:solidFill>
                <a:effectLst/>
                <a:latin typeface="JetBrains Mono"/>
              </a:rPr>
              <a:t>for</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i </a:t>
            </a:r>
            <a:r>
              <a:rPr kumimoji="0" lang="es-ES" altLang="es-ES" sz="1200" b="0" i="0" u="none" strike="noStrike" cap="none" normalizeH="0" baseline="0" dirty="0">
                <a:ln>
                  <a:noFill/>
                </a:ln>
                <a:solidFill>
                  <a:srgbClr val="CF8E6D"/>
                </a:solidFill>
                <a:effectLst/>
                <a:latin typeface="JetBrains Mono"/>
              </a:rPr>
              <a:t>in </a:t>
            </a:r>
            <a:r>
              <a:rPr kumimoji="0" lang="es-ES" altLang="es-ES" sz="1200" b="0" i="0" u="none" strike="noStrike" cap="none" normalizeH="0" baseline="0" dirty="0">
                <a:ln>
                  <a:noFill/>
                </a:ln>
                <a:solidFill>
                  <a:srgbClr val="BCBEC4"/>
                </a:solidFill>
                <a:effectLst/>
                <a:latin typeface="JetBrains Mono"/>
              </a:rPr>
              <a:t>K),</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GRB.MAXIMIZE</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35D8111D-1663-8B14-63FE-773AB3CD2B70}"/>
              </a:ext>
            </a:extLst>
          </p:cNvPr>
          <p:cNvSpPr>
            <a:spLocks noChangeArrowheads="1"/>
          </p:cNvSpPr>
          <p:nvPr/>
        </p:nvSpPr>
        <p:spPr bwMode="auto">
          <a:xfrm>
            <a:off x="479089" y="4414774"/>
            <a:ext cx="6232607" cy="46166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CF8E6D"/>
                </a:solidFill>
                <a:effectLst/>
                <a:latin typeface="JetBrains Mono"/>
              </a:rPr>
              <a:t>for</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i </a:t>
            </a:r>
            <a:r>
              <a:rPr kumimoji="0" lang="es-ES" altLang="es-ES" sz="1200" b="0" i="0" u="none" strike="noStrike" cap="none" normalizeH="0" baseline="0" dirty="0">
                <a:ln>
                  <a:noFill/>
                </a:ln>
                <a:solidFill>
                  <a:srgbClr val="CF8E6D"/>
                </a:solidFill>
                <a:effectLst/>
                <a:latin typeface="JetBrains Mono"/>
              </a:rPr>
              <a:t>in </a:t>
            </a:r>
            <a:r>
              <a:rPr kumimoji="0" lang="es-ES" altLang="es-ES" sz="1200" b="0" i="0" u="none" strike="noStrike" cap="none" normalizeH="0" baseline="0" dirty="0">
                <a:ln>
                  <a:noFill/>
                </a:ln>
                <a:solidFill>
                  <a:srgbClr val="BCBEC4"/>
                </a:solidFill>
                <a:effectLst/>
                <a:latin typeface="JetBrains Mono"/>
              </a:rPr>
              <a:t>K:</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BCBEC4"/>
                </a:solidFill>
                <a:effectLst/>
                <a:latin typeface="JetBrains Mono"/>
              </a:rPr>
              <a:t>model.addConstr</a:t>
            </a:r>
            <a:r>
              <a:rPr kumimoji="0" lang="es-ES" altLang="es-ES" sz="1200" b="0" i="0" u="none" strike="noStrike" cap="none" normalizeH="0" baseline="0" dirty="0">
                <a:ln>
                  <a:noFill/>
                </a:ln>
                <a:solidFill>
                  <a:srgbClr val="BCBEC4"/>
                </a:solidFill>
                <a:effectLst/>
                <a:latin typeface="JetBrains Mono"/>
              </a:rPr>
              <a:t>(x[i] &lt;= C_I * </a:t>
            </a:r>
            <a:r>
              <a:rPr kumimoji="0" lang="es-ES" altLang="es-ES" sz="1200" b="0" i="0" u="none" strike="noStrike" cap="none" normalizeH="0" baseline="0" dirty="0" err="1">
                <a:ln>
                  <a:noFill/>
                </a:ln>
                <a:solidFill>
                  <a:srgbClr val="BCBEC4"/>
                </a:solidFill>
                <a:effectLst/>
                <a:latin typeface="JetBrains Mono"/>
              </a:rPr>
              <a:t>delta_I</a:t>
            </a:r>
            <a:r>
              <a:rPr kumimoji="0" lang="es-ES" altLang="es-ES" sz="1200" b="0" i="0" u="none" strike="noStrike" cap="none" normalizeH="0" baseline="0" dirty="0">
                <a:ln>
                  <a:noFill/>
                </a:ln>
                <a:solidFill>
                  <a:srgbClr val="BCBEC4"/>
                </a:solidFill>
                <a:effectLst/>
                <a:latin typeface="JetBrains Mono"/>
              </a:rPr>
              <a:t>[i] + C_II * </a:t>
            </a:r>
            <a:r>
              <a:rPr kumimoji="0" lang="es-ES" altLang="es-ES" sz="1200" b="0" i="0" u="none" strike="noStrike" cap="none" normalizeH="0" baseline="0" dirty="0" err="1">
                <a:ln>
                  <a:noFill/>
                </a:ln>
                <a:solidFill>
                  <a:srgbClr val="BCBEC4"/>
                </a:solidFill>
                <a:effectLst/>
                <a:latin typeface="JetBrains Mono"/>
              </a:rPr>
              <a:t>delta_II</a:t>
            </a:r>
            <a:r>
              <a:rPr kumimoji="0" lang="es-ES" altLang="es-ES" sz="1200" b="0" i="0" u="none" strike="noStrike" cap="none" normalizeH="0" baseline="0" dirty="0">
                <a:ln>
                  <a:noFill/>
                </a:ln>
                <a:solidFill>
                  <a:srgbClr val="BCBEC4"/>
                </a:solidFill>
                <a:effectLst/>
                <a:latin typeface="JetBrains Mono"/>
              </a:rPr>
              <a:t>[i], </a:t>
            </a:r>
            <a:r>
              <a:rPr kumimoji="0" lang="es-ES" altLang="es-ES" sz="1200" b="0" i="0" u="none" strike="noStrike" cap="none" normalizeH="0" baseline="0" dirty="0" err="1">
                <a:ln>
                  <a:noFill/>
                </a:ln>
                <a:solidFill>
                  <a:srgbClr val="AA4926"/>
                </a:solidFill>
                <a:effectLst/>
                <a:latin typeface="JetBrains Mono"/>
              </a:rPr>
              <a:t>name</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6AAB73"/>
                </a:solidFill>
                <a:effectLst/>
                <a:latin typeface="JetBrains Mono"/>
              </a:rPr>
              <a:t>f"Capacidad_Deposito</a:t>
            </a:r>
            <a:r>
              <a:rPr kumimoji="0" lang="es-ES" altLang="es-ES" sz="1200" b="0" i="0" u="none" strike="noStrike" cap="none" normalizeH="0" baseline="0" dirty="0">
                <a:ln>
                  <a:noFill/>
                </a:ln>
                <a:solidFill>
                  <a:srgbClr val="6AAB73"/>
                </a:solidFill>
                <a:effectLst/>
                <a:latin typeface="JetBrains Mono"/>
              </a:rPr>
              <a:t>_</a:t>
            </a:r>
            <a:r>
              <a:rPr kumimoji="0" lang="es-ES" altLang="es-ES" sz="1200" b="0" i="0" u="none" strike="noStrike" cap="none" normalizeH="0" baseline="0" dirty="0">
                <a:ln>
                  <a:noFill/>
                </a:ln>
                <a:solidFill>
                  <a:srgbClr val="CF8E6D"/>
                </a:solidFill>
                <a:effectLst/>
                <a:latin typeface="JetBrains Mono"/>
              </a:rPr>
              <a:t>{</a:t>
            </a:r>
            <a:r>
              <a:rPr kumimoji="0" lang="es-ES" altLang="es-ES" sz="1200" b="0" i="0" u="none" strike="noStrike" cap="none" normalizeH="0" baseline="0" dirty="0">
                <a:ln>
                  <a:noFill/>
                </a:ln>
                <a:solidFill>
                  <a:srgbClr val="BCBEC4"/>
                </a:solidFill>
                <a:effectLst/>
                <a:latin typeface="JetBrains Mono"/>
              </a:rPr>
              <a:t>i</a:t>
            </a:r>
            <a:r>
              <a:rPr kumimoji="0" lang="es-ES" altLang="es-ES" sz="1200" b="0" i="0" u="none" strike="noStrike" cap="none" normalizeH="0" baseline="0" dirty="0">
                <a:ln>
                  <a:noFill/>
                </a:ln>
                <a:solidFill>
                  <a:srgbClr val="CF8E6D"/>
                </a:solidFill>
                <a:effectLst/>
                <a:latin typeface="JetBrains Mono"/>
              </a:rPr>
              <a:t>}</a:t>
            </a:r>
            <a:r>
              <a:rPr kumimoji="0" lang="es-ES" altLang="es-ES" sz="1200" b="0" i="0" u="none" strike="noStrike" cap="none" normalizeH="0" baseline="0" dirty="0">
                <a:ln>
                  <a:noFill/>
                </a:ln>
                <a:solidFill>
                  <a:srgbClr val="6AAB73"/>
                </a:solidFill>
                <a:effectLst/>
                <a:latin typeface="JetBrains Mono"/>
              </a:rPr>
              <a:t>"</a:t>
            </a:r>
            <a:r>
              <a:rPr kumimoji="0" lang="es-ES" altLang="es-ES" sz="1200" b="0" i="0" u="none" strike="noStrike" cap="none" normalizeH="0" baseline="0" dirty="0">
                <a:ln>
                  <a:noFill/>
                </a:ln>
                <a:solidFill>
                  <a:srgbClr val="BCBEC4"/>
                </a:solidFill>
                <a:effectLst/>
                <a:latin typeface="JetBrains Mono"/>
              </a:rPr>
              <a:t>)</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813449DD-5F75-3397-028E-768FD8337477}"/>
              </a:ext>
            </a:extLst>
          </p:cNvPr>
          <p:cNvSpPr>
            <a:spLocks noChangeArrowheads="1"/>
          </p:cNvSpPr>
          <p:nvPr/>
        </p:nvSpPr>
        <p:spPr bwMode="auto">
          <a:xfrm>
            <a:off x="479089" y="5492284"/>
            <a:ext cx="6232607" cy="46166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CF8E6D"/>
                </a:solidFill>
                <a:effectLst/>
                <a:latin typeface="JetBrains Mono"/>
              </a:rPr>
              <a:t>for</a:t>
            </a:r>
            <a:r>
              <a:rPr kumimoji="0" lang="es-ES" altLang="es-ES" sz="1200" b="0" i="0" u="none" strike="noStrike" cap="none" normalizeH="0" baseline="0" dirty="0">
                <a:ln>
                  <a:noFill/>
                </a:ln>
                <a:solidFill>
                  <a:srgbClr val="CF8E6D"/>
                </a:solidFill>
                <a:effectLst/>
                <a:latin typeface="JetBrains Mono"/>
              </a:rPr>
              <a:t> </a:t>
            </a:r>
            <a:r>
              <a:rPr kumimoji="0" lang="es-ES" altLang="es-ES" sz="1200" b="0" i="0" u="none" strike="noStrike" cap="none" normalizeH="0" baseline="0" dirty="0">
                <a:ln>
                  <a:noFill/>
                </a:ln>
                <a:solidFill>
                  <a:srgbClr val="BCBEC4"/>
                </a:solidFill>
                <a:effectLst/>
                <a:latin typeface="JetBrains Mono"/>
              </a:rPr>
              <a:t>i </a:t>
            </a:r>
            <a:r>
              <a:rPr kumimoji="0" lang="es-ES" altLang="es-ES" sz="1200" b="0" i="0" u="none" strike="noStrike" cap="none" normalizeH="0" baseline="0" dirty="0">
                <a:ln>
                  <a:noFill/>
                </a:ln>
                <a:solidFill>
                  <a:srgbClr val="CF8E6D"/>
                </a:solidFill>
                <a:effectLst/>
                <a:latin typeface="JetBrains Mono"/>
              </a:rPr>
              <a:t>in </a:t>
            </a:r>
            <a:r>
              <a:rPr kumimoji="0" lang="es-ES" altLang="es-ES" sz="1200" b="0" i="0" u="none" strike="noStrike" cap="none" normalizeH="0" baseline="0" dirty="0">
                <a:ln>
                  <a:noFill/>
                </a:ln>
                <a:solidFill>
                  <a:srgbClr val="BCBEC4"/>
                </a:solidFill>
                <a:effectLst/>
                <a:latin typeface="JetBrains Mono"/>
              </a:rPr>
              <a:t>K:</a:t>
            </a:r>
            <a:br>
              <a:rPr kumimoji="0" lang="es-ES" altLang="es-ES" sz="1200" b="0" i="0" u="none" strike="noStrike" cap="none" normalizeH="0" baseline="0" dirty="0">
                <a:ln>
                  <a:noFill/>
                </a:ln>
                <a:solidFill>
                  <a:srgbClr val="BCBEC4"/>
                </a:solidFill>
                <a:effectLst/>
                <a:latin typeface="JetBrains Mono"/>
              </a:rPr>
            </a:br>
            <a:r>
              <a:rPr kumimoji="0" lang="es-ES" altLang="es-ES" sz="1200" b="0" i="0" u="none" strike="noStrike" cap="none" normalizeH="0" baseline="0" dirty="0">
                <a:ln>
                  <a:noFill/>
                </a:ln>
                <a:solidFill>
                  <a:srgbClr val="BCBEC4"/>
                </a:solidFill>
                <a:effectLst/>
                <a:latin typeface="JetBrains Mono"/>
              </a:rPr>
              <a:t>    </a:t>
            </a:r>
            <a:r>
              <a:rPr kumimoji="0" lang="es-ES" altLang="es-ES" sz="1200" b="0" i="0" u="none" strike="noStrike" cap="none" normalizeH="0" baseline="0" dirty="0" err="1">
                <a:ln>
                  <a:noFill/>
                </a:ln>
                <a:solidFill>
                  <a:srgbClr val="BCBEC4"/>
                </a:solidFill>
                <a:effectLst/>
                <a:latin typeface="JetBrains Mono"/>
              </a:rPr>
              <a:t>model.addConstr</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BCBEC4"/>
                </a:solidFill>
                <a:effectLst/>
                <a:latin typeface="JetBrains Mono"/>
              </a:rPr>
              <a:t>delta_I</a:t>
            </a:r>
            <a:r>
              <a:rPr kumimoji="0" lang="es-ES" altLang="es-ES" sz="1200" b="0" i="0" u="none" strike="noStrike" cap="none" normalizeH="0" baseline="0" dirty="0">
                <a:ln>
                  <a:noFill/>
                </a:ln>
                <a:solidFill>
                  <a:srgbClr val="BCBEC4"/>
                </a:solidFill>
                <a:effectLst/>
                <a:latin typeface="JetBrains Mono"/>
              </a:rPr>
              <a:t>[i] + </a:t>
            </a:r>
            <a:r>
              <a:rPr kumimoji="0" lang="es-ES" altLang="es-ES" sz="1200" b="0" i="0" u="none" strike="noStrike" cap="none" normalizeH="0" baseline="0" dirty="0" err="1">
                <a:ln>
                  <a:noFill/>
                </a:ln>
                <a:solidFill>
                  <a:srgbClr val="BCBEC4"/>
                </a:solidFill>
                <a:effectLst/>
                <a:latin typeface="JetBrains Mono"/>
              </a:rPr>
              <a:t>delta_II</a:t>
            </a:r>
            <a:r>
              <a:rPr kumimoji="0" lang="es-ES" altLang="es-ES" sz="1200" b="0" i="0" u="none" strike="noStrike" cap="none" normalizeH="0" baseline="0" dirty="0">
                <a:ln>
                  <a:noFill/>
                </a:ln>
                <a:solidFill>
                  <a:srgbClr val="BCBEC4"/>
                </a:solidFill>
                <a:effectLst/>
                <a:latin typeface="JetBrains Mono"/>
              </a:rPr>
              <a:t>[i] == delta[i], </a:t>
            </a:r>
            <a:r>
              <a:rPr kumimoji="0" lang="es-ES" altLang="es-ES" sz="1200" b="0" i="0" u="none" strike="noStrike" cap="none" normalizeH="0" baseline="0" dirty="0" err="1">
                <a:ln>
                  <a:noFill/>
                </a:ln>
                <a:solidFill>
                  <a:srgbClr val="AA4926"/>
                </a:solidFill>
                <a:effectLst/>
                <a:latin typeface="JetBrains Mono"/>
              </a:rPr>
              <a:t>name</a:t>
            </a:r>
            <a:r>
              <a:rPr kumimoji="0" lang="es-ES" altLang="es-ES" sz="1200" b="0" i="0" u="none" strike="noStrike" cap="none" normalizeH="0" baseline="0" dirty="0">
                <a:ln>
                  <a:noFill/>
                </a:ln>
                <a:solidFill>
                  <a:srgbClr val="BCBEC4"/>
                </a:solidFill>
                <a:effectLst/>
                <a:latin typeface="JetBrains Mono"/>
              </a:rPr>
              <a:t>=</a:t>
            </a:r>
            <a:r>
              <a:rPr kumimoji="0" lang="es-ES" altLang="es-ES" sz="1200" b="0" i="0" u="none" strike="noStrike" cap="none" normalizeH="0" baseline="0" dirty="0" err="1">
                <a:ln>
                  <a:noFill/>
                </a:ln>
                <a:solidFill>
                  <a:srgbClr val="6AAB73"/>
                </a:solidFill>
                <a:effectLst/>
                <a:latin typeface="JetBrains Mono"/>
              </a:rPr>
              <a:t>f"Deposito_Unico</a:t>
            </a:r>
            <a:r>
              <a:rPr kumimoji="0" lang="es-ES" altLang="es-ES" sz="1200" b="0" i="0" u="none" strike="noStrike" cap="none" normalizeH="0" baseline="0" dirty="0">
                <a:ln>
                  <a:noFill/>
                </a:ln>
                <a:solidFill>
                  <a:srgbClr val="6AAB73"/>
                </a:solidFill>
                <a:effectLst/>
                <a:latin typeface="JetBrains Mono"/>
              </a:rPr>
              <a:t>_</a:t>
            </a:r>
            <a:r>
              <a:rPr kumimoji="0" lang="es-ES" altLang="es-ES" sz="1200" b="0" i="0" u="none" strike="noStrike" cap="none" normalizeH="0" baseline="0" dirty="0">
                <a:ln>
                  <a:noFill/>
                </a:ln>
                <a:solidFill>
                  <a:srgbClr val="CF8E6D"/>
                </a:solidFill>
                <a:effectLst/>
                <a:latin typeface="JetBrains Mono"/>
              </a:rPr>
              <a:t>{</a:t>
            </a:r>
            <a:r>
              <a:rPr kumimoji="0" lang="es-ES" altLang="es-ES" sz="1200" b="0" i="0" u="none" strike="noStrike" cap="none" normalizeH="0" baseline="0" dirty="0">
                <a:ln>
                  <a:noFill/>
                </a:ln>
                <a:solidFill>
                  <a:srgbClr val="BCBEC4"/>
                </a:solidFill>
                <a:effectLst/>
                <a:latin typeface="JetBrains Mono"/>
              </a:rPr>
              <a:t>i</a:t>
            </a:r>
            <a:r>
              <a:rPr kumimoji="0" lang="es-ES" altLang="es-ES" sz="1200" b="0" i="0" u="none" strike="noStrike" cap="none" normalizeH="0" baseline="0" dirty="0">
                <a:ln>
                  <a:noFill/>
                </a:ln>
                <a:solidFill>
                  <a:srgbClr val="CF8E6D"/>
                </a:solidFill>
                <a:effectLst/>
                <a:latin typeface="JetBrains Mono"/>
              </a:rPr>
              <a:t>}</a:t>
            </a:r>
            <a:r>
              <a:rPr kumimoji="0" lang="es-ES" altLang="es-ES" sz="1200" b="0" i="0" u="none" strike="noStrike" cap="none" normalizeH="0" baseline="0" dirty="0">
                <a:ln>
                  <a:noFill/>
                </a:ln>
                <a:solidFill>
                  <a:srgbClr val="6AAB73"/>
                </a:solidFill>
                <a:effectLst/>
                <a:latin typeface="JetBrains Mono"/>
              </a:rPr>
              <a:t>"</a:t>
            </a:r>
            <a:r>
              <a:rPr kumimoji="0" lang="es-ES" altLang="es-ES" sz="1200" b="0" i="0" u="none" strike="noStrike" cap="none" normalizeH="0" baseline="0" dirty="0">
                <a:ln>
                  <a:noFill/>
                </a:ln>
                <a:solidFill>
                  <a:srgbClr val="BCBEC4"/>
                </a:solidFill>
                <a:effectLst/>
                <a:latin typeface="JetBrains Mono"/>
              </a:rPr>
              <a:t>)</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98615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sz="4400" b="1" dirty="0" err="1"/>
              <a:t>PCIngredients</a:t>
            </a:r>
            <a:endParaRPr lang="es-ES" b="1" dirty="0"/>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659564"/>
            <a:ext cx="11490624" cy="4589280"/>
          </a:xfrm>
        </p:spPr>
        <p:txBody>
          <a:bodyPr/>
          <a:lstStyle/>
          <a:p>
            <a:r>
              <a:rPr lang="es-ES" sz="2800" dirty="0"/>
              <a:t>La empresa </a:t>
            </a:r>
            <a:r>
              <a:rPr lang="es-ES" sz="2800" dirty="0" err="1"/>
              <a:t>PCIngredients</a:t>
            </a:r>
            <a:r>
              <a:rPr lang="es-ES" sz="2800" dirty="0"/>
              <a:t> vende ordenadores y debe hacer una planificación semanal de la producción.</a:t>
            </a:r>
          </a:p>
          <a:p>
            <a:r>
              <a:rPr lang="es-ES" sz="2800" dirty="0"/>
              <a:t>La compañía produce tres tipos de ordenadores: de mesa (A), portátil normal (B) y portátil de lujo (C). El beneficio neto por la venta un ordenador es 350, 470 y 610 euros, respectivamente.</a:t>
            </a:r>
          </a:p>
          <a:p>
            <a:r>
              <a:rPr lang="es-ES" sz="2800" dirty="0"/>
              <a:t>Cada semana se venden todos los equipos que se montan.</a:t>
            </a:r>
          </a:p>
          <a:p>
            <a:r>
              <a:rPr lang="es-ES" sz="2800" dirty="0"/>
              <a:t>Los ordenadores pasan un control de calidad de una hora y la empresa dispone de 120 horas para realizar los controles de los ordenadores A y B y 48 para los C. </a:t>
            </a:r>
          </a:p>
          <a:p>
            <a:r>
              <a:rPr lang="es-ES" sz="2800" dirty="0"/>
              <a:t>El resto de las operaciones de montaje requieren 10, 15 y 20 horas, respectivamente, y la empresa dispone de 2000 horas a la semana.</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87</a:t>
            </a:fld>
            <a:endParaRPr lang="es-ES"/>
          </a:p>
        </p:txBody>
      </p:sp>
    </p:spTree>
    <p:extLst>
      <p:ext uri="{BB962C8B-B14F-4D97-AF65-F5344CB8AC3E}">
        <p14:creationId xmlns:p14="http://schemas.microsoft.com/office/powerpoint/2010/main" val="32029758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sz="4400" b="1" dirty="0" err="1"/>
              <a:t>PCIngredients</a:t>
            </a:r>
            <a:endParaRPr lang="es-ES" b="1" dirty="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88</a:t>
            </a:fld>
            <a:endParaRPr lang="es-E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F42D064-924D-8885-0C8C-69653C1C233D}"/>
                  </a:ext>
                </a:extLst>
              </p:cNvPr>
              <p:cNvSpPr txBox="1"/>
              <p:nvPr/>
            </p:nvSpPr>
            <p:spPr>
              <a:xfrm>
                <a:off x="314666" y="1391161"/>
                <a:ext cx="3776675" cy="2215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𝑀𝑎𝑥𝑖𝑚𝑖𝑧𝑎𝑟</m:t>
                      </m:r>
                      <m:r>
                        <a:rPr lang="es-ES" i="1" smtClean="0">
                          <a:latin typeface="Cambria Math" panose="02040503050406030204" pitchFamily="18" charset="0"/>
                        </a:rPr>
                        <m:t> </m:t>
                      </m:r>
                      <m:r>
                        <a:rPr lang="es-ES" i="1" smtClean="0">
                          <a:latin typeface="Cambria Math" panose="02040503050406030204" pitchFamily="18" charset="0"/>
                        </a:rPr>
                        <m:t>𝑍</m:t>
                      </m:r>
                      <m:r>
                        <a:rPr lang="es-ES" i="1" smtClean="0">
                          <a:latin typeface="Cambria Math" panose="02040503050406030204" pitchFamily="18" charset="0"/>
                        </a:rPr>
                        <m:t>=350</m:t>
                      </m:r>
                      <m:r>
                        <a:rPr lang="es-ES" i="1" smtClean="0">
                          <a:latin typeface="Cambria Math" panose="02040503050406030204" pitchFamily="18" charset="0"/>
                        </a:rPr>
                        <m:t>𝑥</m:t>
                      </m:r>
                      <m:r>
                        <a:rPr lang="es-ES" i="1" smtClean="0">
                          <a:latin typeface="Cambria Math" panose="02040503050406030204" pitchFamily="18" charset="0"/>
                        </a:rPr>
                        <m:t>+470</m:t>
                      </m:r>
                      <m:r>
                        <a:rPr lang="es-ES" i="1" smtClean="0">
                          <a:latin typeface="Cambria Math" panose="02040503050406030204" pitchFamily="18" charset="0"/>
                        </a:rPr>
                        <m:t>𝑦</m:t>
                      </m:r>
                      <m:r>
                        <a:rPr lang="es-ES" b="0" i="1" smtClean="0">
                          <a:latin typeface="Cambria Math" panose="02040503050406030204" pitchFamily="18" charset="0"/>
                        </a:rPr>
                        <m:t>+610</m:t>
                      </m:r>
                      <m:r>
                        <a:rPr lang="es-ES" b="0" i="1" smtClean="0">
                          <a:latin typeface="Cambria Math" panose="02040503050406030204" pitchFamily="18" charset="0"/>
                        </a:rPr>
                        <m:t>𝑧</m:t>
                      </m:r>
                    </m:oMath>
                  </m:oMathPara>
                </a14:m>
                <a:endParaRPr lang="es-E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𝑆𝑢𝑗𝑒𝑡𝑜</m:t>
                      </m:r>
                      <m:r>
                        <a:rPr lang="es-ES" i="1" smtClean="0">
                          <a:latin typeface="Cambria Math" panose="02040503050406030204" pitchFamily="18" charset="0"/>
                        </a:rPr>
                        <m:t> </m:t>
                      </m:r>
                      <m:r>
                        <a:rPr lang="es-ES" i="1" smtClean="0">
                          <a:latin typeface="Cambria Math" panose="02040503050406030204" pitchFamily="18" charset="0"/>
                        </a:rPr>
                        <m:t>𝑎</m:t>
                      </m:r>
                      <m:r>
                        <a:rPr lang="es-ES" i="1" smtClean="0">
                          <a:latin typeface="Cambria Math" panose="02040503050406030204" pitchFamily="18" charset="0"/>
                        </a:rPr>
                        <m:t>:​ </m:t>
                      </m:r>
                    </m:oMath>
                  </m:oMathPara>
                </a14:m>
                <a:endParaRPr lang="es-E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r>
                        <a:rPr lang="es-ES" i="1">
                          <a:latin typeface="Cambria Math" panose="02040503050406030204" pitchFamily="18" charset="0"/>
                        </a:rPr>
                        <m:t>≤120</m:t>
                      </m:r>
                    </m:oMath>
                  </m:oMathPara>
                </a14:m>
                <a:endParaRPr lang="es-E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𝑧</m:t>
                      </m:r>
                      <m:r>
                        <a:rPr lang="es-ES" i="1">
                          <a:latin typeface="Cambria Math" panose="02040503050406030204" pitchFamily="18" charset="0"/>
                        </a:rPr>
                        <m:t>≤</m:t>
                      </m:r>
                      <m:r>
                        <a:rPr lang="es-ES" b="0" i="1" smtClean="0">
                          <a:latin typeface="Cambria Math" panose="02040503050406030204" pitchFamily="18" charset="0"/>
                        </a:rPr>
                        <m:t>48</m:t>
                      </m:r>
                    </m:oMath>
                  </m:oMathPara>
                </a14:m>
                <a:endParaRPr lang="es-E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1</m:t>
                      </m:r>
                      <m:r>
                        <a:rPr lang="es-ES" b="0" i="1" smtClean="0">
                          <a:latin typeface="Cambria Math" panose="02040503050406030204" pitchFamily="18" charset="0"/>
                        </a:rPr>
                        <m:t>0</m:t>
                      </m:r>
                      <m:r>
                        <a:rPr lang="es-ES" i="1" smtClean="0">
                          <a:latin typeface="Cambria Math" panose="02040503050406030204" pitchFamily="18" charset="0"/>
                        </a:rPr>
                        <m:t>𝑥</m:t>
                      </m:r>
                      <m:r>
                        <a:rPr lang="es-ES" i="1" smtClean="0">
                          <a:latin typeface="Cambria Math" panose="02040503050406030204" pitchFamily="18" charset="0"/>
                        </a:rPr>
                        <m:t>+15</m:t>
                      </m:r>
                      <m:r>
                        <a:rPr lang="es-ES" i="1" smtClean="0">
                          <a:latin typeface="Cambria Math" panose="02040503050406030204" pitchFamily="18" charset="0"/>
                        </a:rPr>
                        <m:t>𝑦</m:t>
                      </m:r>
                      <m:r>
                        <a:rPr lang="es-ES" b="0" i="1" smtClean="0">
                          <a:latin typeface="Cambria Math" panose="02040503050406030204" pitchFamily="18" charset="0"/>
                        </a:rPr>
                        <m:t>+20</m:t>
                      </m:r>
                      <m:r>
                        <a:rPr lang="es-ES" b="0" i="1" smtClean="0">
                          <a:latin typeface="Cambria Math" panose="02040503050406030204" pitchFamily="18" charset="0"/>
                        </a:rPr>
                        <m:t>𝑧</m:t>
                      </m:r>
                      <m:r>
                        <a:rPr lang="es-ES" i="1" smtClean="0">
                          <a:latin typeface="Cambria Math" panose="02040503050406030204" pitchFamily="18" charset="0"/>
                        </a:rPr>
                        <m:t>≤</m:t>
                      </m:r>
                      <m:r>
                        <a:rPr lang="es-ES" b="0" i="1" smtClean="0">
                          <a:latin typeface="Cambria Math" panose="02040503050406030204" pitchFamily="18" charset="0"/>
                        </a:rPr>
                        <m:t>2000</m:t>
                      </m:r>
                    </m:oMath>
                  </m:oMathPara>
                </a14:m>
                <a:endParaRPr lang="es-E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𝑥</m:t>
                      </m:r>
                      <m:r>
                        <a:rPr lang="es-ES" i="1">
                          <a:latin typeface="Cambria Math" panose="02040503050406030204" pitchFamily="18" charset="0"/>
                        </a:rPr>
                        <m:t>≥0</m:t>
                      </m:r>
                    </m:oMath>
                  </m:oMathPara>
                </a14:m>
                <a:endParaRPr lang="es-E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𝑦</m:t>
                      </m:r>
                      <m:r>
                        <a:rPr lang="es-ES" i="1">
                          <a:latin typeface="Cambria Math" panose="02040503050406030204" pitchFamily="18" charset="0"/>
                        </a:rPr>
                        <m:t>≥0​</m:t>
                      </m:r>
                    </m:oMath>
                  </m:oMathPara>
                </a14:m>
                <a:endParaRPr lang="es-ES"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𝑧</m:t>
                      </m:r>
                      <m:r>
                        <a:rPr lang="es-ES" i="1" smtClean="0">
                          <a:latin typeface="Cambria Math" panose="02040503050406030204" pitchFamily="18" charset="0"/>
                        </a:rPr>
                        <m:t>≥0​</m:t>
                      </m:r>
                    </m:oMath>
                  </m:oMathPara>
                </a14:m>
                <a:endParaRPr lang="es-ES" dirty="0"/>
              </a:p>
            </p:txBody>
          </p:sp>
        </mc:Choice>
        <mc:Fallback xmlns="">
          <p:sp>
            <p:nvSpPr>
              <p:cNvPr id="8" name="TextBox 7">
                <a:extLst>
                  <a:ext uri="{FF2B5EF4-FFF2-40B4-BE49-F238E27FC236}">
                    <a16:creationId xmlns:a16="http://schemas.microsoft.com/office/drawing/2014/main" id="{DF42D064-924D-8885-0C8C-69653C1C233D}"/>
                  </a:ext>
                </a:extLst>
              </p:cNvPr>
              <p:cNvSpPr txBox="1">
                <a:spLocks noRot="1" noChangeAspect="1" noMove="1" noResize="1" noEditPoints="1" noAdjustHandles="1" noChangeArrowheads="1" noChangeShapeType="1" noTextEdit="1"/>
              </p:cNvSpPr>
              <p:nvPr/>
            </p:nvSpPr>
            <p:spPr>
              <a:xfrm>
                <a:off x="314666" y="1391161"/>
                <a:ext cx="3776675" cy="2215991"/>
              </a:xfrm>
              <a:prstGeom prst="rect">
                <a:avLst/>
              </a:prstGeom>
              <a:blipFill>
                <a:blip r:embed="rId2"/>
                <a:stretch>
                  <a:fillRect l="-1131" r="-969" b="-549"/>
                </a:stretch>
              </a:blipFill>
            </p:spPr>
            <p:txBody>
              <a:bodyPr/>
              <a:lstStyle/>
              <a:p>
                <a:r>
                  <a:rPr lang="es-ES">
                    <a:noFill/>
                  </a:rPr>
                  <a:t> </a:t>
                </a:r>
              </a:p>
            </p:txBody>
          </p:sp>
        </mc:Fallback>
      </mc:AlternateContent>
      <p:sp>
        <p:nvSpPr>
          <p:cNvPr id="11" name="TextBox 10">
            <a:extLst>
              <a:ext uri="{FF2B5EF4-FFF2-40B4-BE49-F238E27FC236}">
                <a16:creationId xmlns:a16="http://schemas.microsoft.com/office/drawing/2014/main" id="{DE818F04-E40B-EE5C-1ACB-2EF44D65C948}"/>
              </a:ext>
            </a:extLst>
          </p:cNvPr>
          <p:cNvSpPr txBox="1"/>
          <p:nvPr/>
        </p:nvSpPr>
        <p:spPr>
          <a:xfrm>
            <a:off x="314666" y="3935295"/>
            <a:ext cx="6227064" cy="1477328"/>
          </a:xfrm>
          <a:prstGeom prst="rect">
            <a:avLst/>
          </a:prstGeom>
          <a:noFill/>
        </p:spPr>
        <p:txBody>
          <a:bodyPr wrap="square">
            <a:spAutoFit/>
          </a:bodyPr>
          <a:lstStyle/>
          <a:p>
            <a:r>
              <a:rPr lang="es-ES" dirty="0"/>
              <a:t>Solución Óptima:</a:t>
            </a:r>
          </a:p>
          <a:p>
            <a:r>
              <a:rPr lang="es-ES" dirty="0"/>
              <a:t>x (Ordenador A) = 120.00 unidades</a:t>
            </a:r>
          </a:p>
          <a:p>
            <a:r>
              <a:rPr lang="es-ES" dirty="0"/>
              <a:t>y (Ordenador B) = 0.00 unidades</a:t>
            </a:r>
          </a:p>
          <a:p>
            <a:r>
              <a:rPr lang="es-ES" dirty="0"/>
              <a:t>z (Ordenador C) = 40.00 unidades</a:t>
            </a:r>
          </a:p>
          <a:p>
            <a:r>
              <a:rPr lang="es-ES" dirty="0"/>
              <a:t>Beneficio Máximo Total = 66400.00 euros</a:t>
            </a:r>
          </a:p>
        </p:txBody>
      </p:sp>
      <p:sp>
        <p:nvSpPr>
          <p:cNvPr id="5" name="Rectangle 1">
            <a:extLst>
              <a:ext uri="{FF2B5EF4-FFF2-40B4-BE49-F238E27FC236}">
                <a16:creationId xmlns:a16="http://schemas.microsoft.com/office/drawing/2014/main" id="{7D75CF2D-8AF0-E16D-0C9A-F8ED85F2DADC}"/>
              </a:ext>
            </a:extLst>
          </p:cNvPr>
          <p:cNvSpPr>
            <a:spLocks noChangeArrowheads="1"/>
          </p:cNvSpPr>
          <p:nvPr/>
        </p:nvSpPr>
        <p:spPr bwMode="auto">
          <a:xfrm>
            <a:off x="4383746" y="1293800"/>
            <a:ext cx="3858768" cy="327782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CF8E6D"/>
                </a:solidFill>
                <a:effectLst/>
                <a:latin typeface="JetBrains Mono"/>
              </a:rPr>
              <a:t>from</a:t>
            </a:r>
            <a:r>
              <a:rPr kumimoji="0" lang="es-ES" altLang="es-ES" sz="900" b="0" i="0" u="none" strike="noStrike" cap="none" normalizeH="0" baseline="0" dirty="0">
                <a:ln>
                  <a:noFill/>
                </a:ln>
                <a:solidFill>
                  <a:srgbClr val="CF8E6D"/>
                </a:solidFill>
                <a:effectLst/>
                <a:latin typeface="JetBrains Mono"/>
              </a:rPr>
              <a:t> </a:t>
            </a:r>
            <a:r>
              <a:rPr kumimoji="0" lang="es-ES" altLang="es-ES" sz="900" b="0" i="0" u="none" strike="noStrike" cap="none" normalizeH="0" baseline="0" dirty="0" err="1">
                <a:ln>
                  <a:noFill/>
                </a:ln>
                <a:solidFill>
                  <a:srgbClr val="BCBEC4"/>
                </a:solidFill>
                <a:effectLst/>
                <a:latin typeface="JetBrains Mono"/>
              </a:rPr>
              <a:t>gurobipy</a:t>
            </a: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CF8E6D"/>
                </a:solidFill>
                <a:effectLst/>
                <a:latin typeface="JetBrains Mono"/>
              </a:rPr>
              <a:t>import</a:t>
            </a:r>
            <a:r>
              <a:rPr kumimoji="0" lang="es-ES" altLang="es-ES" sz="900" b="0" i="0" u="none" strike="noStrike" cap="none" normalizeH="0" baseline="0" dirty="0">
                <a:ln>
                  <a:noFill/>
                </a:ln>
                <a:solidFill>
                  <a:srgbClr val="CF8E6D"/>
                </a:solidFill>
                <a:effectLst/>
                <a:latin typeface="JetBrains Mono"/>
              </a:rPr>
              <a:t> </a:t>
            </a:r>
            <a:r>
              <a:rPr kumimoji="0" lang="es-ES" altLang="es-ES" sz="900" b="0" i="0" u="none" strike="noStrike" cap="none" normalizeH="0" baseline="0" dirty="0" err="1">
                <a:ln>
                  <a:noFill/>
                </a:ln>
                <a:solidFill>
                  <a:srgbClr val="BCBEC4"/>
                </a:solidFill>
                <a:effectLst/>
                <a:latin typeface="JetBrains Mono"/>
              </a:rPr>
              <a:t>Model</a:t>
            </a:r>
            <a:r>
              <a:rPr kumimoji="0" lang="es-ES" altLang="es-ES" sz="900" b="0" i="0" u="none" strike="noStrike" cap="none" normalizeH="0" baseline="0" dirty="0">
                <a:ln>
                  <a:noFill/>
                </a:ln>
                <a:solidFill>
                  <a:srgbClr val="BCBEC4"/>
                </a:solidFill>
                <a:effectLst/>
                <a:latin typeface="JetBrains Mono"/>
              </a:rPr>
              <a:t>, GRB</a:t>
            </a:r>
            <a:br>
              <a:rPr kumimoji="0" lang="es-ES" altLang="es-ES" sz="900" b="0" i="0" u="none" strike="noStrike" cap="none" normalizeH="0" baseline="0" dirty="0">
                <a:ln>
                  <a:noFill/>
                </a:ln>
                <a:solidFill>
                  <a:srgbClr val="BCBEC4"/>
                </a:solidFill>
                <a:effectLst/>
                <a:latin typeface="JetBrains Mono"/>
              </a:rPr>
            </a:b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7A7E85"/>
                </a:solidFill>
                <a:effectLst/>
                <a:latin typeface="JetBrains Mono"/>
              </a:rPr>
              <a:t># Crear un nuevo modelo</a:t>
            </a:r>
            <a:br>
              <a:rPr kumimoji="0" lang="es-ES" altLang="es-ES" sz="900" b="0" i="0" u="none" strike="noStrike" cap="none" normalizeH="0" baseline="0" dirty="0">
                <a:ln>
                  <a:noFill/>
                </a:ln>
                <a:solidFill>
                  <a:srgbClr val="7A7E85"/>
                </a:solidFill>
                <a:effectLst/>
                <a:latin typeface="JetBrains Mono"/>
              </a:rPr>
            </a:br>
            <a:r>
              <a:rPr kumimoji="0" lang="es-ES" altLang="es-ES" sz="900" b="0" i="0" u="none" strike="noStrike" cap="none" normalizeH="0" baseline="0" dirty="0" err="1">
                <a:ln>
                  <a:noFill/>
                </a:ln>
                <a:solidFill>
                  <a:srgbClr val="BCBEC4"/>
                </a:solidFill>
                <a:effectLst/>
                <a:latin typeface="JetBrains Mono"/>
              </a:rPr>
              <a:t>model</a:t>
            </a:r>
            <a:r>
              <a:rPr kumimoji="0" lang="es-ES" altLang="es-ES" sz="900" b="0" i="0" u="none" strike="noStrike" cap="none" normalizeH="0" baseline="0" dirty="0">
                <a:ln>
                  <a:noFill/>
                </a:ln>
                <a:solidFill>
                  <a:srgbClr val="BCBEC4"/>
                </a:solidFill>
                <a:effectLst/>
                <a:latin typeface="JetBrains Mono"/>
              </a:rPr>
              <a:t> = </a:t>
            </a:r>
            <a:r>
              <a:rPr kumimoji="0" lang="es-ES" altLang="es-ES" sz="900" b="0" i="0" u="none" strike="noStrike" cap="none" normalizeH="0" baseline="0" dirty="0" err="1">
                <a:ln>
                  <a:noFill/>
                </a:ln>
                <a:solidFill>
                  <a:srgbClr val="BCBEC4"/>
                </a:solidFill>
                <a:effectLst/>
                <a:latin typeface="JetBrains Mono"/>
              </a:rPr>
              <a:t>Model</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a:t>
            </a:r>
            <a:r>
              <a:rPr kumimoji="0" lang="es-ES" altLang="es-ES" sz="900" b="0" i="0" u="none" strike="noStrike" cap="none" normalizeH="0" baseline="0" dirty="0" err="1">
                <a:ln>
                  <a:noFill/>
                </a:ln>
                <a:solidFill>
                  <a:srgbClr val="6AAB73"/>
                </a:solidFill>
                <a:effectLst/>
                <a:latin typeface="JetBrains Mono"/>
              </a:rPr>
              <a:t>PCIngredients_Produccion</a:t>
            </a:r>
            <a:r>
              <a:rPr kumimoji="0" lang="es-ES" altLang="es-ES" sz="900" b="0" i="0" u="none" strike="noStrike" cap="none" normalizeH="0" baseline="0" dirty="0">
                <a:ln>
                  <a:noFill/>
                </a:ln>
                <a:solidFill>
                  <a:srgbClr val="6AAB73"/>
                </a:solidFill>
                <a:effectLst/>
                <a:latin typeface="JetBrains Mono"/>
              </a:rPr>
              <a:t>"</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7A7E85"/>
                </a:solidFill>
                <a:effectLst/>
                <a:latin typeface="JetBrains Mono"/>
              </a:rPr>
              <a:t># Definir las variables de decisión</a:t>
            </a:r>
            <a:br>
              <a:rPr kumimoji="0" lang="es-ES" altLang="es-ES" sz="900" b="0" i="0" u="none" strike="noStrike" cap="none" normalizeH="0" baseline="0" dirty="0">
                <a:ln>
                  <a:noFill/>
                </a:ln>
                <a:solidFill>
                  <a:srgbClr val="7A7E85"/>
                </a:solidFill>
                <a:effectLst/>
                <a:latin typeface="JetBrains Mono"/>
              </a:rPr>
            </a:br>
            <a:r>
              <a:rPr kumimoji="0" lang="es-ES" altLang="es-ES" sz="900" b="0" i="0" u="none" strike="noStrike" cap="none" normalizeH="0" baseline="0" dirty="0" err="1">
                <a:ln>
                  <a:noFill/>
                </a:ln>
                <a:solidFill>
                  <a:srgbClr val="BCBEC4"/>
                </a:solidFill>
                <a:effectLst/>
                <a:latin typeface="JetBrains Mono"/>
              </a:rPr>
              <a:t>xA</a:t>
            </a:r>
            <a:r>
              <a:rPr kumimoji="0" lang="es-ES" altLang="es-ES" sz="900" b="0" i="0" u="none" strike="noStrike" cap="none" normalizeH="0" baseline="0" dirty="0">
                <a:ln>
                  <a:noFill/>
                </a:ln>
                <a:solidFill>
                  <a:srgbClr val="BCBEC4"/>
                </a:solidFill>
                <a:effectLst/>
                <a:latin typeface="JetBrains Mono"/>
              </a:rPr>
              <a:t> = </a:t>
            </a:r>
            <a:r>
              <a:rPr kumimoji="0" lang="es-ES" altLang="es-ES" sz="900" b="0" i="0" u="none" strike="noStrike" cap="none" normalizeH="0" baseline="0" dirty="0" err="1">
                <a:ln>
                  <a:noFill/>
                </a:ln>
                <a:solidFill>
                  <a:srgbClr val="BCBEC4"/>
                </a:solidFill>
                <a:effectLst/>
                <a:latin typeface="JetBrains Mono"/>
              </a:rPr>
              <a:t>model.addVar</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err="1">
                <a:ln>
                  <a:noFill/>
                </a:ln>
                <a:solidFill>
                  <a:srgbClr val="AA4926"/>
                </a:solidFill>
                <a:effectLst/>
                <a:latin typeface="JetBrains Mono"/>
              </a:rPr>
              <a:t>name</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a:t>
            </a:r>
            <a:r>
              <a:rPr kumimoji="0" lang="es-ES" altLang="es-ES" sz="900" b="0" i="0" u="none" strike="noStrike" cap="none" normalizeH="0" baseline="0" dirty="0" err="1">
                <a:ln>
                  <a:noFill/>
                </a:ln>
                <a:solidFill>
                  <a:srgbClr val="6AAB73"/>
                </a:solidFill>
                <a:effectLst/>
                <a:latin typeface="JetBrains Mono"/>
              </a:rPr>
              <a:t>xA</a:t>
            </a:r>
            <a:r>
              <a:rPr kumimoji="0" lang="es-ES" altLang="es-ES" sz="900" b="0" i="0" u="none" strike="noStrike" cap="none" normalizeH="0" baseline="0" dirty="0">
                <a:ln>
                  <a:noFill/>
                </a:ln>
                <a:solidFill>
                  <a:srgbClr val="6AAB73"/>
                </a:solidFill>
                <a:effectLst/>
                <a:latin typeface="JetBrains Mono"/>
              </a:rPr>
              <a:t>"</a:t>
            </a: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a:ln>
                  <a:noFill/>
                </a:ln>
                <a:solidFill>
                  <a:srgbClr val="AA4926"/>
                </a:solidFill>
                <a:effectLst/>
                <a:latin typeface="JetBrains Mono"/>
              </a:rPr>
              <a:t>lb</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a:ln>
                  <a:noFill/>
                </a:ln>
                <a:solidFill>
                  <a:srgbClr val="2AACB8"/>
                </a:solidFill>
                <a:effectLst/>
                <a:latin typeface="JetBrains Mono"/>
              </a:rPr>
              <a:t>0</a:t>
            </a: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a:ln>
                  <a:noFill/>
                </a:ln>
                <a:solidFill>
                  <a:srgbClr val="7A7E85"/>
                </a:solidFill>
                <a:effectLst/>
                <a:latin typeface="JetBrains Mono"/>
              </a:rPr>
              <a:t># Unidades de Ordenador A</a:t>
            </a:r>
            <a:br>
              <a:rPr kumimoji="0" lang="es-ES" altLang="es-ES" sz="900" b="0" i="0" u="none" strike="noStrike" cap="none" normalizeH="0" baseline="0" dirty="0">
                <a:ln>
                  <a:noFill/>
                </a:ln>
                <a:solidFill>
                  <a:srgbClr val="7A7E85"/>
                </a:solidFill>
                <a:effectLst/>
                <a:latin typeface="JetBrains Mono"/>
              </a:rPr>
            </a:br>
            <a:r>
              <a:rPr kumimoji="0" lang="es-ES" altLang="es-ES" sz="900" b="0" i="0" u="none" strike="noStrike" cap="none" normalizeH="0" baseline="0" dirty="0" err="1">
                <a:ln>
                  <a:noFill/>
                </a:ln>
                <a:solidFill>
                  <a:srgbClr val="BCBEC4"/>
                </a:solidFill>
                <a:effectLst/>
                <a:latin typeface="JetBrains Mono"/>
              </a:rPr>
              <a:t>xB</a:t>
            </a:r>
            <a:r>
              <a:rPr kumimoji="0" lang="es-ES" altLang="es-ES" sz="900" b="0" i="0" u="none" strike="noStrike" cap="none" normalizeH="0" baseline="0" dirty="0">
                <a:ln>
                  <a:noFill/>
                </a:ln>
                <a:solidFill>
                  <a:srgbClr val="BCBEC4"/>
                </a:solidFill>
                <a:effectLst/>
                <a:latin typeface="JetBrains Mono"/>
              </a:rPr>
              <a:t> = </a:t>
            </a:r>
            <a:r>
              <a:rPr kumimoji="0" lang="es-ES" altLang="es-ES" sz="900" b="0" i="0" u="none" strike="noStrike" cap="none" normalizeH="0" baseline="0" dirty="0" err="1">
                <a:ln>
                  <a:noFill/>
                </a:ln>
                <a:solidFill>
                  <a:srgbClr val="BCBEC4"/>
                </a:solidFill>
                <a:effectLst/>
                <a:latin typeface="JetBrains Mono"/>
              </a:rPr>
              <a:t>model.addVar</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err="1">
                <a:ln>
                  <a:noFill/>
                </a:ln>
                <a:solidFill>
                  <a:srgbClr val="AA4926"/>
                </a:solidFill>
                <a:effectLst/>
                <a:latin typeface="JetBrains Mono"/>
              </a:rPr>
              <a:t>name</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a:t>
            </a:r>
            <a:r>
              <a:rPr kumimoji="0" lang="es-ES" altLang="es-ES" sz="900" b="0" i="0" u="none" strike="noStrike" cap="none" normalizeH="0" baseline="0" dirty="0" err="1">
                <a:ln>
                  <a:noFill/>
                </a:ln>
                <a:solidFill>
                  <a:srgbClr val="6AAB73"/>
                </a:solidFill>
                <a:effectLst/>
                <a:latin typeface="JetBrains Mono"/>
              </a:rPr>
              <a:t>xB</a:t>
            </a:r>
            <a:r>
              <a:rPr kumimoji="0" lang="es-ES" altLang="es-ES" sz="900" b="0" i="0" u="none" strike="noStrike" cap="none" normalizeH="0" baseline="0" dirty="0">
                <a:ln>
                  <a:noFill/>
                </a:ln>
                <a:solidFill>
                  <a:srgbClr val="6AAB73"/>
                </a:solidFill>
                <a:effectLst/>
                <a:latin typeface="JetBrains Mono"/>
              </a:rPr>
              <a:t>"</a:t>
            </a: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a:ln>
                  <a:noFill/>
                </a:ln>
                <a:solidFill>
                  <a:srgbClr val="AA4926"/>
                </a:solidFill>
                <a:effectLst/>
                <a:latin typeface="JetBrains Mono"/>
              </a:rPr>
              <a:t>lb</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a:ln>
                  <a:noFill/>
                </a:ln>
                <a:solidFill>
                  <a:srgbClr val="2AACB8"/>
                </a:solidFill>
                <a:effectLst/>
                <a:latin typeface="JetBrains Mono"/>
              </a:rPr>
              <a:t>0</a:t>
            </a: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a:ln>
                  <a:noFill/>
                </a:ln>
                <a:solidFill>
                  <a:srgbClr val="7A7E85"/>
                </a:solidFill>
                <a:effectLst/>
                <a:latin typeface="JetBrains Mono"/>
              </a:rPr>
              <a:t># Unidades de Ordenador B</a:t>
            </a:r>
            <a:br>
              <a:rPr kumimoji="0" lang="es-ES" altLang="es-ES" sz="900" b="0" i="0" u="none" strike="noStrike" cap="none" normalizeH="0" baseline="0" dirty="0">
                <a:ln>
                  <a:noFill/>
                </a:ln>
                <a:solidFill>
                  <a:srgbClr val="7A7E85"/>
                </a:solidFill>
                <a:effectLst/>
                <a:latin typeface="JetBrains Mono"/>
              </a:rPr>
            </a:br>
            <a:r>
              <a:rPr kumimoji="0" lang="es-ES" altLang="es-ES" sz="900" b="0" i="0" u="none" strike="noStrike" cap="none" normalizeH="0" baseline="0" dirty="0" err="1">
                <a:ln>
                  <a:noFill/>
                </a:ln>
                <a:solidFill>
                  <a:srgbClr val="BCBEC4"/>
                </a:solidFill>
                <a:effectLst/>
                <a:latin typeface="JetBrains Mono"/>
              </a:rPr>
              <a:t>xC</a:t>
            </a:r>
            <a:r>
              <a:rPr kumimoji="0" lang="es-ES" altLang="es-ES" sz="900" b="0" i="0" u="none" strike="noStrike" cap="none" normalizeH="0" baseline="0" dirty="0">
                <a:ln>
                  <a:noFill/>
                </a:ln>
                <a:solidFill>
                  <a:srgbClr val="BCBEC4"/>
                </a:solidFill>
                <a:effectLst/>
                <a:latin typeface="JetBrains Mono"/>
              </a:rPr>
              <a:t> = </a:t>
            </a:r>
            <a:r>
              <a:rPr kumimoji="0" lang="es-ES" altLang="es-ES" sz="900" b="0" i="0" u="none" strike="noStrike" cap="none" normalizeH="0" baseline="0" dirty="0" err="1">
                <a:ln>
                  <a:noFill/>
                </a:ln>
                <a:solidFill>
                  <a:srgbClr val="BCBEC4"/>
                </a:solidFill>
                <a:effectLst/>
                <a:latin typeface="JetBrains Mono"/>
              </a:rPr>
              <a:t>model.addVar</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err="1">
                <a:ln>
                  <a:noFill/>
                </a:ln>
                <a:solidFill>
                  <a:srgbClr val="AA4926"/>
                </a:solidFill>
                <a:effectLst/>
                <a:latin typeface="JetBrains Mono"/>
              </a:rPr>
              <a:t>name</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a:t>
            </a:r>
            <a:r>
              <a:rPr kumimoji="0" lang="es-ES" altLang="es-ES" sz="900" b="0" i="0" u="none" strike="noStrike" cap="none" normalizeH="0" baseline="0" dirty="0" err="1">
                <a:ln>
                  <a:noFill/>
                </a:ln>
                <a:solidFill>
                  <a:srgbClr val="6AAB73"/>
                </a:solidFill>
                <a:effectLst/>
                <a:latin typeface="JetBrains Mono"/>
              </a:rPr>
              <a:t>xC</a:t>
            </a:r>
            <a:r>
              <a:rPr kumimoji="0" lang="es-ES" altLang="es-ES" sz="900" b="0" i="0" u="none" strike="noStrike" cap="none" normalizeH="0" baseline="0" dirty="0">
                <a:ln>
                  <a:noFill/>
                </a:ln>
                <a:solidFill>
                  <a:srgbClr val="6AAB73"/>
                </a:solidFill>
                <a:effectLst/>
                <a:latin typeface="JetBrains Mono"/>
              </a:rPr>
              <a:t>"</a:t>
            </a: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a:ln>
                  <a:noFill/>
                </a:ln>
                <a:solidFill>
                  <a:srgbClr val="AA4926"/>
                </a:solidFill>
                <a:effectLst/>
                <a:latin typeface="JetBrains Mono"/>
              </a:rPr>
              <a:t>lb</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a:ln>
                  <a:noFill/>
                </a:ln>
                <a:solidFill>
                  <a:srgbClr val="2AACB8"/>
                </a:solidFill>
                <a:effectLst/>
                <a:latin typeface="JetBrains Mono"/>
              </a:rPr>
              <a:t>0</a:t>
            </a: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a:ln>
                  <a:noFill/>
                </a:ln>
                <a:solidFill>
                  <a:srgbClr val="7A7E85"/>
                </a:solidFill>
                <a:effectLst/>
                <a:latin typeface="JetBrains Mono"/>
              </a:rPr>
              <a:t># Unidades de Ordenador C</a:t>
            </a:r>
            <a:br>
              <a:rPr kumimoji="0" lang="es-ES" altLang="es-ES" sz="900" b="0" i="0" u="none" strike="noStrike" cap="none" normalizeH="0" baseline="0" dirty="0">
                <a:ln>
                  <a:noFill/>
                </a:ln>
                <a:solidFill>
                  <a:srgbClr val="7A7E85"/>
                </a:solidFill>
                <a:effectLst/>
                <a:latin typeface="JetBrains Mono"/>
              </a:rPr>
            </a:br>
            <a:br>
              <a:rPr kumimoji="0" lang="es-ES" altLang="es-ES" sz="900" b="0" i="0" u="none" strike="noStrike" cap="none" normalizeH="0" baseline="0" dirty="0">
                <a:ln>
                  <a:noFill/>
                </a:ln>
                <a:solidFill>
                  <a:srgbClr val="7A7E85"/>
                </a:solidFill>
                <a:effectLst/>
                <a:latin typeface="JetBrains Mono"/>
              </a:rPr>
            </a:br>
            <a:r>
              <a:rPr kumimoji="0" lang="es-ES" altLang="es-ES" sz="900" b="0" i="0" u="none" strike="noStrike" cap="none" normalizeH="0" baseline="0" dirty="0">
                <a:ln>
                  <a:noFill/>
                </a:ln>
                <a:solidFill>
                  <a:srgbClr val="7A7E85"/>
                </a:solidFill>
                <a:effectLst/>
                <a:latin typeface="JetBrains Mono"/>
              </a:rPr>
              <a:t># Establecer la función objetivo</a:t>
            </a:r>
            <a:br>
              <a:rPr kumimoji="0" lang="es-ES" altLang="es-ES" sz="900" b="0" i="0" u="none" strike="noStrike" cap="none" normalizeH="0" baseline="0" dirty="0">
                <a:ln>
                  <a:noFill/>
                </a:ln>
                <a:solidFill>
                  <a:srgbClr val="7A7E85"/>
                </a:solidFill>
                <a:effectLst/>
                <a:latin typeface="JetBrains Mono"/>
              </a:rPr>
            </a:br>
            <a:r>
              <a:rPr kumimoji="0" lang="es-ES" altLang="es-ES" sz="900" b="0" i="0" u="none" strike="noStrike" cap="none" normalizeH="0" baseline="0" dirty="0" err="1">
                <a:ln>
                  <a:noFill/>
                </a:ln>
                <a:solidFill>
                  <a:srgbClr val="BCBEC4"/>
                </a:solidFill>
                <a:effectLst/>
                <a:latin typeface="JetBrains Mono"/>
              </a:rPr>
              <a:t>model.setObjective</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a:ln>
                  <a:noFill/>
                </a:ln>
                <a:solidFill>
                  <a:srgbClr val="2AACB8"/>
                </a:solidFill>
                <a:effectLst/>
                <a:latin typeface="JetBrains Mono"/>
              </a:rPr>
              <a:t>350 </a:t>
            </a: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BCBEC4"/>
                </a:solidFill>
                <a:effectLst/>
                <a:latin typeface="JetBrains Mono"/>
              </a:rPr>
              <a:t>xA</a:t>
            </a:r>
            <a:r>
              <a:rPr kumimoji="0" lang="es-ES" altLang="es-ES" sz="900" b="0" i="0" u="none" strike="noStrike" cap="none" normalizeH="0" baseline="0" dirty="0">
                <a:ln>
                  <a:noFill/>
                </a:ln>
                <a:solidFill>
                  <a:srgbClr val="BCBEC4"/>
                </a:solidFill>
                <a:effectLst/>
                <a:latin typeface="JetBrains Mono"/>
              </a:rPr>
              <a:t> + </a:t>
            </a:r>
            <a:r>
              <a:rPr kumimoji="0" lang="es-ES" altLang="es-ES" sz="900" b="0" i="0" u="none" strike="noStrike" cap="none" normalizeH="0" baseline="0" dirty="0">
                <a:ln>
                  <a:noFill/>
                </a:ln>
                <a:solidFill>
                  <a:srgbClr val="2AACB8"/>
                </a:solidFill>
                <a:effectLst/>
                <a:latin typeface="JetBrains Mono"/>
              </a:rPr>
              <a:t>470 </a:t>
            </a: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BCBEC4"/>
                </a:solidFill>
                <a:effectLst/>
                <a:latin typeface="JetBrains Mono"/>
              </a:rPr>
              <a:t>xB</a:t>
            </a:r>
            <a:r>
              <a:rPr kumimoji="0" lang="es-ES" altLang="es-ES" sz="900" b="0" i="0" u="none" strike="noStrike" cap="none" normalizeH="0" baseline="0" dirty="0">
                <a:ln>
                  <a:noFill/>
                </a:ln>
                <a:solidFill>
                  <a:srgbClr val="BCBEC4"/>
                </a:solidFill>
                <a:effectLst/>
                <a:latin typeface="JetBrains Mono"/>
              </a:rPr>
              <a:t> + </a:t>
            </a:r>
            <a:r>
              <a:rPr kumimoji="0" lang="es-ES" altLang="es-ES" sz="900" b="0" i="0" u="none" strike="noStrike" cap="none" normalizeH="0" baseline="0" dirty="0">
                <a:ln>
                  <a:noFill/>
                </a:ln>
                <a:solidFill>
                  <a:srgbClr val="2AACB8"/>
                </a:solidFill>
                <a:effectLst/>
                <a:latin typeface="JetBrains Mono"/>
              </a:rPr>
              <a:t>610 </a:t>
            </a: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BCBEC4"/>
                </a:solidFill>
                <a:effectLst/>
                <a:latin typeface="JetBrains Mono"/>
              </a:rPr>
              <a:t>xC</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GRB.MAXIMIZE</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7A7E85"/>
                </a:solidFill>
                <a:effectLst/>
                <a:latin typeface="JetBrains Mono"/>
              </a:rPr>
              <a:t># Agregar las restricciones</a:t>
            </a:r>
            <a:br>
              <a:rPr kumimoji="0" lang="es-ES" altLang="es-ES" sz="900" b="0" i="0" u="none" strike="noStrike" cap="none" normalizeH="0" baseline="0" dirty="0">
                <a:ln>
                  <a:noFill/>
                </a:ln>
                <a:solidFill>
                  <a:srgbClr val="7A7E85"/>
                </a:solidFill>
                <a:effectLst/>
                <a:latin typeface="JetBrains Mono"/>
              </a:rPr>
            </a:br>
            <a:br>
              <a:rPr kumimoji="0" lang="es-ES" altLang="es-ES" sz="900" b="0" i="0" u="none" strike="noStrike" cap="none" normalizeH="0" baseline="0" dirty="0">
                <a:ln>
                  <a:noFill/>
                </a:ln>
                <a:solidFill>
                  <a:srgbClr val="7A7E85"/>
                </a:solidFill>
                <a:effectLst/>
                <a:latin typeface="JetBrains Mono"/>
              </a:rPr>
            </a:br>
            <a:r>
              <a:rPr kumimoji="0" lang="es-ES" altLang="es-ES" sz="900" b="0" i="0" u="none" strike="noStrike" cap="none" normalizeH="0" baseline="0" dirty="0">
                <a:ln>
                  <a:noFill/>
                </a:ln>
                <a:solidFill>
                  <a:srgbClr val="7A7E85"/>
                </a:solidFill>
                <a:effectLst/>
                <a:latin typeface="JetBrains Mono"/>
              </a:rPr>
              <a:t># Restricción 1: Control de Calidad para A y B</a:t>
            </a:r>
            <a:br>
              <a:rPr kumimoji="0" lang="es-ES" altLang="es-ES" sz="900" b="0" i="0" u="none" strike="noStrike" cap="none" normalizeH="0" baseline="0" dirty="0">
                <a:ln>
                  <a:noFill/>
                </a:ln>
                <a:solidFill>
                  <a:srgbClr val="7A7E85"/>
                </a:solidFill>
                <a:effectLst/>
                <a:latin typeface="JetBrains Mono"/>
              </a:rPr>
            </a:br>
            <a:r>
              <a:rPr kumimoji="0" lang="es-ES" altLang="es-ES" sz="900" b="0" i="0" u="none" strike="noStrike" cap="none" normalizeH="0" baseline="0" dirty="0" err="1">
                <a:ln>
                  <a:noFill/>
                </a:ln>
                <a:solidFill>
                  <a:srgbClr val="BCBEC4"/>
                </a:solidFill>
                <a:effectLst/>
                <a:latin typeface="JetBrains Mono"/>
              </a:rPr>
              <a:t>model.addConstr</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BCBEC4"/>
                </a:solidFill>
                <a:effectLst/>
                <a:latin typeface="JetBrains Mono"/>
              </a:rPr>
              <a:t>xA</a:t>
            </a:r>
            <a:r>
              <a:rPr kumimoji="0" lang="es-ES" altLang="es-ES" sz="900" b="0" i="0" u="none" strike="noStrike" cap="none" normalizeH="0" baseline="0" dirty="0">
                <a:ln>
                  <a:noFill/>
                </a:ln>
                <a:solidFill>
                  <a:srgbClr val="BCBEC4"/>
                </a:solidFill>
                <a:effectLst/>
                <a:latin typeface="JetBrains Mono"/>
              </a:rPr>
              <a:t> + </a:t>
            </a:r>
            <a:r>
              <a:rPr kumimoji="0" lang="es-ES" altLang="es-ES" sz="900" b="0" i="0" u="none" strike="noStrike" cap="none" normalizeH="0" baseline="0" dirty="0" err="1">
                <a:ln>
                  <a:noFill/>
                </a:ln>
                <a:solidFill>
                  <a:srgbClr val="BCBEC4"/>
                </a:solidFill>
                <a:effectLst/>
                <a:latin typeface="JetBrains Mono"/>
              </a:rPr>
              <a:t>xB</a:t>
            </a:r>
            <a:r>
              <a:rPr kumimoji="0" lang="es-ES" altLang="es-ES" sz="900" b="0" i="0" u="none" strike="noStrike" cap="none" normalizeH="0" baseline="0" dirty="0">
                <a:ln>
                  <a:noFill/>
                </a:ln>
                <a:solidFill>
                  <a:srgbClr val="BCBEC4"/>
                </a:solidFill>
                <a:effectLst/>
                <a:latin typeface="JetBrains Mono"/>
              </a:rPr>
              <a:t> &lt;= </a:t>
            </a:r>
            <a:r>
              <a:rPr kumimoji="0" lang="es-ES" altLang="es-ES" sz="900" b="0" i="0" u="none" strike="noStrike" cap="none" normalizeH="0" baseline="0" dirty="0">
                <a:ln>
                  <a:noFill/>
                </a:ln>
                <a:solidFill>
                  <a:srgbClr val="2AACB8"/>
                </a:solidFill>
                <a:effectLst/>
                <a:latin typeface="JetBrains Mono"/>
              </a:rPr>
              <a:t>120</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AA4926"/>
                </a:solidFill>
                <a:effectLst/>
                <a:latin typeface="JetBrains Mono"/>
              </a:rPr>
              <a:t>name</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a:t>
            </a:r>
            <a:r>
              <a:rPr kumimoji="0" lang="es-ES" altLang="es-ES" sz="900" b="0" i="0" u="none" strike="noStrike" cap="none" normalizeH="0" baseline="0" dirty="0" err="1">
                <a:ln>
                  <a:noFill/>
                </a:ln>
                <a:solidFill>
                  <a:srgbClr val="6AAB73"/>
                </a:solidFill>
                <a:effectLst/>
                <a:latin typeface="JetBrains Mono"/>
              </a:rPr>
              <a:t>Control_Calidad_AB</a:t>
            </a:r>
            <a:r>
              <a:rPr kumimoji="0" lang="es-ES" altLang="es-ES" sz="900" b="0" i="0" u="none" strike="noStrike" cap="none" normalizeH="0" baseline="0" dirty="0">
                <a:ln>
                  <a:noFill/>
                </a:ln>
                <a:solidFill>
                  <a:srgbClr val="6AAB73"/>
                </a:solidFill>
                <a:effectLst/>
                <a:latin typeface="JetBrains Mono"/>
              </a:rPr>
              <a:t>"</a:t>
            </a:r>
            <a:br>
              <a:rPr kumimoji="0" lang="es-ES" altLang="es-ES" sz="900" b="0" i="0" u="none" strike="noStrike" cap="none" normalizeH="0" baseline="0" dirty="0">
                <a:ln>
                  <a:noFill/>
                </a:ln>
                <a:solidFill>
                  <a:srgbClr val="6AAB73"/>
                </a:solidFill>
                <a:effectLst/>
                <a:latin typeface="JetBrains Mono"/>
              </a:rPr>
            </a:br>
            <a:r>
              <a:rPr kumimoji="0" lang="es-ES" altLang="es-ES" sz="900" b="0" i="0" u="none" strike="noStrike" cap="none" normalizeH="0" baseline="0" dirty="0">
                <a:ln>
                  <a:noFill/>
                </a:ln>
                <a:solidFill>
                  <a:srgbClr val="BCBEC4"/>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330BAFF-E541-C5F5-7C8E-A9C882CB75CA}"/>
              </a:ext>
            </a:extLst>
          </p:cNvPr>
          <p:cNvSpPr>
            <a:spLocks noChangeArrowheads="1"/>
          </p:cNvSpPr>
          <p:nvPr/>
        </p:nvSpPr>
        <p:spPr bwMode="auto">
          <a:xfrm>
            <a:off x="8242514" y="1293800"/>
            <a:ext cx="3849624" cy="341632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7A7E85"/>
                </a:solidFill>
                <a:effectLst/>
                <a:latin typeface="JetBrains Mono"/>
              </a:rPr>
              <a:t># Restricción 2: Control de Calidad para C</a:t>
            </a:r>
            <a:br>
              <a:rPr kumimoji="0" lang="es-ES" altLang="es-ES" sz="900" b="0" i="0" u="none" strike="noStrike" cap="none" normalizeH="0" baseline="0" dirty="0">
                <a:ln>
                  <a:noFill/>
                </a:ln>
                <a:solidFill>
                  <a:srgbClr val="7A7E85"/>
                </a:solidFill>
                <a:effectLst/>
                <a:latin typeface="JetBrains Mono"/>
              </a:rPr>
            </a:br>
            <a:r>
              <a:rPr kumimoji="0" lang="es-ES" altLang="es-ES" sz="900" b="0" i="0" u="none" strike="noStrike" cap="none" normalizeH="0" baseline="0" dirty="0" err="1">
                <a:ln>
                  <a:noFill/>
                </a:ln>
                <a:solidFill>
                  <a:srgbClr val="BCBEC4"/>
                </a:solidFill>
                <a:effectLst/>
                <a:latin typeface="JetBrains Mono"/>
              </a:rPr>
              <a:t>model.addConstr</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BCBEC4"/>
                </a:solidFill>
                <a:effectLst/>
                <a:latin typeface="JetBrains Mono"/>
              </a:rPr>
              <a:t>xC</a:t>
            </a:r>
            <a:r>
              <a:rPr kumimoji="0" lang="es-ES" altLang="es-ES" sz="900" b="0" i="0" u="none" strike="noStrike" cap="none" normalizeH="0" baseline="0" dirty="0">
                <a:ln>
                  <a:noFill/>
                </a:ln>
                <a:solidFill>
                  <a:srgbClr val="BCBEC4"/>
                </a:solidFill>
                <a:effectLst/>
                <a:latin typeface="JetBrains Mono"/>
              </a:rPr>
              <a:t> &lt;= </a:t>
            </a:r>
            <a:r>
              <a:rPr kumimoji="0" lang="es-ES" altLang="es-ES" sz="900" b="0" i="0" u="none" strike="noStrike" cap="none" normalizeH="0" baseline="0" dirty="0">
                <a:ln>
                  <a:noFill/>
                </a:ln>
                <a:solidFill>
                  <a:srgbClr val="2AACB8"/>
                </a:solidFill>
                <a:effectLst/>
                <a:latin typeface="JetBrains Mono"/>
              </a:rPr>
              <a:t>48</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AA4926"/>
                </a:solidFill>
                <a:effectLst/>
                <a:latin typeface="JetBrains Mono"/>
              </a:rPr>
              <a:t>name</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a:t>
            </a:r>
            <a:r>
              <a:rPr kumimoji="0" lang="es-ES" altLang="es-ES" sz="900" b="0" i="0" u="none" strike="noStrike" cap="none" normalizeH="0" baseline="0" dirty="0" err="1">
                <a:ln>
                  <a:noFill/>
                </a:ln>
                <a:solidFill>
                  <a:srgbClr val="6AAB73"/>
                </a:solidFill>
                <a:effectLst/>
                <a:latin typeface="JetBrains Mono"/>
              </a:rPr>
              <a:t>Control_Calidad_C</a:t>
            </a:r>
            <a:r>
              <a:rPr kumimoji="0" lang="es-ES" altLang="es-ES" sz="900" b="0" i="0" u="none" strike="noStrike" cap="none" normalizeH="0" baseline="0" dirty="0">
                <a:ln>
                  <a:noFill/>
                </a:ln>
                <a:solidFill>
                  <a:srgbClr val="6AAB73"/>
                </a:solidFill>
                <a:effectLst/>
                <a:latin typeface="JetBrains Mono"/>
              </a:rPr>
              <a:t>"</a:t>
            </a:r>
            <a:br>
              <a:rPr kumimoji="0" lang="es-ES" altLang="es-ES" sz="900" b="0" i="0" u="none" strike="noStrike" cap="none" normalizeH="0" baseline="0" dirty="0">
                <a:ln>
                  <a:noFill/>
                </a:ln>
                <a:solidFill>
                  <a:srgbClr val="6AAB73"/>
                </a:solidFill>
                <a:effectLst/>
                <a:latin typeface="JetBrains Mono"/>
              </a:rPr>
            </a:b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7A7E85"/>
                </a:solidFill>
                <a:effectLst/>
                <a:latin typeface="JetBrains Mono"/>
              </a:rPr>
              <a:t># Restricción 3: Tiempo de Montaje Total</a:t>
            </a:r>
            <a:br>
              <a:rPr kumimoji="0" lang="es-ES" altLang="es-ES" sz="900" b="0" i="0" u="none" strike="noStrike" cap="none" normalizeH="0" baseline="0" dirty="0">
                <a:ln>
                  <a:noFill/>
                </a:ln>
                <a:solidFill>
                  <a:srgbClr val="7A7E85"/>
                </a:solidFill>
                <a:effectLst/>
                <a:latin typeface="JetBrains Mono"/>
              </a:rPr>
            </a:br>
            <a:r>
              <a:rPr kumimoji="0" lang="es-ES" altLang="es-ES" sz="900" b="0" i="0" u="none" strike="noStrike" cap="none" normalizeH="0" baseline="0" dirty="0" err="1">
                <a:ln>
                  <a:noFill/>
                </a:ln>
                <a:solidFill>
                  <a:srgbClr val="BCBEC4"/>
                </a:solidFill>
                <a:effectLst/>
                <a:latin typeface="JetBrains Mono"/>
              </a:rPr>
              <a:t>model.addConstr</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a:ln>
                  <a:noFill/>
                </a:ln>
                <a:solidFill>
                  <a:srgbClr val="2AACB8"/>
                </a:solidFill>
                <a:effectLst/>
                <a:latin typeface="JetBrains Mono"/>
              </a:rPr>
              <a:t>10 </a:t>
            </a: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BCBEC4"/>
                </a:solidFill>
                <a:effectLst/>
                <a:latin typeface="JetBrains Mono"/>
              </a:rPr>
              <a:t>xA</a:t>
            </a:r>
            <a:r>
              <a:rPr kumimoji="0" lang="es-ES" altLang="es-ES" sz="900" b="0" i="0" u="none" strike="noStrike" cap="none" normalizeH="0" baseline="0" dirty="0">
                <a:ln>
                  <a:noFill/>
                </a:ln>
                <a:solidFill>
                  <a:srgbClr val="BCBEC4"/>
                </a:solidFill>
                <a:effectLst/>
                <a:latin typeface="JetBrains Mono"/>
              </a:rPr>
              <a:t> + </a:t>
            </a:r>
            <a:r>
              <a:rPr kumimoji="0" lang="es-ES" altLang="es-ES" sz="900" b="0" i="0" u="none" strike="noStrike" cap="none" normalizeH="0" baseline="0" dirty="0">
                <a:ln>
                  <a:noFill/>
                </a:ln>
                <a:solidFill>
                  <a:srgbClr val="2AACB8"/>
                </a:solidFill>
                <a:effectLst/>
                <a:latin typeface="JetBrains Mono"/>
              </a:rPr>
              <a:t>15 </a:t>
            </a: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BCBEC4"/>
                </a:solidFill>
                <a:effectLst/>
                <a:latin typeface="JetBrains Mono"/>
              </a:rPr>
              <a:t>xB</a:t>
            </a:r>
            <a:r>
              <a:rPr kumimoji="0" lang="es-ES" altLang="es-ES" sz="900" b="0" i="0" u="none" strike="noStrike" cap="none" normalizeH="0" baseline="0" dirty="0">
                <a:ln>
                  <a:noFill/>
                </a:ln>
                <a:solidFill>
                  <a:srgbClr val="BCBEC4"/>
                </a:solidFill>
                <a:effectLst/>
                <a:latin typeface="JetBrains Mono"/>
              </a:rPr>
              <a:t> + </a:t>
            </a:r>
            <a:r>
              <a:rPr kumimoji="0" lang="es-ES" altLang="es-ES" sz="900" b="0" i="0" u="none" strike="noStrike" cap="none" normalizeH="0" baseline="0" dirty="0">
                <a:ln>
                  <a:noFill/>
                </a:ln>
                <a:solidFill>
                  <a:srgbClr val="2AACB8"/>
                </a:solidFill>
                <a:effectLst/>
                <a:latin typeface="JetBrains Mono"/>
              </a:rPr>
              <a:t>20 </a:t>
            </a: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BCBEC4"/>
                </a:solidFill>
                <a:effectLst/>
                <a:latin typeface="JetBrains Mono"/>
              </a:rPr>
              <a:t>xC</a:t>
            </a:r>
            <a:r>
              <a:rPr kumimoji="0" lang="es-ES" altLang="es-ES" sz="900" b="0" i="0" u="none" strike="noStrike" cap="none" normalizeH="0" baseline="0" dirty="0">
                <a:ln>
                  <a:noFill/>
                </a:ln>
                <a:solidFill>
                  <a:srgbClr val="BCBEC4"/>
                </a:solidFill>
                <a:effectLst/>
                <a:latin typeface="JetBrains Mono"/>
              </a:rPr>
              <a:t> &lt;= </a:t>
            </a:r>
            <a:r>
              <a:rPr kumimoji="0" lang="es-ES" altLang="es-ES" sz="900" b="0" i="0" u="none" strike="noStrike" cap="none" normalizeH="0" baseline="0" dirty="0">
                <a:ln>
                  <a:noFill/>
                </a:ln>
                <a:solidFill>
                  <a:srgbClr val="2AACB8"/>
                </a:solidFill>
                <a:effectLst/>
                <a:latin typeface="JetBrains Mono"/>
              </a:rPr>
              <a:t>2000</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AA4926"/>
                </a:solidFill>
                <a:effectLst/>
                <a:latin typeface="JetBrains Mono"/>
              </a:rPr>
              <a:t>name</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a:t>
            </a:r>
            <a:r>
              <a:rPr kumimoji="0" lang="es-ES" altLang="es-ES" sz="900" b="0" i="0" u="none" strike="noStrike" cap="none" normalizeH="0" baseline="0" dirty="0" err="1">
                <a:ln>
                  <a:noFill/>
                </a:ln>
                <a:solidFill>
                  <a:srgbClr val="6AAB73"/>
                </a:solidFill>
                <a:effectLst/>
                <a:latin typeface="JetBrains Mono"/>
              </a:rPr>
              <a:t>Tiempo_Montaje</a:t>
            </a:r>
            <a:r>
              <a:rPr kumimoji="0" lang="es-ES" altLang="es-ES" sz="900" b="0" i="0" u="none" strike="noStrike" cap="none" normalizeH="0" baseline="0" dirty="0">
                <a:ln>
                  <a:noFill/>
                </a:ln>
                <a:solidFill>
                  <a:srgbClr val="6AAB73"/>
                </a:solidFill>
                <a:effectLst/>
                <a:latin typeface="JetBrains Mono"/>
              </a:rPr>
              <a:t>"</a:t>
            </a:r>
            <a:br>
              <a:rPr kumimoji="0" lang="es-ES" altLang="es-ES" sz="900" b="0" i="0" u="none" strike="noStrike" cap="none" normalizeH="0" baseline="0" dirty="0">
                <a:ln>
                  <a:noFill/>
                </a:ln>
                <a:solidFill>
                  <a:srgbClr val="6AAB73"/>
                </a:solidFill>
                <a:effectLst/>
                <a:latin typeface="JetBrains Mono"/>
              </a:rPr>
            </a:b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7A7E85"/>
                </a:solidFill>
                <a:effectLst/>
                <a:latin typeface="JetBrains Mono"/>
              </a:rPr>
              <a:t># Optimizar el modelo</a:t>
            </a:r>
            <a:br>
              <a:rPr kumimoji="0" lang="es-ES" altLang="es-ES" sz="900" b="0" i="0" u="none" strike="noStrike" cap="none" normalizeH="0" baseline="0" dirty="0">
                <a:ln>
                  <a:noFill/>
                </a:ln>
                <a:solidFill>
                  <a:srgbClr val="7A7E85"/>
                </a:solidFill>
                <a:effectLst/>
                <a:latin typeface="JetBrains Mono"/>
              </a:rPr>
            </a:br>
            <a:r>
              <a:rPr kumimoji="0" lang="es-ES" altLang="es-ES" sz="900" b="0" i="0" u="none" strike="noStrike" cap="none" normalizeH="0" baseline="0" dirty="0" err="1">
                <a:ln>
                  <a:noFill/>
                </a:ln>
                <a:solidFill>
                  <a:srgbClr val="BCBEC4"/>
                </a:solidFill>
                <a:effectLst/>
                <a:latin typeface="JetBrains Mono"/>
              </a:rPr>
              <a:t>model.optimize</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7A7E85"/>
                </a:solidFill>
                <a:effectLst/>
                <a:latin typeface="JetBrains Mono"/>
              </a:rPr>
              <a:t># Verificar si se encontró una solución óptima</a:t>
            </a:r>
            <a:br>
              <a:rPr kumimoji="0" lang="es-ES" altLang="es-ES" sz="900" b="0" i="0" u="none" strike="noStrike" cap="none" normalizeH="0" baseline="0" dirty="0">
                <a:ln>
                  <a:noFill/>
                </a:ln>
                <a:solidFill>
                  <a:srgbClr val="7A7E85"/>
                </a:solidFill>
                <a:effectLst/>
                <a:latin typeface="JetBrains Mono"/>
              </a:rPr>
            </a:br>
            <a:r>
              <a:rPr kumimoji="0" lang="es-ES" altLang="es-ES" sz="900" b="0" i="0" u="none" strike="noStrike" cap="none" normalizeH="0" baseline="0" dirty="0" err="1">
                <a:ln>
                  <a:noFill/>
                </a:ln>
                <a:solidFill>
                  <a:srgbClr val="CF8E6D"/>
                </a:solidFill>
                <a:effectLst/>
                <a:latin typeface="JetBrains Mono"/>
              </a:rPr>
              <a:t>if</a:t>
            </a:r>
            <a:r>
              <a:rPr kumimoji="0" lang="es-ES" altLang="es-ES" sz="900" b="0" i="0" u="none" strike="noStrike" cap="none" normalizeH="0" baseline="0" dirty="0">
                <a:ln>
                  <a:noFill/>
                </a:ln>
                <a:solidFill>
                  <a:srgbClr val="CF8E6D"/>
                </a:solidFill>
                <a:effectLst/>
                <a:latin typeface="JetBrains Mono"/>
              </a:rPr>
              <a:t> </a:t>
            </a:r>
            <a:r>
              <a:rPr kumimoji="0" lang="es-ES" altLang="es-ES" sz="900" b="0" i="0" u="none" strike="noStrike" cap="none" normalizeH="0" baseline="0" dirty="0" err="1">
                <a:ln>
                  <a:noFill/>
                </a:ln>
                <a:solidFill>
                  <a:srgbClr val="BCBEC4"/>
                </a:solidFill>
                <a:effectLst/>
                <a:latin typeface="JetBrains Mono"/>
              </a:rPr>
              <a:t>model.status</a:t>
            </a:r>
            <a:r>
              <a:rPr kumimoji="0" lang="es-ES" altLang="es-ES" sz="900" b="0" i="0" u="none" strike="noStrike" cap="none" normalizeH="0" baseline="0" dirty="0">
                <a:ln>
                  <a:noFill/>
                </a:ln>
                <a:solidFill>
                  <a:srgbClr val="BCBEC4"/>
                </a:solidFill>
                <a:effectLst/>
                <a:latin typeface="JetBrains Mono"/>
              </a:rPr>
              <a:t> == GRB.OPTIMAL:</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8888C6"/>
                </a:solidFill>
                <a:effectLst/>
                <a:latin typeface="JetBrains Mono"/>
              </a:rPr>
              <a:t>print</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a:t>
            </a:r>
            <a:r>
              <a:rPr kumimoji="0" lang="es-ES" altLang="es-ES" sz="900" b="0" i="0" u="none" strike="noStrike" cap="none" normalizeH="0" baseline="0" dirty="0">
                <a:ln>
                  <a:noFill/>
                </a:ln>
                <a:solidFill>
                  <a:srgbClr val="CF8E6D"/>
                </a:solidFill>
                <a:effectLst/>
                <a:latin typeface="JetBrains Mono"/>
              </a:rPr>
              <a:t>\</a:t>
            </a:r>
            <a:r>
              <a:rPr kumimoji="0" lang="es-ES" altLang="es-ES" sz="900" b="0" i="0" u="none" strike="noStrike" cap="none" normalizeH="0" baseline="0" dirty="0" err="1">
                <a:ln>
                  <a:noFill/>
                </a:ln>
                <a:solidFill>
                  <a:srgbClr val="CF8E6D"/>
                </a:solidFill>
                <a:effectLst/>
                <a:latin typeface="JetBrains Mono"/>
              </a:rPr>
              <a:t>n</a:t>
            </a:r>
            <a:r>
              <a:rPr kumimoji="0" lang="es-ES" altLang="es-ES" sz="900" b="0" i="0" u="none" strike="noStrike" cap="none" normalizeH="0" baseline="0" dirty="0" err="1">
                <a:ln>
                  <a:noFill/>
                </a:ln>
                <a:solidFill>
                  <a:srgbClr val="6AAB73"/>
                </a:solidFill>
                <a:effectLst/>
                <a:latin typeface="JetBrains Mono"/>
              </a:rPr>
              <a:t>Solución</a:t>
            </a:r>
            <a:r>
              <a:rPr kumimoji="0" lang="es-ES" altLang="es-ES" sz="900" b="0" i="0" u="none" strike="noStrike" cap="none" normalizeH="0" baseline="0" dirty="0">
                <a:ln>
                  <a:noFill/>
                </a:ln>
                <a:solidFill>
                  <a:srgbClr val="6AAB73"/>
                </a:solidFill>
                <a:effectLst/>
                <a:latin typeface="JetBrains Mono"/>
              </a:rPr>
              <a:t> Óptima:"</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8888C6"/>
                </a:solidFill>
                <a:effectLst/>
                <a:latin typeface="JetBrains Mono"/>
              </a:rPr>
              <a:t>print</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err="1">
                <a:ln>
                  <a:noFill/>
                </a:ln>
                <a:solidFill>
                  <a:srgbClr val="6AAB73"/>
                </a:solidFill>
                <a:effectLst/>
                <a:latin typeface="JetBrains Mono"/>
              </a:rPr>
              <a:t>f"xA</a:t>
            </a:r>
            <a:r>
              <a:rPr kumimoji="0" lang="es-ES" altLang="es-ES" sz="900" b="0" i="0" u="none" strike="noStrike" cap="none" normalizeH="0" baseline="0" dirty="0">
                <a:ln>
                  <a:noFill/>
                </a:ln>
                <a:solidFill>
                  <a:srgbClr val="6AAB73"/>
                </a:solidFill>
                <a:effectLst/>
                <a:latin typeface="JetBrains Mono"/>
              </a:rPr>
              <a:t> (Ordenador A) = </a:t>
            </a:r>
            <a:r>
              <a:rPr kumimoji="0" lang="es-ES" altLang="es-ES" sz="900" b="0" i="0" u="none" strike="noStrike" cap="none" normalizeH="0" baseline="0" dirty="0">
                <a:ln>
                  <a:noFill/>
                </a:ln>
                <a:solidFill>
                  <a:srgbClr val="CF8E6D"/>
                </a:solidFill>
                <a:effectLst/>
                <a:latin typeface="JetBrains Mono"/>
              </a:rPr>
              <a:t>{</a:t>
            </a:r>
            <a:r>
              <a:rPr kumimoji="0" lang="es-ES" altLang="es-ES" sz="900" b="0" i="0" u="none" strike="noStrike" cap="none" normalizeH="0" baseline="0" dirty="0">
                <a:ln>
                  <a:noFill/>
                </a:ln>
                <a:solidFill>
                  <a:srgbClr val="BCBEC4"/>
                </a:solidFill>
                <a:effectLst/>
                <a:latin typeface="JetBrains Mono"/>
              </a:rPr>
              <a:t>xA.X</a:t>
            </a:r>
            <a:r>
              <a:rPr kumimoji="0" lang="es-ES" altLang="es-ES" sz="900" b="0" i="0" u="none" strike="noStrike" cap="none" normalizeH="0" baseline="0" dirty="0">
                <a:ln>
                  <a:noFill/>
                </a:ln>
                <a:solidFill>
                  <a:srgbClr val="CF8E6D"/>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.2f</a:t>
            </a:r>
            <a:r>
              <a:rPr kumimoji="0" lang="es-ES" altLang="es-ES" sz="900" b="0" i="0" u="none" strike="noStrike" cap="none" normalizeH="0" baseline="0" dirty="0">
                <a:ln>
                  <a:noFill/>
                </a:ln>
                <a:solidFill>
                  <a:srgbClr val="CF8E6D"/>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 unidades"</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8888C6"/>
                </a:solidFill>
                <a:effectLst/>
                <a:latin typeface="JetBrains Mono"/>
              </a:rPr>
              <a:t>print</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err="1">
                <a:ln>
                  <a:noFill/>
                </a:ln>
                <a:solidFill>
                  <a:srgbClr val="6AAB73"/>
                </a:solidFill>
                <a:effectLst/>
                <a:latin typeface="JetBrains Mono"/>
              </a:rPr>
              <a:t>f"xB</a:t>
            </a:r>
            <a:r>
              <a:rPr kumimoji="0" lang="es-ES" altLang="es-ES" sz="900" b="0" i="0" u="none" strike="noStrike" cap="none" normalizeH="0" baseline="0" dirty="0">
                <a:ln>
                  <a:noFill/>
                </a:ln>
                <a:solidFill>
                  <a:srgbClr val="6AAB73"/>
                </a:solidFill>
                <a:effectLst/>
                <a:latin typeface="JetBrains Mono"/>
              </a:rPr>
              <a:t> (Ordenador B) = </a:t>
            </a:r>
            <a:r>
              <a:rPr kumimoji="0" lang="es-ES" altLang="es-ES" sz="900" b="0" i="0" u="none" strike="noStrike" cap="none" normalizeH="0" baseline="0" dirty="0">
                <a:ln>
                  <a:noFill/>
                </a:ln>
                <a:solidFill>
                  <a:srgbClr val="CF8E6D"/>
                </a:solidFill>
                <a:effectLst/>
                <a:latin typeface="JetBrains Mono"/>
              </a:rPr>
              <a:t>{</a:t>
            </a:r>
            <a:r>
              <a:rPr kumimoji="0" lang="es-ES" altLang="es-ES" sz="900" b="0" i="0" u="none" strike="noStrike" cap="none" normalizeH="0" baseline="0" dirty="0">
                <a:ln>
                  <a:noFill/>
                </a:ln>
                <a:solidFill>
                  <a:srgbClr val="BCBEC4"/>
                </a:solidFill>
                <a:effectLst/>
                <a:latin typeface="JetBrains Mono"/>
              </a:rPr>
              <a:t>xB.X</a:t>
            </a:r>
            <a:r>
              <a:rPr kumimoji="0" lang="es-ES" altLang="es-ES" sz="900" b="0" i="0" u="none" strike="noStrike" cap="none" normalizeH="0" baseline="0" dirty="0">
                <a:ln>
                  <a:noFill/>
                </a:ln>
                <a:solidFill>
                  <a:srgbClr val="CF8E6D"/>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.2f</a:t>
            </a:r>
            <a:r>
              <a:rPr kumimoji="0" lang="es-ES" altLang="es-ES" sz="900" b="0" i="0" u="none" strike="noStrike" cap="none" normalizeH="0" baseline="0" dirty="0">
                <a:ln>
                  <a:noFill/>
                </a:ln>
                <a:solidFill>
                  <a:srgbClr val="CF8E6D"/>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 unidades"</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8888C6"/>
                </a:solidFill>
                <a:effectLst/>
                <a:latin typeface="JetBrains Mono"/>
              </a:rPr>
              <a:t>print</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err="1">
                <a:ln>
                  <a:noFill/>
                </a:ln>
                <a:solidFill>
                  <a:srgbClr val="6AAB73"/>
                </a:solidFill>
                <a:effectLst/>
                <a:latin typeface="JetBrains Mono"/>
              </a:rPr>
              <a:t>f"xC</a:t>
            </a:r>
            <a:r>
              <a:rPr kumimoji="0" lang="es-ES" altLang="es-ES" sz="900" b="0" i="0" u="none" strike="noStrike" cap="none" normalizeH="0" baseline="0" dirty="0">
                <a:ln>
                  <a:noFill/>
                </a:ln>
                <a:solidFill>
                  <a:srgbClr val="6AAB73"/>
                </a:solidFill>
                <a:effectLst/>
                <a:latin typeface="JetBrains Mono"/>
              </a:rPr>
              <a:t> (Ordenador C) = </a:t>
            </a:r>
            <a:r>
              <a:rPr kumimoji="0" lang="es-ES" altLang="es-ES" sz="900" b="0" i="0" u="none" strike="noStrike" cap="none" normalizeH="0" baseline="0" dirty="0">
                <a:ln>
                  <a:noFill/>
                </a:ln>
                <a:solidFill>
                  <a:srgbClr val="CF8E6D"/>
                </a:solidFill>
                <a:effectLst/>
                <a:latin typeface="JetBrains Mono"/>
              </a:rPr>
              <a:t>{</a:t>
            </a:r>
            <a:r>
              <a:rPr kumimoji="0" lang="es-ES" altLang="es-ES" sz="900" b="0" i="0" u="none" strike="noStrike" cap="none" normalizeH="0" baseline="0" dirty="0">
                <a:ln>
                  <a:noFill/>
                </a:ln>
                <a:solidFill>
                  <a:srgbClr val="BCBEC4"/>
                </a:solidFill>
                <a:effectLst/>
                <a:latin typeface="JetBrains Mono"/>
              </a:rPr>
              <a:t>xC.X</a:t>
            </a:r>
            <a:r>
              <a:rPr kumimoji="0" lang="es-ES" altLang="es-ES" sz="900" b="0" i="0" u="none" strike="noStrike" cap="none" normalizeH="0" baseline="0" dirty="0">
                <a:ln>
                  <a:noFill/>
                </a:ln>
                <a:solidFill>
                  <a:srgbClr val="CF8E6D"/>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.2f</a:t>
            </a:r>
            <a:r>
              <a:rPr kumimoji="0" lang="es-ES" altLang="es-ES" sz="900" b="0" i="0" u="none" strike="noStrike" cap="none" normalizeH="0" baseline="0" dirty="0">
                <a:ln>
                  <a:noFill/>
                </a:ln>
                <a:solidFill>
                  <a:srgbClr val="CF8E6D"/>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 unidades"</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8888C6"/>
                </a:solidFill>
                <a:effectLst/>
                <a:latin typeface="JetBrains Mono"/>
              </a:rPr>
              <a:t>print</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err="1">
                <a:ln>
                  <a:noFill/>
                </a:ln>
                <a:solidFill>
                  <a:srgbClr val="6AAB73"/>
                </a:solidFill>
                <a:effectLst/>
                <a:latin typeface="JetBrains Mono"/>
              </a:rPr>
              <a:t>f"Beneficio</a:t>
            </a:r>
            <a:r>
              <a:rPr kumimoji="0" lang="es-ES" altLang="es-ES" sz="900" b="0" i="0" u="none" strike="noStrike" cap="none" normalizeH="0" baseline="0" dirty="0">
                <a:ln>
                  <a:noFill/>
                </a:ln>
                <a:solidFill>
                  <a:srgbClr val="6AAB73"/>
                </a:solidFill>
                <a:effectLst/>
                <a:latin typeface="JetBrains Mono"/>
              </a:rPr>
              <a:t> Máximo Total = </a:t>
            </a:r>
            <a:r>
              <a:rPr kumimoji="0" lang="es-ES" altLang="es-ES" sz="900" b="0" i="0" u="none" strike="noStrike" cap="none" normalizeH="0" baseline="0" dirty="0">
                <a:ln>
                  <a:noFill/>
                </a:ln>
                <a:solidFill>
                  <a:srgbClr val="CF8E6D"/>
                </a:solidFill>
                <a:effectLst/>
                <a:latin typeface="JetBrains Mono"/>
              </a:rPr>
              <a:t>{</a:t>
            </a:r>
            <a:r>
              <a:rPr kumimoji="0" lang="es-ES" altLang="es-ES" sz="900" b="0" i="0" u="none" strike="noStrike" cap="none" normalizeH="0" baseline="0" dirty="0">
                <a:ln>
                  <a:noFill/>
                </a:ln>
                <a:solidFill>
                  <a:srgbClr val="BCBEC4"/>
                </a:solidFill>
                <a:effectLst/>
                <a:latin typeface="JetBrains Mono"/>
              </a:rPr>
              <a:t>model.ObjVal</a:t>
            </a:r>
            <a:r>
              <a:rPr kumimoji="0" lang="es-ES" altLang="es-ES" sz="900" b="0" i="0" u="none" strike="noStrike" cap="none" normalizeH="0" baseline="0" dirty="0">
                <a:ln>
                  <a:noFill/>
                </a:ln>
                <a:solidFill>
                  <a:srgbClr val="CF8E6D"/>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.2f</a:t>
            </a:r>
            <a:r>
              <a:rPr kumimoji="0" lang="es-ES" altLang="es-ES" sz="900" b="0" i="0" u="none" strike="noStrike" cap="none" normalizeH="0" baseline="0" dirty="0">
                <a:ln>
                  <a:noFill/>
                </a:ln>
                <a:solidFill>
                  <a:srgbClr val="CF8E6D"/>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 euros"</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err="1">
                <a:ln>
                  <a:noFill/>
                </a:ln>
                <a:solidFill>
                  <a:srgbClr val="CF8E6D"/>
                </a:solidFill>
                <a:effectLst/>
                <a:latin typeface="JetBrains Mono"/>
              </a:rPr>
              <a:t>else</a:t>
            </a:r>
            <a:r>
              <a:rPr kumimoji="0" lang="es-ES" altLang="es-ES" sz="900" b="0" i="0" u="none" strike="noStrike" cap="none" normalizeH="0" baseline="0" dirty="0">
                <a:ln>
                  <a:noFill/>
                </a:ln>
                <a:solidFill>
                  <a:srgbClr val="BCBEC4"/>
                </a:solidFill>
                <a:effectLst/>
                <a:latin typeface="JetBrains Mono"/>
              </a:rPr>
              <a:t>:</a:t>
            </a:r>
            <a:br>
              <a:rPr kumimoji="0" lang="es-ES" altLang="es-ES" sz="900" b="0" i="0" u="none" strike="noStrike" cap="none" normalizeH="0" baseline="0" dirty="0">
                <a:ln>
                  <a:noFill/>
                </a:ln>
                <a:solidFill>
                  <a:srgbClr val="BCBEC4"/>
                </a:solidFill>
                <a:effectLst/>
                <a:latin typeface="JetBrains Mono"/>
              </a:rPr>
            </a:br>
            <a:r>
              <a:rPr kumimoji="0" lang="es-ES" altLang="es-ES" sz="900" b="0" i="0" u="none" strike="noStrike" cap="none" normalizeH="0" baseline="0" dirty="0">
                <a:ln>
                  <a:noFill/>
                </a:ln>
                <a:solidFill>
                  <a:srgbClr val="BCBEC4"/>
                </a:solidFill>
                <a:effectLst/>
                <a:latin typeface="JetBrains Mono"/>
              </a:rPr>
              <a:t>    </a:t>
            </a:r>
            <a:r>
              <a:rPr kumimoji="0" lang="es-ES" altLang="es-ES" sz="900" b="0" i="0" u="none" strike="noStrike" cap="none" normalizeH="0" baseline="0" dirty="0" err="1">
                <a:ln>
                  <a:noFill/>
                </a:ln>
                <a:solidFill>
                  <a:srgbClr val="8888C6"/>
                </a:solidFill>
                <a:effectLst/>
                <a:latin typeface="JetBrains Mono"/>
              </a:rPr>
              <a:t>print</a:t>
            </a:r>
            <a:r>
              <a:rPr kumimoji="0" lang="es-ES" altLang="es-ES" sz="900" b="0" i="0" u="none" strike="noStrike" cap="none" normalizeH="0" baseline="0" dirty="0">
                <a:ln>
                  <a:noFill/>
                </a:ln>
                <a:solidFill>
                  <a:srgbClr val="BCBEC4"/>
                </a:solidFill>
                <a:effectLst/>
                <a:latin typeface="JetBrains Mono"/>
              </a:rPr>
              <a:t>(</a:t>
            </a:r>
            <a:r>
              <a:rPr kumimoji="0" lang="es-ES" altLang="es-ES" sz="900" b="0" i="0" u="none" strike="noStrike" cap="none" normalizeH="0" baseline="0" dirty="0">
                <a:ln>
                  <a:noFill/>
                </a:ln>
                <a:solidFill>
                  <a:srgbClr val="6AAB73"/>
                </a:solidFill>
                <a:effectLst/>
                <a:latin typeface="JetBrains Mono"/>
              </a:rPr>
              <a:t>"No se encontró una solución óptima."</a:t>
            </a:r>
            <a:r>
              <a:rPr kumimoji="0" lang="es-ES" altLang="es-ES" sz="900" b="0" i="0" u="none" strike="noStrike" cap="none" normalizeH="0" baseline="0" dirty="0">
                <a:ln>
                  <a:noFill/>
                </a:ln>
                <a:solidFill>
                  <a:srgbClr val="BCBEC4"/>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32913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8EFA0-9483-C4CA-A4AF-A2BC23AF74B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F36DBE3-BFE1-4374-5A3E-BA5CD6783BD6}"/>
              </a:ext>
            </a:extLst>
          </p:cNvPr>
          <p:cNvSpPr>
            <a:spLocks noGrp="1"/>
          </p:cNvSpPr>
          <p:nvPr>
            <p:ph type="title"/>
          </p:nvPr>
        </p:nvSpPr>
        <p:spPr>
          <a:xfrm>
            <a:off x="222287" y="352980"/>
            <a:ext cx="11747425" cy="666360"/>
          </a:xfrm>
        </p:spPr>
        <p:txBody>
          <a:bodyPr/>
          <a:lstStyle/>
          <a:p>
            <a:r>
              <a:rPr lang="es-ES" sz="4400" b="1" dirty="0" err="1"/>
              <a:t>PCIngredients</a:t>
            </a:r>
            <a:endParaRPr lang="es-ES" b="1" dirty="0"/>
          </a:p>
        </p:txBody>
      </p:sp>
      <p:sp>
        <p:nvSpPr>
          <p:cNvPr id="5" name="Subtitle 4">
            <a:extLst>
              <a:ext uri="{FF2B5EF4-FFF2-40B4-BE49-F238E27FC236}">
                <a16:creationId xmlns:a16="http://schemas.microsoft.com/office/drawing/2014/main" id="{8BA54DFE-078F-ADB7-D101-14E416F7D098}"/>
              </a:ext>
            </a:extLst>
          </p:cNvPr>
          <p:cNvSpPr>
            <a:spLocks noGrp="1"/>
          </p:cNvSpPr>
          <p:nvPr>
            <p:ph type="subTitle" idx="10"/>
          </p:nvPr>
        </p:nvSpPr>
        <p:spPr>
          <a:xfrm>
            <a:off x="222287" y="1659564"/>
            <a:ext cx="11490624" cy="4589280"/>
          </a:xfrm>
        </p:spPr>
        <p:txBody>
          <a:bodyPr/>
          <a:lstStyle/>
          <a:p>
            <a:r>
              <a:rPr lang="es-ES" sz="3000" dirty="0"/>
              <a:t>La empresa </a:t>
            </a:r>
            <a:r>
              <a:rPr lang="es-ES" sz="3000" b="1" dirty="0" err="1"/>
              <a:t>PCIngredients</a:t>
            </a:r>
            <a:r>
              <a:rPr lang="es-ES" sz="3000" dirty="0"/>
              <a:t> ha revisado sus costes de producción de ordenadores y ha llegado a las siguientes conclusiones:</a:t>
            </a:r>
          </a:p>
          <a:p>
            <a:pPr lvl="1">
              <a:buFont typeface="+mj-lt"/>
              <a:buAutoNum type="arabicPeriod"/>
            </a:pPr>
            <a:r>
              <a:rPr lang="es-ES" b="1" dirty="0"/>
              <a:t>Producción mínima</a:t>
            </a:r>
            <a:r>
              <a:rPr lang="es-ES" dirty="0"/>
              <a:t>: No es rentable iniciar la producción de ordenadores si no se producen al menos </a:t>
            </a:r>
            <a:r>
              <a:rPr lang="es-ES" b="1" dirty="0"/>
              <a:t>10 unidades</a:t>
            </a:r>
            <a:r>
              <a:rPr lang="es-ES" dirty="0"/>
              <a:t>.</a:t>
            </a:r>
          </a:p>
          <a:p>
            <a:pPr lvl="1">
              <a:buFont typeface="+mj-lt"/>
              <a:buAutoNum type="arabicPeriod"/>
            </a:pPr>
            <a:r>
              <a:rPr lang="es-ES" b="1" dirty="0"/>
              <a:t>Producción en instalaciones propias</a:t>
            </a:r>
            <a:r>
              <a:rPr lang="es-ES" dirty="0"/>
              <a:t>:</a:t>
            </a:r>
          </a:p>
          <a:p>
            <a:pPr marL="1200150" lvl="2" indent="-285750">
              <a:buFont typeface="+mj-lt"/>
              <a:buAutoNum type="arabicPeriod"/>
            </a:pPr>
            <a:r>
              <a:rPr lang="es-ES" b="1" dirty="0"/>
              <a:t>Capacidad máxima</a:t>
            </a:r>
            <a:r>
              <a:rPr lang="es-ES" dirty="0"/>
              <a:t>: Las instalaciones actuales permiten producir hasta </a:t>
            </a:r>
            <a:r>
              <a:rPr lang="es-ES" b="1" dirty="0"/>
              <a:t>80 unidades</a:t>
            </a:r>
            <a:r>
              <a:rPr lang="es-ES" dirty="0"/>
              <a:t> sin problemas.</a:t>
            </a:r>
          </a:p>
          <a:p>
            <a:pPr marL="1200150" lvl="2" indent="-285750">
              <a:buFont typeface="+mj-lt"/>
              <a:buAutoNum type="arabicPeriod"/>
            </a:pPr>
            <a:r>
              <a:rPr lang="es-ES" b="1" dirty="0"/>
              <a:t>Coste fijo</a:t>
            </a:r>
            <a:r>
              <a:rPr lang="es-ES" dirty="0"/>
              <a:t>: Incurre en un </a:t>
            </a:r>
            <a:r>
              <a:rPr lang="es-ES" b="1" dirty="0"/>
              <a:t>coste fijo de 1000 euros</a:t>
            </a:r>
            <a:r>
              <a:rPr lang="es-ES" dirty="0"/>
              <a:t> en concepto de mantenimiento de las instalaciones (independientemente de la cantidad producida en estas instalaciones).</a:t>
            </a:r>
          </a:p>
          <a:p>
            <a:pPr lvl="1">
              <a:buFont typeface="+mj-lt"/>
              <a:buAutoNum type="arabicPeriod"/>
            </a:pPr>
            <a:r>
              <a:rPr lang="es-ES" b="1" dirty="0"/>
              <a:t>Producción en instalaciones externas</a:t>
            </a:r>
            <a:r>
              <a:rPr lang="es-ES" dirty="0"/>
              <a:t>:</a:t>
            </a:r>
          </a:p>
          <a:p>
            <a:pPr marL="1200150" lvl="2" indent="-285750">
              <a:buFont typeface="+mj-lt"/>
              <a:buAutoNum type="arabicPeriod"/>
            </a:pPr>
            <a:r>
              <a:rPr lang="es-ES" b="1" dirty="0"/>
              <a:t>Capacidad adicional</a:t>
            </a:r>
            <a:r>
              <a:rPr lang="es-ES" dirty="0"/>
              <a:t>: Puede recurrir a instalaciones externas para incrementar su producción por encima de las </a:t>
            </a:r>
            <a:r>
              <a:rPr lang="es-ES" b="1" dirty="0"/>
              <a:t>80 unidades</a:t>
            </a:r>
            <a:r>
              <a:rPr lang="es-ES" dirty="0"/>
              <a:t>.</a:t>
            </a:r>
          </a:p>
          <a:p>
            <a:pPr marL="1200150" lvl="2" indent="-285750">
              <a:buFont typeface="+mj-lt"/>
              <a:buAutoNum type="arabicPeriod"/>
            </a:pPr>
            <a:r>
              <a:rPr lang="es-ES" b="1" dirty="0"/>
              <a:t>Coste adicional</a:t>
            </a:r>
            <a:r>
              <a:rPr lang="es-ES" dirty="0"/>
              <a:t>: Incurre en un </a:t>
            </a:r>
            <a:r>
              <a:rPr lang="es-ES" b="1" dirty="0"/>
              <a:t>coste adicional de 800 euros</a:t>
            </a:r>
            <a:r>
              <a:rPr lang="es-ES" dirty="0"/>
              <a:t> en concepto de alquiler (independientemente de la cantidad producida en instalaciones externas).</a:t>
            </a:r>
          </a:p>
          <a:p>
            <a:r>
              <a:rPr lang="es-ES" sz="3000" dirty="0"/>
              <a:t>El objetivo es </a:t>
            </a:r>
            <a:r>
              <a:rPr lang="es-ES" sz="3000" b="1" dirty="0"/>
              <a:t>actualizar el modelo de optimización</a:t>
            </a:r>
            <a:r>
              <a:rPr lang="es-ES" sz="3000" dirty="0"/>
              <a:t> para incluir estas nuevas condiciones.</a:t>
            </a:r>
            <a:endParaRPr lang="es-ES" sz="2800" dirty="0"/>
          </a:p>
        </p:txBody>
      </p:sp>
      <p:sp>
        <p:nvSpPr>
          <p:cNvPr id="2" name="Slide Number Placeholder 1">
            <a:extLst>
              <a:ext uri="{FF2B5EF4-FFF2-40B4-BE49-F238E27FC236}">
                <a16:creationId xmlns:a16="http://schemas.microsoft.com/office/drawing/2014/main" id="{49702192-4859-B274-FDEE-738BE022FA10}"/>
              </a:ext>
            </a:extLst>
          </p:cNvPr>
          <p:cNvSpPr>
            <a:spLocks noGrp="1"/>
          </p:cNvSpPr>
          <p:nvPr>
            <p:ph type="sldNum" sz="quarter" idx="4"/>
          </p:nvPr>
        </p:nvSpPr>
        <p:spPr/>
        <p:txBody>
          <a:bodyPr/>
          <a:lstStyle/>
          <a:p>
            <a:fld id="{C3C68E28-6A0B-4E0D-A95D-AA2B793B8668}" type="slidenum">
              <a:rPr lang="es-ES" smtClean="0"/>
              <a:t>89</a:t>
            </a:fld>
            <a:endParaRPr lang="es-ES"/>
          </a:p>
        </p:txBody>
      </p:sp>
    </p:spTree>
    <p:extLst>
      <p:ext uri="{BB962C8B-B14F-4D97-AF65-F5344CB8AC3E}">
        <p14:creationId xmlns:p14="http://schemas.microsoft.com/office/powerpoint/2010/main" val="383474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a:t>Introducción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r>
              <a:rPr lang="es-ES" sz="2800"/>
              <a:t>Los modelos de programación entera son una extensión de los modelos lineales en los que algunas variables toman valores enteros.</a:t>
            </a:r>
          </a:p>
          <a:p>
            <a:r>
              <a:rPr lang="es-ES" sz="2800"/>
              <a:t>Con frecuencia las variables enteras sólo toman valores en 0 y 1, ya que este tipo de variables permiten representar condiciones lógicas.</a:t>
            </a:r>
          </a:p>
          <a:p>
            <a:r>
              <a:rPr lang="es-ES" sz="2800"/>
              <a:t>Este tipo de modelos permite representar sistemas mucho más complejos.</a:t>
            </a:r>
          </a:p>
          <a:p>
            <a:r>
              <a:rPr lang="es-ES" sz="2800"/>
              <a:t>A cambio, la resolución de estos se complica excesivamente.</a:t>
            </a:r>
          </a:p>
          <a:p>
            <a:r>
              <a:rPr lang="es-ES" sz="2800"/>
              <a:t>Problemas con unas solas decenas de variables pueden ser casi imposibles de resolver.</a:t>
            </a:r>
            <a:endParaRPr lang="es-ES" sz="2800" b="0">
              <a:ea typeface="Cambria Math" panose="02040503050406030204" pitchFamily="18" charset="0"/>
            </a:endParaRP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9</a:t>
            </a:fld>
            <a:endParaRPr lang="es-ES"/>
          </a:p>
        </p:txBody>
      </p:sp>
    </p:spTree>
    <p:extLst>
      <p:ext uri="{BB962C8B-B14F-4D97-AF65-F5344CB8AC3E}">
        <p14:creationId xmlns:p14="http://schemas.microsoft.com/office/powerpoint/2010/main" val="27727700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054DE-21C9-469C-7D75-C8DDDACAD7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15D447-BBD8-373A-6E96-6D7DC3271DD7}"/>
              </a:ext>
            </a:extLst>
          </p:cNvPr>
          <p:cNvSpPr>
            <a:spLocks noGrp="1"/>
          </p:cNvSpPr>
          <p:nvPr>
            <p:ph type="title"/>
          </p:nvPr>
        </p:nvSpPr>
        <p:spPr>
          <a:xfrm>
            <a:off x="222287" y="352980"/>
            <a:ext cx="11747425" cy="666360"/>
          </a:xfrm>
        </p:spPr>
        <p:txBody>
          <a:bodyPr/>
          <a:lstStyle/>
          <a:p>
            <a:r>
              <a:rPr lang="es-ES" sz="4400" b="1" dirty="0" err="1"/>
              <a:t>PCIngredients</a:t>
            </a:r>
            <a:endParaRPr lang="es-ES"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A7DF8A3F-31D3-FFA3-A2BF-C742217F5704}"/>
                  </a:ext>
                </a:extLst>
              </p:cNvPr>
              <p:cNvSpPr>
                <a:spLocks noGrp="1"/>
              </p:cNvSpPr>
              <p:nvPr>
                <p:ph type="subTitle" idx="10"/>
              </p:nvPr>
            </p:nvSpPr>
            <p:spPr>
              <a:xfrm>
                <a:off x="222287" y="1659564"/>
                <a:ext cx="11490624" cy="4589280"/>
              </a:xfrm>
            </p:spPr>
            <p:txBody>
              <a:bodyPr/>
              <a:lstStyle/>
              <a:p>
                <a:pPr>
                  <a:buFont typeface="+mj-lt"/>
                  <a:buAutoNum type="arabicPeriod"/>
                </a:pPr>
                <a:r>
                  <a:rPr lang="es-ES" sz="3000" b="1" dirty="0"/>
                  <a:t>Variables de producción (enteras):</a:t>
                </a:r>
                <a:endParaRPr lang="es-ES" sz="3000" dirty="0"/>
              </a:p>
              <a:p>
                <a:pPr lvl="1"/>
                <a:r>
                  <a:rPr lang="es-ES" dirty="0"/>
                  <a:t>x</a:t>
                </a:r>
                <a:r>
                  <a:rPr lang="es-ES" baseline="-25000" dirty="0"/>
                  <a:t>i</a:t>
                </a:r>
                <a:r>
                  <a:rPr lang="es-ES" dirty="0"/>
                  <a:t>​≥0: Número total de ordenadores del tipo </a:t>
                </a:r>
                <a:r>
                  <a:rPr lang="es-ES" i="1" dirty="0"/>
                  <a:t>i</a:t>
                </a:r>
                <a:r>
                  <a:rPr lang="es-ES" dirty="0"/>
                  <a:t> a producir, donde </a:t>
                </a:r>
                <a:r>
                  <a:rPr lang="es-ES" i="1" dirty="0"/>
                  <a:t>i </a:t>
                </a:r>
                <a:r>
                  <a:rPr lang="es-ES" dirty="0"/>
                  <a:t>∈{</a:t>
                </a:r>
                <a:r>
                  <a:rPr lang="es-ES" dirty="0" err="1"/>
                  <a:t>a,b,c</a:t>
                </a:r>
                <a:r>
                  <a:rPr lang="es-ES" dirty="0"/>
                  <a:t>}.</a:t>
                </a:r>
              </a:p>
              <a:p>
                <a:pPr>
                  <a:buFont typeface="+mj-lt"/>
                  <a:buAutoNum type="arabicPeriod"/>
                </a:pPr>
                <a:r>
                  <a:rPr lang="es-ES" sz="3000" b="1" dirty="0"/>
                  <a:t>Variables binarias:</a:t>
                </a:r>
                <a:endParaRPr lang="es-ES" sz="3000" dirty="0"/>
              </a:p>
              <a:p>
                <a:pPr lvl="1"/>
                <a:r>
                  <a:rPr lang="es-ES" dirty="0" err="1"/>
                  <a:t>y</a:t>
                </a:r>
                <a:r>
                  <a:rPr lang="es-ES" baseline="-25000" dirty="0" err="1"/>
                  <a:t>i</a:t>
                </a:r>
                <a:r>
                  <a:rPr lang="es-ES" dirty="0"/>
                  <a:t>​∈{0,1}: Indica si se produce ordenadores a.</a:t>
                </a:r>
              </a:p>
              <a:p>
                <a:pPr lvl="2"/>
                <a:r>
                  <a:rPr lang="es-ES" dirty="0" err="1"/>
                  <a:t>y</a:t>
                </a:r>
                <a:r>
                  <a:rPr lang="es-ES" baseline="-25000" dirty="0" err="1"/>
                  <a:t>i</a:t>
                </a:r>
                <a:r>
                  <a:rPr lang="es-ES" dirty="0"/>
                  <a:t>​=1 si x</a:t>
                </a:r>
                <a:r>
                  <a:rPr lang="es-ES" baseline="-25000" dirty="0"/>
                  <a:t>i</a:t>
                </a:r>
                <a:r>
                  <a:rPr lang="es-ES" dirty="0"/>
                  <a:t>​≥10.</a:t>
                </a:r>
              </a:p>
              <a:p>
                <a:pPr lvl="2"/>
                <a:r>
                  <a:rPr lang="es-ES" dirty="0" err="1"/>
                  <a:t>y</a:t>
                </a:r>
                <a:r>
                  <a:rPr lang="es-ES" baseline="-25000" dirty="0" err="1"/>
                  <a:t>i</a:t>
                </a:r>
                <a:r>
                  <a:rPr lang="es-ES" dirty="0"/>
                  <a:t>​=0 si x</a:t>
                </a:r>
                <a:r>
                  <a:rPr lang="es-ES" baseline="-25000" dirty="0"/>
                  <a:t>i</a:t>
                </a:r>
                <a:r>
                  <a:rPr lang="es-ES" dirty="0"/>
                  <a:t>​=0.</a:t>
                </a:r>
              </a:p>
              <a:p>
                <a:pPr lvl="1"/>
                <a:r>
                  <a:rPr lang="es-ES" dirty="0" err="1"/>
                  <a:t>y</a:t>
                </a:r>
                <a:r>
                  <a:rPr lang="es-ES" baseline="-25000" dirty="0" err="1"/>
                  <a:t>ext</a:t>
                </a:r>
                <a:r>
                  <a:rPr lang="es-ES" dirty="0"/>
                  <a:t>​∈{0,1}: Indica si se utilizan instalaciones externas para ordenadores a.</a:t>
                </a:r>
              </a:p>
              <a:p>
                <a:pPr lvl="2"/>
                <a:r>
                  <a:rPr lang="es-ES" dirty="0" err="1"/>
                  <a:t>y</a:t>
                </a:r>
                <a:r>
                  <a:rPr lang="es-ES" baseline="-25000" dirty="0" err="1"/>
                  <a:t>ext</a:t>
                </a:r>
                <a:r>
                  <a:rPr lang="es-ES" dirty="0"/>
                  <a:t>​=1 si </a:t>
                </a:r>
                <a:r>
                  <a:rPr lang="es-ES" dirty="0" err="1"/>
                  <a:t>x</a:t>
                </a:r>
                <a:r>
                  <a:rPr lang="es-ES" baseline="-25000" dirty="0" err="1"/>
                  <a:t>a</a:t>
                </a:r>
                <a:r>
                  <a:rPr lang="es-ES" dirty="0"/>
                  <a:t>​&gt;80.</a:t>
                </a:r>
              </a:p>
              <a:p>
                <a:pPr lvl="2"/>
                <a:r>
                  <a:rPr lang="es-ES" dirty="0" err="1"/>
                  <a:t>y</a:t>
                </a:r>
                <a:r>
                  <a:rPr lang="es-ES" baseline="-25000" dirty="0" err="1"/>
                  <a:t>ext</a:t>
                </a:r>
                <a:r>
                  <a:rPr lang="es-ES" dirty="0"/>
                  <a:t>​=0 si </a:t>
                </a:r>
                <a:r>
                  <a:rPr lang="es-ES" dirty="0" err="1"/>
                  <a:t>x</a:t>
                </a:r>
                <a:r>
                  <a:rPr lang="es-ES" baseline="-25000" dirty="0" err="1"/>
                  <a:t>a</a:t>
                </a:r>
                <a:r>
                  <a:rPr lang="es-ES" dirty="0"/>
                  <a:t>​≤80.</a:t>
                </a:r>
              </a:p>
              <a:p>
                <a:pPr>
                  <a:buFont typeface="+mj-lt"/>
                  <a:buAutoNum type="arabicPeriod"/>
                </a:pPr>
                <a:r>
                  <a:rPr lang="es-ES" sz="3000" b="1" dirty="0"/>
                  <a:t>Variables de producción en instalaciones:</a:t>
                </a:r>
                <a:endParaRPr lang="es-ES" sz="3000" dirty="0"/>
              </a:p>
              <a:p>
                <a:pPr lvl="1"/>
                <a14:m>
                  <m:oMath xmlns:m="http://schemas.openxmlformats.org/officeDocument/2006/math">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𝑖</m:t>
                        </m:r>
                      </m:sub>
                      <m:sup>
                        <m:r>
                          <a:rPr lang="es-ES" b="0" i="1" smtClean="0">
                            <a:latin typeface="Cambria Math" panose="02040503050406030204" pitchFamily="18" charset="0"/>
                          </a:rPr>
                          <m:t>𝑖𝑛𝑡</m:t>
                        </m:r>
                      </m:sup>
                    </m:sSubSup>
                    <m:r>
                      <a:rPr lang="es-ES" b="0" i="1" smtClean="0">
                        <a:latin typeface="Cambria Math" panose="02040503050406030204" pitchFamily="18" charset="0"/>
                        <a:ea typeface="Cambria Math" panose="02040503050406030204" pitchFamily="18" charset="0"/>
                      </a:rPr>
                      <m:t>≥0</m:t>
                    </m:r>
                  </m:oMath>
                </a14:m>
                <a:r>
                  <a:rPr lang="es-ES" dirty="0"/>
                  <a:t>: Número de ordenadores </a:t>
                </a:r>
                <a:r>
                  <a:rPr lang="es-ES" i="1" dirty="0"/>
                  <a:t>i</a:t>
                </a:r>
                <a:r>
                  <a:rPr lang="es-ES" dirty="0"/>
                  <a:t> producidos en instalaciones internas.</a:t>
                </a:r>
              </a:p>
              <a:p>
                <a:pPr lvl="1"/>
                <a14:m>
                  <m:oMath xmlns:m="http://schemas.openxmlformats.org/officeDocument/2006/math">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𝑖</m:t>
                        </m:r>
                      </m:sub>
                      <m:sup>
                        <m:r>
                          <a:rPr lang="es-ES" b="0" i="1" smtClean="0">
                            <a:latin typeface="Cambria Math" panose="02040503050406030204" pitchFamily="18" charset="0"/>
                          </a:rPr>
                          <m:t>𝑒𝑥𝑡</m:t>
                        </m:r>
                      </m:sup>
                    </m:sSubSup>
                    <m:r>
                      <a:rPr lang="es-ES" b="0" i="1" smtClean="0">
                        <a:latin typeface="Cambria Math" panose="02040503050406030204" pitchFamily="18" charset="0"/>
                        <a:ea typeface="Cambria Math" panose="02040503050406030204" pitchFamily="18" charset="0"/>
                      </a:rPr>
                      <m:t>≥0 </m:t>
                    </m:r>
                  </m:oMath>
                </a14:m>
                <a:r>
                  <a:rPr lang="es-ES" dirty="0"/>
                  <a:t>: Número de ordenadores </a:t>
                </a:r>
                <a:r>
                  <a:rPr lang="es-ES" i="1" dirty="0"/>
                  <a:t>i</a:t>
                </a:r>
                <a:r>
                  <a:rPr lang="es-ES" dirty="0"/>
                  <a:t> producidos en instalaciones externas.</a:t>
                </a:r>
              </a:p>
            </p:txBody>
          </p:sp>
        </mc:Choice>
        <mc:Fallback xmlns="">
          <p:sp>
            <p:nvSpPr>
              <p:cNvPr id="5" name="Subtitle 4">
                <a:extLst>
                  <a:ext uri="{FF2B5EF4-FFF2-40B4-BE49-F238E27FC236}">
                    <a16:creationId xmlns:a16="http://schemas.microsoft.com/office/drawing/2014/main" id="{A7DF8A3F-31D3-FFA3-A2BF-C742217F5704}"/>
                  </a:ext>
                </a:extLst>
              </p:cNvPr>
              <p:cNvSpPr>
                <a:spLocks noGrp="1" noRot="1" noChangeAspect="1" noMove="1" noResize="1" noEditPoints="1" noAdjustHandles="1" noChangeArrowheads="1" noChangeShapeType="1" noTextEdit="1"/>
              </p:cNvSpPr>
              <p:nvPr>
                <p:ph type="subTitle" idx="10"/>
              </p:nvPr>
            </p:nvSpPr>
            <p:spPr>
              <a:xfrm>
                <a:off x="222287" y="1659564"/>
                <a:ext cx="11490624" cy="4589280"/>
              </a:xfrm>
              <a:blipFill>
                <a:blip r:embed="rId3"/>
                <a:stretch>
                  <a:fillRect l="-2069" t="-6640" b="-6906"/>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6EEA785F-9779-79AD-4E84-05856CB0DEB6}"/>
              </a:ext>
            </a:extLst>
          </p:cNvPr>
          <p:cNvSpPr>
            <a:spLocks noGrp="1"/>
          </p:cNvSpPr>
          <p:nvPr>
            <p:ph type="sldNum" sz="quarter" idx="4"/>
          </p:nvPr>
        </p:nvSpPr>
        <p:spPr/>
        <p:txBody>
          <a:bodyPr/>
          <a:lstStyle/>
          <a:p>
            <a:fld id="{C3C68E28-6A0B-4E0D-A95D-AA2B793B8668}" type="slidenum">
              <a:rPr lang="es-ES" smtClean="0"/>
              <a:t>90</a:t>
            </a:fld>
            <a:endParaRPr lang="es-ES"/>
          </a:p>
        </p:txBody>
      </p:sp>
    </p:spTree>
    <p:extLst>
      <p:ext uri="{BB962C8B-B14F-4D97-AF65-F5344CB8AC3E}">
        <p14:creationId xmlns:p14="http://schemas.microsoft.com/office/powerpoint/2010/main" val="26261372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46FF7-892D-9385-94C8-503DD987A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1F38B5B-B76D-9D10-B2F8-9346C6A0AD38}"/>
              </a:ext>
            </a:extLst>
          </p:cNvPr>
          <p:cNvSpPr>
            <a:spLocks noGrp="1"/>
          </p:cNvSpPr>
          <p:nvPr>
            <p:ph type="title"/>
          </p:nvPr>
        </p:nvSpPr>
        <p:spPr>
          <a:xfrm>
            <a:off x="222287" y="352980"/>
            <a:ext cx="11747425" cy="666360"/>
          </a:xfrm>
        </p:spPr>
        <p:txBody>
          <a:bodyPr/>
          <a:lstStyle/>
          <a:p>
            <a:r>
              <a:rPr lang="es-ES" b="1" dirty="0" err="1"/>
              <a:t>PCIngredients</a:t>
            </a:r>
            <a:endParaRPr lang="es-ES" b="1" dirty="0"/>
          </a:p>
        </p:txBody>
      </p:sp>
      <p:sp>
        <p:nvSpPr>
          <p:cNvPr id="2" name="Slide Number Placeholder 1">
            <a:extLst>
              <a:ext uri="{FF2B5EF4-FFF2-40B4-BE49-F238E27FC236}">
                <a16:creationId xmlns:a16="http://schemas.microsoft.com/office/drawing/2014/main" id="{ED3D9B0B-59FB-E682-C3C9-5091B5761EBE}"/>
              </a:ext>
            </a:extLst>
          </p:cNvPr>
          <p:cNvSpPr>
            <a:spLocks noGrp="1"/>
          </p:cNvSpPr>
          <p:nvPr>
            <p:ph type="sldNum" sz="quarter" idx="4"/>
          </p:nvPr>
        </p:nvSpPr>
        <p:spPr/>
        <p:txBody>
          <a:bodyPr/>
          <a:lstStyle/>
          <a:p>
            <a:fld id="{C3C68E28-6A0B-4E0D-A95D-AA2B793B8668}" type="slidenum">
              <a:rPr lang="es-ES" smtClean="0"/>
              <a:t>91</a:t>
            </a:fld>
            <a:endParaRPr lang="es-E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96679A-D593-76E2-06E0-35A07BC67B07}"/>
                  </a:ext>
                </a:extLst>
              </p:cNvPr>
              <p:cNvSpPr txBox="1"/>
              <p:nvPr/>
            </p:nvSpPr>
            <p:spPr>
              <a:xfrm>
                <a:off x="295929" y="1245247"/>
                <a:ext cx="6187167" cy="553677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𝑀𝑎𝑥𝑖𝑚𝑖𝑧𝑎𝑟</m:t>
                      </m:r>
                      <m:r>
                        <a:rPr lang="es-ES" i="1" smtClean="0">
                          <a:latin typeface="Cambria Math" panose="02040503050406030204" pitchFamily="18" charset="0"/>
                        </a:rPr>
                        <m:t> </m:t>
                      </m:r>
                      <m:r>
                        <a:rPr lang="es-ES" i="1" smtClean="0">
                          <a:latin typeface="Cambria Math" panose="02040503050406030204" pitchFamily="18" charset="0"/>
                        </a:rPr>
                        <m:t>𝑍</m:t>
                      </m:r>
                      <m:r>
                        <a:rPr lang="es-ES" i="1" smtClean="0">
                          <a:latin typeface="Cambria Math" panose="02040503050406030204" pitchFamily="18" charset="0"/>
                        </a:rPr>
                        <m:t>=</m:t>
                      </m:r>
                      <m:nary>
                        <m:naryPr>
                          <m:chr m:val="∑"/>
                          <m:ctrlPr>
                            <a:rPr lang="es-ES" b="0" i="1" smtClean="0">
                              <a:latin typeface="Cambria Math" panose="02040503050406030204" pitchFamily="18" charset="0"/>
                            </a:rPr>
                          </m:ctrlPr>
                        </m:naryPr>
                        <m:sub>
                          <m:r>
                            <a:rPr lang="es-ES" b="0" i="1" smtClean="0">
                              <a:latin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rPr>
                            <m:t>,</m:t>
                          </m:r>
                          <m:r>
                            <a:rPr lang="es-ES" b="0" i="1" smtClean="0">
                              <a:latin typeface="Cambria Math" panose="02040503050406030204" pitchFamily="18" charset="0"/>
                            </a:rPr>
                            <m:t>𝑏</m:t>
                          </m:r>
                          <m:r>
                            <a:rPr lang="es-ES" b="0" i="1" smtClean="0">
                              <a:latin typeface="Cambria Math" panose="02040503050406030204" pitchFamily="18" charset="0"/>
                            </a:rPr>
                            <m:t>,</m:t>
                          </m:r>
                          <m:r>
                            <a:rPr lang="es-ES" b="0" i="1" smtClean="0">
                              <a:latin typeface="Cambria Math" panose="02040503050406030204" pitchFamily="18" charset="0"/>
                            </a:rPr>
                            <m:t>𝑐</m:t>
                          </m:r>
                          <m:r>
                            <a:rPr lang="es-ES" b="0" i="1" smtClean="0">
                              <a:latin typeface="Cambria Math" panose="02040503050406030204" pitchFamily="18" charset="0"/>
                            </a:rPr>
                            <m:t>}</m:t>
                          </m:r>
                        </m:sub>
                        <m:sup>
                          <m:r>
                            <a:rPr lang="es-ES" b="0" i="1" smtClean="0">
                              <a:latin typeface="Cambria Math" panose="02040503050406030204" pitchFamily="18" charset="0"/>
                            </a:rPr>
                            <m:t>𝑁</m:t>
                          </m:r>
                        </m:sup>
                        <m:e>
                          <m:r>
                            <a:rPr lang="es-ES" b="0" i="1" smtClean="0">
                              <a:latin typeface="Cambria Math" panose="02040503050406030204" pitchFamily="18" charset="0"/>
                            </a:rPr>
                            <m:t>(</m:t>
                          </m:r>
                          <m:r>
                            <a:rPr lang="es-ES" b="0" i="1" smtClean="0">
                              <a:latin typeface="Cambria Math" panose="02040503050406030204" pitchFamily="18" charset="0"/>
                            </a:rPr>
                            <m:t>𝐵𝑖𝑋𝑖</m:t>
                          </m:r>
                          <m:r>
                            <a:rPr lang="es-ES" b="0" i="1" smtClean="0">
                              <a:latin typeface="Cambria Math" panose="02040503050406030204" pitchFamily="18" charset="0"/>
                            </a:rPr>
                            <m:t>−</m:t>
                          </m:r>
                          <m:r>
                            <a:rPr lang="es-ES" b="0" i="1" smtClean="0">
                              <a:latin typeface="Cambria Math" panose="02040503050406030204" pitchFamily="18" charset="0"/>
                            </a:rPr>
                            <m:t>𝐶𝐹𝑖𝑌𝑖</m:t>
                          </m:r>
                          <m:r>
                            <a:rPr lang="es-ES" b="0" i="1" smtClean="0">
                              <a:latin typeface="Cambria Math" panose="02040503050406030204" pitchFamily="18" charset="0"/>
                            </a:rPr>
                            <m:t>−</m:t>
                          </m:r>
                          <m:r>
                            <a:rPr lang="es-ES" b="0" i="1" smtClean="0">
                              <a:latin typeface="Cambria Math" panose="02040503050406030204" pitchFamily="18" charset="0"/>
                            </a:rPr>
                            <m:t>𝐶𝐸𝑖𝑌𝑒𝑥𝑡𝑖</m:t>
                          </m:r>
                          <m:r>
                            <a:rPr lang="es-ES" b="0" i="1" smtClean="0">
                              <a:latin typeface="Cambria Math" panose="02040503050406030204" pitchFamily="18" charset="0"/>
                            </a:rPr>
                            <m:t>)</m:t>
                          </m:r>
                        </m:e>
                      </m:nary>
                    </m:oMath>
                  </m:oMathPara>
                </a14:m>
                <a:endParaRPr lang="es-ES"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r>
                        <a:rPr lang="es-ES" i="1" smtClean="0">
                          <a:latin typeface="Cambria Math" panose="02040503050406030204" pitchFamily="18" charset="0"/>
                        </a:rPr>
                        <m:t>𝑆𝑢𝑗𝑒𝑡𝑜</m:t>
                      </m:r>
                      <m:r>
                        <a:rPr lang="es-ES" i="1" smtClean="0">
                          <a:latin typeface="Cambria Math" panose="02040503050406030204" pitchFamily="18" charset="0"/>
                        </a:rPr>
                        <m:t> </m:t>
                      </m:r>
                      <m:r>
                        <a:rPr lang="es-ES" i="1" smtClean="0">
                          <a:latin typeface="Cambria Math" panose="02040503050406030204" pitchFamily="18" charset="0"/>
                        </a:rPr>
                        <m:t>𝑎</m:t>
                      </m:r>
                      <m:r>
                        <a:rPr lang="es-ES" i="1" smtClean="0">
                          <a:latin typeface="Cambria Math" panose="02040503050406030204" pitchFamily="18" charset="0"/>
                        </a:rPr>
                        <m:t>:​ </m:t>
                      </m:r>
                    </m:oMath>
                  </m:oMathPara>
                </a14:m>
                <a:endParaRPr lang="es-ES" i="1" dirty="0">
                  <a:latin typeface="Cambria Math" panose="02040503050406030204" pitchFamily="18" charset="0"/>
                </a:endParaRPr>
              </a:p>
              <a:p>
                <a14:m>
                  <m:oMath xmlns:m="http://schemas.openxmlformats.org/officeDocument/2006/math">
                    <m:r>
                      <a:rPr lang="es-ES" i="1" smtClean="0">
                        <a:latin typeface="Cambria Math" panose="02040503050406030204" pitchFamily="18" charset="0"/>
                        <a:ea typeface="Cambria Math" panose="02040503050406030204" pitchFamily="18" charset="0"/>
                      </a:rPr>
                      <m:t>∀</m:t>
                    </m:r>
                    <m:r>
                      <a:rPr lang="es-ES" b="0" i="1" baseline="-25000" smtClean="0">
                        <a:latin typeface="Cambria Math" panose="02040503050406030204" pitchFamily="18" charset="0"/>
                        <a:ea typeface="Cambria Math" panose="02040503050406030204" pitchFamily="18" charset="0"/>
                      </a:rPr>
                      <m:t>𝑖</m:t>
                    </m:r>
                    <m:r>
                      <a:rPr lang="es-ES" i="1">
                        <a:latin typeface="Cambria Math" panose="02040503050406030204" pitchFamily="18" charset="0"/>
                        <a:ea typeface="Cambria Math" panose="02040503050406030204" pitchFamily="18" charset="0"/>
                      </a:rPr>
                      <m:t>∈</m:t>
                    </m:r>
                    <m:d>
                      <m:dPr>
                        <m:begChr m:val="{"/>
                        <m:endChr m:val="}"/>
                        <m:ctrlPr>
                          <a:rPr lang="es-ES" b="0" i="1" baseline="-25000"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𝑏</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𝑐</m:t>
                        </m:r>
                      </m:e>
                    </m:d>
                    <m:r>
                      <a:rPr lang="es-ES" b="0" i="1" smtClean="0">
                        <a:latin typeface="Cambria Math" panose="02040503050406030204" pitchFamily="18" charset="0"/>
                        <a:ea typeface="Cambria Math" panose="02040503050406030204" pitchFamily="18" charset="0"/>
                      </a:rPr>
                      <m:t>:</m:t>
                    </m:r>
                  </m:oMath>
                </a14:m>
                <a:r>
                  <a:rPr lang="es-ES" i="1" dirty="0">
                    <a:latin typeface="Cambria Math" panose="02040503050406030204" pitchFamily="18" charset="0"/>
                  </a:rPr>
                  <a:t> </a:t>
                </a:r>
                <a:endParaRPr lang="es-ES" b="0" i="1" dirty="0">
                  <a:latin typeface="Cambria Math" panose="02040503050406030204" pitchFamily="18" charset="0"/>
                </a:endParaRPr>
              </a:p>
              <a:p>
                <a:pPr algn="ctr"/>
                <a14:m>
                  <m:oMath xmlns:m="http://schemas.openxmlformats.org/officeDocument/2006/math">
                    <m:r>
                      <a:rPr lang="es-ES" b="0" i="1" smtClean="0">
                        <a:latin typeface="Cambria Math" panose="02040503050406030204" pitchFamily="18" charset="0"/>
                      </a:rPr>
                      <m:t>𝑥</m:t>
                    </m:r>
                    <m:r>
                      <a:rPr lang="es-ES" b="0" i="1" baseline="-25000" smtClean="0">
                        <a:latin typeface="Cambria Math" panose="02040503050406030204" pitchFamily="18" charset="0"/>
                      </a:rPr>
                      <m:t>𝑖</m:t>
                    </m:r>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𝑖</m:t>
                        </m:r>
                      </m:sub>
                      <m:sup>
                        <m:r>
                          <a:rPr lang="es-ES" b="0" i="1" smtClean="0">
                            <a:latin typeface="Cambria Math" panose="02040503050406030204" pitchFamily="18" charset="0"/>
                          </a:rPr>
                          <m:t>𝑖𝑛𝑡</m:t>
                        </m:r>
                      </m:sup>
                    </m:sSubSup>
                    <m:r>
                      <a:rPr lang="es-ES" b="0" i="1" smtClean="0">
                        <a:latin typeface="Cambria Math" panose="02040503050406030204" pitchFamily="18" charset="0"/>
                      </a:rPr>
                      <m:t> </m:t>
                    </m:r>
                  </m:oMath>
                </a14:m>
                <a:r>
                  <a:rPr lang="es-ES" dirty="0">
                    <a:latin typeface="Cambria Math" panose="02040503050406030204" pitchFamily="18" charset="0"/>
                  </a:rPr>
                  <a:t>+</a:t>
                </a:r>
                <a:r>
                  <a:rPr lang="es-ES" i="1" dirty="0"/>
                  <a:t> </a:t>
                </a:r>
                <a14:m>
                  <m:oMath xmlns:m="http://schemas.openxmlformats.org/officeDocument/2006/math">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𝑖</m:t>
                        </m:r>
                      </m:sub>
                      <m:sup>
                        <m:r>
                          <a:rPr lang="es-ES" b="0" i="1" smtClean="0">
                            <a:latin typeface="Cambria Math" panose="02040503050406030204" pitchFamily="18" charset="0"/>
                          </a:rPr>
                          <m:t>𝑒𝑥𝑡</m:t>
                        </m:r>
                      </m:sup>
                    </m:sSubSup>
                    <m:r>
                      <a:rPr lang="es-ES" i="1">
                        <a:latin typeface="Cambria Math" panose="02040503050406030204" pitchFamily="18" charset="0"/>
                      </a:rPr>
                      <m:t> </m:t>
                    </m:r>
                  </m:oMath>
                </a14:m>
                <a:endParaRPr lang="es-ES" i="1" dirty="0">
                  <a:latin typeface="Cambria Math" panose="02040503050406030204" pitchFamily="18" charset="0"/>
                </a:endParaRPr>
              </a:p>
              <a:p>
                <a:pPr algn="ctr"/>
                <a:endParaRPr lang="es-ES" i="1" dirty="0">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s-ES" b="0" i="1" smtClean="0">
                          <a:latin typeface="Cambria Math" panose="02040503050406030204" pitchFamily="18" charset="0"/>
                        </a:rPr>
                        <m:t>𝑥</m:t>
                      </m:r>
                      <m:r>
                        <a:rPr lang="es-ES" b="0" i="1" baseline="-25000" smtClean="0">
                          <a:latin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𝑌𝑖𝑃𝑟𝑜𝑑𝑢𝑐𝑐𝑖𝑜</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𝑛</m:t>
                          </m:r>
                        </m:e>
                        <m:sub>
                          <m:r>
                            <m:rPr>
                              <m:sty m:val="p"/>
                            </m:rPr>
                            <a:rPr lang="es-ES" b="0" i="0" smtClean="0">
                              <a:latin typeface="Cambria Math" panose="02040503050406030204" pitchFamily="18" charset="0"/>
                              <a:ea typeface="Cambria Math" panose="02040503050406030204" pitchFamily="18" charset="0"/>
                            </a:rPr>
                            <m:t>min</m:t>
                          </m:r>
                          <m:r>
                            <a:rPr lang="es-ES" b="0" i="1" baseline="-25000" smtClean="0">
                              <a:latin typeface="Cambria Math" panose="02040503050406030204" pitchFamily="18" charset="0"/>
                              <a:ea typeface="Cambria Math" panose="02040503050406030204" pitchFamily="18" charset="0"/>
                            </a:rPr>
                            <m:t>𝑖</m:t>
                          </m:r>
                        </m:sub>
                      </m:sSub>
                    </m:oMath>
                  </m:oMathPara>
                </a14:m>
                <a:endParaRPr lang="es-ES" b="0" i="1" dirty="0">
                  <a:latin typeface="Cambria Math" panose="02040503050406030204" pitchFamily="18" charset="0"/>
                  <a:ea typeface="Cambria Math" panose="02040503050406030204" pitchFamily="18" charset="0"/>
                </a:endParaRPr>
              </a:p>
              <a:p>
                <a:pPr algn="ctr"/>
                <a:endParaRPr lang="es-ES"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s-ES"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rPr>
                        <m:t>𝑥</m:t>
                      </m:r>
                      <m:r>
                        <a:rPr lang="es-ES" b="0" i="1" baseline="-25000" smtClean="0">
                          <a:latin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𝑌𝑖𝑀</m:t>
                      </m:r>
                      <m:r>
                        <a:rPr lang="es-ES" b="0" i="1" smtClean="0">
                          <a:latin typeface="Cambria Math" panose="02040503050406030204" pitchFamily="18" charset="0"/>
                          <a:ea typeface="Cambria Math" panose="02040503050406030204" pitchFamily="18" charset="0"/>
                        </a:rPr>
                        <m:t> </m:t>
                      </m:r>
                    </m:oMath>
                  </m:oMathPara>
                </a14:m>
                <a:endParaRPr lang="es-ES"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𝑑𝑜𝑛𝑑𝑒</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𝑒𝑠</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𝑢𝑛</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𝑛</m:t>
                          </m:r>
                          <m:r>
                            <a:rPr lang="es-ES" b="0" i="1" smtClean="0">
                              <a:latin typeface="Cambria Math" panose="02040503050406030204" pitchFamily="18" charset="0"/>
                              <a:ea typeface="Cambria Math" panose="02040503050406030204" pitchFamily="18" charset="0"/>
                            </a:rPr>
                            <m:t>ú</m:t>
                          </m:r>
                          <m:r>
                            <a:rPr lang="es-ES" b="0" i="1" smtClean="0">
                              <a:latin typeface="Cambria Math" panose="02040503050406030204" pitchFamily="18" charset="0"/>
                              <a:ea typeface="Cambria Math" panose="02040503050406030204" pitchFamily="18" charset="0"/>
                            </a:rPr>
                            <m:t>𝑚𝑒𝑟𝑜</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𝑠𝑢𝑓𝑖𝑐𝑖𝑒𝑡𝑒𝑚𝑒𝑛𝑡𝑒</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𝑔𝑟𝑎𝑛𝑑𝑒</m:t>
                          </m:r>
                        </m:e>
                      </m:d>
                    </m:oMath>
                  </m:oMathPara>
                </a14:m>
                <a:endParaRPr lang="es-ES" b="0" i="1" dirty="0">
                  <a:latin typeface="Cambria Math" panose="02040503050406030204" pitchFamily="18" charset="0"/>
                  <a:ea typeface="Cambria Math" panose="02040503050406030204" pitchFamily="18" charset="0"/>
                </a:endParaRPr>
              </a:p>
              <a:p>
                <a:pPr algn="ctr"/>
                <a:endParaRPr lang="es-ES"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𝑖</m:t>
                          </m:r>
                        </m:sub>
                        <m:sup>
                          <m:r>
                            <a:rPr lang="es-ES" b="0" i="1" smtClean="0">
                              <a:latin typeface="Cambria Math" panose="02040503050406030204" pitchFamily="18" charset="0"/>
                            </a:rPr>
                            <m:t>𝑖𝑛𝑡</m:t>
                          </m:r>
                        </m:sup>
                      </m:sSubSup>
                      <m:r>
                        <a:rPr lang="es-ES"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𝑌</m:t>
                      </m:r>
                      <m:r>
                        <a:rPr lang="es-ES" b="0" i="1" baseline="-25000"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𝐶𝑎𝑝𝑎𝑐𝑖𝑑𝑎𝑑</m:t>
                      </m:r>
                      <m:r>
                        <a:rPr lang="es-ES" b="0" i="1" baseline="-25000" smtClean="0">
                          <a:latin typeface="Cambria Math" panose="02040503050406030204" pitchFamily="18" charset="0"/>
                          <a:ea typeface="Cambria Math" panose="02040503050406030204" pitchFamily="18" charset="0"/>
                        </a:rPr>
                        <m:t>𝑖𝑛𝑡</m:t>
                      </m:r>
                      <m:r>
                        <a:rPr lang="es-ES" b="0" i="1" baseline="-30000" smtClean="0">
                          <a:latin typeface="Cambria Math" panose="02040503050406030204" pitchFamily="18" charset="0"/>
                          <a:ea typeface="Cambria Math" panose="02040503050406030204" pitchFamily="18" charset="0"/>
                        </a:rPr>
                        <m:t>𝑖</m:t>
                      </m:r>
                    </m:oMath>
                  </m:oMathPara>
                </a14:m>
                <a:endParaRPr lang="es-ES" i="1" baseline="-30000" dirty="0">
                  <a:latin typeface="Cambria Math" panose="02040503050406030204" pitchFamily="18" charset="0"/>
                </a:endParaRPr>
              </a:p>
              <a:p>
                <a:pPr algn="ctr"/>
                <a:endParaRPr lang="es-ES" i="1" baseline="-30000" dirty="0">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𝑖</m:t>
                          </m:r>
                        </m:sub>
                        <m:sup>
                          <m:r>
                            <a:rPr lang="es-ES" b="0" i="1" smtClean="0">
                              <a:latin typeface="Cambria Math" panose="02040503050406030204" pitchFamily="18" charset="0"/>
                            </a:rPr>
                            <m:t>𝑒𝑥𝑡</m:t>
                          </m:r>
                        </m:sup>
                      </m:sSubSup>
                      <m:r>
                        <a:rPr lang="es-ES"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𝑋</m:t>
                      </m:r>
                      <m:r>
                        <a:rPr lang="es-ES" b="0" i="1" baseline="-25000"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𝑌𝑖𝐶𝑎𝑝𝑎𝑐𝑖𝑑𝑎𝑑𝑖𝑛𝑡𝑖</m:t>
                      </m:r>
                    </m:oMath>
                  </m:oMathPara>
                </a14:m>
                <a:endParaRPr lang="es-ES" i="1" baseline="-30000" dirty="0">
                  <a:latin typeface="Cambria Math" panose="02040503050406030204" pitchFamily="18" charset="0"/>
                </a:endParaRPr>
              </a:p>
              <a:p>
                <a:pPr algn="ctr"/>
                <a:endParaRPr lang="es-ES" i="1" baseline="-30000" dirty="0">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𝑖</m:t>
                          </m:r>
                        </m:sub>
                        <m:sup>
                          <m:r>
                            <a:rPr lang="es-ES" b="0" i="1" smtClean="0">
                              <a:latin typeface="Cambria Math" panose="02040503050406030204" pitchFamily="18" charset="0"/>
                            </a:rPr>
                            <m:t>𝑖𝑛𝑡</m:t>
                          </m:r>
                        </m:sup>
                      </m:sSubSup>
                      <m:r>
                        <a:rPr lang="es-ES"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𝑀𝑌</m:t>
                      </m:r>
                      <m:r>
                        <a:rPr lang="es-ES" i="1" baseline="-25000">
                          <a:latin typeface="Cambria Math" panose="02040503050406030204" pitchFamily="18" charset="0"/>
                          <a:ea typeface="Cambria Math" panose="02040503050406030204" pitchFamily="18" charset="0"/>
                        </a:rPr>
                        <m:t>𝑒𝑥𝑡</m:t>
                      </m:r>
                      <m:r>
                        <a:rPr lang="es-ES" i="1" baseline="-30000">
                          <a:latin typeface="Cambria Math" panose="02040503050406030204" pitchFamily="18" charset="0"/>
                          <a:ea typeface="Cambria Math" panose="02040503050406030204" pitchFamily="18" charset="0"/>
                        </a:rPr>
                        <m:t>𝑖</m:t>
                      </m:r>
                    </m:oMath>
                  </m:oMathPara>
                </a14:m>
                <a:endParaRPr lang="es-ES" i="1" baseline="-30000" dirty="0">
                  <a:latin typeface="Cambria Math" panose="02040503050406030204" pitchFamily="18" charset="0"/>
                </a:endParaRPr>
              </a:p>
              <a:p>
                <a:pPr algn="ctr"/>
                <a:endParaRPr lang="es-ES" i="1" baseline="-30000" dirty="0">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𝑖</m:t>
                          </m:r>
                        </m:sub>
                        <m:sup>
                          <m:r>
                            <a:rPr lang="es-ES" b="0" i="1" smtClean="0">
                              <a:latin typeface="Cambria Math" panose="02040503050406030204" pitchFamily="18" charset="0"/>
                            </a:rPr>
                            <m:t>𝑒𝑥𝑡</m:t>
                          </m:r>
                        </m:sup>
                      </m:sSubSup>
                      <m:r>
                        <a:rPr lang="es-ES"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𝑀𝑌</m:t>
                      </m:r>
                      <m:r>
                        <a:rPr lang="es-ES" i="1" baseline="-25000">
                          <a:latin typeface="Cambria Math" panose="02040503050406030204" pitchFamily="18" charset="0"/>
                          <a:ea typeface="Cambria Math" panose="02040503050406030204" pitchFamily="18" charset="0"/>
                        </a:rPr>
                        <m:t>𝑒𝑥𝑡</m:t>
                      </m:r>
                      <m:r>
                        <a:rPr lang="es-ES" i="1" baseline="-30000">
                          <a:latin typeface="Cambria Math" panose="02040503050406030204" pitchFamily="18" charset="0"/>
                          <a:ea typeface="Cambria Math" panose="02040503050406030204" pitchFamily="18" charset="0"/>
                        </a:rPr>
                        <m:t>𝑖</m:t>
                      </m:r>
                    </m:oMath>
                  </m:oMathPara>
                </a14:m>
                <a:endParaRPr lang="es-ES" i="1" baseline="-30000" dirty="0">
                  <a:latin typeface="Cambria Math" panose="02040503050406030204" pitchFamily="18" charset="0"/>
                </a:endParaRPr>
              </a:p>
              <a:p>
                <a:pPr algn="ctr"/>
                <a:endParaRPr lang="es-ES" i="1" baseline="-30000" dirty="0">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s-ES" b="0" i="1" smtClean="0">
                          <a:latin typeface="Cambria Math" panose="02040503050406030204" pitchFamily="18" charset="0"/>
                        </a:rPr>
                        <m:t>h</m:t>
                      </m:r>
                      <m:r>
                        <a:rPr lang="es-ES" b="0" i="1" baseline="-25000" smtClean="0">
                          <a:latin typeface="Cambria Math" panose="02040503050406030204" pitchFamily="18" charset="0"/>
                        </a:rPr>
                        <m:t>𝑎</m:t>
                      </m:r>
                      <m:r>
                        <a:rPr lang="es-ES" b="0" i="1" smtClean="0">
                          <a:latin typeface="Cambria Math" panose="02040503050406030204" pitchFamily="18" charset="0"/>
                        </a:rPr>
                        <m:t>𝑥</m:t>
                      </m:r>
                      <m:r>
                        <a:rPr lang="es-ES" b="0" i="1" baseline="-25000" smtClean="0">
                          <a:latin typeface="Cambria Math" panose="02040503050406030204" pitchFamily="18" charset="0"/>
                        </a:rPr>
                        <m:t>𝑎</m:t>
                      </m:r>
                      <m:r>
                        <a:rPr lang="es-ES" b="0" i="1" smtClean="0">
                          <a:latin typeface="Cambria Math" panose="02040503050406030204" pitchFamily="18" charset="0"/>
                        </a:rPr>
                        <m:t>+</m:t>
                      </m:r>
                      <m:r>
                        <a:rPr lang="es-ES" b="0" i="1" smtClean="0">
                          <a:latin typeface="Cambria Math" panose="02040503050406030204" pitchFamily="18" charset="0"/>
                        </a:rPr>
                        <m:t>h𝑏𝑥𝑏</m:t>
                      </m:r>
                      <m:r>
                        <a:rPr lang="es-ES" b="0" i="1" smtClean="0">
                          <a:latin typeface="Cambria Math" panose="02040503050406030204" pitchFamily="18" charset="0"/>
                        </a:rPr>
                        <m:t>+</m:t>
                      </m:r>
                      <m:r>
                        <a:rPr lang="es-ES" b="0" i="1" smtClean="0">
                          <a:latin typeface="Cambria Math" panose="02040503050406030204" pitchFamily="18" charset="0"/>
                        </a:rPr>
                        <m:t>h𝑐𝑥𝑐</m:t>
                      </m:r>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𝐻𝑚𝑜𝑛</m:t>
                      </m:r>
                      <m:r>
                        <a:rPr lang="es-ES" b="0" i="1" baseline="-25000" smtClean="0">
                          <a:latin typeface="Cambria Math" panose="02040503050406030204" pitchFamily="18" charset="0"/>
                          <a:ea typeface="Cambria Math" panose="02040503050406030204" pitchFamily="18" charset="0"/>
                        </a:rPr>
                        <m:t>𝑡𝑎𝑗𝑒</m:t>
                      </m:r>
                    </m:oMath>
                  </m:oMathPara>
                </a14:m>
                <a:endParaRPr lang="es-ES"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A296679A-D593-76E2-06E0-35A07BC67B07}"/>
                  </a:ext>
                </a:extLst>
              </p:cNvPr>
              <p:cNvSpPr txBox="1">
                <a:spLocks noRot="1" noChangeAspect="1" noMove="1" noResize="1" noEditPoints="1" noAdjustHandles="1" noChangeArrowheads="1" noChangeShapeType="1" noTextEdit="1"/>
              </p:cNvSpPr>
              <p:nvPr/>
            </p:nvSpPr>
            <p:spPr>
              <a:xfrm>
                <a:off x="295929" y="1245247"/>
                <a:ext cx="6187167" cy="5536772"/>
              </a:xfrm>
              <a:prstGeom prst="rect">
                <a:avLst/>
              </a:prstGeom>
              <a:blipFill>
                <a:blip r:embed="rId2"/>
                <a:stretch>
                  <a:fillRect l="-1773" b="-66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AE9F224-64DB-1960-FAC9-B6CA65C32D4D}"/>
                  </a:ext>
                </a:extLst>
              </p:cNvPr>
              <p:cNvSpPr txBox="1"/>
              <p:nvPr/>
            </p:nvSpPr>
            <p:spPr>
              <a:xfrm>
                <a:off x="6815484" y="2394276"/>
                <a:ext cx="3617820" cy="2321918"/>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m:rPr>
                          <m:sty m:val="p"/>
                        </m:rPr>
                        <a:rPr lang="es-ES" b="0" i="0" smtClean="0">
                          <a:latin typeface="Cambria Math" panose="02040503050406030204" pitchFamily="18" charset="0"/>
                        </a:rPr>
                        <m:t>c</m:t>
                      </m:r>
                      <m:r>
                        <a:rPr lang="es-ES" i="1" baseline="-25000">
                          <a:latin typeface="Cambria Math" panose="02040503050406030204" pitchFamily="18" charset="0"/>
                        </a:rPr>
                        <m:t>𝑎</m:t>
                      </m:r>
                      <m:r>
                        <a:rPr lang="es-ES" i="1">
                          <a:latin typeface="Cambria Math" panose="02040503050406030204" pitchFamily="18" charset="0"/>
                        </a:rPr>
                        <m:t>𝑥</m:t>
                      </m:r>
                      <m:r>
                        <a:rPr lang="es-ES" i="1" baseline="-25000">
                          <a:latin typeface="Cambria Math" panose="02040503050406030204" pitchFamily="18" charset="0"/>
                        </a:rPr>
                        <m:t>𝑎</m:t>
                      </m:r>
                      <m:r>
                        <a:rPr lang="es-ES" i="1">
                          <a:latin typeface="Cambria Math" panose="02040503050406030204" pitchFamily="18" charset="0"/>
                        </a:rPr>
                        <m:t>+</m:t>
                      </m:r>
                      <m:r>
                        <a:rPr lang="es-ES" b="0" i="1" smtClean="0">
                          <a:latin typeface="Cambria Math" panose="02040503050406030204" pitchFamily="18" charset="0"/>
                        </a:rPr>
                        <m:t>𝑐</m:t>
                      </m:r>
                      <m:r>
                        <a:rPr lang="es-ES" i="1" baseline="-25000">
                          <a:latin typeface="Cambria Math" panose="02040503050406030204" pitchFamily="18" charset="0"/>
                        </a:rPr>
                        <m:t>𝑏</m:t>
                      </m:r>
                      <m:r>
                        <a:rPr lang="es-ES" i="1">
                          <a:latin typeface="Cambria Math" panose="02040503050406030204" pitchFamily="18" charset="0"/>
                        </a:rPr>
                        <m:t>𝑥</m:t>
                      </m:r>
                      <m:r>
                        <a:rPr lang="es-ES" i="1" baseline="-25000">
                          <a:latin typeface="Cambria Math" panose="02040503050406030204" pitchFamily="18" charset="0"/>
                        </a:rPr>
                        <m:t>𝑏</m:t>
                      </m:r>
                      <m:r>
                        <a:rPr lang="es-ES" i="1">
                          <a:latin typeface="Cambria Math" panose="02040503050406030204" pitchFamily="18" charset="0"/>
                        </a:rPr>
                        <m:t>+</m:t>
                      </m:r>
                      <m:r>
                        <a:rPr lang="es-ES" i="1">
                          <a:latin typeface="Cambria Math" panose="02040503050406030204" pitchFamily="18" charset="0"/>
                        </a:rPr>
                        <m:t>h𝑐𝑥𝑐</m:t>
                      </m:r>
                      <m:r>
                        <a:rPr lang="es-ES" i="1">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𝐻</m:t>
                      </m:r>
                      <m:r>
                        <a:rPr lang="es-ES" b="0" i="1" baseline="-25000" smtClean="0">
                          <a:latin typeface="Cambria Math" panose="02040503050406030204" pitchFamily="18" charset="0"/>
                          <a:ea typeface="Cambria Math" panose="02040503050406030204" pitchFamily="18" charset="0"/>
                        </a:rPr>
                        <m:t>𝑐𝑎𝑙𝑖𝑑𝑎𝑑</m:t>
                      </m:r>
                      <m:r>
                        <a:rPr lang="es-ES" b="0" i="1" baseline="-25000" smtClean="0">
                          <a:latin typeface="Cambria Math" panose="02040503050406030204" pitchFamily="18" charset="0"/>
                          <a:ea typeface="Cambria Math" panose="02040503050406030204" pitchFamily="18" charset="0"/>
                        </a:rPr>
                        <m:t>−</m:t>
                      </m:r>
                      <m:r>
                        <a:rPr lang="es-ES" b="0" i="1" baseline="-25000" smtClean="0">
                          <a:latin typeface="Cambria Math" panose="02040503050406030204" pitchFamily="18" charset="0"/>
                          <a:ea typeface="Cambria Math" panose="02040503050406030204" pitchFamily="18" charset="0"/>
                        </a:rPr>
                        <m:t>𝑎𝑏</m:t>
                      </m:r>
                    </m:oMath>
                  </m:oMathPara>
                </a14:m>
                <a:endParaRPr lang="es-ES" b="0" i="1" baseline="-25000" dirty="0">
                  <a:latin typeface="Cambria Math" panose="02040503050406030204" pitchFamily="18" charset="0"/>
                </a:endParaRPr>
              </a:p>
              <a:p>
                <a:pPr algn="ctr"/>
                <a:endParaRPr lang="es-ES"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s-ES" b="0" i="0" smtClean="0">
                          <a:latin typeface="Cambria Math" panose="02040503050406030204" pitchFamily="18" charset="0"/>
                        </a:rPr>
                        <m:t>c</m:t>
                      </m:r>
                      <m:r>
                        <a:rPr lang="es-ES" b="0" i="1" baseline="-25000" smtClean="0">
                          <a:latin typeface="Cambria Math" panose="02040503050406030204" pitchFamily="18" charset="0"/>
                        </a:rPr>
                        <m:t>𝑐</m:t>
                      </m:r>
                      <m:r>
                        <a:rPr lang="es-ES" i="1">
                          <a:latin typeface="Cambria Math" panose="02040503050406030204" pitchFamily="18" charset="0"/>
                        </a:rPr>
                        <m:t>𝑥</m:t>
                      </m:r>
                      <m:r>
                        <a:rPr lang="es-ES" b="0" i="1" baseline="-25000" smtClean="0">
                          <a:latin typeface="Cambria Math" panose="02040503050406030204" pitchFamily="18" charset="0"/>
                        </a:rPr>
                        <m:t>𝑐</m:t>
                      </m:r>
                      <m:r>
                        <a:rPr lang="es-ES" i="1">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𝐻</m:t>
                      </m:r>
                      <m:r>
                        <a:rPr lang="es-ES" b="0" i="1" baseline="-25000" smtClean="0">
                          <a:latin typeface="Cambria Math" panose="02040503050406030204" pitchFamily="18" charset="0"/>
                          <a:ea typeface="Cambria Math" panose="02040503050406030204" pitchFamily="18" charset="0"/>
                        </a:rPr>
                        <m:t>𝑐𝑎𝑙𝑖𝑑𝑎𝑑</m:t>
                      </m:r>
                      <m:r>
                        <a:rPr lang="es-ES" b="0" i="1" baseline="-25000" smtClean="0">
                          <a:latin typeface="Cambria Math" panose="02040503050406030204" pitchFamily="18" charset="0"/>
                          <a:ea typeface="Cambria Math" panose="02040503050406030204" pitchFamily="18" charset="0"/>
                        </a:rPr>
                        <m:t>−</m:t>
                      </m:r>
                      <m:r>
                        <a:rPr lang="es-ES" b="0" i="1" baseline="-25000" smtClean="0">
                          <a:latin typeface="Cambria Math" panose="02040503050406030204" pitchFamily="18" charset="0"/>
                          <a:ea typeface="Cambria Math" panose="02040503050406030204" pitchFamily="18" charset="0"/>
                        </a:rPr>
                        <m:t>𝑐</m:t>
                      </m:r>
                    </m:oMath>
                  </m:oMathPara>
                </a14:m>
                <a:endParaRPr lang="es-ES" b="0" i="1" baseline="-25000" dirty="0">
                  <a:latin typeface="Cambria Math" panose="02040503050406030204" pitchFamily="18" charset="0"/>
                  <a:ea typeface="Cambria Math" panose="02040503050406030204" pitchFamily="18" charset="0"/>
                </a:endParaRPr>
              </a:p>
              <a:p>
                <a:pPr algn="ctr"/>
                <a:endParaRPr lang="es-ES" b="0" i="1" baseline="-25000" dirty="0">
                  <a:latin typeface="Cambria Math" panose="02040503050406030204" pitchFamily="18" charset="0"/>
                  <a:ea typeface="Cambria Math" panose="02040503050406030204" pitchFamily="18" charset="0"/>
                </a:endParaRPr>
              </a:p>
              <a:p>
                <a:pPr algn="ctr"/>
                <a14:m>
                  <m:oMath xmlns:m="http://schemas.openxmlformats.org/officeDocument/2006/math">
                    <m:r>
                      <a:rPr lang="es-ES" b="0" i="1" smtClean="0">
                        <a:latin typeface="Cambria Math" panose="02040503050406030204" pitchFamily="18" charset="0"/>
                      </a:rPr>
                      <m:t>𝑥</m:t>
                    </m:r>
                    <m:r>
                      <a:rPr lang="es-ES" b="0" i="1" baseline="-25000" smtClean="0">
                        <a:latin typeface="Cambria Math" panose="02040503050406030204" pitchFamily="18" charset="0"/>
                      </a:rPr>
                      <m:t>𝑖</m:t>
                    </m:r>
                    <m:r>
                      <a:rPr lang="es-ES" b="0" i="1" smtClean="0">
                        <a:latin typeface="Cambria Math" panose="02040503050406030204" pitchFamily="18" charset="0"/>
                      </a:rPr>
                      <m:t>, </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𝑖</m:t>
                        </m:r>
                      </m:sub>
                      <m:sup>
                        <m:r>
                          <a:rPr lang="es-ES" b="0" i="1" smtClean="0">
                            <a:latin typeface="Cambria Math" panose="02040503050406030204" pitchFamily="18" charset="0"/>
                          </a:rPr>
                          <m:t>𝑖𝑛𝑡</m:t>
                        </m:r>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𝑖</m:t>
                        </m:r>
                      </m:sub>
                      <m:sup>
                        <m:r>
                          <a:rPr lang="es-ES" b="0" i="1" smtClean="0">
                            <a:latin typeface="Cambria Math" panose="02040503050406030204" pitchFamily="18" charset="0"/>
                          </a:rPr>
                          <m:t>𝑒𝑥𝑡</m:t>
                        </m:r>
                      </m:sup>
                    </m:sSub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ℤ</m:t>
                    </m:r>
                    <m:r>
                      <a:rPr lang="es-ES" b="0" i="1" smtClean="0">
                        <a:latin typeface="Cambria Math" panose="02040503050406030204" pitchFamily="18" charset="0"/>
                        <a:ea typeface="Cambria Math" panose="02040503050406030204" pitchFamily="18" charset="0"/>
                      </a:rPr>
                      <m:t>, ∀</m:t>
                    </m:r>
                    <m:r>
                      <a:rPr lang="es-ES" i="1" baseline="-25000">
                        <a:latin typeface="Cambria Math" panose="02040503050406030204" pitchFamily="18" charset="0"/>
                        <a:ea typeface="Cambria Math" panose="02040503050406030204" pitchFamily="18" charset="0"/>
                      </a:rPr>
                      <m:t>𝑖</m:t>
                    </m:r>
                    <m:r>
                      <a:rPr lang="es-ES" i="1">
                        <a:latin typeface="Cambria Math" panose="02040503050406030204" pitchFamily="18" charset="0"/>
                        <a:ea typeface="Cambria Math" panose="02040503050406030204" pitchFamily="18" charset="0"/>
                      </a:rPr>
                      <m:t>∈</m:t>
                    </m:r>
                    <m:d>
                      <m:dPr>
                        <m:begChr m:val="{"/>
                        <m:endChr m:val="}"/>
                        <m:ctrlPr>
                          <a:rPr lang="es-ES" i="1" baseline="-25000">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𝑎</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𝑏</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𝑐</m:t>
                        </m:r>
                      </m:e>
                    </m:d>
                  </m:oMath>
                </a14:m>
                <a:r>
                  <a:rPr lang="es-ES" i="1" dirty="0">
                    <a:latin typeface="Cambria Math" panose="02040503050406030204" pitchFamily="18" charset="0"/>
                  </a:rPr>
                  <a:t> </a:t>
                </a:r>
              </a:p>
              <a:p>
                <a:pPr algn="ctr"/>
                <a:endParaRPr lang="es-ES"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r>
                        <a:rPr lang="es-ES" b="0" i="1" baseline="-25000" smtClean="0">
                          <a:latin typeface="Cambria Math" panose="02040503050406030204" pitchFamily="18" charset="0"/>
                        </a:rPr>
                        <m:t>𝑖</m:t>
                      </m:r>
                      <m:r>
                        <a:rPr lang="es-ES" b="0" i="1" smtClean="0">
                          <a:latin typeface="Cambria Math" panose="02040503050406030204" pitchFamily="18" charset="0"/>
                        </a:rPr>
                        <m:t>, </m:t>
                      </m:r>
                      <m:r>
                        <a:rPr lang="es-ES" b="0" i="1" smtClean="0">
                          <a:latin typeface="Cambria Math" panose="02040503050406030204" pitchFamily="18" charset="0"/>
                        </a:rPr>
                        <m:t>𝑦𝑒𝑥𝑡</m:t>
                      </m:r>
                      <m:r>
                        <a:rPr lang="es-ES" b="0" i="1" baseline="-25000" smtClean="0">
                          <a:latin typeface="Cambria Math" panose="02040503050406030204" pitchFamily="18" charset="0"/>
                        </a:rPr>
                        <m:t>−</m:t>
                      </m:r>
                      <m:r>
                        <a:rPr lang="es-ES" b="0" i="1" baseline="-25000" smtClean="0">
                          <a:latin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∈{0, 1}, ∀</m:t>
                      </m:r>
                      <m:r>
                        <a:rPr lang="es-ES" i="1" baseline="-25000">
                          <a:latin typeface="Cambria Math" panose="02040503050406030204" pitchFamily="18" charset="0"/>
                          <a:ea typeface="Cambria Math" panose="02040503050406030204" pitchFamily="18" charset="0"/>
                        </a:rPr>
                        <m:t>𝑖</m:t>
                      </m:r>
                      <m:r>
                        <a:rPr lang="es-ES" i="1">
                          <a:latin typeface="Cambria Math" panose="02040503050406030204" pitchFamily="18" charset="0"/>
                          <a:ea typeface="Cambria Math" panose="02040503050406030204" pitchFamily="18" charset="0"/>
                        </a:rPr>
                        <m:t>∈</m:t>
                      </m:r>
                      <m:d>
                        <m:dPr>
                          <m:begChr m:val="{"/>
                          <m:endChr m:val="}"/>
                          <m:ctrlPr>
                            <a:rPr lang="es-ES" i="1" baseline="-25000">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𝑎</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𝑏</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𝑐</m:t>
                          </m:r>
                        </m:e>
                      </m:d>
                    </m:oMath>
                  </m:oMathPara>
                </a14:m>
                <a:endParaRPr lang="es-ES" i="1" dirty="0">
                  <a:latin typeface="Cambria Math" panose="02040503050406030204" pitchFamily="18" charset="0"/>
                </a:endParaRPr>
              </a:p>
              <a:p>
                <a:pPr algn="ctr"/>
                <a:endParaRPr lang="es-ES" b="0" i="1" baseline="-25000" dirty="0">
                  <a:latin typeface="Cambria Math" panose="02040503050406030204" pitchFamily="18" charset="0"/>
                </a:endParaRPr>
              </a:p>
              <a:p>
                <a:pPr algn="ctr"/>
                <a:endParaRPr lang="es-ES" i="1" dirty="0">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3AE9F224-64DB-1960-FAC9-B6CA65C32D4D}"/>
                  </a:ext>
                </a:extLst>
              </p:cNvPr>
              <p:cNvSpPr txBox="1">
                <a:spLocks noRot="1" noChangeAspect="1" noMove="1" noResize="1" noEditPoints="1" noAdjustHandles="1" noChangeArrowheads="1" noChangeShapeType="1" noTextEdit="1"/>
              </p:cNvSpPr>
              <p:nvPr/>
            </p:nvSpPr>
            <p:spPr>
              <a:xfrm>
                <a:off x="6815484" y="2394276"/>
                <a:ext cx="3617820" cy="2321918"/>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6409792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A4EE8-F8F8-B7CE-7019-2A4CC10A827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DD8C5D6-F7DB-B2D5-EF0B-DC4A7C2234F6}"/>
              </a:ext>
            </a:extLst>
          </p:cNvPr>
          <p:cNvSpPr>
            <a:spLocks noGrp="1"/>
          </p:cNvSpPr>
          <p:nvPr>
            <p:ph type="title"/>
          </p:nvPr>
        </p:nvSpPr>
        <p:spPr>
          <a:xfrm>
            <a:off x="222287" y="352980"/>
            <a:ext cx="11747425" cy="666360"/>
          </a:xfrm>
        </p:spPr>
        <p:txBody>
          <a:bodyPr/>
          <a:lstStyle/>
          <a:p>
            <a:r>
              <a:rPr lang="es-ES" b="1" dirty="0" err="1"/>
              <a:t>PCIngredients</a:t>
            </a:r>
            <a:endParaRPr lang="es-ES" b="1" dirty="0"/>
          </a:p>
        </p:txBody>
      </p:sp>
      <p:sp>
        <p:nvSpPr>
          <p:cNvPr id="2" name="Slide Number Placeholder 1">
            <a:extLst>
              <a:ext uri="{FF2B5EF4-FFF2-40B4-BE49-F238E27FC236}">
                <a16:creationId xmlns:a16="http://schemas.microsoft.com/office/drawing/2014/main" id="{BFDF3A90-B363-D76C-6B1A-9E89BC4657CC}"/>
              </a:ext>
            </a:extLst>
          </p:cNvPr>
          <p:cNvSpPr>
            <a:spLocks noGrp="1"/>
          </p:cNvSpPr>
          <p:nvPr>
            <p:ph type="sldNum" sz="quarter" idx="4"/>
          </p:nvPr>
        </p:nvSpPr>
        <p:spPr/>
        <p:txBody>
          <a:bodyPr/>
          <a:lstStyle/>
          <a:p>
            <a:fld id="{C3C68E28-6A0B-4E0D-A95D-AA2B793B8668}" type="slidenum">
              <a:rPr lang="es-ES" smtClean="0"/>
              <a:t>92</a:t>
            </a:fld>
            <a:endParaRPr lang="es-ES"/>
          </a:p>
        </p:txBody>
      </p:sp>
      <p:sp>
        <p:nvSpPr>
          <p:cNvPr id="3" name="Rectangle 1">
            <a:extLst>
              <a:ext uri="{FF2B5EF4-FFF2-40B4-BE49-F238E27FC236}">
                <a16:creationId xmlns:a16="http://schemas.microsoft.com/office/drawing/2014/main" id="{8DA3D653-9E04-0891-4064-97B08EE34532}"/>
              </a:ext>
            </a:extLst>
          </p:cNvPr>
          <p:cNvSpPr>
            <a:spLocks noChangeArrowheads="1"/>
          </p:cNvSpPr>
          <p:nvPr/>
        </p:nvSpPr>
        <p:spPr bwMode="auto">
          <a:xfrm>
            <a:off x="222287" y="1119555"/>
            <a:ext cx="5266944" cy="5478423"/>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7A7E85"/>
                </a:solidFill>
                <a:effectLst/>
                <a:latin typeface="JetBrains Mono"/>
              </a:rPr>
              <a:t># Importar la librería </a:t>
            </a:r>
            <a:r>
              <a:rPr kumimoji="0" lang="es-ES" altLang="es-ES" sz="1000" b="0" i="0" u="none" strike="noStrike" cap="none" normalizeH="0" baseline="0" dirty="0" err="1">
                <a:ln>
                  <a:noFill/>
                </a:ln>
                <a:solidFill>
                  <a:srgbClr val="7A7E85"/>
                </a:solidFill>
                <a:effectLst/>
                <a:latin typeface="JetBrains Mono"/>
              </a:rPr>
              <a:t>gurobipy</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from</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gurobipy</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Model</a:t>
            </a:r>
            <a:r>
              <a:rPr kumimoji="0" lang="es-ES" altLang="es-ES" sz="1000" b="0" i="0" u="none" strike="noStrike" cap="none" normalizeH="0" baseline="0" dirty="0">
                <a:ln>
                  <a:noFill/>
                </a:ln>
                <a:solidFill>
                  <a:srgbClr val="BCBEC4"/>
                </a:solidFill>
                <a:effectLst/>
                <a:latin typeface="JetBrains Mono"/>
              </a:rPr>
              <a:t>, GRB</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Crear el modelo</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model</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Model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PCIngredients_Actualizado</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Desactivar la salida de </a:t>
            </a:r>
            <a:r>
              <a:rPr kumimoji="0" lang="es-ES" altLang="es-ES" sz="1000" b="0" i="0" u="none" strike="noStrike" cap="none" normalizeH="0" baseline="0" dirty="0" err="1">
                <a:ln>
                  <a:noFill/>
                </a:ln>
                <a:solidFill>
                  <a:srgbClr val="7A7E85"/>
                </a:solidFill>
                <a:effectLst/>
                <a:latin typeface="JetBrains Mono"/>
              </a:rPr>
              <a:t>Gurobi</a:t>
            </a:r>
            <a:r>
              <a:rPr kumimoji="0" lang="es-ES" altLang="es-ES" sz="1000" b="0" i="0" u="none" strike="noStrike" cap="none" normalizeH="0" baseline="0" dirty="0">
                <a:ln>
                  <a:noFill/>
                </a:ln>
                <a:solidFill>
                  <a:srgbClr val="7A7E85"/>
                </a:solidFill>
                <a:effectLst/>
                <a:latin typeface="JetBrains Mono"/>
              </a:rPr>
              <a:t> (opcional)</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model.Params.OutputFlag</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0</a:t>
            </a:r>
            <a:br>
              <a:rPr kumimoji="0" lang="es-ES" altLang="es-ES" sz="1000" b="0" i="0" u="none" strike="noStrike" cap="none" normalizeH="0" baseline="0" dirty="0">
                <a:ln>
                  <a:noFill/>
                </a:ln>
                <a:solidFill>
                  <a:srgbClr val="2AACB8"/>
                </a:solidFill>
                <a:effectLst/>
                <a:latin typeface="JetBrains Mono"/>
              </a:rPr>
            </a:b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a:ln>
                  <a:noFill/>
                </a:ln>
                <a:solidFill>
                  <a:srgbClr val="7A7E85"/>
                </a:solidFill>
                <a:effectLst/>
                <a:latin typeface="JetBrains Mono"/>
              </a:rPr>
              <a:t># Conjuntos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BCBEC4"/>
                </a:solidFill>
                <a:effectLst/>
                <a:latin typeface="JetBrains Mono"/>
              </a:rPr>
              <a:t>productos = [</a:t>
            </a:r>
            <a:r>
              <a:rPr kumimoji="0" lang="es-ES" altLang="es-ES" sz="1000" b="0" i="0" u="none" strike="noStrike" cap="none" normalizeH="0" baseline="0" dirty="0">
                <a:ln>
                  <a:noFill/>
                </a:ln>
                <a:solidFill>
                  <a:srgbClr val="6AAB73"/>
                </a:solidFill>
                <a:effectLst/>
                <a:latin typeface="JetBrains Mono"/>
              </a:rPr>
              <a:t>'a'</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'b'</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'c'</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Parámetros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BCBEC4"/>
                </a:solidFill>
                <a:effectLst/>
                <a:latin typeface="JetBrains Mono"/>
              </a:rPr>
              <a:t>beneficio = {</a:t>
            </a:r>
            <a:r>
              <a:rPr kumimoji="0" lang="es-ES" altLang="es-ES" sz="1000" b="0" i="0" u="none" strike="noStrike" cap="none" normalizeH="0" baseline="0" dirty="0">
                <a:ln>
                  <a:noFill/>
                </a:ln>
                <a:solidFill>
                  <a:srgbClr val="6AAB73"/>
                </a:solidFill>
                <a:effectLst/>
                <a:latin typeface="JetBrains Mono"/>
              </a:rPr>
              <a:t>'a'</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350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'b'</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470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'c'</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610</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coste_fijo</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6AAB73"/>
                </a:solidFill>
                <a:effectLst/>
                <a:latin typeface="JetBrains Mono"/>
              </a:rPr>
              <a:t>'a'</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1000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'b'</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1000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'c'</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1000</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coste_ext</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6AAB73"/>
                </a:solidFill>
                <a:effectLst/>
                <a:latin typeface="JetBrains Mono"/>
              </a:rPr>
              <a:t>'a'</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800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'b'</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800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'c'</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800</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horas_montaje</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6AAB73"/>
                </a:solidFill>
                <a:effectLst/>
                <a:latin typeface="JetBrains Mono"/>
              </a:rPr>
              <a:t>'a'</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'b'</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15</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'c'</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20</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horas_calidad</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6AAB73"/>
                </a:solidFill>
                <a:effectLst/>
                <a:latin typeface="JetBrains Mono"/>
              </a:rPr>
              <a:t>'a'</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'b'</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'c'</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capacidad_int</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6AAB73"/>
                </a:solidFill>
                <a:effectLst/>
                <a:latin typeface="JetBrains Mono"/>
              </a:rPr>
              <a:t>'a'</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80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'b'</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80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'c'</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80</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produccion_min</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6AAB73"/>
                </a:solidFill>
                <a:effectLst/>
                <a:latin typeface="JetBrains Mono"/>
              </a:rPr>
              <a:t>'a'</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'b'</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'c'</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10</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Horas disponibles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H_montaje</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2000</a:t>
            </a: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H_calidad_ab</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120</a:t>
            </a: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H_calidad_c</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48</a:t>
            </a:r>
            <a:br>
              <a:rPr kumimoji="0" lang="es-ES" altLang="es-ES" sz="1000" b="0" i="0" u="none" strike="noStrike" cap="none" normalizeH="0" baseline="0" dirty="0">
                <a:ln>
                  <a:noFill/>
                </a:ln>
                <a:solidFill>
                  <a:srgbClr val="2AACB8"/>
                </a:solidFill>
                <a:effectLst/>
                <a:latin typeface="JetBrains Mono"/>
              </a:rPr>
            </a:b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a:ln>
                  <a:noFill/>
                </a:ln>
                <a:solidFill>
                  <a:srgbClr val="7A7E85"/>
                </a:solidFill>
                <a:effectLst/>
                <a:latin typeface="JetBrains Mono"/>
              </a:rPr>
              <a:t># Número grande M</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M</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10000</a:t>
            </a:r>
            <a:br>
              <a:rPr kumimoji="0" lang="es-ES" altLang="es-ES" sz="1000" b="0" i="0" u="none" strike="noStrike" cap="none" normalizeH="0" baseline="0" dirty="0">
                <a:ln>
                  <a:noFill/>
                </a:ln>
                <a:solidFill>
                  <a:srgbClr val="2AACB8"/>
                </a:solidFill>
                <a:effectLst/>
                <a:latin typeface="JetBrains Mono"/>
              </a:rPr>
            </a:b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a:ln>
                  <a:noFill/>
                </a:ln>
                <a:solidFill>
                  <a:srgbClr val="7A7E85"/>
                </a:solidFill>
                <a:effectLst/>
                <a:latin typeface="JetBrains Mono"/>
              </a:rPr>
              <a:t># Variables de decisión</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BCBEC4"/>
                </a:solidFill>
                <a:effectLst/>
                <a:latin typeface="JetBrains Mono"/>
              </a:rPr>
              <a:t>x = </a:t>
            </a:r>
            <a:r>
              <a:rPr kumimoji="0" lang="es-ES" altLang="es-ES" sz="1000" b="0" i="0" u="none" strike="noStrike" cap="none" normalizeH="0" baseline="0" dirty="0" err="1">
                <a:ln>
                  <a:noFill/>
                </a:ln>
                <a:solidFill>
                  <a:srgbClr val="BCBEC4"/>
                </a:solidFill>
                <a:effectLst/>
                <a:latin typeface="JetBrains Mono"/>
              </a:rPr>
              <a:t>model.addVars</a:t>
            </a:r>
            <a:r>
              <a:rPr kumimoji="0" lang="es-ES" altLang="es-ES" sz="1000" b="0" i="0" u="none" strike="noStrike" cap="none" normalizeH="0" baseline="0" dirty="0">
                <a:ln>
                  <a:noFill/>
                </a:ln>
                <a:solidFill>
                  <a:srgbClr val="BCBEC4"/>
                </a:solidFill>
                <a:effectLst/>
                <a:latin typeface="JetBrains Mono"/>
              </a:rPr>
              <a:t>(productos, </a:t>
            </a:r>
            <a:r>
              <a:rPr kumimoji="0" lang="es-ES" altLang="es-ES" sz="1000" b="0" i="0" u="none" strike="noStrike" cap="none" normalizeH="0" baseline="0" dirty="0" err="1">
                <a:ln>
                  <a:noFill/>
                </a:ln>
                <a:solidFill>
                  <a:srgbClr val="AA4926"/>
                </a:solidFill>
                <a:effectLst/>
                <a:latin typeface="JetBrains Mono"/>
              </a:rPr>
              <a:t>vtype</a:t>
            </a:r>
            <a:r>
              <a:rPr kumimoji="0" lang="es-ES" altLang="es-ES" sz="1000" b="0" i="0" u="none" strike="noStrike" cap="none" normalizeH="0" baseline="0" dirty="0">
                <a:ln>
                  <a:noFill/>
                </a:ln>
                <a:solidFill>
                  <a:srgbClr val="BCBEC4"/>
                </a:solidFill>
                <a:effectLst/>
                <a:latin typeface="JetBrains Mono"/>
              </a:rPr>
              <a:t>=GRB.INTEGER, </a:t>
            </a:r>
            <a:r>
              <a:rPr kumimoji="0" lang="es-ES" altLang="es-ES" sz="1000" b="0" i="0" u="none" strike="noStrike" cap="none" normalizeH="0" baseline="0" dirty="0">
                <a:ln>
                  <a:noFill/>
                </a:ln>
                <a:solidFill>
                  <a:srgbClr val="AA4926"/>
                </a:solidFill>
                <a:effectLst/>
                <a:latin typeface="JetBrains Mono"/>
              </a:rPr>
              <a:t>lb</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"x"</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x_int</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model.addVars</a:t>
            </a:r>
            <a:r>
              <a:rPr kumimoji="0" lang="es-ES" altLang="es-ES" sz="1000" b="0" i="0" u="none" strike="noStrike" cap="none" normalizeH="0" baseline="0" dirty="0">
                <a:ln>
                  <a:noFill/>
                </a:ln>
                <a:solidFill>
                  <a:srgbClr val="BCBEC4"/>
                </a:solidFill>
                <a:effectLst/>
                <a:latin typeface="JetBrains Mono"/>
              </a:rPr>
              <a:t>(productos, </a:t>
            </a:r>
            <a:r>
              <a:rPr kumimoji="0" lang="es-ES" altLang="es-ES" sz="1000" b="0" i="0" u="none" strike="noStrike" cap="none" normalizeH="0" baseline="0" dirty="0" err="1">
                <a:ln>
                  <a:noFill/>
                </a:ln>
                <a:solidFill>
                  <a:srgbClr val="AA4926"/>
                </a:solidFill>
                <a:effectLst/>
                <a:latin typeface="JetBrains Mono"/>
              </a:rPr>
              <a:t>vtype</a:t>
            </a:r>
            <a:r>
              <a:rPr kumimoji="0" lang="es-ES" altLang="es-ES" sz="1000" b="0" i="0" u="none" strike="noStrike" cap="none" normalizeH="0" baseline="0" dirty="0">
                <a:ln>
                  <a:noFill/>
                </a:ln>
                <a:solidFill>
                  <a:srgbClr val="BCBEC4"/>
                </a:solidFill>
                <a:effectLst/>
                <a:latin typeface="JetBrains Mono"/>
              </a:rPr>
              <a:t>=GRB.INTEGER, </a:t>
            </a:r>
            <a:r>
              <a:rPr kumimoji="0" lang="es-ES" altLang="es-ES" sz="1000" b="0" i="0" u="none" strike="noStrike" cap="none" normalizeH="0" baseline="0" dirty="0">
                <a:ln>
                  <a:noFill/>
                </a:ln>
                <a:solidFill>
                  <a:srgbClr val="AA4926"/>
                </a:solidFill>
                <a:effectLst/>
                <a:latin typeface="JetBrains Mono"/>
              </a:rPr>
              <a:t>lb</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x_int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x_ext</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model.addVars</a:t>
            </a:r>
            <a:r>
              <a:rPr kumimoji="0" lang="es-ES" altLang="es-ES" sz="1000" b="0" i="0" u="none" strike="noStrike" cap="none" normalizeH="0" baseline="0" dirty="0">
                <a:ln>
                  <a:noFill/>
                </a:ln>
                <a:solidFill>
                  <a:srgbClr val="BCBEC4"/>
                </a:solidFill>
                <a:effectLst/>
                <a:latin typeface="JetBrains Mono"/>
              </a:rPr>
              <a:t>(productos, </a:t>
            </a:r>
            <a:r>
              <a:rPr kumimoji="0" lang="es-ES" altLang="es-ES" sz="1000" b="0" i="0" u="none" strike="noStrike" cap="none" normalizeH="0" baseline="0" dirty="0" err="1">
                <a:ln>
                  <a:noFill/>
                </a:ln>
                <a:solidFill>
                  <a:srgbClr val="AA4926"/>
                </a:solidFill>
                <a:effectLst/>
                <a:latin typeface="JetBrains Mono"/>
              </a:rPr>
              <a:t>vtype</a:t>
            </a:r>
            <a:r>
              <a:rPr kumimoji="0" lang="es-ES" altLang="es-ES" sz="1000" b="0" i="0" u="none" strike="noStrike" cap="none" normalizeH="0" baseline="0" dirty="0">
                <a:ln>
                  <a:noFill/>
                </a:ln>
                <a:solidFill>
                  <a:srgbClr val="BCBEC4"/>
                </a:solidFill>
                <a:effectLst/>
                <a:latin typeface="JetBrains Mono"/>
              </a:rPr>
              <a:t>=GRB.INTEGER, </a:t>
            </a:r>
            <a:r>
              <a:rPr kumimoji="0" lang="es-ES" altLang="es-ES" sz="1000" b="0" i="0" u="none" strike="noStrike" cap="none" normalizeH="0" baseline="0" dirty="0">
                <a:ln>
                  <a:noFill/>
                </a:ln>
                <a:solidFill>
                  <a:srgbClr val="AA4926"/>
                </a:solidFill>
                <a:effectLst/>
                <a:latin typeface="JetBrains Mono"/>
              </a:rPr>
              <a:t>lb</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x_ext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y = </a:t>
            </a:r>
            <a:r>
              <a:rPr kumimoji="0" lang="es-ES" altLang="es-ES" sz="1000" b="0" i="0" u="none" strike="noStrike" cap="none" normalizeH="0" baseline="0" dirty="0" err="1">
                <a:ln>
                  <a:noFill/>
                </a:ln>
                <a:solidFill>
                  <a:srgbClr val="BCBEC4"/>
                </a:solidFill>
                <a:effectLst/>
                <a:latin typeface="JetBrains Mono"/>
              </a:rPr>
              <a:t>model.addVars</a:t>
            </a:r>
            <a:r>
              <a:rPr kumimoji="0" lang="es-ES" altLang="es-ES" sz="1000" b="0" i="0" u="none" strike="noStrike" cap="none" normalizeH="0" baseline="0" dirty="0">
                <a:ln>
                  <a:noFill/>
                </a:ln>
                <a:solidFill>
                  <a:srgbClr val="BCBEC4"/>
                </a:solidFill>
                <a:effectLst/>
                <a:latin typeface="JetBrains Mono"/>
              </a:rPr>
              <a:t>(productos, </a:t>
            </a:r>
            <a:r>
              <a:rPr kumimoji="0" lang="es-ES" altLang="es-ES" sz="1000" b="0" i="0" u="none" strike="noStrike" cap="none" normalizeH="0" baseline="0" dirty="0" err="1">
                <a:ln>
                  <a:noFill/>
                </a:ln>
                <a:solidFill>
                  <a:srgbClr val="AA4926"/>
                </a:solidFill>
                <a:effectLst/>
                <a:latin typeface="JetBrains Mono"/>
              </a:rPr>
              <a:t>vtype</a:t>
            </a:r>
            <a:r>
              <a:rPr kumimoji="0" lang="es-ES" altLang="es-ES" sz="1000" b="0" i="0" u="none" strike="noStrike" cap="none" normalizeH="0" baseline="0" dirty="0">
                <a:ln>
                  <a:noFill/>
                </a:ln>
                <a:solidFill>
                  <a:srgbClr val="BCBEC4"/>
                </a:solidFill>
                <a:effectLst/>
                <a:latin typeface="JetBrains Mono"/>
              </a:rPr>
              <a:t>=GRB.BINARY,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"y"</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y_ext</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model.addVars</a:t>
            </a:r>
            <a:r>
              <a:rPr kumimoji="0" lang="es-ES" altLang="es-ES" sz="1000" b="0" i="0" u="none" strike="noStrike" cap="none" normalizeH="0" baseline="0" dirty="0">
                <a:ln>
                  <a:noFill/>
                </a:ln>
                <a:solidFill>
                  <a:srgbClr val="BCBEC4"/>
                </a:solidFill>
                <a:effectLst/>
                <a:latin typeface="JetBrains Mono"/>
              </a:rPr>
              <a:t>(productos, </a:t>
            </a:r>
            <a:r>
              <a:rPr kumimoji="0" lang="es-ES" altLang="es-ES" sz="1000" b="0" i="0" u="none" strike="noStrike" cap="none" normalizeH="0" baseline="0" dirty="0" err="1">
                <a:ln>
                  <a:noFill/>
                </a:ln>
                <a:solidFill>
                  <a:srgbClr val="AA4926"/>
                </a:solidFill>
                <a:effectLst/>
                <a:latin typeface="JetBrains Mono"/>
              </a:rPr>
              <a:t>vtype</a:t>
            </a:r>
            <a:r>
              <a:rPr kumimoji="0" lang="es-ES" altLang="es-ES" sz="1000" b="0" i="0" u="none" strike="noStrike" cap="none" normalizeH="0" baseline="0" dirty="0">
                <a:ln>
                  <a:noFill/>
                </a:ln>
                <a:solidFill>
                  <a:srgbClr val="BCBEC4"/>
                </a:solidFill>
                <a:effectLst/>
                <a:latin typeface="JetBrains Mono"/>
              </a:rPr>
              <a:t>=GRB.BINARY,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y_ext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C9FD963-1E23-2355-11C9-191FD2F3CFA4}"/>
              </a:ext>
            </a:extLst>
          </p:cNvPr>
          <p:cNvSpPr>
            <a:spLocks noChangeArrowheads="1"/>
          </p:cNvSpPr>
          <p:nvPr/>
        </p:nvSpPr>
        <p:spPr bwMode="auto">
          <a:xfrm>
            <a:off x="5489231" y="1119555"/>
            <a:ext cx="5879592" cy="544764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7A7E85"/>
                </a:solidFill>
                <a:effectLst/>
                <a:latin typeface="JetBrains Mono"/>
              </a:rPr>
              <a:t># Actualizar el modelo para integrar las variables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model.update</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Función objetivo</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model.setObjective</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8888C6"/>
                </a:solidFill>
                <a:effectLst/>
                <a:latin typeface="JetBrains Mono"/>
              </a:rPr>
              <a:t>sum</a:t>
            </a:r>
            <a:r>
              <a:rPr kumimoji="0" lang="es-ES" altLang="es-ES" sz="1000" b="0" i="0" u="none" strike="noStrike" cap="none" normalizeH="0" baseline="0" dirty="0">
                <a:ln>
                  <a:noFill/>
                </a:ln>
                <a:solidFill>
                  <a:srgbClr val="BCBEC4"/>
                </a:solidFill>
                <a:effectLst/>
                <a:latin typeface="JetBrains Mono"/>
              </a:rPr>
              <a:t>(beneficio[i] * x[i] - </a:t>
            </a:r>
            <a:r>
              <a:rPr kumimoji="0" lang="es-ES" altLang="es-ES" sz="1000" b="0" i="0" u="none" strike="noStrike" cap="none" normalizeH="0" baseline="0" dirty="0" err="1">
                <a:ln>
                  <a:noFill/>
                </a:ln>
                <a:solidFill>
                  <a:srgbClr val="BCBEC4"/>
                </a:solidFill>
                <a:effectLst/>
                <a:latin typeface="JetBrains Mono"/>
              </a:rPr>
              <a:t>coste_fijo</a:t>
            </a:r>
            <a:r>
              <a:rPr kumimoji="0" lang="es-ES" altLang="es-ES" sz="1000" b="0" i="0" u="none" strike="noStrike" cap="none" normalizeH="0" baseline="0" dirty="0">
                <a:ln>
                  <a:noFill/>
                </a:ln>
                <a:solidFill>
                  <a:srgbClr val="BCBEC4"/>
                </a:solidFill>
                <a:effectLst/>
                <a:latin typeface="JetBrains Mono"/>
              </a:rPr>
              <a:t>[i] * y[i] - </a:t>
            </a:r>
            <a:r>
              <a:rPr kumimoji="0" lang="es-ES" altLang="es-ES" sz="1000" b="0" i="0" u="none" strike="noStrike" cap="none" normalizeH="0" baseline="0" dirty="0" err="1">
                <a:ln>
                  <a:noFill/>
                </a:ln>
                <a:solidFill>
                  <a:srgbClr val="BCBEC4"/>
                </a:solidFill>
                <a:effectLst/>
                <a:latin typeface="JetBrains Mono"/>
              </a:rPr>
              <a:t>coste_ext</a:t>
            </a:r>
            <a:r>
              <a:rPr kumimoji="0" lang="es-ES" altLang="es-ES" sz="1000" b="0" i="0" u="none" strike="noStrike" cap="none" normalizeH="0" baseline="0" dirty="0">
                <a:ln>
                  <a:noFill/>
                </a:ln>
                <a:solidFill>
                  <a:srgbClr val="BCBEC4"/>
                </a:solidFill>
                <a:effectLst/>
                <a:latin typeface="JetBrains Mono"/>
              </a:rPr>
              <a:t>[i] * </a:t>
            </a:r>
            <a:r>
              <a:rPr kumimoji="0" lang="es-ES" altLang="es-ES" sz="1000" b="0" i="0" u="none" strike="noStrike" cap="none" normalizeH="0" baseline="0" dirty="0" err="1">
                <a:ln>
                  <a:noFill/>
                </a:ln>
                <a:solidFill>
                  <a:srgbClr val="BCBEC4"/>
                </a:solidFill>
                <a:effectLst/>
                <a:latin typeface="JetBrains Mono"/>
              </a:rPr>
              <a:t>y_ext</a:t>
            </a:r>
            <a:r>
              <a:rPr kumimoji="0" lang="es-ES" altLang="es-ES" sz="1000" b="0" i="0" u="none" strike="noStrike" cap="none" normalizeH="0" baseline="0" dirty="0">
                <a:ln>
                  <a:noFill/>
                </a:ln>
                <a:solidFill>
                  <a:srgbClr val="BCBEC4"/>
                </a:solidFill>
                <a:effectLst/>
                <a:latin typeface="JetBrains Mono"/>
              </a:rPr>
              <a:t>[i] </a:t>
            </a:r>
            <a:r>
              <a:rPr kumimoji="0" lang="es-ES" altLang="es-ES" sz="1000" b="0" i="0" u="none" strike="noStrike" cap="none" normalizeH="0" baseline="0" dirty="0" err="1">
                <a:ln>
                  <a:noFill/>
                </a:ln>
                <a:solidFill>
                  <a:srgbClr val="CF8E6D"/>
                </a:solidFill>
                <a:effectLst/>
                <a:latin typeface="JetBrains Mono"/>
              </a:rPr>
              <a:t>for</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i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a:ln>
                  <a:noFill/>
                </a:ln>
                <a:solidFill>
                  <a:srgbClr val="BCBEC4"/>
                </a:solidFill>
                <a:effectLst/>
                <a:latin typeface="JetBrains Mono"/>
              </a:rPr>
              <a:t>productos),</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GRB.MAXIMIZE</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Restricciones</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1. Relación entre producción total y producción en instalaciones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for</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i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a:ln>
                  <a:noFill/>
                </a:ln>
                <a:solidFill>
                  <a:srgbClr val="BCBEC4"/>
                </a:solidFill>
                <a:effectLst/>
                <a:latin typeface="JetBrains Mono"/>
              </a:rPr>
              <a:t>productos:</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model.addConstr</a:t>
            </a:r>
            <a:r>
              <a:rPr kumimoji="0" lang="es-ES" altLang="es-ES" sz="1000" b="0" i="0" u="none" strike="noStrike" cap="none" normalizeH="0" baseline="0" dirty="0">
                <a:ln>
                  <a:noFill/>
                </a:ln>
                <a:solidFill>
                  <a:srgbClr val="BCBEC4"/>
                </a:solidFill>
                <a:effectLst/>
                <a:latin typeface="JetBrains Mono"/>
              </a:rPr>
              <a:t>(x[i] == </a:t>
            </a:r>
            <a:r>
              <a:rPr kumimoji="0" lang="es-ES" altLang="es-ES" sz="1000" b="0" i="0" u="none" strike="noStrike" cap="none" normalizeH="0" baseline="0" dirty="0" err="1">
                <a:ln>
                  <a:noFill/>
                </a:ln>
                <a:solidFill>
                  <a:srgbClr val="BCBEC4"/>
                </a:solidFill>
                <a:effectLst/>
                <a:latin typeface="JetBrains Mono"/>
              </a:rPr>
              <a:t>x_int</a:t>
            </a:r>
            <a:r>
              <a:rPr kumimoji="0" lang="es-ES" altLang="es-ES" sz="1000" b="0" i="0" u="none" strike="noStrike" cap="none" normalizeH="0" baseline="0" dirty="0">
                <a:ln>
                  <a:noFill/>
                </a:ln>
                <a:solidFill>
                  <a:srgbClr val="BCBEC4"/>
                </a:solidFill>
                <a:effectLst/>
                <a:latin typeface="JetBrains Mono"/>
              </a:rPr>
              <a:t>[i] + </a:t>
            </a:r>
            <a:r>
              <a:rPr kumimoji="0" lang="es-ES" altLang="es-ES" sz="1000" b="0" i="0" u="none" strike="noStrike" cap="none" normalizeH="0" baseline="0" dirty="0" err="1">
                <a:ln>
                  <a:noFill/>
                </a:ln>
                <a:solidFill>
                  <a:srgbClr val="BCBEC4"/>
                </a:solidFill>
                <a:effectLst/>
                <a:latin typeface="JetBrains Mono"/>
              </a:rPr>
              <a:t>x_ext</a:t>
            </a:r>
            <a:r>
              <a:rPr kumimoji="0" lang="es-ES" altLang="es-ES" sz="1000" b="0" i="0" u="none" strike="noStrike" cap="none" normalizeH="0" baseline="0" dirty="0">
                <a:ln>
                  <a:noFill/>
                </a:ln>
                <a:solidFill>
                  <a:srgbClr val="BCBEC4"/>
                </a:solidFill>
                <a:effectLst/>
                <a:latin typeface="JetBrains Mono"/>
              </a:rPr>
              <a:t>[i],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f"Produccion_total</a:t>
            </a:r>
            <a:r>
              <a:rPr kumimoji="0" lang="es-ES" altLang="es-ES" sz="1000" b="0" i="0" u="none" strike="noStrike" cap="none" normalizeH="0" baseline="0" dirty="0">
                <a:ln>
                  <a:noFill/>
                </a:ln>
                <a:solidFill>
                  <a:srgbClr val="6AAB73"/>
                </a:solidFill>
                <a:effectLst/>
                <a:latin typeface="JetBrains Mono"/>
              </a:rPr>
              <a:t>_</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2. Producción mínima</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for</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i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a:ln>
                  <a:noFill/>
                </a:ln>
                <a:solidFill>
                  <a:srgbClr val="BCBEC4"/>
                </a:solidFill>
                <a:effectLst/>
                <a:latin typeface="JetBrains Mono"/>
              </a:rPr>
              <a:t>productos:</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model.addConstr</a:t>
            </a:r>
            <a:r>
              <a:rPr kumimoji="0" lang="es-ES" altLang="es-ES" sz="1000" b="0" i="0" u="none" strike="noStrike" cap="none" normalizeH="0" baseline="0" dirty="0">
                <a:ln>
                  <a:noFill/>
                </a:ln>
                <a:solidFill>
                  <a:srgbClr val="BCBEC4"/>
                </a:solidFill>
                <a:effectLst/>
                <a:latin typeface="JetBrains Mono"/>
              </a:rPr>
              <a:t>(x[i] &gt;= </a:t>
            </a:r>
            <a:r>
              <a:rPr kumimoji="0" lang="es-ES" altLang="es-ES" sz="1000" b="0" i="0" u="none" strike="noStrike" cap="none" normalizeH="0" baseline="0" dirty="0" err="1">
                <a:ln>
                  <a:noFill/>
                </a:ln>
                <a:solidFill>
                  <a:srgbClr val="BCBEC4"/>
                </a:solidFill>
                <a:effectLst/>
                <a:latin typeface="JetBrains Mono"/>
              </a:rPr>
              <a:t>produccion_min</a:t>
            </a:r>
            <a:r>
              <a:rPr kumimoji="0" lang="es-ES" altLang="es-ES" sz="1000" b="0" i="0" u="none" strike="noStrike" cap="none" normalizeH="0" baseline="0" dirty="0">
                <a:ln>
                  <a:noFill/>
                </a:ln>
                <a:solidFill>
                  <a:srgbClr val="BCBEC4"/>
                </a:solidFill>
                <a:effectLst/>
                <a:latin typeface="JetBrains Mono"/>
              </a:rPr>
              <a:t>[i] * y[i],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f"Produccion_minima</a:t>
            </a:r>
            <a:r>
              <a:rPr kumimoji="0" lang="es-ES" altLang="es-ES" sz="1000" b="0" i="0" u="none" strike="noStrike" cap="none" normalizeH="0" baseline="0" dirty="0">
                <a:ln>
                  <a:noFill/>
                </a:ln>
                <a:solidFill>
                  <a:srgbClr val="6AAB73"/>
                </a:solidFill>
                <a:effectLst/>
                <a:latin typeface="JetBrains Mono"/>
              </a:rPr>
              <a:t>_</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model.addConstr</a:t>
            </a:r>
            <a:r>
              <a:rPr kumimoji="0" lang="es-ES" altLang="es-ES" sz="1000" b="0" i="0" u="none" strike="noStrike" cap="none" normalizeH="0" baseline="0" dirty="0">
                <a:ln>
                  <a:noFill/>
                </a:ln>
                <a:solidFill>
                  <a:srgbClr val="BCBEC4"/>
                </a:solidFill>
                <a:effectLst/>
                <a:latin typeface="JetBrains Mono"/>
              </a:rPr>
              <a:t>(x[i] &lt;= M * y[i],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f"Produccion_maxima</a:t>
            </a:r>
            <a:r>
              <a:rPr kumimoji="0" lang="es-ES" altLang="es-ES" sz="1000" b="0" i="0" u="none" strike="noStrike" cap="none" normalizeH="0" baseline="0" dirty="0">
                <a:ln>
                  <a:noFill/>
                </a:ln>
                <a:solidFill>
                  <a:srgbClr val="6AAB73"/>
                </a:solidFill>
                <a:effectLst/>
                <a:latin typeface="JetBrains Mono"/>
              </a:rPr>
              <a:t>_</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3. Capacidad de instalaciones internas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for</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i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a:ln>
                  <a:noFill/>
                </a:ln>
                <a:solidFill>
                  <a:srgbClr val="BCBEC4"/>
                </a:solidFill>
                <a:effectLst/>
                <a:latin typeface="JetBrains Mono"/>
              </a:rPr>
              <a:t>productos:</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model.addConstr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x_int</a:t>
            </a:r>
            <a:r>
              <a:rPr kumimoji="0" lang="es-ES" altLang="es-ES" sz="1000" b="0" i="0" u="none" strike="noStrike" cap="none" normalizeH="0" baseline="0" dirty="0">
                <a:ln>
                  <a:noFill/>
                </a:ln>
                <a:solidFill>
                  <a:srgbClr val="BCBEC4"/>
                </a:solidFill>
                <a:effectLst/>
                <a:latin typeface="JetBrains Mono"/>
              </a:rPr>
              <a:t>[i] &lt;= </a:t>
            </a:r>
            <a:r>
              <a:rPr kumimoji="0" lang="es-ES" altLang="es-ES" sz="1000" b="0" i="0" u="none" strike="noStrike" cap="none" normalizeH="0" baseline="0" dirty="0" err="1">
                <a:ln>
                  <a:noFill/>
                </a:ln>
                <a:solidFill>
                  <a:srgbClr val="BCBEC4"/>
                </a:solidFill>
                <a:effectLst/>
                <a:latin typeface="JetBrains Mono"/>
              </a:rPr>
              <a:t>capacidad_int</a:t>
            </a:r>
            <a:r>
              <a:rPr kumimoji="0" lang="es-ES" altLang="es-ES" sz="1000" b="0" i="0" u="none" strike="noStrike" cap="none" normalizeH="0" baseline="0" dirty="0">
                <a:ln>
                  <a:noFill/>
                </a:ln>
                <a:solidFill>
                  <a:srgbClr val="BCBEC4"/>
                </a:solidFill>
                <a:effectLst/>
                <a:latin typeface="JetBrains Mono"/>
              </a:rPr>
              <a:t>[i] * y[i],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f"Capacidad_interna</a:t>
            </a:r>
            <a:r>
              <a:rPr kumimoji="0" lang="es-ES" altLang="es-ES" sz="1000" b="0" i="0" u="none" strike="noStrike" cap="none" normalizeH="0" baseline="0" dirty="0">
                <a:ln>
                  <a:noFill/>
                </a:ln>
                <a:solidFill>
                  <a:srgbClr val="6AAB73"/>
                </a:solidFill>
                <a:effectLst/>
                <a:latin typeface="JetBrains Mono"/>
              </a:rPr>
              <a:t>_</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4. Uso de instalaciones externas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for</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i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a:ln>
                  <a:noFill/>
                </a:ln>
                <a:solidFill>
                  <a:srgbClr val="BCBEC4"/>
                </a:solidFill>
                <a:effectLst/>
                <a:latin typeface="JetBrains Mono"/>
              </a:rPr>
              <a:t>productos:</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model.addConstr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x_ext</a:t>
            </a:r>
            <a:r>
              <a:rPr kumimoji="0" lang="es-ES" altLang="es-ES" sz="1000" b="0" i="0" u="none" strike="noStrike" cap="none" normalizeH="0" baseline="0" dirty="0">
                <a:ln>
                  <a:noFill/>
                </a:ln>
                <a:solidFill>
                  <a:srgbClr val="BCBEC4"/>
                </a:solidFill>
                <a:effectLst/>
                <a:latin typeface="JetBrains Mono"/>
              </a:rPr>
              <a:t>[i] &gt;= x[i] - </a:t>
            </a:r>
            <a:r>
              <a:rPr kumimoji="0" lang="es-ES" altLang="es-ES" sz="1000" b="0" i="0" u="none" strike="noStrike" cap="none" normalizeH="0" baseline="0" dirty="0" err="1">
                <a:ln>
                  <a:noFill/>
                </a:ln>
                <a:solidFill>
                  <a:srgbClr val="BCBEC4"/>
                </a:solidFill>
                <a:effectLst/>
                <a:latin typeface="JetBrains Mono"/>
              </a:rPr>
              <a:t>capacidad_int</a:t>
            </a:r>
            <a:r>
              <a:rPr kumimoji="0" lang="es-ES" altLang="es-ES" sz="1000" b="0" i="0" u="none" strike="noStrike" cap="none" normalizeH="0" baseline="0" dirty="0">
                <a:ln>
                  <a:noFill/>
                </a:ln>
                <a:solidFill>
                  <a:srgbClr val="BCBEC4"/>
                </a:solidFill>
                <a:effectLst/>
                <a:latin typeface="JetBrains Mono"/>
              </a:rPr>
              <a:t>[i] * y[i],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f"Produccion_externa_min</a:t>
            </a:r>
            <a:r>
              <a:rPr kumimoji="0" lang="es-ES" altLang="es-ES" sz="1000" b="0" i="0" u="none" strike="noStrike" cap="none" normalizeH="0" baseline="0" dirty="0">
                <a:ln>
                  <a:noFill/>
                </a:ln>
                <a:solidFill>
                  <a:srgbClr val="6AAB73"/>
                </a:solidFill>
                <a:effectLst/>
                <a:latin typeface="JetBrains Mono"/>
              </a:rPr>
              <a:t>_</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model.addConstr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x_ext</a:t>
            </a:r>
            <a:r>
              <a:rPr kumimoji="0" lang="es-ES" altLang="es-ES" sz="1000" b="0" i="0" u="none" strike="noStrike" cap="none" normalizeH="0" baseline="0" dirty="0">
                <a:ln>
                  <a:noFill/>
                </a:ln>
                <a:solidFill>
                  <a:srgbClr val="BCBEC4"/>
                </a:solidFill>
                <a:effectLst/>
                <a:latin typeface="JetBrains Mono"/>
              </a:rPr>
              <a:t>[i] &lt;= M * </a:t>
            </a:r>
            <a:r>
              <a:rPr kumimoji="0" lang="es-ES" altLang="es-ES" sz="1000" b="0" i="0" u="none" strike="noStrike" cap="none" normalizeH="0" baseline="0" dirty="0" err="1">
                <a:ln>
                  <a:noFill/>
                </a:ln>
                <a:solidFill>
                  <a:srgbClr val="BCBEC4"/>
                </a:solidFill>
                <a:effectLst/>
                <a:latin typeface="JetBrains Mono"/>
              </a:rPr>
              <a:t>y_ext</a:t>
            </a:r>
            <a:r>
              <a:rPr kumimoji="0" lang="es-ES" altLang="es-ES" sz="1000" b="0" i="0" u="none" strike="noStrike" cap="none" normalizeH="0" baseline="0" dirty="0">
                <a:ln>
                  <a:noFill/>
                </a:ln>
                <a:solidFill>
                  <a:srgbClr val="BCBEC4"/>
                </a:solidFill>
                <a:effectLst/>
                <a:latin typeface="JetBrains Mono"/>
              </a:rPr>
              <a:t>[i],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f"Produccion_externa_max</a:t>
            </a:r>
            <a:r>
              <a:rPr kumimoji="0" lang="es-ES" altLang="es-ES" sz="1000" b="0" i="0" u="none" strike="noStrike" cap="none" normalizeH="0" baseline="0" dirty="0">
                <a:ln>
                  <a:noFill/>
                </a:ln>
                <a:solidFill>
                  <a:srgbClr val="6AAB73"/>
                </a:solidFill>
                <a:effectLst/>
                <a:latin typeface="JetBrains Mono"/>
              </a:rPr>
              <a:t>_</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5. Si no se produce el tipo de ordenador, no hay producción interna ni externa</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for</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i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a:ln>
                  <a:noFill/>
                </a:ln>
                <a:solidFill>
                  <a:srgbClr val="BCBEC4"/>
                </a:solidFill>
                <a:effectLst/>
                <a:latin typeface="JetBrains Mono"/>
              </a:rPr>
              <a:t>productos:</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model.addConstr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x_int</a:t>
            </a:r>
            <a:r>
              <a:rPr kumimoji="0" lang="es-ES" altLang="es-ES" sz="1000" b="0" i="0" u="none" strike="noStrike" cap="none" normalizeH="0" baseline="0" dirty="0">
                <a:ln>
                  <a:noFill/>
                </a:ln>
                <a:solidFill>
                  <a:srgbClr val="BCBEC4"/>
                </a:solidFill>
                <a:effectLst/>
                <a:latin typeface="JetBrains Mono"/>
              </a:rPr>
              <a:t>[i] &lt;= M * y[i],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f"Produccion_interna_si_se_produce</a:t>
            </a:r>
            <a:r>
              <a:rPr kumimoji="0" lang="es-ES" altLang="es-ES" sz="1000" b="0" i="0" u="none" strike="noStrike" cap="none" normalizeH="0" baseline="0" dirty="0">
                <a:ln>
                  <a:noFill/>
                </a:ln>
                <a:solidFill>
                  <a:srgbClr val="6AAB73"/>
                </a:solidFill>
                <a:effectLst/>
                <a:latin typeface="JetBrains Mono"/>
              </a:rPr>
              <a:t>_</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i="0" u="none" strike="noStrike" cap="none" normalizeH="0" baseline="0" dirty="0">
                <a:ln>
                  <a:noFill/>
                </a:ln>
                <a:solidFill>
                  <a:srgbClr val="BCBEC4"/>
                </a:solidFill>
                <a:effectLst/>
                <a:latin typeface="JetBrains Mono"/>
              </a:rPr>
            </a:br>
            <a:r>
              <a:rPr kumimoji="0" lang="es-ES" altLang="es-ES" sz="1000" i="0" u="none" strike="noStrike" cap="none" normalizeH="0" baseline="0" dirty="0">
                <a:ln>
                  <a:noFill/>
                </a:ln>
                <a:solidFill>
                  <a:srgbClr val="BCBEC4"/>
                </a:solidFill>
                <a:effectLst/>
                <a:latin typeface="JetBrains Mono"/>
              </a:rPr>
              <a:t>    </a:t>
            </a:r>
            <a:r>
              <a:rPr kumimoji="0" lang="es-ES" altLang="es-ES" sz="1000" i="0" u="none" strike="noStrike" cap="none" normalizeH="0" baseline="0" dirty="0" err="1">
                <a:ln>
                  <a:noFill/>
                </a:ln>
                <a:solidFill>
                  <a:srgbClr val="BCBEC4"/>
                </a:solidFill>
                <a:effectLst/>
                <a:latin typeface="JetBrains Mono"/>
              </a:rPr>
              <a:t>model.addConstr</a:t>
            </a:r>
            <a:r>
              <a:rPr kumimoji="0" lang="es-ES" altLang="es-ES" sz="1000" i="0" u="none" strike="noStrike" cap="none" normalizeH="0" baseline="0" dirty="0">
                <a:ln>
                  <a:noFill/>
                </a:ln>
                <a:solidFill>
                  <a:srgbClr val="BCBEC4"/>
                </a:solidFill>
                <a:effectLst/>
                <a:latin typeface="JetBrains Mono"/>
              </a:rPr>
              <a:t>(</a:t>
            </a:r>
            <a:r>
              <a:rPr kumimoji="0" lang="es-ES" altLang="es-ES" sz="1000" i="0" u="none" strike="noStrike" cap="none" normalizeH="0" baseline="0" dirty="0" err="1">
                <a:ln>
                  <a:noFill/>
                </a:ln>
                <a:solidFill>
                  <a:srgbClr val="BCBEC4"/>
                </a:solidFill>
                <a:effectLst/>
                <a:latin typeface="JetBrains Mono"/>
              </a:rPr>
              <a:t>x_ext</a:t>
            </a:r>
            <a:r>
              <a:rPr kumimoji="0" lang="es-ES" altLang="es-ES" sz="1000" i="0" u="none" strike="noStrike" cap="none" normalizeH="0" baseline="0" dirty="0">
                <a:ln>
                  <a:noFill/>
                </a:ln>
                <a:solidFill>
                  <a:srgbClr val="BCBEC4"/>
                </a:solidFill>
                <a:effectLst/>
                <a:latin typeface="JetBrains Mono"/>
              </a:rPr>
              <a:t>[i] &lt;= M * y[i], </a:t>
            </a:r>
            <a:r>
              <a:rPr kumimoji="0" lang="es-ES" altLang="es-ES" sz="1000" i="0" u="none" strike="noStrike" cap="none" normalizeH="0" baseline="0" dirty="0" err="1">
                <a:ln>
                  <a:noFill/>
                </a:ln>
                <a:solidFill>
                  <a:srgbClr val="AA4926"/>
                </a:solidFill>
                <a:effectLst/>
                <a:latin typeface="JetBrains Mono"/>
              </a:rPr>
              <a:t>name</a:t>
            </a:r>
            <a:r>
              <a:rPr kumimoji="0" lang="es-ES" altLang="es-ES" sz="1000" i="0" u="none" strike="noStrike" cap="none" normalizeH="0" baseline="0" dirty="0">
                <a:ln>
                  <a:noFill/>
                </a:ln>
                <a:solidFill>
                  <a:srgbClr val="BCBEC4"/>
                </a:solidFill>
                <a:effectLst/>
                <a:latin typeface="JetBrains Mono"/>
              </a:rPr>
              <a:t>=</a:t>
            </a:r>
            <a:r>
              <a:rPr kumimoji="0" lang="es-ES" altLang="es-ES" sz="1000" i="0" u="none" strike="noStrike" cap="none" normalizeH="0" baseline="0" dirty="0" err="1">
                <a:ln>
                  <a:noFill/>
                </a:ln>
                <a:solidFill>
                  <a:srgbClr val="6AAB73"/>
                </a:solidFill>
                <a:effectLst/>
                <a:latin typeface="JetBrains Mono"/>
              </a:rPr>
              <a:t>f"Produccion_externa_si_se_produce</a:t>
            </a:r>
            <a:r>
              <a:rPr kumimoji="0" lang="es-ES" altLang="es-ES" sz="1000" i="0" u="none" strike="noStrike" cap="none" normalizeH="0" baseline="0" dirty="0">
                <a:ln>
                  <a:noFill/>
                </a:ln>
                <a:solidFill>
                  <a:srgbClr val="6AAB73"/>
                </a:solidFill>
                <a:effectLst/>
                <a:latin typeface="JetBrains Mono"/>
              </a:rPr>
              <a:t>_</a:t>
            </a:r>
            <a:r>
              <a:rPr kumimoji="0" lang="es-ES" altLang="es-ES" sz="1000" i="0" u="none" strike="noStrike" cap="none" normalizeH="0" baseline="0" dirty="0">
                <a:ln>
                  <a:noFill/>
                </a:ln>
                <a:solidFill>
                  <a:srgbClr val="CF8E6D"/>
                </a:solidFill>
                <a:effectLst/>
                <a:latin typeface="JetBrains Mono"/>
              </a:rPr>
              <a:t>{</a:t>
            </a:r>
            <a:r>
              <a:rPr kumimoji="0" lang="es-ES" altLang="es-ES" sz="1000" i="0" u="none" strike="noStrike" cap="none" normalizeH="0" baseline="0" dirty="0">
                <a:ln>
                  <a:noFill/>
                </a:ln>
                <a:solidFill>
                  <a:srgbClr val="BCBEC4"/>
                </a:solidFill>
                <a:effectLst/>
                <a:latin typeface="JetBrains Mono"/>
              </a:rPr>
              <a:t>i</a:t>
            </a:r>
            <a:r>
              <a:rPr kumimoji="0" lang="es-ES" altLang="es-ES" sz="1000" i="0" u="none" strike="noStrike" cap="none" normalizeH="0" baseline="0" dirty="0">
                <a:ln>
                  <a:noFill/>
                </a:ln>
                <a:solidFill>
                  <a:srgbClr val="CF8E6D"/>
                </a:solidFill>
                <a:effectLst/>
                <a:latin typeface="JetBrains Mono"/>
              </a:rPr>
              <a:t>}</a:t>
            </a:r>
            <a:r>
              <a:rPr kumimoji="0" lang="es-ES" altLang="es-ES" sz="1000" i="0" u="none" strike="noStrike" cap="none" normalizeH="0" baseline="0" dirty="0">
                <a:ln>
                  <a:noFill/>
                </a:ln>
                <a:solidFill>
                  <a:srgbClr val="6AAB73"/>
                </a:solidFill>
                <a:effectLst/>
                <a:latin typeface="JetBrains Mono"/>
              </a:rPr>
              <a:t>"</a:t>
            </a:r>
            <a:r>
              <a:rPr kumimoji="0" lang="es-ES" altLang="es-ES" sz="1000" i="0" u="none" strike="noStrike" cap="none" normalizeH="0" baseline="0" dirty="0">
                <a:ln>
                  <a:noFill/>
                </a:ln>
                <a:solidFill>
                  <a:srgbClr val="BCBEC4"/>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15339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D7FDC-F8C0-58DD-E769-14E8487C29A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9C1EF7-5C5F-4ECB-0562-C65686F26B8F}"/>
              </a:ext>
            </a:extLst>
          </p:cNvPr>
          <p:cNvSpPr>
            <a:spLocks noGrp="1"/>
          </p:cNvSpPr>
          <p:nvPr>
            <p:ph type="title"/>
          </p:nvPr>
        </p:nvSpPr>
        <p:spPr>
          <a:xfrm>
            <a:off x="222287" y="352980"/>
            <a:ext cx="11747425" cy="666360"/>
          </a:xfrm>
        </p:spPr>
        <p:txBody>
          <a:bodyPr/>
          <a:lstStyle/>
          <a:p>
            <a:r>
              <a:rPr lang="es-ES" b="1" dirty="0" err="1"/>
              <a:t>PCIngredients</a:t>
            </a:r>
            <a:endParaRPr lang="es-ES" b="1" dirty="0"/>
          </a:p>
        </p:txBody>
      </p:sp>
      <p:sp>
        <p:nvSpPr>
          <p:cNvPr id="2" name="Slide Number Placeholder 1">
            <a:extLst>
              <a:ext uri="{FF2B5EF4-FFF2-40B4-BE49-F238E27FC236}">
                <a16:creationId xmlns:a16="http://schemas.microsoft.com/office/drawing/2014/main" id="{5C5DE654-1FB4-878D-2670-69FEAF0611A4}"/>
              </a:ext>
            </a:extLst>
          </p:cNvPr>
          <p:cNvSpPr>
            <a:spLocks noGrp="1"/>
          </p:cNvSpPr>
          <p:nvPr>
            <p:ph type="sldNum" sz="quarter" idx="4"/>
          </p:nvPr>
        </p:nvSpPr>
        <p:spPr/>
        <p:txBody>
          <a:bodyPr/>
          <a:lstStyle/>
          <a:p>
            <a:fld id="{C3C68E28-6A0B-4E0D-A95D-AA2B793B8668}" type="slidenum">
              <a:rPr lang="es-ES" smtClean="0"/>
              <a:t>93</a:t>
            </a:fld>
            <a:endParaRPr lang="es-ES"/>
          </a:p>
        </p:txBody>
      </p:sp>
      <p:sp>
        <p:nvSpPr>
          <p:cNvPr id="5" name="Rectangle 1">
            <a:extLst>
              <a:ext uri="{FF2B5EF4-FFF2-40B4-BE49-F238E27FC236}">
                <a16:creationId xmlns:a16="http://schemas.microsoft.com/office/drawing/2014/main" id="{191B2B0F-841E-09FF-7BB7-56FB3D860B4B}"/>
              </a:ext>
            </a:extLst>
          </p:cNvPr>
          <p:cNvSpPr>
            <a:spLocks noChangeArrowheads="1"/>
          </p:cNvSpPr>
          <p:nvPr/>
        </p:nvSpPr>
        <p:spPr bwMode="auto">
          <a:xfrm>
            <a:off x="222287" y="1358900"/>
            <a:ext cx="5897880" cy="286232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7A7E85"/>
                </a:solidFill>
                <a:effectLst/>
                <a:latin typeface="JetBrains Mono"/>
              </a:rPr>
              <a:t># 7. Horas de montaje</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model.addConstr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8888C6"/>
                </a:solidFill>
                <a:effectLst/>
                <a:latin typeface="JetBrains Mono"/>
              </a:rPr>
              <a:t>sum</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horas_montaje</a:t>
            </a:r>
            <a:r>
              <a:rPr kumimoji="0" lang="es-ES" altLang="es-ES" sz="1000" b="0" i="0" u="none" strike="noStrike" cap="none" normalizeH="0" baseline="0" dirty="0">
                <a:ln>
                  <a:noFill/>
                </a:ln>
                <a:solidFill>
                  <a:srgbClr val="BCBEC4"/>
                </a:solidFill>
                <a:effectLst/>
                <a:latin typeface="JetBrains Mono"/>
              </a:rPr>
              <a:t>[i] * x[i] </a:t>
            </a:r>
            <a:r>
              <a:rPr kumimoji="0" lang="es-ES" altLang="es-ES" sz="1000" b="0" i="0" u="none" strike="noStrike" cap="none" normalizeH="0" baseline="0" dirty="0" err="1">
                <a:ln>
                  <a:noFill/>
                </a:ln>
                <a:solidFill>
                  <a:srgbClr val="CF8E6D"/>
                </a:solidFill>
                <a:effectLst/>
                <a:latin typeface="JetBrains Mono"/>
              </a:rPr>
              <a:t>for</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i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a:ln>
                  <a:noFill/>
                </a:ln>
                <a:solidFill>
                  <a:srgbClr val="BCBEC4"/>
                </a:solidFill>
                <a:effectLst/>
                <a:latin typeface="JetBrains Mono"/>
              </a:rPr>
              <a:t>productos) &lt;= </a:t>
            </a:r>
            <a:r>
              <a:rPr kumimoji="0" lang="es-ES" altLang="es-ES" sz="1000" b="0" i="0" u="none" strike="noStrike" cap="none" normalizeH="0" baseline="0" dirty="0" err="1">
                <a:ln>
                  <a:noFill/>
                </a:ln>
                <a:solidFill>
                  <a:srgbClr val="BCBEC4"/>
                </a:solidFill>
                <a:effectLst/>
                <a:latin typeface="JetBrains Mono"/>
              </a:rPr>
              <a:t>H_montaje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Horas_Montaje</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Optimizar el modelo</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model.optimize</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Imprimir la solución</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if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model.status</a:t>
            </a:r>
            <a:r>
              <a:rPr kumimoji="0" lang="es-ES" altLang="es-ES" sz="1000" b="0" i="0" u="none" strike="noStrike" cap="none" normalizeH="0" baseline="0" dirty="0">
                <a:ln>
                  <a:noFill/>
                </a:ln>
                <a:solidFill>
                  <a:srgbClr val="BCBEC4"/>
                </a:solidFill>
                <a:effectLst/>
                <a:latin typeface="JetBrains Mono"/>
              </a:rPr>
              <a:t> == GRB.OPTIMAL:</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CF8E6D"/>
                </a:solidFill>
                <a:effectLst/>
                <a:latin typeface="JetBrains Mono"/>
              </a:rPr>
              <a:t>n</a:t>
            </a:r>
            <a:r>
              <a:rPr kumimoji="0" lang="es-ES" altLang="es-ES" sz="1000" b="0" i="0" u="none" strike="noStrike" cap="none" normalizeH="0" baseline="0" dirty="0" err="1">
                <a:ln>
                  <a:noFill/>
                </a:ln>
                <a:solidFill>
                  <a:srgbClr val="6AAB73"/>
                </a:solidFill>
                <a:effectLst/>
                <a:latin typeface="JetBrains Mono"/>
              </a:rPr>
              <a:t>Beneficio</a:t>
            </a:r>
            <a:r>
              <a:rPr kumimoji="0" lang="es-ES" altLang="es-ES" sz="1000" b="0" i="0" u="none" strike="noStrike" cap="none" normalizeH="0" baseline="0" dirty="0">
                <a:ln>
                  <a:noFill/>
                </a:ln>
                <a:solidFill>
                  <a:srgbClr val="6AAB73"/>
                </a:solidFill>
                <a:effectLst/>
                <a:latin typeface="JetBrains Mono"/>
              </a:rPr>
              <a:t> máximo total: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model.ObjVal</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euros"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"Plan de producción óptimo:"</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for</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i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a:ln>
                  <a:noFill/>
                </a:ln>
                <a:solidFill>
                  <a:srgbClr val="BCBEC4"/>
                </a:solidFill>
                <a:effectLst/>
                <a:latin typeface="JetBrains Mono"/>
              </a:rPr>
              <a:t>productos:</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 - Ordenadores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x[i].X</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unidades"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   - Producción interna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_</a:t>
            </a:r>
            <a:r>
              <a:rPr kumimoji="0" lang="es-ES" altLang="es-ES" sz="1000" b="0" i="0" u="none" strike="noStrike" cap="none" normalizeH="0" baseline="0" dirty="0" err="1">
                <a:ln>
                  <a:noFill/>
                </a:ln>
                <a:solidFill>
                  <a:srgbClr val="6AAB73"/>
                </a:solidFill>
                <a:effectLst/>
                <a:latin typeface="JetBrains Mono"/>
              </a:rPr>
              <a:t>int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x_int</a:t>
            </a:r>
            <a:r>
              <a:rPr kumimoji="0" lang="es-ES" altLang="es-ES" sz="1000" b="0" i="0" u="none" strike="noStrike" cap="none" normalizeH="0" baseline="0" dirty="0">
                <a:ln>
                  <a:noFill/>
                </a:ln>
                <a:solidFill>
                  <a:srgbClr val="BCBEC4"/>
                </a:solidFill>
                <a:effectLst/>
                <a:latin typeface="JetBrains Mono"/>
              </a:rPr>
              <a:t>[i].X</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unidades"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   - Producción externa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_</a:t>
            </a:r>
            <a:r>
              <a:rPr kumimoji="0" lang="es-ES" altLang="es-ES" sz="1000" b="0" i="0" u="none" strike="noStrike" cap="none" normalizeH="0" baseline="0" dirty="0" err="1">
                <a:ln>
                  <a:noFill/>
                </a:ln>
                <a:solidFill>
                  <a:srgbClr val="6AAB73"/>
                </a:solidFill>
                <a:effectLst/>
                <a:latin typeface="JetBrains Mono"/>
              </a:rPr>
              <a:t>ext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x_ext</a:t>
            </a:r>
            <a:r>
              <a:rPr kumimoji="0" lang="es-ES" altLang="es-ES" sz="1000" b="0" i="0" u="none" strike="noStrike" cap="none" normalizeH="0" baseline="0" dirty="0">
                <a:ln>
                  <a:noFill/>
                </a:ln>
                <a:solidFill>
                  <a:srgbClr val="BCBEC4"/>
                </a:solidFill>
                <a:effectLst/>
                <a:latin typeface="JetBrains Mono"/>
              </a:rPr>
              <a:t>[i].X</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unidades"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   - Se produce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8888C6"/>
                </a:solidFill>
                <a:effectLst/>
                <a:latin typeface="JetBrains Mono"/>
              </a:rPr>
              <a:t>int</a:t>
            </a:r>
            <a:r>
              <a:rPr kumimoji="0" lang="es-ES" altLang="es-ES" sz="1000" b="0" i="0" u="none" strike="noStrike" cap="none" normalizeH="0" baseline="0" dirty="0">
                <a:ln>
                  <a:noFill/>
                </a:ln>
                <a:solidFill>
                  <a:srgbClr val="BCBEC4"/>
                </a:solidFill>
                <a:effectLst/>
                <a:latin typeface="JetBrains Mono"/>
              </a:rPr>
              <a:t>(y[i].X)</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   - Se usan instalaciones externas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_</a:t>
            </a:r>
            <a:r>
              <a:rPr kumimoji="0" lang="es-ES" altLang="es-ES" sz="1000" b="0" i="0" u="none" strike="noStrike" cap="none" normalizeH="0" baseline="0" dirty="0" err="1">
                <a:ln>
                  <a:noFill/>
                </a:ln>
                <a:solidFill>
                  <a:srgbClr val="6AAB73"/>
                </a:solidFill>
                <a:effectLst/>
                <a:latin typeface="JetBrains Mono"/>
              </a:rPr>
              <a:t>ext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8888C6"/>
                </a:solidFill>
                <a:effectLst/>
                <a:latin typeface="JetBrains Mono"/>
              </a:rPr>
              <a:t>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y_ext</a:t>
            </a:r>
            <a:r>
              <a:rPr kumimoji="0" lang="es-ES" altLang="es-ES" sz="1000" b="0" i="0" u="none" strike="noStrike" cap="none" normalizeH="0" baseline="0" dirty="0">
                <a:ln>
                  <a:noFill/>
                </a:ln>
                <a:solidFill>
                  <a:srgbClr val="BCBEC4"/>
                </a:solidFill>
                <a:effectLst/>
                <a:latin typeface="JetBrains Mono"/>
              </a:rPr>
              <a:t>[i].X)</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else</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"No se encontró una solución óptima."</a:t>
            </a:r>
            <a:r>
              <a:rPr kumimoji="0" lang="es-ES" altLang="es-ES" sz="1000" b="0" i="0" u="none" strike="noStrike" cap="none" normalizeH="0" baseline="0" dirty="0">
                <a:ln>
                  <a:noFill/>
                </a:ln>
                <a:solidFill>
                  <a:srgbClr val="BCBEC4"/>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762B74F-D012-D739-DB30-CB662E80BA12}"/>
              </a:ext>
            </a:extLst>
          </p:cNvPr>
          <p:cNvSpPr txBox="1"/>
          <p:nvPr/>
        </p:nvSpPr>
        <p:spPr>
          <a:xfrm>
            <a:off x="6240780" y="1261515"/>
            <a:ext cx="5454396" cy="4801314"/>
          </a:xfrm>
          <a:prstGeom prst="rect">
            <a:avLst/>
          </a:prstGeom>
          <a:noFill/>
        </p:spPr>
        <p:txBody>
          <a:bodyPr wrap="square">
            <a:spAutoFit/>
          </a:bodyPr>
          <a:lstStyle/>
          <a:p>
            <a:r>
              <a:rPr lang="es-ES" dirty="0"/>
              <a:t>Beneficio máximo total: 63600.0 euros</a:t>
            </a:r>
          </a:p>
          <a:p>
            <a:r>
              <a:rPr lang="es-ES" dirty="0"/>
              <a:t>Plan de producción óptimo:</a:t>
            </a:r>
          </a:p>
          <a:p>
            <a:r>
              <a:rPr lang="es-ES" dirty="0"/>
              <a:t> - Ordenadores a: 120.0 unidades</a:t>
            </a:r>
          </a:p>
          <a:p>
            <a:r>
              <a:rPr lang="es-ES" dirty="0"/>
              <a:t>   - Producción interna (</a:t>
            </a:r>
            <a:r>
              <a:rPr lang="es-ES" dirty="0" err="1"/>
              <a:t>a_int</a:t>
            </a:r>
            <a:r>
              <a:rPr lang="es-ES" dirty="0"/>
              <a:t>): 80.0 unidades</a:t>
            </a:r>
          </a:p>
          <a:p>
            <a:r>
              <a:rPr lang="es-ES" dirty="0"/>
              <a:t>   - Producción externa (</a:t>
            </a:r>
            <a:r>
              <a:rPr lang="es-ES" dirty="0" err="1"/>
              <a:t>a_ext</a:t>
            </a:r>
            <a:r>
              <a:rPr lang="es-ES" dirty="0"/>
              <a:t>): 40.0 unidades</a:t>
            </a:r>
          </a:p>
          <a:p>
            <a:r>
              <a:rPr lang="es-ES" dirty="0"/>
              <a:t>   - Se produce (a): 1</a:t>
            </a:r>
          </a:p>
          <a:p>
            <a:r>
              <a:rPr lang="es-ES" dirty="0"/>
              <a:t>   - Se usan instalaciones externas (</a:t>
            </a:r>
            <a:r>
              <a:rPr lang="es-ES" dirty="0" err="1"/>
              <a:t>a_ext</a:t>
            </a:r>
            <a:r>
              <a:rPr lang="es-ES" dirty="0"/>
              <a:t>): 1</a:t>
            </a:r>
          </a:p>
          <a:p>
            <a:r>
              <a:rPr lang="es-ES" dirty="0"/>
              <a:t> - Ordenadores b: 0.0 unidades</a:t>
            </a:r>
          </a:p>
          <a:p>
            <a:r>
              <a:rPr lang="es-ES" dirty="0"/>
              <a:t>   - Producción interna (</a:t>
            </a:r>
            <a:r>
              <a:rPr lang="es-ES" dirty="0" err="1"/>
              <a:t>b_int</a:t>
            </a:r>
            <a:r>
              <a:rPr lang="es-ES" dirty="0"/>
              <a:t>): 0.0 unidades</a:t>
            </a:r>
          </a:p>
          <a:p>
            <a:r>
              <a:rPr lang="es-ES" dirty="0"/>
              <a:t>   - Producción externa (</a:t>
            </a:r>
            <a:r>
              <a:rPr lang="es-ES" dirty="0" err="1"/>
              <a:t>b_ext</a:t>
            </a:r>
            <a:r>
              <a:rPr lang="es-ES" dirty="0"/>
              <a:t>): -0.0 unidades</a:t>
            </a:r>
          </a:p>
          <a:p>
            <a:r>
              <a:rPr lang="es-ES" dirty="0"/>
              <a:t>   - Se produce (b): 0</a:t>
            </a:r>
          </a:p>
          <a:p>
            <a:r>
              <a:rPr lang="es-ES" dirty="0"/>
              <a:t>   - Se usan instalaciones externas (</a:t>
            </a:r>
            <a:r>
              <a:rPr lang="es-ES" dirty="0" err="1"/>
              <a:t>b_ext</a:t>
            </a:r>
            <a:r>
              <a:rPr lang="es-ES" dirty="0"/>
              <a:t>): 0</a:t>
            </a:r>
          </a:p>
          <a:p>
            <a:r>
              <a:rPr lang="es-ES" dirty="0"/>
              <a:t> - Ordenadores c: 40.0 unidades</a:t>
            </a:r>
          </a:p>
          <a:p>
            <a:r>
              <a:rPr lang="es-ES" dirty="0"/>
              <a:t>   - Producción interna (</a:t>
            </a:r>
            <a:r>
              <a:rPr lang="es-ES" dirty="0" err="1"/>
              <a:t>c_int</a:t>
            </a:r>
            <a:r>
              <a:rPr lang="es-ES" dirty="0"/>
              <a:t>): 40.0 unidades</a:t>
            </a:r>
          </a:p>
          <a:p>
            <a:r>
              <a:rPr lang="es-ES" dirty="0"/>
              <a:t>   - Producción externa (</a:t>
            </a:r>
            <a:r>
              <a:rPr lang="es-ES" dirty="0" err="1"/>
              <a:t>c_ext</a:t>
            </a:r>
            <a:r>
              <a:rPr lang="es-ES" dirty="0"/>
              <a:t>): -0.0 unidades</a:t>
            </a:r>
          </a:p>
          <a:p>
            <a:r>
              <a:rPr lang="es-ES" dirty="0"/>
              <a:t>   - Se produce (c): 1</a:t>
            </a:r>
          </a:p>
          <a:p>
            <a:r>
              <a:rPr lang="es-ES" dirty="0"/>
              <a:t>   - Se usan instalaciones externas (</a:t>
            </a:r>
            <a:r>
              <a:rPr lang="es-ES" dirty="0" err="1"/>
              <a:t>c_ext</a:t>
            </a:r>
            <a:r>
              <a:rPr lang="es-ES" dirty="0"/>
              <a:t>): 0</a:t>
            </a:r>
          </a:p>
        </p:txBody>
      </p:sp>
    </p:spTree>
    <p:extLst>
      <p:ext uri="{BB962C8B-B14F-4D97-AF65-F5344CB8AC3E}">
        <p14:creationId xmlns:p14="http://schemas.microsoft.com/office/powerpoint/2010/main" val="41946522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048F8-8F3D-A7CD-AB9D-EBD38151E28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278CB3-9C6C-7D8B-DE1D-3FAB6469BB82}"/>
              </a:ext>
            </a:extLst>
          </p:cNvPr>
          <p:cNvSpPr>
            <a:spLocks noGrp="1"/>
          </p:cNvSpPr>
          <p:nvPr>
            <p:ph type="title"/>
          </p:nvPr>
        </p:nvSpPr>
        <p:spPr>
          <a:xfrm>
            <a:off x="222287" y="352980"/>
            <a:ext cx="11747425" cy="666360"/>
          </a:xfrm>
        </p:spPr>
        <p:txBody>
          <a:bodyPr/>
          <a:lstStyle/>
          <a:p>
            <a:r>
              <a:rPr lang="es-ES" b="1" dirty="0" err="1"/>
              <a:t>PCIngredients</a:t>
            </a:r>
            <a:endParaRPr lang="es-ES" b="1" dirty="0"/>
          </a:p>
        </p:txBody>
      </p:sp>
      <p:sp>
        <p:nvSpPr>
          <p:cNvPr id="2" name="Slide Number Placeholder 1">
            <a:extLst>
              <a:ext uri="{FF2B5EF4-FFF2-40B4-BE49-F238E27FC236}">
                <a16:creationId xmlns:a16="http://schemas.microsoft.com/office/drawing/2014/main" id="{40965ED7-200E-3451-0374-7C56B32B8FD9}"/>
              </a:ext>
            </a:extLst>
          </p:cNvPr>
          <p:cNvSpPr>
            <a:spLocks noGrp="1"/>
          </p:cNvSpPr>
          <p:nvPr>
            <p:ph type="sldNum" sz="quarter" idx="4"/>
          </p:nvPr>
        </p:nvSpPr>
        <p:spPr/>
        <p:txBody>
          <a:bodyPr/>
          <a:lstStyle/>
          <a:p>
            <a:fld id="{C3C68E28-6A0B-4E0D-A95D-AA2B793B8668}" type="slidenum">
              <a:rPr lang="es-ES" smtClean="0"/>
              <a:t>94</a:t>
            </a:fld>
            <a:endParaRPr lang="es-ES"/>
          </a:p>
        </p:txBody>
      </p:sp>
      <p:sp>
        <p:nvSpPr>
          <p:cNvPr id="5" name="Rectangle 1">
            <a:extLst>
              <a:ext uri="{FF2B5EF4-FFF2-40B4-BE49-F238E27FC236}">
                <a16:creationId xmlns:a16="http://schemas.microsoft.com/office/drawing/2014/main" id="{4115F5DE-CA2F-F2F1-835C-B7F3A0B581AB}"/>
              </a:ext>
            </a:extLst>
          </p:cNvPr>
          <p:cNvSpPr>
            <a:spLocks noChangeArrowheads="1"/>
          </p:cNvSpPr>
          <p:nvPr/>
        </p:nvSpPr>
        <p:spPr bwMode="auto">
          <a:xfrm>
            <a:off x="222287" y="1358900"/>
            <a:ext cx="5897880" cy="286232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7A7E85"/>
                </a:solidFill>
                <a:effectLst/>
                <a:latin typeface="JetBrains Mono"/>
              </a:rPr>
              <a:t># 7. Horas de montaje</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model.addConstr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8888C6"/>
                </a:solidFill>
                <a:effectLst/>
                <a:latin typeface="JetBrains Mono"/>
              </a:rPr>
              <a:t>sum</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horas_montaje</a:t>
            </a:r>
            <a:r>
              <a:rPr kumimoji="0" lang="es-ES" altLang="es-ES" sz="1000" b="0" i="0" u="none" strike="noStrike" cap="none" normalizeH="0" baseline="0" dirty="0">
                <a:ln>
                  <a:noFill/>
                </a:ln>
                <a:solidFill>
                  <a:srgbClr val="BCBEC4"/>
                </a:solidFill>
                <a:effectLst/>
                <a:latin typeface="JetBrains Mono"/>
              </a:rPr>
              <a:t>[i] * x[i] </a:t>
            </a:r>
            <a:r>
              <a:rPr kumimoji="0" lang="es-ES" altLang="es-ES" sz="1000" b="0" i="0" u="none" strike="noStrike" cap="none" normalizeH="0" baseline="0" dirty="0" err="1">
                <a:ln>
                  <a:noFill/>
                </a:ln>
                <a:solidFill>
                  <a:srgbClr val="CF8E6D"/>
                </a:solidFill>
                <a:effectLst/>
                <a:latin typeface="JetBrains Mono"/>
              </a:rPr>
              <a:t>for</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i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a:ln>
                  <a:noFill/>
                </a:ln>
                <a:solidFill>
                  <a:srgbClr val="BCBEC4"/>
                </a:solidFill>
                <a:effectLst/>
                <a:latin typeface="JetBrains Mono"/>
              </a:rPr>
              <a:t>productos) &lt;= </a:t>
            </a:r>
            <a:r>
              <a:rPr kumimoji="0" lang="es-ES" altLang="es-ES" sz="1000" b="0" i="0" u="none" strike="noStrike" cap="none" normalizeH="0" baseline="0" dirty="0" err="1">
                <a:ln>
                  <a:noFill/>
                </a:ln>
                <a:solidFill>
                  <a:srgbClr val="BCBEC4"/>
                </a:solidFill>
                <a:effectLst/>
                <a:latin typeface="JetBrains Mono"/>
              </a:rPr>
              <a:t>H_montaje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name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Horas_Montaje</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Optimizar el modelo</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model.optimize</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Imprimir la solución</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if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model.status</a:t>
            </a:r>
            <a:r>
              <a:rPr kumimoji="0" lang="es-ES" altLang="es-ES" sz="1000" b="0" i="0" u="none" strike="noStrike" cap="none" normalizeH="0" baseline="0" dirty="0">
                <a:ln>
                  <a:noFill/>
                </a:ln>
                <a:solidFill>
                  <a:srgbClr val="BCBEC4"/>
                </a:solidFill>
                <a:effectLst/>
                <a:latin typeface="JetBrains Mono"/>
              </a:rPr>
              <a:t> == GRB.OPTIMAL:</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CF8E6D"/>
                </a:solidFill>
                <a:effectLst/>
                <a:latin typeface="JetBrains Mono"/>
              </a:rPr>
              <a:t>n</a:t>
            </a:r>
            <a:r>
              <a:rPr kumimoji="0" lang="es-ES" altLang="es-ES" sz="1000" b="0" i="0" u="none" strike="noStrike" cap="none" normalizeH="0" baseline="0" dirty="0" err="1">
                <a:ln>
                  <a:noFill/>
                </a:ln>
                <a:solidFill>
                  <a:srgbClr val="6AAB73"/>
                </a:solidFill>
                <a:effectLst/>
                <a:latin typeface="JetBrains Mono"/>
              </a:rPr>
              <a:t>Beneficio</a:t>
            </a:r>
            <a:r>
              <a:rPr kumimoji="0" lang="es-ES" altLang="es-ES" sz="1000" b="0" i="0" u="none" strike="noStrike" cap="none" normalizeH="0" baseline="0" dirty="0">
                <a:ln>
                  <a:noFill/>
                </a:ln>
                <a:solidFill>
                  <a:srgbClr val="6AAB73"/>
                </a:solidFill>
                <a:effectLst/>
                <a:latin typeface="JetBrains Mono"/>
              </a:rPr>
              <a:t> máximo total: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model.ObjVal</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euros"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"Plan de producción óptimo:"</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for</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i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a:ln>
                  <a:noFill/>
                </a:ln>
                <a:solidFill>
                  <a:srgbClr val="BCBEC4"/>
                </a:solidFill>
                <a:effectLst/>
                <a:latin typeface="JetBrains Mono"/>
              </a:rPr>
              <a:t>productos:</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 - Ordenadores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x[i].X</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unidades"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   - Producción interna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_</a:t>
            </a:r>
            <a:r>
              <a:rPr kumimoji="0" lang="es-ES" altLang="es-ES" sz="1000" b="0" i="0" u="none" strike="noStrike" cap="none" normalizeH="0" baseline="0" dirty="0" err="1">
                <a:ln>
                  <a:noFill/>
                </a:ln>
                <a:solidFill>
                  <a:srgbClr val="6AAB73"/>
                </a:solidFill>
                <a:effectLst/>
                <a:latin typeface="JetBrains Mono"/>
              </a:rPr>
              <a:t>int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x_int</a:t>
            </a:r>
            <a:r>
              <a:rPr kumimoji="0" lang="es-ES" altLang="es-ES" sz="1000" b="0" i="0" u="none" strike="noStrike" cap="none" normalizeH="0" baseline="0" dirty="0">
                <a:ln>
                  <a:noFill/>
                </a:ln>
                <a:solidFill>
                  <a:srgbClr val="BCBEC4"/>
                </a:solidFill>
                <a:effectLst/>
                <a:latin typeface="JetBrains Mono"/>
              </a:rPr>
              <a:t>[i].X</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unidades"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   - Producción externa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_</a:t>
            </a:r>
            <a:r>
              <a:rPr kumimoji="0" lang="es-ES" altLang="es-ES" sz="1000" b="0" i="0" u="none" strike="noStrike" cap="none" normalizeH="0" baseline="0" dirty="0" err="1">
                <a:ln>
                  <a:noFill/>
                </a:ln>
                <a:solidFill>
                  <a:srgbClr val="6AAB73"/>
                </a:solidFill>
                <a:effectLst/>
                <a:latin typeface="JetBrains Mono"/>
              </a:rPr>
              <a:t>ext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x_ext</a:t>
            </a:r>
            <a:r>
              <a:rPr kumimoji="0" lang="es-ES" altLang="es-ES" sz="1000" b="0" i="0" u="none" strike="noStrike" cap="none" normalizeH="0" baseline="0" dirty="0">
                <a:ln>
                  <a:noFill/>
                </a:ln>
                <a:solidFill>
                  <a:srgbClr val="BCBEC4"/>
                </a:solidFill>
                <a:effectLst/>
                <a:latin typeface="JetBrains Mono"/>
              </a:rPr>
              <a:t>[i].X</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unidades"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   - Se produce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8888C6"/>
                </a:solidFill>
                <a:effectLst/>
                <a:latin typeface="JetBrains Mono"/>
              </a:rPr>
              <a:t>int</a:t>
            </a:r>
            <a:r>
              <a:rPr kumimoji="0" lang="es-ES" altLang="es-ES" sz="1000" b="0" i="0" u="none" strike="noStrike" cap="none" normalizeH="0" baseline="0" dirty="0">
                <a:ln>
                  <a:noFill/>
                </a:ln>
                <a:solidFill>
                  <a:srgbClr val="BCBEC4"/>
                </a:solidFill>
                <a:effectLst/>
                <a:latin typeface="JetBrains Mono"/>
              </a:rPr>
              <a:t>(y[i].X)</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   - Se usan instalaciones externas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_</a:t>
            </a:r>
            <a:r>
              <a:rPr kumimoji="0" lang="es-ES" altLang="es-ES" sz="1000" b="0" i="0" u="none" strike="noStrike" cap="none" normalizeH="0" baseline="0" dirty="0" err="1">
                <a:ln>
                  <a:noFill/>
                </a:ln>
                <a:solidFill>
                  <a:srgbClr val="6AAB73"/>
                </a:solidFill>
                <a:effectLst/>
                <a:latin typeface="JetBrains Mono"/>
              </a:rPr>
              <a:t>ext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8888C6"/>
                </a:solidFill>
                <a:effectLst/>
                <a:latin typeface="JetBrains Mono"/>
              </a:rPr>
              <a:t>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y_ext</a:t>
            </a:r>
            <a:r>
              <a:rPr kumimoji="0" lang="es-ES" altLang="es-ES" sz="1000" b="0" i="0" u="none" strike="noStrike" cap="none" normalizeH="0" baseline="0" dirty="0">
                <a:ln>
                  <a:noFill/>
                </a:ln>
                <a:solidFill>
                  <a:srgbClr val="BCBEC4"/>
                </a:solidFill>
                <a:effectLst/>
                <a:latin typeface="JetBrains Mono"/>
              </a:rPr>
              <a:t>[i].X)</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else</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"No se encontró una solución óptima."</a:t>
            </a:r>
            <a:r>
              <a:rPr kumimoji="0" lang="es-ES" altLang="es-ES" sz="1000" b="0" i="0" u="none" strike="noStrike" cap="none" normalizeH="0" baseline="0" dirty="0">
                <a:ln>
                  <a:noFill/>
                </a:ln>
                <a:solidFill>
                  <a:srgbClr val="BCBEC4"/>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DA12F28-7C57-BA6D-E5A2-F753078CEB96}"/>
              </a:ext>
            </a:extLst>
          </p:cNvPr>
          <p:cNvSpPr txBox="1"/>
          <p:nvPr/>
        </p:nvSpPr>
        <p:spPr>
          <a:xfrm>
            <a:off x="6240780" y="1261515"/>
            <a:ext cx="5454396" cy="4801314"/>
          </a:xfrm>
          <a:prstGeom prst="rect">
            <a:avLst/>
          </a:prstGeom>
          <a:noFill/>
        </p:spPr>
        <p:txBody>
          <a:bodyPr wrap="square">
            <a:spAutoFit/>
          </a:bodyPr>
          <a:lstStyle/>
          <a:p>
            <a:r>
              <a:rPr lang="es-ES" dirty="0"/>
              <a:t>Beneficio máximo total: 63600.0 euros</a:t>
            </a:r>
          </a:p>
          <a:p>
            <a:r>
              <a:rPr lang="es-ES" dirty="0"/>
              <a:t>Plan de producción óptimo:</a:t>
            </a:r>
          </a:p>
          <a:p>
            <a:r>
              <a:rPr lang="es-ES" dirty="0"/>
              <a:t> - Ordenadores a: 120.0 unidades</a:t>
            </a:r>
          </a:p>
          <a:p>
            <a:r>
              <a:rPr lang="es-ES" dirty="0"/>
              <a:t>   - Producción interna (</a:t>
            </a:r>
            <a:r>
              <a:rPr lang="es-ES" dirty="0" err="1"/>
              <a:t>a_int</a:t>
            </a:r>
            <a:r>
              <a:rPr lang="es-ES" dirty="0"/>
              <a:t>): 80.0 unidades</a:t>
            </a:r>
          </a:p>
          <a:p>
            <a:r>
              <a:rPr lang="es-ES" dirty="0"/>
              <a:t>   - Producción externa (</a:t>
            </a:r>
            <a:r>
              <a:rPr lang="es-ES" dirty="0" err="1"/>
              <a:t>a_ext</a:t>
            </a:r>
            <a:r>
              <a:rPr lang="es-ES" dirty="0"/>
              <a:t>): 40.0 unidades</a:t>
            </a:r>
          </a:p>
          <a:p>
            <a:r>
              <a:rPr lang="es-ES" dirty="0"/>
              <a:t>   - Se produce (a): 1</a:t>
            </a:r>
          </a:p>
          <a:p>
            <a:r>
              <a:rPr lang="es-ES" dirty="0"/>
              <a:t>   - Se usan instalaciones externas (</a:t>
            </a:r>
            <a:r>
              <a:rPr lang="es-ES" dirty="0" err="1"/>
              <a:t>a_ext</a:t>
            </a:r>
            <a:r>
              <a:rPr lang="es-ES" dirty="0"/>
              <a:t>): 1</a:t>
            </a:r>
          </a:p>
          <a:p>
            <a:r>
              <a:rPr lang="es-ES" dirty="0"/>
              <a:t> - Ordenadores b: 0.0 unidades</a:t>
            </a:r>
          </a:p>
          <a:p>
            <a:r>
              <a:rPr lang="es-ES" dirty="0"/>
              <a:t>   - Producción interna (</a:t>
            </a:r>
            <a:r>
              <a:rPr lang="es-ES" dirty="0" err="1"/>
              <a:t>b_int</a:t>
            </a:r>
            <a:r>
              <a:rPr lang="es-ES" dirty="0"/>
              <a:t>): 0.0 unidades</a:t>
            </a:r>
          </a:p>
          <a:p>
            <a:r>
              <a:rPr lang="es-ES" dirty="0"/>
              <a:t>   - Producción externa (</a:t>
            </a:r>
            <a:r>
              <a:rPr lang="es-ES" dirty="0" err="1"/>
              <a:t>b_ext</a:t>
            </a:r>
            <a:r>
              <a:rPr lang="es-ES" dirty="0"/>
              <a:t>): -0.0 unidades</a:t>
            </a:r>
          </a:p>
          <a:p>
            <a:r>
              <a:rPr lang="es-ES" dirty="0"/>
              <a:t>   - Se produce (b): 0</a:t>
            </a:r>
          </a:p>
          <a:p>
            <a:r>
              <a:rPr lang="es-ES" dirty="0"/>
              <a:t>   - Se usan instalaciones externas (</a:t>
            </a:r>
            <a:r>
              <a:rPr lang="es-ES" dirty="0" err="1"/>
              <a:t>b_ext</a:t>
            </a:r>
            <a:r>
              <a:rPr lang="es-ES" dirty="0"/>
              <a:t>): 0</a:t>
            </a:r>
          </a:p>
          <a:p>
            <a:r>
              <a:rPr lang="es-ES" dirty="0"/>
              <a:t> - Ordenadores c: 40.0 unidades</a:t>
            </a:r>
          </a:p>
          <a:p>
            <a:r>
              <a:rPr lang="es-ES" dirty="0"/>
              <a:t>   - Producción interna (</a:t>
            </a:r>
            <a:r>
              <a:rPr lang="es-ES" dirty="0" err="1"/>
              <a:t>c_int</a:t>
            </a:r>
            <a:r>
              <a:rPr lang="es-ES" dirty="0"/>
              <a:t>): 40.0 unidades</a:t>
            </a:r>
          </a:p>
          <a:p>
            <a:r>
              <a:rPr lang="es-ES" dirty="0"/>
              <a:t>   - Producción externa (</a:t>
            </a:r>
            <a:r>
              <a:rPr lang="es-ES" dirty="0" err="1"/>
              <a:t>c_ext</a:t>
            </a:r>
            <a:r>
              <a:rPr lang="es-ES" dirty="0"/>
              <a:t>): -0.0 unidades</a:t>
            </a:r>
          </a:p>
          <a:p>
            <a:r>
              <a:rPr lang="es-ES" dirty="0"/>
              <a:t>   - Se produce (c): 1</a:t>
            </a:r>
          </a:p>
          <a:p>
            <a:r>
              <a:rPr lang="es-ES" dirty="0"/>
              <a:t>   - Se usan instalaciones externas (</a:t>
            </a:r>
            <a:r>
              <a:rPr lang="es-ES" dirty="0" err="1"/>
              <a:t>c_ext</a:t>
            </a:r>
            <a:r>
              <a:rPr lang="es-ES" dirty="0"/>
              <a:t>): 0</a:t>
            </a:r>
          </a:p>
        </p:txBody>
      </p:sp>
    </p:spTree>
    <p:extLst>
      <p:ext uri="{BB962C8B-B14F-4D97-AF65-F5344CB8AC3E}">
        <p14:creationId xmlns:p14="http://schemas.microsoft.com/office/powerpoint/2010/main" val="20630684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BA8EC-B580-621B-E20D-D465AA3DCBC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418CCC4-0592-0E78-384F-757070C80B19}"/>
              </a:ext>
            </a:extLst>
          </p:cNvPr>
          <p:cNvSpPr>
            <a:spLocks noGrp="1"/>
          </p:cNvSpPr>
          <p:nvPr>
            <p:ph type="title"/>
          </p:nvPr>
        </p:nvSpPr>
        <p:spPr>
          <a:xfrm>
            <a:off x="222287" y="352980"/>
            <a:ext cx="11747425" cy="666360"/>
          </a:xfrm>
        </p:spPr>
        <p:txBody>
          <a:bodyPr/>
          <a:lstStyle/>
          <a:p>
            <a:r>
              <a:rPr lang="en-US" b="1" dirty="0"/>
              <a:t>Single Row Facility Layout Problem</a:t>
            </a:r>
            <a:endParaRPr lang="es-ES" b="1" dirty="0"/>
          </a:p>
        </p:txBody>
      </p:sp>
      <p:sp>
        <p:nvSpPr>
          <p:cNvPr id="5" name="Subtitle 4">
            <a:extLst>
              <a:ext uri="{FF2B5EF4-FFF2-40B4-BE49-F238E27FC236}">
                <a16:creationId xmlns:a16="http://schemas.microsoft.com/office/drawing/2014/main" id="{68C44320-1A11-6AB3-3DAD-1076C890E99E}"/>
              </a:ext>
            </a:extLst>
          </p:cNvPr>
          <p:cNvSpPr>
            <a:spLocks noGrp="1"/>
          </p:cNvSpPr>
          <p:nvPr>
            <p:ph type="subTitle" idx="10"/>
          </p:nvPr>
        </p:nvSpPr>
        <p:spPr>
          <a:xfrm>
            <a:off x="314280" y="1582560"/>
            <a:ext cx="11490624" cy="4589280"/>
          </a:xfrm>
        </p:spPr>
        <p:txBody>
          <a:bodyPr/>
          <a:lstStyle/>
          <a:p>
            <a:r>
              <a:rPr lang="es-ES" sz="2800" dirty="0"/>
              <a:t>El problema de diseño de instalaciones en una fila (SRFLP, por sus siglas en inglés) es un problema clásico en la optimización combinatoria y la investigación de operaciones. </a:t>
            </a:r>
          </a:p>
          <a:p>
            <a:r>
              <a:rPr lang="es-ES" sz="2800" dirty="0"/>
              <a:t>Consiste en determinar el orden óptimo de una serie de instalaciones (o departamentos) a lo largo de una línea (fila), minimizando el coste total asociado a las distancias entre las instalaciones.</a:t>
            </a:r>
          </a:p>
          <a:p>
            <a:r>
              <a:rPr lang="es-ES" sz="2800" dirty="0"/>
              <a:t>Aplicaciones:</a:t>
            </a:r>
          </a:p>
          <a:p>
            <a:pPr lvl="1"/>
            <a:r>
              <a:rPr lang="es-ES" sz="2000" dirty="0">
                <a:latin typeface="Söhne"/>
              </a:rPr>
              <a:t>Diseño de líneas de producción en fábricas.</a:t>
            </a:r>
          </a:p>
          <a:p>
            <a:pPr lvl="1"/>
            <a:r>
              <a:rPr lang="es-ES" sz="2000" dirty="0">
                <a:latin typeface="Söhne"/>
              </a:rPr>
              <a:t>Diseño de almacenes y centros de distribución.</a:t>
            </a:r>
          </a:p>
          <a:p>
            <a:pPr lvl="1"/>
            <a:r>
              <a:rPr lang="es-ES" sz="2000" dirty="0">
                <a:latin typeface="Söhne"/>
              </a:rPr>
              <a:t>Diseño de circuitos integrados y VLSI.</a:t>
            </a:r>
          </a:p>
          <a:p>
            <a:pPr lvl="1"/>
            <a:r>
              <a:rPr lang="es-ES" sz="2000" dirty="0">
                <a:latin typeface="Söhne"/>
              </a:rPr>
              <a:t>Diseño de instalaciones de transporte:</a:t>
            </a:r>
          </a:p>
          <a:p>
            <a:pPr lvl="1"/>
            <a:r>
              <a:rPr lang="es-ES" sz="2000" dirty="0">
                <a:latin typeface="Söhne"/>
              </a:rPr>
              <a:t>Diseño de plantas químicas y petroquímicas:</a:t>
            </a:r>
          </a:p>
          <a:p>
            <a:pPr lvl="1"/>
            <a:r>
              <a:rPr lang="es-ES" sz="2000" dirty="0">
                <a:latin typeface="Söhne"/>
              </a:rPr>
              <a:t>Diseño de data centers y servidores:</a:t>
            </a:r>
          </a:p>
          <a:p>
            <a:pPr marL="0" indent="0" algn="ctr">
              <a:buNone/>
            </a:pPr>
            <a:r>
              <a:rPr lang="es-ES" sz="2600" dirty="0">
                <a:hlinkClick r:id="rId2"/>
              </a:rPr>
              <a:t>https://www.tandfonline.com/doi/full/10.1080/00207543.2021.1897176</a:t>
            </a:r>
            <a:endParaRPr lang="es-ES" sz="2800" dirty="0"/>
          </a:p>
        </p:txBody>
      </p:sp>
      <p:sp>
        <p:nvSpPr>
          <p:cNvPr id="2" name="Slide Number Placeholder 1">
            <a:extLst>
              <a:ext uri="{FF2B5EF4-FFF2-40B4-BE49-F238E27FC236}">
                <a16:creationId xmlns:a16="http://schemas.microsoft.com/office/drawing/2014/main" id="{ADF96941-09BD-EDDF-1859-3A8AF2648E50}"/>
              </a:ext>
            </a:extLst>
          </p:cNvPr>
          <p:cNvSpPr>
            <a:spLocks noGrp="1"/>
          </p:cNvSpPr>
          <p:nvPr>
            <p:ph type="sldNum" sz="quarter" idx="4"/>
          </p:nvPr>
        </p:nvSpPr>
        <p:spPr/>
        <p:txBody>
          <a:bodyPr/>
          <a:lstStyle/>
          <a:p>
            <a:fld id="{C3C68E28-6A0B-4E0D-A95D-AA2B793B8668}" type="slidenum">
              <a:rPr lang="es-ES" smtClean="0"/>
              <a:t>95</a:t>
            </a:fld>
            <a:endParaRPr lang="es-ES"/>
          </a:p>
        </p:txBody>
      </p:sp>
      <p:pic>
        <p:nvPicPr>
          <p:cNvPr id="7" name="Picture 6">
            <a:extLst>
              <a:ext uri="{FF2B5EF4-FFF2-40B4-BE49-F238E27FC236}">
                <a16:creationId xmlns:a16="http://schemas.microsoft.com/office/drawing/2014/main" id="{85A9CACD-AF7C-49F7-2660-4C12AD496BDD}"/>
              </a:ext>
            </a:extLst>
          </p:cNvPr>
          <p:cNvPicPr>
            <a:picLocks noChangeAspect="1"/>
          </p:cNvPicPr>
          <p:nvPr/>
        </p:nvPicPr>
        <p:blipFill>
          <a:blip r:embed="rId3"/>
          <a:stretch>
            <a:fillRect/>
          </a:stretch>
        </p:blipFill>
        <p:spPr>
          <a:xfrm>
            <a:off x="6564042" y="3970931"/>
            <a:ext cx="5240862" cy="1606415"/>
          </a:xfrm>
          <a:prstGeom prst="rect">
            <a:avLst/>
          </a:prstGeom>
        </p:spPr>
      </p:pic>
      <p:sp>
        <p:nvSpPr>
          <p:cNvPr id="9" name="TextBox 8">
            <a:extLst>
              <a:ext uri="{FF2B5EF4-FFF2-40B4-BE49-F238E27FC236}">
                <a16:creationId xmlns:a16="http://schemas.microsoft.com/office/drawing/2014/main" id="{598D3B82-F9CA-8F53-FC2E-4AE6C9276DA4}"/>
              </a:ext>
            </a:extLst>
          </p:cNvPr>
          <p:cNvSpPr txBox="1"/>
          <p:nvPr/>
        </p:nvSpPr>
        <p:spPr>
          <a:xfrm>
            <a:off x="7063740" y="5751482"/>
            <a:ext cx="4430268" cy="246221"/>
          </a:xfrm>
          <a:prstGeom prst="rect">
            <a:avLst/>
          </a:prstGeom>
          <a:noFill/>
        </p:spPr>
        <p:txBody>
          <a:bodyPr wrap="square">
            <a:spAutoFit/>
          </a:bodyPr>
          <a:lstStyle/>
          <a:p>
            <a:r>
              <a:rPr lang="es-ES" sz="1000" dirty="0"/>
              <a:t>Fuente: </a:t>
            </a:r>
            <a:r>
              <a:rPr lang="es-ES" sz="1000" dirty="0">
                <a:hlinkClick r:id="rId4"/>
              </a:rPr>
              <a:t>https://www.sciencedirect.com/science/article/pii/S0950705116301204</a:t>
            </a:r>
            <a:endParaRPr lang="es-ES" sz="1000" dirty="0"/>
          </a:p>
        </p:txBody>
      </p:sp>
    </p:spTree>
    <p:extLst>
      <p:ext uri="{BB962C8B-B14F-4D97-AF65-F5344CB8AC3E}">
        <p14:creationId xmlns:p14="http://schemas.microsoft.com/office/powerpoint/2010/main" val="1583291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D00A7-18C7-18B3-BFCE-16E045CCB4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7AEC81-4C58-62DF-E5F5-CECC6A7FE2D0}"/>
              </a:ext>
            </a:extLst>
          </p:cNvPr>
          <p:cNvSpPr>
            <a:spLocks noGrp="1"/>
          </p:cNvSpPr>
          <p:nvPr>
            <p:ph type="title"/>
          </p:nvPr>
        </p:nvSpPr>
        <p:spPr>
          <a:xfrm>
            <a:off x="222287" y="352980"/>
            <a:ext cx="11747425" cy="666360"/>
          </a:xfrm>
        </p:spPr>
        <p:txBody>
          <a:bodyPr/>
          <a:lstStyle/>
          <a:p>
            <a:r>
              <a:rPr lang="en-US" b="1" dirty="0"/>
              <a:t>Single Row Facility Layout Problem</a:t>
            </a:r>
            <a:endParaRPr lang="es-ES" b="1" dirty="0"/>
          </a:p>
        </p:txBody>
      </p:sp>
      <p:sp>
        <p:nvSpPr>
          <p:cNvPr id="5" name="Subtitle 4">
            <a:extLst>
              <a:ext uri="{FF2B5EF4-FFF2-40B4-BE49-F238E27FC236}">
                <a16:creationId xmlns:a16="http://schemas.microsoft.com/office/drawing/2014/main" id="{508466EE-860A-7BE1-B371-CC87DA1D0C41}"/>
              </a:ext>
            </a:extLst>
          </p:cNvPr>
          <p:cNvSpPr>
            <a:spLocks noGrp="1"/>
          </p:cNvSpPr>
          <p:nvPr>
            <p:ph type="subTitle" idx="10"/>
          </p:nvPr>
        </p:nvSpPr>
        <p:spPr>
          <a:xfrm>
            <a:off x="314280" y="1582560"/>
            <a:ext cx="11490624" cy="4589280"/>
          </a:xfrm>
        </p:spPr>
        <p:txBody>
          <a:bodyPr/>
          <a:lstStyle/>
          <a:p>
            <a:pPr marL="0" indent="0">
              <a:buNone/>
            </a:pPr>
            <a:r>
              <a:rPr lang="es-ES" b="1" dirty="0"/>
              <a:t>Descripción del Problema</a:t>
            </a:r>
          </a:p>
          <a:p>
            <a:pPr>
              <a:buFont typeface="Arial" panose="020B0604020202020204" pitchFamily="34" charset="0"/>
              <a:buChar char="•"/>
            </a:pPr>
            <a:r>
              <a:rPr lang="es-ES" b="1" dirty="0"/>
              <a:t>Objetivo</a:t>
            </a:r>
            <a:r>
              <a:rPr lang="es-ES" dirty="0"/>
              <a:t>: Determinar la disposición lineal de </a:t>
            </a:r>
            <a:r>
              <a:rPr lang="es-ES" b="1" dirty="0"/>
              <a:t>N</a:t>
            </a:r>
            <a:r>
              <a:rPr lang="es-ES" dirty="0"/>
              <a:t> instalaciones en una fila, minimizando el coste total.</a:t>
            </a:r>
          </a:p>
          <a:p>
            <a:pPr>
              <a:buFont typeface="Arial" panose="020B0604020202020204" pitchFamily="34" charset="0"/>
              <a:buChar char="•"/>
            </a:pPr>
            <a:r>
              <a:rPr lang="es-ES" b="1" dirty="0"/>
              <a:t>Datos del problema</a:t>
            </a:r>
            <a:r>
              <a:rPr lang="es-ES" dirty="0"/>
              <a:t>:</a:t>
            </a:r>
          </a:p>
          <a:p>
            <a:pPr marL="742950" lvl="1" indent="-285750">
              <a:buFont typeface="Arial" panose="020B0604020202020204" pitchFamily="34" charset="0"/>
              <a:buChar char="•"/>
            </a:pPr>
            <a:r>
              <a:rPr lang="es-ES" b="1" dirty="0"/>
              <a:t>Instalaciones</a:t>
            </a:r>
            <a:r>
              <a:rPr lang="es-ES" dirty="0"/>
              <a:t>: Hay </a:t>
            </a:r>
            <a:r>
              <a:rPr lang="es-ES" b="1" dirty="0"/>
              <a:t>N</a:t>
            </a:r>
            <a:r>
              <a:rPr lang="es-ES" dirty="0"/>
              <a:t> instalaciones, cada una con una longitud determinada.</a:t>
            </a:r>
          </a:p>
          <a:p>
            <a:pPr marL="742950" lvl="1" indent="-285750">
              <a:buFont typeface="Arial" panose="020B0604020202020204" pitchFamily="34" charset="0"/>
              <a:buChar char="•"/>
            </a:pPr>
            <a:r>
              <a:rPr lang="es-ES" b="1" dirty="0"/>
              <a:t>Flujos</a:t>
            </a:r>
            <a:r>
              <a:rPr lang="es-ES" dirty="0"/>
              <a:t>: Hay un flujo o interacción entre cada par de instalaciones.</a:t>
            </a:r>
          </a:p>
          <a:p>
            <a:pPr marL="742950" lvl="1" indent="-285750">
              <a:buFont typeface="Arial" panose="020B0604020202020204" pitchFamily="34" charset="0"/>
              <a:buChar char="•"/>
            </a:pPr>
            <a:r>
              <a:rPr lang="es-ES" b="1" dirty="0"/>
              <a:t>Coste</a:t>
            </a:r>
            <a:r>
              <a:rPr lang="es-ES" dirty="0"/>
              <a:t>: El coste entre dos instalaciones es proporcional al flujo entre ellas multiplicado por la distancia que las separa.</a:t>
            </a:r>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p:txBody>
      </p:sp>
      <p:sp>
        <p:nvSpPr>
          <p:cNvPr id="2" name="Slide Number Placeholder 1">
            <a:extLst>
              <a:ext uri="{FF2B5EF4-FFF2-40B4-BE49-F238E27FC236}">
                <a16:creationId xmlns:a16="http://schemas.microsoft.com/office/drawing/2014/main" id="{30DCB492-4B20-FA04-95E2-0AFCA4576D52}"/>
              </a:ext>
            </a:extLst>
          </p:cNvPr>
          <p:cNvSpPr>
            <a:spLocks noGrp="1"/>
          </p:cNvSpPr>
          <p:nvPr>
            <p:ph type="sldNum" sz="quarter" idx="4"/>
          </p:nvPr>
        </p:nvSpPr>
        <p:spPr/>
        <p:txBody>
          <a:bodyPr/>
          <a:lstStyle/>
          <a:p>
            <a:fld id="{C3C68E28-6A0B-4E0D-A95D-AA2B793B8668}" type="slidenum">
              <a:rPr lang="es-ES" smtClean="0"/>
              <a:t>96</a:t>
            </a:fld>
            <a:endParaRPr lang="es-ES"/>
          </a:p>
        </p:txBody>
      </p:sp>
      <p:sp>
        <p:nvSpPr>
          <p:cNvPr id="9" name="TextBox 8">
            <a:extLst>
              <a:ext uri="{FF2B5EF4-FFF2-40B4-BE49-F238E27FC236}">
                <a16:creationId xmlns:a16="http://schemas.microsoft.com/office/drawing/2014/main" id="{F56BC536-EAB1-8826-5DDF-2EFBAEF0833B}"/>
              </a:ext>
            </a:extLst>
          </p:cNvPr>
          <p:cNvSpPr txBox="1"/>
          <p:nvPr/>
        </p:nvSpPr>
        <p:spPr>
          <a:xfrm>
            <a:off x="6319444" y="6388341"/>
            <a:ext cx="4430268" cy="246221"/>
          </a:xfrm>
          <a:prstGeom prst="rect">
            <a:avLst/>
          </a:prstGeom>
          <a:noFill/>
        </p:spPr>
        <p:txBody>
          <a:bodyPr wrap="square">
            <a:spAutoFit/>
          </a:bodyPr>
          <a:lstStyle/>
          <a:p>
            <a:r>
              <a:rPr lang="es-ES" sz="1000" dirty="0"/>
              <a:t>Fuente: </a:t>
            </a:r>
            <a:r>
              <a:rPr lang="es-ES" sz="1000" dirty="0">
                <a:hlinkClick r:id="rId3"/>
              </a:rPr>
              <a:t>https://www.sciencedirect.com/science/article/pii/S0950705116301204</a:t>
            </a:r>
            <a:endParaRPr lang="es-ES" sz="1000" dirty="0"/>
          </a:p>
        </p:txBody>
      </p:sp>
      <p:pic>
        <p:nvPicPr>
          <p:cNvPr id="3074" name="Picture 2">
            <a:extLst>
              <a:ext uri="{FF2B5EF4-FFF2-40B4-BE49-F238E27FC236}">
                <a16:creationId xmlns:a16="http://schemas.microsoft.com/office/drawing/2014/main" id="{A2D2324F-3092-01CB-0FCA-98EDD61CDE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0599" y="5275440"/>
            <a:ext cx="3114675" cy="10763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5C14EBC-B670-76A8-CC04-7BD015A6DA21}"/>
              </a:ext>
            </a:extLst>
          </p:cNvPr>
          <p:cNvPicPr>
            <a:picLocks noChangeAspect="1"/>
          </p:cNvPicPr>
          <p:nvPr/>
        </p:nvPicPr>
        <p:blipFill>
          <a:blip r:embed="rId5"/>
          <a:stretch>
            <a:fillRect/>
          </a:stretch>
        </p:blipFill>
        <p:spPr>
          <a:xfrm>
            <a:off x="6319444" y="4688934"/>
            <a:ext cx="4816257" cy="1699407"/>
          </a:xfrm>
          <a:prstGeom prst="rect">
            <a:avLst/>
          </a:prstGeom>
        </p:spPr>
      </p:pic>
    </p:spTree>
    <p:extLst>
      <p:ext uri="{BB962C8B-B14F-4D97-AF65-F5344CB8AC3E}">
        <p14:creationId xmlns:p14="http://schemas.microsoft.com/office/powerpoint/2010/main" val="40417602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AB3F1-0DC1-13A2-21C2-B4E6809FAFE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6C8594B-E58F-A697-004E-7E5EF9B3CFF1}"/>
              </a:ext>
            </a:extLst>
          </p:cNvPr>
          <p:cNvSpPr>
            <a:spLocks noGrp="1"/>
          </p:cNvSpPr>
          <p:nvPr>
            <p:ph type="title"/>
          </p:nvPr>
        </p:nvSpPr>
        <p:spPr>
          <a:xfrm>
            <a:off x="222287" y="352980"/>
            <a:ext cx="11747425" cy="666360"/>
          </a:xfrm>
        </p:spPr>
        <p:txBody>
          <a:bodyPr/>
          <a:lstStyle/>
          <a:p>
            <a:r>
              <a:rPr lang="en-US" b="1" dirty="0"/>
              <a:t>Single Row Facility Layout Problem</a:t>
            </a:r>
            <a:endParaRPr lang="es-ES" b="1" dirty="0"/>
          </a:p>
        </p:txBody>
      </p:sp>
      <p:sp>
        <p:nvSpPr>
          <p:cNvPr id="5" name="Subtitle 4">
            <a:extLst>
              <a:ext uri="{FF2B5EF4-FFF2-40B4-BE49-F238E27FC236}">
                <a16:creationId xmlns:a16="http://schemas.microsoft.com/office/drawing/2014/main" id="{BCE6DDB7-FE69-B901-141B-FEACE7A5E444}"/>
              </a:ext>
            </a:extLst>
          </p:cNvPr>
          <p:cNvSpPr>
            <a:spLocks noGrp="1"/>
          </p:cNvSpPr>
          <p:nvPr>
            <p:ph type="subTitle" idx="10"/>
          </p:nvPr>
        </p:nvSpPr>
        <p:spPr>
          <a:xfrm>
            <a:off x="314280" y="1582560"/>
            <a:ext cx="11490624" cy="4589280"/>
          </a:xfrm>
        </p:spPr>
        <p:txBody>
          <a:bodyPr/>
          <a:lstStyle/>
          <a:p>
            <a:pPr marL="0" indent="0">
              <a:buNone/>
            </a:pPr>
            <a:r>
              <a:rPr lang="es-ES" b="1" dirty="0"/>
              <a:t>Formulación Matemática</a:t>
            </a:r>
          </a:p>
          <a:p>
            <a:r>
              <a:rPr lang="es-ES" b="1" dirty="0"/>
              <a:t>Variables de decisión</a:t>
            </a:r>
          </a:p>
          <a:p>
            <a:pPr lvl="1"/>
            <a:r>
              <a:rPr lang="es-ES" b="1" dirty="0"/>
              <a:t>Variables de posicionamiento</a:t>
            </a:r>
            <a:r>
              <a:rPr lang="es-ES" dirty="0"/>
              <a:t>:</a:t>
            </a:r>
          </a:p>
          <a:p>
            <a:pPr marL="1200150" lvl="2" indent="-285750"/>
            <a:r>
              <a:rPr lang="es-ES" dirty="0"/>
              <a:t>x</a:t>
            </a:r>
            <a:r>
              <a:rPr lang="es-ES" baseline="-25000" dirty="0"/>
              <a:t>i</a:t>
            </a:r>
            <a:r>
              <a:rPr lang="es-ES" dirty="0"/>
              <a:t>​: Posición de inicio de la instalación </a:t>
            </a:r>
            <a:r>
              <a:rPr lang="es-ES" i="1" dirty="0"/>
              <a:t>i</a:t>
            </a:r>
            <a:r>
              <a:rPr lang="es-ES" dirty="0"/>
              <a:t> en la fila.</a:t>
            </a:r>
          </a:p>
          <a:p>
            <a:pPr>
              <a:buFont typeface="Arial" panose="020B0604020202020204" pitchFamily="34" charset="0"/>
              <a:buChar char="•"/>
            </a:pPr>
            <a:r>
              <a:rPr lang="es-ES" b="1" dirty="0"/>
              <a:t>Variables binarias de orden</a:t>
            </a:r>
            <a:r>
              <a:rPr lang="es-ES" dirty="0"/>
              <a:t>:</a:t>
            </a:r>
          </a:p>
          <a:p>
            <a:pPr marL="742950" lvl="1" indent="-285750">
              <a:buFont typeface="Arial" panose="020B0604020202020204" pitchFamily="34" charset="0"/>
              <a:buChar char="•"/>
            </a:pPr>
            <a:r>
              <a:rPr lang="es-ES" dirty="0" err="1"/>
              <a:t>y</a:t>
            </a:r>
            <a:r>
              <a:rPr lang="es-ES" baseline="-25000" dirty="0" err="1"/>
              <a:t>ij</a:t>
            </a:r>
            <a:r>
              <a:rPr lang="es-ES" dirty="0"/>
              <a:t>∈{0,1}: Variable que indica si la instalación </a:t>
            </a:r>
            <a:r>
              <a:rPr lang="es-ES" i="1" dirty="0"/>
              <a:t>i</a:t>
            </a:r>
            <a:r>
              <a:rPr lang="es-ES" dirty="0"/>
              <a:t> está a la izquierda de la instalación </a:t>
            </a:r>
            <a:r>
              <a:rPr lang="es-ES" i="1" dirty="0"/>
              <a:t>j</a:t>
            </a:r>
            <a:r>
              <a:rPr lang="es-ES" dirty="0"/>
              <a:t>.</a:t>
            </a:r>
          </a:p>
          <a:p>
            <a:pPr lvl="1"/>
            <a:r>
              <a:rPr lang="es-ES" dirty="0" err="1"/>
              <a:t>y</a:t>
            </a:r>
            <a:r>
              <a:rPr lang="es-ES" baseline="-25000" dirty="0" err="1"/>
              <a:t>ij</a:t>
            </a:r>
            <a:r>
              <a:rPr lang="es-ES" dirty="0"/>
              <a:t>=1 si </a:t>
            </a:r>
            <a:r>
              <a:rPr lang="es-ES" i="1" dirty="0"/>
              <a:t>i</a:t>
            </a:r>
            <a:r>
              <a:rPr lang="es-ES" dirty="0"/>
              <a:t> está a la izquierda de </a:t>
            </a:r>
            <a:r>
              <a:rPr lang="es-ES" i="1" dirty="0"/>
              <a:t>j</a:t>
            </a:r>
            <a:r>
              <a:rPr lang="es-ES" dirty="0"/>
              <a:t>.</a:t>
            </a:r>
          </a:p>
          <a:p>
            <a:r>
              <a:rPr lang="es-ES" b="1" dirty="0"/>
              <a:t>Parámetros</a:t>
            </a:r>
          </a:p>
          <a:p>
            <a:pPr lvl="1"/>
            <a:r>
              <a:rPr lang="es-ES" dirty="0" err="1"/>
              <a:t>l</a:t>
            </a:r>
            <a:r>
              <a:rPr lang="es-ES" baseline="-25000" dirty="0" err="1"/>
              <a:t>i</a:t>
            </a:r>
            <a:r>
              <a:rPr lang="es-ES" dirty="0"/>
              <a:t>​: Longitud de la instalación </a:t>
            </a:r>
            <a:r>
              <a:rPr lang="es-ES" baseline="-25000" dirty="0"/>
              <a:t>i</a:t>
            </a:r>
            <a:r>
              <a:rPr lang="es-ES" dirty="0"/>
              <a:t>.</a:t>
            </a:r>
          </a:p>
          <a:p>
            <a:pPr lvl="1"/>
            <a:r>
              <a:rPr lang="es-ES" dirty="0" err="1"/>
              <a:t>w</a:t>
            </a:r>
            <a:r>
              <a:rPr lang="es-ES" baseline="-25000" dirty="0" err="1"/>
              <a:t>ij</a:t>
            </a:r>
            <a:r>
              <a:rPr lang="es-ES" dirty="0"/>
              <a:t>​: Flujo (o peso) entre las instalaciones </a:t>
            </a:r>
            <a:r>
              <a:rPr lang="es-ES" i="1" dirty="0"/>
              <a:t>i</a:t>
            </a:r>
            <a:r>
              <a:rPr lang="es-ES" dirty="0"/>
              <a:t> y </a:t>
            </a:r>
            <a:r>
              <a:rPr lang="es-ES" i="1" dirty="0"/>
              <a:t>j</a:t>
            </a:r>
            <a:r>
              <a:rPr lang="es-ES" dirty="0"/>
              <a:t>.</a:t>
            </a:r>
          </a:p>
          <a:p>
            <a:pPr marL="742950" lvl="1" indent="-285750">
              <a:buFont typeface="Arial" panose="020B0604020202020204" pitchFamily="34" charset="0"/>
              <a:buChar char="•"/>
            </a:pPr>
            <a:endParaRPr lang="es-ES" dirty="0"/>
          </a:p>
        </p:txBody>
      </p:sp>
      <p:sp>
        <p:nvSpPr>
          <p:cNvPr id="2" name="Slide Number Placeholder 1">
            <a:extLst>
              <a:ext uri="{FF2B5EF4-FFF2-40B4-BE49-F238E27FC236}">
                <a16:creationId xmlns:a16="http://schemas.microsoft.com/office/drawing/2014/main" id="{2EEF72BD-7DC1-0AAF-920C-DA773A548F58}"/>
              </a:ext>
            </a:extLst>
          </p:cNvPr>
          <p:cNvSpPr>
            <a:spLocks noGrp="1"/>
          </p:cNvSpPr>
          <p:nvPr>
            <p:ph type="sldNum" sz="quarter" idx="4"/>
          </p:nvPr>
        </p:nvSpPr>
        <p:spPr/>
        <p:txBody>
          <a:bodyPr/>
          <a:lstStyle/>
          <a:p>
            <a:fld id="{C3C68E28-6A0B-4E0D-A95D-AA2B793B8668}" type="slidenum">
              <a:rPr lang="es-ES" smtClean="0"/>
              <a:t>97</a:t>
            </a:fld>
            <a:endParaRPr lang="es-ES"/>
          </a:p>
        </p:txBody>
      </p:sp>
    </p:spTree>
    <p:extLst>
      <p:ext uri="{BB962C8B-B14F-4D97-AF65-F5344CB8AC3E}">
        <p14:creationId xmlns:p14="http://schemas.microsoft.com/office/powerpoint/2010/main" val="18959845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DA163-6E80-7081-1E6E-9E165483B73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3AECCF3-0A80-012B-453F-B3282E73F2BB}"/>
              </a:ext>
            </a:extLst>
          </p:cNvPr>
          <p:cNvSpPr>
            <a:spLocks noGrp="1"/>
          </p:cNvSpPr>
          <p:nvPr>
            <p:ph type="title"/>
          </p:nvPr>
        </p:nvSpPr>
        <p:spPr>
          <a:xfrm>
            <a:off x="222287" y="352980"/>
            <a:ext cx="11747425" cy="666360"/>
          </a:xfrm>
        </p:spPr>
        <p:txBody>
          <a:bodyPr/>
          <a:lstStyle/>
          <a:p>
            <a:r>
              <a:rPr lang="en-US" b="1" dirty="0"/>
              <a:t>Single Row Facility Layout Problem</a:t>
            </a:r>
            <a:endParaRPr lang="es-ES" b="1" dirty="0"/>
          </a:p>
        </p:txBody>
      </p:sp>
      <p:sp>
        <p:nvSpPr>
          <p:cNvPr id="2" name="Slide Number Placeholder 1">
            <a:extLst>
              <a:ext uri="{FF2B5EF4-FFF2-40B4-BE49-F238E27FC236}">
                <a16:creationId xmlns:a16="http://schemas.microsoft.com/office/drawing/2014/main" id="{6AA7B3AB-F4DD-2F38-B356-574B89ED5CEF}"/>
              </a:ext>
            </a:extLst>
          </p:cNvPr>
          <p:cNvSpPr>
            <a:spLocks noGrp="1"/>
          </p:cNvSpPr>
          <p:nvPr>
            <p:ph type="sldNum" sz="quarter" idx="4"/>
          </p:nvPr>
        </p:nvSpPr>
        <p:spPr/>
        <p:txBody>
          <a:bodyPr/>
          <a:lstStyle/>
          <a:p>
            <a:fld id="{C3C68E28-6A0B-4E0D-A95D-AA2B793B8668}" type="slidenum">
              <a:rPr lang="es-ES" smtClean="0"/>
              <a:t>98</a:t>
            </a:fld>
            <a:endParaRPr lang="es-E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CD1BCD8-D8AE-0DD9-1673-74601A09971F}"/>
                  </a:ext>
                </a:extLst>
              </p:cNvPr>
              <p:cNvSpPr txBox="1"/>
              <p:nvPr/>
            </p:nvSpPr>
            <p:spPr>
              <a:xfrm>
                <a:off x="222287" y="1391551"/>
                <a:ext cx="11747425" cy="5390450"/>
              </a:xfrm>
              <a:prstGeom prst="rect">
                <a:avLst/>
              </a:prstGeom>
              <a:noFill/>
            </p:spPr>
            <p:txBody>
              <a:bodyPr wrap="square" lIns="0" tIns="0" rIns="0" bIns="0" rtlCol="0">
                <a:spAutoFit/>
              </a:bodyPr>
              <a:lstStyle/>
              <a:p>
                <a:r>
                  <a:rPr lang="es-ES" b="0" i="1" dirty="0">
                    <a:latin typeface="Cambria Math" panose="02040503050406030204" pitchFamily="18" charset="0"/>
                  </a:rPr>
                  <a:t>Función objetivo:</a:t>
                </a:r>
              </a:p>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𝑀𝑖𝑛𝑖𝑚𝑖𝑧𝑎𝑟</m:t>
                      </m:r>
                      <m:r>
                        <a:rPr lang="es-ES" i="1" smtClean="0">
                          <a:latin typeface="Cambria Math" panose="02040503050406030204" pitchFamily="18" charset="0"/>
                        </a:rPr>
                        <m:t> </m:t>
                      </m:r>
                      <m:r>
                        <a:rPr lang="es-ES" i="1" smtClean="0">
                          <a:latin typeface="Cambria Math" panose="02040503050406030204" pitchFamily="18" charset="0"/>
                        </a:rPr>
                        <m:t>𝑍</m:t>
                      </m:r>
                      <m:r>
                        <a:rPr lang="es-ES" i="1" smtClean="0">
                          <a:latin typeface="Cambria Math" panose="02040503050406030204" pitchFamily="18" charset="0"/>
                        </a:rPr>
                        <m:t>=</m:t>
                      </m:r>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𝑁</m:t>
                          </m:r>
                        </m:sup>
                        <m:e>
                          <m:r>
                            <a:rPr lang="es-ES" i="1">
                              <a:latin typeface="Cambria Math" panose="02040503050406030204" pitchFamily="18" charset="0"/>
                            </a:rPr>
                            <m:t> </m:t>
                          </m:r>
                        </m:e>
                      </m:nary>
                      <m:nary>
                        <m:naryPr>
                          <m:chr m:val="∑"/>
                          <m:ctrlPr>
                            <a:rPr lang="es-ES" i="1">
                              <a:latin typeface="Cambria Math" panose="02040503050406030204" pitchFamily="18" charset="0"/>
                            </a:rPr>
                          </m:ctrlPr>
                        </m:naryPr>
                        <m:sub>
                          <m:r>
                            <a:rPr lang="es-ES" i="1">
                              <a:latin typeface="Cambria Math" panose="02040503050406030204" pitchFamily="18" charset="0"/>
                            </a:rPr>
                            <m:t>𝑗</m:t>
                          </m:r>
                          <m:r>
                            <a:rPr lang="es-ES" i="1">
                              <a:latin typeface="Cambria Math" panose="02040503050406030204" pitchFamily="18" charset="0"/>
                            </a:rPr>
                            <m:t>=1</m:t>
                          </m:r>
                        </m:sub>
                        <m:sup>
                          <m:r>
                            <a:rPr lang="es-ES" b="0" i="1" smtClean="0">
                              <a:latin typeface="Cambria Math" panose="02040503050406030204" pitchFamily="18" charset="0"/>
                            </a:rPr>
                            <m:t>𝑁</m:t>
                          </m:r>
                        </m:sup>
                        <m:e>
                          <m:r>
                            <a:rPr lang="es-ES" b="0" i="1" smtClean="0">
                              <a:latin typeface="Cambria Math" panose="02040503050406030204" pitchFamily="18" charset="0"/>
                            </a:rPr>
                            <m:t>𝑤</m:t>
                          </m:r>
                          <m:r>
                            <a:rPr lang="es-ES" i="1" baseline="-25000">
                              <a:latin typeface="Cambria Math" panose="02040503050406030204" pitchFamily="18" charset="0"/>
                            </a:rPr>
                            <m:t>𝑖</m:t>
                          </m:r>
                          <m:r>
                            <a:rPr lang="es-ES" b="0" i="1" baseline="-25000" smtClean="0">
                              <a:latin typeface="Cambria Math" panose="02040503050406030204" pitchFamily="18" charset="0"/>
                            </a:rPr>
                            <m:t>𝑗</m:t>
                          </m:r>
                          <m:r>
                            <a:rPr lang="es-ES" b="0" i="1" smtClean="0">
                              <a:latin typeface="Cambria Math" panose="02040503050406030204" pitchFamily="18" charset="0"/>
                            </a:rPr>
                            <m:t>𝑑</m:t>
                          </m:r>
                          <m:r>
                            <a:rPr lang="es-ES" i="1" baseline="-25000">
                              <a:latin typeface="Cambria Math" panose="02040503050406030204" pitchFamily="18" charset="0"/>
                            </a:rPr>
                            <m:t>𝑖</m:t>
                          </m:r>
                          <m:r>
                            <a:rPr lang="es-ES" b="0" i="1" baseline="-25000" smtClean="0">
                              <a:latin typeface="Cambria Math" panose="02040503050406030204" pitchFamily="18" charset="0"/>
                            </a:rPr>
                            <m:t>𝑗</m:t>
                          </m:r>
                        </m:e>
                      </m:nary>
                    </m:oMath>
                  </m:oMathPara>
                </a14:m>
                <a:endParaRPr lang="es-ES" i="1" baseline="-25000" dirty="0">
                  <a:latin typeface="Cambria Math" panose="02040503050406030204" pitchFamily="18" charset="0"/>
                </a:endParaRPr>
              </a:p>
              <a:p>
                <a:pPr algn="ctr"/>
                <a:endParaRPr lang="es-ES" i="1" baseline="-25000"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𝑑𝑜𝑛𝑑𝑒</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𝑑𝑖𝑗</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𝑥</m:t>
                          </m:r>
                          <m:r>
                            <a:rPr lang="es-ES" b="0" i="1" baseline="-25000"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𝑙</m:t>
                              </m:r>
                              <m:r>
                                <a:rPr lang="es-ES" b="0" i="1" baseline="-25000" smtClean="0">
                                  <a:latin typeface="Cambria Math" panose="02040503050406030204" pitchFamily="18" charset="0"/>
                                  <a:ea typeface="Cambria Math" panose="02040503050406030204" pitchFamily="18" charset="0"/>
                                </a:rPr>
                                <m:t>𝑖</m:t>
                              </m:r>
                            </m:num>
                            <m:den>
                              <m:r>
                                <a:rPr lang="es-ES" b="0" i="1" smtClean="0">
                                  <a:latin typeface="Cambria Math" panose="02040503050406030204" pitchFamily="18" charset="0"/>
                                  <a:ea typeface="Cambria Math" panose="02040503050406030204" pitchFamily="18" charset="0"/>
                                </a:rPr>
                                <m:t>2</m:t>
                              </m:r>
                            </m:den>
                          </m:f>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𝑥𝑗</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𝑙</m:t>
                              </m:r>
                              <m:r>
                                <a:rPr lang="es-ES" b="0" i="1" baseline="-25000" smtClean="0">
                                  <a:latin typeface="Cambria Math" panose="02040503050406030204" pitchFamily="18" charset="0"/>
                                  <a:ea typeface="Cambria Math" panose="02040503050406030204" pitchFamily="18" charset="0"/>
                                </a:rPr>
                                <m:t>𝑗</m:t>
                              </m:r>
                            </m:num>
                            <m:den>
                              <m:r>
                                <a:rPr lang="es-ES" b="0" i="1" smtClean="0">
                                  <a:latin typeface="Cambria Math" panose="02040503050406030204" pitchFamily="18" charset="0"/>
                                  <a:ea typeface="Cambria Math" panose="02040503050406030204" pitchFamily="18" charset="0"/>
                                </a:rPr>
                                <m:t>2</m:t>
                              </m:r>
                            </m:den>
                          </m:f>
                        </m:e>
                      </m:d>
                    </m:oMath>
                  </m:oMathPara>
                </a14:m>
                <a:endParaRPr lang="es-ES"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r>
                        <a:rPr lang="es-ES" i="1" smtClean="0">
                          <a:latin typeface="Cambria Math" panose="02040503050406030204" pitchFamily="18" charset="0"/>
                        </a:rPr>
                        <m:t>𝑆𝑢𝑗𝑒𝑡𝑜</m:t>
                      </m:r>
                      <m:r>
                        <a:rPr lang="es-ES" i="1" smtClean="0">
                          <a:latin typeface="Cambria Math" panose="02040503050406030204" pitchFamily="18" charset="0"/>
                        </a:rPr>
                        <m:t> </m:t>
                      </m:r>
                      <m:r>
                        <a:rPr lang="es-ES" i="1" smtClean="0">
                          <a:latin typeface="Cambria Math" panose="02040503050406030204" pitchFamily="18" charset="0"/>
                        </a:rPr>
                        <m:t>𝑎</m:t>
                      </m:r>
                      <m:r>
                        <a:rPr lang="es-ES" i="1" smtClean="0">
                          <a:latin typeface="Cambria Math" panose="02040503050406030204" pitchFamily="18" charset="0"/>
                        </a:rPr>
                        <m:t>:​ </m:t>
                      </m:r>
                    </m:oMath>
                  </m:oMathPara>
                </a14:m>
                <a:endParaRPr lang="es-ES" i="1" dirty="0">
                  <a:latin typeface="Cambria Math" panose="02040503050406030204" pitchFamily="18" charset="0"/>
                </a:endParaRPr>
              </a:p>
              <a:p>
                <a:pPr algn="ctr"/>
                <a:endParaRPr lang="es-ES" b="0" i="1" dirty="0">
                  <a:latin typeface="Cambria Math" panose="02040503050406030204" pitchFamily="18" charset="0"/>
                  <a:ea typeface="Cambria Math" panose="02040503050406030204" pitchFamily="18" charset="0"/>
                </a:endParaRPr>
              </a:p>
              <a:p>
                <a:pPr algn="ctr"/>
                <a14:m>
                  <m:oMath xmlns:m="http://schemas.openxmlformats.org/officeDocument/2006/math">
                    <m:r>
                      <a:rPr lang="es-ES"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rPr>
                      <m:t>𝑥</m:t>
                    </m:r>
                    <m:r>
                      <a:rPr lang="es-ES" b="0" i="1" baseline="-25000" smtClean="0">
                        <a:latin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𝑙𝑖</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𝑀</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𝑦𝑖𝑗</m:t>
                        </m:r>
                      </m:e>
                    </m:d>
                    <m:r>
                      <a:rPr lang="es-ES" i="1">
                        <a:latin typeface="Cambria Math" panose="02040503050406030204" pitchFamily="18" charset="0"/>
                        <a:ea typeface="Cambria Math" panose="02040503050406030204" pitchFamily="18" charset="0"/>
                      </a:rPr>
                      <m:t>, ∀</m:t>
                    </m:r>
                    <m:r>
                      <a:rPr lang="es-ES" b="0" i="1" baseline="-25000"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𝑗</m:t>
                    </m:r>
                  </m:oMath>
                </a14:m>
                <a:r>
                  <a:rPr lang="es-ES" b="0" dirty="0">
                    <a:latin typeface="Cambria Math" panose="02040503050406030204" pitchFamily="18" charset="0"/>
                    <a:ea typeface="Cambria Math" panose="02040503050406030204" pitchFamily="18" charset="0"/>
                  </a:rPr>
                  <a:t> </a:t>
                </a:r>
              </a:p>
              <a:p>
                <a:pPr algn="ctr"/>
                <a:endParaRPr lang="es-ES" b="0" dirty="0">
                  <a:latin typeface="Cambria Math" panose="02040503050406030204" pitchFamily="18" charset="0"/>
                  <a:ea typeface="Cambria Math" panose="02040503050406030204" pitchFamily="18" charset="0"/>
                </a:endParaRPr>
              </a:p>
              <a:p>
                <a:pPr algn="ctr"/>
                <a14:m>
                  <m:oMath xmlns:m="http://schemas.openxmlformats.org/officeDocument/2006/math">
                    <m:r>
                      <a:rPr lang="es-ES"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rPr>
                      <m:t>𝑥</m:t>
                    </m:r>
                    <m:r>
                      <a:rPr lang="es-ES" b="0" i="1" baseline="-25000" smtClean="0">
                        <a:latin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𝑙𝑗</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𝑀𝑦𝑖𝑗</m:t>
                    </m:r>
                    <m:r>
                      <a:rPr lang="es-ES" i="1">
                        <a:latin typeface="Cambria Math" panose="02040503050406030204" pitchFamily="18" charset="0"/>
                        <a:ea typeface="Cambria Math" panose="02040503050406030204" pitchFamily="18" charset="0"/>
                      </a:rPr>
                      <m:t>, ∀</m:t>
                    </m:r>
                    <m:r>
                      <a:rPr lang="es-ES" b="0" i="1" baseline="-25000"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𝑗</m:t>
                    </m:r>
                  </m:oMath>
                </a14:m>
                <a:r>
                  <a:rPr lang="es-ES" b="0" dirty="0">
                    <a:latin typeface="Cambria Math" panose="02040503050406030204" pitchFamily="18" charset="0"/>
                    <a:ea typeface="Cambria Math" panose="02040503050406030204" pitchFamily="18" charset="0"/>
                  </a:rPr>
                  <a:t> </a:t>
                </a:r>
              </a:p>
              <a:p>
                <a:pPr algn="ctr"/>
                <a:endParaRPr lang="es-ES"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𝐷𝑜𝑛𝑑𝑒</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𝑒𝑠</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𝑢𝑛</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𝑛</m:t>
                          </m:r>
                          <m:r>
                            <a:rPr lang="es-ES" b="0" i="1" smtClean="0">
                              <a:latin typeface="Cambria Math" panose="02040503050406030204" pitchFamily="18" charset="0"/>
                              <a:ea typeface="Cambria Math" panose="02040503050406030204" pitchFamily="18" charset="0"/>
                            </a:rPr>
                            <m:t>ú</m:t>
                          </m:r>
                          <m:r>
                            <a:rPr lang="es-ES" b="0" i="1" smtClean="0">
                              <a:latin typeface="Cambria Math" panose="02040503050406030204" pitchFamily="18" charset="0"/>
                              <a:ea typeface="Cambria Math" panose="02040503050406030204" pitchFamily="18" charset="0"/>
                            </a:rPr>
                            <m:t>𝑚𝑒𝑟𝑜</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𝑠𝑢𝑓𝑖𝑐𝑖𝑒𝑡𝑒𝑚𝑒𝑛𝑡𝑒</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𝑔𝑟𝑎𝑛𝑑𝑒</m:t>
                          </m:r>
                        </m:e>
                      </m:d>
                    </m:oMath>
                  </m:oMathPara>
                </a14:m>
                <a:endParaRPr lang="es-ES" b="0" i="1" dirty="0">
                  <a:latin typeface="Cambria Math" panose="02040503050406030204" pitchFamily="18" charset="0"/>
                  <a:ea typeface="Cambria Math" panose="02040503050406030204" pitchFamily="18" charset="0"/>
                </a:endParaRPr>
              </a:p>
              <a:p>
                <a:pPr algn="ctr"/>
                <a:endParaRPr lang="es-ES"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m:rPr>
                          <m:sty m:val="p"/>
                        </m:rPr>
                        <a:rPr lang="es-ES" b="0" i="0" smtClean="0">
                          <a:latin typeface="Cambria Math" panose="02040503050406030204" pitchFamily="18" charset="0"/>
                        </a:rPr>
                        <m:t>y</m:t>
                      </m:r>
                      <m:r>
                        <a:rPr lang="es-ES" b="0" i="1" baseline="-25000" smtClean="0">
                          <a:latin typeface="Cambria Math" panose="02040503050406030204" pitchFamily="18" charset="0"/>
                        </a:rPr>
                        <m:t>𝑖𝑗</m:t>
                      </m:r>
                      <m:r>
                        <a:rPr lang="es-ES" b="0" i="1" smtClean="0">
                          <a:latin typeface="Cambria Math" panose="02040503050406030204" pitchFamily="18" charset="0"/>
                        </a:rPr>
                        <m:t>+</m:t>
                      </m:r>
                      <m:r>
                        <a:rPr lang="es-ES" b="0" i="1" smtClean="0">
                          <a:latin typeface="Cambria Math" panose="02040503050406030204" pitchFamily="18" charset="0"/>
                        </a:rPr>
                        <m:t>𝑦𝑗𝑖</m:t>
                      </m:r>
                      <m:r>
                        <a:rPr lang="es-ES" b="0" i="1" smtClean="0">
                          <a:latin typeface="Cambria Math" panose="02040503050406030204" pitchFamily="18" charset="0"/>
                        </a:rPr>
                        <m:t>=1,∀</m:t>
                      </m:r>
                      <m:r>
                        <a:rPr lang="es-ES" i="1" baseline="-25000">
                          <a:latin typeface="Cambria Math" panose="02040503050406030204" pitchFamily="18" charset="0"/>
                          <a:ea typeface="Cambria Math" panose="02040503050406030204" pitchFamily="18" charset="0"/>
                        </a:rPr>
                        <m:t>𝑖</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𝑗</m:t>
                      </m:r>
                    </m:oMath>
                  </m:oMathPara>
                </a14:m>
                <a:endParaRPr lang="es-ES" i="1" dirty="0">
                  <a:latin typeface="Cambria Math" panose="02040503050406030204" pitchFamily="18" charset="0"/>
                  <a:ea typeface="Cambria Math" panose="02040503050406030204" pitchFamily="18" charset="0"/>
                </a:endParaRPr>
              </a:p>
              <a:p>
                <a:pPr algn="ctr"/>
                <a:endParaRPr lang="es-ES" b="0" i="1" dirty="0">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s-ES" b="0" i="1" smtClean="0">
                          <a:latin typeface="Cambria Math" panose="02040503050406030204" pitchFamily="18" charset="0"/>
                        </a:rPr>
                        <m:t>𝑦</m:t>
                      </m:r>
                      <m:r>
                        <a:rPr lang="es-ES" b="0" i="1" baseline="-25000" smtClean="0">
                          <a:latin typeface="Cambria Math" panose="02040503050406030204" pitchFamily="18" charset="0"/>
                        </a:rPr>
                        <m:t>𝑖𝑗</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0, 1</m:t>
                          </m:r>
                        </m:e>
                      </m:d>
                      <m:r>
                        <a:rPr lang="es-ES" b="0" i="1" smtClean="0">
                          <a:latin typeface="Cambria Math" panose="02040503050406030204" pitchFamily="18" charset="0"/>
                          <a:ea typeface="Cambria Math" panose="02040503050406030204" pitchFamily="18" charset="0"/>
                        </a:rPr>
                        <m:t>, ∀</m:t>
                      </m:r>
                      <m:r>
                        <a:rPr lang="es-ES" i="1" baseline="-25000">
                          <a:latin typeface="Cambria Math" panose="02040503050406030204" pitchFamily="18" charset="0"/>
                          <a:ea typeface="Cambria Math" panose="02040503050406030204" pitchFamily="18" charset="0"/>
                        </a:rPr>
                        <m:t>𝑖</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𝑗</m:t>
                      </m:r>
                    </m:oMath>
                  </m:oMathPara>
                </a14:m>
                <a:endParaRPr lang="es-ES" i="1" dirty="0">
                  <a:latin typeface="Cambria Math" panose="02040503050406030204" pitchFamily="18" charset="0"/>
                  <a:ea typeface="Cambria Math" panose="02040503050406030204" pitchFamily="18" charset="0"/>
                </a:endParaRPr>
              </a:p>
              <a:p>
                <a:pPr algn="ctr"/>
                <a:endParaRPr lang="es-ES" i="1" baseline="-30000" dirty="0">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s-ES" b="0" i="1" smtClean="0">
                          <a:latin typeface="Cambria Math" panose="02040503050406030204" pitchFamily="18" charset="0"/>
                        </a:rPr>
                        <m:t>𝑥</m:t>
                      </m:r>
                      <m:r>
                        <a:rPr lang="es-ES" b="0" i="1" baseline="-25000" smtClean="0">
                          <a:latin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≥0, ∀</m:t>
                      </m:r>
                      <m:r>
                        <a:rPr lang="es-ES" i="1" baseline="-25000">
                          <a:latin typeface="Cambria Math" panose="02040503050406030204" pitchFamily="18" charset="0"/>
                          <a:ea typeface="Cambria Math" panose="02040503050406030204" pitchFamily="18" charset="0"/>
                        </a:rPr>
                        <m:t>𝑖</m:t>
                      </m:r>
                    </m:oMath>
                  </m:oMathPara>
                </a14:m>
                <a:endParaRPr lang="es-ES" i="1" baseline="-30000"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9CD1BCD8-D8AE-0DD9-1673-74601A09971F}"/>
                  </a:ext>
                </a:extLst>
              </p:cNvPr>
              <p:cNvSpPr txBox="1">
                <a:spLocks noRot="1" noChangeAspect="1" noMove="1" noResize="1" noEditPoints="1" noAdjustHandles="1" noChangeArrowheads="1" noChangeShapeType="1" noTextEdit="1"/>
              </p:cNvSpPr>
              <p:nvPr/>
            </p:nvSpPr>
            <p:spPr>
              <a:xfrm>
                <a:off x="222287" y="1391551"/>
                <a:ext cx="11747425" cy="5390450"/>
              </a:xfrm>
              <a:prstGeom prst="rect">
                <a:avLst/>
              </a:prstGeom>
              <a:blipFill>
                <a:blip r:embed="rId2"/>
                <a:stretch>
                  <a:fillRect l="-1193" t="-1582"/>
                </a:stretch>
              </a:blipFill>
            </p:spPr>
            <p:txBody>
              <a:bodyPr/>
              <a:lstStyle/>
              <a:p>
                <a:r>
                  <a:rPr lang="es-ES">
                    <a:noFill/>
                  </a:rPr>
                  <a:t> </a:t>
                </a:r>
              </a:p>
            </p:txBody>
          </p:sp>
        </mc:Fallback>
      </mc:AlternateContent>
    </p:spTree>
    <p:extLst>
      <p:ext uri="{BB962C8B-B14F-4D97-AF65-F5344CB8AC3E}">
        <p14:creationId xmlns:p14="http://schemas.microsoft.com/office/powerpoint/2010/main" val="15489765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3EA5E-D57F-EDBA-BD28-DC2B9619AFB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295E2A-D290-643A-EDB6-0C0F1C687592}"/>
              </a:ext>
            </a:extLst>
          </p:cNvPr>
          <p:cNvSpPr>
            <a:spLocks noGrp="1"/>
          </p:cNvSpPr>
          <p:nvPr>
            <p:ph type="title"/>
          </p:nvPr>
        </p:nvSpPr>
        <p:spPr>
          <a:xfrm>
            <a:off x="222287" y="352980"/>
            <a:ext cx="11747425" cy="666360"/>
          </a:xfrm>
        </p:spPr>
        <p:txBody>
          <a:bodyPr/>
          <a:lstStyle/>
          <a:p>
            <a:r>
              <a:rPr lang="en-US" b="1" dirty="0"/>
              <a:t>Single Row Facility Layout Problem</a:t>
            </a:r>
            <a:endParaRPr lang="es-ES" b="1" dirty="0"/>
          </a:p>
        </p:txBody>
      </p:sp>
      <p:sp>
        <p:nvSpPr>
          <p:cNvPr id="2" name="Slide Number Placeholder 1">
            <a:extLst>
              <a:ext uri="{FF2B5EF4-FFF2-40B4-BE49-F238E27FC236}">
                <a16:creationId xmlns:a16="http://schemas.microsoft.com/office/drawing/2014/main" id="{342C2645-3CBC-F8CE-51D1-91ED6C25DFCB}"/>
              </a:ext>
            </a:extLst>
          </p:cNvPr>
          <p:cNvSpPr>
            <a:spLocks noGrp="1"/>
          </p:cNvSpPr>
          <p:nvPr>
            <p:ph type="sldNum" sz="quarter" idx="4"/>
          </p:nvPr>
        </p:nvSpPr>
        <p:spPr/>
        <p:txBody>
          <a:bodyPr/>
          <a:lstStyle/>
          <a:p>
            <a:fld id="{C3C68E28-6A0B-4E0D-A95D-AA2B793B8668}" type="slidenum">
              <a:rPr lang="es-ES" smtClean="0"/>
              <a:t>99</a:t>
            </a:fld>
            <a:endParaRPr lang="es-E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6DBD30D-6F09-B023-462F-07F084EFA64E}"/>
                  </a:ext>
                </a:extLst>
              </p:cNvPr>
              <p:cNvSpPr txBox="1"/>
              <p:nvPr/>
            </p:nvSpPr>
            <p:spPr>
              <a:xfrm>
                <a:off x="222287" y="1239534"/>
                <a:ext cx="11747425" cy="4928785"/>
              </a:xfrm>
              <a:prstGeom prst="rect">
                <a:avLst/>
              </a:prstGeom>
              <a:noFill/>
            </p:spPr>
            <p:txBody>
              <a:bodyPr wrap="square" lIns="0" tIns="0" rIns="0" bIns="0" rtlCol="0">
                <a:spAutoFit/>
              </a:bodyPr>
              <a:lstStyle/>
              <a:p>
                <a:r>
                  <a:rPr lang="es-ES" i="1" dirty="0">
                    <a:latin typeface="Cambria Math" panose="02040503050406030204" pitchFamily="18" charset="0"/>
                  </a:rPr>
                  <a:t>Función objetivo:</a:t>
                </a:r>
              </a:p>
              <a:p>
                <a:pPr algn="ct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𝑀𝑖𝑛𝑖𝑚𝑖𝑧𝑎𝑟</m:t>
                      </m:r>
                      <m:r>
                        <a:rPr lang="es-ES" i="1">
                          <a:latin typeface="Cambria Math" panose="02040503050406030204" pitchFamily="18" charset="0"/>
                        </a:rPr>
                        <m:t> </m:t>
                      </m:r>
                      <m:r>
                        <a:rPr lang="es-ES" i="1">
                          <a:latin typeface="Cambria Math" panose="02040503050406030204" pitchFamily="18" charset="0"/>
                        </a:rPr>
                        <m:t>𝑍</m:t>
                      </m:r>
                      <m:r>
                        <a:rPr lang="es-ES" i="1">
                          <a:latin typeface="Cambria Math" panose="02040503050406030204" pitchFamily="18" charset="0"/>
                        </a:rPr>
                        <m:t>=</m:t>
                      </m:r>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𝑁</m:t>
                          </m:r>
                        </m:sup>
                        <m:e>
                          <m:r>
                            <a:rPr lang="es-ES" i="1">
                              <a:latin typeface="Cambria Math" panose="02040503050406030204" pitchFamily="18" charset="0"/>
                            </a:rPr>
                            <m:t> </m:t>
                          </m:r>
                        </m:e>
                      </m:nary>
                      <m:nary>
                        <m:naryPr>
                          <m:chr m:val="∑"/>
                          <m:ctrlPr>
                            <a:rPr lang="es-ES" i="1">
                              <a:latin typeface="Cambria Math" panose="02040503050406030204" pitchFamily="18" charset="0"/>
                            </a:rPr>
                          </m:ctrlPr>
                        </m:naryPr>
                        <m:sub>
                          <m:r>
                            <a:rPr lang="es-ES" i="1">
                              <a:latin typeface="Cambria Math" panose="02040503050406030204" pitchFamily="18" charset="0"/>
                            </a:rPr>
                            <m:t>𝑗</m:t>
                          </m:r>
                          <m:r>
                            <a:rPr lang="es-ES" i="1">
                              <a:latin typeface="Cambria Math" panose="02040503050406030204" pitchFamily="18" charset="0"/>
                            </a:rPr>
                            <m:t>=1</m:t>
                          </m:r>
                        </m:sub>
                        <m:sup>
                          <m:r>
                            <a:rPr lang="es-ES" i="1">
                              <a:latin typeface="Cambria Math" panose="02040503050406030204" pitchFamily="18" charset="0"/>
                            </a:rPr>
                            <m:t>𝑁</m:t>
                          </m:r>
                        </m:sup>
                        <m:e>
                          <m:r>
                            <a:rPr lang="es-ES" i="1">
                              <a:latin typeface="Cambria Math" panose="02040503050406030204" pitchFamily="18" charset="0"/>
                            </a:rPr>
                            <m:t>𝑤</m:t>
                          </m:r>
                          <m:r>
                            <a:rPr lang="es-ES" i="1" baseline="-25000">
                              <a:latin typeface="Cambria Math" panose="02040503050406030204" pitchFamily="18" charset="0"/>
                            </a:rPr>
                            <m:t>𝑖𝑗</m:t>
                          </m:r>
                          <m:r>
                            <a:rPr lang="es-ES" i="1">
                              <a:latin typeface="Cambria Math" panose="02040503050406030204" pitchFamily="18" charset="0"/>
                            </a:rPr>
                            <m:t>𝑑</m:t>
                          </m:r>
                          <m:r>
                            <a:rPr lang="es-ES" i="1" baseline="-25000">
                              <a:latin typeface="Cambria Math" panose="02040503050406030204" pitchFamily="18" charset="0"/>
                            </a:rPr>
                            <m:t>𝑖𝑗</m:t>
                          </m:r>
                        </m:e>
                      </m:nary>
                    </m:oMath>
                  </m:oMathPara>
                </a14:m>
                <a:endParaRPr lang="es-ES" i="1" baseline="-25000" dirty="0">
                  <a:latin typeface="Cambria Math" panose="02040503050406030204" pitchFamily="18" charset="0"/>
                </a:endParaRPr>
              </a:p>
              <a:p>
                <a:pPr algn="ctr"/>
                <a:endParaRPr lang="es-ES" i="1" baseline="-25000"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ea typeface="Cambria Math" panose="02040503050406030204" pitchFamily="18" charset="0"/>
                        </a:rPr>
                        <m:t>𝑑𝑜𝑛𝑑𝑒</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𝑑𝑖𝑗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𝑥</m:t>
                          </m:r>
                          <m:r>
                            <a:rPr lang="es-ES" i="1" baseline="-25000">
                              <a:latin typeface="Cambria Math" panose="02040503050406030204" pitchFamily="18" charset="0"/>
                              <a:ea typeface="Cambria Math" panose="02040503050406030204" pitchFamily="18" charset="0"/>
                            </a:rPr>
                            <m:t>𝑖</m:t>
                          </m:r>
                          <m:r>
                            <a:rPr lang="es-ES" i="1">
                              <a:latin typeface="Cambria Math" panose="02040503050406030204" pitchFamily="18" charset="0"/>
                              <a:ea typeface="Cambria Math" panose="02040503050406030204" pitchFamily="18" charset="0"/>
                            </a:rPr>
                            <m:t>+</m:t>
                          </m:r>
                          <m:f>
                            <m:fPr>
                              <m:ctrlPr>
                                <a:rPr lang="es-ES" i="1">
                                  <a:latin typeface="Cambria Math" panose="02040503050406030204" pitchFamily="18" charset="0"/>
                                  <a:ea typeface="Cambria Math" panose="02040503050406030204" pitchFamily="18" charset="0"/>
                                </a:rPr>
                              </m:ctrlPr>
                            </m:fPr>
                            <m:num>
                              <m:r>
                                <a:rPr lang="es-ES" i="1">
                                  <a:latin typeface="Cambria Math" panose="02040503050406030204" pitchFamily="18" charset="0"/>
                                  <a:ea typeface="Cambria Math" panose="02040503050406030204" pitchFamily="18" charset="0"/>
                                </a:rPr>
                                <m:t>𝑙</m:t>
                              </m:r>
                              <m:r>
                                <a:rPr lang="es-ES" i="1" baseline="-25000">
                                  <a:latin typeface="Cambria Math" panose="02040503050406030204" pitchFamily="18" charset="0"/>
                                  <a:ea typeface="Cambria Math" panose="02040503050406030204" pitchFamily="18" charset="0"/>
                                </a:rPr>
                                <m:t>𝑖</m:t>
                              </m:r>
                            </m:num>
                            <m:den>
                              <m:r>
                                <a:rPr lang="es-ES" i="1">
                                  <a:latin typeface="Cambria Math" panose="02040503050406030204" pitchFamily="18" charset="0"/>
                                  <a:ea typeface="Cambria Math" panose="02040503050406030204" pitchFamily="18" charset="0"/>
                                </a:rPr>
                                <m:t>2</m:t>
                              </m:r>
                            </m:den>
                          </m:f>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𝑥𝑗</m:t>
                          </m:r>
                          <m:r>
                            <a:rPr lang="es-ES" i="1">
                              <a:latin typeface="Cambria Math" panose="02040503050406030204" pitchFamily="18" charset="0"/>
                              <a:ea typeface="Cambria Math" panose="02040503050406030204" pitchFamily="18" charset="0"/>
                            </a:rPr>
                            <m:t>−</m:t>
                          </m:r>
                          <m:f>
                            <m:fPr>
                              <m:ctrlPr>
                                <a:rPr lang="es-ES" i="1">
                                  <a:latin typeface="Cambria Math" panose="02040503050406030204" pitchFamily="18" charset="0"/>
                                  <a:ea typeface="Cambria Math" panose="02040503050406030204" pitchFamily="18" charset="0"/>
                                </a:rPr>
                              </m:ctrlPr>
                            </m:fPr>
                            <m:num>
                              <m:r>
                                <a:rPr lang="es-ES" i="1">
                                  <a:latin typeface="Cambria Math" panose="02040503050406030204" pitchFamily="18" charset="0"/>
                                  <a:ea typeface="Cambria Math" panose="02040503050406030204" pitchFamily="18" charset="0"/>
                                </a:rPr>
                                <m:t>𝑙</m:t>
                              </m:r>
                              <m:r>
                                <a:rPr lang="es-ES" i="1" baseline="-25000">
                                  <a:latin typeface="Cambria Math" panose="02040503050406030204" pitchFamily="18" charset="0"/>
                                  <a:ea typeface="Cambria Math" panose="02040503050406030204" pitchFamily="18" charset="0"/>
                                </a:rPr>
                                <m:t>𝑗</m:t>
                              </m:r>
                            </m:num>
                            <m:den>
                              <m:r>
                                <a:rPr lang="es-ES" i="1">
                                  <a:latin typeface="Cambria Math" panose="02040503050406030204" pitchFamily="18" charset="0"/>
                                  <a:ea typeface="Cambria Math" panose="02040503050406030204" pitchFamily="18" charset="0"/>
                                </a:rPr>
                                <m:t>2</m:t>
                              </m:r>
                            </m:den>
                          </m:f>
                        </m:e>
                      </m:d>
                    </m:oMath>
                  </m:oMathPara>
                </a14:m>
                <a:endParaRPr lang="es-ES"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r>
                        <a:rPr lang="es-ES" i="1">
                          <a:latin typeface="Cambria Math" panose="02040503050406030204" pitchFamily="18" charset="0"/>
                        </a:rPr>
                        <m:t>𝑆𝑢𝑗𝑒𝑡𝑜</m:t>
                      </m:r>
                      <m:r>
                        <a:rPr lang="es-ES" i="1">
                          <a:latin typeface="Cambria Math" panose="02040503050406030204" pitchFamily="18" charset="0"/>
                        </a:rPr>
                        <m:t> </m:t>
                      </m:r>
                      <m:r>
                        <a:rPr lang="es-ES" i="1">
                          <a:latin typeface="Cambria Math" panose="02040503050406030204" pitchFamily="18" charset="0"/>
                        </a:rPr>
                        <m:t>𝑎</m:t>
                      </m:r>
                      <m:r>
                        <a:rPr lang="es-ES" i="1">
                          <a:latin typeface="Cambria Math" panose="02040503050406030204" pitchFamily="18" charset="0"/>
                        </a:rPr>
                        <m:t>:​</m:t>
                      </m:r>
                    </m:oMath>
                  </m:oMathPara>
                </a14:m>
                <a:endParaRPr lang="es-ES" i="1" dirty="0">
                  <a:latin typeface="Cambria Math" panose="02040503050406030204" pitchFamily="18" charset="0"/>
                </a:endParaRPr>
              </a:p>
              <a:p>
                <a:pPr algn="ctr"/>
                <a:endParaRPr lang="es-ES" i="1" dirty="0">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s-ES" b="0" i="1" smtClean="0">
                          <a:latin typeface="Cambria Math" panose="02040503050406030204" pitchFamily="18" charset="0"/>
                        </a:rPr>
                        <m:t>𝑥</m:t>
                      </m:r>
                      <m:r>
                        <a:rPr lang="es-ES" b="0" i="1" baseline="-25000"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𝑙𝑖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𝑀</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𝑦𝑖𝑗</m:t>
                          </m:r>
                        </m:e>
                      </m:d>
                      <m:r>
                        <a:rPr lang="es-ES" b="0" i="1" smtClean="0">
                          <a:latin typeface="Cambria Math" panose="02040503050406030204" pitchFamily="18" charset="0"/>
                          <a:ea typeface="Cambria Math" panose="02040503050406030204" pitchFamily="18" charset="0"/>
                        </a:rPr>
                        <m:t>,∀</m:t>
                      </m:r>
                      <m:r>
                        <a:rPr lang="es-ES" b="0" i="1" baseline="-25000"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𝑗</m:t>
                      </m:r>
                    </m:oMath>
                  </m:oMathPara>
                </a14:m>
                <a:endParaRPr lang="es-ES" b="0" i="1" dirty="0">
                  <a:latin typeface="Cambria Math" panose="02040503050406030204" pitchFamily="18" charset="0"/>
                  <a:ea typeface="Cambria Math" panose="02040503050406030204" pitchFamily="18" charset="0"/>
                </a:endParaRPr>
              </a:p>
              <a:p>
                <a:pPr algn="ctr"/>
                <a:endParaRPr lang="es-ES"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s-ES" b="0" i="1" smtClean="0">
                          <a:latin typeface="Cambria Math" panose="02040503050406030204" pitchFamily="18" charset="0"/>
                        </a:rPr>
                        <m:t>𝑥</m:t>
                      </m:r>
                      <m:r>
                        <a:rPr lang="es-ES" b="0" i="1" baseline="-25000" smtClean="0">
                          <a:latin typeface="Cambria Math" panose="02040503050406030204" pitchFamily="18" charset="0"/>
                        </a:rPr>
                        <m:t>𝑗</m:t>
                      </m:r>
                      <m:r>
                        <a:rPr lang="es-ES" b="0" i="1" smtClean="0">
                          <a:latin typeface="Cambria Math" panose="02040503050406030204" pitchFamily="18" charset="0"/>
                        </a:rPr>
                        <m:t>+</m:t>
                      </m:r>
                      <m:r>
                        <a:rPr lang="es-ES" b="0" i="1" smtClean="0">
                          <a:latin typeface="Cambria Math" panose="02040503050406030204" pitchFamily="18" charset="0"/>
                        </a:rPr>
                        <m:t>𝑙𝑗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𝑀𝑦𝑖𝑗</m:t>
                      </m:r>
                      <m:r>
                        <a:rPr lang="es-ES" b="0" i="1" smtClean="0">
                          <a:latin typeface="Cambria Math" panose="02040503050406030204" pitchFamily="18" charset="0"/>
                          <a:ea typeface="Cambria Math" panose="02040503050406030204" pitchFamily="18" charset="0"/>
                        </a:rPr>
                        <m:t>,∀</m:t>
                      </m:r>
                      <m:r>
                        <a:rPr lang="es-ES" b="0" i="1" baseline="-25000"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𝑗</m:t>
                      </m:r>
                    </m:oMath>
                  </m:oMathPara>
                </a14:m>
                <a:endParaRPr lang="es-ES"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d>
                        <m:dPr>
                          <m:ctrlPr>
                            <a:rPr lang="es-ES" b="0" i="1" smtClean="0">
                              <a:latin typeface="Cambria Math" panose="02040503050406030204" pitchFamily="18" charset="0"/>
                            </a:rPr>
                          </m:ctrlPr>
                        </m:dPr>
                        <m:e>
                          <m:r>
                            <a:rPr lang="es-ES" b="0" i="1" smtClean="0">
                              <a:latin typeface="Cambria Math" panose="02040503050406030204" pitchFamily="18" charset="0"/>
                            </a:rPr>
                            <m:t>𝑑𝑜𝑛𝑑𝑒</m:t>
                          </m:r>
                          <m:r>
                            <a:rPr lang="es-ES" b="0" i="1" smtClean="0">
                              <a:latin typeface="Cambria Math" panose="02040503050406030204" pitchFamily="18" charset="0"/>
                            </a:rPr>
                            <m:t> </m:t>
                          </m:r>
                          <m:r>
                            <a:rPr lang="es-ES" b="0" i="1" smtClean="0">
                              <a:latin typeface="Cambria Math" panose="02040503050406030204" pitchFamily="18" charset="0"/>
                            </a:rPr>
                            <m:t>𝑀</m:t>
                          </m:r>
                          <m:r>
                            <a:rPr lang="es-ES" b="0" i="1" smtClean="0">
                              <a:latin typeface="Cambria Math" panose="02040503050406030204" pitchFamily="18" charset="0"/>
                            </a:rPr>
                            <m:t> </m:t>
                          </m:r>
                          <m:r>
                            <a:rPr lang="es-ES" b="0" i="1" smtClean="0">
                              <a:latin typeface="Cambria Math" panose="02040503050406030204" pitchFamily="18" charset="0"/>
                            </a:rPr>
                            <m:t>𝑒𝑠</m:t>
                          </m:r>
                          <m:r>
                            <a:rPr lang="es-ES" b="0" i="1" smtClean="0">
                              <a:latin typeface="Cambria Math" panose="02040503050406030204" pitchFamily="18" charset="0"/>
                            </a:rPr>
                            <m:t> </m:t>
                          </m:r>
                          <m:r>
                            <a:rPr lang="es-ES" b="0" i="1" smtClean="0">
                              <a:latin typeface="Cambria Math" panose="02040503050406030204" pitchFamily="18" charset="0"/>
                            </a:rPr>
                            <m:t>𝑢𝑛</m:t>
                          </m:r>
                          <m:r>
                            <a:rPr lang="es-ES" b="0" i="1" smtClean="0">
                              <a:latin typeface="Cambria Math" panose="02040503050406030204" pitchFamily="18" charset="0"/>
                            </a:rPr>
                            <m:t> </m:t>
                          </m:r>
                          <m:r>
                            <a:rPr lang="es-ES" b="0" i="1" smtClean="0">
                              <a:latin typeface="Cambria Math" panose="02040503050406030204" pitchFamily="18" charset="0"/>
                            </a:rPr>
                            <m:t>𝑛</m:t>
                          </m:r>
                          <m:r>
                            <a:rPr lang="es-ES" b="0" i="1" smtClean="0">
                              <a:latin typeface="Cambria Math" panose="02040503050406030204" pitchFamily="18" charset="0"/>
                            </a:rPr>
                            <m:t>ú</m:t>
                          </m:r>
                          <m:r>
                            <a:rPr lang="es-ES" b="0" i="1" smtClean="0">
                              <a:latin typeface="Cambria Math" panose="02040503050406030204" pitchFamily="18" charset="0"/>
                            </a:rPr>
                            <m:t>𝑚𝑒𝑟𝑜</m:t>
                          </m:r>
                          <m:r>
                            <a:rPr lang="es-ES" b="0" i="1" smtClean="0">
                              <a:latin typeface="Cambria Math" panose="02040503050406030204" pitchFamily="18" charset="0"/>
                            </a:rPr>
                            <m:t> </m:t>
                          </m:r>
                          <m:r>
                            <a:rPr lang="es-ES" b="0" i="1" smtClean="0">
                              <a:latin typeface="Cambria Math" panose="02040503050406030204" pitchFamily="18" charset="0"/>
                            </a:rPr>
                            <m:t>𝑠𝑢𝑓𝑖𝑐𝑖𝑒𝑛𝑡𝑒𝑚𝑒𝑛𝑡𝑒</m:t>
                          </m:r>
                          <m:r>
                            <a:rPr lang="es-ES" b="0" i="1" smtClean="0">
                              <a:latin typeface="Cambria Math" panose="02040503050406030204" pitchFamily="18" charset="0"/>
                            </a:rPr>
                            <m:t> </m:t>
                          </m:r>
                          <m:r>
                            <a:rPr lang="es-ES" b="0" i="1" smtClean="0">
                              <a:latin typeface="Cambria Math" panose="02040503050406030204" pitchFamily="18" charset="0"/>
                            </a:rPr>
                            <m:t>𝑔𝑟𝑎𝑛𝑑𝑒</m:t>
                          </m:r>
                        </m:e>
                      </m:d>
                    </m:oMath>
                  </m:oMathPara>
                </a14:m>
                <a:endParaRPr lang="es-ES" b="0" i="1" dirty="0">
                  <a:latin typeface="Cambria Math" panose="02040503050406030204" pitchFamily="18" charset="0"/>
                </a:endParaRPr>
              </a:p>
              <a:p>
                <a:pPr algn="ctr"/>
                <a:endParaRPr lang="es-ES" b="0" i="1" dirty="0">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s-ES" b="0" i="1" smtClean="0">
                          <a:latin typeface="Cambria Math" panose="02040503050406030204" pitchFamily="18" charset="0"/>
                        </a:rPr>
                        <m:t>𝑦</m:t>
                      </m:r>
                      <m:r>
                        <a:rPr lang="es-ES" b="0" i="1" baseline="-25000" smtClean="0">
                          <a:latin typeface="Cambria Math" panose="02040503050406030204" pitchFamily="18" charset="0"/>
                        </a:rPr>
                        <m:t>𝑖𝑗</m:t>
                      </m:r>
                      <m:r>
                        <a:rPr lang="es-ES" b="0" i="1" smtClean="0">
                          <a:latin typeface="Cambria Math" panose="02040503050406030204" pitchFamily="18" charset="0"/>
                        </a:rPr>
                        <m:t>+</m:t>
                      </m:r>
                      <m:r>
                        <a:rPr lang="es-ES" b="0" i="1" smtClean="0">
                          <a:latin typeface="Cambria Math" panose="02040503050406030204" pitchFamily="18" charset="0"/>
                        </a:rPr>
                        <m:t>𝑦𝑗𝑖</m:t>
                      </m:r>
                      <m:r>
                        <a:rPr lang="es-ES" b="0" i="1" smtClean="0">
                          <a:latin typeface="Cambria Math" panose="02040503050406030204" pitchFamily="18" charset="0"/>
                        </a:rPr>
                        <m:t>=1,</m:t>
                      </m:r>
                      <m:r>
                        <a:rPr lang="es-ES" b="0" i="1" smtClean="0">
                          <a:latin typeface="Cambria Math" panose="02040503050406030204" pitchFamily="18" charset="0"/>
                          <a:ea typeface="Cambria Math" panose="02040503050406030204" pitchFamily="18" charset="0"/>
                        </a:rPr>
                        <m:t>∀</m:t>
                      </m:r>
                      <m:r>
                        <a:rPr lang="es-ES" b="0" i="1" baseline="-25000"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𝑗</m:t>
                      </m:r>
                    </m:oMath>
                  </m:oMathPara>
                </a14:m>
                <a:endParaRPr lang="es-ES" b="0" i="1" dirty="0">
                  <a:latin typeface="Cambria Math" panose="02040503050406030204" pitchFamily="18" charset="0"/>
                  <a:ea typeface="Cambria Math" panose="02040503050406030204" pitchFamily="18" charset="0"/>
                </a:endParaRPr>
              </a:p>
              <a:p>
                <a:pPr algn="ctr"/>
                <a:endParaRPr lang="es-ES"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s-ES" b="0" i="1" smtClean="0">
                          <a:latin typeface="Cambria Math" panose="02040503050406030204" pitchFamily="18" charset="0"/>
                        </a:rPr>
                        <m:t>𝑥</m:t>
                      </m:r>
                      <m:r>
                        <a:rPr lang="es-ES" b="0" i="1" baseline="-25000" smtClean="0">
                          <a:latin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≥0,∀</m:t>
                      </m:r>
                      <m:r>
                        <a:rPr lang="es-ES" b="0" i="1" baseline="-25000" smtClean="0">
                          <a:latin typeface="Cambria Math" panose="02040503050406030204" pitchFamily="18" charset="0"/>
                          <a:ea typeface="Cambria Math" panose="02040503050406030204" pitchFamily="18" charset="0"/>
                        </a:rPr>
                        <m:t>𝑖</m:t>
                      </m:r>
                    </m:oMath>
                  </m:oMathPara>
                </a14:m>
                <a:endParaRPr lang="es-ES" b="0" i="1" baseline="-25000" dirty="0">
                  <a:latin typeface="Cambria Math" panose="02040503050406030204" pitchFamily="18" charset="0"/>
                </a:endParaRPr>
              </a:p>
              <a:p>
                <a:pPr algn="ctr"/>
                <a:endParaRPr lang="es-ES"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6DBD30D-6F09-B023-462F-07F084EFA64E}"/>
                  </a:ext>
                </a:extLst>
              </p:cNvPr>
              <p:cNvSpPr txBox="1">
                <a:spLocks noRot="1" noChangeAspect="1" noMove="1" noResize="1" noEditPoints="1" noAdjustHandles="1" noChangeArrowheads="1" noChangeShapeType="1" noTextEdit="1"/>
              </p:cNvSpPr>
              <p:nvPr/>
            </p:nvSpPr>
            <p:spPr>
              <a:xfrm>
                <a:off x="222287" y="1239534"/>
                <a:ext cx="11747425" cy="4928785"/>
              </a:xfrm>
              <a:prstGeom prst="rect">
                <a:avLst/>
              </a:prstGeom>
              <a:blipFill>
                <a:blip r:embed="rId2"/>
                <a:stretch>
                  <a:fillRect l="-1193" t="-1731"/>
                </a:stretch>
              </a:blipFill>
            </p:spPr>
            <p:txBody>
              <a:bodyPr/>
              <a:lstStyle/>
              <a:p>
                <a:r>
                  <a:rPr lang="es-ES">
                    <a:noFill/>
                  </a:rPr>
                  <a:t> </a:t>
                </a:r>
              </a:p>
            </p:txBody>
          </p:sp>
        </mc:Fallback>
      </mc:AlternateContent>
    </p:spTree>
    <p:extLst>
      <p:ext uri="{BB962C8B-B14F-4D97-AF65-F5344CB8AC3E}">
        <p14:creationId xmlns:p14="http://schemas.microsoft.com/office/powerpoint/2010/main" val="212918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18287</Words>
  <Application>Microsoft Office PowerPoint</Application>
  <PresentationFormat>Panorámica</PresentationFormat>
  <Paragraphs>1342</Paragraphs>
  <Slides>113</Slides>
  <Notes>32</Notes>
  <HiddenSlides>0</HiddenSlides>
  <MMClips>0</MMClips>
  <ScaleCrop>false</ScaleCrop>
  <HeadingPairs>
    <vt:vector size="4" baseType="variant">
      <vt:variant>
        <vt:lpstr>Tema</vt:lpstr>
      </vt:variant>
      <vt:variant>
        <vt:i4>2</vt:i4>
      </vt:variant>
      <vt:variant>
        <vt:lpstr>Títulos de diapositiva</vt:lpstr>
      </vt:variant>
      <vt:variant>
        <vt:i4>113</vt:i4>
      </vt:variant>
    </vt:vector>
  </HeadingPairs>
  <TitlesOfParts>
    <vt:vector size="115" baseType="lpstr">
      <vt:lpstr>Office Theme</vt:lpstr>
      <vt:lpstr>Custom Design</vt:lpstr>
      <vt:lpstr>Presentación de PowerPoint</vt:lpstr>
      <vt:lpstr>Índice</vt:lpstr>
      <vt:lpstr>Introducción</vt:lpstr>
      <vt:lpstr>Introducción</vt:lpstr>
      <vt:lpstr>Introducción</vt:lpstr>
      <vt:lpstr>Introducción</vt:lpstr>
      <vt:lpstr>Introducción</vt:lpstr>
      <vt:lpstr>Introducción</vt:lpstr>
      <vt:lpstr>Introducción</vt:lpstr>
      <vt:lpstr>Problema de la mochila</vt:lpstr>
      <vt:lpstr>Problema de la mochila</vt:lpstr>
      <vt:lpstr>Problema de la mochila</vt:lpstr>
      <vt:lpstr>Problema de la mochila</vt:lpstr>
      <vt:lpstr>Problema de la mochila</vt:lpstr>
      <vt:lpstr>Problema de la mochila</vt:lpstr>
      <vt:lpstr>Selección de inversiones</vt:lpstr>
      <vt:lpstr>Selección de inversiones</vt:lpstr>
      <vt:lpstr>Selección de inversiones</vt:lpstr>
      <vt:lpstr>Selección de inversiones</vt:lpstr>
      <vt:lpstr>Mercancías</vt:lpstr>
      <vt:lpstr>Mercancías</vt:lpstr>
      <vt:lpstr>Mercancías</vt:lpstr>
      <vt:lpstr>Mercancías</vt:lpstr>
      <vt:lpstr>Problema de asignación</vt:lpstr>
      <vt:lpstr>Problema de asignación</vt:lpstr>
      <vt:lpstr>Problema de asignación</vt:lpstr>
      <vt:lpstr>Problema de asignación</vt:lpstr>
      <vt:lpstr>Problema de asignación</vt:lpstr>
      <vt:lpstr>Problema de asignación</vt:lpstr>
      <vt:lpstr>Problema de cubrimiento</vt:lpstr>
      <vt:lpstr>Problema de cubrimiento</vt:lpstr>
      <vt:lpstr>Problema de cubrimiento (ejemplo)</vt:lpstr>
      <vt:lpstr>Problema de cubrimiento</vt:lpstr>
      <vt:lpstr>Problema de cubrimiento</vt:lpstr>
      <vt:lpstr>Problema de cubrimiento</vt:lpstr>
      <vt:lpstr>Problema de partición</vt:lpstr>
      <vt:lpstr>Problema de partición</vt:lpstr>
      <vt:lpstr>Problema de partición</vt:lpstr>
      <vt:lpstr>Problema de partición (ejemplo)</vt:lpstr>
      <vt:lpstr>Problema de partición</vt:lpstr>
      <vt:lpstr>Problema de partición</vt:lpstr>
      <vt:lpstr>Problema de partición</vt:lpstr>
      <vt:lpstr>Diferencias entre problemas</vt:lpstr>
      <vt:lpstr>Problema de conjunto de empaquetamiento</vt:lpstr>
      <vt:lpstr>Problema de conjunto de empaquetamiento</vt:lpstr>
      <vt:lpstr>Problema de conjunto de empaquetamiento</vt:lpstr>
      <vt:lpstr>Problema de conjunto de empaquetamiento</vt:lpstr>
      <vt:lpstr>Problema de conjunto de empaquetamiento</vt:lpstr>
      <vt:lpstr>Problema del viajero</vt:lpstr>
      <vt:lpstr>Problema del viajero</vt:lpstr>
      <vt:lpstr>Problema del viajero</vt:lpstr>
      <vt:lpstr>Problema del viajero</vt:lpstr>
      <vt:lpstr>Problema del viajero</vt:lpstr>
      <vt:lpstr>Problema del viajero</vt:lpstr>
      <vt:lpstr>Problema del viajero</vt:lpstr>
      <vt:lpstr>Problema del viajero</vt:lpstr>
      <vt:lpstr>Problema del viajero</vt:lpstr>
      <vt:lpstr>Modelado de condiciones lógicas</vt:lpstr>
      <vt:lpstr>Aceites</vt:lpstr>
      <vt:lpstr>Aceites</vt:lpstr>
      <vt:lpstr>Aceites</vt:lpstr>
      <vt:lpstr>Aceites</vt:lpstr>
      <vt:lpstr>Aceites</vt:lpstr>
      <vt:lpstr>Aceites</vt:lpstr>
      <vt:lpstr>Aceites</vt:lpstr>
      <vt:lpstr>Aceites</vt:lpstr>
      <vt:lpstr>Condiciones disyuntivas</vt:lpstr>
      <vt:lpstr>Condiciones disyuntivas</vt:lpstr>
      <vt:lpstr>Aceites</vt:lpstr>
      <vt:lpstr>Aceites</vt:lpstr>
      <vt:lpstr>Aceites</vt:lpstr>
      <vt:lpstr>Aceites</vt:lpstr>
      <vt:lpstr>Aceites</vt:lpstr>
      <vt:lpstr>Aceites</vt:lpstr>
      <vt:lpstr>Aceites</vt:lpstr>
      <vt:lpstr>Aceites</vt:lpstr>
      <vt:lpstr>Aceites</vt:lpstr>
      <vt:lpstr>Aceites</vt:lpstr>
      <vt:lpstr>Aceites</vt:lpstr>
      <vt:lpstr>Aceites</vt:lpstr>
      <vt:lpstr>Aceites</vt:lpstr>
      <vt:lpstr>Aceites</vt:lpstr>
      <vt:lpstr>Aceites</vt:lpstr>
      <vt:lpstr>Aceites</vt:lpstr>
      <vt:lpstr>Aceites</vt:lpstr>
      <vt:lpstr>Aceites</vt:lpstr>
      <vt:lpstr>PCIngredients</vt:lpstr>
      <vt:lpstr>PCIngredients</vt:lpstr>
      <vt:lpstr>PCIngredients</vt:lpstr>
      <vt:lpstr>PCIngredients</vt:lpstr>
      <vt:lpstr>PCIngredients</vt:lpstr>
      <vt:lpstr>PCIngredients</vt:lpstr>
      <vt:lpstr>PCIngredients</vt:lpstr>
      <vt:lpstr>PCIngredients</vt:lpstr>
      <vt:lpstr>Single Row Facility Layout Problem</vt:lpstr>
      <vt:lpstr>Single Row Facility Layout Problem</vt:lpstr>
      <vt:lpstr>Single Row Facility Layout Problem</vt:lpstr>
      <vt:lpstr>Single Row Facility Layout Problem</vt:lpstr>
      <vt:lpstr>Single Row Facility Layout Problem</vt:lpstr>
      <vt:lpstr>Single Row Facility Layout Problem</vt:lpstr>
      <vt:lpstr>Single Row Facility Layout Problem</vt:lpstr>
      <vt:lpstr>Single Row Facility Layout Problem</vt:lpstr>
      <vt:lpstr>Algoritmos de resolución</vt:lpstr>
      <vt:lpstr>Algoritmos de resolución</vt:lpstr>
      <vt:lpstr>Algoritmos de resolución</vt:lpstr>
      <vt:lpstr>Algoritmos de resolución</vt:lpstr>
      <vt:lpstr>Algoritmos de resolución</vt:lpstr>
      <vt:lpstr>Algoritmos de resolución</vt:lpstr>
      <vt:lpstr>Algoritmos de resolución</vt:lpstr>
      <vt:lpstr>Algoritmos de resolución</vt:lpstr>
      <vt:lpstr>Bibliografía</vt:lpstr>
      <vt:lpstr>Bibliografía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Nicolás Rodríguez Uribe</dc:creator>
  <cp:lastModifiedBy>Nicolás Rodríguez Uribe</cp:lastModifiedBy>
  <cp:revision>2</cp:revision>
  <dcterms:created xsi:type="dcterms:W3CDTF">2023-09-13T15:54:56Z</dcterms:created>
  <dcterms:modified xsi:type="dcterms:W3CDTF">2024-10-28T12:10:01Z</dcterms:modified>
</cp:coreProperties>
</file>