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62" r:id="rId3"/>
    <p:sldId id="290" r:id="rId4"/>
    <p:sldId id="330" r:id="rId5"/>
    <p:sldId id="263" r:id="rId6"/>
    <p:sldId id="261" r:id="rId7"/>
    <p:sldId id="266" r:id="rId8"/>
    <p:sldId id="257" r:id="rId9"/>
    <p:sldId id="311" r:id="rId10"/>
    <p:sldId id="271" r:id="rId11"/>
    <p:sldId id="272" r:id="rId12"/>
    <p:sldId id="273" r:id="rId13"/>
    <p:sldId id="312" r:id="rId14"/>
    <p:sldId id="313" r:id="rId15"/>
    <p:sldId id="275" r:id="rId16"/>
    <p:sldId id="300" r:id="rId17"/>
    <p:sldId id="303" r:id="rId18"/>
    <p:sldId id="301" r:id="rId19"/>
    <p:sldId id="302" r:id="rId20"/>
    <p:sldId id="388" r:id="rId21"/>
    <p:sldId id="390" r:id="rId22"/>
    <p:sldId id="331" r:id="rId23"/>
    <p:sldId id="332" r:id="rId24"/>
    <p:sldId id="278" r:id="rId25"/>
    <p:sldId id="306" r:id="rId26"/>
    <p:sldId id="285" r:id="rId27"/>
    <p:sldId id="298" r:id="rId28"/>
    <p:sldId id="281" r:id="rId29"/>
    <p:sldId id="282" r:id="rId30"/>
    <p:sldId id="284" r:id="rId31"/>
    <p:sldId id="292" r:id="rId32"/>
    <p:sldId id="283" r:id="rId33"/>
    <p:sldId id="289" r:id="rId34"/>
    <p:sldId id="288" r:id="rId35"/>
    <p:sldId id="294" r:id="rId36"/>
    <p:sldId id="333" r:id="rId37"/>
    <p:sldId id="293" r:id="rId38"/>
    <p:sldId id="304" r:id="rId39"/>
    <p:sldId id="387" r:id="rId40"/>
    <p:sldId id="411" r:id="rId41"/>
    <p:sldId id="412" r:id="rId42"/>
    <p:sldId id="389" r:id="rId43"/>
    <p:sldId id="413" r:id="rId44"/>
    <p:sldId id="414" r:id="rId45"/>
    <p:sldId id="299" r:id="rId46"/>
    <p:sldId id="409" r:id="rId47"/>
    <p:sldId id="4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B18961-13C5-466F-AA23-0465B4001063}" type="datetimeFigureOut">
              <a:rPr lang="en-GB" smtClean="0"/>
              <a:t>11/09/2017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64B2A66-0367-4410-A2BB-9072FB6A5C0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eenteapress.com/thinkpython/thinkpython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Programming 101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2880102"/>
          </a:xfrm>
        </p:spPr>
        <p:txBody>
          <a:bodyPr>
            <a:normAutofit/>
          </a:bodyPr>
          <a:lstStyle/>
          <a:p>
            <a:r>
              <a:rPr lang="en-GB" dirty="0"/>
              <a:t>Programming for non-programmers.</a:t>
            </a:r>
          </a:p>
          <a:p>
            <a:endParaRPr lang="en-GB" dirty="0"/>
          </a:p>
          <a:p>
            <a:r>
              <a:rPr lang="en-GB" dirty="0"/>
              <a:t>You will need </a:t>
            </a:r>
            <a:r>
              <a:rPr lang="en-GB" b="1" dirty="0"/>
              <a:t>Python 2.7.13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Go to </a:t>
            </a:r>
            <a:r>
              <a:rPr lang="en-GB" b="1" dirty="0">
                <a:hlinkClick r:id="rId2"/>
              </a:rPr>
              <a:t>https://www.python.org/downloads/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Click                       , download it and install it.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4" y="5315274"/>
            <a:ext cx="1790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7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print(“Hello, World!”)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Traditionally, the first program written in a new language outputs “</a:t>
            </a:r>
            <a:r>
              <a:rPr lang="en-GB" b="1" dirty="0"/>
              <a:t>Hello, World!</a:t>
            </a:r>
            <a:r>
              <a:rPr lang="en-GB" dirty="0"/>
              <a:t>” to the screen. So let’s do that.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print(“Hello, World!”)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Questions:</a:t>
            </a:r>
          </a:p>
          <a:p>
            <a:pPr marL="0" indent="0">
              <a:buNone/>
            </a:pPr>
            <a:r>
              <a:rPr lang="en-GB" dirty="0"/>
              <a:t>What did that do?</a:t>
            </a:r>
          </a:p>
          <a:p>
            <a:pPr marL="0" indent="0">
              <a:buNone/>
            </a:pPr>
            <a:r>
              <a:rPr lang="en-GB" dirty="0"/>
              <a:t>What can we learn from it?</a:t>
            </a:r>
          </a:p>
          <a:p>
            <a:pPr marL="0" indent="0">
              <a:buNone/>
            </a:pPr>
            <a:r>
              <a:rPr lang="en-GB" dirty="0"/>
              <a:t>What else can we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print()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737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print(“Hello, World!”)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Questions:</a:t>
            </a:r>
          </a:p>
          <a:p>
            <a:pPr marL="0" indent="0">
              <a:buNone/>
            </a:pPr>
            <a:r>
              <a:rPr lang="en-GB" dirty="0"/>
              <a:t>What did that do?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Reading right to left:</a:t>
            </a:r>
          </a:p>
          <a:p>
            <a:r>
              <a:rPr lang="en-GB" dirty="0"/>
              <a:t>Set up a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string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parameter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“Hello, World!”</a:t>
            </a:r>
          </a:p>
          <a:p>
            <a:r>
              <a:rPr lang="en-GB" dirty="0"/>
              <a:t>Passed it to a </a:t>
            </a:r>
            <a:r>
              <a:rPr lang="en-GB" b="1" dirty="0">
                <a:solidFill>
                  <a:srgbClr val="C00000"/>
                </a:solidFill>
              </a:rPr>
              <a:t>function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called ‘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dirty="0"/>
              <a:t>’</a:t>
            </a:r>
          </a:p>
          <a:p>
            <a:r>
              <a:rPr lang="en-GB" b="1" dirty="0">
                <a:solidFill>
                  <a:srgbClr val="C00000"/>
                </a:solidFill>
              </a:rPr>
              <a:t>Output </a:t>
            </a:r>
            <a:r>
              <a:rPr lang="en-GB" dirty="0"/>
              <a:t>the string to the screen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41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print(“Hello, World!”)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Questions:</a:t>
            </a:r>
          </a:p>
          <a:p>
            <a:pPr marL="0" indent="0">
              <a:buNone/>
            </a:pPr>
            <a:r>
              <a:rPr lang="en-GB" dirty="0"/>
              <a:t>What can we learn from it?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1) Python doesn’t need additional setup.</a:t>
            </a:r>
          </a:p>
          <a:p>
            <a:pPr marL="0" indent="0">
              <a:buNone/>
            </a:pPr>
            <a:r>
              <a:rPr lang="en-GB" dirty="0"/>
              <a:t>The equivalent “Hello, World!” in C# is </a:t>
            </a:r>
            <a:r>
              <a:rPr lang="en-GB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i="1" dirty="0">
                <a:sym typeface="Wingdings" panose="05000000000000000000" pitchFamily="2" charset="2"/>
              </a:rPr>
              <a:t>2) The output function is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print()</a:t>
            </a: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i="1" dirty="0">
                <a:sym typeface="Wingdings" panose="05000000000000000000" pitchFamily="2" charset="2"/>
              </a:rPr>
              <a:t>3) </a:t>
            </a:r>
            <a:r>
              <a:rPr lang="en-GB" b="1" i="1" dirty="0">
                <a:solidFill>
                  <a:srgbClr val="C00000"/>
                </a:solidFill>
                <a:sym typeface="Wingdings" panose="05000000000000000000" pitchFamily="2" charset="2"/>
              </a:rPr>
              <a:t>Functions</a:t>
            </a:r>
            <a:r>
              <a:rPr lang="en-GB" i="1" dirty="0">
                <a:sym typeface="Wingdings" panose="05000000000000000000" pitchFamily="2" charset="2"/>
              </a:rPr>
              <a:t> can be spotted by their </a:t>
            </a:r>
            <a:r>
              <a:rPr lang="en-GB" b="1" i="1" dirty="0">
                <a:sym typeface="Wingdings" panose="05000000000000000000" pitchFamily="2" charset="2"/>
              </a:rPr>
              <a:t>(</a:t>
            </a:r>
            <a:r>
              <a:rPr lang="en-GB" i="1" dirty="0">
                <a:sym typeface="Wingdings" panose="05000000000000000000" pitchFamily="2" charset="2"/>
              </a:rPr>
              <a:t>brackets</a:t>
            </a:r>
            <a:r>
              <a:rPr lang="en-GB" b="1" i="1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GB" i="1" dirty="0">
                <a:sym typeface="Wingdings" panose="05000000000000000000" pitchFamily="2" charset="2"/>
              </a:rPr>
              <a:t>4) We can give functions extra information (</a:t>
            </a:r>
            <a:r>
              <a:rPr lang="en-GB" b="1" i="1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parameters</a:t>
            </a:r>
            <a:r>
              <a:rPr lang="en-GB" i="1" dirty="0">
                <a:sym typeface="Wingdings" panose="05000000000000000000" pitchFamily="2" charset="2"/>
              </a:rPr>
              <a:t>) in their brackets</a:t>
            </a:r>
          </a:p>
          <a:p>
            <a:pPr marL="0" indent="0">
              <a:buNone/>
            </a:pPr>
            <a:r>
              <a:rPr lang="en-GB" i="1" dirty="0">
                <a:sym typeface="Wingdings" panose="05000000000000000000" pitchFamily="2" charset="2"/>
              </a:rPr>
              <a:t>5) Written text needs quotation marks around it</a:t>
            </a:r>
            <a:endParaRPr lang="en-GB" i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61"/>
          <a:stretch/>
        </p:blipFill>
        <p:spPr bwMode="auto">
          <a:xfrm>
            <a:off x="6504516" y="1381615"/>
            <a:ext cx="5455009" cy="273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89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or visible?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lines of code show you something.</a:t>
            </a:r>
          </a:p>
          <a:p>
            <a:pPr lvl="1"/>
            <a:r>
              <a:rPr lang="en-GB" dirty="0"/>
              <a:t>These are </a:t>
            </a:r>
            <a:r>
              <a:rPr lang="en-GB" b="1" dirty="0">
                <a:solidFill>
                  <a:srgbClr val="C00000"/>
                </a:solidFill>
              </a:rPr>
              <a:t>expressions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Could be a value or the result of a calculation.</a:t>
            </a:r>
          </a:p>
          <a:p>
            <a:pPr lvl="1"/>
            <a:r>
              <a:rPr lang="en-GB" dirty="0"/>
              <a:t>The value that comes out is called a ‘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return value</a:t>
            </a:r>
            <a:r>
              <a:rPr lang="en-GB" dirty="0"/>
              <a:t>’.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GB" dirty="0"/>
              <a:t>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returns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/>
              <a:t>text, which means it is an expression.</a:t>
            </a:r>
          </a:p>
          <a:p>
            <a:pPr lvl="1"/>
            <a:endParaRPr lang="en-GB" dirty="0"/>
          </a:p>
          <a:p>
            <a:r>
              <a:rPr lang="en-GB" dirty="0"/>
              <a:t>Other pieces of code just run without showing you anything.</a:t>
            </a:r>
          </a:p>
          <a:p>
            <a:pPr lvl="1"/>
            <a:r>
              <a:rPr lang="en-GB" dirty="0"/>
              <a:t>These are </a:t>
            </a:r>
            <a:r>
              <a:rPr lang="en-GB" b="1" dirty="0">
                <a:solidFill>
                  <a:srgbClr val="C00000"/>
                </a:solidFill>
              </a:rPr>
              <a:t>statements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They usually do something useful, but do not need to be shown to the user.</a:t>
            </a:r>
          </a:p>
        </p:txBody>
      </p:sp>
    </p:spTree>
    <p:extLst>
      <p:ext uri="{BB962C8B-B14F-4D97-AF65-F5344CB8AC3E}">
        <p14:creationId xmlns:p14="http://schemas.microsoft.com/office/powerpoint/2010/main" val="60220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or visible?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Expressions</a:t>
            </a:r>
            <a:r>
              <a:rPr lang="en-GB" dirty="0"/>
              <a:t> return a value.</a:t>
            </a:r>
          </a:p>
          <a:p>
            <a:pPr marL="0" indent="0">
              <a:buNone/>
            </a:pPr>
            <a:r>
              <a:rPr lang="en-GB" dirty="0"/>
              <a:t>Enter these: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“Drew”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120 / 60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15 &lt; 35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min(51, 79, 23, 18, 37)</a:t>
            </a:r>
          </a:p>
          <a:p>
            <a:r>
              <a:rPr lang="en-GB" i="1" dirty="0">
                <a:latin typeface="+mj-lt"/>
                <a:cs typeface="Courier New" panose="02070309020205020404" pitchFamily="49" charset="0"/>
              </a:rPr>
              <a:t>Try your own!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Statements</a:t>
            </a:r>
            <a:r>
              <a:rPr lang="en-GB" dirty="0"/>
              <a:t> do not.</a:t>
            </a:r>
          </a:p>
          <a:p>
            <a:pPr marL="0" indent="0">
              <a:buNone/>
            </a:pPr>
            <a:r>
              <a:rPr lang="en-GB" dirty="0"/>
              <a:t>Enter these: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“Drew”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seconds = 120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minutes = seconds / 60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time import sleep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sleep(1)</a:t>
            </a:r>
          </a:p>
          <a:p>
            <a:r>
              <a:rPr lang="en-GB" i="1" dirty="0">
                <a:cs typeface="Courier New" panose="02070309020205020404" pitchFamily="49" charset="0"/>
              </a:rPr>
              <a:t>Try your own!</a:t>
            </a:r>
          </a:p>
        </p:txBody>
      </p:sp>
    </p:spTree>
    <p:extLst>
      <p:ext uri="{BB962C8B-B14F-4D97-AF65-F5344CB8AC3E}">
        <p14:creationId xmlns:p14="http://schemas.microsoft.com/office/powerpoint/2010/main" val="8481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else can you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'Hello, World!’ (single quotes)</a:t>
            </a:r>
          </a:p>
          <a:p>
            <a:r>
              <a:rPr lang="en-GB" dirty="0"/>
              <a:t>17		</a:t>
            </a:r>
            <a:r>
              <a:rPr lang="en-GB" dirty="0">
                <a:sym typeface="Wingdings" panose="05000000000000000000" pitchFamily="2" charset="2"/>
              </a:rPr>
              <a:t> integer</a:t>
            </a:r>
            <a:endParaRPr lang="en-GB" dirty="0"/>
          </a:p>
          <a:p>
            <a:r>
              <a:rPr lang="en-GB" dirty="0"/>
              <a:t>3.2		</a:t>
            </a:r>
            <a:r>
              <a:rPr lang="en-GB" dirty="0">
                <a:sym typeface="Wingdings" panose="05000000000000000000" pitchFamily="2" charset="2"/>
              </a:rPr>
              <a:t> float</a:t>
            </a:r>
          </a:p>
          <a:p>
            <a:r>
              <a:rPr lang="en-GB" dirty="0"/>
              <a:t>‘17’		</a:t>
            </a:r>
            <a:r>
              <a:rPr lang="en-GB" dirty="0">
                <a:sym typeface="Wingdings" panose="05000000000000000000" pitchFamily="2" charset="2"/>
              </a:rPr>
              <a:t> string</a:t>
            </a:r>
            <a:endParaRPr lang="en-GB" dirty="0"/>
          </a:p>
          <a:p>
            <a:r>
              <a:rPr lang="en-GB" dirty="0"/>
              <a:t>‘3.2’		</a:t>
            </a:r>
            <a:r>
              <a:rPr lang="en-GB" dirty="0">
                <a:sym typeface="Wingdings" panose="05000000000000000000" pitchFamily="2" charset="2"/>
              </a:rPr>
              <a:t> string</a:t>
            </a:r>
            <a:endParaRPr lang="en-GB" dirty="0"/>
          </a:p>
          <a:p>
            <a:r>
              <a:rPr lang="en-GB" dirty="0"/>
              <a:t>1000000 	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int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1,000,000 </a:t>
            </a:r>
            <a:r>
              <a:rPr lang="en-GB" dirty="0"/>
              <a:t>	</a:t>
            </a:r>
            <a:r>
              <a:rPr lang="en-GB" sz="2400" dirty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400" dirty="0">
                <a:solidFill>
                  <a:srgbClr val="C00000"/>
                </a:solidFill>
                <a:cs typeface="Courier New" panose="02070309020205020404" pitchFamily="49" charset="0"/>
              </a:rPr>
              <a:t>Commas are special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65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30 years ago computers had to be told exact data types, including:</a:t>
            </a:r>
          </a:p>
          <a:p>
            <a:r>
              <a:rPr lang="en-GB" b="1" dirty="0"/>
              <a:t>Boolean</a:t>
            </a:r>
            <a:r>
              <a:rPr lang="en-GB" dirty="0"/>
              <a:t>	True or false</a:t>
            </a:r>
          </a:p>
          <a:p>
            <a:r>
              <a:rPr lang="en-GB" b="1" dirty="0"/>
              <a:t>Float</a:t>
            </a:r>
            <a:r>
              <a:rPr lang="en-GB" dirty="0"/>
              <a:t>		Floating point (decimal) numbers</a:t>
            </a:r>
          </a:p>
          <a:p>
            <a:r>
              <a:rPr lang="en-GB" b="1" dirty="0"/>
              <a:t>Double</a:t>
            </a:r>
            <a:r>
              <a:rPr lang="en-GB" dirty="0"/>
              <a:t>	Double-precision floating-point numbers</a:t>
            </a:r>
          </a:p>
          <a:p>
            <a:r>
              <a:rPr lang="en-GB" b="1" dirty="0"/>
              <a:t>Integer</a:t>
            </a:r>
            <a:r>
              <a:rPr lang="en-GB" dirty="0"/>
              <a:t>	Whole numbers (no decimal places)</a:t>
            </a:r>
          </a:p>
          <a:p>
            <a:r>
              <a:rPr lang="en-GB" b="1" dirty="0"/>
              <a:t>Long</a:t>
            </a:r>
            <a:r>
              <a:rPr lang="en-GB" dirty="0"/>
              <a:t>	Very big whole numbers	</a:t>
            </a:r>
          </a:p>
          <a:p>
            <a:r>
              <a:rPr lang="en-GB" b="1" dirty="0"/>
              <a:t>Char</a:t>
            </a:r>
            <a:r>
              <a:rPr lang="en-GB" dirty="0"/>
              <a:t>		Single characters (either from a keyboard or special characters)</a:t>
            </a:r>
          </a:p>
          <a:p>
            <a:r>
              <a:rPr lang="en-GB" b="1" dirty="0"/>
              <a:t>String</a:t>
            </a:r>
            <a:r>
              <a:rPr lang="en-GB" dirty="0"/>
              <a:t>	One or more characters put together</a:t>
            </a:r>
          </a:p>
          <a:p>
            <a:endParaRPr lang="en-GB" dirty="0"/>
          </a:p>
          <a:p>
            <a:r>
              <a:rPr lang="en-GB" b="1" dirty="0" err="1">
                <a:solidFill>
                  <a:srgbClr val="0070C0"/>
                </a:solidFill>
              </a:rPr>
              <a:t>DateTime</a:t>
            </a:r>
            <a:r>
              <a:rPr lang="en-GB" dirty="0">
                <a:solidFill>
                  <a:srgbClr val="0070C0"/>
                </a:solidFill>
              </a:rPr>
              <a:t>	Year, month, day, hour, minutes, seconds, milliseconds (+ zone)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036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Python works out the types for you.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09" y="2226945"/>
            <a:ext cx="10732623" cy="40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0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find out how values are treated using the ‘type’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GB" dirty="0"/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type(“Hello, World!”)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type(‘Hello, World!’)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type(17)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type(3.2)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type('17')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type('3.2')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type(1000000)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type(1,000,000)</a:t>
            </a:r>
            <a:r>
              <a:rPr lang="en-GB" sz="20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This will cause an error because commas are special</a:t>
            </a:r>
            <a:endParaRPr lang="en-GB" sz="2000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type((1,000,000))</a:t>
            </a:r>
          </a:p>
        </p:txBody>
      </p:sp>
    </p:spTree>
    <p:extLst>
      <p:ext uri="{BB962C8B-B14F-4D97-AF65-F5344CB8AC3E}">
        <p14:creationId xmlns:p14="http://schemas.microsoft.com/office/powerpoint/2010/main" val="209867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find out how values are treated using the ‘type’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en-GB" dirty="0"/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type(“Hello, World!”)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type(‘Hello, World!’)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type(17)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type(3.2)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type('17')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type('3.2')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type(1000000)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type(1,000,000)</a:t>
            </a:r>
            <a:r>
              <a:rPr lang="en-GB" sz="20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GB" sz="2000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Commas are special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type((1,000,000))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13860" r="33922" b="33524"/>
          <a:stretch/>
        </p:blipFill>
        <p:spPr bwMode="auto">
          <a:xfrm>
            <a:off x="6664270" y="2471979"/>
            <a:ext cx="4672740" cy="401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34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You will be able to:</a:t>
            </a:r>
          </a:p>
          <a:p>
            <a:r>
              <a:rPr lang="en-GB" dirty="0"/>
              <a:t>Read (and write) code</a:t>
            </a:r>
          </a:p>
          <a:p>
            <a:r>
              <a:rPr lang="en-GB" dirty="0"/>
              <a:t>Understand the basic building blocks of a program</a:t>
            </a:r>
          </a:p>
          <a:p>
            <a:r>
              <a:rPr lang="en-GB" dirty="0"/>
              <a:t>Display information to users (output)</a:t>
            </a:r>
          </a:p>
          <a:p>
            <a:r>
              <a:rPr lang="en-GB" dirty="0"/>
              <a:t>Name different data types and say some differences between them</a:t>
            </a:r>
          </a:p>
          <a:p>
            <a:r>
              <a:rPr lang="en-GB" dirty="0"/>
              <a:t>Store data provided by users (input)</a:t>
            </a:r>
          </a:p>
          <a:p>
            <a:r>
              <a:rPr lang="en-GB" dirty="0"/>
              <a:t>Get the computer to write a story based on information you </a:t>
            </a:r>
            <a:r>
              <a:rPr lang="en-GB"/>
              <a:t>give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16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Just as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numbers </a:t>
            </a:r>
            <a:r>
              <a:rPr lang="en-GB" dirty="0"/>
              <a:t>can be added together to form bigger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numbers</a:t>
            </a:r>
            <a:r>
              <a:rPr lang="en-GB" dirty="0"/>
              <a:t>,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strings </a:t>
            </a:r>
            <a:r>
              <a:rPr lang="en-GB" dirty="0"/>
              <a:t>can be added to each other to form bigger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strings</a:t>
            </a:r>
            <a:r>
              <a:rPr lang="en-GB" dirty="0"/>
              <a:t>. (This is called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concatenation</a:t>
            </a:r>
            <a:r>
              <a:rPr lang="en-GB" dirty="0"/>
              <a:t>.)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print(“Hello ” + “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CodeUp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 + “ people”)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name = “Drew”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print(“Hello ” + name)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the spaces – the computer won’t do it for you!</a:t>
            </a:r>
          </a:p>
        </p:txBody>
      </p:sp>
    </p:spTree>
    <p:extLst>
      <p:ext uri="{BB962C8B-B14F-4D97-AF65-F5344CB8AC3E}">
        <p14:creationId xmlns:p14="http://schemas.microsoft.com/office/powerpoint/2010/main" val="1368826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 aware of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types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when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concatenating</a:t>
            </a:r>
            <a:r>
              <a:rPr lang="en-GB" dirty="0"/>
              <a:t>. </a:t>
            </a:r>
          </a:p>
          <a:p>
            <a:r>
              <a:rPr lang="en-GB" dirty="0"/>
              <a:t>Non-strings must be converted first…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four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sFour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(four)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print(“Most dogs have ” +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“ legs.”)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…though the conversion can be done ‘in-line’.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print(“Most dogs have ” +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sFour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“ legs.”)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print(“Most dogs have ” + 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(four)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 “ legs.”)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5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You have used Python</a:t>
            </a:r>
            <a:endParaRPr lang="en-GB" b="1" u="sng" dirty="0"/>
          </a:p>
          <a:p>
            <a:r>
              <a:rPr lang="en-GB" dirty="0"/>
              <a:t>You wrote your first program! Congratulations!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How computers think</a:t>
            </a:r>
          </a:p>
          <a:p>
            <a:r>
              <a:rPr lang="en-GB" dirty="0"/>
              <a:t>Natural vs formal language</a:t>
            </a:r>
          </a:p>
          <a:p>
            <a:r>
              <a:rPr lang="en-GB" dirty="0"/>
              <a:t>Expressions vs statements</a:t>
            </a:r>
          </a:p>
          <a:p>
            <a:r>
              <a:rPr lang="en-GB" dirty="0"/>
              <a:t>Data types</a:t>
            </a:r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Parameters, return values, (signatures!)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204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42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So, 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print()</a:t>
            </a:r>
            <a:r>
              <a:rPr lang="en-GB" dirty="0"/>
              <a:t> can get things </a:t>
            </a:r>
            <a:r>
              <a:rPr lang="en-GB" b="1" dirty="0"/>
              <a:t>out</a:t>
            </a:r>
            <a:r>
              <a:rPr lang="en-GB" dirty="0"/>
              <a:t> of our program…</a:t>
            </a:r>
          </a:p>
          <a:p>
            <a:pPr marL="0" indent="0">
              <a:buNone/>
            </a:pPr>
            <a:r>
              <a:rPr lang="en-GB" dirty="0"/>
              <a:t>				</a:t>
            </a:r>
          </a:p>
          <a:p>
            <a:pPr marL="0" indent="0">
              <a:buNone/>
            </a:pPr>
            <a:r>
              <a:rPr lang="en-GB" b="1" dirty="0"/>
              <a:t>					…how do we get stuff in?</a:t>
            </a:r>
          </a:p>
        </p:txBody>
      </p:sp>
      <p:sp>
        <p:nvSpPr>
          <p:cNvPr id="4" name="AutoShape 2" descr="https://s-media-cache-ak0.pinimg.com/736x/15/e1/a4/15e1a47cd30c55bd48f595ca8c3dc5e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30153"/>
            <a:ext cx="4429125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8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So, 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print()</a:t>
            </a:r>
            <a:r>
              <a:rPr lang="en-GB" dirty="0"/>
              <a:t> can get things </a:t>
            </a:r>
            <a:r>
              <a:rPr lang="en-GB" b="1" dirty="0"/>
              <a:t>out</a:t>
            </a:r>
            <a:r>
              <a:rPr lang="en-GB" dirty="0"/>
              <a:t> of our program…</a:t>
            </a:r>
          </a:p>
          <a:p>
            <a:pPr marL="0" indent="0">
              <a:buNone/>
            </a:pPr>
            <a:r>
              <a:rPr lang="en-GB" dirty="0"/>
              <a:t>				</a:t>
            </a:r>
          </a:p>
          <a:p>
            <a:pPr marL="0" indent="0">
              <a:buNone/>
            </a:pPr>
            <a:r>
              <a:rPr lang="en-GB" b="1" dirty="0"/>
              <a:t>					…how do we get stuff in?</a:t>
            </a:r>
          </a:p>
          <a:p>
            <a:pPr marL="0" indent="0">
              <a:buNone/>
            </a:pPr>
            <a:endParaRPr lang="en-GB" b="1" dirty="0"/>
          </a:p>
          <a:p>
            <a:pPr marL="4746625" indent="-182563"/>
            <a:r>
              <a:rPr lang="en-GB" dirty="0"/>
              <a:t>Keyboard</a:t>
            </a:r>
          </a:p>
          <a:p>
            <a:pPr marL="4746625" indent="-182563"/>
            <a:r>
              <a:rPr lang="en-GB" dirty="0"/>
              <a:t>Mouse</a:t>
            </a:r>
          </a:p>
          <a:p>
            <a:pPr marL="4746625" indent="-182563"/>
            <a:r>
              <a:rPr lang="en-GB" dirty="0"/>
              <a:t>Files</a:t>
            </a:r>
          </a:p>
          <a:p>
            <a:pPr marL="4746625" indent="-182563"/>
            <a:r>
              <a:rPr lang="en-GB" dirty="0"/>
              <a:t>Internet</a:t>
            </a:r>
            <a:endParaRPr lang="en-GB" b="1" dirty="0"/>
          </a:p>
        </p:txBody>
      </p:sp>
      <p:sp>
        <p:nvSpPr>
          <p:cNvPr id="4" name="AutoShape 2" descr="https://s-media-cache-ak0.pinimg.com/736x/15/e1/a4/15e1a47cd30c55bd48f595ca8c3dc5e3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230153"/>
            <a:ext cx="4429125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18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coming into the program needs to be stored immediately, otherwise the computer loses track of it.</a:t>
            </a:r>
          </a:p>
          <a:p>
            <a:r>
              <a:rPr lang="en-GB" dirty="0"/>
              <a:t>For this we use </a:t>
            </a:r>
            <a:r>
              <a:rPr lang="en-GB" b="1" dirty="0">
                <a:solidFill>
                  <a:srgbClr val="C00000"/>
                </a:solidFill>
              </a:rPr>
              <a:t>variables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They hold data in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memory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so we can access it later.</a:t>
            </a:r>
          </a:p>
          <a:p>
            <a:pPr lvl="1"/>
            <a:r>
              <a:rPr lang="en-GB" dirty="0"/>
              <a:t>They have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types</a:t>
            </a:r>
            <a:r>
              <a:rPr lang="en-GB" dirty="0"/>
              <a:t> (</a:t>
            </a:r>
            <a:r>
              <a:rPr lang="en-GB" dirty="0" err="1"/>
              <a:t>int</a:t>
            </a:r>
            <a:r>
              <a:rPr lang="en-GB" dirty="0"/>
              <a:t>, float, string, etc.)</a:t>
            </a:r>
          </a:p>
          <a:p>
            <a:pPr lvl="1"/>
            <a:r>
              <a:rPr lang="en-GB" dirty="0"/>
              <a:t>They have a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Names can’t start with a number or a symbol.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2050" name="Picture 2" descr="HHW_Packaging_Labelling_Step_Three_305px.jpg (305×20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2270804"/>
            <a:ext cx="38735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1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ways of getting data from the user. The first is as </a:t>
            </a:r>
            <a:r>
              <a:rPr lang="en-GB" b="1" dirty="0">
                <a:solidFill>
                  <a:srgbClr val="C00000"/>
                </a:solidFill>
              </a:rPr>
              <a:t>raw</a:t>
            </a:r>
            <a:r>
              <a:rPr lang="en-GB" dirty="0"/>
              <a:t> data.</a:t>
            </a:r>
          </a:p>
          <a:p>
            <a:r>
              <a:rPr lang="en-GB" b="1" dirty="0">
                <a:solidFill>
                  <a:srgbClr val="C00000"/>
                </a:solidFill>
              </a:rPr>
              <a:t>Raw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data is pure, unprocessed text (i.e.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string</a:t>
            </a:r>
            <a:r>
              <a:rPr lang="en-GB" dirty="0"/>
              <a:t> data)</a:t>
            </a:r>
          </a:p>
          <a:p>
            <a:r>
              <a:rPr lang="en-GB" dirty="0"/>
              <a:t>Try it: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name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(“What is your name?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print(name)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type(name)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Questions:</a:t>
            </a:r>
          </a:p>
          <a:p>
            <a:pPr marL="0" indent="0">
              <a:buNone/>
            </a:pPr>
            <a:r>
              <a:rPr lang="en-GB" dirty="0"/>
              <a:t>What did that do?</a:t>
            </a:r>
          </a:p>
          <a:p>
            <a:pPr marL="0" indent="0">
              <a:buNone/>
            </a:pPr>
            <a:r>
              <a:rPr lang="en-GB" dirty="0"/>
              <a:t>What can we learn from it?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6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(“What is your name? ”)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Questions:</a:t>
            </a:r>
          </a:p>
          <a:p>
            <a:pPr marL="0" indent="0">
              <a:buNone/>
            </a:pPr>
            <a:r>
              <a:rPr lang="en-GB" dirty="0"/>
              <a:t>What did that do?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Reading right to left:</a:t>
            </a:r>
          </a:p>
          <a:p>
            <a:r>
              <a:rPr lang="en-GB" dirty="0"/>
              <a:t>Set up a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string </a:t>
            </a:r>
            <a:r>
              <a:rPr lang="en-GB" b="1" dirty="0">
                <a:solidFill>
                  <a:srgbClr val="C00000"/>
                </a:solidFill>
              </a:rPr>
              <a:t>parameter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“What is your name? ”</a:t>
            </a:r>
          </a:p>
          <a:p>
            <a:r>
              <a:rPr lang="en-GB" dirty="0"/>
              <a:t>Sent it to a </a:t>
            </a:r>
            <a:r>
              <a:rPr lang="en-GB" b="1" dirty="0">
                <a:solidFill>
                  <a:srgbClr val="C00000"/>
                </a:solidFill>
              </a:rPr>
              <a:t>function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called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/>
              <a:t>’</a:t>
            </a:r>
          </a:p>
          <a:p>
            <a:r>
              <a:rPr lang="en-GB" dirty="0"/>
              <a:t>Waited for the user to enter data</a:t>
            </a:r>
            <a:endParaRPr lang="en-GB" b="1" dirty="0">
              <a:solidFill>
                <a:srgbClr val="C00000"/>
              </a:solidFill>
            </a:endParaRPr>
          </a:p>
          <a:p>
            <a:r>
              <a:rPr lang="en-GB" dirty="0"/>
              <a:t>Assigned the new data a position in memory.</a:t>
            </a:r>
          </a:p>
          <a:p>
            <a:r>
              <a:rPr lang="en-GB" dirty="0"/>
              <a:t>Called that area of memory ‘</a:t>
            </a:r>
            <a:r>
              <a:rPr lang="en-GB" b="1" dirty="0"/>
              <a:t>name</a:t>
            </a:r>
            <a:r>
              <a:rPr lang="en-GB" dirty="0"/>
              <a:t>’ and typed it as a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string </a:t>
            </a:r>
            <a:r>
              <a:rPr lang="en-GB" b="1" dirty="0">
                <a:solidFill>
                  <a:srgbClr val="C00000"/>
                </a:solidFill>
              </a:rPr>
              <a:t>variable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253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(“What is your name? ”)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Questions:</a:t>
            </a:r>
          </a:p>
          <a:p>
            <a:pPr marL="0" indent="0">
              <a:buNone/>
            </a:pPr>
            <a:r>
              <a:rPr lang="en-GB" dirty="0"/>
              <a:t>What can we learn from it?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Reading right to left: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GB" dirty="0"/>
              <a:t> parameter we pass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is used as a prompt.</a:t>
            </a:r>
          </a:p>
          <a:p>
            <a:r>
              <a:rPr lang="en-GB" dirty="0"/>
              <a:t>The function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returns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dirty="0"/>
              <a:t>a value</a:t>
            </a:r>
          </a:p>
          <a:p>
            <a:r>
              <a:rPr lang="en-GB" dirty="0"/>
              <a:t>We can store the returned value</a:t>
            </a:r>
          </a:p>
          <a:p>
            <a:r>
              <a:rPr lang="en-GB" dirty="0"/>
              <a:t>‘=’ (equals) is the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assignment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operator</a:t>
            </a:r>
          </a:p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Variables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do </a:t>
            </a:r>
            <a:r>
              <a:rPr lang="en-GB" i="1" dirty="0"/>
              <a:t>not</a:t>
            </a:r>
            <a:r>
              <a:rPr lang="en-GB" dirty="0"/>
              <a:t> have quotation marks around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26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Things To Bear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Programming is more of a skill than a subject.</a:t>
            </a:r>
          </a:p>
          <a:p>
            <a:pPr lvl="1"/>
            <a:r>
              <a:rPr lang="en-GB" dirty="0"/>
              <a:t>Even if you memorise all the books, your first driving lesson isn’t going to be perfect.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Reading code is easier if you read right to left.</a:t>
            </a:r>
          </a:p>
          <a:p>
            <a:pPr lvl="1"/>
            <a:r>
              <a:rPr lang="en-GB" dirty="0"/>
              <a:t>Think ‘6 = 3 + 3’ rather than ‘3 + 3 = 6’.</a:t>
            </a:r>
          </a:p>
          <a:p>
            <a:pPr marL="0" indent="0">
              <a:buNone/>
            </a:pPr>
            <a:endParaRPr lang="en-GB" sz="1200" dirty="0"/>
          </a:p>
          <a:p>
            <a:r>
              <a:rPr lang="en-GB" dirty="0"/>
              <a:t>Mistakes are useful.</a:t>
            </a:r>
          </a:p>
          <a:p>
            <a:pPr lvl="1"/>
            <a:r>
              <a:rPr lang="en-GB" dirty="0"/>
              <a:t>The more you make, the more you learn.</a:t>
            </a:r>
          </a:p>
          <a:p>
            <a:pPr marL="0" indent="0">
              <a:buNone/>
            </a:pPr>
            <a:endParaRPr lang="en-GB" sz="1200" dirty="0"/>
          </a:p>
          <a:p>
            <a:pPr>
              <a:spcBef>
                <a:spcPts val="1200"/>
              </a:spcBef>
            </a:pPr>
            <a:r>
              <a:rPr lang="en-GB" dirty="0"/>
              <a:t>I’m going to show you more than you need to know.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may not seem important, but it will help you find problems later.</a:t>
            </a:r>
          </a:p>
        </p:txBody>
      </p:sp>
    </p:spTree>
    <p:extLst>
      <p:ext uri="{BB962C8B-B14F-4D97-AF65-F5344CB8AC3E}">
        <p14:creationId xmlns:p14="http://schemas.microsoft.com/office/powerpoint/2010/main" val="1286563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Cooking the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will </a:t>
            </a:r>
            <a:r>
              <a:rPr lang="en-GB" b="1" dirty="0"/>
              <a:t>always </a:t>
            </a:r>
            <a:r>
              <a:rPr lang="en-GB" dirty="0"/>
              <a:t>return the data entered as a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GB" dirty="0"/>
              <a:t>.</a:t>
            </a:r>
          </a:p>
          <a:p>
            <a:r>
              <a:rPr lang="en-GB" dirty="0"/>
              <a:t>If ‘raw’ is omitted, Python will ‘cook’ the input – work out its type.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age = input(“How old are you?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print(age)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type(age)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Questions:</a:t>
            </a:r>
          </a:p>
          <a:p>
            <a:pPr marL="0" indent="0">
              <a:buNone/>
            </a:pPr>
            <a:r>
              <a:rPr lang="en-GB" dirty="0"/>
              <a:t>What did that do?</a:t>
            </a:r>
          </a:p>
          <a:p>
            <a:pPr marL="0" indent="0">
              <a:buNone/>
            </a:pPr>
            <a:r>
              <a:rPr lang="en-GB" dirty="0"/>
              <a:t>What can we learn from it?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0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age = input(“How old are you? ”)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Questions:</a:t>
            </a:r>
          </a:p>
          <a:p>
            <a:pPr marL="0" indent="0">
              <a:buNone/>
            </a:pPr>
            <a:r>
              <a:rPr lang="en-GB" dirty="0"/>
              <a:t>What did that do?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Reading right to left:</a:t>
            </a:r>
          </a:p>
          <a:p>
            <a:r>
              <a:rPr lang="en-GB" dirty="0"/>
              <a:t>Set up a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string </a:t>
            </a:r>
            <a:r>
              <a:rPr lang="en-GB" b="1" dirty="0">
                <a:solidFill>
                  <a:srgbClr val="C00000"/>
                </a:solidFill>
              </a:rPr>
              <a:t>parameter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“How old are you? ”</a:t>
            </a:r>
          </a:p>
          <a:p>
            <a:r>
              <a:rPr lang="en-GB" dirty="0"/>
              <a:t>Sent it to a </a:t>
            </a:r>
            <a:r>
              <a:rPr lang="en-GB" b="1" dirty="0">
                <a:solidFill>
                  <a:srgbClr val="C00000"/>
                </a:solidFill>
              </a:rPr>
              <a:t>function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called ‘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dirty="0"/>
              <a:t>’</a:t>
            </a:r>
          </a:p>
          <a:p>
            <a:r>
              <a:rPr lang="en-GB" dirty="0"/>
              <a:t>Waited for </a:t>
            </a:r>
            <a:r>
              <a:rPr lang="en-GB" b="1" dirty="0">
                <a:solidFill>
                  <a:srgbClr val="C00000"/>
                </a:solidFill>
              </a:rPr>
              <a:t>input</a:t>
            </a:r>
          </a:p>
          <a:p>
            <a:r>
              <a:rPr lang="en-GB" dirty="0"/>
              <a:t>Assigned it a position in memory</a:t>
            </a:r>
          </a:p>
          <a:p>
            <a:r>
              <a:rPr lang="en-GB" dirty="0"/>
              <a:t>Worked out what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type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/>
              <a:t>of value had been entered</a:t>
            </a:r>
          </a:p>
          <a:p>
            <a:r>
              <a:rPr lang="en-GB" dirty="0"/>
              <a:t>Called that area of memory ‘</a:t>
            </a:r>
            <a:r>
              <a:rPr lang="en-GB" b="1" dirty="0"/>
              <a:t>age</a:t>
            </a:r>
            <a:r>
              <a:rPr lang="en-GB" dirty="0"/>
              <a:t>’ and typed it as an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b="1" dirty="0">
                <a:solidFill>
                  <a:srgbClr val="C00000"/>
                </a:solidFill>
              </a:rPr>
              <a:t>variable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24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Cooking the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rgbClr val="C00000"/>
                </a:solidFill>
              </a:rPr>
              <a:t>type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data stored depends on</a:t>
            </a:r>
            <a:br>
              <a:rPr lang="en-GB" dirty="0"/>
            </a:br>
            <a:r>
              <a:rPr lang="en-GB" dirty="0"/>
              <a:t>whether we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always gives us a </a:t>
            </a:r>
            <a:r>
              <a:rPr lang="en-GB" b="1" dirty="0"/>
              <a:t>string </a:t>
            </a:r>
            <a:r>
              <a:rPr lang="en-GB" dirty="0"/>
              <a:t>type</a:t>
            </a:r>
          </a:p>
          <a:p>
            <a:pPr lvl="1"/>
            <a:r>
              <a:rPr lang="en-GB" dirty="0"/>
              <a:t>Even when we type in a number</a:t>
            </a:r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/>
              <a:t> tries to run what we enter as code</a:t>
            </a:r>
          </a:p>
          <a:p>
            <a:pPr lvl="1"/>
            <a:r>
              <a:rPr lang="en-GB" dirty="0"/>
              <a:t>Think of it as ‘cooking’ the raw input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b = input(“true or false?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type(b)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175" y="1733663"/>
            <a:ext cx="3995226" cy="46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5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types do different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there are 60 seconds in a minute, what fraction of a minute is 59 seconds?</a:t>
            </a:r>
          </a:p>
          <a:p>
            <a:pPr marL="0" indent="0">
              <a:buNone/>
            </a:pPr>
            <a:r>
              <a:rPr lang="en-GB" dirty="0"/>
              <a:t>Try this: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seconds = 59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type(seconds)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seconds / 60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seconds = 59.0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type(seconds)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seconds / 60</a:t>
            </a:r>
          </a:p>
        </p:txBody>
      </p:sp>
    </p:spTree>
    <p:extLst>
      <p:ext uri="{BB962C8B-B14F-4D97-AF65-F5344CB8AC3E}">
        <p14:creationId xmlns:p14="http://schemas.microsoft.com/office/powerpoint/2010/main" val="138790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types do different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Computers are </a:t>
            </a:r>
            <a:r>
              <a:rPr lang="en-GB" b="1" dirty="0"/>
              <a:t>fast</a:t>
            </a:r>
            <a:r>
              <a:rPr lang="en-GB" dirty="0"/>
              <a:t>, not </a:t>
            </a:r>
            <a:r>
              <a:rPr lang="en-GB" b="1" dirty="0"/>
              <a:t>clever</a:t>
            </a:r>
            <a:r>
              <a:rPr lang="en-GB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279" y="2348042"/>
            <a:ext cx="30099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1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types do different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Another way to get around this is by </a:t>
            </a:r>
            <a:r>
              <a:rPr lang="en-GB" b="1" dirty="0">
                <a:solidFill>
                  <a:srgbClr val="C00000"/>
                </a:solidFill>
              </a:rPr>
              <a:t>converting</a:t>
            </a:r>
            <a:r>
              <a:rPr lang="en-GB" dirty="0"/>
              <a:t> the value.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GB" dirty="0"/>
              <a:t> will be treated as an integer unless you tell Python different.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/>
              <a:t>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/>
              <a:t>can all be used to change the type of a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177"/>
          <a:stretch/>
        </p:blipFill>
        <p:spPr>
          <a:xfrm>
            <a:off x="4099020" y="3585028"/>
            <a:ext cx="2495550" cy="185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63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Because functions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return </a:t>
            </a:r>
            <a:r>
              <a:rPr lang="en-GB" dirty="0"/>
              <a:t>values, you can use them as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parameters</a:t>
            </a:r>
            <a:r>
              <a:rPr lang="en-GB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0"/>
          <a:stretch/>
        </p:blipFill>
        <p:spPr bwMode="auto">
          <a:xfrm>
            <a:off x="4086225" y="2366390"/>
            <a:ext cx="4019550" cy="251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487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You have used </a:t>
            </a:r>
            <a:r>
              <a:rPr lang="en-GB" b="1" u="sng" dirty="0"/>
              <a:t>functions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GB" dirty="0"/>
              <a:t> sends data to the screen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GB" dirty="0"/>
              <a:t> tells you the type of data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gets data from the user (as a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GB" dirty="0"/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GB" dirty="0"/>
              <a:t> gets data and treats it as code, working out the type automatically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float(),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convert values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There are many </a:t>
            </a:r>
            <a:r>
              <a:rPr lang="en-GB" b="1" u="sng" dirty="0"/>
              <a:t>data types</a:t>
            </a:r>
            <a:r>
              <a:rPr lang="en-GB" u="sng" dirty="0"/>
              <a:t>, used for different purposes</a:t>
            </a:r>
          </a:p>
          <a:p>
            <a:r>
              <a:rPr lang="en-GB" dirty="0"/>
              <a:t>bool (true or false);  float (decimal); integer (whole number); string (text)</a:t>
            </a:r>
          </a:p>
          <a:p>
            <a:r>
              <a:rPr lang="en-GB" dirty="0"/>
              <a:t>The type of data affects how the computer processes it</a:t>
            </a:r>
          </a:p>
        </p:txBody>
      </p:sp>
    </p:spTree>
    <p:extLst>
      <p:ext uri="{BB962C8B-B14F-4D97-AF65-F5344CB8AC3E}">
        <p14:creationId xmlns:p14="http://schemas.microsoft.com/office/powerpoint/2010/main" val="2506173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15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Ask the user for a:</a:t>
            </a:r>
          </a:p>
          <a:p>
            <a:pPr lvl="1"/>
            <a:r>
              <a:rPr lang="en-GB" dirty="0"/>
              <a:t>name	– store it to a </a:t>
            </a:r>
            <a:r>
              <a:rPr lang="en-GB" b="1" dirty="0"/>
              <a:t>string</a:t>
            </a:r>
            <a:r>
              <a:rPr lang="en-GB" dirty="0"/>
              <a:t> variable</a:t>
            </a:r>
          </a:p>
          <a:p>
            <a:pPr lvl="1"/>
            <a:r>
              <a:rPr lang="en-GB" dirty="0"/>
              <a:t>“he” or “she”	– store it to a </a:t>
            </a:r>
            <a:r>
              <a:rPr lang="en-GB" b="1" dirty="0"/>
              <a:t>string </a:t>
            </a:r>
            <a:r>
              <a:rPr lang="en-GB" dirty="0"/>
              <a:t>variable</a:t>
            </a:r>
          </a:p>
          <a:p>
            <a:pPr lvl="1"/>
            <a:r>
              <a:rPr lang="en-GB" dirty="0"/>
              <a:t>age	 	– store it to an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dirty="0"/>
              <a:t>variable</a:t>
            </a:r>
          </a:p>
          <a:p>
            <a:pPr lvl="1"/>
            <a:r>
              <a:rPr lang="en-GB" dirty="0"/>
              <a:t>home town	– </a:t>
            </a:r>
            <a:r>
              <a:rPr lang="en-GB" b="1" dirty="0"/>
              <a:t>string</a:t>
            </a:r>
          </a:p>
          <a:p>
            <a:pPr lvl="1"/>
            <a:r>
              <a:rPr lang="en-GB" dirty="0"/>
              <a:t>nice colour	– </a:t>
            </a:r>
            <a:r>
              <a:rPr lang="en-GB" b="1" dirty="0"/>
              <a:t>string </a:t>
            </a:r>
          </a:p>
          <a:p>
            <a:pPr lvl="1"/>
            <a:r>
              <a:rPr lang="en-GB" dirty="0"/>
              <a:t>odd colour	– </a:t>
            </a:r>
            <a:r>
              <a:rPr lang="en-GB" b="1" dirty="0"/>
              <a:t>string </a:t>
            </a:r>
          </a:p>
          <a:p>
            <a:pPr lvl="1"/>
            <a:r>
              <a:rPr lang="en-GB" dirty="0"/>
              <a:t>number	– </a:t>
            </a:r>
            <a:r>
              <a:rPr lang="en-GB" b="1" dirty="0" err="1"/>
              <a:t>int</a:t>
            </a:r>
            <a:r>
              <a:rPr lang="en-GB" b="1" dirty="0"/>
              <a:t>/float</a:t>
            </a:r>
          </a:p>
          <a:p>
            <a:pPr lvl="1"/>
            <a:r>
              <a:rPr lang="en-GB" dirty="0"/>
              <a:t>activity	– </a:t>
            </a:r>
            <a:r>
              <a:rPr lang="en-GB" b="1" dirty="0"/>
              <a:t>string </a:t>
            </a:r>
          </a:p>
          <a:p>
            <a:pPr lvl="1"/>
            <a:r>
              <a:rPr lang="en-GB" dirty="0"/>
              <a:t>motto	– </a:t>
            </a:r>
            <a:r>
              <a:rPr lang="en-GB" b="1" dirty="0"/>
              <a:t>string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Use the variables to make a story.</a:t>
            </a:r>
          </a:p>
          <a:p>
            <a:endParaRPr lang="en-GB" dirty="0"/>
          </a:p>
          <a:p>
            <a:r>
              <a:rPr lang="en-GB" dirty="0"/>
              <a:t>Operators: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=, + </a:t>
            </a:r>
          </a:p>
          <a:p>
            <a:r>
              <a:rPr lang="en-GB" dirty="0"/>
              <a:t>Functions: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input(), print()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245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is useful</a:t>
            </a:r>
          </a:p>
          <a:p>
            <a:pPr lvl="1"/>
            <a:r>
              <a:rPr lang="en-GB" dirty="0"/>
              <a:t>Stop me if you get confused.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This is not a classroom</a:t>
            </a:r>
          </a:p>
          <a:p>
            <a:pPr lvl="1"/>
            <a:r>
              <a:rPr lang="en-GB" dirty="0"/>
              <a:t>If you need to leave, that’s obviously OK.</a:t>
            </a:r>
          </a:p>
        </p:txBody>
      </p:sp>
    </p:spTree>
    <p:extLst>
      <p:ext uri="{BB962C8B-B14F-4D97-AF65-F5344CB8AC3E}">
        <p14:creationId xmlns:p14="http://schemas.microsoft.com/office/powerpoint/2010/main" val="2090422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Challenge 1 -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have an amazing friend called </a:t>
            </a:r>
            <a:r>
              <a:rPr lang="en-GB" b="1" dirty="0"/>
              <a:t>Elena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Originally from </a:t>
            </a:r>
            <a:r>
              <a:rPr lang="en-GB" b="1" dirty="0"/>
              <a:t>Prague</a:t>
            </a:r>
            <a:r>
              <a:rPr lang="en-GB" dirty="0"/>
              <a:t>, and </a:t>
            </a:r>
            <a:r>
              <a:rPr lang="en-GB" b="1" dirty="0"/>
              <a:t>23 </a:t>
            </a:r>
            <a:r>
              <a:rPr lang="en-GB" dirty="0"/>
              <a:t>years old, </a:t>
            </a:r>
            <a:r>
              <a:rPr lang="en-GB" b="1" dirty="0"/>
              <a:t>Elena </a:t>
            </a:r>
            <a:r>
              <a:rPr lang="en-GB" dirty="0"/>
              <a:t>is pretty odd.</a:t>
            </a:r>
          </a:p>
          <a:p>
            <a:pPr marL="0" indent="0">
              <a:buNone/>
            </a:pPr>
            <a:r>
              <a:rPr lang="en-GB" b="1" dirty="0"/>
              <a:t>She</a:t>
            </a:r>
            <a:r>
              <a:rPr lang="en-GB" dirty="0"/>
              <a:t> has </a:t>
            </a:r>
            <a:r>
              <a:rPr lang="en-GB" b="1" dirty="0"/>
              <a:t>brilliant green </a:t>
            </a:r>
            <a:r>
              <a:rPr lang="en-GB" dirty="0"/>
              <a:t>eyes, </a:t>
            </a:r>
            <a:r>
              <a:rPr lang="en-GB" b="1" dirty="0"/>
              <a:t>electric pink </a:t>
            </a:r>
            <a:r>
              <a:rPr lang="en-GB" dirty="0"/>
              <a:t>hair and </a:t>
            </a:r>
            <a:r>
              <a:rPr lang="en-GB" b="1" dirty="0"/>
              <a:t>27 </a:t>
            </a:r>
            <a:r>
              <a:rPr lang="en-GB" dirty="0"/>
              <a:t>fingers, and doesn’t stop </a:t>
            </a:r>
            <a:r>
              <a:rPr lang="en-GB" b="1" dirty="0"/>
              <a:t>playing the tuba </a:t>
            </a:r>
            <a:r>
              <a:rPr lang="en-GB" dirty="0"/>
              <a:t>all day every day. </a:t>
            </a:r>
          </a:p>
          <a:p>
            <a:pPr marL="0" indent="0">
              <a:buNone/>
            </a:pPr>
            <a:r>
              <a:rPr lang="en-GB" dirty="0"/>
              <a:t>The main reason I like </a:t>
            </a:r>
            <a:r>
              <a:rPr lang="en-GB" b="1" dirty="0"/>
              <a:t>Elena</a:t>
            </a:r>
            <a:r>
              <a:rPr lang="en-GB" dirty="0"/>
              <a:t> though, is a philosophy </a:t>
            </a:r>
            <a:r>
              <a:rPr lang="en-GB" b="1" dirty="0"/>
              <a:t>she </a:t>
            </a:r>
            <a:r>
              <a:rPr lang="en-GB" dirty="0"/>
              <a:t>taught me:</a:t>
            </a:r>
          </a:p>
          <a:p>
            <a:pPr marL="0" indent="0">
              <a:buNone/>
            </a:pPr>
            <a:r>
              <a:rPr lang="en-GB" dirty="0"/>
              <a:t>“</a:t>
            </a:r>
            <a:r>
              <a:rPr lang="en-GB" b="1" dirty="0"/>
              <a:t>Always throw in an extra spoon of jam</a:t>
            </a:r>
            <a:r>
              <a:rPr lang="en-GB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545470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Ask the user for a:</a:t>
            </a:r>
          </a:p>
          <a:p>
            <a:pPr lvl="1"/>
            <a:r>
              <a:rPr lang="en-GB" dirty="0"/>
              <a:t>name	– store it to a </a:t>
            </a:r>
            <a:r>
              <a:rPr lang="en-GB" b="1" dirty="0"/>
              <a:t>string</a:t>
            </a:r>
            <a:r>
              <a:rPr lang="en-GB" dirty="0"/>
              <a:t> variable</a:t>
            </a:r>
          </a:p>
          <a:p>
            <a:pPr lvl="1"/>
            <a:r>
              <a:rPr lang="en-GB" dirty="0"/>
              <a:t>“he” or “she”	– store it to a </a:t>
            </a:r>
            <a:r>
              <a:rPr lang="en-GB" b="1" dirty="0"/>
              <a:t>string </a:t>
            </a:r>
            <a:r>
              <a:rPr lang="en-GB" dirty="0"/>
              <a:t>variable</a:t>
            </a:r>
          </a:p>
          <a:p>
            <a:pPr lvl="1"/>
            <a:r>
              <a:rPr lang="en-GB" dirty="0"/>
              <a:t>age	 	– store it to an </a:t>
            </a:r>
            <a:r>
              <a:rPr lang="en-GB" b="1" dirty="0" err="1"/>
              <a:t>int</a:t>
            </a:r>
            <a:r>
              <a:rPr lang="en-GB" b="1" dirty="0"/>
              <a:t> </a:t>
            </a:r>
            <a:r>
              <a:rPr lang="en-GB" dirty="0"/>
              <a:t>variable</a:t>
            </a:r>
          </a:p>
          <a:p>
            <a:pPr lvl="1"/>
            <a:r>
              <a:rPr lang="en-GB" dirty="0"/>
              <a:t>home town	– </a:t>
            </a:r>
            <a:r>
              <a:rPr lang="en-GB" b="1" dirty="0"/>
              <a:t>string</a:t>
            </a:r>
          </a:p>
          <a:p>
            <a:pPr lvl="1"/>
            <a:r>
              <a:rPr lang="en-GB" dirty="0"/>
              <a:t>nice colour	– </a:t>
            </a:r>
            <a:r>
              <a:rPr lang="en-GB" b="1" dirty="0"/>
              <a:t>string </a:t>
            </a:r>
          </a:p>
          <a:p>
            <a:pPr lvl="1"/>
            <a:r>
              <a:rPr lang="en-GB" dirty="0"/>
              <a:t>odd colour	– </a:t>
            </a:r>
            <a:r>
              <a:rPr lang="en-GB" b="1" dirty="0"/>
              <a:t>string </a:t>
            </a:r>
          </a:p>
          <a:p>
            <a:pPr lvl="1"/>
            <a:r>
              <a:rPr lang="en-GB" dirty="0"/>
              <a:t>number	– </a:t>
            </a:r>
            <a:r>
              <a:rPr lang="en-GB" b="1" dirty="0" err="1"/>
              <a:t>int</a:t>
            </a:r>
            <a:r>
              <a:rPr lang="en-GB" b="1" dirty="0"/>
              <a:t>/float</a:t>
            </a:r>
          </a:p>
          <a:p>
            <a:pPr lvl="1"/>
            <a:r>
              <a:rPr lang="en-GB" dirty="0"/>
              <a:t>activity	– </a:t>
            </a:r>
            <a:r>
              <a:rPr lang="en-GB" b="1" dirty="0"/>
              <a:t>string </a:t>
            </a:r>
          </a:p>
          <a:p>
            <a:pPr lvl="1"/>
            <a:r>
              <a:rPr lang="en-GB" dirty="0"/>
              <a:t>motto	– </a:t>
            </a:r>
            <a:r>
              <a:rPr lang="en-GB" b="1" dirty="0"/>
              <a:t>string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Use the variables to make a story.</a:t>
            </a:r>
          </a:p>
          <a:p>
            <a:endParaRPr lang="en-GB" dirty="0"/>
          </a:p>
          <a:p>
            <a:r>
              <a:rPr lang="en-GB" dirty="0"/>
              <a:t>Operators: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=, + </a:t>
            </a:r>
          </a:p>
          <a:p>
            <a:r>
              <a:rPr lang="en-GB" dirty="0"/>
              <a:t>Functions: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(), input(), print()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9245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Challenge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name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raw_input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(“Think of a name. Any name.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gender = input(“Is that a ‘he’ or a ‘she’?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age = input(“How old is this character? 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print(“I have an amazing friend called ” + name + “.”)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print(“Originally from ” + place + “, and ” + age… )</a:t>
            </a:r>
          </a:p>
        </p:txBody>
      </p:sp>
    </p:spTree>
    <p:extLst>
      <p:ext uri="{BB962C8B-B14F-4D97-AF65-F5344CB8AC3E}">
        <p14:creationId xmlns:p14="http://schemas.microsoft.com/office/powerpoint/2010/main" val="2154258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Done!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Thank you for coming. I hope you enjoyed yourself.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If you want to try some more:</a:t>
            </a:r>
          </a:p>
          <a:p>
            <a:r>
              <a:rPr lang="en-GB" dirty="0"/>
              <a:t>These slides will be made available online</a:t>
            </a:r>
          </a:p>
          <a:p>
            <a:pPr lvl="2"/>
            <a:endParaRPr lang="en-GB" dirty="0"/>
          </a:p>
          <a:p>
            <a:r>
              <a:rPr lang="en-GB" dirty="0"/>
              <a:t>There is a book: “Think Python – How to Think Like a Computer Scientist”</a:t>
            </a:r>
          </a:p>
          <a:p>
            <a:pPr lvl="1"/>
            <a:r>
              <a:rPr lang="en-GB" dirty="0"/>
              <a:t>Free from </a:t>
            </a:r>
            <a:r>
              <a:rPr lang="en-GB" dirty="0">
                <a:hlinkClick r:id="rId2"/>
              </a:rPr>
              <a:t>http://www.greenteapress.com/thinkpython/thinkpython.pdf</a:t>
            </a:r>
            <a:r>
              <a:rPr lang="en-GB" dirty="0"/>
              <a:t> </a:t>
            </a:r>
          </a:p>
          <a:p>
            <a:pPr lvl="2"/>
            <a:endParaRPr lang="en-GB" dirty="0"/>
          </a:p>
          <a:p>
            <a:r>
              <a:rPr lang="en-GB" dirty="0"/>
              <a:t>You can learn for free on Code Academy</a:t>
            </a:r>
          </a:p>
          <a:p>
            <a:pPr lvl="1"/>
            <a:r>
              <a:rPr lang="en-GB" dirty="0"/>
              <a:t>They do lots of courses, including one on Python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704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Bye </a:t>
            </a:r>
            <a:r>
              <a:rPr lang="en-GB" dirty="0" err="1"/>
              <a:t>bye</a:t>
            </a:r>
            <a:r>
              <a:rPr lang="en-GB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39070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the error? I always put commas in numbers.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calling a function, multiple parameters are </a:t>
            </a:r>
            <a:r>
              <a:rPr lang="en-GB" b="1" dirty="0"/>
              <a:t>separated by commas</a:t>
            </a:r>
            <a:r>
              <a:rPr lang="en-GB" dirty="0"/>
              <a:t>.</a:t>
            </a:r>
          </a:p>
          <a:p>
            <a:r>
              <a:rPr lang="en-GB" dirty="0"/>
              <a:t>Some functions do different things depending how many parameters they get.</a:t>
            </a:r>
          </a:p>
          <a:p>
            <a:r>
              <a:rPr lang="en-GB" dirty="0"/>
              <a:t>By passing three, ‘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GB" dirty="0"/>
              <a:t>’ got confused.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Python can create new types by calling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  <a:r>
              <a:rPr lang="en-GB" dirty="0"/>
              <a:t>with 3 parameters:</a:t>
            </a:r>
          </a:p>
          <a:p>
            <a:pPr lvl="1"/>
            <a:r>
              <a:rPr lang="en-GB" dirty="0"/>
              <a:t>A name (as a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An existing type to build on (as a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type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collection of internal values (as a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dictionary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This is what it thought we were doing, so it told us to pass a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/>
              <a:t>first.</a:t>
            </a:r>
          </a:p>
          <a:p>
            <a:pPr lvl="1"/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" t="45032" r="33922" b="41566"/>
          <a:stretch/>
        </p:blipFill>
        <p:spPr bwMode="auto">
          <a:xfrm>
            <a:off x="6679768" y="2533976"/>
            <a:ext cx="4672740" cy="102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/>
          <p:cNvSpPr/>
          <p:nvPr/>
        </p:nvSpPr>
        <p:spPr>
          <a:xfrm>
            <a:off x="9907235" y="3634353"/>
            <a:ext cx="896712" cy="2162013"/>
          </a:xfrm>
          <a:custGeom>
            <a:avLst/>
            <a:gdLst>
              <a:gd name="connsiteX0" fmla="*/ 449451 w 896712"/>
              <a:gd name="connsiteY0" fmla="*/ 0 h 2162013"/>
              <a:gd name="connsiteX1" fmla="*/ 883403 w 896712"/>
              <a:gd name="connsiteY1" fmla="*/ 1146874 h 2162013"/>
              <a:gd name="connsiteX2" fmla="*/ 0 w 896712"/>
              <a:gd name="connsiteY2" fmla="*/ 2162013 h 2162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712" h="2162013">
                <a:moveTo>
                  <a:pt x="449451" y="0"/>
                </a:moveTo>
                <a:cubicBezTo>
                  <a:pt x="703881" y="393269"/>
                  <a:pt x="958311" y="786539"/>
                  <a:pt x="883403" y="1146874"/>
                </a:cubicBezTo>
                <a:cubicBezTo>
                  <a:pt x="808495" y="1507209"/>
                  <a:pt x="404247" y="1834611"/>
                  <a:pt x="0" y="2162013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4134677" y="3657600"/>
            <a:ext cx="6296752" cy="947418"/>
          </a:xfrm>
          <a:custGeom>
            <a:avLst/>
            <a:gdLst>
              <a:gd name="connsiteX0" fmla="*/ 6149009 w 6296752"/>
              <a:gd name="connsiteY0" fmla="*/ 0 h 947418"/>
              <a:gd name="connsiteX1" fmla="*/ 5499652 w 6296752"/>
              <a:gd name="connsiteY1" fmla="*/ 808383 h 947418"/>
              <a:gd name="connsiteX2" fmla="*/ 0 w 6296752"/>
              <a:gd name="connsiteY2" fmla="*/ 940904 h 94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6752" h="947418">
                <a:moveTo>
                  <a:pt x="6149009" y="0"/>
                </a:moveTo>
                <a:cubicBezTo>
                  <a:pt x="6336748" y="325783"/>
                  <a:pt x="6524487" y="651566"/>
                  <a:pt x="5499652" y="808383"/>
                </a:cubicBezTo>
                <a:cubicBezTo>
                  <a:pt x="4474817" y="965200"/>
                  <a:pt x="2237408" y="953052"/>
                  <a:pt x="0" y="940904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36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ASCII characters are stored as numbers (0-255) in the computer’s memory.</a:t>
            </a:r>
          </a:p>
          <a:p>
            <a:r>
              <a:rPr lang="en-GB" dirty="0"/>
              <a:t>We can see what number a letter is equivalent to using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built-in functions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ordinal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GB" dirty="0"/>
              <a:t>of a character is its number, found using: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Numbers can be converted to their respective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characters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(97)</a:t>
            </a:r>
          </a:p>
        </p:txBody>
      </p:sp>
    </p:spTree>
    <p:extLst>
      <p:ext uri="{BB962C8B-B14F-4D97-AF65-F5344CB8AC3E}">
        <p14:creationId xmlns:p14="http://schemas.microsoft.com/office/powerpoint/2010/main" val="2644287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The characters with ordinals below 32 are all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+mj-lt"/>
                <a:cs typeface="Courier New" panose="02070309020205020404" pitchFamily="49" charset="0"/>
              </a:rPr>
              <a:t>whitespace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characters.</a:t>
            </a: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This means they represent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how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information is presented, not </a:t>
            </a:r>
            <a:r>
              <a:rPr lang="en-GB" i="1" dirty="0">
                <a:latin typeface="+mj-lt"/>
                <a:cs typeface="Courier New" panose="02070309020205020404" pitchFamily="49" charset="0"/>
              </a:rPr>
              <a:t>what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Character 9:	tab: ‘\t’			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used	for	spacing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Character 10:	newline: ‘\n’		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the</a:t>
            </a:r>
            <a:br>
              <a:rPr lang="en-GB" b="1" dirty="0">
                <a:latin typeface="+mj-lt"/>
                <a:cs typeface="Courier New" panose="02070309020205020404" pitchFamily="49" charset="0"/>
              </a:rPr>
            </a:br>
            <a:r>
              <a:rPr lang="en-GB" b="1" dirty="0">
                <a:latin typeface="+mj-lt"/>
                <a:cs typeface="Courier New" panose="02070309020205020404" pitchFamily="49" charset="0"/>
              </a:rPr>
              <a:t>						line</a:t>
            </a:r>
            <a:br>
              <a:rPr lang="en-GB" b="1" dirty="0">
                <a:latin typeface="+mj-lt"/>
                <a:cs typeface="Courier New" panose="02070309020205020404" pitchFamily="49" charset="0"/>
              </a:rPr>
            </a:br>
            <a:r>
              <a:rPr lang="en-GB" b="1" dirty="0">
                <a:latin typeface="+mj-lt"/>
                <a:cs typeface="Courier New" panose="02070309020205020404" pitchFamily="49" charset="0"/>
              </a:rPr>
              <a:t>						feed</a:t>
            </a:r>
            <a:br>
              <a:rPr lang="en-GB" b="1" dirty="0">
                <a:latin typeface="+mj-lt"/>
                <a:cs typeface="Courier New" panose="02070309020205020404" pitchFamily="49" charset="0"/>
              </a:rPr>
            </a:br>
            <a:r>
              <a:rPr lang="en-GB" b="1" dirty="0">
                <a:latin typeface="+mj-lt"/>
                <a:cs typeface="Courier New" panose="02070309020205020404" pitchFamily="49" charset="0"/>
              </a:rPr>
              <a:t>						instruction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Character 13:	carriage return: ‘\r’	</a:t>
            </a:r>
            <a:r>
              <a:rPr lang="en-GB" b="1" dirty="0">
                <a:latin typeface="+mj-lt"/>
                <a:cs typeface="Courier New" panose="02070309020205020404" pitchFamily="49" charset="0"/>
              </a:rPr>
              <a:t>returns the cursor to the</a:t>
            </a:r>
          </a:p>
          <a:p>
            <a:pPr marL="274320" lvl="1" indent="0">
              <a:buNone/>
            </a:pPr>
            <a:r>
              <a:rPr lang="en-GB" b="1" dirty="0">
                <a:latin typeface="+mj-lt"/>
                <a:cs typeface="Courier New" panose="02070309020205020404" pitchFamily="49" charset="0"/>
              </a:rPr>
              <a:t>start of the line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8751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Natural Language and Formal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Question:</a:t>
            </a:r>
          </a:p>
          <a:p>
            <a:pPr marL="0" indent="0">
              <a:buNone/>
            </a:pPr>
            <a:r>
              <a:rPr lang="en-GB" dirty="0"/>
              <a:t>How is </a:t>
            </a:r>
            <a:r>
              <a:rPr lang="en-GB" b="1" dirty="0">
                <a:solidFill>
                  <a:srgbClr val="C00000"/>
                </a:solidFill>
              </a:rPr>
              <a:t>spoken language </a:t>
            </a:r>
            <a:r>
              <a:rPr lang="en-GB" dirty="0"/>
              <a:t>different to a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programming language</a:t>
            </a:r>
            <a:r>
              <a:rPr lang="en-GB" dirty="0"/>
              <a:t>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Natural Language and Formal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</a:t>
            </a:r>
          </a:p>
          <a:p>
            <a:pPr marL="0" indent="0">
              <a:buNone/>
            </a:pPr>
            <a:r>
              <a:rPr lang="en-GB" dirty="0"/>
              <a:t>How is </a:t>
            </a:r>
            <a:r>
              <a:rPr lang="en-GB" b="1" dirty="0">
                <a:solidFill>
                  <a:srgbClr val="C00000"/>
                </a:solidFill>
              </a:rPr>
              <a:t>spoken language </a:t>
            </a:r>
            <a:r>
              <a:rPr lang="en-GB" dirty="0"/>
              <a:t>different to a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programming language</a:t>
            </a:r>
            <a:r>
              <a:rPr lang="en-GB" dirty="0"/>
              <a:t>?</a:t>
            </a:r>
          </a:p>
          <a:p>
            <a:pPr lvl="1"/>
            <a:endParaRPr lang="en-GB" dirty="0"/>
          </a:p>
          <a:p>
            <a:r>
              <a:rPr lang="en-GB" dirty="0"/>
              <a:t>Natural language can be structured or unstructured:</a:t>
            </a:r>
          </a:p>
          <a:p>
            <a:pPr lvl="1"/>
            <a:r>
              <a:rPr lang="en-GB" dirty="0"/>
              <a:t>“I’m going to the park later; are you coming?”</a:t>
            </a:r>
          </a:p>
          <a:p>
            <a:pPr lvl="1"/>
            <a:r>
              <a:rPr lang="en-GB" dirty="0"/>
              <a:t>“Park. Later. Coming?”</a:t>
            </a:r>
          </a:p>
          <a:p>
            <a:pPr lvl="1"/>
            <a:endParaRPr lang="en-GB" dirty="0"/>
          </a:p>
          <a:p>
            <a:r>
              <a:rPr lang="en-GB" dirty="0"/>
              <a:t>Formal languages, like mathematics and Python have rules. </a:t>
            </a:r>
          </a:p>
          <a:p>
            <a:pPr lvl="1"/>
            <a:r>
              <a:rPr lang="en-GB" b="1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</a:rPr>
              <a:t>3 + 3 = 6 </a:t>
            </a:r>
            <a:r>
              <a:rPr lang="en-GB" dirty="0"/>
              <a:t>is syntactically correct.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3 3 += 6 </a:t>
            </a:r>
            <a:r>
              <a:rPr lang="en-GB" dirty="0"/>
              <a:t>is not.</a:t>
            </a:r>
          </a:p>
          <a:p>
            <a:pPr lvl="1"/>
            <a:r>
              <a:rPr lang="en-GB" b="1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</a:rPr>
              <a:t>name = ‘Drew’ </a:t>
            </a:r>
            <a:r>
              <a:rPr lang="en-GB" dirty="0"/>
              <a:t>is syntactically correct.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Put Drew in name</a:t>
            </a:r>
            <a:r>
              <a:rPr lang="en-GB" i="1" dirty="0"/>
              <a:t> </a:t>
            </a:r>
            <a:r>
              <a:rPr lang="en-GB" dirty="0"/>
              <a:t>is not.</a:t>
            </a:r>
          </a:p>
          <a:p>
            <a:pPr lvl="1"/>
            <a:endParaRPr lang="en-GB" dirty="0"/>
          </a:p>
          <a:p>
            <a:r>
              <a:rPr lang="en-GB" dirty="0"/>
              <a:t>The words and symbols have to be in the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right order</a:t>
            </a:r>
            <a:r>
              <a:rPr lang="en-GB" dirty="0"/>
              <a:t>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265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computers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Question:</a:t>
            </a:r>
          </a:p>
          <a:p>
            <a:pPr marL="0" indent="0">
              <a:buNone/>
            </a:pPr>
            <a:r>
              <a:rPr lang="en-GB" dirty="0"/>
              <a:t>What are the basic building blocks of a computer program?</a:t>
            </a:r>
          </a:p>
          <a:p>
            <a:pPr marL="0" indent="0">
              <a:buNone/>
            </a:pPr>
            <a:r>
              <a:rPr lang="en-GB" dirty="0"/>
              <a:t>What can you actually ask computers to do?</a:t>
            </a:r>
          </a:p>
        </p:txBody>
      </p:sp>
    </p:spTree>
    <p:extLst>
      <p:ext uri="{BB962C8B-B14F-4D97-AF65-F5344CB8AC3E}">
        <p14:creationId xmlns:p14="http://schemas.microsoft.com/office/powerpoint/2010/main" val="240753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can computers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Compare and manipulate values</a:t>
            </a:r>
            <a:endParaRPr lang="en-GB" dirty="0"/>
          </a:p>
          <a:p>
            <a:pPr lvl="1"/>
            <a:r>
              <a:rPr lang="en-GB" dirty="0"/>
              <a:t>This is done using </a:t>
            </a:r>
            <a:r>
              <a:rPr lang="en-GB" b="1" dirty="0">
                <a:solidFill>
                  <a:srgbClr val="C00000"/>
                </a:solidFill>
              </a:rPr>
              <a:t>operators</a:t>
            </a:r>
            <a:r>
              <a:rPr lang="en-GB" dirty="0"/>
              <a:t>. (+, -, *, /, &lt;, ≤, =, !=, &lt;&gt;, &gt;, ≥, …) </a:t>
            </a:r>
          </a:p>
          <a:p>
            <a:r>
              <a:rPr lang="en-GB" b="1" dirty="0"/>
              <a:t>Store values in memory</a:t>
            </a:r>
          </a:p>
          <a:p>
            <a:pPr lvl="1"/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Variables</a:t>
            </a:r>
            <a:r>
              <a:rPr lang="en-GB" dirty="0"/>
              <a:t> hold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values</a:t>
            </a:r>
            <a:r>
              <a:rPr lang="en-GB" dirty="0"/>
              <a:t> and have different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types</a:t>
            </a:r>
            <a:r>
              <a:rPr lang="en-GB" dirty="0"/>
              <a:t>.</a:t>
            </a:r>
          </a:p>
          <a:p>
            <a:r>
              <a:rPr lang="en-GB" b="1" dirty="0"/>
              <a:t>Alter the </a:t>
            </a:r>
            <a:r>
              <a:rPr lang="en-GB" b="1" dirty="0">
                <a:solidFill>
                  <a:srgbClr val="C00000"/>
                </a:solidFill>
              </a:rPr>
              <a:t>flow of execution</a:t>
            </a:r>
          </a:p>
          <a:p>
            <a:pPr lvl="1"/>
            <a:r>
              <a:rPr lang="en-GB" dirty="0"/>
              <a:t>Loop through something a certain number of times.</a:t>
            </a:r>
          </a:p>
          <a:p>
            <a:pPr lvl="2"/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loops, </a:t>
            </a:r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loops</a:t>
            </a:r>
          </a:p>
          <a:p>
            <a:pPr lvl="1"/>
            <a:r>
              <a:rPr lang="en-GB" dirty="0"/>
              <a:t>Split the program into paths and control what happens when.</a:t>
            </a:r>
          </a:p>
          <a:p>
            <a:pPr lvl="2"/>
            <a:r>
              <a:rPr lang="en-GB" dirty="0"/>
              <a:t>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if…else if…else </a:t>
            </a:r>
            <a:r>
              <a:rPr lang="en-GB" dirty="0"/>
              <a:t>statements, 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try…catch…finally</a:t>
            </a:r>
            <a:r>
              <a:rPr lang="en-GB" dirty="0"/>
              <a:t> statements</a:t>
            </a:r>
          </a:p>
          <a:p>
            <a:r>
              <a:rPr lang="en-GB" b="1" dirty="0"/>
              <a:t>Define and run </a:t>
            </a:r>
            <a:r>
              <a:rPr lang="en-GB" b="1" dirty="0">
                <a:solidFill>
                  <a:srgbClr val="C00000"/>
                </a:solidFill>
              </a:rPr>
              <a:t>functions</a:t>
            </a:r>
          </a:p>
          <a:p>
            <a:pPr lvl="1"/>
            <a:r>
              <a:rPr lang="en-GB" dirty="0"/>
              <a:t>Almost always followed by </a:t>
            </a:r>
            <a:r>
              <a:rPr lang="en-GB" b="1" dirty="0"/>
              <a:t>(</a:t>
            </a:r>
            <a:r>
              <a:rPr lang="en-GB" dirty="0"/>
              <a:t>brackets</a:t>
            </a:r>
            <a:r>
              <a:rPr lang="en-GB" b="1" dirty="0"/>
              <a:t>)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816" y="690976"/>
            <a:ext cx="1868171" cy="3347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806" y="2881623"/>
            <a:ext cx="3072019" cy="18986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-Right-Up Arrow 5"/>
          <p:cNvSpPr/>
          <p:nvPr/>
        </p:nvSpPr>
        <p:spPr>
          <a:xfrm>
            <a:off x="7536827" y="2819400"/>
            <a:ext cx="795131" cy="12192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media.nl (480×40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111" y="4399722"/>
            <a:ext cx="2638927" cy="221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IDLE (Python GUI)</a:t>
            </a:r>
          </a:p>
          <a:p>
            <a:pPr lvl="1"/>
            <a:r>
              <a:rPr lang="en-GB" dirty="0"/>
              <a:t>IDLE stands for Integrated </a:t>
            </a:r>
            <a:r>
              <a:rPr lang="en-GB" dirty="0" err="1"/>
              <a:t>DeveLopment</a:t>
            </a:r>
            <a:r>
              <a:rPr lang="en-GB" dirty="0"/>
              <a:t> Environment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9341"/>
          <a:stretch/>
        </p:blipFill>
        <p:spPr>
          <a:xfrm>
            <a:off x="7955643" y="1596570"/>
            <a:ext cx="2981330" cy="900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99" y="2849899"/>
            <a:ext cx="5486402" cy="34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02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1828</TotalTime>
  <Words>1999</Words>
  <Application>Microsoft Office PowerPoint</Application>
  <PresentationFormat>Widescreen</PresentationFormat>
  <Paragraphs>404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Courier New</vt:lpstr>
      <vt:lpstr>Wingdings</vt:lpstr>
      <vt:lpstr>Clarity</vt:lpstr>
      <vt:lpstr>Programming 101</vt:lpstr>
      <vt:lpstr>Objectives</vt:lpstr>
      <vt:lpstr>4 Things To Bear In Mind</vt:lpstr>
      <vt:lpstr>Participation</vt:lpstr>
      <vt:lpstr>Natural Language and Formal Language</vt:lpstr>
      <vt:lpstr>Natural Language and Formal Language</vt:lpstr>
      <vt:lpstr>What can computers do?</vt:lpstr>
      <vt:lpstr>What can computers do?</vt:lpstr>
      <vt:lpstr>First Steps</vt:lpstr>
      <vt:lpstr>print(“Hello, World!”)</vt:lpstr>
      <vt:lpstr>print(“Hello, World!”)</vt:lpstr>
      <vt:lpstr>print(“Hello, World!”)</vt:lpstr>
      <vt:lpstr>Hidden or visible?</vt:lpstr>
      <vt:lpstr>Hidden or visible?</vt:lpstr>
      <vt:lpstr>What else can you print()?</vt:lpstr>
      <vt:lpstr>Data Types</vt:lpstr>
      <vt:lpstr>Data Types</vt:lpstr>
      <vt:lpstr>Data Types</vt:lpstr>
      <vt:lpstr>Data Types</vt:lpstr>
      <vt:lpstr>Putting It All Together</vt:lpstr>
      <vt:lpstr>Putting It All Together</vt:lpstr>
      <vt:lpstr>Summary</vt:lpstr>
      <vt:lpstr>Questions?</vt:lpstr>
      <vt:lpstr>Input</vt:lpstr>
      <vt:lpstr>Input</vt:lpstr>
      <vt:lpstr>Input</vt:lpstr>
      <vt:lpstr>Input</vt:lpstr>
      <vt:lpstr>name = raw_input(“What is your name? ”)</vt:lpstr>
      <vt:lpstr>name = raw_input(“What is your name? ”)</vt:lpstr>
      <vt:lpstr>Cooking the books</vt:lpstr>
      <vt:lpstr>age = input(“How old are you? ”)</vt:lpstr>
      <vt:lpstr>Cooking the books</vt:lpstr>
      <vt:lpstr>Different types do different things</vt:lpstr>
      <vt:lpstr>Different types do different things</vt:lpstr>
      <vt:lpstr>Different types do different things</vt:lpstr>
      <vt:lpstr>Nested functions</vt:lpstr>
      <vt:lpstr>Summary</vt:lpstr>
      <vt:lpstr>Questions?</vt:lpstr>
      <vt:lpstr>Quick Challenge 1</vt:lpstr>
      <vt:lpstr>Quick Challenge 1 - Example</vt:lpstr>
      <vt:lpstr>Quick Challenge 1</vt:lpstr>
      <vt:lpstr>Quick Challenge 1</vt:lpstr>
      <vt:lpstr>Well Done!</vt:lpstr>
      <vt:lpstr>Bye bye!</vt:lpstr>
      <vt:lpstr>Why the error? I always put commas in numbers.</vt:lpstr>
      <vt:lpstr>Data Types</vt:lpstr>
      <vt:lpstr>Special Characters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Progamming Basics</dc:title>
  <dc:creator>Drew Morgan</dc:creator>
  <cp:lastModifiedBy>Drew Morgan</cp:lastModifiedBy>
  <cp:revision>173</cp:revision>
  <dcterms:created xsi:type="dcterms:W3CDTF">2015-08-09T16:25:21Z</dcterms:created>
  <dcterms:modified xsi:type="dcterms:W3CDTF">2017-09-11T18:24:16Z</dcterms:modified>
</cp:coreProperties>
</file>