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62" r:id="rId3"/>
    <p:sldId id="409" r:id="rId4"/>
    <p:sldId id="457" r:id="rId5"/>
    <p:sldId id="330" r:id="rId6"/>
    <p:sldId id="410" r:id="rId7"/>
    <p:sldId id="458" r:id="rId8"/>
    <p:sldId id="460" r:id="rId9"/>
    <p:sldId id="461" r:id="rId10"/>
    <p:sldId id="459" r:id="rId11"/>
    <p:sldId id="462" r:id="rId12"/>
    <p:sldId id="480" r:id="rId13"/>
    <p:sldId id="463" r:id="rId14"/>
    <p:sldId id="464" r:id="rId15"/>
    <p:sldId id="465" r:id="rId16"/>
    <p:sldId id="466" r:id="rId17"/>
    <p:sldId id="467" r:id="rId18"/>
    <p:sldId id="469" r:id="rId19"/>
    <p:sldId id="468" r:id="rId20"/>
    <p:sldId id="470" r:id="rId21"/>
    <p:sldId id="471" r:id="rId22"/>
    <p:sldId id="472" r:id="rId23"/>
    <p:sldId id="474" r:id="rId24"/>
    <p:sldId id="475" r:id="rId25"/>
    <p:sldId id="476" r:id="rId26"/>
    <p:sldId id="477" r:id="rId27"/>
    <p:sldId id="478" r:id="rId28"/>
    <p:sldId id="479" r:id="rId29"/>
    <p:sldId id="485" r:id="rId30"/>
    <p:sldId id="481" r:id="rId31"/>
    <p:sldId id="483" r:id="rId32"/>
    <p:sldId id="484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4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6B18961-13C5-466F-AA23-0465B400106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eenteapress.com/thinkpython/thinkpython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Programming 101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2880102"/>
          </a:xfrm>
        </p:spPr>
        <p:txBody>
          <a:bodyPr>
            <a:normAutofit/>
          </a:bodyPr>
          <a:lstStyle/>
          <a:p>
            <a:r>
              <a:rPr lang="en-GB" dirty="0"/>
              <a:t>Programming for non-programmers.</a:t>
            </a:r>
          </a:p>
          <a:p>
            <a:endParaRPr lang="en-GB" dirty="0"/>
          </a:p>
          <a:p>
            <a:r>
              <a:rPr lang="en-GB" dirty="0"/>
              <a:t>You will need </a:t>
            </a:r>
            <a:r>
              <a:rPr lang="en-GB" b="1" dirty="0"/>
              <a:t>Python 2.7.10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Go to </a:t>
            </a:r>
            <a:r>
              <a:rPr lang="en-GB" b="1" dirty="0">
                <a:hlinkClick r:id="rId2"/>
              </a:rPr>
              <a:t>https://www.python.org/downloads/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Click                       , download it and install it.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84" y="5315274"/>
            <a:ext cx="1790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7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File Editor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program runs</a:t>
            </a:r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7312" y="1673225"/>
            <a:ext cx="4685376" cy="47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6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Comments enable you to add annotations to explain what your code does.</a:t>
            </a:r>
          </a:p>
          <a:p>
            <a:r>
              <a:rPr lang="en-GB" dirty="0"/>
              <a:t>This can be useful:</a:t>
            </a:r>
          </a:p>
          <a:p>
            <a:pPr lvl="1"/>
            <a:r>
              <a:rPr lang="en-GB" dirty="0"/>
              <a:t>to </a:t>
            </a:r>
            <a:r>
              <a:rPr lang="en-GB" i="1" dirty="0"/>
              <a:t>you </a:t>
            </a:r>
            <a:r>
              <a:rPr lang="en-GB" dirty="0"/>
              <a:t>when you come back to an old program, or</a:t>
            </a:r>
          </a:p>
          <a:p>
            <a:pPr lvl="1"/>
            <a:r>
              <a:rPr lang="en-GB" dirty="0"/>
              <a:t>to </a:t>
            </a:r>
            <a:r>
              <a:rPr lang="en-GB" i="1" dirty="0"/>
              <a:t>other people </a:t>
            </a:r>
            <a:r>
              <a:rPr lang="en-GB" dirty="0"/>
              <a:t>who try to read your programs.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9762" y="1927225"/>
            <a:ext cx="3800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2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 – Examples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forum thread which is famous in programming circles, asking</a:t>
            </a:r>
            <a:br>
              <a:rPr lang="en-GB" dirty="0"/>
            </a:br>
            <a:r>
              <a:rPr lang="en-GB" dirty="0"/>
              <a:t>“What is the best comment in source code you have ever encountered?”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51889" y="3326625"/>
            <a:ext cx="8488221" cy="22621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somedev1 - 06/07/2002 Adding temporary tracking of Login screen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somedev2 - 05/22/2007 Temporary my ass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drunk, fix later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I don't know why I need this, but it stops the people being upside-down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When I wrote this, only God and I understood what I was doing</a:t>
            </a:r>
            <a:endParaRPr kumimoji="0" lang="en-GB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Now, God only knows</a:t>
            </a:r>
          </a:p>
        </p:txBody>
      </p:sp>
    </p:spTree>
    <p:extLst>
      <p:ext uri="{BB962C8B-B14F-4D97-AF65-F5344CB8AC3E}">
        <p14:creationId xmlns:p14="http://schemas.microsoft.com/office/powerpoint/2010/main" val="61658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Full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Here’s a greeting program.</a:t>
            </a:r>
          </a:p>
          <a:p>
            <a:r>
              <a:rPr lang="en-GB" dirty="0"/>
              <a:t>Run the module (F5)</a:t>
            </a:r>
          </a:p>
          <a:p>
            <a:r>
              <a:rPr lang="en-GB" dirty="0"/>
              <a:t>See below.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9762" y="1927225"/>
            <a:ext cx="3800475" cy="421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70637"/>
          <a:stretch/>
        </p:blipFill>
        <p:spPr>
          <a:xfrm>
            <a:off x="465137" y="4117975"/>
            <a:ext cx="65246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6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 far we’ve had to write the same code again if we want to re-run commands.</a:t>
            </a:r>
          </a:p>
          <a:p>
            <a:r>
              <a:rPr lang="en-GB" dirty="0"/>
              <a:t>The editor means we don’t have to.</a:t>
            </a:r>
          </a:p>
          <a:p>
            <a:r>
              <a:rPr lang="en-GB" dirty="0"/>
              <a:t>We can just press F5 again.</a:t>
            </a:r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81" t="14216" r="22196" b="54914"/>
          <a:stretch/>
        </p:blipFill>
        <p:spPr>
          <a:xfrm>
            <a:off x="6400105" y="2238375"/>
            <a:ext cx="4979790" cy="21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1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Better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Computer languages let you write sections of code called ‘functions’.</a:t>
            </a:r>
          </a:p>
          <a:p>
            <a:r>
              <a:rPr lang="en-GB" dirty="0"/>
              <a:t>It’s just like using </a:t>
            </a:r>
            <a:r>
              <a:rPr lang="en-GB" dirty="0" err="1"/>
              <a:t>str</a:t>
            </a:r>
            <a:r>
              <a:rPr lang="en-GB" dirty="0"/>
              <a:t>() or print() or </a:t>
            </a:r>
            <a:r>
              <a:rPr lang="en-GB" dirty="0" err="1"/>
              <a:t>raw_input</a:t>
            </a:r>
            <a:r>
              <a:rPr lang="en-GB" dirty="0"/>
              <a:t>() – but you get to say what happens!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9762" y="1927225"/>
            <a:ext cx="3800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8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Better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/>
              <a:t> stands for ‘define’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greet </a:t>
            </a:r>
            <a:r>
              <a:rPr lang="en-GB" dirty="0"/>
              <a:t>is the function name</a:t>
            </a:r>
          </a:p>
          <a:p>
            <a:endParaRPr lang="en-GB" dirty="0"/>
          </a:p>
          <a:p>
            <a:r>
              <a:rPr lang="en-GB" dirty="0"/>
              <a:t>As it’s a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formal language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You need the brackets</a:t>
            </a:r>
          </a:p>
          <a:p>
            <a:pPr lvl="1"/>
            <a:r>
              <a:rPr lang="en-GB" dirty="0"/>
              <a:t>You need the colon</a:t>
            </a:r>
          </a:p>
          <a:p>
            <a:pPr lvl="1"/>
            <a:r>
              <a:rPr lang="en-GB" dirty="0"/>
              <a:t>All function code must line up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9762" y="1927225"/>
            <a:ext cx="3800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97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This time when you press F5, nothing will happen.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8800" y="1965325"/>
            <a:ext cx="3962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62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This time when you press F5, nothing will happen.</a:t>
            </a:r>
          </a:p>
          <a:p>
            <a:r>
              <a:rPr lang="en-GB" dirty="0"/>
              <a:t>That’s because Python needs to be told what to do.</a:t>
            </a:r>
          </a:p>
          <a:p>
            <a:r>
              <a:rPr lang="en-GB" dirty="0"/>
              <a:t>Tell it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greet()</a:t>
            </a:r>
            <a:r>
              <a:rPr lang="en-GB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8800" y="1965325"/>
            <a:ext cx="3962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1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This time the program has a special word you can use to tell it to do something.</a:t>
            </a:r>
          </a:p>
          <a:p>
            <a:r>
              <a:rPr lang="en-GB" dirty="0"/>
              <a:t>So you don’t need to load and run the whole program again by going back to the editor.</a:t>
            </a:r>
          </a:p>
          <a:p>
            <a:r>
              <a:rPr lang="en-GB" dirty="0"/>
              <a:t>Just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greet()</a:t>
            </a:r>
            <a:r>
              <a:rPr lang="en-GB" dirty="0"/>
              <a:t> again.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8800" y="1965325"/>
            <a:ext cx="3962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1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learned to:</a:t>
            </a:r>
          </a:p>
          <a:p>
            <a:r>
              <a:rPr lang="en-GB" dirty="0"/>
              <a:t>Read and write code</a:t>
            </a:r>
          </a:p>
          <a:p>
            <a:r>
              <a:rPr lang="en-GB" dirty="0"/>
              <a:t>Building blocks of a program</a:t>
            </a:r>
          </a:p>
          <a:p>
            <a:r>
              <a:rPr lang="en-GB" dirty="0"/>
              <a:t>Data types</a:t>
            </a:r>
          </a:p>
          <a:p>
            <a:r>
              <a:rPr lang="en-GB" dirty="0"/>
              <a:t>Output</a:t>
            </a:r>
          </a:p>
          <a:p>
            <a:r>
              <a:rPr lang="en-GB" dirty="0"/>
              <a:t>Input</a:t>
            </a:r>
          </a:p>
          <a:p>
            <a:r>
              <a:rPr lang="en-GB" dirty="0"/>
              <a:t>Built-in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16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Functions are snippets of code that let you wrap up a piece of code so you can ‘call’ it several times.</a:t>
            </a:r>
          </a:p>
          <a:p>
            <a:r>
              <a:rPr lang="en-GB" dirty="0"/>
              <a:t>You don’t have to restart the shell.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8800" y="1965325"/>
            <a:ext cx="3962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8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Go back to the editor.</a:t>
            </a:r>
          </a:p>
          <a:p>
            <a:r>
              <a:rPr lang="en-GB" dirty="0"/>
              <a:t>We don’t need to delete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greet()</a:t>
            </a:r>
            <a:r>
              <a:rPr lang="en-GB" dirty="0"/>
              <a:t> function – we may want to use it again.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9762" y="1927225"/>
            <a:ext cx="3800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3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Define a new function with a parameter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.</a:t>
            </a:r>
          </a:p>
          <a:p>
            <a:r>
              <a:rPr lang="en-GB" dirty="0"/>
              <a:t>This tells the function that it will be passed a piece of data that it should call ‘name’.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9762" y="1927225"/>
            <a:ext cx="3800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8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Now when we press F5 we can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greet(…)</a:t>
            </a:r>
            <a:r>
              <a:rPr lang="en-GB" dirty="0"/>
              <a:t> with a string.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8800" y="1965325"/>
            <a:ext cx="3962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64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If we wanted to, we could even make a function to ask a user’s name.</a:t>
            </a:r>
          </a:p>
          <a:p>
            <a:r>
              <a:rPr lang="en-GB" dirty="0"/>
              <a:t>But we need to add another command –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b="1" dirty="0"/>
              <a:t> </a:t>
            </a:r>
          </a:p>
          <a:p>
            <a:r>
              <a:rPr lang="en-GB" dirty="0"/>
              <a:t>This sends a piece of data back to whatever called the function.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9762" y="1927225"/>
            <a:ext cx="3800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7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Now when we run the program, we can combine the two.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4037" y="1960562"/>
            <a:ext cx="3971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3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 can even do it all in one!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4037" y="1960562"/>
            <a:ext cx="3971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24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Functions</a:t>
            </a:r>
          </a:p>
          <a:p>
            <a:r>
              <a:rPr lang="en-GB" dirty="0"/>
              <a:t>Useful for keeping different tasks together</a:t>
            </a:r>
          </a:p>
          <a:p>
            <a:r>
              <a:rPr lang="en-GB" dirty="0"/>
              <a:t>Many functions can be stored in one file</a:t>
            </a:r>
          </a:p>
          <a:p>
            <a:r>
              <a:rPr lang="en-GB" dirty="0"/>
              <a:t>Can be used over and over again</a:t>
            </a:r>
          </a:p>
          <a:p>
            <a:r>
              <a:rPr lang="en-GB" dirty="0"/>
              <a:t>Can be used to </a:t>
            </a:r>
          </a:p>
          <a:p>
            <a:pPr lvl="1"/>
            <a:r>
              <a:rPr lang="en-GB" dirty="0"/>
              <a:t>Perform input and output tasks</a:t>
            </a:r>
          </a:p>
          <a:p>
            <a:pPr lvl="1"/>
            <a:r>
              <a:rPr lang="en-GB" dirty="0"/>
              <a:t>Process data</a:t>
            </a:r>
          </a:p>
          <a:p>
            <a:pPr lvl="1"/>
            <a:r>
              <a:rPr lang="en-GB" dirty="0"/>
              <a:t>Get and return data</a:t>
            </a:r>
          </a:p>
        </p:txBody>
      </p:sp>
    </p:spTree>
    <p:extLst>
      <p:ext uri="{BB962C8B-B14F-4D97-AF65-F5344CB8AC3E}">
        <p14:creationId xmlns:p14="http://schemas.microsoft.com/office/powerpoint/2010/main" val="2108895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offer a way to group together data and functions.</a:t>
            </a:r>
          </a:p>
          <a:p>
            <a:pPr lvl="1"/>
            <a:endParaRPr lang="en-GB" dirty="0"/>
          </a:p>
          <a:p>
            <a:r>
              <a:rPr lang="en-GB" dirty="0"/>
              <a:t>In many ways they are similar to a template.</a:t>
            </a:r>
          </a:p>
          <a:p>
            <a:r>
              <a:rPr lang="en-GB" dirty="0"/>
              <a:t>A template can be used many times, but each copy is different:</a:t>
            </a:r>
          </a:p>
          <a:p>
            <a:pPr lvl="1"/>
            <a:r>
              <a:rPr lang="en-GB" dirty="0"/>
              <a:t>It may be in a different place on the page</a:t>
            </a:r>
          </a:p>
          <a:p>
            <a:pPr lvl="1"/>
            <a:r>
              <a:rPr lang="en-GB" dirty="0"/>
              <a:t>You could use paint instead of a pen</a:t>
            </a:r>
          </a:p>
          <a:p>
            <a:pPr lvl="1"/>
            <a:r>
              <a:rPr lang="en-GB" dirty="0"/>
              <a:t>You could use different colours</a:t>
            </a:r>
          </a:p>
        </p:txBody>
      </p:sp>
    </p:spTree>
    <p:extLst>
      <p:ext uri="{BB962C8B-B14F-4D97-AF65-F5344CB8AC3E}">
        <p14:creationId xmlns:p14="http://schemas.microsoft.com/office/powerpoint/2010/main" val="1868167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offer a way to group together data and functions.</a:t>
            </a:r>
          </a:p>
          <a:p>
            <a:pPr lvl="1"/>
            <a:endParaRPr lang="en-GB" dirty="0"/>
          </a:p>
          <a:p>
            <a:r>
              <a:rPr lang="en-GB" dirty="0"/>
              <a:t>As an example, consider </a:t>
            </a:r>
            <a:r>
              <a:rPr lang="en-GB" b="1" dirty="0"/>
              <a:t>animals</a:t>
            </a:r>
            <a:r>
              <a:rPr lang="en-GB" dirty="0"/>
              <a:t>. All animals have a:</a:t>
            </a:r>
          </a:p>
          <a:p>
            <a:pPr lvl="1"/>
            <a:r>
              <a:rPr lang="en-GB" dirty="0"/>
              <a:t>kind (insect, mollusc, amphibian, mammal, etc.)</a:t>
            </a:r>
          </a:p>
          <a:p>
            <a:pPr lvl="1"/>
            <a:r>
              <a:rPr lang="en-GB" dirty="0"/>
              <a:t>food source classification (herbivorous, omnivorous, carnivorous)</a:t>
            </a:r>
          </a:p>
          <a:p>
            <a:pPr lvl="1"/>
            <a:r>
              <a:rPr lang="en-GB" dirty="0"/>
              <a:t>number of limbs</a:t>
            </a:r>
          </a:p>
          <a:p>
            <a:pPr lvl="1"/>
            <a:r>
              <a:rPr lang="en-GB" dirty="0"/>
              <a:t>name of their species</a:t>
            </a:r>
          </a:p>
          <a:p>
            <a:pPr lvl="1"/>
            <a:r>
              <a:rPr lang="en-GB" dirty="0"/>
              <a:t>date of birth</a:t>
            </a:r>
          </a:p>
          <a:p>
            <a:pPr lvl="1"/>
            <a:endParaRPr lang="en-GB" dirty="0"/>
          </a:p>
          <a:p>
            <a:r>
              <a:rPr lang="en-GB" dirty="0"/>
              <a:t>From these we can also work out:</a:t>
            </a:r>
          </a:p>
          <a:p>
            <a:pPr lvl="1"/>
            <a:r>
              <a:rPr lang="en-GB" dirty="0"/>
              <a:t>whether or not they are vertebrates</a:t>
            </a:r>
          </a:p>
          <a:p>
            <a:pPr lvl="1"/>
            <a:r>
              <a:rPr lang="en-GB" dirty="0"/>
              <a:t>their age</a:t>
            </a:r>
          </a:p>
        </p:txBody>
      </p:sp>
    </p:spTree>
    <p:extLst>
      <p:ext uri="{BB962C8B-B14F-4D97-AF65-F5344CB8AC3E}">
        <p14:creationId xmlns:p14="http://schemas.microsoft.com/office/powerpoint/2010/main" val="187750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covered:</a:t>
            </a:r>
          </a:p>
          <a:p>
            <a:r>
              <a:rPr lang="en-GB" dirty="0"/>
              <a:t>Two types of loop</a:t>
            </a:r>
          </a:p>
          <a:p>
            <a:pPr lvl="1"/>
            <a:r>
              <a:rPr lang="en-GB" dirty="0"/>
              <a:t>Uses for each</a:t>
            </a:r>
          </a:p>
          <a:p>
            <a:r>
              <a:rPr lang="en-GB" dirty="0"/>
              <a:t>Conditional statements</a:t>
            </a:r>
          </a:p>
          <a:p>
            <a:pPr lvl="1"/>
            <a:r>
              <a:rPr lang="en-GB" dirty="0"/>
              <a:t>Branching paths</a:t>
            </a:r>
          </a:p>
          <a:p>
            <a:r>
              <a:rPr lang="en-GB" dirty="0"/>
              <a:t>Libraries</a:t>
            </a:r>
          </a:p>
          <a:p>
            <a:pPr lvl="1"/>
            <a:r>
              <a:rPr lang="en-GB" dirty="0"/>
              <a:t>Importing and using the ‘random’ library</a:t>
            </a:r>
          </a:p>
          <a:p>
            <a:endParaRPr lang="en-GB" dirty="0"/>
          </a:p>
          <a:p>
            <a:r>
              <a:rPr lang="en-GB" dirty="0"/>
              <a:t>Applications</a:t>
            </a:r>
          </a:p>
          <a:p>
            <a:pPr lvl="1"/>
            <a:r>
              <a:rPr lang="en-GB" dirty="0"/>
              <a:t>Created a program that randomly generated maths problems</a:t>
            </a:r>
          </a:p>
        </p:txBody>
      </p:sp>
    </p:spTree>
    <p:extLst>
      <p:ext uri="{BB962C8B-B14F-4D97-AF65-F5344CB8AC3E}">
        <p14:creationId xmlns:p14="http://schemas.microsoft.com/office/powerpoint/2010/main" val="3826905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Save your last program and open a new editor window.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9762" y="1927225"/>
            <a:ext cx="3800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12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 tell Python we want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dirty="0"/>
              <a:t>by using that word.</a:t>
            </a:r>
          </a:p>
          <a:p>
            <a:r>
              <a:rPr lang="en-GB" dirty="0"/>
              <a:t>We can call the class anything, as long as it doesn’t start with a number.</a:t>
            </a:r>
          </a:p>
          <a:p>
            <a:r>
              <a:rPr lang="en-GB" dirty="0"/>
              <a:t>Remember the </a:t>
            </a:r>
            <a:r>
              <a:rPr lang="en-GB" b="1" dirty="0"/>
              <a:t>colon</a:t>
            </a:r>
            <a:r>
              <a:rPr lang="en-GB" dirty="0"/>
              <a:t> (‘:’)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7800" y="1927225"/>
            <a:ext cx="4724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3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Next we give it a way to collect the data about our instance.</a:t>
            </a:r>
          </a:p>
          <a:p>
            <a:r>
              <a:rPr lang="en-GB" dirty="0"/>
              <a:t>This is a function so we need to add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/>
              <a:t> to define it.</a:t>
            </a:r>
          </a:p>
          <a:p>
            <a:r>
              <a:rPr lang="en-GB" dirty="0"/>
              <a:t>It’s also a special function called a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constructor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As it’s a special function, we use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two underscores </a:t>
            </a:r>
            <a:r>
              <a:rPr lang="en-GB" dirty="0"/>
              <a:t>either side.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7800" y="1927225"/>
            <a:ext cx="4724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90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constructor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initialises </a:t>
            </a:r>
            <a:r>
              <a:rPr lang="en-GB" dirty="0"/>
              <a:t>the class: this is where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/>
              <a:t> comes from.</a:t>
            </a:r>
          </a:p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dirty="0"/>
              <a:t>is a special keyword that tells the class it is operating on itself.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7800" y="1927225"/>
            <a:ext cx="4724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6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7800" y="1927225"/>
            <a:ext cx="4724400" cy="4210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After that we start putting in the names of the parameters that will take our data.</a:t>
            </a:r>
          </a:p>
          <a:p>
            <a:r>
              <a:rPr lang="en-GB" dirty="0"/>
              <a:t>Underneath, we tell the class to assign those values to parts of itself.</a:t>
            </a:r>
          </a:p>
          <a:p>
            <a:r>
              <a:rPr lang="en-GB" u="sng" dirty="0">
                <a:solidFill>
                  <a:srgbClr val="C00000"/>
                </a:solidFill>
              </a:rPr>
              <a:t>The names do not have to be the same</a:t>
            </a:r>
            <a:r>
              <a:rPr lang="en-GB" dirty="0"/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267575" y="3495675"/>
            <a:ext cx="16954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79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Save your class as ‘Animal.py’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32990"/>
            <a:ext cx="5384800" cy="39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11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Run your module.</a:t>
            </a:r>
          </a:p>
          <a:p>
            <a:r>
              <a:rPr lang="en-GB" dirty="0"/>
              <a:t>You can now create an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instance </a:t>
            </a:r>
            <a:r>
              <a:rPr lang="en-GB" dirty="0"/>
              <a:t>of the class.</a:t>
            </a:r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1600" y="1960562"/>
            <a:ext cx="48768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12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stuff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we know what kind of animal it is, we can write a function that will tell us if it’s a vertebrate.</a:t>
            </a:r>
          </a:p>
          <a:p>
            <a:r>
              <a:rPr lang="en-GB" dirty="0"/>
              <a:t>We set up a dictionary of which types do and don’t have spines.</a:t>
            </a:r>
          </a:p>
          <a:p>
            <a:r>
              <a:rPr lang="en-GB" dirty="0"/>
              <a:t>Then we do a ‘lookup’ and get the True/False value based on the kind of animal in the class.</a:t>
            </a:r>
          </a:p>
          <a:p>
            <a:r>
              <a:rPr lang="en-GB" dirty="0"/>
              <a:t>If it’s not there, we “don’t know”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7800" y="1927225"/>
            <a:ext cx="4724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02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 would be useful to have a special class just for humans.</a:t>
            </a:r>
          </a:p>
          <a:p>
            <a:r>
              <a:rPr lang="en-GB" dirty="0"/>
              <a:t>Let’s call it </a:t>
            </a:r>
            <a:r>
              <a:rPr lang="en-GB" b="1" dirty="0"/>
              <a:t>Person</a:t>
            </a:r>
            <a:r>
              <a:rPr lang="en-GB" dirty="0"/>
              <a:t>.</a:t>
            </a:r>
          </a:p>
          <a:p>
            <a:r>
              <a:rPr lang="en-GB" dirty="0"/>
              <a:t>You could put this in another file, but for simplicity of putting the images in these slides I’m adding it to the end of my code.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4639" y="1673225"/>
            <a:ext cx="4990721" cy="47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87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 can now just make a Person whenever, and only have to pass it a name and birthday. Everything else is done for us and we can still use the same data and functions as before.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9275" y="1841500"/>
            <a:ext cx="39814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8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3 –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time:</a:t>
            </a:r>
          </a:p>
          <a:p>
            <a:r>
              <a:rPr lang="en-GB" dirty="0"/>
              <a:t>The file editor</a:t>
            </a:r>
          </a:p>
          <a:p>
            <a:r>
              <a:rPr lang="en-GB" dirty="0"/>
              <a:t>Comments</a:t>
            </a:r>
          </a:p>
          <a:p>
            <a:r>
              <a:rPr lang="en-GB" dirty="0"/>
              <a:t>Functions</a:t>
            </a:r>
          </a:p>
          <a:p>
            <a:r>
              <a:rPr lang="en-GB" dirty="0"/>
              <a:t>Classes</a:t>
            </a:r>
          </a:p>
          <a:p>
            <a:pPr lvl="1"/>
            <a:r>
              <a:rPr lang="en-GB" dirty="0"/>
              <a:t>Encapsulation</a:t>
            </a:r>
          </a:p>
          <a:p>
            <a:pPr lvl="1"/>
            <a:r>
              <a:rPr lang="en-GB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72617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Classes</a:t>
            </a:r>
          </a:p>
          <a:p>
            <a:r>
              <a:rPr lang="en-GB" dirty="0"/>
              <a:t>Classes give us a way to bring together all the data and all the functions we’d want to do with a specific piece of information.</a:t>
            </a:r>
          </a:p>
          <a:p>
            <a:r>
              <a:rPr lang="en-GB" dirty="0"/>
              <a:t>They can be combined to make complicated ideas whilst maintaining a simple way of referring back to code.</a:t>
            </a:r>
          </a:p>
        </p:txBody>
      </p:sp>
    </p:spTree>
    <p:extLst>
      <p:ext uri="{BB962C8B-B14F-4D97-AF65-F5344CB8AC3E}">
        <p14:creationId xmlns:p14="http://schemas.microsoft.com/office/powerpoint/2010/main" val="3498646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 series of classes to represent shapes.</a:t>
            </a:r>
          </a:p>
          <a:p>
            <a:r>
              <a:rPr lang="en-GB" dirty="0"/>
              <a:t>Shape</a:t>
            </a:r>
          </a:p>
          <a:p>
            <a:pPr lvl="1"/>
            <a:r>
              <a:rPr lang="en-GB" dirty="0"/>
              <a:t>Circle</a:t>
            </a:r>
          </a:p>
          <a:p>
            <a:pPr lvl="1"/>
            <a:r>
              <a:rPr lang="en-GB" dirty="0"/>
              <a:t>Rectangle</a:t>
            </a:r>
          </a:p>
          <a:p>
            <a:pPr lvl="1"/>
            <a:r>
              <a:rPr lang="en-GB" dirty="0"/>
              <a:t>Square</a:t>
            </a:r>
          </a:p>
          <a:p>
            <a:pPr lvl="1"/>
            <a:r>
              <a:rPr lang="en-GB" dirty="0"/>
              <a:t>Triangle</a:t>
            </a:r>
          </a:p>
          <a:p>
            <a:endParaRPr lang="en-GB" dirty="0"/>
          </a:p>
          <a:p>
            <a:r>
              <a:rPr lang="en-GB" dirty="0"/>
              <a:t>All shapes should be able to calculate their own area and perimeter</a:t>
            </a:r>
          </a:p>
          <a:p>
            <a:r>
              <a:rPr lang="en-GB" dirty="0"/>
              <a:t>An example is usually put out on Twitter with these slides, but if not just get in touch and I’ll send you </a:t>
            </a:r>
            <a:r>
              <a:rPr lang="en-GB"/>
              <a:t>my answer.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24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Done!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Thank you for coming. I hope you enjoyed yourself.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If you want to try some more:</a:t>
            </a:r>
          </a:p>
          <a:p>
            <a:r>
              <a:rPr lang="en-GB" dirty="0"/>
              <a:t>These slides will be made available online</a:t>
            </a:r>
          </a:p>
          <a:p>
            <a:pPr lvl="2"/>
            <a:endParaRPr lang="en-GB" dirty="0"/>
          </a:p>
          <a:p>
            <a:r>
              <a:rPr lang="en-GB" dirty="0"/>
              <a:t>There is a book: “Think Python – How to Think Like a Computer Scientist”</a:t>
            </a:r>
          </a:p>
          <a:p>
            <a:pPr lvl="1"/>
            <a:r>
              <a:rPr lang="en-GB" dirty="0"/>
              <a:t>Free from </a:t>
            </a:r>
            <a:r>
              <a:rPr lang="en-GB" dirty="0">
                <a:hlinkClick r:id="rId2"/>
              </a:rPr>
              <a:t>http://www.greenteapress.com/thinkpython/thinkpython.pdf</a:t>
            </a:r>
            <a:r>
              <a:rPr lang="en-GB" dirty="0"/>
              <a:t> </a:t>
            </a:r>
          </a:p>
          <a:p>
            <a:pPr lvl="2"/>
            <a:endParaRPr lang="en-GB" dirty="0"/>
          </a:p>
          <a:p>
            <a:r>
              <a:rPr lang="en-GB" dirty="0"/>
              <a:t>You can learn for free on Code Academy</a:t>
            </a:r>
          </a:p>
          <a:p>
            <a:pPr lvl="1"/>
            <a:r>
              <a:rPr lang="en-GB" dirty="0"/>
              <a:t>They do lots of courses, including one on Python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32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Feedback is useful</a:t>
            </a:r>
          </a:p>
          <a:p>
            <a:pPr lvl="1"/>
            <a:r>
              <a:rPr lang="en-GB" dirty="0"/>
              <a:t>Stop me if you get confused.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is not a classroom</a:t>
            </a:r>
          </a:p>
          <a:p>
            <a:pPr lvl="1"/>
            <a:r>
              <a:rPr lang="en-GB" dirty="0"/>
              <a:t>If you need to leave, that’s obviously OK.</a:t>
            </a:r>
          </a:p>
        </p:txBody>
      </p:sp>
    </p:spTree>
    <p:extLst>
      <p:ext uri="{BB962C8B-B14F-4D97-AF65-F5344CB8AC3E}">
        <p14:creationId xmlns:p14="http://schemas.microsoft.com/office/powerpoint/2010/main" val="209042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File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Open a new editor window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7312" y="1673225"/>
            <a:ext cx="4685376" cy="47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3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File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Write a program</a:t>
            </a:r>
          </a:p>
          <a:p>
            <a:endParaRPr lang="en-GB" dirty="0"/>
          </a:p>
          <a:p>
            <a:r>
              <a:rPr lang="en-GB" dirty="0"/>
              <a:t>E.g.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 ‘Hello World!’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9762" y="1927225"/>
            <a:ext cx="3800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File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‘Run Module’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9762" y="1927225"/>
            <a:ext cx="3800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2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9762" y="1927225"/>
            <a:ext cx="3800475" cy="4210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File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Save your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022" y="3741738"/>
            <a:ext cx="2390775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7" y="2334333"/>
            <a:ext cx="5438775" cy="4038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648074" y="5127271"/>
            <a:ext cx="4572001" cy="65511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81575" y="5855017"/>
            <a:ext cx="738189" cy="70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284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1948</TotalTime>
  <Words>1362</Words>
  <Application>Microsoft Office PowerPoint</Application>
  <PresentationFormat>Widescreen</PresentationFormat>
  <Paragraphs>206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Consolas</vt:lpstr>
      <vt:lpstr>Courier New</vt:lpstr>
      <vt:lpstr>Times New Roman</vt:lpstr>
      <vt:lpstr>Clarity</vt:lpstr>
      <vt:lpstr>Programming 101</vt:lpstr>
      <vt:lpstr>Week 1</vt:lpstr>
      <vt:lpstr>Week 2</vt:lpstr>
      <vt:lpstr>Week 3 – Objectives </vt:lpstr>
      <vt:lpstr>Participation</vt:lpstr>
      <vt:lpstr>The File Editor</vt:lpstr>
      <vt:lpstr>The File Editor</vt:lpstr>
      <vt:lpstr>The File Editor</vt:lpstr>
      <vt:lpstr>The File Editor</vt:lpstr>
      <vt:lpstr>The File Editor</vt:lpstr>
      <vt:lpstr>Comments</vt:lpstr>
      <vt:lpstr>Comments – Examples </vt:lpstr>
      <vt:lpstr>A Full Program</vt:lpstr>
      <vt:lpstr>Re-Use</vt:lpstr>
      <vt:lpstr>A Better Way</vt:lpstr>
      <vt:lpstr>A Better Way</vt:lpstr>
      <vt:lpstr>Review</vt:lpstr>
      <vt:lpstr>Review</vt:lpstr>
      <vt:lpstr>However…</vt:lpstr>
      <vt:lpstr>Review</vt:lpstr>
      <vt:lpstr>Parameters</vt:lpstr>
      <vt:lpstr>Parameters</vt:lpstr>
      <vt:lpstr>Parameters</vt:lpstr>
      <vt:lpstr>Return Values</vt:lpstr>
      <vt:lpstr>Return Values</vt:lpstr>
      <vt:lpstr>Return Values</vt:lpstr>
      <vt:lpstr>Summary</vt:lpstr>
      <vt:lpstr>Classes</vt:lpstr>
      <vt:lpstr>Classes</vt:lpstr>
      <vt:lpstr>Setup</vt:lpstr>
      <vt:lpstr>Classes</vt:lpstr>
      <vt:lpstr>Classes</vt:lpstr>
      <vt:lpstr>Classes</vt:lpstr>
      <vt:lpstr>Classes</vt:lpstr>
      <vt:lpstr>Classes</vt:lpstr>
      <vt:lpstr>Classes</vt:lpstr>
      <vt:lpstr>Working stuff out</vt:lpstr>
      <vt:lpstr>Inheritance</vt:lpstr>
      <vt:lpstr>Inheritance</vt:lpstr>
      <vt:lpstr>Summary</vt:lpstr>
      <vt:lpstr>Challenge</vt:lpstr>
      <vt:lpstr>Well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Progamming Basics</dc:title>
  <dc:creator>Drew Morgan</dc:creator>
  <cp:lastModifiedBy>Drew Morgan</cp:lastModifiedBy>
  <cp:revision>195</cp:revision>
  <dcterms:created xsi:type="dcterms:W3CDTF">2015-08-09T16:25:21Z</dcterms:created>
  <dcterms:modified xsi:type="dcterms:W3CDTF">2017-11-13T23:20:38Z</dcterms:modified>
</cp:coreProperties>
</file>