
<file path=[Content_Types].xml><?xml version="1.0" encoding="utf-8"?>
<Types xmlns="http://schemas.openxmlformats.org/package/2006/content-types">
  <Default Extension="tmp" ContentType="image/png"/>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79" r:id="rId3"/>
    <p:sldId id="280" r:id="rId4"/>
    <p:sldId id="281" r:id="rId5"/>
    <p:sldId id="278" r:id="rId6"/>
    <p:sldId id="283" r:id="rId7"/>
    <p:sldId id="284" r:id="rId8"/>
    <p:sldId id="282" r:id="rId9"/>
    <p:sldId id="271" r:id="rId10"/>
    <p:sldId id="270" r:id="rId11"/>
    <p:sldId id="262" r:id="rId12"/>
    <p:sldId id="290" r:id="rId13"/>
    <p:sldId id="297" r:id="rId14"/>
    <p:sldId id="293" r:id="rId15"/>
    <p:sldId id="299" r:id="rId16"/>
    <p:sldId id="300" r:id="rId17"/>
    <p:sldId id="304" r:id="rId18"/>
    <p:sldId id="305" r:id="rId19"/>
    <p:sldId id="296" r:id="rId20"/>
    <p:sldId id="264" r:id="rId21"/>
    <p:sldId id="302" r:id="rId22"/>
    <p:sldId id="274" r:id="rId23"/>
    <p:sldId id="275" r:id="rId24"/>
    <p:sldId id="276" r:id="rId25"/>
    <p:sldId id="277" r:id="rId26"/>
    <p:sldId id="265" r:id="rId27"/>
    <p:sldId id="30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ttyik Kundu" initials="SK" lastIdx="1" clrIdx="0">
    <p:extLst>
      <p:ext uri="{19B8F6BF-5375-455C-9EA6-DF929625EA0E}">
        <p15:presenceInfo xmlns:p15="http://schemas.microsoft.com/office/powerpoint/2012/main" userId="Sattyik Kund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0E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3968" autoAdjust="0"/>
  </p:normalViewPr>
  <p:slideViewPr>
    <p:cSldViewPr snapToGrid="0">
      <p:cViewPr varScale="1">
        <p:scale>
          <a:sx n="52" d="100"/>
          <a:sy n="52" d="100"/>
        </p:scale>
        <p:origin x="348" y="72"/>
      </p:cViewPr>
      <p:guideLst/>
    </p:cSldViewPr>
  </p:slideViewPr>
  <p:notesTextViewPr>
    <p:cViewPr>
      <p:scale>
        <a:sx n="1" d="1"/>
        <a:sy n="1" d="1"/>
      </p:scale>
      <p:origin x="0" y="0"/>
    </p:cViewPr>
  </p:notesTextViewPr>
  <p:sorterViewPr>
    <p:cViewPr>
      <p:scale>
        <a:sx n="100" d="100"/>
        <a:sy n="100" d="100"/>
      </p:scale>
      <p:origin x="0" y="-657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2-13T09:57:55.951" idx="1">
    <p:pos x="10" y="10"/>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AC7BE1-BABB-4D41-9A00-39C409A8C478}" type="datetimeFigureOut">
              <a:rPr lang="en-US" smtClean="0"/>
              <a:t>12/13/2017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87BB70-226A-426A-9FAE-D42711BBCA60}" type="slidenum">
              <a:rPr lang="en-US" smtClean="0"/>
              <a:t>‹#›</a:t>
            </a:fld>
            <a:endParaRPr lang="en-US"/>
          </a:p>
        </p:txBody>
      </p:sp>
    </p:spTree>
    <p:extLst>
      <p:ext uri="{BB962C8B-B14F-4D97-AF65-F5344CB8AC3E}">
        <p14:creationId xmlns:p14="http://schemas.microsoft.com/office/powerpoint/2010/main" val="791182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87BB70-226A-426A-9FAE-D42711BBCA60}" type="slidenum">
              <a:rPr lang="en-US" smtClean="0"/>
              <a:t>13</a:t>
            </a:fld>
            <a:endParaRPr lang="en-US"/>
          </a:p>
        </p:txBody>
      </p:sp>
    </p:spTree>
    <p:extLst>
      <p:ext uri="{BB962C8B-B14F-4D97-AF65-F5344CB8AC3E}">
        <p14:creationId xmlns:p14="http://schemas.microsoft.com/office/powerpoint/2010/main" val="3026136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 the other hand, Windows OS distributions make extensive use of DLL (dynamic linked library) which complicates the interaction between programs and kernel whilst simplifying other aspects of the software engineering cycle.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DLL centric architecture of Windows means that system calls are often accessible through multiple paths with the result that decisions on normalcy cannot be made based on the system call patterns alone</a:t>
            </a:r>
            <a:endParaRPr lang="en-US" dirty="0"/>
          </a:p>
        </p:txBody>
      </p:sp>
      <p:sp>
        <p:nvSpPr>
          <p:cNvPr id="4" name="Slide Number Placeholder 3"/>
          <p:cNvSpPr>
            <a:spLocks noGrp="1"/>
          </p:cNvSpPr>
          <p:nvPr>
            <p:ph type="sldNum" sz="quarter" idx="10"/>
          </p:nvPr>
        </p:nvSpPr>
        <p:spPr/>
        <p:txBody>
          <a:bodyPr/>
          <a:lstStyle/>
          <a:p>
            <a:fld id="{D287BB70-226A-426A-9FAE-D42711BBCA60}" type="slidenum">
              <a:rPr lang="en-US" smtClean="0"/>
              <a:t>14</a:t>
            </a:fld>
            <a:endParaRPr lang="en-US"/>
          </a:p>
        </p:txBody>
      </p:sp>
    </p:spTree>
    <p:extLst>
      <p:ext uri="{BB962C8B-B14F-4D97-AF65-F5344CB8AC3E}">
        <p14:creationId xmlns:p14="http://schemas.microsoft.com/office/powerpoint/2010/main" val="4211469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87BB70-226A-426A-9FAE-D42711BBCA60}" type="slidenum">
              <a:rPr lang="en-US" smtClean="0"/>
              <a:t>16</a:t>
            </a:fld>
            <a:endParaRPr lang="en-US"/>
          </a:p>
        </p:txBody>
      </p:sp>
    </p:spTree>
    <p:extLst>
      <p:ext uri="{BB962C8B-B14F-4D97-AF65-F5344CB8AC3E}">
        <p14:creationId xmlns:p14="http://schemas.microsoft.com/office/powerpoint/2010/main" val="3555655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Note</a:t>
            </a:r>
            <a:r>
              <a:rPr lang="en-US" dirty="0" smtClean="0"/>
              <a:t>: because of much larger number of exemplars (1 piece training/testing data) representing normal behavior, Bayes favors normal attack.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Feature Extraction</a:t>
            </a:r>
            <a:r>
              <a:rPr lang="en-US" dirty="0" smtClean="0"/>
              <a:t>: Will follow guidelines given in [</a:t>
            </a:r>
            <a:r>
              <a:rPr lang="en-US" dirty="0" err="1" smtClean="0"/>
              <a:t>Greech</a:t>
            </a:r>
            <a:r>
              <a:rPr lang="en-US" dirty="0" smtClean="0"/>
              <a:t> paper] for ADFA dataset, ADFA data set is labeled, use </a:t>
            </a:r>
            <a:r>
              <a:rPr lang="en-US" dirty="0" smtClean="0">
                <a:solidFill>
                  <a:srgbClr val="C00000"/>
                </a:solidFill>
              </a:rPr>
              <a:t>cross validation (next slide) </a:t>
            </a:r>
            <a:r>
              <a:rPr lang="en-US" dirty="0" smtClean="0"/>
              <a:t>to train and test each classifier. This stage is highly experiment dependent.</a:t>
            </a:r>
          </a:p>
          <a:p>
            <a:endParaRPr lang="en-US" dirty="0"/>
          </a:p>
        </p:txBody>
      </p:sp>
      <p:sp>
        <p:nvSpPr>
          <p:cNvPr id="4" name="Slide Number Placeholder 3"/>
          <p:cNvSpPr>
            <a:spLocks noGrp="1"/>
          </p:cNvSpPr>
          <p:nvPr>
            <p:ph type="sldNum" sz="quarter" idx="10"/>
          </p:nvPr>
        </p:nvSpPr>
        <p:spPr/>
        <p:txBody>
          <a:bodyPr/>
          <a:lstStyle/>
          <a:p>
            <a:fld id="{D287BB70-226A-426A-9FAE-D42711BBCA60}" type="slidenum">
              <a:rPr lang="en-US" smtClean="0"/>
              <a:t>19</a:t>
            </a:fld>
            <a:endParaRPr lang="en-US"/>
          </a:p>
        </p:txBody>
      </p:sp>
    </p:spTree>
    <p:extLst>
      <p:ext uri="{BB962C8B-B14F-4D97-AF65-F5344CB8AC3E}">
        <p14:creationId xmlns:p14="http://schemas.microsoft.com/office/powerpoint/2010/main" val="1325986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exemplars (1 piece training/testing data)</a:t>
            </a:r>
            <a:endParaRPr lang="en-US" dirty="0"/>
          </a:p>
        </p:txBody>
      </p:sp>
      <p:sp>
        <p:nvSpPr>
          <p:cNvPr id="4" name="Slide Number Placeholder 3"/>
          <p:cNvSpPr>
            <a:spLocks noGrp="1"/>
          </p:cNvSpPr>
          <p:nvPr>
            <p:ph type="sldNum" sz="quarter" idx="10"/>
          </p:nvPr>
        </p:nvSpPr>
        <p:spPr/>
        <p:txBody>
          <a:bodyPr/>
          <a:lstStyle/>
          <a:p>
            <a:fld id="{D287BB70-226A-426A-9FAE-D42711BBCA60}" type="slidenum">
              <a:rPr lang="en-US" smtClean="0"/>
              <a:t>20</a:t>
            </a:fld>
            <a:endParaRPr lang="en-US"/>
          </a:p>
        </p:txBody>
      </p:sp>
    </p:spTree>
    <p:extLst>
      <p:ext uri="{BB962C8B-B14F-4D97-AF65-F5344CB8AC3E}">
        <p14:creationId xmlns:p14="http://schemas.microsoft.com/office/powerpoint/2010/main" val="4094228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509982F-5A51-4A07-9330-CF08ED65D651}"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BC817-4903-48CE-BF61-3F8CB8D81477}" type="slidenum">
              <a:rPr lang="en-US" smtClean="0"/>
              <a:t>‹#›</a:t>
            </a:fld>
            <a:endParaRPr lang="en-US"/>
          </a:p>
        </p:txBody>
      </p:sp>
    </p:spTree>
    <p:extLst>
      <p:ext uri="{BB962C8B-B14F-4D97-AF65-F5344CB8AC3E}">
        <p14:creationId xmlns:p14="http://schemas.microsoft.com/office/powerpoint/2010/main" val="2730471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09982F-5A51-4A07-9330-CF08ED65D651}"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BC817-4903-48CE-BF61-3F8CB8D81477}" type="slidenum">
              <a:rPr lang="en-US" smtClean="0"/>
              <a:t>‹#›</a:t>
            </a:fld>
            <a:endParaRPr lang="en-US"/>
          </a:p>
        </p:txBody>
      </p:sp>
    </p:spTree>
    <p:extLst>
      <p:ext uri="{BB962C8B-B14F-4D97-AF65-F5344CB8AC3E}">
        <p14:creationId xmlns:p14="http://schemas.microsoft.com/office/powerpoint/2010/main" val="1971392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09982F-5A51-4A07-9330-CF08ED65D651}"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BC817-4903-48CE-BF61-3F8CB8D81477}" type="slidenum">
              <a:rPr lang="en-US" smtClean="0"/>
              <a:t>‹#›</a:t>
            </a:fld>
            <a:endParaRPr lang="en-US"/>
          </a:p>
        </p:txBody>
      </p:sp>
    </p:spTree>
    <p:extLst>
      <p:ext uri="{BB962C8B-B14F-4D97-AF65-F5344CB8AC3E}">
        <p14:creationId xmlns:p14="http://schemas.microsoft.com/office/powerpoint/2010/main" val="212648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09982F-5A51-4A07-9330-CF08ED65D651}"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BC817-4903-48CE-BF61-3F8CB8D81477}" type="slidenum">
              <a:rPr lang="en-US" smtClean="0"/>
              <a:t>‹#›</a:t>
            </a:fld>
            <a:endParaRPr lang="en-US"/>
          </a:p>
        </p:txBody>
      </p:sp>
    </p:spTree>
    <p:extLst>
      <p:ext uri="{BB962C8B-B14F-4D97-AF65-F5344CB8AC3E}">
        <p14:creationId xmlns:p14="http://schemas.microsoft.com/office/powerpoint/2010/main" val="3021558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09982F-5A51-4A07-9330-CF08ED65D651}"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BC817-4903-48CE-BF61-3F8CB8D81477}" type="slidenum">
              <a:rPr lang="en-US" smtClean="0"/>
              <a:t>‹#›</a:t>
            </a:fld>
            <a:endParaRPr lang="en-US"/>
          </a:p>
        </p:txBody>
      </p:sp>
    </p:spTree>
    <p:extLst>
      <p:ext uri="{BB962C8B-B14F-4D97-AF65-F5344CB8AC3E}">
        <p14:creationId xmlns:p14="http://schemas.microsoft.com/office/powerpoint/2010/main" val="2041506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09982F-5A51-4A07-9330-CF08ED65D651}" type="datetimeFigureOut">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5BC817-4903-48CE-BF61-3F8CB8D81477}" type="slidenum">
              <a:rPr lang="en-US" smtClean="0"/>
              <a:t>‹#›</a:t>
            </a:fld>
            <a:endParaRPr lang="en-US"/>
          </a:p>
        </p:txBody>
      </p:sp>
    </p:spTree>
    <p:extLst>
      <p:ext uri="{BB962C8B-B14F-4D97-AF65-F5344CB8AC3E}">
        <p14:creationId xmlns:p14="http://schemas.microsoft.com/office/powerpoint/2010/main" val="1274195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09982F-5A51-4A07-9330-CF08ED65D651}" type="datetimeFigureOut">
              <a:rPr lang="en-US" smtClean="0"/>
              <a:t>12/13/2017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5BC817-4903-48CE-BF61-3F8CB8D81477}" type="slidenum">
              <a:rPr lang="en-US" smtClean="0"/>
              <a:t>‹#›</a:t>
            </a:fld>
            <a:endParaRPr lang="en-US"/>
          </a:p>
        </p:txBody>
      </p:sp>
    </p:spTree>
    <p:extLst>
      <p:ext uri="{BB962C8B-B14F-4D97-AF65-F5344CB8AC3E}">
        <p14:creationId xmlns:p14="http://schemas.microsoft.com/office/powerpoint/2010/main" val="3277377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09982F-5A51-4A07-9330-CF08ED65D651}" type="datetimeFigureOut">
              <a:rPr lang="en-US" smtClean="0"/>
              <a:t>12/13/2017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5BC817-4903-48CE-BF61-3F8CB8D81477}" type="slidenum">
              <a:rPr lang="en-US" smtClean="0"/>
              <a:t>‹#›</a:t>
            </a:fld>
            <a:endParaRPr lang="en-US"/>
          </a:p>
        </p:txBody>
      </p:sp>
    </p:spTree>
    <p:extLst>
      <p:ext uri="{BB962C8B-B14F-4D97-AF65-F5344CB8AC3E}">
        <p14:creationId xmlns:p14="http://schemas.microsoft.com/office/powerpoint/2010/main" val="2053841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09982F-5A51-4A07-9330-CF08ED65D651}" type="datetimeFigureOut">
              <a:rPr lang="en-US" smtClean="0"/>
              <a:t>12/13/2017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5BC817-4903-48CE-BF61-3F8CB8D81477}" type="slidenum">
              <a:rPr lang="en-US" smtClean="0"/>
              <a:t>‹#›</a:t>
            </a:fld>
            <a:endParaRPr lang="en-US"/>
          </a:p>
        </p:txBody>
      </p:sp>
    </p:spTree>
    <p:extLst>
      <p:ext uri="{BB962C8B-B14F-4D97-AF65-F5344CB8AC3E}">
        <p14:creationId xmlns:p14="http://schemas.microsoft.com/office/powerpoint/2010/main" val="2068319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09982F-5A51-4A07-9330-CF08ED65D651}" type="datetimeFigureOut">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5BC817-4903-48CE-BF61-3F8CB8D81477}" type="slidenum">
              <a:rPr lang="en-US" smtClean="0"/>
              <a:t>‹#›</a:t>
            </a:fld>
            <a:endParaRPr lang="en-US"/>
          </a:p>
        </p:txBody>
      </p:sp>
    </p:spTree>
    <p:extLst>
      <p:ext uri="{BB962C8B-B14F-4D97-AF65-F5344CB8AC3E}">
        <p14:creationId xmlns:p14="http://schemas.microsoft.com/office/powerpoint/2010/main" val="1791838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09982F-5A51-4A07-9330-CF08ED65D651}" type="datetimeFigureOut">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5BC817-4903-48CE-BF61-3F8CB8D81477}" type="slidenum">
              <a:rPr lang="en-US" smtClean="0"/>
              <a:t>‹#›</a:t>
            </a:fld>
            <a:endParaRPr lang="en-US"/>
          </a:p>
        </p:txBody>
      </p:sp>
    </p:spTree>
    <p:extLst>
      <p:ext uri="{BB962C8B-B14F-4D97-AF65-F5344CB8AC3E}">
        <p14:creationId xmlns:p14="http://schemas.microsoft.com/office/powerpoint/2010/main" val="1066930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09982F-5A51-4A07-9330-CF08ED65D651}" type="datetimeFigureOut">
              <a:rPr lang="en-US" smtClean="0"/>
              <a:t>12/13/2017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BC817-4903-48CE-BF61-3F8CB8D81477}" type="slidenum">
              <a:rPr lang="en-US" smtClean="0"/>
              <a:t>‹#›</a:t>
            </a:fld>
            <a:endParaRPr lang="en-US"/>
          </a:p>
        </p:txBody>
      </p:sp>
    </p:spTree>
    <p:extLst>
      <p:ext uri="{BB962C8B-B14F-4D97-AF65-F5344CB8AC3E}">
        <p14:creationId xmlns:p14="http://schemas.microsoft.com/office/powerpoint/2010/main" val="2739206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14.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0.tm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5021" y="1411705"/>
            <a:ext cx="8884025" cy="2622412"/>
          </a:xfrm>
        </p:spPr>
        <p:txBody>
          <a:bodyPr anchor="t">
            <a:normAutofit/>
          </a:bodyPr>
          <a:lstStyle/>
          <a:p>
            <a:r>
              <a:rPr lang="en-US" sz="4400" dirty="0" smtClean="0"/>
              <a:t/>
            </a:r>
            <a:br>
              <a:rPr lang="en-US" sz="4400" dirty="0" smtClean="0"/>
            </a:br>
            <a:r>
              <a:rPr lang="en-US" sz="4400" dirty="0"/>
              <a:t/>
            </a:r>
            <a:br>
              <a:rPr lang="en-US" sz="4400" dirty="0"/>
            </a:br>
            <a:r>
              <a:rPr lang="en-US" sz="4400" dirty="0" smtClean="0">
                <a:cs typeface="Arial" panose="020B0604020202020204" pitchFamily="34" charset="0"/>
              </a:rPr>
              <a:t>Description </a:t>
            </a:r>
            <a:r>
              <a:rPr lang="en-US" sz="4400" dirty="0">
                <a:cs typeface="Arial" panose="020B0604020202020204" pitchFamily="34" charset="0"/>
              </a:rPr>
              <a:t>of a New Combined Classifier Proposal </a:t>
            </a:r>
            <a:r>
              <a:rPr lang="en-US" sz="4400" dirty="0" smtClean="0">
                <a:cs typeface="Arial" panose="020B0604020202020204" pitchFamily="34" charset="0"/>
              </a:rPr>
              <a:t>for Host-Based </a:t>
            </a:r>
            <a:r>
              <a:rPr lang="en-US" sz="4400" dirty="0">
                <a:cs typeface="Arial" panose="020B0604020202020204" pitchFamily="34" charset="0"/>
              </a:rPr>
              <a:t>IDS</a:t>
            </a:r>
          </a:p>
        </p:txBody>
      </p:sp>
      <p:sp>
        <p:nvSpPr>
          <p:cNvPr id="3" name="Subtitle 2"/>
          <p:cNvSpPr>
            <a:spLocks noGrp="1"/>
          </p:cNvSpPr>
          <p:nvPr>
            <p:ph type="subTitle" idx="1"/>
          </p:nvPr>
        </p:nvSpPr>
        <p:spPr>
          <a:xfrm>
            <a:off x="1515033" y="4274391"/>
            <a:ext cx="9144000" cy="566550"/>
          </a:xfrm>
        </p:spPr>
        <p:txBody>
          <a:bodyPr/>
          <a:lstStyle/>
          <a:p>
            <a:r>
              <a:rPr lang="en-US" dirty="0" smtClean="0">
                <a:latin typeface="Times New Roman" panose="02020603050405020304" pitchFamily="18" charset="0"/>
                <a:cs typeface="Times New Roman" panose="02020603050405020304" pitchFamily="18" charset="0"/>
              </a:rPr>
              <a:t>By  Sattyik Kundu (#G00592624)</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793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7AC94B78-FD65-496E-8E25-3987477C4550}"/>
              </a:ext>
            </a:extLst>
          </p:cNvPr>
          <p:cNvPicPr>
            <a:picLocks noChangeAspect="1"/>
          </p:cNvPicPr>
          <p:nvPr/>
        </p:nvPicPr>
        <p:blipFill rotWithShape="1">
          <a:blip r:embed="rId2"/>
          <a:srcRect l="7773" t="2586" r="3983" b="2711"/>
          <a:stretch/>
        </p:blipFill>
        <p:spPr>
          <a:xfrm>
            <a:off x="141668" y="706582"/>
            <a:ext cx="11732653" cy="6130343"/>
          </a:xfrm>
          <a:prstGeom prst="rect">
            <a:avLst/>
          </a:prstGeom>
        </p:spPr>
      </p:pic>
      <p:sp>
        <p:nvSpPr>
          <p:cNvPr id="2" name="Title 1">
            <a:extLst>
              <a:ext uri="{FF2B5EF4-FFF2-40B4-BE49-F238E27FC236}">
                <a16:creationId xmlns="" xmlns:a16="http://schemas.microsoft.com/office/drawing/2014/main" id="{A062A3E8-E5D4-490D-ACFB-01321C507BEC}"/>
              </a:ext>
            </a:extLst>
          </p:cNvPr>
          <p:cNvSpPr>
            <a:spLocks noGrp="1"/>
          </p:cNvSpPr>
          <p:nvPr>
            <p:ph type="title"/>
          </p:nvPr>
        </p:nvSpPr>
        <p:spPr>
          <a:xfrm>
            <a:off x="750193" y="154565"/>
            <a:ext cx="11124127" cy="552017"/>
          </a:xfrm>
        </p:spPr>
        <p:txBody>
          <a:bodyPr>
            <a:normAutofit fontScale="90000"/>
          </a:bodyPr>
          <a:lstStyle/>
          <a:p>
            <a:r>
              <a:rPr lang="en-US" dirty="0" smtClean="0"/>
              <a:t>Graphical View – IDS </a:t>
            </a:r>
            <a:r>
              <a:rPr lang="en-US" sz="3100" dirty="0" smtClean="0"/>
              <a:t>w/respect to </a:t>
            </a:r>
            <a:r>
              <a:rPr lang="en-US" dirty="0" smtClean="0"/>
              <a:t>Machine Learning</a:t>
            </a:r>
            <a:endParaRPr lang="en-US" dirty="0"/>
          </a:p>
        </p:txBody>
      </p:sp>
      <p:sp>
        <p:nvSpPr>
          <p:cNvPr id="11" name="TextBox 10"/>
          <p:cNvSpPr txBox="1"/>
          <p:nvPr/>
        </p:nvSpPr>
        <p:spPr>
          <a:xfrm>
            <a:off x="6737684" y="1604211"/>
            <a:ext cx="1267327" cy="561473"/>
          </a:xfrm>
          <a:prstGeom prst="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dirty="0"/>
          </a:p>
        </p:txBody>
      </p:sp>
      <p:sp>
        <p:nvSpPr>
          <p:cNvPr id="12" name="TextBox 11"/>
          <p:cNvSpPr txBox="1"/>
          <p:nvPr/>
        </p:nvSpPr>
        <p:spPr>
          <a:xfrm>
            <a:off x="1026695" y="2539394"/>
            <a:ext cx="1098884" cy="473242"/>
          </a:xfrm>
          <a:prstGeom prst="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dirty="0"/>
          </a:p>
        </p:txBody>
      </p:sp>
      <p:sp>
        <p:nvSpPr>
          <p:cNvPr id="13" name="TextBox 12"/>
          <p:cNvSpPr txBox="1"/>
          <p:nvPr/>
        </p:nvSpPr>
        <p:spPr>
          <a:xfrm>
            <a:off x="141668" y="4235117"/>
            <a:ext cx="6997069" cy="770020"/>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dirty="0"/>
          </a:p>
        </p:txBody>
      </p:sp>
      <p:sp>
        <p:nvSpPr>
          <p:cNvPr id="14" name="TextBox 13"/>
          <p:cNvSpPr txBox="1"/>
          <p:nvPr/>
        </p:nvSpPr>
        <p:spPr>
          <a:xfrm>
            <a:off x="1997243" y="3326176"/>
            <a:ext cx="970546" cy="572055"/>
          </a:xfrm>
          <a:prstGeom prst="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dirty="0"/>
          </a:p>
        </p:txBody>
      </p:sp>
    </p:spTree>
    <p:extLst>
      <p:ext uri="{BB962C8B-B14F-4D97-AF65-F5344CB8AC3E}">
        <p14:creationId xmlns:p14="http://schemas.microsoft.com/office/powerpoint/2010/main" val="5753690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fontScale="90000"/>
          </a:bodyPr>
          <a:lstStyle/>
          <a:p>
            <a:r>
              <a:rPr lang="en-US" dirty="0"/>
              <a:t>Proposed Combined Classifier Implementation</a:t>
            </a:r>
          </a:p>
        </p:txBody>
      </p:sp>
      <p:sp>
        <p:nvSpPr>
          <p:cNvPr id="26" name="Content Placeholder 25"/>
          <p:cNvSpPr>
            <a:spLocks noGrp="1"/>
          </p:cNvSpPr>
          <p:nvPr>
            <p:ph idx="1"/>
          </p:nvPr>
        </p:nvSpPr>
        <p:spPr>
          <a:xfrm>
            <a:off x="838200" y="978794"/>
            <a:ext cx="11032958" cy="5370491"/>
          </a:xfrm>
        </p:spPr>
        <p:txBody>
          <a:bodyPr/>
          <a:lstStyle/>
          <a:p>
            <a:r>
              <a:rPr lang="en-US" sz="3200" b="1" u="sng" dirty="0" smtClean="0"/>
              <a:t>GOAL</a:t>
            </a:r>
            <a:r>
              <a:rPr lang="en-US" dirty="0" smtClean="0"/>
              <a:t>: Propose an </a:t>
            </a:r>
            <a:r>
              <a:rPr lang="en-US" dirty="0"/>
              <a:t>o</a:t>
            </a:r>
            <a:r>
              <a:rPr lang="en-US" dirty="0" smtClean="0"/>
              <a:t>utline to create a Combined Classifier                             (a </a:t>
            </a:r>
            <a:r>
              <a:rPr lang="en-US" dirty="0"/>
              <a:t>combination of </a:t>
            </a:r>
            <a:r>
              <a:rPr lang="en-US" dirty="0" smtClean="0"/>
              <a:t>classifiers) for more accuracy</a:t>
            </a:r>
            <a:endParaRPr lang="en-US" dirty="0"/>
          </a:p>
          <a:p>
            <a:r>
              <a:rPr lang="en-US" b="1" dirty="0" smtClean="0"/>
              <a:t>Using</a:t>
            </a:r>
            <a:r>
              <a:rPr lang="en-US" dirty="0" smtClean="0"/>
              <a:t>:</a:t>
            </a:r>
            <a:r>
              <a:rPr lang="en-US" i="1" dirty="0" smtClean="0"/>
              <a:t> MLP-NN</a:t>
            </a:r>
            <a:r>
              <a:rPr lang="en-US" dirty="0"/>
              <a:t>, </a:t>
            </a:r>
            <a:r>
              <a:rPr lang="en-US" i="1" dirty="0"/>
              <a:t>Random </a:t>
            </a:r>
            <a:r>
              <a:rPr lang="en-US" i="1" dirty="0" smtClean="0"/>
              <a:t>Forest</a:t>
            </a:r>
            <a:r>
              <a:rPr lang="en-US" dirty="0" smtClean="0"/>
              <a:t>, </a:t>
            </a:r>
            <a:r>
              <a:rPr lang="en-US" dirty="0"/>
              <a:t>and </a:t>
            </a:r>
            <a:r>
              <a:rPr lang="en-US" i="1" dirty="0" smtClean="0"/>
              <a:t>Naïve-Bayes</a:t>
            </a:r>
            <a:r>
              <a:rPr lang="en-US" dirty="0" smtClean="0"/>
              <a:t> Classifiers</a:t>
            </a:r>
            <a:endParaRPr lang="en-US" dirty="0"/>
          </a:p>
          <a:p>
            <a:r>
              <a:rPr lang="en-US" b="1" dirty="0"/>
              <a:t>Analogy:</a:t>
            </a:r>
            <a:r>
              <a:rPr lang="en-US" dirty="0"/>
              <a:t> Diagnosis based on multiple doctors’ majority vote</a:t>
            </a:r>
          </a:p>
          <a:p>
            <a:r>
              <a:rPr lang="en-US" b="1" dirty="0" smtClean="0"/>
              <a:t>Data</a:t>
            </a:r>
            <a:r>
              <a:rPr lang="en-US" dirty="0" smtClean="0"/>
              <a:t>: </a:t>
            </a:r>
            <a:r>
              <a:rPr lang="en-US" sz="2400" b="1" dirty="0" smtClean="0">
                <a:solidFill>
                  <a:schemeClr val="accent1"/>
                </a:solidFill>
                <a:latin typeface="Times New Roman" panose="02020603050405020304" pitchFamily="18" charset="0"/>
                <a:cs typeface="Times New Roman" panose="02020603050405020304" pitchFamily="18" charset="0"/>
              </a:rPr>
              <a:t>ADFA-LD</a:t>
            </a:r>
            <a:r>
              <a:rPr lang="en-US" sz="2400" dirty="0" smtClean="0"/>
              <a:t> or </a:t>
            </a:r>
            <a:r>
              <a:rPr lang="en-US" sz="2400" b="1" dirty="0" smtClean="0">
                <a:solidFill>
                  <a:schemeClr val="accent1"/>
                </a:solidFill>
                <a:latin typeface="Times New Roman" panose="02020603050405020304" pitchFamily="18" charset="0"/>
                <a:cs typeface="Times New Roman" panose="02020603050405020304" pitchFamily="18" charset="0"/>
              </a:rPr>
              <a:t>ADFA-WD</a:t>
            </a:r>
            <a:r>
              <a:rPr lang="en-US" sz="2400" dirty="0" smtClean="0"/>
              <a:t> for </a:t>
            </a:r>
            <a:r>
              <a:rPr lang="en-US" sz="2400" dirty="0"/>
              <a:t>Training/Testing, </a:t>
            </a:r>
            <a:r>
              <a:rPr lang="en-US" sz="2400" b="1" dirty="0" smtClean="0">
                <a:solidFill>
                  <a:schemeClr val="accent1"/>
                </a:solidFill>
                <a:latin typeface="Times New Roman" panose="02020603050405020304" pitchFamily="18" charset="0"/>
                <a:cs typeface="Times New Roman" panose="02020603050405020304" pitchFamily="18" charset="0"/>
              </a:rPr>
              <a:t>KDD-99</a:t>
            </a:r>
            <a:r>
              <a:rPr lang="en-US" sz="2400" dirty="0" smtClean="0"/>
              <a:t> experimental</a:t>
            </a:r>
            <a:endParaRPr lang="en-US" sz="2400" dirty="0"/>
          </a:p>
          <a:p>
            <a:endParaRPr lang="en-US" dirty="0"/>
          </a:p>
        </p:txBody>
      </p:sp>
      <p:pic>
        <p:nvPicPr>
          <p:cNvPr id="27" name="Picture 26"/>
          <p:cNvPicPr>
            <a:picLocks noChangeAspect="1"/>
          </p:cNvPicPr>
          <p:nvPr/>
        </p:nvPicPr>
        <p:blipFill>
          <a:blip r:embed="rId2"/>
          <a:stretch>
            <a:fillRect/>
          </a:stretch>
        </p:blipFill>
        <p:spPr>
          <a:xfrm>
            <a:off x="1340882" y="3114735"/>
            <a:ext cx="7594571" cy="3598886"/>
          </a:xfrm>
          <a:prstGeom prst="rect">
            <a:avLst/>
          </a:prstGeom>
        </p:spPr>
      </p:pic>
    </p:spTree>
    <p:extLst>
      <p:ext uri="{BB962C8B-B14F-4D97-AF65-F5344CB8AC3E}">
        <p14:creationId xmlns:p14="http://schemas.microsoft.com/office/powerpoint/2010/main" val="24701276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9486"/>
          </a:xfrm>
        </p:spPr>
        <p:txBody>
          <a:bodyPr>
            <a:normAutofit fontScale="90000"/>
          </a:bodyPr>
          <a:lstStyle/>
          <a:p>
            <a:r>
              <a:rPr lang="en-US" dirty="0"/>
              <a:t>Data for Training and </a:t>
            </a:r>
            <a:r>
              <a:rPr lang="en-US" dirty="0" smtClean="0"/>
              <a:t>Testing: </a:t>
            </a:r>
            <a:r>
              <a:rPr lang="en-US" sz="3600" b="1" dirty="0" smtClean="0">
                <a:solidFill>
                  <a:schemeClr val="accent1"/>
                </a:solidFill>
                <a:latin typeface="Arial" panose="020B0604020202020204" pitchFamily="34" charset="0"/>
                <a:cs typeface="Arial" panose="020B0604020202020204" pitchFamily="34" charset="0"/>
              </a:rPr>
              <a:t>KDD-99</a:t>
            </a:r>
            <a:endParaRPr lang="en-US" sz="3600" b="1" dirty="0">
              <a:solidFill>
                <a:schemeClr val="accent1"/>
              </a:solidFill>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465221" y="1315452"/>
            <a:ext cx="5759116" cy="5542547"/>
          </a:xfrm>
        </p:spPr>
        <p:txBody>
          <a:bodyPr>
            <a:normAutofit/>
          </a:bodyPr>
          <a:lstStyle/>
          <a:p>
            <a:pPr>
              <a:buFont typeface="Wingdings" panose="05000000000000000000" pitchFamily="2" charset="2"/>
              <a:buChar char="§"/>
            </a:pPr>
            <a:r>
              <a:rPr lang="en-US" sz="2100" dirty="0" smtClean="0"/>
              <a:t>Back in 1998 and 1999, it was the 1</a:t>
            </a:r>
            <a:r>
              <a:rPr lang="en-US" sz="2100" baseline="30000" dirty="0" smtClean="0"/>
              <a:t>st</a:t>
            </a:r>
            <a:r>
              <a:rPr lang="en-US" sz="2100" dirty="0" smtClean="0"/>
              <a:t> dataset to be publicly released for IDS testing. </a:t>
            </a:r>
          </a:p>
          <a:p>
            <a:pPr>
              <a:buFont typeface="Wingdings" panose="05000000000000000000" pitchFamily="2" charset="2"/>
              <a:buChar char="§"/>
            </a:pPr>
            <a:r>
              <a:rPr lang="en-US" sz="2100" dirty="0" smtClean="0"/>
              <a:t>Relative </a:t>
            </a:r>
            <a:r>
              <a:rPr lang="en-US" sz="2100" dirty="0"/>
              <a:t>to actual network traffic, has a disproportionate amount of normal traffic and </a:t>
            </a:r>
            <a:r>
              <a:rPr lang="en-US" sz="2100" dirty="0">
                <a:solidFill>
                  <a:schemeClr val="accent1"/>
                </a:solidFill>
              </a:rPr>
              <a:t>DDOS </a:t>
            </a:r>
            <a:r>
              <a:rPr lang="en-US" sz="2100" dirty="0" smtClean="0">
                <a:solidFill>
                  <a:schemeClr val="accent1"/>
                </a:solidFill>
              </a:rPr>
              <a:t>examples</a:t>
            </a:r>
            <a:r>
              <a:rPr lang="en-US" sz="2100" dirty="0" smtClean="0"/>
              <a:t>, </a:t>
            </a:r>
            <a:r>
              <a:rPr lang="en-US" sz="2100" dirty="0"/>
              <a:t>as compared to the </a:t>
            </a:r>
            <a:r>
              <a:rPr lang="en-US" sz="2100" dirty="0">
                <a:solidFill>
                  <a:srgbClr val="C00000"/>
                </a:solidFill>
              </a:rPr>
              <a:t>other attack types, Probing, User to Root (U2R) and Remote to Local (R2L</a:t>
            </a:r>
            <a:r>
              <a:rPr lang="en-US" sz="2100" dirty="0" smtClean="0">
                <a:solidFill>
                  <a:srgbClr val="C00000"/>
                </a:solidFill>
              </a:rPr>
              <a:t>)</a:t>
            </a:r>
            <a:endParaRPr lang="en-US" sz="2100" dirty="0"/>
          </a:p>
          <a:p>
            <a:pPr>
              <a:buFont typeface="Wingdings" panose="05000000000000000000" pitchFamily="2" charset="2"/>
              <a:buChar char="§"/>
            </a:pPr>
            <a:r>
              <a:rPr lang="en-US" sz="2100" dirty="0" smtClean="0"/>
              <a:t>However, it is out of date due to natural aging:</a:t>
            </a:r>
          </a:p>
          <a:p>
            <a:pPr lvl="1"/>
            <a:r>
              <a:rPr lang="en-US" sz="1700" dirty="0" smtClean="0"/>
              <a:t>IDS and computing Architecture has changed since 1998,99.</a:t>
            </a:r>
          </a:p>
          <a:p>
            <a:pPr lvl="1"/>
            <a:r>
              <a:rPr lang="en-US" sz="1700" dirty="0" smtClean="0"/>
              <a:t>Attack methods have greatly changed since then</a:t>
            </a:r>
          </a:p>
          <a:p>
            <a:pPr lvl="1"/>
            <a:r>
              <a:rPr lang="en-US" sz="1700" dirty="0" smtClean="0"/>
              <a:t>The OS used was Solaris </a:t>
            </a:r>
          </a:p>
          <a:p>
            <a:pPr lvl="1"/>
            <a:r>
              <a:rPr lang="en-US" sz="1700" dirty="0" smtClean="0"/>
              <a:t>Attacks and Normal data was too distinct</a:t>
            </a:r>
            <a:r>
              <a:rPr lang="en-US" sz="1700" dirty="0" smtClean="0">
                <a:sym typeface="Wingdings" panose="05000000000000000000" pitchFamily="2" charset="2"/>
              </a:rPr>
              <a:t> didn’t make for effective testing of system robustness.</a:t>
            </a:r>
          </a:p>
          <a:p>
            <a:pPr>
              <a:buFont typeface="Wingdings" panose="05000000000000000000" pitchFamily="2" charset="2"/>
              <a:buChar char="§"/>
            </a:pPr>
            <a:r>
              <a:rPr lang="en-US" sz="2100" b="1" dirty="0" smtClean="0">
                <a:sym typeface="Wingdings" panose="05000000000000000000" pitchFamily="2" charset="2"/>
              </a:rPr>
              <a:t>KDD-99</a:t>
            </a:r>
            <a:r>
              <a:rPr lang="en-US" sz="2100" dirty="0" smtClean="0">
                <a:sym typeface="Wingdings" panose="05000000000000000000" pitchFamily="2" charset="2"/>
              </a:rPr>
              <a:t> can still be used for initial testing.</a:t>
            </a:r>
          </a:p>
          <a:p>
            <a:pPr>
              <a:buFont typeface="Wingdings" panose="05000000000000000000" pitchFamily="2" charset="2"/>
              <a:buChar char="§"/>
            </a:pPr>
            <a:r>
              <a:rPr lang="en-US" sz="2100" b="1" dirty="0" smtClean="0">
                <a:sym typeface="Wingdings" panose="05000000000000000000" pitchFamily="2" charset="2"/>
              </a:rPr>
              <a:t>ADFA-LD</a:t>
            </a:r>
            <a:r>
              <a:rPr lang="en-US" sz="2100" dirty="0" smtClean="0">
                <a:sym typeface="Wingdings" panose="05000000000000000000" pitchFamily="2" charset="2"/>
              </a:rPr>
              <a:t>(or </a:t>
            </a:r>
            <a:r>
              <a:rPr lang="en-US" sz="2100" b="1" dirty="0" smtClean="0">
                <a:sym typeface="Wingdings" panose="05000000000000000000" pitchFamily="2" charset="2"/>
              </a:rPr>
              <a:t>ADFA-WD</a:t>
            </a:r>
            <a:r>
              <a:rPr lang="en-US" sz="2100" dirty="0" smtClean="0">
                <a:sym typeface="Wingdings" panose="05000000000000000000" pitchFamily="2" charset="2"/>
              </a:rPr>
              <a:t>) have </a:t>
            </a:r>
            <a:r>
              <a:rPr lang="en-US" sz="2100" b="1" dirty="0" smtClean="0">
                <a:effectLst>
                  <a:outerShdw blurRad="38100" dist="38100" dir="2700000" algn="tl">
                    <a:srgbClr val="000000">
                      <a:alpha val="43137"/>
                    </a:srgbClr>
                  </a:outerShdw>
                </a:effectLst>
                <a:sym typeface="Wingdings" panose="05000000000000000000" pitchFamily="2" charset="2"/>
              </a:rPr>
              <a:t>superseded</a:t>
            </a:r>
            <a:r>
              <a:rPr lang="en-US" sz="2100" dirty="0" smtClean="0">
                <a:sym typeface="Wingdings" panose="05000000000000000000" pitchFamily="2" charset="2"/>
              </a:rPr>
              <a:t> KDD-99</a:t>
            </a:r>
            <a:endParaRPr lang="en-US" sz="2100" dirty="0" smtClean="0"/>
          </a:p>
          <a:p>
            <a:pPr lvl="1"/>
            <a:endParaRPr lang="en-US" sz="1600" dirty="0"/>
          </a:p>
        </p:txBody>
      </p:sp>
      <p:pic>
        <p:nvPicPr>
          <p:cNvPr id="5" name="Picture 4"/>
          <p:cNvPicPr>
            <a:picLocks noChangeAspect="1"/>
          </p:cNvPicPr>
          <p:nvPr/>
        </p:nvPicPr>
        <p:blipFill>
          <a:blip r:embed="rId2"/>
          <a:stretch>
            <a:fillRect/>
          </a:stretch>
        </p:blipFill>
        <p:spPr>
          <a:xfrm>
            <a:off x="6096000" y="1315453"/>
            <a:ext cx="5757418" cy="3368396"/>
          </a:xfrm>
          <a:prstGeom prst="rect">
            <a:avLst/>
          </a:prstGeom>
        </p:spPr>
      </p:pic>
    </p:spTree>
    <p:extLst>
      <p:ext uri="{BB962C8B-B14F-4D97-AF65-F5344CB8AC3E}">
        <p14:creationId xmlns:p14="http://schemas.microsoft.com/office/powerpoint/2010/main" val="22511377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AAFED733-8E7B-446E-A193-8A9608131057}"/>
              </a:ext>
            </a:extLst>
          </p:cNvPr>
          <p:cNvPicPr>
            <a:picLocks noChangeAspect="1"/>
          </p:cNvPicPr>
          <p:nvPr/>
        </p:nvPicPr>
        <p:blipFill>
          <a:blip r:embed="rId3"/>
          <a:stretch>
            <a:fillRect/>
          </a:stretch>
        </p:blipFill>
        <p:spPr>
          <a:xfrm>
            <a:off x="5057043" y="4101850"/>
            <a:ext cx="6296757" cy="2756150"/>
          </a:xfrm>
          <a:prstGeom prst="rect">
            <a:avLst/>
          </a:prstGeom>
        </p:spPr>
      </p:pic>
      <p:sp>
        <p:nvSpPr>
          <p:cNvPr id="2" name="Title 1"/>
          <p:cNvSpPr>
            <a:spLocks noGrp="1"/>
          </p:cNvSpPr>
          <p:nvPr>
            <p:ph type="title"/>
          </p:nvPr>
        </p:nvSpPr>
        <p:spPr>
          <a:xfrm>
            <a:off x="665577" y="145424"/>
            <a:ext cx="10515600" cy="1325563"/>
          </a:xfrm>
        </p:spPr>
        <p:txBody>
          <a:bodyPr/>
          <a:lstStyle/>
          <a:p>
            <a:r>
              <a:rPr lang="en-US" dirty="0"/>
              <a:t>Data for Training and </a:t>
            </a:r>
            <a:r>
              <a:rPr lang="en-US" dirty="0" smtClean="0"/>
              <a:t>Testing:</a:t>
            </a:r>
            <a:r>
              <a:rPr lang="en-US" sz="3600" b="1" dirty="0">
                <a:solidFill>
                  <a:schemeClr val="accent1"/>
                </a:solidFill>
                <a:latin typeface="Arial" panose="020B0604020202020204" pitchFamily="34" charset="0"/>
                <a:cs typeface="Arial" panose="020B0604020202020204" pitchFamily="34" charset="0"/>
              </a:rPr>
              <a:t> </a:t>
            </a:r>
            <a:r>
              <a:rPr lang="en-US" sz="3600" b="1" dirty="0" smtClean="0">
                <a:solidFill>
                  <a:schemeClr val="accent1"/>
                </a:solidFill>
                <a:latin typeface="Arial" panose="020B0604020202020204" pitchFamily="34" charset="0"/>
                <a:cs typeface="Arial" panose="020B0604020202020204" pitchFamily="34" charset="0"/>
              </a:rPr>
              <a:t>ADFA-LD </a:t>
            </a:r>
            <a:endParaRPr lang="en-US" dirty="0"/>
          </a:p>
        </p:txBody>
      </p:sp>
      <p:sp>
        <p:nvSpPr>
          <p:cNvPr id="3" name="Content Placeholder 2"/>
          <p:cNvSpPr>
            <a:spLocks noGrp="1"/>
          </p:cNvSpPr>
          <p:nvPr>
            <p:ph sz="half" idx="1"/>
          </p:nvPr>
        </p:nvSpPr>
        <p:spPr>
          <a:xfrm>
            <a:off x="838200" y="1251284"/>
            <a:ext cx="5085177" cy="5406189"/>
          </a:xfrm>
        </p:spPr>
        <p:txBody>
          <a:bodyPr>
            <a:normAutofit/>
          </a:bodyPr>
          <a:lstStyle/>
          <a:p>
            <a:pPr marL="228600" lvl="1">
              <a:spcBef>
                <a:spcPts val="1000"/>
              </a:spcBef>
            </a:pPr>
            <a:r>
              <a:rPr lang="en-US" sz="1800" b="1" u="sng" dirty="0"/>
              <a:t>ADFA-LD Data</a:t>
            </a:r>
            <a:r>
              <a:rPr lang="en-US" sz="1800" dirty="0"/>
              <a:t>: A collection of system call traces; each call trace collected during normal operation of host (Ubuntu Linux 11.04</a:t>
            </a:r>
            <a:r>
              <a:rPr lang="en-US" sz="1800" dirty="0" smtClean="0"/>
              <a:t>) containing       </a:t>
            </a:r>
            <a:r>
              <a:rPr lang="en-US" sz="1800" i="1" dirty="0" smtClean="0"/>
              <a:t>Apache </a:t>
            </a:r>
            <a:r>
              <a:rPr lang="en-US" sz="1800" i="1" dirty="0"/>
              <a:t>2.2.17</a:t>
            </a:r>
            <a:r>
              <a:rPr lang="en-US" sz="1800" dirty="0"/>
              <a:t> running </a:t>
            </a:r>
            <a:r>
              <a:rPr lang="en-US" sz="1800" dirty="0" smtClean="0"/>
              <a:t>:</a:t>
            </a:r>
          </a:p>
          <a:p>
            <a:pPr lvl="1"/>
            <a:r>
              <a:rPr lang="en-US" sz="1600" i="1" dirty="0" smtClean="0"/>
              <a:t>PHP 5.3.5</a:t>
            </a:r>
            <a:r>
              <a:rPr lang="en-US" sz="1600" dirty="0" smtClean="0"/>
              <a:t>,</a:t>
            </a:r>
          </a:p>
          <a:p>
            <a:pPr lvl="1"/>
            <a:r>
              <a:rPr lang="en-US" sz="1600" i="1" dirty="0" smtClean="0"/>
              <a:t>FTP</a:t>
            </a:r>
            <a:endParaRPr lang="en-US" sz="1600" dirty="0" smtClean="0"/>
          </a:p>
          <a:p>
            <a:pPr lvl="1"/>
            <a:r>
              <a:rPr lang="en-US" sz="1600" i="1" dirty="0" smtClean="0"/>
              <a:t>SSH</a:t>
            </a:r>
            <a:endParaRPr lang="en-US" sz="1600" dirty="0" smtClean="0"/>
          </a:p>
          <a:p>
            <a:pPr lvl="1"/>
            <a:r>
              <a:rPr lang="en-US" sz="1600" i="1" dirty="0" smtClean="0"/>
              <a:t>MySQL 14.14</a:t>
            </a:r>
            <a:r>
              <a:rPr lang="en-US" sz="1600" dirty="0" smtClean="0"/>
              <a:t>,</a:t>
            </a:r>
          </a:p>
          <a:p>
            <a:pPr lvl="1"/>
            <a:r>
              <a:rPr lang="en-US" sz="1600" dirty="0" smtClean="0"/>
              <a:t>and </a:t>
            </a:r>
            <a:r>
              <a:rPr lang="en-US" sz="1600" i="1" dirty="0" err="1" smtClean="0"/>
              <a:t>TikiWiki</a:t>
            </a:r>
            <a:endParaRPr lang="en-US" sz="2000" dirty="0"/>
          </a:p>
          <a:p>
            <a:r>
              <a:rPr lang="en-US" sz="1800" dirty="0" smtClean="0"/>
              <a:t> Activities </a:t>
            </a:r>
            <a:r>
              <a:rPr lang="en-US" sz="1800" dirty="0"/>
              <a:t>range from web browsing to </a:t>
            </a:r>
            <a:r>
              <a:rPr lang="en-US" sz="1800" dirty="0" err="1"/>
              <a:t>LaTeX</a:t>
            </a:r>
            <a:r>
              <a:rPr lang="en-US" sz="1800" dirty="0"/>
              <a:t> </a:t>
            </a:r>
            <a:r>
              <a:rPr lang="en-US" sz="1800" dirty="0" smtClean="0"/>
              <a:t>document preparation.</a:t>
            </a:r>
          </a:p>
          <a:p>
            <a:r>
              <a:rPr lang="en-US" sz="1800" b="1" dirty="0"/>
              <a:t>E</a:t>
            </a:r>
            <a:r>
              <a:rPr lang="en-US" sz="1800" b="1" dirty="0" smtClean="0"/>
              <a:t>ach </a:t>
            </a:r>
            <a:r>
              <a:rPr lang="en-US" sz="1800" b="1" dirty="0"/>
              <a:t>trace</a:t>
            </a:r>
            <a:r>
              <a:rPr lang="en-US" sz="1800" dirty="0"/>
              <a:t> contains the system calls of a single process in the order in which the kernel received them </a:t>
            </a:r>
          </a:p>
          <a:p>
            <a:r>
              <a:rPr lang="en-US" sz="1800" dirty="0"/>
              <a:t>Traces were generated using audited Unix program and filtered by size. The size of </a:t>
            </a:r>
            <a:r>
              <a:rPr lang="en-US" sz="1800" dirty="0" smtClean="0"/>
              <a:t>the:</a:t>
            </a:r>
          </a:p>
          <a:p>
            <a:pPr lvl="1"/>
            <a:r>
              <a:rPr lang="en-US" sz="1400" dirty="0" smtClean="0"/>
              <a:t> </a:t>
            </a:r>
            <a:r>
              <a:rPr lang="en-US" sz="1800" dirty="0"/>
              <a:t>training data </a:t>
            </a:r>
            <a:r>
              <a:rPr lang="en-US" sz="1800" dirty="0" smtClean="0"/>
              <a:t>traces = [300 Bytes–6kB] each </a:t>
            </a:r>
          </a:p>
          <a:p>
            <a:pPr lvl="1"/>
            <a:r>
              <a:rPr lang="en-US" sz="1800" dirty="0" smtClean="0"/>
              <a:t>validation </a:t>
            </a:r>
            <a:r>
              <a:rPr lang="en-US" sz="1800" dirty="0"/>
              <a:t>traces =</a:t>
            </a:r>
            <a:r>
              <a:rPr lang="en-US" sz="1800" dirty="0" smtClean="0"/>
              <a:t> [300 </a:t>
            </a:r>
            <a:r>
              <a:rPr lang="en-US" sz="1800" dirty="0"/>
              <a:t>Bytes–10 </a:t>
            </a:r>
            <a:r>
              <a:rPr lang="en-US" sz="1800" dirty="0" smtClean="0"/>
              <a:t>kB] each. </a:t>
            </a:r>
            <a:endParaRPr lang="en-US" sz="1800" dirty="0"/>
          </a:p>
        </p:txBody>
      </p:sp>
      <p:graphicFrame>
        <p:nvGraphicFramePr>
          <p:cNvPr id="5" name="Table 4"/>
          <p:cNvGraphicFramePr>
            <a:graphicFrameLocks noGrp="1"/>
          </p:cNvGraphicFramePr>
          <p:nvPr>
            <p:extLst>
              <p:ext uri="{D42A27DB-BD31-4B8C-83A1-F6EECF244321}">
                <p14:modId xmlns:p14="http://schemas.microsoft.com/office/powerpoint/2010/main" val="3339360328"/>
              </p:ext>
            </p:extLst>
          </p:nvPr>
        </p:nvGraphicFramePr>
        <p:xfrm>
          <a:off x="5923377" y="1690690"/>
          <a:ext cx="6124244" cy="2480256"/>
        </p:xfrm>
        <a:graphic>
          <a:graphicData uri="http://schemas.openxmlformats.org/drawingml/2006/table">
            <a:tbl>
              <a:tblPr firstRow="1" firstCol="1" bandRow="1">
                <a:tableStyleId>{5C22544A-7EE6-4342-B048-85BDC9FD1C3A}</a:tableStyleId>
              </a:tblPr>
              <a:tblGrid>
                <a:gridCol w="2476449">
                  <a:extLst>
                    <a:ext uri="{9D8B030D-6E8A-4147-A177-3AD203B41FA5}">
                      <a16:colId xmlns="" xmlns:a16="http://schemas.microsoft.com/office/drawing/2014/main" val="20000"/>
                    </a:ext>
                  </a:extLst>
                </a:gridCol>
                <a:gridCol w="3647795">
                  <a:extLst>
                    <a:ext uri="{9D8B030D-6E8A-4147-A177-3AD203B41FA5}">
                      <a16:colId xmlns="" xmlns:a16="http://schemas.microsoft.com/office/drawing/2014/main" val="20001"/>
                    </a:ext>
                  </a:extLst>
                </a:gridCol>
              </a:tblGrid>
              <a:tr h="310032">
                <a:tc gridSpan="2">
                  <a:txBody>
                    <a:bodyPr/>
                    <a:lstStyle/>
                    <a:p>
                      <a:pPr marL="0" marR="0">
                        <a:lnSpc>
                          <a:spcPct val="115000"/>
                        </a:lnSpc>
                        <a:spcBef>
                          <a:spcPts val="0"/>
                        </a:spcBef>
                        <a:spcAft>
                          <a:spcPts val="0"/>
                        </a:spcAft>
                      </a:pPr>
                      <a:r>
                        <a:rPr lang="en-US" sz="1200" dirty="0">
                          <a:effectLst/>
                        </a:rPr>
                        <a:t>                                              Table I: Attack Structure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 xmlns:a16="http://schemas.microsoft.com/office/drawing/2014/main" val="10000"/>
                  </a:ext>
                </a:extLst>
              </a:tr>
              <a:tr h="310032">
                <a:tc>
                  <a:txBody>
                    <a:bodyPr/>
                    <a:lstStyle/>
                    <a:p>
                      <a:pPr marL="0" marR="0">
                        <a:lnSpc>
                          <a:spcPct val="115000"/>
                        </a:lnSpc>
                        <a:spcBef>
                          <a:spcPts val="0"/>
                        </a:spcBef>
                        <a:spcAft>
                          <a:spcPts val="0"/>
                        </a:spcAft>
                      </a:pPr>
                      <a:r>
                        <a:rPr lang="en-US" sz="1200">
                          <a:effectLst/>
                        </a:rPr>
                        <a:t>Payload/Effect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Vector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310032">
                <a:tc>
                  <a:txBody>
                    <a:bodyPr/>
                    <a:lstStyle/>
                    <a:p>
                      <a:pPr marL="0" marR="0">
                        <a:lnSpc>
                          <a:spcPct val="115000"/>
                        </a:lnSpc>
                        <a:spcBef>
                          <a:spcPts val="0"/>
                        </a:spcBef>
                        <a:spcAft>
                          <a:spcPts val="0"/>
                        </a:spcAft>
                      </a:pPr>
                      <a:r>
                        <a:rPr lang="en-US" sz="1200">
                          <a:effectLst/>
                        </a:rPr>
                        <a:t>Password bruteforce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FTP by Hydra THC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2"/>
                  </a:ext>
                </a:extLst>
              </a:tr>
              <a:tr h="310032">
                <a:tc>
                  <a:txBody>
                    <a:bodyPr/>
                    <a:lstStyle/>
                    <a:p>
                      <a:pPr marL="0" marR="0">
                        <a:lnSpc>
                          <a:spcPct val="115000"/>
                        </a:lnSpc>
                        <a:spcBef>
                          <a:spcPts val="0"/>
                        </a:spcBef>
                        <a:spcAft>
                          <a:spcPts val="0"/>
                        </a:spcAft>
                      </a:pPr>
                      <a:r>
                        <a:rPr lang="en-US" sz="1200" dirty="0">
                          <a:effectLst/>
                        </a:rPr>
                        <a:t>Password </a:t>
                      </a:r>
                      <a:r>
                        <a:rPr lang="en-US" sz="1200" dirty="0" err="1">
                          <a:effectLst/>
                        </a:rPr>
                        <a:t>bruteforce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SSH by Hydra THC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3"/>
                  </a:ext>
                </a:extLst>
              </a:tr>
              <a:tr h="310032">
                <a:tc>
                  <a:txBody>
                    <a:bodyPr/>
                    <a:lstStyle/>
                    <a:p>
                      <a:pPr marL="0" marR="0">
                        <a:lnSpc>
                          <a:spcPct val="115000"/>
                        </a:lnSpc>
                        <a:spcBef>
                          <a:spcPts val="0"/>
                        </a:spcBef>
                        <a:spcAft>
                          <a:spcPts val="0"/>
                        </a:spcAft>
                      </a:pPr>
                      <a:r>
                        <a:rPr lang="en-US" sz="1200">
                          <a:effectLst/>
                        </a:rPr>
                        <a:t>Add new superuser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Client-side poisoned executable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4"/>
                  </a:ext>
                </a:extLst>
              </a:tr>
              <a:tr h="310032">
                <a:tc>
                  <a:txBody>
                    <a:bodyPr/>
                    <a:lstStyle/>
                    <a:p>
                      <a:pPr marL="0" marR="0">
                        <a:lnSpc>
                          <a:spcPct val="115000"/>
                        </a:lnSpc>
                        <a:spcBef>
                          <a:spcPts val="0"/>
                        </a:spcBef>
                        <a:spcAft>
                          <a:spcPts val="0"/>
                        </a:spcAft>
                      </a:pPr>
                      <a:r>
                        <a:rPr lang="en-US" sz="1200">
                          <a:effectLst/>
                        </a:rPr>
                        <a:t>Java Based Meterpreter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err="1">
                          <a:effectLst/>
                        </a:rPr>
                        <a:t>Tiki</a:t>
                      </a:r>
                      <a:r>
                        <a:rPr lang="en-US" sz="1200" dirty="0">
                          <a:effectLst/>
                        </a:rPr>
                        <a:t> Wiki vulnerability exploit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5"/>
                  </a:ext>
                </a:extLst>
              </a:tr>
              <a:tr h="310032">
                <a:tc>
                  <a:txBody>
                    <a:bodyPr/>
                    <a:lstStyle/>
                    <a:p>
                      <a:pPr marL="0" marR="0">
                        <a:lnSpc>
                          <a:spcPct val="115000"/>
                        </a:lnSpc>
                        <a:spcBef>
                          <a:spcPts val="0"/>
                        </a:spcBef>
                        <a:spcAft>
                          <a:spcPts val="0"/>
                        </a:spcAft>
                        <a:tabLst>
                          <a:tab pos="1228725" algn="l"/>
                        </a:tabLst>
                      </a:pPr>
                      <a:r>
                        <a:rPr lang="en-US" sz="1200">
                          <a:effectLst/>
                        </a:rPr>
                        <a:t>Linux Meterpreter Payload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Client-side poisoned executable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6"/>
                  </a:ext>
                </a:extLst>
              </a:tr>
              <a:tr h="310032">
                <a:tc>
                  <a:txBody>
                    <a:bodyPr/>
                    <a:lstStyle/>
                    <a:p>
                      <a:pPr marL="0" marR="0">
                        <a:lnSpc>
                          <a:spcPct val="115000"/>
                        </a:lnSpc>
                        <a:spcBef>
                          <a:spcPts val="0"/>
                        </a:spcBef>
                        <a:spcAft>
                          <a:spcPts val="0"/>
                        </a:spcAft>
                      </a:pPr>
                      <a:r>
                        <a:rPr lang="en-US" sz="1200">
                          <a:effectLst/>
                        </a:rPr>
                        <a:t>C100 Webshell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PHP Remote File Inclusion vulnerability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10849726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for Training and Testing:</a:t>
            </a:r>
            <a:r>
              <a:rPr lang="en-US" sz="3600" b="1" dirty="0">
                <a:solidFill>
                  <a:schemeClr val="accent1"/>
                </a:solidFill>
                <a:latin typeface="Arial" panose="020B0604020202020204" pitchFamily="34" charset="0"/>
                <a:cs typeface="Arial" panose="020B0604020202020204" pitchFamily="34" charset="0"/>
              </a:rPr>
              <a:t> </a:t>
            </a:r>
            <a:r>
              <a:rPr lang="en-US" sz="3600" b="1" dirty="0" smtClean="0">
                <a:solidFill>
                  <a:schemeClr val="accent1"/>
                </a:solidFill>
                <a:latin typeface="Arial" panose="020B0604020202020204" pitchFamily="34" charset="0"/>
                <a:cs typeface="Arial" panose="020B0604020202020204" pitchFamily="34" charset="0"/>
              </a:rPr>
              <a:t>ADFA-WD</a:t>
            </a:r>
            <a:endParaRPr lang="en-US" dirty="0"/>
          </a:p>
        </p:txBody>
      </p:sp>
      <p:sp>
        <p:nvSpPr>
          <p:cNvPr id="3" name="Content Placeholder 2"/>
          <p:cNvSpPr>
            <a:spLocks noGrp="1"/>
          </p:cNvSpPr>
          <p:nvPr>
            <p:ph sz="half" idx="1"/>
          </p:nvPr>
        </p:nvSpPr>
        <p:spPr>
          <a:xfrm>
            <a:off x="437148" y="1443789"/>
            <a:ext cx="5582652" cy="4733174"/>
          </a:xfrm>
        </p:spPr>
        <p:txBody>
          <a:bodyPr>
            <a:normAutofit/>
          </a:bodyPr>
          <a:lstStyle/>
          <a:p>
            <a:pPr>
              <a:buFont typeface="Wingdings" panose="05000000000000000000" pitchFamily="2" charset="2"/>
              <a:buChar char="§"/>
            </a:pPr>
            <a:r>
              <a:rPr lang="en-US" sz="2000" dirty="0" smtClean="0"/>
              <a:t>ADFA-WD dataset collected on an </a:t>
            </a:r>
            <a:r>
              <a:rPr lang="en-US" sz="2000" i="1" dirty="0" smtClean="0"/>
              <a:t>XP SP2 </a:t>
            </a:r>
            <a:r>
              <a:rPr lang="en-US" sz="2000" dirty="0" smtClean="0"/>
              <a:t>OS with:</a:t>
            </a:r>
          </a:p>
          <a:p>
            <a:pPr lvl="1"/>
            <a:r>
              <a:rPr lang="en-US" sz="1600" b="1" dirty="0" smtClean="0"/>
              <a:t>An Active stateless firewall</a:t>
            </a:r>
          </a:p>
          <a:p>
            <a:pPr lvl="1"/>
            <a:r>
              <a:rPr lang="en-US" sz="1600" b="1" dirty="0" smtClean="0"/>
              <a:t>Norton 2013 Anti-Virus</a:t>
            </a:r>
          </a:p>
          <a:p>
            <a:pPr lvl="1"/>
            <a:r>
              <a:rPr lang="en-US" sz="1600" dirty="0" smtClean="0"/>
              <a:t>FTP server</a:t>
            </a:r>
          </a:p>
          <a:p>
            <a:pPr lvl="1"/>
            <a:r>
              <a:rPr lang="en-US" sz="1600" dirty="0" smtClean="0"/>
              <a:t>Web server and management tool</a:t>
            </a:r>
          </a:p>
          <a:p>
            <a:pPr lvl="1"/>
            <a:r>
              <a:rPr lang="en-US" sz="1600" dirty="0" smtClean="0"/>
              <a:t>Streaming audio digital radio package</a:t>
            </a:r>
          </a:p>
          <a:p>
            <a:pPr lvl="1"/>
            <a:r>
              <a:rPr lang="en-US" sz="1600" dirty="0" smtClean="0"/>
              <a:t>Wireless and Ethernet network connectivity</a:t>
            </a:r>
            <a:endParaRPr lang="en-US" sz="1600" dirty="0"/>
          </a:p>
          <a:p>
            <a:r>
              <a:rPr lang="en-US" sz="2000" dirty="0" smtClean="0"/>
              <a:t>ADFA-WD traces </a:t>
            </a:r>
            <a:r>
              <a:rPr lang="en-US" sz="2000" u="sng" dirty="0" smtClean="0"/>
              <a:t>do not</a:t>
            </a:r>
            <a:r>
              <a:rPr lang="en-US" sz="2000" dirty="0" smtClean="0"/>
              <a:t> consist of system calls because of </a:t>
            </a:r>
            <a:r>
              <a:rPr lang="en-US" sz="2000" dirty="0"/>
              <a:t>DLL (dynamic linked library) which complicates the interaction between programs and kernel whilst simplifying other aspects of the software engineering cycle. </a:t>
            </a:r>
            <a:endParaRPr lang="en-US" sz="2000" dirty="0" smtClean="0"/>
          </a:p>
          <a:p>
            <a:r>
              <a:rPr lang="en-US" sz="2000" dirty="0" smtClean="0"/>
              <a:t>Uses DLL access requests instead of system calls for traces</a:t>
            </a: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019800" y="1825626"/>
            <a:ext cx="6055894" cy="2483100"/>
          </a:xfrm>
          <a:prstGeom prst="rect">
            <a:avLst/>
          </a:prstGeom>
        </p:spPr>
      </p:pic>
      <p:pic>
        <p:nvPicPr>
          <p:cNvPr id="6" name="Picture 5"/>
          <p:cNvPicPr/>
          <p:nvPr/>
        </p:nvPicPr>
        <p:blipFill rotWithShape="1">
          <a:blip r:embed="rId4">
            <a:extLst>
              <a:ext uri="{28A0092B-C50C-407E-A947-70E740481C1C}">
                <a14:useLocalDpi xmlns:a14="http://schemas.microsoft.com/office/drawing/2010/main" val="0"/>
              </a:ext>
            </a:extLst>
          </a:blip>
          <a:srcRect r="61102"/>
          <a:stretch/>
        </p:blipFill>
        <p:spPr>
          <a:xfrm>
            <a:off x="6019800" y="4443663"/>
            <a:ext cx="3962400" cy="1733300"/>
          </a:xfrm>
          <a:prstGeom prst="rect">
            <a:avLst/>
          </a:prstGeom>
        </p:spPr>
      </p:pic>
      <p:pic>
        <p:nvPicPr>
          <p:cNvPr id="7" name="Picture 6"/>
          <p:cNvPicPr/>
          <p:nvPr/>
        </p:nvPicPr>
        <p:blipFill rotWithShape="1">
          <a:blip r:embed="rId4">
            <a:extLst>
              <a:ext uri="{28A0092B-C50C-407E-A947-70E740481C1C}">
                <a14:useLocalDpi xmlns:a14="http://schemas.microsoft.com/office/drawing/2010/main" val="0"/>
              </a:ext>
            </a:extLst>
          </a:blip>
          <a:srcRect l="61102" r="17180"/>
          <a:stretch/>
        </p:blipFill>
        <p:spPr>
          <a:xfrm>
            <a:off x="9982200" y="4443663"/>
            <a:ext cx="2093494" cy="1733300"/>
          </a:xfrm>
          <a:prstGeom prst="rect">
            <a:avLst/>
          </a:prstGeom>
        </p:spPr>
      </p:pic>
    </p:spTree>
    <p:extLst>
      <p:ext uri="{BB962C8B-B14F-4D97-AF65-F5344CB8AC3E}">
        <p14:creationId xmlns:p14="http://schemas.microsoft.com/office/powerpoint/2010/main" val="2077067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893" y="0"/>
            <a:ext cx="11353800" cy="898357"/>
          </a:xfrm>
        </p:spPr>
        <p:txBody>
          <a:bodyPr/>
          <a:lstStyle/>
          <a:p>
            <a:r>
              <a:rPr lang="en-US" dirty="0"/>
              <a:t>Naïve </a:t>
            </a:r>
            <a:r>
              <a:rPr lang="en-US" dirty="0" smtClean="0"/>
              <a:t>Bayes Classifier</a:t>
            </a:r>
            <a:endParaRPr lang="en-US" dirty="0"/>
          </a:p>
        </p:txBody>
      </p:sp>
      <p:sp>
        <p:nvSpPr>
          <p:cNvPr id="3" name="Content Placeholder 2"/>
          <p:cNvSpPr>
            <a:spLocks noGrp="1"/>
          </p:cNvSpPr>
          <p:nvPr>
            <p:ph sz="half" idx="1"/>
          </p:nvPr>
        </p:nvSpPr>
        <p:spPr>
          <a:xfrm>
            <a:off x="340892" y="898358"/>
            <a:ext cx="11851107" cy="5454316"/>
          </a:xfrm>
        </p:spPr>
        <p:txBody>
          <a:bodyPr>
            <a:normAutofit/>
          </a:bodyPr>
          <a:lstStyle/>
          <a:p>
            <a:r>
              <a:rPr lang="en-US" sz="2400" dirty="0" smtClean="0"/>
              <a:t>Algorithm Predicts a class’s value based on a set of given features</a:t>
            </a:r>
          </a:p>
          <a:p>
            <a:r>
              <a:rPr lang="en-US" sz="2400" dirty="0" smtClean="0"/>
              <a:t>Treats class features as independent of each other.</a:t>
            </a:r>
          </a:p>
          <a:p>
            <a:r>
              <a:rPr lang="en-US" sz="2400" dirty="0" smtClean="0"/>
              <a:t>Biased in favor of class values whose attributes are greater represented in </a:t>
            </a:r>
            <a:r>
              <a:rPr lang="en-US" sz="2400" dirty="0"/>
              <a:t>training </a:t>
            </a:r>
            <a:r>
              <a:rPr lang="en-US" sz="2400" dirty="0" smtClean="0"/>
              <a:t>data</a:t>
            </a:r>
          </a:p>
          <a:p>
            <a:pPr marL="0" indent="0">
              <a:buNone/>
            </a:pPr>
            <a:r>
              <a:rPr lang="en-US" dirty="0" smtClean="0"/>
              <a:t>Ex:</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t>
            </a:r>
            <a:r>
              <a:rPr lang="en-US" sz="2000" u="sng" dirty="0" smtClean="0"/>
              <a:t>If input class features are sweet and yellow</a:t>
            </a:r>
            <a:r>
              <a:rPr lang="en-US" dirty="0" smtClean="0"/>
              <a:t>:</a:t>
            </a:r>
          </a:p>
          <a:p>
            <a:pPr marL="0" indent="0">
              <a:buNone/>
            </a:pPr>
            <a:r>
              <a:rPr lang="en-US" dirty="0"/>
              <a:t> </a:t>
            </a:r>
            <a:r>
              <a:rPr lang="en-US" dirty="0" smtClean="0"/>
              <a:t>   P(Banana) = (200/650)*(450/800)*(450/1000) = 0.0779 </a:t>
            </a:r>
          </a:p>
          <a:p>
            <a:pPr marL="0" indent="0">
              <a:buNone/>
            </a:pPr>
            <a:r>
              <a:rPr lang="en-US" dirty="0"/>
              <a:t> </a:t>
            </a:r>
            <a:r>
              <a:rPr lang="en-US" dirty="0" smtClean="0"/>
              <a:t>   P(Orange) = (250/650)*(300/800)*(350/1000) = 0.0505</a:t>
            </a:r>
          </a:p>
          <a:p>
            <a:pPr marL="0" indent="0">
              <a:buNone/>
            </a:pPr>
            <a:r>
              <a:rPr lang="en-US" dirty="0"/>
              <a:t> </a:t>
            </a:r>
            <a:r>
              <a:rPr lang="en-US" dirty="0" smtClean="0"/>
              <a:t>   P(Other)   =  (200/650)*(50/800)  *(200/1000) = 0.0038</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838787935"/>
              </p:ext>
            </p:extLst>
          </p:nvPr>
        </p:nvGraphicFramePr>
        <p:xfrm>
          <a:off x="941138" y="2339918"/>
          <a:ext cx="8128000" cy="185420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a:txBody>
                    <a:bodyPr/>
                    <a:lstStyle/>
                    <a:p>
                      <a:r>
                        <a:rPr lang="en-US" dirty="0" smtClean="0"/>
                        <a:t>Fruit</a:t>
                      </a:r>
                      <a:endParaRPr lang="en-US" dirty="0"/>
                    </a:p>
                  </a:txBody>
                  <a:tcPr/>
                </a:tc>
                <a:tc>
                  <a:txBody>
                    <a:bodyPr/>
                    <a:lstStyle/>
                    <a:p>
                      <a:r>
                        <a:rPr lang="en-US" dirty="0" smtClean="0"/>
                        <a:t>Long</a:t>
                      </a:r>
                      <a:endParaRPr lang="en-US" dirty="0"/>
                    </a:p>
                  </a:txBody>
                  <a:tcPr/>
                </a:tc>
                <a:tc>
                  <a:txBody>
                    <a:bodyPr/>
                    <a:lstStyle/>
                    <a:p>
                      <a:r>
                        <a:rPr lang="en-US" dirty="0" smtClean="0"/>
                        <a:t>Sweet</a:t>
                      </a:r>
                      <a:endParaRPr lang="en-US" dirty="0"/>
                    </a:p>
                  </a:txBody>
                  <a:tcPr/>
                </a:tc>
                <a:tc>
                  <a:txBody>
                    <a:bodyPr/>
                    <a:lstStyle/>
                    <a:p>
                      <a:r>
                        <a:rPr lang="en-US" dirty="0" smtClean="0"/>
                        <a:t>Yellow</a:t>
                      </a:r>
                      <a:endParaRPr lang="en-US" dirty="0"/>
                    </a:p>
                  </a:txBody>
                  <a:tcPr/>
                </a:tc>
                <a:tc>
                  <a:txBody>
                    <a:bodyPr/>
                    <a:lstStyle/>
                    <a:p>
                      <a:r>
                        <a:rPr lang="en-US" dirty="0" smtClean="0"/>
                        <a:t>Total</a:t>
                      </a:r>
                      <a:endParaRPr lang="en-US" dirty="0"/>
                    </a:p>
                  </a:txBody>
                  <a:tcPr/>
                </a:tc>
              </a:tr>
              <a:tr h="370840">
                <a:tc>
                  <a:txBody>
                    <a:bodyPr/>
                    <a:lstStyle/>
                    <a:p>
                      <a:r>
                        <a:rPr lang="en-US" dirty="0" smtClean="0"/>
                        <a:t>Banana</a:t>
                      </a:r>
                    </a:p>
                  </a:txBody>
                  <a:tcPr/>
                </a:tc>
                <a:tc>
                  <a:txBody>
                    <a:bodyPr/>
                    <a:lstStyle/>
                    <a:p>
                      <a:r>
                        <a:rPr lang="en-US" dirty="0" smtClean="0"/>
                        <a:t>400</a:t>
                      </a:r>
                      <a:endParaRPr lang="en-US" dirty="0"/>
                    </a:p>
                  </a:txBody>
                  <a:tcPr/>
                </a:tc>
                <a:tc>
                  <a:txBody>
                    <a:bodyPr/>
                    <a:lstStyle/>
                    <a:p>
                      <a:r>
                        <a:rPr lang="en-US" dirty="0" smtClean="0"/>
                        <a:t>200</a:t>
                      </a:r>
                      <a:endParaRPr lang="en-US" dirty="0"/>
                    </a:p>
                  </a:txBody>
                  <a:tcPr/>
                </a:tc>
                <a:tc>
                  <a:txBody>
                    <a:bodyPr/>
                    <a:lstStyle/>
                    <a:p>
                      <a:r>
                        <a:rPr lang="en-US" dirty="0" smtClean="0"/>
                        <a:t>450</a:t>
                      </a:r>
                      <a:endParaRPr lang="en-US" dirty="0"/>
                    </a:p>
                  </a:txBody>
                  <a:tcPr/>
                </a:tc>
                <a:tc>
                  <a:txBody>
                    <a:bodyPr/>
                    <a:lstStyle/>
                    <a:p>
                      <a:r>
                        <a:rPr lang="en-US" dirty="0" smtClean="0"/>
                        <a:t>450</a:t>
                      </a:r>
                      <a:endParaRPr lang="en-US" dirty="0"/>
                    </a:p>
                  </a:txBody>
                  <a:tcPr/>
                </a:tc>
              </a:tr>
              <a:tr h="370840">
                <a:tc>
                  <a:txBody>
                    <a:bodyPr/>
                    <a:lstStyle/>
                    <a:p>
                      <a:r>
                        <a:rPr lang="en-US" dirty="0" smtClean="0"/>
                        <a:t>Orange</a:t>
                      </a:r>
                      <a:endParaRPr lang="en-US" dirty="0"/>
                    </a:p>
                  </a:txBody>
                  <a:tcPr/>
                </a:tc>
                <a:tc>
                  <a:txBody>
                    <a:bodyPr/>
                    <a:lstStyle/>
                    <a:p>
                      <a:r>
                        <a:rPr lang="en-US" dirty="0" smtClean="0"/>
                        <a:t>0</a:t>
                      </a:r>
                      <a:endParaRPr lang="en-US" dirty="0"/>
                    </a:p>
                  </a:txBody>
                  <a:tcPr/>
                </a:tc>
                <a:tc>
                  <a:txBody>
                    <a:bodyPr/>
                    <a:lstStyle/>
                    <a:p>
                      <a:r>
                        <a:rPr lang="en-US" dirty="0" smtClean="0"/>
                        <a:t>250</a:t>
                      </a:r>
                      <a:endParaRPr lang="en-US" dirty="0"/>
                    </a:p>
                  </a:txBody>
                  <a:tcPr/>
                </a:tc>
                <a:tc>
                  <a:txBody>
                    <a:bodyPr/>
                    <a:lstStyle/>
                    <a:p>
                      <a:r>
                        <a:rPr lang="en-US" dirty="0" smtClean="0"/>
                        <a:t>300</a:t>
                      </a:r>
                      <a:endParaRPr lang="en-US" dirty="0"/>
                    </a:p>
                  </a:txBody>
                  <a:tcPr/>
                </a:tc>
                <a:tc>
                  <a:txBody>
                    <a:bodyPr/>
                    <a:lstStyle/>
                    <a:p>
                      <a:r>
                        <a:rPr lang="en-US" dirty="0" smtClean="0"/>
                        <a:t>350</a:t>
                      </a:r>
                      <a:endParaRPr lang="en-US" dirty="0"/>
                    </a:p>
                  </a:txBody>
                  <a:tcPr/>
                </a:tc>
              </a:tr>
              <a:tr h="370840">
                <a:tc>
                  <a:txBody>
                    <a:bodyPr/>
                    <a:lstStyle/>
                    <a:p>
                      <a:r>
                        <a:rPr lang="en-US" dirty="0" smtClean="0"/>
                        <a:t>Other</a:t>
                      </a:r>
                      <a:endParaRPr lang="en-US" dirty="0"/>
                    </a:p>
                  </a:txBody>
                  <a:tcPr/>
                </a:tc>
                <a:tc>
                  <a:txBody>
                    <a:bodyPr/>
                    <a:lstStyle/>
                    <a:p>
                      <a:r>
                        <a:rPr lang="en-US" dirty="0" smtClean="0"/>
                        <a:t>100</a:t>
                      </a:r>
                      <a:endParaRPr lang="en-US" dirty="0"/>
                    </a:p>
                  </a:txBody>
                  <a:tcPr/>
                </a:tc>
                <a:tc>
                  <a:txBody>
                    <a:bodyPr/>
                    <a:lstStyle/>
                    <a:p>
                      <a:r>
                        <a:rPr lang="en-US" dirty="0" smtClean="0"/>
                        <a:t>200</a:t>
                      </a:r>
                      <a:endParaRPr lang="en-US" dirty="0"/>
                    </a:p>
                  </a:txBody>
                  <a:tcPr/>
                </a:tc>
                <a:tc>
                  <a:txBody>
                    <a:bodyPr/>
                    <a:lstStyle/>
                    <a:p>
                      <a:r>
                        <a:rPr lang="en-US" dirty="0" smtClean="0"/>
                        <a:t>50</a:t>
                      </a:r>
                      <a:endParaRPr lang="en-US" dirty="0"/>
                    </a:p>
                  </a:txBody>
                  <a:tcPr/>
                </a:tc>
                <a:tc>
                  <a:txBody>
                    <a:bodyPr/>
                    <a:lstStyle/>
                    <a:p>
                      <a:r>
                        <a:rPr lang="en-US" dirty="0" smtClean="0"/>
                        <a:t>200</a:t>
                      </a:r>
                      <a:endParaRPr lang="en-US" dirty="0"/>
                    </a:p>
                  </a:txBody>
                  <a:tcPr/>
                </a:tc>
              </a:tr>
              <a:tr h="370840">
                <a:tc>
                  <a:txBody>
                    <a:bodyPr/>
                    <a:lstStyle/>
                    <a:p>
                      <a:r>
                        <a:rPr lang="en-US" dirty="0" smtClean="0"/>
                        <a:t>Total</a:t>
                      </a:r>
                      <a:endParaRPr lang="en-US" dirty="0"/>
                    </a:p>
                  </a:txBody>
                  <a:tcPr/>
                </a:tc>
                <a:tc>
                  <a:txBody>
                    <a:bodyPr/>
                    <a:lstStyle/>
                    <a:p>
                      <a:r>
                        <a:rPr lang="en-US" dirty="0" smtClean="0"/>
                        <a:t>500</a:t>
                      </a:r>
                      <a:endParaRPr lang="en-US" dirty="0"/>
                    </a:p>
                  </a:txBody>
                  <a:tcPr/>
                </a:tc>
                <a:tc>
                  <a:txBody>
                    <a:bodyPr/>
                    <a:lstStyle/>
                    <a:p>
                      <a:r>
                        <a:rPr lang="en-US" dirty="0" smtClean="0"/>
                        <a:t>650</a:t>
                      </a:r>
                      <a:endParaRPr lang="en-US" dirty="0"/>
                    </a:p>
                  </a:txBody>
                  <a:tcPr/>
                </a:tc>
                <a:tc>
                  <a:txBody>
                    <a:bodyPr/>
                    <a:lstStyle/>
                    <a:p>
                      <a:r>
                        <a:rPr lang="en-US" dirty="0" smtClean="0"/>
                        <a:t>800</a:t>
                      </a:r>
                      <a:endParaRPr lang="en-US" dirty="0"/>
                    </a:p>
                  </a:txBody>
                  <a:tcPr/>
                </a:tc>
                <a:tc>
                  <a:txBody>
                    <a:bodyPr/>
                    <a:lstStyle/>
                    <a:p>
                      <a:r>
                        <a:rPr lang="en-US" dirty="0" smtClean="0"/>
                        <a:t>1000</a:t>
                      </a:r>
                      <a:endParaRPr lang="en-US" dirty="0"/>
                    </a:p>
                  </a:txBody>
                  <a:tcPr/>
                </a:tc>
              </a:tr>
            </a:tbl>
          </a:graphicData>
        </a:graphic>
      </p:graphicFrame>
      <p:sp>
        <p:nvSpPr>
          <p:cNvPr id="8" name="TextBox 7"/>
          <p:cNvSpPr txBox="1"/>
          <p:nvPr/>
        </p:nvSpPr>
        <p:spPr>
          <a:xfrm>
            <a:off x="8775031" y="4849614"/>
            <a:ext cx="3561348" cy="707886"/>
          </a:xfrm>
          <a:prstGeom prst="rect">
            <a:avLst/>
          </a:prstGeom>
          <a:noFill/>
        </p:spPr>
        <p:txBody>
          <a:bodyPr wrap="square" rtlCol="0">
            <a:spAutoFit/>
          </a:bodyPr>
          <a:lstStyle/>
          <a:p>
            <a:pPr marL="342900" indent="-342900">
              <a:buFont typeface="Wingdings" panose="05000000000000000000" pitchFamily="2" charset="2"/>
              <a:buChar char="ß"/>
            </a:pPr>
            <a:r>
              <a:rPr lang="en-US" sz="2000" dirty="0" smtClean="0">
                <a:sym typeface="Wingdings" panose="05000000000000000000" pitchFamily="2" charset="2"/>
              </a:rPr>
              <a:t>Highest probability that </a:t>
            </a:r>
          </a:p>
          <a:p>
            <a:r>
              <a:rPr lang="en-US" sz="2000" dirty="0">
                <a:sym typeface="Wingdings" panose="05000000000000000000" pitchFamily="2" charset="2"/>
              </a:rPr>
              <a:t> </a:t>
            </a:r>
            <a:r>
              <a:rPr lang="en-US" sz="2000" dirty="0" smtClean="0">
                <a:sym typeface="Wingdings" panose="05000000000000000000" pitchFamily="2" charset="2"/>
              </a:rPr>
              <a:t>     the input’s class is a Banana.</a:t>
            </a:r>
            <a:endParaRPr lang="en-US" sz="2000" dirty="0"/>
          </a:p>
        </p:txBody>
      </p:sp>
    </p:spTree>
    <p:extLst>
      <p:ext uri="{BB962C8B-B14F-4D97-AF65-F5344CB8AC3E}">
        <p14:creationId xmlns:p14="http://schemas.microsoft.com/office/powerpoint/2010/main" val="3168642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266446" y="1336647"/>
            <a:ext cx="5688178" cy="4967900"/>
          </a:xfrm>
          <a:prstGeom prst="rect">
            <a:avLst/>
          </a:prstGeom>
        </p:spPr>
      </p:pic>
      <p:sp>
        <p:nvSpPr>
          <p:cNvPr id="2" name="Title 1"/>
          <p:cNvSpPr>
            <a:spLocks noGrp="1"/>
          </p:cNvSpPr>
          <p:nvPr>
            <p:ph type="title"/>
          </p:nvPr>
        </p:nvSpPr>
        <p:spPr>
          <a:xfrm>
            <a:off x="276727" y="11084"/>
            <a:ext cx="10515600" cy="1325563"/>
          </a:xfrm>
        </p:spPr>
        <p:txBody>
          <a:bodyPr/>
          <a:lstStyle/>
          <a:p>
            <a:r>
              <a:rPr lang="en-US" dirty="0">
                <a:solidFill>
                  <a:prstClr val="black"/>
                </a:solidFill>
              </a:rPr>
              <a:t>Random Forest</a:t>
            </a:r>
            <a:endParaRPr lang="en-US" dirty="0"/>
          </a:p>
        </p:txBody>
      </p:sp>
      <p:sp>
        <p:nvSpPr>
          <p:cNvPr id="3" name="Content Placeholder 2"/>
          <p:cNvSpPr>
            <a:spLocks noGrp="1"/>
          </p:cNvSpPr>
          <p:nvPr>
            <p:ph sz="half" idx="1"/>
          </p:nvPr>
        </p:nvSpPr>
        <p:spPr>
          <a:xfrm>
            <a:off x="276727" y="1090863"/>
            <a:ext cx="6573252" cy="5470358"/>
          </a:xfrm>
        </p:spPr>
        <p:txBody>
          <a:bodyPr>
            <a:normAutofit/>
          </a:bodyPr>
          <a:lstStyle/>
          <a:p>
            <a:r>
              <a:rPr lang="en-US" sz="2000" dirty="0" smtClean="0"/>
              <a:t>Is </a:t>
            </a:r>
            <a:r>
              <a:rPr lang="en-US" sz="2000" dirty="0"/>
              <a:t>an ensemble classifier that consists of many decision trees and outputs the class that is the mode of the class's output by individual trees</a:t>
            </a:r>
            <a:r>
              <a:rPr lang="en-US" sz="2000" dirty="0" smtClean="0"/>
              <a:t>.</a:t>
            </a:r>
          </a:p>
          <a:p>
            <a:r>
              <a:rPr lang="en-US" sz="2000" dirty="0" smtClean="0"/>
              <a:t>Random subsets(w/replacement) are used to create decision trees.</a:t>
            </a:r>
          </a:p>
          <a:p>
            <a:r>
              <a:rPr lang="en-US" sz="2000" dirty="0" smtClean="0"/>
              <a:t>Decision trees are used to determine class of input variable</a:t>
            </a:r>
          </a:p>
          <a:p>
            <a:endParaRPr lang="en-US" sz="2000" dirty="0"/>
          </a:p>
          <a:p>
            <a:r>
              <a:rPr lang="en-US" sz="2000" u="sng" dirty="0" smtClean="0"/>
              <a:t>Strengths</a:t>
            </a:r>
            <a:r>
              <a:rPr lang="en-US" sz="2000" dirty="0" smtClean="0"/>
              <a:t>:</a:t>
            </a:r>
          </a:p>
          <a:p>
            <a:r>
              <a:rPr lang="en-US" sz="2000" dirty="0" smtClean="0"/>
              <a:t>Runs efficiently over large datasets</a:t>
            </a:r>
          </a:p>
          <a:p>
            <a:r>
              <a:rPr lang="en-US" sz="2000" dirty="0" smtClean="0"/>
              <a:t>Handle thousands of inputs without variable deletion</a:t>
            </a:r>
          </a:p>
          <a:p>
            <a:r>
              <a:rPr lang="en-US" sz="2000" dirty="0" smtClean="0"/>
              <a:t>Very Robust- maintains </a:t>
            </a:r>
            <a:r>
              <a:rPr lang="en-US" sz="2000" dirty="0"/>
              <a:t>accuracy </a:t>
            </a:r>
            <a:r>
              <a:rPr lang="en-US" sz="2000" dirty="0" smtClean="0"/>
              <a:t>even when </a:t>
            </a:r>
            <a:r>
              <a:rPr lang="en-US" sz="2000" dirty="0"/>
              <a:t>a large proportion of the data </a:t>
            </a:r>
            <a:r>
              <a:rPr lang="en-US" sz="2000" dirty="0" smtClean="0"/>
              <a:t>is </a:t>
            </a:r>
            <a:r>
              <a:rPr lang="en-US" sz="2000" dirty="0"/>
              <a:t>missing</a:t>
            </a:r>
            <a:r>
              <a:rPr lang="en-US" sz="2000" dirty="0" smtClean="0"/>
              <a:t>.</a:t>
            </a:r>
          </a:p>
          <a:p>
            <a:r>
              <a:rPr lang="en-US" sz="2000" u="sng" dirty="0" smtClean="0"/>
              <a:t>Weaknesses</a:t>
            </a:r>
            <a:r>
              <a:rPr lang="en-US" sz="2000" dirty="0" smtClean="0"/>
              <a:t>:</a:t>
            </a:r>
          </a:p>
          <a:p>
            <a:r>
              <a:rPr lang="en-US" sz="2000" dirty="0" smtClean="0"/>
              <a:t>Increasing correlation increases forest error rate </a:t>
            </a:r>
            <a:endParaRPr lang="en-US" sz="2000" dirty="0"/>
          </a:p>
          <a:p>
            <a:endParaRPr lang="en-US" dirty="0"/>
          </a:p>
        </p:txBody>
      </p:sp>
    </p:spTree>
    <p:extLst>
      <p:ext uri="{BB962C8B-B14F-4D97-AF65-F5344CB8AC3E}">
        <p14:creationId xmlns:p14="http://schemas.microsoft.com/office/powerpoint/2010/main" val="2563158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0440"/>
          </a:xfrm>
        </p:spPr>
        <p:txBody>
          <a:bodyPr>
            <a:normAutofit/>
          </a:bodyPr>
          <a:lstStyle/>
          <a:p>
            <a:r>
              <a:rPr lang="en-US" sz="3200" dirty="0" smtClean="0"/>
              <a:t>Multi-layer Perceptron (MLP-NN) With One Hidden Layer</a:t>
            </a:r>
            <a:endParaRPr lang="en-US" sz="3200" dirty="0"/>
          </a:p>
        </p:txBody>
      </p:sp>
      <p:sp>
        <p:nvSpPr>
          <p:cNvPr id="3" name="Content Placeholder 2"/>
          <p:cNvSpPr>
            <a:spLocks noGrp="1"/>
          </p:cNvSpPr>
          <p:nvPr>
            <p:ph idx="1"/>
          </p:nvPr>
        </p:nvSpPr>
        <p:spPr>
          <a:xfrm>
            <a:off x="838200" y="1210614"/>
            <a:ext cx="10515600" cy="4966349"/>
          </a:xfrm>
        </p:spPr>
        <p:txBody>
          <a:bodyPr/>
          <a:lstStyle/>
          <a:p>
            <a:r>
              <a:rPr lang="en-US" dirty="0" smtClean="0"/>
              <a:t>MLP-NN and a Computation at One Neuron, f is a nonlinear function (usually sigmoidal), Trained by Back-Propagation Algorithm</a:t>
            </a:r>
            <a:endParaRPr lang="en-US" dirty="0"/>
          </a:p>
        </p:txBody>
      </p:sp>
      <p:pic>
        <p:nvPicPr>
          <p:cNvPr id="4" name="Picture 3" descr="ds.png"/>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47901"/>
            <a:ext cx="5883232" cy="4397598"/>
          </a:xfrm>
          <a:prstGeom prst="rect">
            <a:avLst/>
          </a:prstGeom>
          <a:noFill/>
          <a:ln>
            <a:noFill/>
          </a:ln>
          <a:effectLst>
            <a:glow rad="139700">
              <a:srgbClr val="4BACC6">
                <a:satMod val="175000"/>
                <a:alpha val="40000"/>
              </a:srgbClr>
            </a:glow>
            <a:outerShdw blurRad="50800" dist="50800" dir="5400000" algn="ctr" rotWithShape="0">
              <a:srgbClr val="00B0F0"/>
            </a:outerShdw>
          </a:effectLst>
        </p:spPr>
      </p:pic>
      <p:pic>
        <p:nvPicPr>
          <p:cNvPr id="5" name="Picture 4" descr="Screen Shot 2016-08-09 at 3.42.21 AM.png"/>
          <p:cNvPicPr/>
          <p:nvPr/>
        </p:nvPicPr>
        <p:blipFill>
          <a:blip r:embed="rId3">
            <a:extLst>
              <a:ext uri="{28A0092B-C50C-407E-A947-70E740481C1C}">
                <a14:useLocalDpi xmlns:a14="http://schemas.microsoft.com/office/drawing/2010/main" val="0"/>
              </a:ext>
            </a:extLst>
          </a:blip>
          <a:srcRect/>
          <a:stretch>
            <a:fillRect/>
          </a:stretch>
        </p:blipFill>
        <p:spPr bwMode="auto">
          <a:xfrm>
            <a:off x="7048500" y="2909664"/>
            <a:ext cx="4426576" cy="2821435"/>
          </a:xfrm>
          <a:prstGeom prst="rect">
            <a:avLst/>
          </a:prstGeom>
          <a:noFill/>
          <a:ln>
            <a:noFill/>
          </a:ln>
          <a:effectLst>
            <a:glow rad="139700">
              <a:srgbClr val="C0504D">
                <a:satMod val="175000"/>
                <a:alpha val="40000"/>
              </a:srgbClr>
            </a:glow>
          </a:effectLst>
        </p:spPr>
      </p:pic>
    </p:spTree>
    <p:extLst>
      <p:ext uri="{BB962C8B-B14F-4D97-AF65-F5344CB8AC3E}">
        <p14:creationId xmlns:p14="http://schemas.microsoft.com/office/powerpoint/2010/main" val="58221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p:spPr>
        <p:txBody>
          <a:bodyPr>
            <a:normAutofit fontScale="90000"/>
          </a:bodyPr>
          <a:lstStyle/>
          <a:p>
            <a:r>
              <a:rPr lang="en-US" dirty="0"/>
              <a:t>More on MLP-NN</a:t>
            </a:r>
          </a:p>
        </p:txBody>
      </p:sp>
      <p:sp>
        <p:nvSpPr>
          <p:cNvPr id="3" name="Content Placeholder 2"/>
          <p:cNvSpPr>
            <a:spLocks noGrp="1"/>
          </p:cNvSpPr>
          <p:nvPr>
            <p:ph idx="1"/>
          </p:nvPr>
        </p:nvSpPr>
        <p:spPr>
          <a:xfrm>
            <a:off x="838200" y="1197735"/>
            <a:ext cx="10515600" cy="5460642"/>
          </a:xfrm>
        </p:spPr>
        <p:txBody>
          <a:bodyPr>
            <a:normAutofit lnSpcReduction="10000"/>
          </a:bodyPr>
          <a:lstStyle/>
          <a:p>
            <a:r>
              <a:rPr lang="en-US" dirty="0"/>
              <a:t>A </a:t>
            </a:r>
            <a:r>
              <a:rPr lang="en-US" dirty="0" smtClean="0"/>
              <a:t>MLP-NN neural </a:t>
            </a:r>
            <a:r>
              <a:rPr lang="en-US" dirty="0"/>
              <a:t>network can consist of three types of nodes:</a:t>
            </a:r>
          </a:p>
          <a:p>
            <a:pPr lvl="0"/>
            <a:r>
              <a:rPr lang="en-US" b="1" dirty="0"/>
              <a:t>Input Nodes </a:t>
            </a:r>
            <a:r>
              <a:rPr lang="en-US" b="1" dirty="0" smtClean="0"/>
              <a:t>–</a:t>
            </a:r>
            <a:r>
              <a:rPr lang="en-US" dirty="0" smtClean="0"/>
              <a:t>Input </a:t>
            </a:r>
            <a:r>
              <a:rPr lang="en-US" dirty="0"/>
              <a:t>nodes provide information from </a:t>
            </a:r>
            <a:r>
              <a:rPr lang="en-US" dirty="0" smtClean="0"/>
              <a:t> outside </a:t>
            </a:r>
            <a:r>
              <a:rPr lang="en-US" dirty="0"/>
              <a:t>to </a:t>
            </a:r>
            <a:r>
              <a:rPr lang="en-US" dirty="0" smtClean="0"/>
              <a:t>network-- </a:t>
            </a:r>
            <a:r>
              <a:rPr lang="en-US" dirty="0"/>
              <a:t>referred to </a:t>
            </a:r>
            <a:r>
              <a:rPr lang="en-US" dirty="0" smtClean="0"/>
              <a:t>as </a:t>
            </a:r>
            <a:r>
              <a:rPr lang="en-US" dirty="0"/>
              <a:t>“Input Layer”. No computation is </a:t>
            </a:r>
            <a:r>
              <a:rPr lang="en-US" dirty="0" smtClean="0"/>
              <a:t>performed.</a:t>
            </a:r>
            <a:endParaRPr lang="en-US" dirty="0"/>
          </a:p>
          <a:p>
            <a:pPr lvl="0"/>
            <a:r>
              <a:rPr lang="en-US" b="1" dirty="0"/>
              <a:t>Hidden Nodes </a:t>
            </a:r>
            <a:r>
              <a:rPr lang="en-US" b="1" dirty="0" smtClean="0"/>
              <a:t>–</a:t>
            </a:r>
            <a:r>
              <a:rPr lang="en-US" dirty="0" smtClean="0"/>
              <a:t>Hidden </a:t>
            </a:r>
            <a:r>
              <a:rPr lang="en-US" dirty="0"/>
              <a:t>nodes have no direct connection </a:t>
            </a:r>
            <a:r>
              <a:rPr lang="en-US" dirty="0" smtClean="0"/>
              <a:t>with </a:t>
            </a:r>
            <a:r>
              <a:rPr lang="en-US" dirty="0"/>
              <a:t>outside world (</a:t>
            </a:r>
            <a:r>
              <a:rPr lang="en-US" dirty="0" smtClean="0"/>
              <a:t>hence </a:t>
            </a:r>
            <a:r>
              <a:rPr lang="en-US" dirty="0"/>
              <a:t>“hidden</a:t>
            </a:r>
            <a:r>
              <a:rPr lang="en-US" dirty="0" smtClean="0"/>
              <a:t>”), perform </a:t>
            </a:r>
            <a:r>
              <a:rPr lang="en-US" dirty="0"/>
              <a:t>computations and transfer information </a:t>
            </a:r>
            <a:r>
              <a:rPr lang="en-US" dirty="0" smtClean="0"/>
              <a:t>from </a:t>
            </a:r>
            <a:r>
              <a:rPr lang="en-US" dirty="0"/>
              <a:t>input nodes </a:t>
            </a:r>
            <a:r>
              <a:rPr lang="en-US" dirty="0" smtClean="0"/>
              <a:t>to output nodes  or next layer of hidden nodes --collection </a:t>
            </a:r>
            <a:r>
              <a:rPr lang="en-US" dirty="0"/>
              <a:t>of hidden nodes forms a “Hidden Layer”. </a:t>
            </a:r>
            <a:r>
              <a:rPr lang="en-US" b="1" dirty="0" smtClean="0"/>
              <a:t>Output </a:t>
            </a:r>
            <a:r>
              <a:rPr lang="en-US" b="1" dirty="0"/>
              <a:t>Nodes -</a:t>
            </a:r>
            <a:r>
              <a:rPr lang="en-US" dirty="0" smtClean="0"/>
              <a:t>Output </a:t>
            </a:r>
            <a:r>
              <a:rPr lang="en-US" dirty="0"/>
              <a:t>nodes </a:t>
            </a:r>
            <a:r>
              <a:rPr lang="en-US" dirty="0" smtClean="0"/>
              <a:t>collectively </a:t>
            </a:r>
            <a:r>
              <a:rPr lang="en-US" dirty="0"/>
              <a:t>referred to as </a:t>
            </a:r>
            <a:r>
              <a:rPr lang="en-US" dirty="0" smtClean="0"/>
              <a:t> </a:t>
            </a:r>
            <a:r>
              <a:rPr lang="en-US" dirty="0"/>
              <a:t>“Output Layer” and </a:t>
            </a:r>
            <a:r>
              <a:rPr lang="en-US" dirty="0" smtClean="0"/>
              <a:t>transfers </a:t>
            </a:r>
            <a:r>
              <a:rPr lang="en-US" dirty="0"/>
              <a:t>information </a:t>
            </a:r>
            <a:r>
              <a:rPr lang="en-US" dirty="0" smtClean="0"/>
              <a:t>to  </a:t>
            </a:r>
            <a:r>
              <a:rPr lang="en-US" dirty="0"/>
              <a:t>outside world</a:t>
            </a:r>
            <a:r>
              <a:rPr lang="en-US" dirty="0" smtClean="0"/>
              <a:t>.</a:t>
            </a:r>
          </a:p>
          <a:p>
            <a:pPr lvl="0"/>
            <a:r>
              <a:rPr lang="en-US" b="1" dirty="0" smtClean="0">
                <a:latin typeface="Calibri" panose="020F0502020204030204" pitchFamily="34" charset="0"/>
                <a:ea typeface="Calibri" panose="020F0502020204030204" pitchFamily="34" charset="0"/>
                <a:cs typeface="Times New Roman" panose="02020603050405020304" pitchFamily="18" charset="0"/>
              </a:rPr>
              <a:t>Trained by Back-Prop</a:t>
            </a:r>
            <a:r>
              <a:rPr lang="en-US" dirty="0" smtClean="0">
                <a:latin typeface="Calibri" panose="020F0502020204030204" pitchFamily="34" charset="0"/>
                <a:ea typeface="Calibri" panose="020F0502020204030204" pitchFamily="34" charset="0"/>
                <a:cs typeface="Times New Roman" panose="02020603050405020304" pitchFamily="18" charset="0"/>
              </a:rPr>
              <a:t>: Errors </a:t>
            </a:r>
            <a:r>
              <a:rPr lang="en-US" dirty="0">
                <a:latin typeface="Calibri" panose="020F0502020204030204" pitchFamily="34" charset="0"/>
                <a:ea typeface="Calibri" panose="020F0502020204030204" pitchFamily="34" charset="0"/>
                <a:cs typeface="Times New Roman" panose="02020603050405020304" pitchFamily="18" charset="0"/>
              </a:rPr>
              <a:t>computed at output nodes (expected value – computed value) </a:t>
            </a:r>
            <a:r>
              <a:rPr lang="en-US" dirty="0" smtClean="0">
                <a:latin typeface="Calibri" panose="020F0502020204030204" pitchFamily="34" charset="0"/>
                <a:ea typeface="Calibri" panose="020F0502020204030204" pitchFamily="34" charset="0"/>
                <a:cs typeface="Times New Roman" panose="02020603050405020304" pitchFamily="18" charset="0"/>
              </a:rPr>
              <a:t>propagated </a:t>
            </a:r>
            <a:r>
              <a:rPr lang="en-US" dirty="0">
                <a:latin typeface="Calibri" panose="020F0502020204030204" pitchFamily="34" charset="0"/>
                <a:ea typeface="Calibri" panose="020F0502020204030204" pitchFamily="34" charset="0"/>
                <a:cs typeface="Times New Roman" panose="02020603050405020304" pitchFamily="18" charset="0"/>
              </a:rPr>
              <a:t>back to update weights of all layers </a:t>
            </a:r>
            <a:r>
              <a:rPr lang="en-US" dirty="0" smtClean="0">
                <a:latin typeface="Calibri" panose="020F0502020204030204" pitchFamily="34" charset="0"/>
                <a:ea typeface="Calibri" panose="020F0502020204030204" pitchFamily="34" charset="0"/>
                <a:cs typeface="Times New Roman" panose="02020603050405020304" pitchFamily="18" charset="0"/>
              </a:rPr>
              <a:t>-input </a:t>
            </a:r>
            <a:r>
              <a:rPr lang="en-US" dirty="0">
                <a:latin typeface="Calibri" panose="020F0502020204030204" pitchFamily="34" charset="0"/>
                <a:ea typeface="Calibri" panose="020F0502020204030204" pitchFamily="34" charset="0"/>
                <a:cs typeface="Times New Roman" panose="02020603050405020304" pitchFamily="18" charset="0"/>
              </a:rPr>
              <a:t>layer to first hidden layer, hidden layer to hidden layer if </a:t>
            </a:r>
            <a:r>
              <a:rPr lang="en-US" dirty="0" smtClean="0">
                <a:latin typeface="Calibri" panose="020F0502020204030204" pitchFamily="34" charset="0"/>
                <a:ea typeface="Calibri" panose="020F0502020204030204" pitchFamily="34" charset="0"/>
                <a:cs typeface="Times New Roman" panose="02020603050405020304" pitchFamily="18" charset="0"/>
              </a:rPr>
              <a:t>more </a:t>
            </a:r>
            <a:r>
              <a:rPr lang="en-US" dirty="0">
                <a:latin typeface="Calibri" panose="020F0502020204030204" pitchFamily="34" charset="0"/>
                <a:ea typeface="Calibri" panose="020F0502020204030204" pitchFamily="34" charset="0"/>
                <a:cs typeface="Times New Roman" panose="02020603050405020304" pitchFamily="18" charset="0"/>
              </a:rPr>
              <a:t>than 1 hidden layer, and last hidden layer to output layer.</a:t>
            </a:r>
            <a:endParaRPr lang="en-US" dirty="0"/>
          </a:p>
          <a:p>
            <a:endParaRPr lang="en-US" dirty="0"/>
          </a:p>
        </p:txBody>
      </p:sp>
    </p:spTree>
    <p:extLst>
      <p:ext uri="{BB962C8B-B14F-4D97-AF65-F5344CB8AC3E}">
        <p14:creationId xmlns:p14="http://schemas.microsoft.com/office/powerpoint/2010/main" val="1488808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88662"/>
            <a:ext cx="10515600" cy="562154"/>
          </a:xfrm>
        </p:spPr>
        <p:txBody>
          <a:bodyPr>
            <a:normAutofit fontScale="90000"/>
          </a:bodyPr>
          <a:lstStyle/>
          <a:p>
            <a:r>
              <a:rPr lang="en-US" dirty="0" smtClean="0"/>
              <a:t>More on Combined Classifier Implementation</a:t>
            </a:r>
            <a:endParaRPr lang="en-US" dirty="0"/>
          </a:p>
        </p:txBody>
      </p:sp>
      <p:sp>
        <p:nvSpPr>
          <p:cNvPr id="3" name="Content Placeholder 2"/>
          <p:cNvSpPr>
            <a:spLocks noGrp="1"/>
          </p:cNvSpPr>
          <p:nvPr>
            <p:ph idx="1"/>
          </p:nvPr>
        </p:nvSpPr>
        <p:spPr>
          <a:xfrm>
            <a:off x="176463" y="750816"/>
            <a:ext cx="12175958" cy="6107184"/>
          </a:xfrm>
        </p:spPr>
        <p:txBody>
          <a:bodyPr>
            <a:normAutofit/>
          </a:bodyPr>
          <a:lstStyle/>
          <a:p>
            <a:r>
              <a:rPr lang="en-US" sz="2200" b="1" dirty="0" smtClean="0"/>
              <a:t>Combination Scheme for Continuous Monitoring</a:t>
            </a:r>
            <a:r>
              <a:rPr lang="en-US" sz="2200" dirty="0" smtClean="0"/>
              <a:t>: </a:t>
            </a:r>
            <a:r>
              <a:rPr lang="en-US" sz="2200" dirty="0"/>
              <a:t>P</a:t>
            </a:r>
            <a:r>
              <a:rPr lang="en-US" sz="2200" dirty="0" smtClean="0"/>
              <a:t>ropose </a:t>
            </a:r>
            <a:r>
              <a:rPr lang="en-US" sz="2200" dirty="0"/>
              <a:t>a simple combination </a:t>
            </a:r>
            <a:r>
              <a:rPr lang="en-US" sz="2200" dirty="0" smtClean="0"/>
              <a:t>scheme;                              could </a:t>
            </a:r>
            <a:r>
              <a:rPr lang="en-US" sz="2200" dirty="0"/>
              <a:t>change after experimentation.</a:t>
            </a:r>
          </a:p>
          <a:p>
            <a:r>
              <a:rPr lang="en-US" sz="2100" u="sng" dirty="0"/>
              <a:t>Number of classes: 2 (Attack vs. Non-Attack</a:t>
            </a:r>
            <a:r>
              <a:rPr lang="en-US" sz="2100" u="sng" dirty="0" smtClean="0"/>
              <a:t>)</a:t>
            </a:r>
            <a:r>
              <a:rPr lang="en-US" sz="2100" dirty="0" smtClean="0"/>
              <a:t>:</a:t>
            </a:r>
            <a:endParaRPr lang="en-US" sz="2100" dirty="0"/>
          </a:p>
          <a:p>
            <a:pPr lvl="1"/>
            <a:r>
              <a:rPr lang="en-US" sz="2100" b="1" dirty="0">
                <a:solidFill>
                  <a:srgbClr val="BA0E37"/>
                </a:solidFill>
              </a:rPr>
              <a:t>AP</a:t>
            </a:r>
            <a:r>
              <a:rPr lang="en-US" sz="2100" dirty="0"/>
              <a:t> = </a:t>
            </a:r>
            <a:r>
              <a:rPr lang="en-US" sz="2100" dirty="0">
                <a:solidFill>
                  <a:srgbClr val="BA0E37"/>
                </a:solidFill>
              </a:rPr>
              <a:t>Attack probability </a:t>
            </a:r>
            <a:r>
              <a:rPr lang="en-US" sz="2100" dirty="0"/>
              <a:t>(or likelihood) from a classifier (0—1 given by Weka)</a:t>
            </a:r>
          </a:p>
          <a:p>
            <a:pPr lvl="1"/>
            <a:r>
              <a:rPr lang="en-US" sz="2100" b="1" dirty="0">
                <a:solidFill>
                  <a:schemeClr val="tx1">
                    <a:lumMod val="50000"/>
                    <a:lumOff val="50000"/>
                  </a:schemeClr>
                </a:solidFill>
              </a:rPr>
              <a:t>NP</a:t>
            </a:r>
            <a:r>
              <a:rPr lang="en-US" sz="2100" dirty="0"/>
              <a:t> = </a:t>
            </a:r>
            <a:r>
              <a:rPr lang="en-US" sz="2100" b="1" dirty="0">
                <a:solidFill>
                  <a:schemeClr val="tx1">
                    <a:lumMod val="50000"/>
                    <a:lumOff val="50000"/>
                  </a:schemeClr>
                </a:solidFill>
              </a:rPr>
              <a:t>Normal probability </a:t>
            </a:r>
            <a:r>
              <a:rPr lang="en-US" sz="2100" dirty="0"/>
              <a:t>(or likelihood) from a classifier (0—1 given by Weka</a:t>
            </a:r>
            <a:r>
              <a:rPr lang="en-US" sz="2100" dirty="0" smtClean="0"/>
              <a:t>)</a:t>
            </a:r>
          </a:p>
          <a:p>
            <a:pPr marL="0" indent="0">
              <a:buNone/>
            </a:pPr>
            <a:r>
              <a:rPr lang="en-US" sz="2400" u="sng" dirty="0" smtClean="0"/>
              <a:t>Combination Scheme Steps for each monitored data byte</a:t>
            </a:r>
            <a:r>
              <a:rPr lang="en-US" sz="2400" dirty="0" smtClean="0"/>
              <a:t>:</a:t>
            </a:r>
            <a:endParaRPr lang="en-US" sz="2400" dirty="0"/>
          </a:p>
          <a:p>
            <a:pPr>
              <a:buFont typeface="Wingdings" panose="05000000000000000000" pitchFamily="2" charset="2"/>
              <a:buChar char="Ø"/>
            </a:pPr>
            <a:r>
              <a:rPr lang="en-US" sz="2000" i="1" dirty="0" smtClean="0"/>
              <a:t>  If </a:t>
            </a:r>
            <a:r>
              <a:rPr lang="en-US" sz="2000" i="1" dirty="0"/>
              <a:t>Naïve Bayes has higher probability for </a:t>
            </a:r>
            <a:r>
              <a:rPr lang="en-US" sz="2000" i="1" dirty="0" smtClean="0"/>
              <a:t>attack compared to its normal probability:</a:t>
            </a:r>
            <a:endParaRPr lang="en-US" sz="2000" dirty="0"/>
          </a:p>
          <a:p>
            <a:pPr marL="457200" lvl="1" indent="0">
              <a:lnSpc>
                <a:spcPct val="100000"/>
              </a:lnSpc>
              <a:buNone/>
            </a:pPr>
            <a:r>
              <a:rPr lang="en-US" sz="2000" b="1" dirty="0" smtClean="0">
                <a:solidFill>
                  <a:srgbClr val="BA0E37"/>
                </a:solidFill>
              </a:rPr>
              <a:t>Attack </a:t>
            </a:r>
            <a:r>
              <a:rPr lang="en-US" sz="2000" b="1" dirty="0">
                <a:solidFill>
                  <a:srgbClr val="BA0E37"/>
                </a:solidFill>
              </a:rPr>
              <a:t>probability </a:t>
            </a:r>
            <a:r>
              <a:rPr lang="en-US" sz="2000" b="1" dirty="0" smtClean="0">
                <a:solidFill>
                  <a:srgbClr val="BA0E37"/>
                </a:solidFill>
              </a:rPr>
              <a:t>  </a:t>
            </a:r>
            <a:r>
              <a:rPr lang="en-US" sz="2000" dirty="0" smtClean="0"/>
              <a:t>= </a:t>
            </a:r>
            <a:r>
              <a:rPr lang="en-US" sz="2000" dirty="0"/>
              <a:t>0.8 </a:t>
            </a:r>
            <a:r>
              <a:rPr lang="en-US" sz="2000" dirty="0" smtClean="0"/>
              <a:t>*(</a:t>
            </a:r>
            <a:r>
              <a:rPr lang="en-US" sz="2000" b="1" dirty="0" smtClean="0">
                <a:solidFill>
                  <a:srgbClr val="BA0E37"/>
                </a:solidFill>
              </a:rPr>
              <a:t>AP</a:t>
            </a:r>
            <a:r>
              <a:rPr lang="en-US" sz="2000" b="1" dirty="0" smtClean="0"/>
              <a:t> </a:t>
            </a:r>
            <a:r>
              <a:rPr lang="en-US" sz="2000" dirty="0"/>
              <a:t>of </a:t>
            </a:r>
            <a:r>
              <a:rPr lang="en-US" sz="2000" b="1" dirty="0">
                <a:solidFill>
                  <a:schemeClr val="accent2">
                    <a:lumMod val="75000"/>
                  </a:schemeClr>
                </a:solidFill>
              </a:rPr>
              <a:t>Naïve </a:t>
            </a:r>
            <a:r>
              <a:rPr lang="en-US" sz="2000" b="1" dirty="0" smtClean="0">
                <a:solidFill>
                  <a:schemeClr val="accent2">
                    <a:lumMod val="75000"/>
                  </a:schemeClr>
                </a:solidFill>
              </a:rPr>
              <a:t>Bayes</a:t>
            </a:r>
            <a:r>
              <a:rPr lang="en-US" sz="2000" dirty="0" smtClean="0"/>
              <a:t>) + 0.1*(</a:t>
            </a:r>
            <a:r>
              <a:rPr lang="en-US" sz="2000" b="1" dirty="0" smtClean="0">
                <a:solidFill>
                  <a:srgbClr val="BA0E37"/>
                </a:solidFill>
              </a:rPr>
              <a:t>AP</a:t>
            </a:r>
            <a:r>
              <a:rPr lang="en-US" sz="2000" dirty="0" smtClean="0"/>
              <a:t> of </a:t>
            </a:r>
            <a:r>
              <a:rPr lang="en-US" sz="2000" b="1" dirty="0" smtClean="0">
                <a:solidFill>
                  <a:schemeClr val="accent6">
                    <a:lumMod val="75000"/>
                  </a:schemeClr>
                </a:solidFill>
              </a:rPr>
              <a:t>Random Forest</a:t>
            </a:r>
            <a:r>
              <a:rPr lang="en-US" sz="2000" dirty="0" smtClean="0"/>
              <a:t>) </a:t>
            </a:r>
            <a:r>
              <a:rPr lang="en-US" sz="2000" dirty="0"/>
              <a:t>+ </a:t>
            </a:r>
            <a:r>
              <a:rPr lang="en-US" sz="2000" dirty="0" smtClean="0"/>
              <a:t>0.1*(</a:t>
            </a:r>
            <a:r>
              <a:rPr lang="en-US" sz="2000" b="1" dirty="0" smtClean="0">
                <a:solidFill>
                  <a:srgbClr val="BA0E37"/>
                </a:solidFill>
              </a:rPr>
              <a:t>AP</a:t>
            </a:r>
            <a:r>
              <a:rPr lang="en-US" sz="2000" dirty="0" smtClean="0"/>
              <a:t> of </a:t>
            </a:r>
            <a:r>
              <a:rPr lang="en-US" sz="2000" b="1" dirty="0" smtClean="0">
                <a:solidFill>
                  <a:schemeClr val="accent1">
                    <a:lumMod val="75000"/>
                  </a:schemeClr>
                </a:solidFill>
              </a:rPr>
              <a:t>Neural Network</a:t>
            </a:r>
            <a:r>
              <a:rPr lang="en-US" sz="2000" dirty="0" smtClean="0"/>
              <a:t>)</a:t>
            </a:r>
            <a:endParaRPr lang="en-US" sz="2000" dirty="0"/>
          </a:p>
          <a:p>
            <a:pPr marL="457200" lvl="1" indent="0">
              <a:buNone/>
            </a:pPr>
            <a:r>
              <a:rPr lang="en-US" sz="2000" b="1" dirty="0" smtClean="0">
                <a:solidFill>
                  <a:schemeClr val="tx1">
                    <a:lumMod val="50000"/>
                    <a:lumOff val="50000"/>
                  </a:schemeClr>
                </a:solidFill>
              </a:rPr>
              <a:t>Normal </a:t>
            </a:r>
            <a:r>
              <a:rPr lang="en-US" sz="2000" b="1" dirty="0">
                <a:solidFill>
                  <a:schemeClr val="tx1">
                    <a:lumMod val="50000"/>
                    <a:lumOff val="50000"/>
                  </a:schemeClr>
                </a:solidFill>
              </a:rPr>
              <a:t>probability </a:t>
            </a:r>
            <a:r>
              <a:rPr lang="en-US" sz="2000" dirty="0"/>
              <a:t>= 0.2 </a:t>
            </a:r>
            <a:r>
              <a:rPr lang="en-US" sz="2000" dirty="0" smtClean="0"/>
              <a:t>*(</a:t>
            </a:r>
            <a:r>
              <a:rPr lang="en-US" sz="2000" b="1" dirty="0" smtClean="0">
                <a:solidFill>
                  <a:schemeClr val="tx1">
                    <a:lumMod val="50000"/>
                    <a:lumOff val="50000"/>
                  </a:schemeClr>
                </a:solidFill>
              </a:rPr>
              <a:t>NP</a:t>
            </a:r>
            <a:r>
              <a:rPr lang="en-US" sz="2000" b="1" dirty="0" smtClean="0">
                <a:solidFill>
                  <a:schemeClr val="tx1">
                    <a:lumMod val="65000"/>
                    <a:lumOff val="35000"/>
                  </a:schemeClr>
                </a:solidFill>
              </a:rPr>
              <a:t> </a:t>
            </a:r>
            <a:r>
              <a:rPr lang="en-US" sz="2000" dirty="0" smtClean="0"/>
              <a:t>of </a:t>
            </a:r>
            <a:r>
              <a:rPr lang="en-US" sz="2000" b="1" dirty="0">
                <a:solidFill>
                  <a:schemeClr val="accent2">
                    <a:lumMod val="75000"/>
                  </a:schemeClr>
                </a:solidFill>
              </a:rPr>
              <a:t>Naïve </a:t>
            </a:r>
            <a:r>
              <a:rPr lang="en-US" sz="2000" b="1" dirty="0" smtClean="0">
                <a:solidFill>
                  <a:schemeClr val="accent2">
                    <a:lumMod val="75000"/>
                  </a:schemeClr>
                </a:solidFill>
              </a:rPr>
              <a:t>Bayes</a:t>
            </a:r>
            <a:r>
              <a:rPr lang="en-US" sz="2000" dirty="0" smtClean="0"/>
              <a:t>) + 0.4*(</a:t>
            </a:r>
            <a:r>
              <a:rPr lang="en-US" sz="2000" b="1" dirty="0" smtClean="0">
                <a:solidFill>
                  <a:schemeClr val="tx1">
                    <a:lumMod val="50000"/>
                    <a:lumOff val="50000"/>
                  </a:schemeClr>
                </a:solidFill>
              </a:rPr>
              <a:t>NP</a:t>
            </a:r>
            <a:r>
              <a:rPr lang="en-US" sz="2000" dirty="0" smtClean="0"/>
              <a:t> </a:t>
            </a:r>
            <a:r>
              <a:rPr lang="en-US" sz="2000" dirty="0"/>
              <a:t>of </a:t>
            </a:r>
            <a:r>
              <a:rPr lang="en-US" sz="2000" b="1" dirty="0">
                <a:solidFill>
                  <a:schemeClr val="accent6">
                    <a:lumMod val="75000"/>
                  </a:schemeClr>
                </a:solidFill>
              </a:rPr>
              <a:t>Random Forest</a:t>
            </a:r>
            <a:r>
              <a:rPr lang="en-US" sz="2000" dirty="0" smtClean="0"/>
              <a:t>) </a:t>
            </a:r>
            <a:r>
              <a:rPr lang="en-US" sz="2000" dirty="0"/>
              <a:t>+ </a:t>
            </a:r>
            <a:r>
              <a:rPr lang="en-US" sz="2000" dirty="0" smtClean="0"/>
              <a:t>0.4*(</a:t>
            </a:r>
            <a:r>
              <a:rPr lang="en-US" sz="2000" b="1" dirty="0" smtClean="0">
                <a:solidFill>
                  <a:schemeClr val="tx1">
                    <a:lumMod val="50000"/>
                    <a:lumOff val="50000"/>
                  </a:schemeClr>
                </a:solidFill>
              </a:rPr>
              <a:t>NP</a:t>
            </a:r>
            <a:r>
              <a:rPr lang="en-US" sz="2000" dirty="0" smtClean="0"/>
              <a:t> </a:t>
            </a:r>
            <a:r>
              <a:rPr lang="en-US" sz="2000" dirty="0"/>
              <a:t>of </a:t>
            </a:r>
            <a:r>
              <a:rPr lang="en-US" sz="2000" b="1" dirty="0">
                <a:solidFill>
                  <a:schemeClr val="accent1">
                    <a:lumMod val="75000"/>
                  </a:schemeClr>
                </a:solidFill>
              </a:rPr>
              <a:t>Neural Network</a:t>
            </a:r>
            <a:r>
              <a:rPr lang="en-US" sz="2000" dirty="0" smtClean="0"/>
              <a:t>)</a:t>
            </a:r>
            <a:endParaRPr lang="en-US" sz="2000" dirty="0"/>
          </a:p>
          <a:p>
            <a:pPr>
              <a:buFont typeface="Wingdings" panose="05000000000000000000" pitchFamily="2" charset="2"/>
              <a:buChar char="Ø"/>
            </a:pPr>
            <a:r>
              <a:rPr lang="en-US" sz="1900" dirty="0" smtClean="0"/>
              <a:t>  Else:</a:t>
            </a:r>
            <a:endParaRPr lang="en-US" sz="1900" dirty="0"/>
          </a:p>
          <a:p>
            <a:pPr marL="457200" lvl="1" indent="0">
              <a:buNone/>
            </a:pPr>
            <a:r>
              <a:rPr lang="en-US" sz="2000" b="1" dirty="0" smtClean="0">
                <a:solidFill>
                  <a:srgbClr val="BA0E37"/>
                </a:solidFill>
              </a:rPr>
              <a:t>Attack </a:t>
            </a:r>
            <a:r>
              <a:rPr lang="en-US" sz="2000" b="1" dirty="0">
                <a:solidFill>
                  <a:srgbClr val="BA0E37"/>
                </a:solidFill>
              </a:rPr>
              <a:t>probability </a:t>
            </a:r>
            <a:r>
              <a:rPr lang="en-US" sz="2000" b="1" dirty="0" smtClean="0">
                <a:solidFill>
                  <a:srgbClr val="BA0E37"/>
                </a:solidFill>
              </a:rPr>
              <a:t>  </a:t>
            </a:r>
            <a:r>
              <a:rPr lang="en-US" sz="2000" dirty="0" smtClean="0"/>
              <a:t>= </a:t>
            </a:r>
            <a:r>
              <a:rPr lang="en-US" sz="2000" dirty="0"/>
              <a:t>0.5 * </a:t>
            </a:r>
            <a:r>
              <a:rPr lang="en-US" sz="2000" dirty="0" smtClean="0"/>
              <a:t>(</a:t>
            </a:r>
            <a:r>
              <a:rPr lang="en-US" sz="2000" b="1" dirty="0">
                <a:solidFill>
                  <a:srgbClr val="BA0E37"/>
                </a:solidFill>
              </a:rPr>
              <a:t>AP</a:t>
            </a:r>
            <a:r>
              <a:rPr lang="en-US" sz="2000" dirty="0"/>
              <a:t> of </a:t>
            </a:r>
            <a:r>
              <a:rPr lang="en-US" sz="2000" b="1" dirty="0">
                <a:solidFill>
                  <a:schemeClr val="accent6">
                    <a:lumMod val="75000"/>
                  </a:schemeClr>
                </a:solidFill>
              </a:rPr>
              <a:t>Random Forest</a:t>
            </a:r>
            <a:r>
              <a:rPr lang="en-US" sz="2000" dirty="0" smtClean="0"/>
              <a:t>) </a:t>
            </a:r>
            <a:r>
              <a:rPr lang="en-US" sz="2000" dirty="0"/>
              <a:t>+ </a:t>
            </a:r>
            <a:r>
              <a:rPr lang="en-US" sz="2000" dirty="0" smtClean="0"/>
              <a:t>0.5*(</a:t>
            </a:r>
            <a:r>
              <a:rPr lang="en-US" sz="2000" b="1" dirty="0">
                <a:solidFill>
                  <a:srgbClr val="BA0E37"/>
                </a:solidFill>
              </a:rPr>
              <a:t>AP</a:t>
            </a:r>
            <a:r>
              <a:rPr lang="en-US" sz="2000" dirty="0"/>
              <a:t> of </a:t>
            </a:r>
            <a:r>
              <a:rPr lang="en-US" sz="2000" b="1" dirty="0">
                <a:solidFill>
                  <a:schemeClr val="accent1">
                    <a:lumMod val="75000"/>
                  </a:schemeClr>
                </a:solidFill>
              </a:rPr>
              <a:t>Neural Network</a:t>
            </a:r>
            <a:r>
              <a:rPr lang="en-US" sz="2000" dirty="0" smtClean="0"/>
              <a:t>)</a:t>
            </a:r>
            <a:endParaRPr lang="en-US" sz="2000" dirty="0"/>
          </a:p>
          <a:p>
            <a:pPr marL="457200" lvl="1" indent="0">
              <a:buNone/>
            </a:pPr>
            <a:r>
              <a:rPr lang="en-US" sz="2000" b="1" dirty="0" smtClean="0">
                <a:solidFill>
                  <a:schemeClr val="tx1">
                    <a:lumMod val="50000"/>
                    <a:lumOff val="50000"/>
                  </a:schemeClr>
                </a:solidFill>
              </a:rPr>
              <a:t>Normal </a:t>
            </a:r>
            <a:r>
              <a:rPr lang="en-US" sz="2000" b="1" dirty="0">
                <a:solidFill>
                  <a:schemeClr val="tx1">
                    <a:lumMod val="50000"/>
                    <a:lumOff val="50000"/>
                  </a:schemeClr>
                </a:solidFill>
              </a:rPr>
              <a:t>probability </a:t>
            </a:r>
            <a:r>
              <a:rPr lang="en-US" sz="2000" dirty="0" smtClean="0"/>
              <a:t>= </a:t>
            </a:r>
            <a:r>
              <a:rPr lang="en-US" sz="2000" dirty="0"/>
              <a:t>0.1 * </a:t>
            </a:r>
            <a:r>
              <a:rPr lang="en-US" sz="2000" dirty="0" smtClean="0"/>
              <a:t>(</a:t>
            </a:r>
            <a:r>
              <a:rPr lang="en-US" sz="2000" b="1" dirty="0">
                <a:solidFill>
                  <a:schemeClr val="tx1">
                    <a:lumMod val="50000"/>
                    <a:lumOff val="50000"/>
                  </a:schemeClr>
                </a:solidFill>
              </a:rPr>
              <a:t>NP</a:t>
            </a:r>
            <a:r>
              <a:rPr lang="en-US" sz="2000" b="1" dirty="0">
                <a:solidFill>
                  <a:schemeClr val="tx1">
                    <a:lumMod val="65000"/>
                    <a:lumOff val="35000"/>
                  </a:schemeClr>
                </a:solidFill>
              </a:rPr>
              <a:t> </a:t>
            </a:r>
            <a:r>
              <a:rPr lang="en-US" sz="2000" dirty="0"/>
              <a:t>of </a:t>
            </a:r>
            <a:r>
              <a:rPr lang="en-US" sz="2000" b="1" dirty="0">
                <a:solidFill>
                  <a:schemeClr val="accent2">
                    <a:lumMod val="75000"/>
                  </a:schemeClr>
                </a:solidFill>
              </a:rPr>
              <a:t>Naïve Bayes</a:t>
            </a:r>
            <a:r>
              <a:rPr lang="en-US" sz="2000" dirty="0" smtClean="0"/>
              <a:t>) </a:t>
            </a:r>
            <a:r>
              <a:rPr lang="en-US" sz="2000" dirty="0"/>
              <a:t>+ 0.45* </a:t>
            </a:r>
            <a:r>
              <a:rPr lang="en-US" sz="2000" dirty="0" smtClean="0"/>
              <a:t>(</a:t>
            </a:r>
            <a:r>
              <a:rPr lang="en-US" sz="2000" b="1" dirty="0">
                <a:solidFill>
                  <a:schemeClr val="tx1">
                    <a:lumMod val="50000"/>
                    <a:lumOff val="50000"/>
                  </a:schemeClr>
                </a:solidFill>
              </a:rPr>
              <a:t>NP</a:t>
            </a:r>
            <a:r>
              <a:rPr lang="en-US" sz="2000" dirty="0"/>
              <a:t> of </a:t>
            </a:r>
            <a:r>
              <a:rPr lang="en-US" sz="2000" b="1" dirty="0">
                <a:solidFill>
                  <a:schemeClr val="accent6">
                    <a:lumMod val="75000"/>
                  </a:schemeClr>
                </a:solidFill>
              </a:rPr>
              <a:t>Random Forest</a:t>
            </a:r>
            <a:r>
              <a:rPr lang="en-US" sz="2000" dirty="0" smtClean="0"/>
              <a:t>) </a:t>
            </a:r>
            <a:r>
              <a:rPr lang="en-US" sz="2000" dirty="0"/>
              <a:t>+ 0.45* </a:t>
            </a:r>
            <a:r>
              <a:rPr lang="en-US" sz="2000" dirty="0" smtClean="0"/>
              <a:t>(</a:t>
            </a:r>
            <a:r>
              <a:rPr lang="en-US" sz="2000" b="1" dirty="0">
                <a:solidFill>
                  <a:schemeClr val="tx1">
                    <a:lumMod val="50000"/>
                    <a:lumOff val="50000"/>
                  </a:schemeClr>
                </a:solidFill>
              </a:rPr>
              <a:t>NP</a:t>
            </a:r>
            <a:r>
              <a:rPr lang="en-US" sz="2000" dirty="0"/>
              <a:t> of </a:t>
            </a:r>
            <a:r>
              <a:rPr lang="en-US" sz="2000" b="1" dirty="0">
                <a:solidFill>
                  <a:schemeClr val="accent1">
                    <a:lumMod val="75000"/>
                  </a:schemeClr>
                </a:solidFill>
              </a:rPr>
              <a:t>Neural Network</a:t>
            </a:r>
            <a:r>
              <a:rPr lang="en-US" sz="2000" dirty="0" smtClean="0"/>
              <a:t>)</a:t>
            </a:r>
            <a:endParaRPr lang="en-US" sz="2000" dirty="0"/>
          </a:p>
          <a:p>
            <a:pPr>
              <a:buFont typeface="Wingdings" panose="05000000000000000000" pitchFamily="2" charset="2"/>
              <a:buChar char="Ø"/>
            </a:pPr>
            <a:r>
              <a:rPr lang="en-US" sz="1900" dirty="0" smtClean="0"/>
              <a:t>  Decision:</a:t>
            </a:r>
            <a:endParaRPr lang="en-US" sz="1900" dirty="0"/>
          </a:p>
          <a:p>
            <a:pPr lvl="1"/>
            <a:r>
              <a:rPr lang="en-US" sz="2200" dirty="0"/>
              <a:t>If </a:t>
            </a:r>
            <a:r>
              <a:rPr lang="en-US" sz="2200" b="1" dirty="0" smtClean="0"/>
              <a:t>(</a:t>
            </a:r>
            <a:r>
              <a:rPr lang="en-US" sz="2200" b="1" dirty="0" smtClean="0">
                <a:solidFill>
                  <a:srgbClr val="BA0E37"/>
                </a:solidFill>
              </a:rPr>
              <a:t>Attack </a:t>
            </a:r>
            <a:r>
              <a:rPr lang="en-US" sz="2200" b="1" dirty="0">
                <a:solidFill>
                  <a:srgbClr val="BA0E37"/>
                </a:solidFill>
              </a:rPr>
              <a:t>probability </a:t>
            </a:r>
            <a:r>
              <a:rPr lang="en-US" sz="2600" b="1" dirty="0" smtClean="0"/>
              <a:t>&gt;</a:t>
            </a:r>
            <a:r>
              <a:rPr lang="en-US" sz="2200" dirty="0" smtClean="0"/>
              <a:t> </a:t>
            </a:r>
            <a:r>
              <a:rPr lang="en-US" sz="2200" b="1" dirty="0">
                <a:solidFill>
                  <a:schemeClr val="tx1">
                    <a:lumMod val="50000"/>
                    <a:lumOff val="50000"/>
                  </a:schemeClr>
                </a:solidFill>
              </a:rPr>
              <a:t>Normal </a:t>
            </a:r>
            <a:r>
              <a:rPr lang="en-US" sz="2200" b="1" dirty="0" smtClean="0">
                <a:solidFill>
                  <a:schemeClr val="tx1">
                    <a:lumMod val="50000"/>
                    <a:lumOff val="50000"/>
                  </a:schemeClr>
                </a:solidFill>
              </a:rPr>
              <a:t>probability</a:t>
            </a:r>
            <a:r>
              <a:rPr lang="en-US" sz="2200" b="1" dirty="0" smtClean="0"/>
              <a:t>)</a:t>
            </a:r>
            <a:r>
              <a:rPr lang="en-US" sz="2200" dirty="0" smtClean="0"/>
              <a:t> </a:t>
            </a:r>
            <a:r>
              <a:rPr lang="en-US" sz="2200" dirty="0" smtClean="0">
                <a:sym typeface="Wingdings" panose="05000000000000000000" pitchFamily="2" charset="2"/>
              </a:rPr>
              <a:t></a:t>
            </a:r>
            <a:r>
              <a:rPr lang="en-US" sz="2200" dirty="0" smtClean="0"/>
              <a:t> </a:t>
            </a:r>
            <a:r>
              <a:rPr lang="en-US" sz="2200" b="1" dirty="0"/>
              <a:t>Attack is </a:t>
            </a:r>
            <a:r>
              <a:rPr lang="en-US" sz="2200" b="1" dirty="0" smtClean="0"/>
              <a:t>discovered</a:t>
            </a:r>
            <a:endParaRPr lang="en-US" sz="2200" dirty="0"/>
          </a:p>
          <a:p>
            <a:pPr lvl="1"/>
            <a:r>
              <a:rPr lang="en-US" sz="2200" b="1" dirty="0"/>
              <a:t>Else</a:t>
            </a:r>
            <a:r>
              <a:rPr lang="en-US" sz="2200" dirty="0"/>
              <a:t> </a:t>
            </a:r>
            <a:r>
              <a:rPr lang="en-US" sz="2200" b="1" dirty="0" smtClean="0">
                <a:sym typeface="Wingdings" panose="05000000000000000000" pitchFamily="2" charset="2"/>
              </a:rPr>
              <a:t> </a:t>
            </a:r>
            <a:r>
              <a:rPr lang="en-US" sz="2200" b="1" dirty="0" smtClean="0"/>
              <a:t>No </a:t>
            </a:r>
            <a:r>
              <a:rPr lang="en-US" sz="2200" b="1" dirty="0"/>
              <a:t>Attack is found</a:t>
            </a:r>
            <a:endParaRPr lang="en-US" sz="2200" dirty="0"/>
          </a:p>
        </p:txBody>
      </p:sp>
    </p:spTree>
    <p:extLst>
      <p:ext uri="{BB962C8B-B14F-4D97-AF65-F5344CB8AC3E}">
        <p14:creationId xmlns:p14="http://schemas.microsoft.com/office/powerpoint/2010/main" val="2459108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2931"/>
            <a:ext cx="10515600" cy="1325563"/>
          </a:xfrm>
        </p:spPr>
        <p:txBody>
          <a:bodyPr/>
          <a:lstStyle/>
          <a:p>
            <a:r>
              <a:rPr lang="en-US" dirty="0" smtClean="0"/>
              <a:t>What is IDS?</a:t>
            </a:r>
            <a:endParaRPr lang="en-US" dirty="0"/>
          </a:p>
        </p:txBody>
      </p:sp>
      <p:sp>
        <p:nvSpPr>
          <p:cNvPr id="3" name="Content Placeholder 2"/>
          <p:cNvSpPr>
            <a:spLocks noGrp="1"/>
          </p:cNvSpPr>
          <p:nvPr>
            <p:ph idx="1"/>
          </p:nvPr>
        </p:nvSpPr>
        <p:spPr>
          <a:xfrm>
            <a:off x="838200" y="1143000"/>
            <a:ext cx="10515600" cy="5970494"/>
          </a:xfrm>
        </p:spPr>
        <p:txBody>
          <a:bodyPr>
            <a:normAutofit/>
          </a:bodyPr>
          <a:lstStyle/>
          <a:p>
            <a:pPr marL="0" indent="0">
              <a:buNone/>
            </a:pPr>
            <a:r>
              <a:rPr lang="en-US" b="1" dirty="0" smtClean="0"/>
              <a:t>IDS</a:t>
            </a:r>
            <a:r>
              <a:rPr lang="en-US" dirty="0" smtClean="0"/>
              <a:t>= Intrusion Detection System</a:t>
            </a:r>
          </a:p>
          <a:p>
            <a:r>
              <a:rPr lang="en-US" dirty="0" smtClean="0"/>
              <a:t>Monitors network or system for malicious activity or policy violations including:</a:t>
            </a:r>
          </a:p>
          <a:p>
            <a:pPr lvl="1" fontAlgn="base">
              <a:buFont typeface="Wingdings" panose="05000000000000000000" pitchFamily="2" charset="2"/>
              <a:buChar char="§"/>
            </a:pPr>
            <a:r>
              <a:rPr lang="en-US" sz="1800" dirty="0"/>
              <a:t>Denial of service attacks</a:t>
            </a:r>
          </a:p>
          <a:p>
            <a:pPr lvl="1" fontAlgn="base">
              <a:buFont typeface="Wingdings" panose="05000000000000000000" pitchFamily="2" charset="2"/>
              <a:buChar char="§"/>
            </a:pPr>
            <a:r>
              <a:rPr lang="en-US" sz="1800" dirty="0"/>
              <a:t>Port scans</a:t>
            </a:r>
          </a:p>
          <a:p>
            <a:pPr lvl="1" fontAlgn="base">
              <a:buFont typeface="Wingdings" panose="05000000000000000000" pitchFamily="2" charset="2"/>
              <a:buChar char="§"/>
            </a:pPr>
            <a:r>
              <a:rPr lang="en-US" sz="1800" dirty="0"/>
              <a:t>Malformed packets</a:t>
            </a:r>
          </a:p>
          <a:p>
            <a:pPr lvl="1" fontAlgn="base">
              <a:buFont typeface="Wingdings" panose="05000000000000000000" pitchFamily="2" charset="2"/>
              <a:buChar char="§"/>
            </a:pPr>
            <a:r>
              <a:rPr lang="en-US" sz="1800" dirty="0"/>
              <a:t>Internet Protocol (IP) fragments</a:t>
            </a:r>
          </a:p>
          <a:p>
            <a:pPr lvl="1" fontAlgn="base">
              <a:buFont typeface="Wingdings" panose="05000000000000000000" pitchFamily="2" charset="2"/>
              <a:buChar char="§"/>
            </a:pPr>
            <a:r>
              <a:rPr lang="en-US" sz="1800" dirty="0"/>
              <a:t>Restricted IP options and protocols</a:t>
            </a:r>
          </a:p>
          <a:p>
            <a:pPr lvl="1" fontAlgn="base">
              <a:buFont typeface="Wingdings" panose="05000000000000000000" pitchFamily="2" charset="2"/>
              <a:buChar char="§"/>
            </a:pPr>
            <a:r>
              <a:rPr lang="en-US" sz="1800" dirty="0"/>
              <a:t>Internet Control Message Protocol (ICMP) redirect </a:t>
            </a:r>
            <a:r>
              <a:rPr lang="en-US" sz="1800" dirty="0" smtClean="0"/>
              <a:t>messages</a:t>
            </a:r>
            <a:endParaRPr lang="en-US" dirty="0" smtClean="0"/>
          </a:p>
          <a:p>
            <a:r>
              <a:rPr lang="en-US" dirty="0"/>
              <a:t>V</a:t>
            </a:r>
            <a:r>
              <a:rPr lang="en-US" dirty="0" smtClean="0"/>
              <a:t>iolations reported to administrator or collected centrally via SIEM(</a:t>
            </a:r>
            <a:r>
              <a:rPr lang="en-US" sz="2000" dirty="0"/>
              <a:t>security information and event </a:t>
            </a:r>
            <a:r>
              <a:rPr lang="en-US" sz="2000" dirty="0" smtClean="0"/>
              <a:t>management</a:t>
            </a:r>
            <a:r>
              <a:rPr lang="en-US" dirty="0" smtClean="0"/>
              <a:t>) software/services.</a:t>
            </a:r>
          </a:p>
          <a:p>
            <a:r>
              <a:rPr lang="en-US" dirty="0" smtClean="0"/>
              <a:t>IDS is </a:t>
            </a:r>
            <a:r>
              <a:rPr lang="en-US" b="1" dirty="0" smtClean="0"/>
              <a:t>Passive</a:t>
            </a:r>
          </a:p>
          <a:p>
            <a:pPr lvl="1">
              <a:buFont typeface="Wingdings" panose="05000000000000000000" pitchFamily="2" charset="2"/>
              <a:buChar char="à"/>
            </a:pPr>
            <a:r>
              <a:rPr lang="en-US" dirty="0" smtClean="0"/>
              <a:t>IPS (</a:t>
            </a:r>
            <a:r>
              <a:rPr lang="en-US" sz="2000" dirty="0" smtClean="0"/>
              <a:t>intrusion prevention system</a:t>
            </a:r>
            <a:r>
              <a:rPr lang="en-US" dirty="0" smtClean="0"/>
              <a:t>) is active</a:t>
            </a:r>
          </a:p>
          <a:p>
            <a:r>
              <a:rPr lang="en-US" dirty="0" smtClean="0"/>
              <a:t>Is categorized in few ways…….</a:t>
            </a:r>
          </a:p>
          <a:p>
            <a:endParaRPr lang="en-US" dirty="0"/>
          </a:p>
        </p:txBody>
      </p:sp>
    </p:spTree>
    <p:extLst>
      <p:ext uri="{BB962C8B-B14F-4D97-AF65-F5344CB8AC3E}">
        <p14:creationId xmlns:p14="http://schemas.microsoft.com/office/powerpoint/2010/main" val="413947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fontScale="90000"/>
          </a:bodyPr>
          <a:lstStyle/>
          <a:p>
            <a:r>
              <a:rPr lang="en-US" dirty="0" smtClean="0"/>
              <a:t>Metrics </a:t>
            </a:r>
            <a:r>
              <a:rPr lang="en-US" dirty="0"/>
              <a:t>for Reporting</a:t>
            </a:r>
          </a:p>
        </p:txBody>
      </p:sp>
      <p:sp>
        <p:nvSpPr>
          <p:cNvPr id="4" name="Content Placeholder 3"/>
          <p:cNvSpPr>
            <a:spLocks noGrp="1"/>
          </p:cNvSpPr>
          <p:nvPr>
            <p:ph sz="half" idx="2"/>
          </p:nvPr>
        </p:nvSpPr>
        <p:spPr>
          <a:xfrm>
            <a:off x="657727" y="1236372"/>
            <a:ext cx="11229474" cy="5061397"/>
          </a:xfrm>
        </p:spPr>
        <p:txBody>
          <a:bodyPr>
            <a:normAutofit fontScale="70000" lnSpcReduction="20000"/>
          </a:bodyPr>
          <a:lstStyle/>
          <a:p>
            <a:r>
              <a:rPr lang="en-US" sz="3200" u="sng" dirty="0"/>
              <a:t>Classification Metrics</a:t>
            </a:r>
            <a:r>
              <a:rPr lang="en-US" sz="3200" b="1" dirty="0"/>
              <a:t>: </a:t>
            </a:r>
            <a:r>
              <a:rPr lang="en-US" dirty="0"/>
              <a:t>Classification metrics and implementation mode (10 folds cross-validation)</a:t>
            </a:r>
            <a:endParaRPr lang="en-US" sz="2400" dirty="0"/>
          </a:p>
          <a:p>
            <a:r>
              <a:rPr lang="en-US" b="1" dirty="0"/>
              <a:t>FP – False Positive</a:t>
            </a:r>
            <a:r>
              <a:rPr lang="en-US" sz="2400" dirty="0"/>
              <a:t>, </a:t>
            </a:r>
            <a:r>
              <a:rPr lang="en-US" b="1" dirty="0"/>
              <a:t>FN – False Negative</a:t>
            </a:r>
            <a:endParaRPr lang="en-US" sz="2400" dirty="0"/>
          </a:p>
          <a:p>
            <a:r>
              <a:rPr lang="en-US" b="1" dirty="0"/>
              <a:t>TP- True Positive</a:t>
            </a:r>
            <a:r>
              <a:rPr lang="en-US" sz="2400" dirty="0"/>
              <a:t>, </a:t>
            </a:r>
            <a:r>
              <a:rPr lang="en-US" b="1" dirty="0"/>
              <a:t>TN – True Negative</a:t>
            </a:r>
            <a:endParaRPr lang="en-US" sz="2400" dirty="0"/>
          </a:p>
          <a:p>
            <a:r>
              <a:rPr lang="en-US" b="1" dirty="0">
                <a:solidFill>
                  <a:srgbClr val="BA0E37"/>
                </a:solidFill>
              </a:rPr>
              <a:t>Precision</a:t>
            </a:r>
            <a:r>
              <a:rPr lang="en-US" dirty="0">
                <a:solidFill>
                  <a:srgbClr val="BA0E37"/>
                </a:solidFill>
              </a:rPr>
              <a:t>:</a:t>
            </a:r>
            <a:r>
              <a:rPr lang="en-US" dirty="0"/>
              <a:t> exactness – what % of exemplars that classifier labeled as positive are actually positive</a:t>
            </a:r>
            <a:endParaRPr lang="en-US" sz="2400" dirty="0"/>
          </a:p>
          <a:p>
            <a:pPr>
              <a:buFont typeface="Wingdings" panose="05000000000000000000" pitchFamily="2" charset="2"/>
              <a:buChar char="Ø"/>
            </a:pPr>
            <a:r>
              <a:rPr lang="en-US" b="1" dirty="0">
                <a:solidFill>
                  <a:srgbClr val="BA0E37"/>
                </a:solidFill>
              </a:rPr>
              <a:t>Precision</a:t>
            </a:r>
            <a:r>
              <a:rPr lang="en-US" b="1" dirty="0"/>
              <a:t>= TP/(TP+FP)</a:t>
            </a:r>
            <a:endParaRPr lang="en-US" sz="2400" dirty="0"/>
          </a:p>
          <a:p>
            <a:r>
              <a:rPr lang="en-US" b="1" dirty="0">
                <a:solidFill>
                  <a:schemeClr val="accent1">
                    <a:lumMod val="75000"/>
                  </a:schemeClr>
                </a:solidFill>
              </a:rPr>
              <a:t>Recall:</a:t>
            </a:r>
            <a:r>
              <a:rPr lang="en-US" b="1" dirty="0"/>
              <a:t> </a:t>
            </a:r>
            <a:r>
              <a:rPr lang="en-US" dirty="0"/>
              <a:t>completeness – what % of positive exemplars did classifier label as positive?</a:t>
            </a:r>
            <a:endParaRPr lang="en-US" sz="2400" dirty="0"/>
          </a:p>
          <a:p>
            <a:pPr>
              <a:buFont typeface="Wingdings" panose="05000000000000000000" pitchFamily="2" charset="2"/>
              <a:buChar char="Ø"/>
            </a:pPr>
            <a:r>
              <a:rPr lang="en-US" b="1" dirty="0"/>
              <a:t> </a:t>
            </a:r>
            <a:r>
              <a:rPr lang="en-US" b="1" dirty="0">
                <a:solidFill>
                  <a:schemeClr val="accent1">
                    <a:lumMod val="75000"/>
                  </a:schemeClr>
                </a:solidFill>
              </a:rPr>
              <a:t>Recall</a:t>
            </a:r>
            <a:r>
              <a:rPr lang="en-US" b="1" dirty="0"/>
              <a:t> = TP/(TP+FN)</a:t>
            </a:r>
            <a:endParaRPr lang="en-US" sz="2400" dirty="0"/>
          </a:p>
          <a:p>
            <a:r>
              <a:rPr lang="en-US" dirty="0"/>
              <a:t>Perfect score is 1.0. Inverse relationship between precision &amp; recall</a:t>
            </a:r>
            <a:endParaRPr lang="en-US" sz="2400" dirty="0"/>
          </a:p>
          <a:p>
            <a:r>
              <a:rPr lang="en-US" sz="2900" b="1" i="1" dirty="0">
                <a:solidFill>
                  <a:schemeClr val="accent6">
                    <a:lumMod val="75000"/>
                  </a:schemeClr>
                </a:solidFill>
              </a:rPr>
              <a:t>Accuracy</a:t>
            </a:r>
            <a:r>
              <a:rPr lang="en-US" sz="2900" b="1" i="1" dirty="0"/>
              <a:t> = Overall Correctness in classification</a:t>
            </a:r>
            <a:endParaRPr lang="en-US" sz="2900" dirty="0"/>
          </a:p>
          <a:p>
            <a:pPr>
              <a:buFont typeface="Wingdings" panose="05000000000000000000" pitchFamily="2" charset="2"/>
              <a:buChar char="Ø"/>
            </a:pPr>
            <a:r>
              <a:rPr lang="en-US" dirty="0"/>
              <a:t> </a:t>
            </a:r>
            <a:r>
              <a:rPr lang="en-US" b="1" dirty="0">
                <a:solidFill>
                  <a:schemeClr val="accent6">
                    <a:lumMod val="75000"/>
                  </a:schemeClr>
                </a:solidFill>
              </a:rPr>
              <a:t>Accuracy</a:t>
            </a:r>
            <a:r>
              <a:rPr lang="en-US" b="1" dirty="0"/>
              <a:t>= (TP+TN)/(TP+FP+TN+FN)</a:t>
            </a:r>
            <a:endParaRPr lang="en-US" sz="2400" b="1" dirty="0"/>
          </a:p>
          <a:p>
            <a:r>
              <a:rPr lang="en-US" sz="3600" b="1" dirty="0"/>
              <a:t>Cross-validation</a:t>
            </a:r>
            <a:r>
              <a:rPr lang="en-US" sz="3600" dirty="0"/>
              <a:t> (</a:t>
            </a:r>
            <a:r>
              <a:rPr lang="en-US" sz="3600" i="1" dirty="0"/>
              <a:t>k</a:t>
            </a:r>
            <a:r>
              <a:rPr lang="en-US" sz="3600" dirty="0"/>
              <a:t>-fold, where k = 10 is most popular</a:t>
            </a:r>
          </a:p>
          <a:p>
            <a:pPr>
              <a:buFont typeface="Wingdings" panose="05000000000000000000" pitchFamily="2" charset="2"/>
              <a:buChar char="Ø"/>
            </a:pPr>
            <a:r>
              <a:rPr lang="en-US" sz="3600" dirty="0"/>
              <a:t>Randomly partition the data into </a:t>
            </a:r>
            <a:r>
              <a:rPr lang="en-US" sz="3600" i="1" dirty="0"/>
              <a:t>k</a:t>
            </a:r>
            <a:r>
              <a:rPr lang="en-US" sz="3600" dirty="0"/>
              <a:t> substantially different subsets, each approximately equal size</a:t>
            </a:r>
          </a:p>
          <a:p>
            <a:pPr>
              <a:buFont typeface="Wingdings" panose="05000000000000000000" pitchFamily="2" charset="2"/>
              <a:buChar char="Ø"/>
            </a:pPr>
            <a:r>
              <a:rPr lang="en-US" sz="3600" dirty="0"/>
              <a:t> At </a:t>
            </a:r>
            <a:r>
              <a:rPr lang="en-US" sz="3600" i="1" dirty="0" err="1"/>
              <a:t>i</a:t>
            </a:r>
            <a:r>
              <a:rPr lang="en-US" sz="3600" dirty="0" err="1"/>
              <a:t>-th</a:t>
            </a:r>
            <a:r>
              <a:rPr lang="en-US" sz="3600" dirty="0"/>
              <a:t> iteration, use D</a:t>
            </a:r>
            <a:r>
              <a:rPr lang="en-US" sz="3600" baseline="-25000" dirty="0"/>
              <a:t>i </a:t>
            </a:r>
            <a:r>
              <a:rPr lang="en-US" sz="3600" dirty="0"/>
              <a:t>as test set and others as training set</a:t>
            </a:r>
          </a:p>
          <a:p>
            <a:endParaRPr lang="en-US" sz="3300" dirty="0"/>
          </a:p>
        </p:txBody>
      </p:sp>
    </p:spTree>
    <p:extLst>
      <p:ext uri="{BB962C8B-B14F-4D97-AF65-F5344CB8AC3E}">
        <p14:creationId xmlns:p14="http://schemas.microsoft.com/office/powerpoint/2010/main" val="4250090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fontScale="90000"/>
          </a:bodyPr>
          <a:lstStyle/>
          <a:p>
            <a:r>
              <a:rPr lang="en-US" dirty="0" smtClean="0"/>
              <a:t>WEKA Software</a:t>
            </a:r>
            <a:endParaRPr lang="en-US" dirty="0"/>
          </a:p>
        </p:txBody>
      </p:sp>
      <p:sp>
        <p:nvSpPr>
          <p:cNvPr id="3" name="Content Placeholder 2"/>
          <p:cNvSpPr>
            <a:spLocks noGrp="1"/>
          </p:cNvSpPr>
          <p:nvPr>
            <p:ph sz="half" idx="1"/>
          </p:nvPr>
        </p:nvSpPr>
        <p:spPr>
          <a:xfrm>
            <a:off x="457200" y="1236372"/>
            <a:ext cx="11734799" cy="4940591"/>
          </a:xfrm>
        </p:spPr>
        <p:txBody>
          <a:bodyPr>
            <a:normAutofit/>
          </a:bodyPr>
          <a:lstStyle/>
          <a:p>
            <a:r>
              <a:rPr lang="en-US" sz="2600" dirty="0" smtClean="0"/>
              <a:t>Weka </a:t>
            </a:r>
            <a:r>
              <a:rPr lang="en-US" sz="2600" dirty="0"/>
              <a:t>- collection of </a:t>
            </a:r>
            <a:r>
              <a:rPr lang="en-US" sz="2600" b="1" dirty="0"/>
              <a:t>publicly available free </a:t>
            </a:r>
            <a:r>
              <a:rPr lang="en-US" sz="2600" dirty="0"/>
              <a:t>machine learning algorithms for data mining tasks, very </a:t>
            </a:r>
            <a:r>
              <a:rPr lang="en-US" sz="2600" b="1" dirty="0"/>
              <a:t>POWERFUL</a:t>
            </a:r>
          </a:p>
          <a:p>
            <a:r>
              <a:rPr lang="en-US" sz="2600" dirty="0"/>
              <a:t>Algorithms applied directly to a dataset or called from Java code (suitable for Linux). </a:t>
            </a:r>
          </a:p>
          <a:p>
            <a:r>
              <a:rPr lang="en-US" sz="2600" dirty="0"/>
              <a:t>Tools for data pre-processing, feature evaluation, classification, regression, clustering, association rules, and visualization. </a:t>
            </a:r>
          </a:p>
          <a:p>
            <a:r>
              <a:rPr lang="en-US" sz="2600" dirty="0"/>
              <a:t>Handles missing data</a:t>
            </a:r>
          </a:p>
          <a:p>
            <a:r>
              <a:rPr lang="en-US" sz="2600" dirty="0"/>
              <a:t>Handles combination of many data types, such as numeric, strings etc. as features. </a:t>
            </a:r>
          </a:p>
          <a:p>
            <a:r>
              <a:rPr lang="en-US" sz="2600" dirty="0"/>
              <a:t>Input feature vector of each class presented using a specific format called </a:t>
            </a:r>
            <a:r>
              <a:rPr lang="en-US" sz="2600" i="1" dirty="0"/>
              <a:t>‘</a:t>
            </a:r>
            <a:r>
              <a:rPr lang="en-US" sz="2600" i="1" dirty="0" err="1"/>
              <a:t>arff</a:t>
            </a:r>
            <a:r>
              <a:rPr lang="en-US" sz="2600" i="1" dirty="0"/>
              <a:t>’</a:t>
            </a:r>
            <a:r>
              <a:rPr lang="en-US" sz="2600" dirty="0"/>
              <a:t> format</a:t>
            </a:r>
          </a:p>
          <a:p>
            <a:r>
              <a:rPr lang="en-US" sz="2600" dirty="0" smtClean="0"/>
              <a:t>plan </a:t>
            </a:r>
            <a:r>
              <a:rPr lang="en-US" sz="2600" dirty="0"/>
              <a:t>to use Weka software;  used by researchers all over with great performances.</a:t>
            </a:r>
          </a:p>
          <a:p>
            <a:endParaRPr lang="en-US" dirty="0"/>
          </a:p>
        </p:txBody>
      </p:sp>
    </p:spTree>
    <p:extLst>
      <p:ext uri="{BB962C8B-B14F-4D97-AF65-F5344CB8AC3E}">
        <p14:creationId xmlns:p14="http://schemas.microsoft.com/office/powerpoint/2010/main" val="14406540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560674-53B3-47B9-803C-FF0E68FF866A}"/>
              </a:ext>
            </a:extLst>
          </p:cNvPr>
          <p:cNvSpPr>
            <a:spLocks noGrp="1"/>
          </p:cNvSpPr>
          <p:nvPr>
            <p:ph type="title"/>
          </p:nvPr>
        </p:nvSpPr>
        <p:spPr>
          <a:xfrm>
            <a:off x="632138" y="159064"/>
            <a:ext cx="10515600" cy="529178"/>
          </a:xfrm>
        </p:spPr>
        <p:txBody>
          <a:bodyPr>
            <a:noAutofit/>
          </a:bodyPr>
          <a:lstStyle/>
          <a:p>
            <a:r>
              <a:rPr lang="en-US" sz="2800" dirty="0"/>
              <a:t>WEKA Screen Shot: Classification of a Simple 5-class Problem (RF)</a:t>
            </a:r>
          </a:p>
        </p:txBody>
      </p:sp>
      <p:pic>
        <p:nvPicPr>
          <p:cNvPr id="4" name="Content Placeholder 3">
            <a:extLst>
              <a:ext uri="{FF2B5EF4-FFF2-40B4-BE49-F238E27FC236}">
                <a16:creationId xmlns="" xmlns:a16="http://schemas.microsoft.com/office/drawing/2014/main" id="{98246FE4-7947-4A39-BBFF-5DC209B06383}"/>
              </a:ext>
            </a:extLst>
          </p:cNvPr>
          <p:cNvPicPr>
            <a:picLocks noGrp="1" noChangeAspect="1"/>
          </p:cNvPicPr>
          <p:nvPr>
            <p:ph idx="1"/>
          </p:nvPr>
        </p:nvPicPr>
        <p:blipFill>
          <a:blip r:embed="rId2"/>
          <a:stretch>
            <a:fillRect/>
          </a:stretch>
        </p:blipFill>
        <p:spPr>
          <a:xfrm>
            <a:off x="728731" y="688242"/>
            <a:ext cx="11463269" cy="6522625"/>
          </a:xfrm>
          <a:prstGeom prst="rect">
            <a:avLst/>
          </a:prstGeom>
        </p:spPr>
      </p:pic>
    </p:spTree>
    <p:extLst>
      <p:ext uri="{BB962C8B-B14F-4D97-AF65-F5344CB8AC3E}">
        <p14:creationId xmlns:p14="http://schemas.microsoft.com/office/powerpoint/2010/main" val="41531117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7E1DB8-C41F-4233-9802-B90C831F6811}"/>
              </a:ext>
            </a:extLst>
          </p:cNvPr>
          <p:cNvSpPr>
            <a:spLocks noGrp="1"/>
          </p:cNvSpPr>
          <p:nvPr>
            <p:ph type="title"/>
          </p:nvPr>
        </p:nvSpPr>
        <p:spPr>
          <a:xfrm>
            <a:off x="838200" y="365126"/>
            <a:ext cx="10515600" cy="519130"/>
          </a:xfrm>
        </p:spPr>
        <p:txBody>
          <a:bodyPr>
            <a:noAutofit/>
          </a:bodyPr>
          <a:lstStyle/>
          <a:p>
            <a:r>
              <a:rPr lang="en-US" sz="2800" dirty="0"/>
              <a:t>WEKA Screen Shot: Classification of a Simple 5-class Problem (</a:t>
            </a:r>
            <a:r>
              <a:rPr lang="en-US" sz="2800" dirty="0" smtClean="0"/>
              <a:t>MLP-NN</a:t>
            </a:r>
            <a:r>
              <a:rPr lang="en-US" sz="2800" dirty="0"/>
              <a:t>)</a:t>
            </a:r>
          </a:p>
        </p:txBody>
      </p:sp>
      <p:pic>
        <p:nvPicPr>
          <p:cNvPr id="4" name="Content Placeholder 3">
            <a:extLst>
              <a:ext uri="{FF2B5EF4-FFF2-40B4-BE49-F238E27FC236}">
                <a16:creationId xmlns="" xmlns:a16="http://schemas.microsoft.com/office/drawing/2014/main" id="{C8D329C6-6280-44FE-9A59-F6A679D0BE53}"/>
              </a:ext>
            </a:extLst>
          </p:cNvPr>
          <p:cNvPicPr>
            <a:picLocks noGrp="1" noChangeAspect="1"/>
          </p:cNvPicPr>
          <p:nvPr>
            <p:ph idx="1"/>
          </p:nvPr>
        </p:nvPicPr>
        <p:blipFill>
          <a:blip r:embed="rId2"/>
          <a:stretch>
            <a:fillRect/>
          </a:stretch>
        </p:blipFill>
        <p:spPr>
          <a:xfrm>
            <a:off x="965200" y="984250"/>
            <a:ext cx="13665200" cy="7375262"/>
          </a:xfrm>
          <a:prstGeom prst="rect">
            <a:avLst/>
          </a:prstGeom>
        </p:spPr>
      </p:pic>
    </p:spTree>
    <p:extLst>
      <p:ext uri="{BB962C8B-B14F-4D97-AF65-F5344CB8AC3E}">
        <p14:creationId xmlns:p14="http://schemas.microsoft.com/office/powerpoint/2010/main" val="33914961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B63CDD-7F58-4A9A-8E9B-B61BB2D6614F}"/>
              </a:ext>
            </a:extLst>
          </p:cNvPr>
          <p:cNvSpPr>
            <a:spLocks noGrp="1"/>
          </p:cNvSpPr>
          <p:nvPr>
            <p:ph type="title"/>
          </p:nvPr>
        </p:nvSpPr>
        <p:spPr>
          <a:xfrm>
            <a:off x="838200" y="365125"/>
            <a:ext cx="10515600" cy="649759"/>
          </a:xfrm>
        </p:spPr>
        <p:txBody>
          <a:bodyPr>
            <a:normAutofit/>
          </a:bodyPr>
          <a:lstStyle/>
          <a:p>
            <a:r>
              <a:rPr lang="en-US" sz="2400" dirty="0"/>
              <a:t>WEKA ranks features for selecting important features (from 140 features with name)</a:t>
            </a:r>
          </a:p>
        </p:txBody>
      </p:sp>
      <p:pic>
        <p:nvPicPr>
          <p:cNvPr id="4" name="Content Placeholder 3">
            <a:extLst>
              <a:ext uri="{FF2B5EF4-FFF2-40B4-BE49-F238E27FC236}">
                <a16:creationId xmlns="" xmlns:a16="http://schemas.microsoft.com/office/drawing/2014/main" id="{8811A9C7-8EFF-4E4A-AF99-56603186C6EA}"/>
              </a:ext>
            </a:extLst>
          </p:cNvPr>
          <p:cNvPicPr>
            <a:picLocks noGrp="1" noChangeAspect="1"/>
          </p:cNvPicPr>
          <p:nvPr>
            <p:ph idx="1"/>
          </p:nvPr>
        </p:nvPicPr>
        <p:blipFill>
          <a:blip r:embed="rId2"/>
          <a:stretch>
            <a:fillRect/>
          </a:stretch>
        </p:blipFill>
        <p:spPr>
          <a:xfrm>
            <a:off x="939800" y="1085850"/>
            <a:ext cx="12487441" cy="6836238"/>
          </a:xfrm>
          <a:prstGeom prst="rect">
            <a:avLst/>
          </a:prstGeom>
        </p:spPr>
      </p:pic>
    </p:spTree>
    <p:extLst>
      <p:ext uri="{BB962C8B-B14F-4D97-AF65-F5344CB8AC3E}">
        <p14:creationId xmlns:p14="http://schemas.microsoft.com/office/powerpoint/2010/main" val="6436121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115745-7154-4CCF-B9D2-9B86445FA68B}"/>
              </a:ext>
            </a:extLst>
          </p:cNvPr>
          <p:cNvSpPr>
            <a:spLocks noGrp="1"/>
          </p:cNvSpPr>
          <p:nvPr>
            <p:ph type="title"/>
          </p:nvPr>
        </p:nvSpPr>
        <p:spPr>
          <a:xfrm>
            <a:off x="838200" y="365126"/>
            <a:ext cx="10515600" cy="408598"/>
          </a:xfrm>
        </p:spPr>
        <p:txBody>
          <a:bodyPr>
            <a:noAutofit/>
          </a:bodyPr>
          <a:lstStyle/>
          <a:p>
            <a:r>
              <a:rPr lang="en-US" sz="3200" dirty="0"/>
              <a:t>WEKA: Using Principal Components for Reduced Feature Set</a:t>
            </a:r>
          </a:p>
        </p:txBody>
      </p:sp>
      <p:pic>
        <p:nvPicPr>
          <p:cNvPr id="4" name="Content Placeholder 3">
            <a:extLst>
              <a:ext uri="{FF2B5EF4-FFF2-40B4-BE49-F238E27FC236}">
                <a16:creationId xmlns="" xmlns:a16="http://schemas.microsoft.com/office/drawing/2014/main" id="{312B280E-4E80-4D73-BB4E-A6DDCBDC217D}"/>
              </a:ext>
            </a:extLst>
          </p:cNvPr>
          <p:cNvPicPr>
            <a:picLocks noGrp="1" noChangeAspect="1"/>
          </p:cNvPicPr>
          <p:nvPr>
            <p:ph idx="1"/>
          </p:nvPr>
        </p:nvPicPr>
        <p:blipFill>
          <a:blip r:embed="rId2"/>
          <a:stretch>
            <a:fillRect/>
          </a:stretch>
        </p:blipFill>
        <p:spPr>
          <a:xfrm>
            <a:off x="592853" y="893763"/>
            <a:ext cx="13828999" cy="7533674"/>
          </a:xfrm>
          <a:prstGeom prst="rect">
            <a:avLst/>
          </a:prstGeom>
        </p:spPr>
      </p:pic>
    </p:spTree>
    <p:extLst>
      <p:ext uri="{BB962C8B-B14F-4D97-AF65-F5344CB8AC3E}">
        <p14:creationId xmlns:p14="http://schemas.microsoft.com/office/powerpoint/2010/main" val="13822548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8064"/>
          </a:xfrm>
        </p:spPr>
        <p:txBody>
          <a:bodyPr>
            <a:normAutofit fontScale="90000"/>
          </a:bodyPr>
          <a:lstStyle/>
          <a:p>
            <a:r>
              <a:rPr lang="en-US" dirty="0" smtClean="0"/>
              <a:t>Summarization</a:t>
            </a:r>
            <a:endParaRPr lang="en-US" dirty="0"/>
          </a:p>
        </p:txBody>
      </p:sp>
      <p:sp>
        <p:nvSpPr>
          <p:cNvPr id="3" name="Content Placeholder 2"/>
          <p:cNvSpPr>
            <a:spLocks noGrp="1"/>
          </p:cNvSpPr>
          <p:nvPr>
            <p:ph idx="1"/>
          </p:nvPr>
        </p:nvSpPr>
        <p:spPr>
          <a:xfrm>
            <a:off x="838200" y="1223493"/>
            <a:ext cx="10515600" cy="4953470"/>
          </a:xfrm>
        </p:spPr>
        <p:txBody>
          <a:bodyPr>
            <a:normAutofit lnSpcReduction="10000"/>
          </a:bodyPr>
          <a:lstStyle/>
          <a:p>
            <a:pPr lvl="0"/>
            <a:r>
              <a:rPr lang="en-US" dirty="0"/>
              <a:t>Surveyed many papers on HIDS and NIDS that use machine learning.</a:t>
            </a:r>
          </a:p>
          <a:p>
            <a:pPr lvl="0"/>
            <a:r>
              <a:rPr lang="en-US" dirty="0"/>
              <a:t>surveyed publicly available database for implementing any new machine learning scheme for HIDS.</a:t>
            </a:r>
          </a:p>
          <a:p>
            <a:pPr lvl="0"/>
            <a:r>
              <a:rPr lang="en-US" dirty="0"/>
              <a:t>Concluded that AFDA-LD data base is our optimal choice though KDD-99 </a:t>
            </a:r>
            <a:r>
              <a:rPr lang="en-US" dirty="0" smtClean="0"/>
              <a:t>may </a:t>
            </a:r>
            <a:r>
              <a:rPr lang="en-US" dirty="0"/>
              <a:t>help us with training and gaining  insights.</a:t>
            </a:r>
          </a:p>
          <a:p>
            <a:pPr lvl="0"/>
            <a:r>
              <a:rPr lang="en-US" dirty="0"/>
              <a:t>Proposed to use WEKA publicly available machine learning software to implement combined classifier scheme.</a:t>
            </a:r>
          </a:p>
          <a:p>
            <a:pPr lvl="0"/>
            <a:r>
              <a:rPr lang="en-US" dirty="0" smtClean="0"/>
              <a:t>The 3 chosen classifiers are </a:t>
            </a:r>
            <a:r>
              <a:rPr lang="en-US" dirty="0"/>
              <a:t>Radom Forest, MLP-NN and Naïve </a:t>
            </a:r>
            <a:r>
              <a:rPr lang="en-US" dirty="0" smtClean="0"/>
              <a:t>Bayes </a:t>
            </a:r>
            <a:r>
              <a:rPr lang="en-US" dirty="0"/>
              <a:t>to implement combined classification scheme.</a:t>
            </a:r>
          </a:p>
          <a:p>
            <a:pPr lvl="0"/>
            <a:r>
              <a:rPr lang="en-US" dirty="0"/>
              <a:t>Outlined a preliminary combination scheme utilizing evidence from </a:t>
            </a:r>
            <a:r>
              <a:rPr lang="en-US"/>
              <a:t>each </a:t>
            </a:r>
            <a:endParaRPr lang="en-US" smtClean="0"/>
          </a:p>
          <a:p>
            <a:pPr lvl="0"/>
            <a:r>
              <a:rPr lang="en-US" smtClean="0"/>
              <a:t>Optimistic </a:t>
            </a:r>
            <a:r>
              <a:rPr lang="en-US" dirty="0" smtClean="0"/>
              <a:t>that the proposed scheme is sound and will bear fruits. </a:t>
            </a:r>
            <a:endParaRPr lang="en-US" dirty="0"/>
          </a:p>
        </p:txBody>
      </p:sp>
    </p:spTree>
    <p:extLst>
      <p:ext uri="{BB962C8B-B14F-4D97-AF65-F5344CB8AC3E}">
        <p14:creationId xmlns:p14="http://schemas.microsoft.com/office/powerpoint/2010/main" val="1431191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365125"/>
            <a:ext cx="10515600" cy="5811838"/>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lgn="ctr">
              <a:buNone/>
            </a:pPr>
            <a:endParaRPr lang="en-US" sz="4800" dirty="0" smtClean="0">
              <a:latin typeface="Aharoni" panose="02010803020104030203" pitchFamily="2" charset="-79"/>
              <a:cs typeface="Aharoni" panose="02010803020104030203" pitchFamily="2" charset="-79"/>
            </a:endParaRPr>
          </a:p>
          <a:p>
            <a:pPr marL="0" indent="0" algn="ctr">
              <a:buNone/>
            </a:pPr>
            <a:r>
              <a:rPr lang="en-US" sz="4800" dirty="0" smtClean="0">
                <a:latin typeface="Aharoni" panose="02010803020104030203" pitchFamily="2" charset="-79"/>
                <a:cs typeface="Aharoni" panose="02010803020104030203" pitchFamily="2" charset="-79"/>
              </a:rPr>
              <a:t>The End</a:t>
            </a:r>
          </a:p>
        </p:txBody>
      </p:sp>
    </p:spTree>
    <p:extLst>
      <p:ext uri="{BB962C8B-B14F-4D97-AF65-F5344CB8AC3E}">
        <p14:creationId xmlns:p14="http://schemas.microsoft.com/office/powerpoint/2010/main" val="111432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2931"/>
            <a:ext cx="10515600" cy="1325563"/>
          </a:xfrm>
        </p:spPr>
        <p:txBody>
          <a:bodyPr/>
          <a:lstStyle/>
          <a:p>
            <a:r>
              <a:rPr lang="en-US" dirty="0" smtClean="0"/>
              <a:t>Network-Based </a:t>
            </a:r>
            <a:r>
              <a:rPr lang="en-US" dirty="0"/>
              <a:t>IDS (NIDS)</a:t>
            </a:r>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81544" y="1968230"/>
            <a:ext cx="4981879" cy="3003014"/>
          </a:xfrm>
        </p:spPr>
      </p:pic>
      <p:sp>
        <p:nvSpPr>
          <p:cNvPr id="7" name="TextBox 6"/>
          <p:cNvSpPr txBox="1"/>
          <p:nvPr/>
        </p:nvSpPr>
        <p:spPr>
          <a:xfrm>
            <a:off x="752989" y="1398493"/>
            <a:ext cx="8893287" cy="4739759"/>
          </a:xfrm>
          <a:prstGeom prst="rect">
            <a:avLst/>
          </a:prstGeom>
          <a:noFill/>
        </p:spPr>
        <p:txBody>
          <a:bodyPr wrap="square" rtlCol="0">
            <a:spAutoFit/>
          </a:bodyPr>
          <a:lstStyle/>
          <a:p>
            <a:pPr marL="342900" indent="-342900">
              <a:buSzPct val="110000"/>
              <a:buFont typeface="Wingdings" panose="05000000000000000000" pitchFamily="2" charset="2"/>
              <a:buChar char="§"/>
            </a:pPr>
            <a:r>
              <a:rPr lang="en-US" sz="2400" dirty="0"/>
              <a:t>NIDS work best when located </a:t>
            </a:r>
            <a:r>
              <a:rPr lang="en-US" sz="2400" dirty="0" smtClean="0"/>
              <a:t>on: </a:t>
            </a:r>
          </a:p>
          <a:p>
            <a:pPr marL="800100" lvl="1" indent="-342900">
              <a:buSzPct val="110000"/>
              <a:buFont typeface="Arial" panose="020B0604020202020204" pitchFamily="34" charset="0"/>
              <a:buChar char="•"/>
            </a:pPr>
            <a:r>
              <a:rPr lang="en-US" sz="2000" dirty="0" smtClean="0"/>
              <a:t>DMZ (subnet where external services face untrusted network)</a:t>
            </a:r>
          </a:p>
          <a:p>
            <a:pPr marL="800100" lvl="1" indent="-342900">
              <a:buSzPct val="110000"/>
              <a:buFont typeface="Arial" panose="020B0604020202020204" pitchFamily="34" charset="0"/>
              <a:buChar char="•"/>
            </a:pPr>
            <a:r>
              <a:rPr lang="en-US" sz="2000" dirty="0" smtClean="0"/>
              <a:t>subnets </a:t>
            </a:r>
            <a:r>
              <a:rPr lang="en-US" sz="2000" dirty="0"/>
              <a:t>containing mission critical servers </a:t>
            </a:r>
          </a:p>
          <a:p>
            <a:pPr marL="800100" lvl="1" indent="-342900">
              <a:buSzPct val="110000"/>
              <a:buFont typeface="Arial" panose="020B0604020202020204" pitchFamily="34" charset="0"/>
              <a:buChar char="•"/>
            </a:pPr>
            <a:r>
              <a:rPr lang="en-US" sz="2000" dirty="0" smtClean="0"/>
              <a:t>Inside/outside </a:t>
            </a:r>
            <a:r>
              <a:rPr lang="en-US" sz="2000" dirty="0"/>
              <a:t>the firewall</a:t>
            </a:r>
            <a:r>
              <a:rPr lang="en-US" sz="2000" dirty="0" smtClean="0"/>
              <a:t>.</a:t>
            </a:r>
          </a:p>
          <a:p>
            <a:pPr marL="342900" indent="-342900">
              <a:buSzPct val="110000"/>
              <a:buFont typeface="Wingdings" panose="05000000000000000000" pitchFamily="2" charset="2"/>
              <a:buChar char="§"/>
            </a:pPr>
            <a:r>
              <a:rPr lang="en-US" sz="2400" dirty="0" smtClean="0"/>
              <a:t>Packet analysis of packets flowing through device </a:t>
            </a:r>
          </a:p>
          <a:p>
            <a:pPr>
              <a:buSzPct val="110000"/>
            </a:pPr>
            <a:r>
              <a:rPr lang="en-US" sz="2400" dirty="0"/>
              <a:t> </a:t>
            </a:r>
            <a:r>
              <a:rPr lang="en-US" sz="2400" dirty="0" smtClean="0"/>
              <a:t>    and matches against known library of attacks.</a:t>
            </a:r>
          </a:p>
          <a:p>
            <a:pPr marL="342900" indent="-342900">
              <a:buSzPct val="110000"/>
              <a:buFont typeface="Wingdings" panose="05000000000000000000" pitchFamily="2" charset="2"/>
              <a:buChar char="§"/>
            </a:pPr>
            <a:r>
              <a:rPr lang="en-US" sz="2400" dirty="0" smtClean="0"/>
              <a:t>Detects:</a:t>
            </a:r>
          </a:p>
          <a:p>
            <a:pPr marL="800100" lvl="1" indent="-342900">
              <a:buSzPct val="110000"/>
              <a:buFont typeface="Arial" panose="020B0604020202020204" pitchFamily="34" charset="0"/>
              <a:buChar char="•"/>
            </a:pPr>
            <a:r>
              <a:rPr lang="en-US" sz="2000" dirty="0" smtClean="0"/>
              <a:t>DDoS attacks</a:t>
            </a:r>
          </a:p>
          <a:p>
            <a:pPr marL="800100" lvl="1" indent="-342900">
              <a:buSzPct val="110000"/>
              <a:buFont typeface="Arial" panose="020B0604020202020204" pitchFamily="34" charset="0"/>
              <a:buChar char="•"/>
            </a:pPr>
            <a:r>
              <a:rPr lang="en-US" sz="2000" dirty="0" smtClean="0"/>
              <a:t>Worms</a:t>
            </a:r>
          </a:p>
          <a:p>
            <a:pPr marL="800100" lvl="1" indent="-342900">
              <a:buSzPct val="110000"/>
              <a:buFont typeface="Arial" panose="020B0604020202020204" pitchFamily="34" charset="0"/>
              <a:buChar char="•"/>
            </a:pPr>
            <a:r>
              <a:rPr lang="en-US" sz="2000" dirty="0" smtClean="0"/>
              <a:t>Viruses</a:t>
            </a:r>
          </a:p>
          <a:p>
            <a:pPr marL="800100" lvl="1" indent="-342900">
              <a:buSzPct val="110000"/>
              <a:buFont typeface="Arial" panose="020B0604020202020204" pitchFamily="34" charset="0"/>
              <a:buChar char="•"/>
            </a:pPr>
            <a:r>
              <a:rPr lang="en-US" sz="2000" dirty="0" smtClean="0"/>
              <a:t>Malformed packets</a:t>
            </a:r>
          </a:p>
          <a:p>
            <a:pPr marL="342900" indent="-342900">
              <a:buSzPct val="110000"/>
              <a:buFont typeface="Wingdings" panose="05000000000000000000" pitchFamily="2" charset="2"/>
              <a:buChar char="§"/>
            </a:pPr>
            <a:r>
              <a:rPr lang="en-US" sz="2400" dirty="0" smtClean="0"/>
              <a:t>NIDSs log their </a:t>
            </a:r>
            <a:r>
              <a:rPr lang="en-US" sz="2400" dirty="0"/>
              <a:t>activities and report or alarm </a:t>
            </a:r>
            <a:endParaRPr lang="en-US" sz="2400" dirty="0" smtClean="0"/>
          </a:p>
          <a:p>
            <a:pPr>
              <a:buSzPct val="110000"/>
            </a:pPr>
            <a:r>
              <a:rPr lang="en-US" sz="2400" dirty="0" smtClean="0"/>
              <a:t>     on </a:t>
            </a:r>
            <a:r>
              <a:rPr lang="en-US" sz="2400" dirty="0"/>
              <a:t>questionable events. </a:t>
            </a:r>
            <a:endParaRPr lang="en-US" sz="2400"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63010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2931"/>
            <a:ext cx="10515600" cy="1325563"/>
          </a:xfrm>
        </p:spPr>
        <p:txBody>
          <a:bodyPr/>
          <a:lstStyle/>
          <a:p>
            <a:r>
              <a:rPr lang="en-US" dirty="0" smtClean="0"/>
              <a:t>Host-Based </a:t>
            </a:r>
            <a:r>
              <a:rPr lang="en-US" dirty="0"/>
              <a:t>IDS </a:t>
            </a:r>
            <a:r>
              <a:rPr lang="en-US" dirty="0" smtClean="0"/>
              <a:t>(HIDS)</a:t>
            </a:r>
            <a:endParaRPr lang="en-US" b="1" dirty="0">
              <a:solidFill>
                <a:srgbClr val="FF0000"/>
              </a:solidFill>
            </a:endParaRPr>
          </a:p>
        </p:txBody>
      </p:sp>
      <p:sp>
        <p:nvSpPr>
          <p:cNvPr id="7" name="TextBox 6"/>
          <p:cNvSpPr txBox="1"/>
          <p:nvPr/>
        </p:nvSpPr>
        <p:spPr>
          <a:xfrm>
            <a:off x="752991" y="1398492"/>
            <a:ext cx="6007112" cy="2554545"/>
          </a:xfrm>
          <a:prstGeom prst="rect">
            <a:avLst/>
          </a:prstGeom>
          <a:noFill/>
        </p:spPr>
        <p:txBody>
          <a:bodyPr wrap="square" rtlCol="0">
            <a:spAutoFit/>
          </a:bodyPr>
          <a:lstStyle/>
          <a:p>
            <a:pPr marL="342900" indent="-342900">
              <a:buFont typeface="Wingdings" panose="05000000000000000000" pitchFamily="2" charset="2"/>
              <a:buChar char="§"/>
            </a:pPr>
            <a:r>
              <a:rPr lang="en-US" sz="2400" dirty="0" smtClean="0"/>
              <a:t>Confined to monitoring on a single host. </a:t>
            </a:r>
          </a:p>
          <a:p>
            <a:pPr marL="342900" indent="-342900">
              <a:buFont typeface="Wingdings" panose="05000000000000000000" pitchFamily="2" charset="2"/>
              <a:buChar char="§"/>
            </a:pPr>
            <a:r>
              <a:rPr lang="en-US" sz="2400" dirty="0" smtClean="0"/>
              <a:t>Mainly used for detecting Internal Attacks.</a:t>
            </a:r>
          </a:p>
          <a:p>
            <a:pPr marL="342900" indent="-342900">
              <a:buFont typeface="Wingdings" panose="05000000000000000000" pitchFamily="2" charset="2"/>
              <a:buChar char="§"/>
            </a:pPr>
            <a:r>
              <a:rPr lang="en-US" sz="2400" dirty="0"/>
              <a:t>Monitors:</a:t>
            </a:r>
          </a:p>
          <a:p>
            <a:pPr marL="800100" lvl="1" indent="-342900">
              <a:buFont typeface="Arial" panose="020B0604020202020204" pitchFamily="34" charset="0"/>
              <a:buChar char="•"/>
            </a:pPr>
            <a:r>
              <a:rPr lang="en-US" sz="2000" dirty="0"/>
              <a:t>Traffic </a:t>
            </a:r>
            <a:r>
              <a:rPr lang="en-US" sz="2000" dirty="0" smtClean="0"/>
              <a:t>from Network to </a:t>
            </a:r>
            <a:r>
              <a:rPr lang="en-US" sz="2000" dirty="0"/>
              <a:t>Host</a:t>
            </a:r>
          </a:p>
          <a:p>
            <a:pPr marL="800100" lvl="1" indent="-342900">
              <a:buFont typeface="Arial" panose="020B0604020202020204" pitchFamily="34" charset="0"/>
              <a:buChar char="•"/>
            </a:pPr>
            <a:r>
              <a:rPr lang="en-US" sz="2000" dirty="0"/>
              <a:t>Local Objects(files, processes, services, OS, etc</a:t>
            </a:r>
            <a:r>
              <a:rPr lang="en-US" sz="2000" dirty="0" smtClean="0"/>
              <a:t>.)</a:t>
            </a:r>
          </a:p>
          <a:p>
            <a:pPr marL="342900" indent="-342900">
              <a:buFont typeface="Wingdings" panose="05000000000000000000" pitchFamily="2" charset="2"/>
              <a:buChar char="§"/>
            </a:pPr>
            <a:r>
              <a:rPr lang="en-US" sz="2400" dirty="0" smtClean="0"/>
              <a:t>Periodically examines system security logs for suspicious activity.</a:t>
            </a:r>
            <a:endParaRPr lang="en-US" sz="2400"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8650" y="1398492"/>
            <a:ext cx="2896603" cy="2877293"/>
          </a:xfrm>
        </p:spPr>
      </p:pic>
    </p:spTree>
    <p:extLst>
      <p:ext uri="{BB962C8B-B14F-4D97-AF65-F5344CB8AC3E}">
        <p14:creationId xmlns:p14="http://schemas.microsoft.com/office/powerpoint/2010/main" val="167157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58F112-9D63-40D8-8A3F-01E4021DE466}"/>
              </a:ext>
            </a:extLst>
          </p:cNvPr>
          <p:cNvSpPr>
            <a:spLocks noGrp="1"/>
          </p:cNvSpPr>
          <p:nvPr>
            <p:ph type="title"/>
          </p:nvPr>
        </p:nvSpPr>
        <p:spPr>
          <a:xfrm>
            <a:off x="838200" y="365125"/>
            <a:ext cx="10515600" cy="803275"/>
          </a:xfrm>
        </p:spPr>
        <p:txBody>
          <a:bodyPr/>
          <a:lstStyle/>
          <a:p>
            <a:r>
              <a:rPr lang="en-US" dirty="0"/>
              <a:t>Network/Host Based IDS</a:t>
            </a:r>
          </a:p>
        </p:txBody>
      </p:sp>
      <p:pic>
        <p:nvPicPr>
          <p:cNvPr id="6" name="Content Placeholder 5">
            <a:extLst>
              <a:ext uri="{FF2B5EF4-FFF2-40B4-BE49-F238E27FC236}">
                <a16:creationId xmlns="" xmlns:a16="http://schemas.microsoft.com/office/drawing/2014/main" id="{47C3FDBE-9A01-4616-A104-884011BC2A92}"/>
              </a:ext>
            </a:extLst>
          </p:cNvPr>
          <p:cNvPicPr>
            <a:picLocks noGrp="1" noChangeAspect="1"/>
          </p:cNvPicPr>
          <p:nvPr>
            <p:ph idx="1"/>
          </p:nvPr>
        </p:nvPicPr>
        <p:blipFill>
          <a:blip r:embed="rId2"/>
          <a:stretch>
            <a:fillRect/>
          </a:stretch>
        </p:blipFill>
        <p:spPr>
          <a:xfrm>
            <a:off x="838200" y="1821021"/>
            <a:ext cx="10515600" cy="3703320"/>
          </a:xfrm>
          <a:prstGeom prst="rect">
            <a:avLst/>
          </a:prstGeom>
        </p:spPr>
      </p:pic>
    </p:spTree>
    <p:extLst>
      <p:ext uri="{BB962C8B-B14F-4D97-AF65-F5344CB8AC3E}">
        <p14:creationId xmlns:p14="http://schemas.microsoft.com/office/powerpoint/2010/main" val="1796238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8368"/>
          </a:xfrm>
        </p:spPr>
        <p:txBody>
          <a:bodyPr/>
          <a:lstStyle/>
          <a:p>
            <a:r>
              <a:rPr lang="en-US" dirty="0" smtClean="0"/>
              <a:t>Signature-Based Detection</a:t>
            </a:r>
            <a:endParaRPr lang="en-US" dirty="0"/>
          </a:p>
        </p:txBody>
      </p:sp>
      <p:sp>
        <p:nvSpPr>
          <p:cNvPr id="3" name="Content Placeholder 2"/>
          <p:cNvSpPr>
            <a:spLocks noGrp="1"/>
          </p:cNvSpPr>
          <p:nvPr>
            <p:ph sz="half" idx="1"/>
          </p:nvPr>
        </p:nvSpPr>
        <p:spPr>
          <a:xfrm>
            <a:off x="838200" y="1223494"/>
            <a:ext cx="10515600" cy="5460641"/>
          </a:xfrm>
        </p:spPr>
        <p:txBody>
          <a:bodyPr/>
          <a:lstStyle/>
          <a:p>
            <a:r>
              <a:rPr lang="en-US" dirty="0" smtClean="0"/>
              <a:t>Detects attacks by looking for specific data patterns like:</a:t>
            </a:r>
          </a:p>
          <a:p>
            <a:pPr lvl="1"/>
            <a:r>
              <a:rPr lang="en-US" sz="2000" dirty="0" smtClean="0">
                <a:sym typeface="Wingdings" panose="05000000000000000000" pitchFamily="2" charset="2"/>
              </a:rPr>
              <a:t>Byte sequences in network traffic</a:t>
            </a:r>
          </a:p>
          <a:p>
            <a:pPr lvl="1"/>
            <a:r>
              <a:rPr lang="en-US" sz="2000" dirty="0" smtClean="0">
                <a:sym typeface="Wingdings" panose="05000000000000000000" pitchFamily="2" charset="2"/>
              </a:rPr>
              <a:t>Instruction sequences from malware.</a:t>
            </a:r>
          </a:p>
          <a:p>
            <a:r>
              <a:rPr lang="en-US" dirty="0" smtClean="0"/>
              <a:t>Compares data patterns to ‘signatures’ found in database</a:t>
            </a:r>
          </a:p>
          <a:p>
            <a:pPr lvl="1"/>
            <a:r>
              <a:rPr lang="en-US" dirty="0" smtClean="0"/>
              <a:t>If traffic matches a signature </a:t>
            </a:r>
            <a:r>
              <a:rPr lang="en-US" dirty="0" smtClean="0">
                <a:sym typeface="Wingdings" panose="05000000000000000000" pitchFamily="2" charset="2"/>
              </a:rPr>
              <a:t> intrusion detected</a:t>
            </a:r>
          </a:p>
          <a:p>
            <a:pPr lvl="1"/>
            <a:r>
              <a:rPr lang="en-US" dirty="0" smtClean="0">
                <a:sym typeface="Wingdings" panose="05000000000000000000" pitchFamily="2" charset="2"/>
              </a:rPr>
              <a:t>Otherwise  no intrusion detected</a:t>
            </a:r>
          </a:p>
          <a:p>
            <a:pPr>
              <a:buFont typeface="Wingdings" panose="05000000000000000000" pitchFamily="2" charset="2"/>
              <a:buChar char="Ø"/>
            </a:pPr>
            <a:r>
              <a:rPr lang="en-US" sz="2400" u="sng" dirty="0" smtClean="0">
                <a:sym typeface="Wingdings" panose="05000000000000000000" pitchFamily="2" charset="2"/>
              </a:rPr>
              <a:t>Strengths</a:t>
            </a:r>
            <a:r>
              <a:rPr lang="en-US" sz="2400" dirty="0" smtClean="0">
                <a:sym typeface="Wingdings" panose="05000000000000000000" pitchFamily="2" charset="2"/>
              </a:rPr>
              <a:t>:</a:t>
            </a:r>
          </a:p>
          <a:p>
            <a:pPr lvl="1"/>
            <a:r>
              <a:rPr lang="en-US" sz="2000" dirty="0" smtClean="0">
                <a:sym typeface="Wingdings" panose="05000000000000000000" pitchFamily="2" charset="2"/>
              </a:rPr>
              <a:t>Low false positive rates</a:t>
            </a:r>
          </a:p>
          <a:p>
            <a:pPr lvl="1"/>
            <a:r>
              <a:rPr lang="en-US" sz="2000" dirty="0" smtClean="0">
                <a:sym typeface="Wingdings" panose="05000000000000000000" pitchFamily="2" charset="2"/>
              </a:rPr>
              <a:t>Very effective against known attacks</a:t>
            </a:r>
            <a:endParaRPr lang="en-US" dirty="0">
              <a:sym typeface="Wingdings" panose="05000000000000000000" pitchFamily="2" charset="2"/>
            </a:endParaRPr>
          </a:p>
          <a:p>
            <a:pPr>
              <a:buFont typeface="Wingdings" panose="05000000000000000000" pitchFamily="2" charset="2"/>
              <a:buChar char="Ø"/>
            </a:pPr>
            <a:r>
              <a:rPr lang="en-US" sz="2400" u="sng" dirty="0" smtClean="0">
                <a:sym typeface="Wingdings" panose="05000000000000000000" pitchFamily="2" charset="2"/>
              </a:rPr>
              <a:t>Weaknesses</a:t>
            </a:r>
            <a:r>
              <a:rPr lang="en-US" sz="2400" dirty="0" smtClean="0">
                <a:sym typeface="Wingdings" panose="05000000000000000000" pitchFamily="2" charset="2"/>
              </a:rPr>
              <a:t>:</a:t>
            </a:r>
          </a:p>
          <a:p>
            <a:pPr lvl="1"/>
            <a:r>
              <a:rPr lang="en-US" sz="2000" dirty="0" smtClean="0">
                <a:sym typeface="Wingdings" panose="05000000000000000000" pitchFamily="2" charset="2"/>
              </a:rPr>
              <a:t>Vulnerable to zero-day attacks –attacks NOT found in database</a:t>
            </a:r>
          </a:p>
          <a:p>
            <a:pPr lvl="1"/>
            <a:r>
              <a:rPr lang="en-US" sz="2000" dirty="0" smtClean="0">
                <a:sym typeface="Wingdings" panose="05000000000000000000" pitchFamily="2" charset="2"/>
              </a:rPr>
              <a:t>Vulnerable to variations of known threats and complex attacks with multiple elements</a:t>
            </a:r>
          </a:p>
          <a:p>
            <a:pPr lvl="1"/>
            <a:r>
              <a:rPr lang="en-US" sz="2000" dirty="0" smtClean="0">
                <a:sym typeface="Wingdings" panose="05000000000000000000" pitchFamily="2" charset="2"/>
              </a:rPr>
              <a:t>Signature-based IDS needs frequent patching</a:t>
            </a:r>
          </a:p>
          <a:p>
            <a:pPr marL="0" indent="0">
              <a:buNone/>
            </a:pPr>
            <a:endParaRPr lang="en-US" dirty="0" smtClean="0">
              <a:sym typeface="Wingdings" panose="05000000000000000000" pitchFamily="2" charset="2"/>
            </a:endParaRPr>
          </a:p>
          <a:p>
            <a:pPr lvl="1"/>
            <a:endParaRPr lang="en-US" dirty="0"/>
          </a:p>
        </p:txBody>
      </p:sp>
    </p:spTree>
    <p:extLst>
      <p:ext uri="{BB962C8B-B14F-4D97-AF65-F5344CB8AC3E}">
        <p14:creationId xmlns:p14="http://schemas.microsoft.com/office/powerpoint/2010/main" val="4171447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Anomaly-Based </a:t>
            </a:r>
            <a:r>
              <a:rPr lang="en-US" dirty="0"/>
              <a:t>Detection</a:t>
            </a:r>
          </a:p>
        </p:txBody>
      </p:sp>
      <p:sp>
        <p:nvSpPr>
          <p:cNvPr id="3" name="Content Placeholder 2"/>
          <p:cNvSpPr>
            <a:spLocks noGrp="1"/>
          </p:cNvSpPr>
          <p:nvPr>
            <p:ph sz="half" idx="1"/>
          </p:nvPr>
        </p:nvSpPr>
        <p:spPr>
          <a:xfrm>
            <a:off x="838200" y="1825625"/>
            <a:ext cx="10515600" cy="4351338"/>
          </a:xfrm>
        </p:spPr>
        <p:txBody>
          <a:bodyPr>
            <a:normAutofit lnSpcReduction="10000"/>
          </a:bodyPr>
          <a:lstStyle/>
          <a:p>
            <a:r>
              <a:rPr lang="en-US" dirty="0" smtClean="0"/>
              <a:t>Uses an established baseline to determine if traffic/behavior is normal or anomalous</a:t>
            </a:r>
          </a:p>
          <a:p>
            <a:r>
              <a:rPr lang="en-US" dirty="0" smtClean="0"/>
              <a:t>Mathematic models and Machine Learning used to create baseline.</a:t>
            </a:r>
            <a:endParaRPr lang="en-US" dirty="0"/>
          </a:p>
          <a:p>
            <a:pPr marL="0" indent="0">
              <a:buNone/>
            </a:pPr>
            <a:endParaRPr lang="en-US" dirty="0" smtClean="0"/>
          </a:p>
          <a:p>
            <a:pPr>
              <a:buFont typeface="Wingdings" panose="05000000000000000000" pitchFamily="2" charset="2"/>
              <a:buChar char="Ø"/>
            </a:pPr>
            <a:r>
              <a:rPr lang="en-US" u="sng" dirty="0">
                <a:sym typeface="Wingdings" panose="05000000000000000000" pitchFamily="2" charset="2"/>
              </a:rPr>
              <a:t>Strengths</a:t>
            </a:r>
            <a:r>
              <a:rPr lang="en-US" dirty="0">
                <a:sym typeface="Wingdings" panose="05000000000000000000" pitchFamily="2" charset="2"/>
              </a:rPr>
              <a:t>:</a:t>
            </a:r>
          </a:p>
          <a:p>
            <a:pPr lvl="1"/>
            <a:r>
              <a:rPr lang="en-US" sz="2000" dirty="0" smtClean="0">
                <a:sym typeface="Wingdings" panose="05000000000000000000" pitchFamily="2" charset="2"/>
              </a:rPr>
              <a:t>Zero-day attacks can (theoretically) be avoided</a:t>
            </a:r>
            <a:endParaRPr lang="en-US" sz="2000" dirty="0">
              <a:sym typeface="Wingdings" panose="05000000000000000000" pitchFamily="2" charset="2"/>
            </a:endParaRPr>
          </a:p>
          <a:p>
            <a:pPr lvl="1"/>
            <a:r>
              <a:rPr lang="en-US" sz="2000" dirty="0" smtClean="0">
                <a:sym typeface="Wingdings" panose="05000000000000000000" pitchFamily="2" charset="2"/>
              </a:rPr>
              <a:t>Does not need frequent patching</a:t>
            </a:r>
            <a:endParaRPr lang="en-US" dirty="0">
              <a:sym typeface="Wingdings" panose="05000000000000000000" pitchFamily="2" charset="2"/>
            </a:endParaRPr>
          </a:p>
          <a:p>
            <a:pPr>
              <a:buFont typeface="Wingdings" panose="05000000000000000000" pitchFamily="2" charset="2"/>
              <a:buChar char="Ø"/>
            </a:pPr>
            <a:r>
              <a:rPr lang="en-US" sz="2400" u="sng" dirty="0">
                <a:sym typeface="Wingdings" panose="05000000000000000000" pitchFamily="2" charset="2"/>
              </a:rPr>
              <a:t>Weaknesses</a:t>
            </a:r>
            <a:r>
              <a:rPr lang="en-US" sz="2400" dirty="0">
                <a:sym typeface="Wingdings" panose="05000000000000000000" pitchFamily="2" charset="2"/>
              </a:rPr>
              <a:t>:</a:t>
            </a:r>
          </a:p>
          <a:p>
            <a:pPr lvl="1"/>
            <a:r>
              <a:rPr lang="en-US" dirty="0" smtClean="0">
                <a:sym typeface="Wingdings" panose="05000000000000000000" pitchFamily="2" charset="2"/>
              </a:rPr>
              <a:t>High false positive rates</a:t>
            </a:r>
          </a:p>
          <a:p>
            <a:pPr lvl="2">
              <a:buFont typeface="Wingdings" panose="05000000000000000000" pitchFamily="2" charset="2"/>
              <a:buChar char="à"/>
            </a:pPr>
            <a:r>
              <a:rPr lang="en-US" sz="1800" dirty="0" smtClean="0">
                <a:sym typeface="Wingdings" panose="05000000000000000000" pitchFamily="2" charset="2"/>
              </a:rPr>
              <a:t>Intrusion activities that look similar to normal activities are harder to differentiate </a:t>
            </a:r>
          </a:p>
          <a:p>
            <a:pPr lvl="1"/>
            <a:r>
              <a:rPr lang="en-US" sz="2200" dirty="0" smtClean="0">
                <a:sym typeface="Wingdings" panose="05000000000000000000" pitchFamily="2" charset="2"/>
              </a:rPr>
              <a:t>Requires more overhead and processing power than signature-based detection</a:t>
            </a:r>
          </a:p>
          <a:p>
            <a:pPr lvl="2"/>
            <a:endParaRPr lang="en-US" dirty="0"/>
          </a:p>
          <a:p>
            <a:endParaRPr lang="en-US" dirty="0" smtClean="0"/>
          </a:p>
          <a:p>
            <a:endParaRPr lang="en-US" dirty="0"/>
          </a:p>
        </p:txBody>
      </p:sp>
    </p:spTree>
    <p:extLst>
      <p:ext uri="{BB962C8B-B14F-4D97-AF65-F5344CB8AC3E}">
        <p14:creationId xmlns:p14="http://schemas.microsoft.com/office/powerpoint/2010/main" val="364420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338"/>
            <a:ext cx="10515600" cy="561474"/>
          </a:xfrm>
        </p:spPr>
        <p:txBody>
          <a:bodyPr>
            <a:normAutofit fontScale="90000"/>
          </a:bodyPr>
          <a:lstStyle/>
          <a:p>
            <a:r>
              <a:rPr lang="en-US" dirty="0" smtClean="0"/>
              <a:t>What is Machine-Based Learning(MBL)?</a:t>
            </a:r>
            <a:endParaRPr lang="en-US" dirty="0"/>
          </a:p>
        </p:txBody>
      </p:sp>
      <p:sp>
        <p:nvSpPr>
          <p:cNvPr id="3" name="Content Placeholder 2"/>
          <p:cNvSpPr>
            <a:spLocks noGrp="1"/>
          </p:cNvSpPr>
          <p:nvPr>
            <p:ph idx="1"/>
          </p:nvPr>
        </p:nvSpPr>
        <p:spPr>
          <a:xfrm>
            <a:off x="320842" y="553454"/>
            <a:ext cx="11871158" cy="8518358"/>
          </a:xfrm>
        </p:spPr>
        <p:txBody>
          <a:bodyPr>
            <a:normAutofit/>
          </a:bodyPr>
          <a:lstStyle/>
          <a:p>
            <a:pPr>
              <a:buFont typeface="Wingdings" panose="05000000000000000000" pitchFamily="2" charset="2"/>
              <a:buChar char="§"/>
            </a:pPr>
            <a:endParaRPr lang="en-US" dirty="0" smtClean="0"/>
          </a:p>
          <a:p>
            <a:pPr>
              <a:buFont typeface="Wingdings" panose="05000000000000000000" pitchFamily="2" charset="2"/>
              <a:buChar char="§"/>
            </a:pPr>
            <a:r>
              <a:rPr lang="en-US" dirty="0" smtClean="0"/>
              <a:t>The ability of machines to learn </a:t>
            </a:r>
            <a:r>
              <a:rPr lang="en-US" u="sng" dirty="0" smtClean="0">
                <a:effectLst>
                  <a:outerShdw blurRad="38100" dist="38100" dir="2700000" algn="tl">
                    <a:srgbClr val="000000">
                      <a:alpha val="43137"/>
                    </a:srgbClr>
                  </a:outerShdw>
                </a:effectLst>
              </a:rPr>
              <a:t>without</a:t>
            </a:r>
            <a:r>
              <a:rPr lang="en-US" dirty="0" smtClean="0"/>
              <a:t> explicit programming.</a:t>
            </a:r>
          </a:p>
          <a:p>
            <a:pPr>
              <a:buFont typeface="Wingdings" panose="05000000000000000000" pitchFamily="2" charset="2"/>
              <a:buChar char="§"/>
            </a:pPr>
            <a:r>
              <a:rPr lang="en-US" dirty="0" smtClean="0"/>
              <a:t>Classifier – Algorithm that maps data into categories</a:t>
            </a:r>
          </a:p>
          <a:p>
            <a:pPr marL="457200" lvl="1" indent="0">
              <a:buNone/>
            </a:pPr>
            <a:r>
              <a:rPr lang="en-US" dirty="0" smtClean="0"/>
              <a:t> receives data samples </a:t>
            </a:r>
            <a:r>
              <a:rPr lang="en-US" dirty="0" smtClean="0">
                <a:sym typeface="Wingdings" panose="05000000000000000000" pitchFamily="2" charset="2"/>
              </a:rPr>
              <a:t> recognize and discover data patterns</a:t>
            </a:r>
          </a:p>
          <a:p>
            <a:pPr>
              <a:buFont typeface="Wingdings" panose="05000000000000000000" pitchFamily="2" charset="2"/>
              <a:buChar char="§"/>
            </a:pPr>
            <a:r>
              <a:rPr lang="en-US" dirty="0" smtClean="0">
                <a:sym typeface="Wingdings" panose="05000000000000000000" pitchFamily="2" charset="2"/>
              </a:rPr>
              <a:t>MBL Process in IDS systems:</a:t>
            </a:r>
          </a:p>
          <a:p>
            <a:pPr lvl="1">
              <a:buFont typeface="Wingdings" panose="05000000000000000000" pitchFamily="2" charset="2"/>
              <a:buChar char="Ø"/>
            </a:pPr>
            <a:r>
              <a:rPr lang="en-US" dirty="0" smtClean="0">
                <a:sym typeface="Wingdings" panose="05000000000000000000" pitchFamily="2" charset="2"/>
              </a:rPr>
              <a:t>IDS receives training data</a:t>
            </a:r>
          </a:p>
          <a:p>
            <a:pPr lvl="1">
              <a:buFont typeface="Wingdings" panose="05000000000000000000" pitchFamily="2" charset="2"/>
              <a:buChar char="Ø"/>
            </a:pPr>
            <a:r>
              <a:rPr lang="en-US" dirty="0" smtClean="0">
                <a:sym typeface="Wingdings" panose="05000000000000000000" pitchFamily="2" charset="2"/>
              </a:rPr>
              <a:t>Reduce training data into only ‘usable’ data for classifier</a:t>
            </a:r>
          </a:p>
          <a:p>
            <a:pPr marL="914400" lvl="2" indent="0">
              <a:buNone/>
            </a:pPr>
            <a:r>
              <a:rPr lang="en-US" dirty="0">
                <a:sym typeface="Wingdings" panose="05000000000000000000" pitchFamily="2" charset="2"/>
              </a:rPr>
              <a:t> </a:t>
            </a:r>
            <a:r>
              <a:rPr lang="en-US" dirty="0" smtClean="0">
                <a:sym typeface="Wingdings" panose="05000000000000000000" pitchFamily="2" charset="2"/>
              </a:rPr>
              <a:t>   </a:t>
            </a:r>
            <a:r>
              <a:rPr lang="en-US" u="sng" dirty="0" smtClean="0">
                <a:sym typeface="Wingdings" panose="05000000000000000000" pitchFamily="2" charset="2"/>
              </a:rPr>
              <a:t>Ex</a:t>
            </a:r>
            <a:r>
              <a:rPr lang="en-US" dirty="0" smtClean="0">
                <a:sym typeface="Wingdings" panose="05000000000000000000" pitchFamily="2" charset="2"/>
              </a:rPr>
              <a:t>: If only frequency was needed  use Fourier Transform to extract frequency values</a:t>
            </a:r>
          </a:p>
          <a:p>
            <a:pPr lvl="1">
              <a:buFont typeface="Wingdings" panose="05000000000000000000" pitchFamily="2" charset="2"/>
              <a:buChar char="Ø"/>
            </a:pPr>
            <a:r>
              <a:rPr lang="en-US" dirty="0" smtClean="0">
                <a:sym typeface="Wingdings" panose="05000000000000000000" pitchFamily="2" charset="2"/>
              </a:rPr>
              <a:t>Use reduced data to train the classifier</a:t>
            </a:r>
          </a:p>
          <a:p>
            <a:pPr marL="914400" lvl="2" indent="0">
              <a:buNone/>
            </a:pPr>
            <a:r>
              <a:rPr lang="en-US" dirty="0" smtClean="0">
                <a:sym typeface="Wingdings" panose="05000000000000000000" pitchFamily="2" charset="2"/>
              </a:rPr>
              <a:t>    result is a ‘baseline’ the IDS can use to determine intrusions</a:t>
            </a:r>
          </a:p>
          <a:p>
            <a:pPr lvl="1">
              <a:buFont typeface="Wingdings" panose="05000000000000000000" pitchFamily="2" charset="2"/>
              <a:buChar char="Ø"/>
            </a:pPr>
            <a:r>
              <a:rPr lang="en-US" dirty="0" smtClean="0">
                <a:sym typeface="Wingdings" panose="05000000000000000000" pitchFamily="2" charset="2"/>
              </a:rPr>
              <a:t>Use testing data to gauge usability of created model/baseline</a:t>
            </a:r>
          </a:p>
          <a:p>
            <a:pPr lvl="1">
              <a:buFont typeface="Wingdings" panose="05000000000000000000" pitchFamily="2" charset="2"/>
              <a:buChar char="Ø"/>
            </a:pPr>
            <a:r>
              <a:rPr lang="en-US" dirty="0" smtClean="0">
                <a:sym typeface="Wingdings" panose="05000000000000000000" pitchFamily="2" charset="2"/>
              </a:rPr>
              <a:t>Calibrate created the baseline as needed </a:t>
            </a:r>
          </a:p>
          <a:p>
            <a:pPr lvl="1"/>
            <a:endParaRPr lang="en-US" dirty="0" smtClean="0">
              <a:sym typeface="Wingdings" panose="05000000000000000000" pitchFamily="2" charset="2"/>
            </a:endParaRPr>
          </a:p>
          <a:p>
            <a:pPr marL="457200" lvl="1" indent="0">
              <a:buNone/>
            </a:pPr>
            <a:endParaRPr lang="en-US" dirty="0" smtClean="0">
              <a:sym typeface="Wingdings" panose="05000000000000000000" pitchFamily="2" charset="2"/>
            </a:endParaRPr>
          </a:p>
          <a:p>
            <a:pPr lvl="1"/>
            <a:endParaRPr lang="en-US" dirty="0" smtClean="0">
              <a:sym typeface="Wingdings" panose="05000000000000000000" pitchFamily="2" charset="2"/>
            </a:endParaRPr>
          </a:p>
          <a:p>
            <a:pPr marL="914400" lvl="1" indent="-457200">
              <a:buFont typeface="+mj-lt"/>
              <a:buAutoNum type="arabicPeriod"/>
            </a:pPr>
            <a:endParaRPr lang="en-US" dirty="0" smtClean="0">
              <a:sym typeface="Wingdings" panose="05000000000000000000" pitchFamily="2" charset="2"/>
            </a:endParaRPr>
          </a:p>
          <a:p>
            <a:pPr marL="914400" lvl="1" indent="-457200">
              <a:buFont typeface="+mj-lt"/>
              <a:buAutoNum type="arabicPeriod"/>
            </a:pPr>
            <a:endParaRPr lang="en-US" dirty="0" smtClean="0">
              <a:sym typeface="Wingdings" panose="05000000000000000000" pitchFamily="2" charset="2"/>
            </a:endParaRPr>
          </a:p>
          <a:p>
            <a:pPr lvl="1"/>
            <a:endParaRPr lang="en-US" dirty="0" smtClean="0">
              <a:sym typeface="Wingdings" panose="05000000000000000000" pitchFamily="2" charset="2"/>
            </a:endParaRPr>
          </a:p>
          <a:p>
            <a:pPr marL="971550" lvl="1" indent="-514350">
              <a:buFont typeface="+mj-lt"/>
              <a:buAutoNum type="arabicPeriod"/>
            </a:pPr>
            <a:endParaRPr lang="en-US" dirty="0" smtClean="0">
              <a:sym typeface="Wingdings" panose="05000000000000000000" pitchFamily="2" charset="2"/>
            </a:endParaRPr>
          </a:p>
          <a:p>
            <a:pPr marL="457200" lvl="1" indent="0">
              <a:buNone/>
            </a:pPr>
            <a:r>
              <a:rPr lang="en-US" dirty="0" smtClean="0">
                <a:sym typeface="Wingdings" panose="05000000000000000000" pitchFamily="2" charset="2"/>
              </a:rPr>
              <a:t> </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68237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25574A-F31C-4631-8F47-17F46ABD1534}"/>
              </a:ext>
            </a:extLst>
          </p:cNvPr>
          <p:cNvSpPr>
            <a:spLocks noGrp="1"/>
          </p:cNvSpPr>
          <p:nvPr>
            <p:ph type="title"/>
          </p:nvPr>
        </p:nvSpPr>
        <p:spPr>
          <a:xfrm>
            <a:off x="449179" y="352926"/>
            <a:ext cx="8053137" cy="623820"/>
          </a:xfrm>
        </p:spPr>
        <p:txBody>
          <a:bodyPr>
            <a:noAutofit/>
          </a:bodyPr>
          <a:lstStyle/>
          <a:p>
            <a:r>
              <a:rPr lang="en-US" sz="3200" dirty="0"/>
              <a:t>Machine </a:t>
            </a:r>
            <a:r>
              <a:rPr lang="en-US" sz="3200" dirty="0" smtClean="0"/>
              <a:t>Learning: Pattern Classification</a:t>
            </a:r>
            <a:r>
              <a:rPr lang="en-US" sz="3200" dirty="0"/>
              <a:t> </a:t>
            </a:r>
            <a:r>
              <a:rPr lang="en-US" sz="3200" dirty="0" smtClean="0"/>
              <a:t>Process</a:t>
            </a:r>
            <a:endParaRPr lang="en-US" sz="3200" dirty="0"/>
          </a:p>
        </p:txBody>
      </p:sp>
      <p:sp>
        <p:nvSpPr>
          <p:cNvPr id="3" name="Content Placeholder 2">
            <a:extLst>
              <a:ext uri="{FF2B5EF4-FFF2-40B4-BE49-F238E27FC236}">
                <a16:creationId xmlns="" xmlns:a16="http://schemas.microsoft.com/office/drawing/2014/main" id="{F7B6E3B9-C296-46B0-909E-7AD2A9CC1DEF}"/>
              </a:ext>
            </a:extLst>
          </p:cNvPr>
          <p:cNvSpPr>
            <a:spLocks noGrp="1"/>
          </p:cNvSpPr>
          <p:nvPr>
            <p:ph idx="1"/>
          </p:nvPr>
        </p:nvSpPr>
        <p:spPr>
          <a:xfrm>
            <a:off x="838200" y="1153391"/>
            <a:ext cx="8482263" cy="5330536"/>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7" name="Picture 6">
            <a:extLst>
              <a:ext uri="{FF2B5EF4-FFF2-40B4-BE49-F238E27FC236}">
                <a16:creationId xmlns="" xmlns:a16="http://schemas.microsoft.com/office/drawing/2014/main" id="{00C03B93-638D-4B0B-A2B7-755B50D862E9}"/>
              </a:ext>
            </a:extLst>
          </p:cNvPr>
          <p:cNvPicPr>
            <a:picLocks noChangeAspect="1"/>
          </p:cNvPicPr>
          <p:nvPr/>
        </p:nvPicPr>
        <p:blipFill rotWithShape="1">
          <a:blip r:embed="rId2"/>
          <a:srcRect l="8451" t="7461" r="65892" b="3562"/>
          <a:stretch/>
        </p:blipFill>
        <p:spPr>
          <a:xfrm>
            <a:off x="5935133" y="1029345"/>
            <a:ext cx="2782253" cy="5578628"/>
          </a:xfrm>
          <a:prstGeom prst="rect">
            <a:avLst/>
          </a:prstGeom>
        </p:spPr>
      </p:pic>
      <p:pic>
        <p:nvPicPr>
          <p:cNvPr id="8" name="Picture 7">
            <a:extLst>
              <a:ext uri="{FF2B5EF4-FFF2-40B4-BE49-F238E27FC236}">
                <a16:creationId xmlns="" xmlns:a16="http://schemas.microsoft.com/office/drawing/2014/main" id="{00C03B93-638D-4B0B-A2B7-755B50D862E9}"/>
              </a:ext>
            </a:extLst>
          </p:cNvPr>
          <p:cNvPicPr>
            <a:picLocks noChangeAspect="1"/>
          </p:cNvPicPr>
          <p:nvPr/>
        </p:nvPicPr>
        <p:blipFill rotWithShape="1">
          <a:blip r:embed="rId2"/>
          <a:srcRect l="34134" t="33536" r="49710" b="18082"/>
          <a:stretch/>
        </p:blipFill>
        <p:spPr>
          <a:xfrm rot="10800000">
            <a:off x="4282405" y="3004824"/>
            <a:ext cx="1699968" cy="2943446"/>
          </a:xfrm>
          <a:prstGeom prst="rect">
            <a:avLst/>
          </a:prstGeom>
        </p:spPr>
      </p:pic>
      <p:pic>
        <p:nvPicPr>
          <p:cNvPr id="9" name="Picture 8">
            <a:extLst>
              <a:ext uri="{FF2B5EF4-FFF2-40B4-BE49-F238E27FC236}">
                <a16:creationId xmlns="" xmlns:a16="http://schemas.microsoft.com/office/drawing/2014/main" id="{00C03B93-638D-4B0B-A2B7-755B50D862E9}"/>
              </a:ext>
            </a:extLst>
          </p:cNvPr>
          <p:cNvPicPr>
            <a:picLocks noChangeAspect="1"/>
          </p:cNvPicPr>
          <p:nvPr/>
        </p:nvPicPr>
        <p:blipFill rotWithShape="1">
          <a:blip r:embed="rId2"/>
          <a:srcRect l="50353" t="7461" r="24565" b="13080"/>
          <a:stretch/>
        </p:blipFill>
        <p:spPr>
          <a:xfrm>
            <a:off x="1427815" y="976746"/>
            <a:ext cx="2854590" cy="5228371"/>
          </a:xfrm>
          <a:prstGeom prst="rect">
            <a:avLst/>
          </a:prstGeom>
        </p:spPr>
      </p:pic>
      <p:sp>
        <p:nvSpPr>
          <p:cNvPr id="4" name="TextBox 3"/>
          <p:cNvSpPr txBox="1"/>
          <p:nvPr/>
        </p:nvSpPr>
        <p:spPr>
          <a:xfrm>
            <a:off x="2901701" y="2333120"/>
            <a:ext cx="1484501" cy="369332"/>
          </a:xfrm>
          <a:prstGeom prst="rect">
            <a:avLst/>
          </a:prstGeom>
          <a:solidFill>
            <a:schemeClr val="bg1"/>
          </a:solidFill>
        </p:spPr>
        <p:txBody>
          <a:bodyPr wrap="square" rtlCol="0">
            <a:spAutoFit/>
          </a:bodyPr>
          <a:lstStyle/>
          <a:p>
            <a:endParaRPr lang="en-US" dirty="0"/>
          </a:p>
        </p:txBody>
      </p:sp>
      <p:sp>
        <p:nvSpPr>
          <p:cNvPr id="5" name="TextBox 4"/>
          <p:cNvSpPr txBox="1"/>
          <p:nvPr/>
        </p:nvSpPr>
        <p:spPr>
          <a:xfrm>
            <a:off x="2855110" y="2117677"/>
            <a:ext cx="1749162" cy="584775"/>
          </a:xfrm>
          <a:prstGeom prst="rect">
            <a:avLst/>
          </a:prstGeom>
          <a:noFill/>
        </p:spPr>
        <p:txBody>
          <a:bodyPr wrap="square" rtlCol="0">
            <a:spAutoFit/>
          </a:bodyPr>
          <a:lstStyle/>
          <a:p>
            <a:r>
              <a:rPr lang="en-US" sz="3200" dirty="0" smtClean="0">
                <a:latin typeface="Angsana New" panose="02020603050405020304" pitchFamily="18" charset="-34"/>
                <a:cs typeface="Angsana New" panose="02020603050405020304" pitchFamily="18" charset="-34"/>
              </a:rPr>
              <a:t>Training Data</a:t>
            </a:r>
            <a:endParaRPr lang="en-US" sz="3200" dirty="0">
              <a:latin typeface="Angsana New" panose="02020603050405020304" pitchFamily="18" charset="-34"/>
              <a:cs typeface="Angsana New" panose="02020603050405020304" pitchFamily="18" charset="-34"/>
            </a:endParaRPr>
          </a:p>
        </p:txBody>
      </p:sp>
      <p:pic>
        <p:nvPicPr>
          <p:cNvPr id="10" name="Picture 9">
            <a:extLst>
              <a:ext uri="{FF2B5EF4-FFF2-40B4-BE49-F238E27FC236}">
                <a16:creationId xmlns="" xmlns:a16="http://schemas.microsoft.com/office/drawing/2014/main" id="{00C03B93-638D-4B0B-A2B7-755B50D862E9}"/>
              </a:ext>
            </a:extLst>
          </p:cNvPr>
          <p:cNvPicPr>
            <a:picLocks noChangeAspect="1"/>
          </p:cNvPicPr>
          <p:nvPr/>
        </p:nvPicPr>
        <p:blipFill rotWithShape="1">
          <a:blip r:embed="rId2"/>
          <a:srcRect l="67256" t="9393" r="24565" b="85195"/>
          <a:stretch/>
        </p:blipFill>
        <p:spPr>
          <a:xfrm>
            <a:off x="8128028" y="1145502"/>
            <a:ext cx="965817" cy="369495"/>
          </a:xfrm>
          <a:prstGeom prst="rect">
            <a:avLst/>
          </a:prstGeom>
        </p:spPr>
      </p:pic>
      <p:sp>
        <p:nvSpPr>
          <p:cNvPr id="13" name="Rectangle 12"/>
          <p:cNvSpPr/>
          <p:nvPr/>
        </p:nvSpPr>
        <p:spPr>
          <a:xfrm>
            <a:off x="7400995" y="2312742"/>
            <a:ext cx="1454066" cy="3288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400995" y="2093474"/>
            <a:ext cx="1692850" cy="584775"/>
          </a:xfrm>
          <a:prstGeom prst="rect">
            <a:avLst/>
          </a:prstGeom>
          <a:noFill/>
          <a:ln>
            <a:solidFill>
              <a:schemeClr val="bg1"/>
            </a:solidFill>
          </a:ln>
        </p:spPr>
        <p:txBody>
          <a:bodyPr wrap="square" rtlCol="0">
            <a:spAutoFit/>
          </a:bodyPr>
          <a:lstStyle/>
          <a:p>
            <a:r>
              <a:rPr lang="en-US" sz="3200" dirty="0" smtClean="0">
                <a:latin typeface="Angsana New" panose="02020603050405020304" pitchFamily="18" charset="-34"/>
                <a:cs typeface="Angsana New" panose="02020603050405020304" pitchFamily="18" charset="-34"/>
              </a:rPr>
              <a:t>Testing Data</a:t>
            </a:r>
            <a:endParaRPr lang="en-US" sz="3200" dirty="0">
              <a:latin typeface="Angsana New" panose="02020603050405020304" pitchFamily="18" charset="-34"/>
              <a:cs typeface="Angsana New" panose="02020603050405020304" pitchFamily="18" charset="-34"/>
            </a:endParaRPr>
          </a:p>
        </p:txBody>
      </p:sp>
      <p:sp>
        <p:nvSpPr>
          <p:cNvPr id="14" name="Oval 13"/>
          <p:cNvSpPr/>
          <p:nvPr/>
        </p:nvSpPr>
        <p:spPr>
          <a:xfrm>
            <a:off x="4338242" y="1059932"/>
            <a:ext cx="568181" cy="54490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Oval 14"/>
          <p:cNvSpPr/>
          <p:nvPr/>
        </p:nvSpPr>
        <p:spPr>
          <a:xfrm>
            <a:off x="9149682" y="1100792"/>
            <a:ext cx="568181" cy="54490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TextBox 15"/>
          <p:cNvSpPr txBox="1"/>
          <p:nvPr/>
        </p:nvSpPr>
        <p:spPr>
          <a:xfrm>
            <a:off x="4386202" y="1153391"/>
            <a:ext cx="520221" cy="369332"/>
          </a:xfrm>
          <a:prstGeom prst="rect">
            <a:avLst/>
          </a:prstGeom>
          <a:noFill/>
        </p:spPr>
        <p:txBody>
          <a:bodyPr wrap="square" rtlCol="0">
            <a:spAutoFit/>
          </a:bodyPr>
          <a:lstStyle/>
          <a:p>
            <a:r>
              <a:rPr lang="en-US" dirty="0" smtClean="0"/>
              <a:t>#1</a:t>
            </a:r>
            <a:endParaRPr lang="en-US" dirty="0"/>
          </a:p>
        </p:txBody>
      </p:sp>
      <p:sp>
        <p:nvSpPr>
          <p:cNvPr id="17" name="TextBox 16"/>
          <p:cNvSpPr txBox="1"/>
          <p:nvPr/>
        </p:nvSpPr>
        <p:spPr>
          <a:xfrm>
            <a:off x="9204515" y="1202403"/>
            <a:ext cx="513348" cy="369332"/>
          </a:xfrm>
          <a:prstGeom prst="rect">
            <a:avLst/>
          </a:prstGeom>
          <a:noFill/>
        </p:spPr>
        <p:txBody>
          <a:bodyPr wrap="square" rtlCol="0">
            <a:spAutoFit/>
          </a:bodyPr>
          <a:lstStyle/>
          <a:p>
            <a:r>
              <a:rPr lang="en-US" dirty="0" smtClean="0"/>
              <a:t>#2</a:t>
            </a:r>
            <a:endParaRPr lang="en-US" dirty="0"/>
          </a:p>
        </p:txBody>
      </p:sp>
    </p:spTree>
    <p:extLst>
      <p:ext uri="{BB962C8B-B14F-4D97-AF65-F5344CB8AC3E}">
        <p14:creationId xmlns:p14="http://schemas.microsoft.com/office/powerpoint/2010/main" val="24829091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3108</TotalTime>
  <Words>2075</Words>
  <Application>Microsoft Office PowerPoint</Application>
  <PresentationFormat>Widescreen</PresentationFormat>
  <Paragraphs>292</Paragraphs>
  <Slides>27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Aharoni</vt:lpstr>
      <vt:lpstr>Angsana New</vt:lpstr>
      <vt:lpstr>Arial</vt:lpstr>
      <vt:lpstr>Calibri</vt:lpstr>
      <vt:lpstr>Calibri Light</vt:lpstr>
      <vt:lpstr>Times New Roman</vt:lpstr>
      <vt:lpstr>Wingdings</vt:lpstr>
      <vt:lpstr>Office Theme</vt:lpstr>
      <vt:lpstr>  Description of a New Combined Classifier Proposal for Host-Based IDS</vt:lpstr>
      <vt:lpstr>What is IDS?</vt:lpstr>
      <vt:lpstr>Network-Based IDS (NIDS)</vt:lpstr>
      <vt:lpstr>Host-Based IDS (HIDS)</vt:lpstr>
      <vt:lpstr>Network/Host Based IDS</vt:lpstr>
      <vt:lpstr>Signature-Based Detection</vt:lpstr>
      <vt:lpstr>Anomaly-Based Detection</vt:lpstr>
      <vt:lpstr>What is Machine-Based Learning(MBL)?</vt:lpstr>
      <vt:lpstr>Machine Learning: Pattern Classification Process</vt:lpstr>
      <vt:lpstr>Graphical View – IDS w/respect to Machine Learning</vt:lpstr>
      <vt:lpstr>Proposed Combined Classifier Implementation</vt:lpstr>
      <vt:lpstr>Data for Training and Testing: KDD-99</vt:lpstr>
      <vt:lpstr>Data for Training and Testing: ADFA-LD </vt:lpstr>
      <vt:lpstr>Data for Training and Testing: ADFA-WD</vt:lpstr>
      <vt:lpstr>Naïve Bayes Classifier</vt:lpstr>
      <vt:lpstr>Random Forest</vt:lpstr>
      <vt:lpstr>Multi-layer Perceptron (MLP-NN) With One Hidden Layer</vt:lpstr>
      <vt:lpstr>More on MLP-NN</vt:lpstr>
      <vt:lpstr>More on Combined Classifier Implementation</vt:lpstr>
      <vt:lpstr>Metrics for Reporting</vt:lpstr>
      <vt:lpstr>WEKA Software</vt:lpstr>
      <vt:lpstr>WEKA Screen Shot: Classification of a Simple 5-class Problem (RF)</vt:lpstr>
      <vt:lpstr>WEKA Screen Shot: Classification of a Simple 5-class Problem (MLP-NN)</vt:lpstr>
      <vt:lpstr>WEKA ranks features for selecting important features (from 140 features with name)</vt:lpstr>
      <vt:lpstr>WEKA: Using Principal Components for Reduced Feature Set</vt:lpstr>
      <vt:lpstr>Summarization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Proposal For Combined Classification Based HIDS System</dc:title>
  <dc:creator>Sattyik Kundu</dc:creator>
  <cp:lastModifiedBy>Sattyik Kundu</cp:lastModifiedBy>
  <cp:revision>168</cp:revision>
  <dcterms:created xsi:type="dcterms:W3CDTF">2017-12-11T03:12:54Z</dcterms:created>
  <dcterms:modified xsi:type="dcterms:W3CDTF">2017-12-14T04:10:15Z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26653a21-2478-4430-a41a-5e39f78dd1c1</vt:lpwstr>
  </property>
  <property fmtid="{D5CDD505-2E9C-101B-9397-08002B2CF9AE}" pid="3" name="CLASSIFICATION">
    <vt:lpwstr>General</vt:lpwstr>
  </property>
</Properties>
</file>