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76" r:id="rId3"/>
    <p:sldId id="258" r:id="rId4"/>
    <p:sldId id="259" r:id="rId5"/>
    <p:sldId id="257" r:id="rId6"/>
    <p:sldId id="260" r:id="rId7"/>
    <p:sldId id="262" r:id="rId8"/>
    <p:sldId id="261" r:id="rId9"/>
    <p:sldId id="263" r:id="rId10"/>
    <p:sldId id="264" r:id="rId11"/>
    <p:sldId id="265" r:id="rId12"/>
    <p:sldId id="277" r:id="rId13"/>
    <p:sldId id="266" r:id="rId14"/>
    <p:sldId id="267" r:id="rId15"/>
    <p:sldId id="268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521E4-6F6A-4848-A56E-88F25F2DD24F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269D5-C8BA-4456-9552-EB2B4E985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049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dart.dev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Dart basics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Darshan Rander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750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Operators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889197"/>
              </p:ext>
            </p:extLst>
          </p:nvPr>
        </p:nvGraphicFramePr>
        <p:xfrm>
          <a:off x="2592924" y="1905000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379">
                  <a:extLst>
                    <a:ext uri="{9D8B030D-6E8A-4147-A177-3AD203B41FA5}">
                      <a16:colId xmlns:a16="http://schemas.microsoft.com/office/drawing/2014/main" val="3265224867"/>
                    </a:ext>
                  </a:extLst>
                </a:gridCol>
                <a:gridCol w="5739621">
                  <a:extLst>
                    <a:ext uri="{9D8B030D-6E8A-4147-A177-3AD203B41FA5}">
                      <a16:colId xmlns:a16="http://schemas.microsoft.com/office/drawing/2014/main" val="2683403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Meaning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48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+,</a:t>
                      </a:r>
                      <a:r>
                        <a:rPr lang="en-IN" baseline="0" dirty="0" smtClean="0"/>
                        <a:t> -, /, *, 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Basic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rithmetic</a:t>
                      </a:r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24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~/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Divide and return an integer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62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++var, var++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Pre</a:t>
                      </a:r>
                      <a:r>
                        <a:rPr lang="en-IN" baseline="0" dirty="0" smtClean="0"/>
                        <a:t> and post increment by 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4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--var,</a:t>
                      </a:r>
                      <a:r>
                        <a:rPr lang="en-IN" baseline="0" dirty="0" smtClean="0"/>
                        <a:t> var--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Pre and</a:t>
                      </a:r>
                      <a:r>
                        <a:rPr lang="en-IN" baseline="0" dirty="0" smtClean="0"/>
                        <a:t> post decrement by 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8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==, !=, &gt;, &lt;, &gt;=, &lt;=, is, is!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Equality</a:t>
                      </a:r>
                      <a:r>
                        <a:rPr lang="en-IN" baseline="0" dirty="0" smtClean="0"/>
                        <a:t> operation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8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=,</a:t>
                      </a:r>
                      <a:r>
                        <a:rPr lang="en-IN" baseline="0" dirty="0" smtClean="0"/>
                        <a:t> &lt;ops&gt;=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Assignment operation(where</a:t>
                      </a:r>
                      <a:r>
                        <a:rPr lang="en-IN" baseline="0" dirty="0" smtClean="0"/>
                        <a:t> ops is any operation</a:t>
                      </a:r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688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!</a:t>
                      </a:r>
                      <a:r>
                        <a:rPr lang="en-IN" dirty="0" err="1" smtClean="0"/>
                        <a:t>exp</a:t>
                      </a:r>
                      <a:r>
                        <a:rPr lang="en-IN" dirty="0" smtClean="0"/>
                        <a:t>, ||,</a:t>
                      </a:r>
                      <a:r>
                        <a:rPr lang="en-IN" baseline="0" dirty="0" smtClean="0"/>
                        <a:t> &amp;&amp;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Logical operators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421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77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759371"/>
              </p:ext>
            </p:extLst>
          </p:nvPr>
        </p:nvGraphicFramePr>
        <p:xfrm>
          <a:off x="2592924" y="2539757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333">
                  <a:extLst>
                    <a:ext uri="{9D8B030D-6E8A-4147-A177-3AD203B41FA5}">
                      <a16:colId xmlns:a16="http://schemas.microsoft.com/office/drawing/2014/main" val="1086876223"/>
                    </a:ext>
                  </a:extLst>
                </a:gridCol>
                <a:gridCol w="5887667">
                  <a:extLst>
                    <a:ext uri="{9D8B030D-6E8A-4147-A177-3AD203B41FA5}">
                      <a16:colId xmlns:a16="http://schemas.microsoft.com/office/drawing/2014/main" val="2876344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Operators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Meaning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214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|, &amp;,</a:t>
                      </a:r>
                      <a:r>
                        <a:rPr lang="en-IN" baseline="0" dirty="0" smtClean="0"/>
                        <a:t> ^, ~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Bitwise operator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28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&lt;&lt;, &gt;&gt;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Left shift</a:t>
                      </a:r>
                      <a:r>
                        <a:rPr lang="en-IN" baseline="0" dirty="0" smtClean="0"/>
                        <a:t> and right shift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2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..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Cascade operator(assign or call function to variable while</a:t>
                      </a:r>
                      <a:r>
                        <a:rPr lang="en-IN" baseline="0" dirty="0" smtClean="0"/>
                        <a:t> creating an object</a:t>
                      </a:r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728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8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Conditional operators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559576" y="1905000"/>
            <a:ext cx="2708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if(condition)</a:t>
            </a:r>
          </a:p>
          <a:p>
            <a:r>
              <a:rPr lang="en-IN" dirty="0"/>
              <a:t>	</a:t>
            </a:r>
            <a:r>
              <a:rPr lang="en-IN" dirty="0" smtClean="0"/>
              <a:t>return statement1</a:t>
            </a:r>
            <a:r>
              <a:rPr lang="en-IN" dirty="0" smtClean="0"/>
              <a:t>;</a:t>
            </a:r>
          </a:p>
          <a:p>
            <a:r>
              <a:rPr lang="en-IN" dirty="0" smtClean="0"/>
              <a:t>else</a:t>
            </a:r>
          </a:p>
          <a:p>
            <a:r>
              <a:rPr lang="en-IN" dirty="0" smtClean="0"/>
              <a:t>	</a:t>
            </a:r>
            <a:r>
              <a:rPr lang="en-IN" dirty="0" smtClean="0"/>
              <a:t>return statement2</a:t>
            </a:r>
            <a:r>
              <a:rPr lang="en-IN" dirty="0" smtClean="0"/>
              <a:t>;</a:t>
            </a:r>
            <a:endParaRPr lang="en-IN" dirty="0"/>
          </a:p>
        </p:txBody>
      </p:sp>
      <p:cxnSp>
        <p:nvCxnSpPr>
          <p:cNvPr id="5" name="Straight Arrow Connector 4"/>
          <p:cNvCxnSpPr>
            <a:stCxn id="3" idx="2"/>
          </p:cNvCxnSpPr>
          <p:nvPr/>
        </p:nvCxnSpPr>
        <p:spPr>
          <a:xfrm>
            <a:off x="4913759" y="3105329"/>
            <a:ext cx="0" cy="117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38994" y="5007429"/>
            <a:ext cx="430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condition ? </a:t>
            </a:r>
            <a:r>
              <a:rPr lang="en-IN" dirty="0"/>
              <a:t>s</a:t>
            </a:r>
            <a:r>
              <a:rPr lang="en-IN" dirty="0" smtClean="0"/>
              <a:t>tatement1 : statement2;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867165" y="1905000"/>
            <a:ext cx="2708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if(</a:t>
            </a:r>
            <a:r>
              <a:rPr lang="en-IN" dirty="0" err="1" smtClean="0"/>
              <a:t>vari</a:t>
            </a:r>
            <a:r>
              <a:rPr lang="en-IN" dirty="0" smtClean="0"/>
              <a:t> </a:t>
            </a:r>
            <a:r>
              <a:rPr lang="en-IN" dirty="0" smtClean="0"/>
              <a:t>!</a:t>
            </a:r>
            <a:r>
              <a:rPr lang="en-IN" dirty="0" smtClean="0"/>
              <a:t>= null</a:t>
            </a:r>
            <a:r>
              <a:rPr lang="en-IN" dirty="0" smtClean="0"/>
              <a:t>)</a:t>
            </a:r>
          </a:p>
          <a:p>
            <a:r>
              <a:rPr lang="en-IN" dirty="0"/>
              <a:t>	</a:t>
            </a:r>
            <a:r>
              <a:rPr lang="en-IN" dirty="0" smtClean="0"/>
              <a:t>result </a:t>
            </a:r>
            <a:r>
              <a:rPr lang="en-IN" dirty="0" smtClean="0"/>
              <a:t>= </a:t>
            </a:r>
            <a:r>
              <a:rPr lang="en-IN" dirty="0" err="1" smtClean="0"/>
              <a:t>vari</a:t>
            </a:r>
            <a:r>
              <a:rPr lang="en-IN" dirty="0" smtClean="0"/>
              <a:t>;</a:t>
            </a:r>
            <a:endParaRPr lang="en-IN" dirty="0" smtClean="0"/>
          </a:p>
          <a:p>
            <a:r>
              <a:rPr lang="en-IN" dirty="0" smtClean="0"/>
              <a:t>else</a:t>
            </a:r>
          </a:p>
          <a:p>
            <a:r>
              <a:rPr lang="en-IN" dirty="0" smtClean="0"/>
              <a:t>	</a:t>
            </a:r>
            <a:r>
              <a:rPr lang="en-IN" dirty="0" smtClean="0"/>
              <a:t>result </a:t>
            </a:r>
            <a:r>
              <a:rPr lang="en-IN" dirty="0" smtClean="0"/>
              <a:t>= </a:t>
            </a:r>
            <a:r>
              <a:rPr lang="en-IN" dirty="0" smtClean="0"/>
              <a:t>value;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9221348" y="3105329"/>
            <a:ext cx="0" cy="117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04983" y="5007429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</a:t>
            </a:r>
            <a:r>
              <a:rPr lang="en-IN" dirty="0" smtClean="0"/>
              <a:t>esult = </a:t>
            </a:r>
            <a:r>
              <a:rPr lang="en-IN" dirty="0" err="1" smtClean="0"/>
              <a:t>vari</a:t>
            </a:r>
            <a:r>
              <a:rPr lang="en-IN" dirty="0" smtClean="0"/>
              <a:t> </a:t>
            </a:r>
            <a:r>
              <a:rPr lang="en-IN" dirty="0" smtClean="0"/>
              <a:t>?? value;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3490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Classes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942011" y="2386149"/>
            <a:ext cx="7985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 are going to learn only a few basic things which you might need in your development.</a:t>
            </a:r>
          </a:p>
          <a:p>
            <a:r>
              <a:rPr lang="en-IN" dirty="0" smtClean="0"/>
              <a:t>If you want to learn more you can got to </a:t>
            </a:r>
            <a:r>
              <a:rPr lang="en-IN" dirty="0" err="1" smtClean="0">
                <a:hlinkClick r:id="rId2" action="ppaction://hlinkfile"/>
              </a:rPr>
              <a:t>dart.dev</a:t>
            </a:r>
            <a:r>
              <a:rPr lang="en-IN" dirty="0" smtClean="0"/>
              <a:t> and read the documentation.</a:t>
            </a:r>
          </a:p>
          <a:p>
            <a:endParaRPr lang="en-IN" dirty="0"/>
          </a:p>
          <a:p>
            <a:r>
              <a:rPr lang="en-IN" dirty="0" smtClean="0"/>
              <a:t>What are we going to learn:</a:t>
            </a:r>
          </a:p>
          <a:p>
            <a:pPr marL="342900" indent="-342900">
              <a:buAutoNum type="arabicPeriod"/>
            </a:pPr>
            <a:r>
              <a:rPr lang="en-IN" dirty="0" smtClean="0"/>
              <a:t>Declaration</a:t>
            </a:r>
          </a:p>
          <a:p>
            <a:pPr marL="342900" indent="-342900">
              <a:buAutoNum type="arabicPeriod"/>
            </a:pPr>
            <a:r>
              <a:rPr lang="en-IN" dirty="0" smtClean="0"/>
              <a:t>Inheritance</a:t>
            </a:r>
          </a:p>
          <a:p>
            <a:pPr marL="342900" indent="-342900">
              <a:buAutoNum type="arabicPeriod"/>
            </a:pPr>
            <a:r>
              <a:rPr lang="en-IN" dirty="0"/>
              <a:t>s</a:t>
            </a:r>
            <a:r>
              <a:rPr lang="en-IN" dirty="0" smtClean="0"/>
              <a:t>uper and this keywords</a:t>
            </a:r>
          </a:p>
          <a:p>
            <a:pPr marL="342900" indent="-342900">
              <a:buAutoNum type="arabicPeriod"/>
            </a:pPr>
            <a:r>
              <a:rPr lang="en-IN" dirty="0" smtClean="0"/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231249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Declaration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592924" y="3007210"/>
            <a:ext cx="3770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</a:t>
            </a:r>
            <a:r>
              <a:rPr lang="en-IN" dirty="0" smtClean="0"/>
              <a:t>lass </a:t>
            </a:r>
            <a:r>
              <a:rPr lang="en-IN" dirty="0" err="1" smtClean="0"/>
              <a:t>ClassName</a:t>
            </a:r>
            <a:r>
              <a:rPr lang="en-IN" dirty="0" smtClean="0"/>
              <a:t>{</a:t>
            </a:r>
          </a:p>
          <a:p>
            <a:r>
              <a:rPr lang="en-IN" dirty="0" smtClean="0"/>
              <a:t>	// methods and variables</a:t>
            </a:r>
            <a:endParaRPr lang="en-IN" dirty="0"/>
          </a:p>
          <a:p>
            <a:r>
              <a:rPr lang="en-I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642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Inheritance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592923" y="1905000"/>
            <a:ext cx="68384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class </a:t>
            </a:r>
            <a:r>
              <a:rPr lang="en-IN" dirty="0" err="1" smtClean="0"/>
              <a:t>ParentClass</a:t>
            </a:r>
            <a:r>
              <a:rPr lang="en-IN" dirty="0" smtClean="0"/>
              <a:t>{</a:t>
            </a:r>
          </a:p>
          <a:p>
            <a:r>
              <a:rPr lang="en-IN" dirty="0" smtClean="0"/>
              <a:t>	// variables and methods</a:t>
            </a:r>
          </a:p>
          <a:p>
            <a:r>
              <a:rPr lang="en-IN" dirty="0" smtClean="0"/>
              <a:t>}</a:t>
            </a:r>
          </a:p>
          <a:p>
            <a:endParaRPr lang="en-IN" dirty="0" smtClean="0"/>
          </a:p>
          <a:p>
            <a:r>
              <a:rPr lang="en-IN" dirty="0" smtClean="0"/>
              <a:t>class </a:t>
            </a:r>
            <a:r>
              <a:rPr lang="en-IN" dirty="0" err="1" smtClean="0"/>
              <a:t>ChildClass</a:t>
            </a:r>
            <a:r>
              <a:rPr lang="en-IN" dirty="0" smtClean="0"/>
              <a:t> extends </a:t>
            </a:r>
            <a:r>
              <a:rPr lang="en-IN" dirty="0" err="1" smtClean="0"/>
              <a:t>ParentClass</a:t>
            </a:r>
            <a:r>
              <a:rPr lang="en-IN" dirty="0" smtClean="0"/>
              <a:t>{</a:t>
            </a:r>
          </a:p>
          <a:p>
            <a:r>
              <a:rPr lang="en-IN" dirty="0"/>
              <a:t>	// </a:t>
            </a:r>
            <a:r>
              <a:rPr lang="en-IN" dirty="0" smtClean="0"/>
              <a:t>also public variables </a:t>
            </a:r>
            <a:r>
              <a:rPr lang="en-IN" dirty="0"/>
              <a:t>and </a:t>
            </a:r>
            <a:r>
              <a:rPr lang="en-IN" dirty="0" smtClean="0"/>
              <a:t>methods from parent </a:t>
            </a:r>
          </a:p>
          <a:p>
            <a:r>
              <a:rPr lang="en-IN" dirty="0" smtClean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2923" y="4997915"/>
            <a:ext cx="7509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To inherit a class we use extends keyword and then the name of class we want to inherit from.</a:t>
            </a:r>
          </a:p>
        </p:txBody>
      </p:sp>
    </p:spTree>
    <p:extLst>
      <p:ext uri="{BB962C8B-B14F-4D97-AF65-F5344CB8AC3E}">
        <p14:creationId xmlns:p14="http://schemas.microsoft.com/office/powerpoint/2010/main" val="1096084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super and this keyword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592923" y="1905000"/>
            <a:ext cx="67862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class </a:t>
            </a:r>
            <a:r>
              <a:rPr lang="en-IN" dirty="0" err="1" smtClean="0"/>
              <a:t>ParentClass</a:t>
            </a:r>
            <a:r>
              <a:rPr lang="en-IN" dirty="0" smtClean="0"/>
              <a:t>{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var</a:t>
            </a:r>
            <a:r>
              <a:rPr lang="en-IN" dirty="0" smtClean="0"/>
              <a:t> text = "Hello";</a:t>
            </a:r>
          </a:p>
          <a:p>
            <a:r>
              <a:rPr lang="en-IN" dirty="0" smtClean="0"/>
              <a:t>}</a:t>
            </a:r>
          </a:p>
          <a:p>
            <a:endParaRPr lang="en-IN" dirty="0" smtClean="0"/>
          </a:p>
          <a:p>
            <a:r>
              <a:rPr lang="en-IN" dirty="0" smtClean="0"/>
              <a:t>class </a:t>
            </a:r>
            <a:r>
              <a:rPr lang="en-IN" dirty="0" err="1"/>
              <a:t>ChildClass</a:t>
            </a:r>
            <a:r>
              <a:rPr lang="en-IN" dirty="0"/>
              <a:t> extends </a:t>
            </a:r>
            <a:r>
              <a:rPr lang="en-IN" dirty="0" err="1"/>
              <a:t>ParentClass</a:t>
            </a:r>
            <a:r>
              <a:rPr lang="en-IN" dirty="0"/>
              <a:t>{</a:t>
            </a:r>
          </a:p>
          <a:p>
            <a:r>
              <a:rPr lang="en-IN" dirty="0"/>
              <a:t>	</a:t>
            </a:r>
            <a:r>
              <a:rPr lang="en-IN" dirty="0" err="1" smtClean="0"/>
              <a:t>var</a:t>
            </a:r>
            <a:r>
              <a:rPr lang="en-IN" dirty="0" smtClean="0"/>
              <a:t> text = "Hello, World!";</a:t>
            </a:r>
          </a:p>
          <a:p>
            <a:r>
              <a:rPr lang="en-IN" dirty="0" smtClean="0"/>
              <a:t>  </a:t>
            </a:r>
          </a:p>
          <a:p>
            <a:r>
              <a:rPr lang="en-IN" dirty="0" smtClean="0"/>
              <a:t>  	display(){</a:t>
            </a:r>
          </a:p>
          <a:p>
            <a:r>
              <a:rPr lang="en-IN" dirty="0" smtClean="0"/>
              <a:t>    		print("using super ${</a:t>
            </a:r>
            <a:r>
              <a:rPr lang="en-IN" dirty="0" err="1" smtClean="0"/>
              <a:t>super.text</a:t>
            </a:r>
            <a:r>
              <a:rPr lang="en-IN" dirty="0" smtClean="0"/>
              <a:t>}");  // “Hello”</a:t>
            </a:r>
          </a:p>
          <a:p>
            <a:r>
              <a:rPr lang="en-IN" dirty="0" smtClean="0"/>
              <a:t>	   	print("using this "+</a:t>
            </a:r>
            <a:r>
              <a:rPr lang="en-IN" dirty="0" err="1" smtClean="0"/>
              <a:t>this.text</a:t>
            </a:r>
            <a:r>
              <a:rPr lang="en-IN" dirty="0" smtClean="0"/>
              <a:t>);   // “Hello, World!”</a:t>
            </a:r>
          </a:p>
          <a:p>
            <a:r>
              <a:rPr lang="en-IN" dirty="0" smtClean="0"/>
              <a:t> 	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592923" y="5598319"/>
            <a:ext cx="7509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super is used to access </a:t>
            </a:r>
            <a:r>
              <a:rPr lang="en-IN" dirty="0" err="1" smtClean="0"/>
              <a:t>ParentClass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smtClean="0"/>
              <a:t>this is used to access current class</a:t>
            </a:r>
          </a:p>
        </p:txBody>
      </p:sp>
    </p:spTree>
    <p:extLst>
      <p:ext uri="{BB962C8B-B14F-4D97-AF65-F5344CB8AC3E}">
        <p14:creationId xmlns:p14="http://schemas.microsoft.com/office/powerpoint/2010/main" val="2584469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Constructors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592923" y="1905000"/>
            <a:ext cx="58979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 smtClean="0"/>
              <a:t>TextClass</a:t>
            </a:r>
            <a:r>
              <a:rPr lang="en-IN" dirty="0"/>
              <a:t>{</a:t>
            </a:r>
          </a:p>
          <a:p>
            <a:r>
              <a:rPr lang="en-IN" dirty="0"/>
              <a:t>	</a:t>
            </a:r>
            <a:r>
              <a:rPr lang="en-IN" dirty="0" smtClean="0"/>
              <a:t>String text;</a:t>
            </a:r>
          </a:p>
          <a:p>
            <a:r>
              <a:rPr lang="en-IN" dirty="0"/>
              <a:t>	</a:t>
            </a:r>
            <a:r>
              <a:rPr lang="en-IN" dirty="0" err="1" smtClean="0"/>
              <a:t>TextClass</a:t>
            </a:r>
            <a:r>
              <a:rPr lang="en-IN" dirty="0" smtClean="0"/>
              <a:t>(String text){</a:t>
            </a:r>
          </a:p>
          <a:p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err="1" smtClean="0"/>
              <a:t>this.text</a:t>
            </a:r>
            <a:r>
              <a:rPr lang="en-IN" dirty="0" smtClean="0"/>
              <a:t> = text;</a:t>
            </a:r>
          </a:p>
          <a:p>
            <a:r>
              <a:rPr lang="en-IN" dirty="0"/>
              <a:t>	</a:t>
            </a:r>
            <a:r>
              <a:rPr lang="en-IN" dirty="0" smtClean="0"/>
              <a:t>}</a:t>
            </a:r>
            <a:endParaRPr lang="en-IN" dirty="0"/>
          </a:p>
          <a:p>
            <a:r>
              <a:rPr lang="en-IN" dirty="0"/>
              <a:t>}</a:t>
            </a:r>
          </a:p>
          <a:p>
            <a:r>
              <a:rPr lang="en-IN" dirty="0" smtClean="0"/>
              <a:t>// or</a:t>
            </a:r>
          </a:p>
          <a:p>
            <a:r>
              <a:rPr lang="en-IN" dirty="0"/>
              <a:t>class </a:t>
            </a:r>
            <a:r>
              <a:rPr lang="en-IN" dirty="0" err="1" smtClean="0"/>
              <a:t>TextClass</a:t>
            </a:r>
            <a:r>
              <a:rPr lang="en-IN" dirty="0"/>
              <a:t>{</a:t>
            </a:r>
          </a:p>
          <a:p>
            <a:r>
              <a:rPr lang="en-IN" dirty="0"/>
              <a:t>	</a:t>
            </a:r>
            <a:r>
              <a:rPr lang="en-IN" dirty="0" smtClean="0"/>
              <a:t>String </a:t>
            </a:r>
            <a:r>
              <a:rPr lang="en-IN" dirty="0"/>
              <a:t>text;</a:t>
            </a:r>
          </a:p>
          <a:p>
            <a:r>
              <a:rPr lang="en-IN" dirty="0"/>
              <a:t>	</a:t>
            </a:r>
            <a:r>
              <a:rPr lang="en-IN" dirty="0" err="1" smtClean="0"/>
              <a:t>TextClass</a:t>
            </a:r>
            <a:r>
              <a:rPr lang="en-IN" dirty="0" smtClean="0"/>
              <a:t>(</a:t>
            </a:r>
            <a:r>
              <a:rPr lang="en-IN" dirty="0" err="1" smtClean="0"/>
              <a:t>this.text</a:t>
            </a:r>
            <a:r>
              <a:rPr lang="en-IN" dirty="0" smtClean="0"/>
              <a:t>);</a:t>
            </a:r>
            <a:endParaRPr lang="en-IN" dirty="0"/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592923" y="5258685"/>
            <a:ext cx="7509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Similar to other languages Constructors have same name as of class.</a:t>
            </a:r>
          </a:p>
          <a:p>
            <a:pPr marL="342900" indent="-342900">
              <a:buAutoNum type="arabicPeriod"/>
            </a:pPr>
            <a:r>
              <a:rPr lang="en-IN" dirty="0" smtClean="0"/>
              <a:t>It acts like a function means you can pass positional, optional and named parameters to it.</a:t>
            </a:r>
          </a:p>
        </p:txBody>
      </p:sp>
    </p:spTree>
    <p:extLst>
      <p:ext uri="{BB962C8B-B14F-4D97-AF65-F5344CB8AC3E}">
        <p14:creationId xmlns:p14="http://schemas.microsoft.com/office/powerpoint/2010/main" val="350921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029097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What is dart?</a:t>
            </a:r>
          </a:p>
          <a:p>
            <a:pPr marL="0" indent="0">
              <a:buNone/>
            </a:pPr>
            <a:r>
              <a:rPr lang="en-IN" dirty="0" smtClean="0"/>
              <a:t>A client-optimized language made by google.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Why should I learn this?</a:t>
            </a:r>
          </a:p>
          <a:p>
            <a:pPr marL="0" indent="0">
              <a:buNone/>
            </a:pPr>
            <a:r>
              <a:rPr lang="en-IN" dirty="0" smtClean="0"/>
              <a:t>Because flutter uses dart.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Is it hard to learn?</a:t>
            </a:r>
          </a:p>
          <a:p>
            <a:pPr marL="0" indent="0">
              <a:buNone/>
            </a:pPr>
            <a:r>
              <a:rPr lang="en-IN" dirty="0" smtClean="0"/>
              <a:t>No! It has very familiar syntax to other languages.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92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592924" y="2993683"/>
            <a:ext cx="7247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var name = “Bob”;                 // declaring using var </a:t>
            </a:r>
          </a:p>
          <a:p>
            <a:r>
              <a:rPr lang="en-IN" sz="1600" dirty="0" smtClean="0"/>
              <a:t>dynamic name = </a:t>
            </a:r>
            <a:r>
              <a:rPr lang="en-IN" sz="1600" dirty="0"/>
              <a:t>“Bob</a:t>
            </a:r>
            <a:r>
              <a:rPr lang="en-IN" sz="1600" dirty="0" smtClean="0"/>
              <a:t>”;       // declaring using dynamic</a:t>
            </a:r>
          </a:p>
          <a:p>
            <a:r>
              <a:rPr lang="en-IN" sz="1600" dirty="0" smtClean="0"/>
              <a:t>String name = “Bob”;             // declaring using data-type</a:t>
            </a:r>
            <a:endParaRPr lang="en-IN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592924" y="2532018"/>
            <a:ext cx="3350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Variable declaration</a:t>
            </a:r>
            <a:endParaRPr lang="en-I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92924" y="4317122"/>
            <a:ext cx="4580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/>
              <a:t>Syntax : datatype varName = value;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Default value of variable is null.</a:t>
            </a:r>
          </a:p>
        </p:txBody>
      </p:sp>
    </p:spTree>
    <p:extLst>
      <p:ext uri="{BB962C8B-B14F-4D97-AF65-F5344CB8AC3E}">
        <p14:creationId xmlns:p14="http://schemas.microsoft.com/office/powerpoint/2010/main" val="110578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592924" y="2993683"/>
            <a:ext cx="7718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f</a:t>
            </a:r>
            <a:r>
              <a:rPr lang="en-IN" sz="1600" dirty="0" smtClean="0"/>
              <a:t>inal name = “Bob”;                      // assigned in runtime</a:t>
            </a:r>
          </a:p>
          <a:p>
            <a:r>
              <a:rPr lang="en-IN" sz="1600" dirty="0" err="1"/>
              <a:t>c</a:t>
            </a:r>
            <a:r>
              <a:rPr lang="en-IN" sz="1600" dirty="0" err="1" smtClean="0"/>
              <a:t>onst</a:t>
            </a:r>
            <a:r>
              <a:rPr lang="en-IN" sz="1600" dirty="0" smtClean="0"/>
              <a:t> String name = “Bob”;         // assigned at compile time</a:t>
            </a:r>
            <a:endParaRPr lang="en-IN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592924" y="2532018"/>
            <a:ext cx="2438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Final and </a:t>
            </a:r>
            <a:r>
              <a:rPr lang="en-IN" sz="2400" b="1" dirty="0" err="1" smtClean="0"/>
              <a:t>const</a:t>
            </a:r>
            <a:endParaRPr lang="en-I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92924" y="4317122"/>
            <a:ext cx="70904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/>
              <a:t>Syntax : final/</a:t>
            </a:r>
            <a:r>
              <a:rPr lang="en-IN" dirty="0" err="1" smtClean="0"/>
              <a:t>const</a:t>
            </a:r>
            <a:r>
              <a:rPr lang="en-IN" dirty="0" smtClean="0"/>
              <a:t> datatype varName = value;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Default value of final variable get its value at run-time.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There should be a value assigned for </a:t>
            </a:r>
            <a:r>
              <a:rPr lang="en-IN" dirty="0" err="1" smtClean="0"/>
              <a:t>const</a:t>
            </a:r>
            <a:r>
              <a:rPr lang="en-IN" dirty="0" smtClean="0"/>
              <a:t> before compile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982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Data-types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272937" y="2455818"/>
            <a:ext cx="39101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dirty="0" smtClean="0"/>
              <a:t>Integers – </a:t>
            </a:r>
            <a:r>
              <a:rPr lang="en-IN" sz="2400" dirty="0" err="1" smtClean="0"/>
              <a:t>int</a:t>
            </a:r>
            <a:endParaRPr lang="en-IN" sz="2400" dirty="0" smtClean="0"/>
          </a:p>
          <a:p>
            <a:pPr marL="342900" indent="-342900">
              <a:buAutoNum type="arabicPeriod"/>
            </a:pPr>
            <a:r>
              <a:rPr lang="en-IN" sz="2400" dirty="0" smtClean="0"/>
              <a:t>Strings – String</a:t>
            </a:r>
          </a:p>
          <a:p>
            <a:pPr marL="342900" indent="-342900">
              <a:buAutoNum type="arabicPeriod"/>
            </a:pPr>
            <a:r>
              <a:rPr lang="en-IN" sz="2400" dirty="0" smtClean="0"/>
              <a:t>Doubles – double</a:t>
            </a:r>
          </a:p>
          <a:p>
            <a:pPr marL="342900" indent="-342900">
              <a:buAutoNum type="arabicPeriod"/>
            </a:pPr>
            <a:r>
              <a:rPr lang="en-IN" sz="2400" dirty="0" smtClean="0"/>
              <a:t>Booleans – bool</a:t>
            </a:r>
          </a:p>
          <a:p>
            <a:pPr marL="342900" indent="-342900">
              <a:buAutoNum type="arabicPeriod"/>
            </a:pPr>
            <a:r>
              <a:rPr lang="en-IN" sz="2400" dirty="0" smtClean="0"/>
              <a:t>Lists – List</a:t>
            </a:r>
          </a:p>
          <a:p>
            <a:pPr marL="342900" indent="-342900">
              <a:buAutoNum type="arabicPeriod"/>
            </a:pPr>
            <a:r>
              <a:rPr lang="en-IN" sz="2400" dirty="0" smtClean="0"/>
              <a:t>Sets – Set</a:t>
            </a:r>
          </a:p>
          <a:p>
            <a:pPr marL="342900" indent="-342900">
              <a:buAutoNum type="arabicPeriod"/>
            </a:pPr>
            <a:r>
              <a:rPr lang="en-IN" sz="2400" dirty="0" smtClean="0"/>
              <a:t>Maps - Map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3628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592924" y="2305110"/>
            <a:ext cx="37708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void function(String name){</a:t>
            </a:r>
          </a:p>
          <a:p>
            <a:r>
              <a:rPr lang="en-IN" dirty="0" smtClean="0"/>
              <a:t>		.</a:t>
            </a:r>
          </a:p>
          <a:p>
            <a:r>
              <a:rPr lang="en-IN" dirty="0" smtClean="0"/>
              <a:t>		.</a:t>
            </a:r>
          </a:p>
          <a:p>
            <a:r>
              <a:rPr lang="en-IN" dirty="0" smtClean="0"/>
              <a:t>		.</a:t>
            </a:r>
            <a:endParaRPr lang="en-IN" dirty="0"/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592924" y="1905000"/>
            <a:ext cx="1628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Declaration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92924" y="4582658"/>
            <a:ext cx="377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function(“name”);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2924" y="4182548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Implementation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92923" y="5198212"/>
            <a:ext cx="7509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Parameters are position sensitive</a:t>
            </a:r>
          </a:p>
          <a:p>
            <a:pPr marL="342900" indent="-342900">
              <a:buAutoNum type="arabicPeriod"/>
            </a:pPr>
            <a:r>
              <a:rPr lang="en-IN" dirty="0" smtClean="0"/>
              <a:t>Passing all parameters are compulsory</a:t>
            </a:r>
          </a:p>
        </p:txBody>
      </p:sp>
    </p:spTree>
    <p:extLst>
      <p:ext uri="{BB962C8B-B14F-4D97-AF65-F5344CB8AC3E}">
        <p14:creationId xmlns:p14="http://schemas.microsoft.com/office/powerpoint/2010/main" val="23718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592923" y="2705703"/>
            <a:ext cx="76135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void function(</a:t>
            </a:r>
            <a:r>
              <a:rPr lang="en-IN" b="1" dirty="0"/>
              <a:t>[</a:t>
            </a:r>
            <a:r>
              <a:rPr lang="en-IN" dirty="0" smtClean="0"/>
              <a:t>String name, </a:t>
            </a:r>
            <a:r>
              <a:rPr lang="en-IN" dirty="0" err="1" smtClean="0"/>
              <a:t>int</a:t>
            </a:r>
            <a:r>
              <a:rPr lang="en-IN" dirty="0" smtClean="0"/>
              <a:t> age</a:t>
            </a:r>
            <a:r>
              <a:rPr lang="en-IN" b="1" dirty="0" smtClean="0"/>
              <a:t>]</a:t>
            </a:r>
            <a:r>
              <a:rPr lang="en-IN" dirty="0" smtClean="0"/>
              <a:t>){     	 // Wrap </a:t>
            </a:r>
            <a:r>
              <a:rPr lang="en-IN" dirty="0" smtClean="0"/>
              <a:t>“[]” </a:t>
            </a:r>
            <a:r>
              <a:rPr lang="en-IN" dirty="0" smtClean="0"/>
              <a:t>around parameter</a:t>
            </a:r>
          </a:p>
          <a:p>
            <a:r>
              <a:rPr lang="en-IN" dirty="0" smtClean="0"/>
              <a:t>		.</a:t>
            </a:r>
          </a:p>
          <a:p>
            <a:r>
              <a:rPr lang="en-IN" dirty="0" smtClean="0"/>
              <a:t>		.</a:t>
            </a:r>
          </a:p>
          <a:p>
            <a:r>
              <a:rPr lang="en-IN" dirty="0" smtClean="0"/>
              <a:t>		.</a:t>
            </a:r>
            <a:endParaRPr lang="en-IN" dirty="0"/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592924" y="2305593"/>
            <a:ext cx="1628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Declaration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92922" y="4983251"/>
            <a:ext cx="786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function(</a:t>
            </a:r>
            <a:r>
              <a:rPr lang="en-IN" b="1" dirty="0" smtClean="0"/>
              <a:t>“name”, 18</a:t>
            </a:r>
            <a:r>
              <a:rPr lang="en-IN" dirty="0" smtClean="0"/>
              <a:t>);  		// </a:t>
            </a:r>
            <a:r>
              <a:rPr lang="en-IN" dirty="0" err="1" smtClean="0"/>
              <a:t>paraName</a:t>
            </a:r>
            <a:r>
              <a:rPr lang="en-IN" dirty="0" smtClean="0"/>
              <a:t> : value     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2924" y="4583141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Implementation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592924" y="1566818"/>
            <a:ext cx="3244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Optional Parameters</a:t>
            </a:r>
            <a:endParaRPr lang="en-IN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592922" y="5506473"/>
            <a:ext cx="7509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Is position sensitive.</a:t>
            </a:r>
          </a:p>
          <a:p>
            <a:pPr marL="342900" indent="-342900">
              <a:buAutoNum type="arabicPeriod"/>
            </a:pPr>
            <a:r>
              <a:rPr lang="en-IN" dirty="0" smtClean="0"/>
              <a:t>Passing all parameters is not compulsory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572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592923" y="2705703"/>
            <a:ext cx="85627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void function(</a:t>
            </a:r>
            <a:r>
              <a:rPr lang="en-IN" b="1" dirty="0" smtClean="0"/>
              <a:t>{</a:t>
            </a:r>
            <a:r>
              <a:rPr lang="en-IN" dirty="0" smtClean="0"/>
              <a:t>String name, </a:t>
            </a:r>
            <a:r>
              <a:rPr lang="en-IN" dirty="0" err="1" smtClean="0"/>
              <a:t>int</a:t>
            </a:r>
            <a:r>
              <a:rPr lang="en-IN" dirty="0" smtClean="0"/>
              <a:t> age</a:t>
            </a:r>
            <a:r>
              <a:rPr lang="en-IN" b="1" dirty="0" smtClean="0"/>
              <a:t>}</a:t>
            </a:r>
            <a:r>
              <a:rPr lang="en-IN" dirty="0" smtClean="0"/>
              <a:t>){     	 // Wrap “{}” around parameter</a:t>
            </a:r>
          </a:p>
          <a:p>
            <a:r>
              <a:rPr lang="en-IN" dirty="0" smtClean="0"/>
              <a:t>		.</a:t>
            </a:r>
          </a:p>
          <a:p>
            <a:r>
              <a:rPr lang="en-IN" dirty="0" smtClean="0"/>
              <a:t>		.</a:t>
            </a:r>
          </a:p>
          <a:p>
            <a:r>
              <a:rPr lang="en-IN" dirty="0" smtClean="0"/>
              <a:t>		.</a:t>
            </a:r>
            <a:endParaRPr lang="en-IN" dirty="0"/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592924" y="2305593"/>
            <a:ext cx="1628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Declaration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92922" y="4983251"/>
            <a:ext cx="786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function(</a:t>
            </a:r>
            <a:r>
              <a:rPr lang="en-IN" b="1" dirty="0" smtClean="0"/>
              <a:t>age :</a:t>
            </a:r>
            <a:r>
              <a:rPr lang="en-IN" dirty="0" smtClean="0"/>
              <a:t> 18,</a:t>
            </a:r>
            <a:r>
              <a:rPr lang="en-IN" b="1" dirty="0" smtClean="0"/>
              <a:t>name :</a:t>
            </a:r>
            <a:r>
              <a:rPr lang="en-IN" dirty="0" smtClean="0"/>
              <a:t> “name”);  		// </a:t>
            </a:r>
            <a:r>
              <a:rPr lang="en-IN" dirty="0" err="1" smtClean="0"/>
              <a:t>paraName</a:t>
            </a:r>
            <a:r>
              <a:rPr lang="en-IN" dirty="0" smtClean="0"/>
              <a:t> : value     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2924" y="4583141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Implementation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592924" y="1566818"/>
            <a:ext cx="3078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Named Parameters</a:t>
            </a:r>
            <a:endParaRPr lang="en-IN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592922" y="5506473"/>
            <a:ext cx="7509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Is not position specific.</a:t>
            </a:r>
          </a:p>
          <a:p>
            <a:pPr marL="342900" indent="-342900">
              <a:buAutoNum type="arabicPeriod"/>
            </a:pPr>
            <a:r>
              <a:rPr lang="en-IN" dirty="0" smtClean="0"/>
              <a:t>Writing parameter name is important.</a:t>
            </a:r>
          </a:p>
          <a:p>
            <a:pPr marL="342900" indent="-342900">
              <a:buAutoNum type="arabicPeriod"/>
            </a:pPr>
            <a:r>
              <a:rPr lang="en-IN" dirty="0" smtClean="0"/>
              <a:t>Passing all parameters is not compulsory.</a:t>
            </a:r>
          </a:p>
        </p:txBody>
      </p:sp>
    </p:spTree>
    <p:extLst>
      <p:ext uri="{BB962C8B-B14F-4D97-AF65-F5344CB8AC3E}">
        <p14:creationId xmlns:p14="http://schemas.microsoft.com/office/powerpoint/2010/main" val="127482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Anonymous function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592923" y="2305110"/>
            <a:ext cx="3770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(variable){</a:t>
            </a:r>
          </a:p>
          <a:p>
            <a:r>
              <a:rPr lang="en-IN" dirty="0" smtClean="0"/>
              <a:t>.</a:t>
            </a:r>
          </a:p>
          <a:p>
            <a:r>
              <a:rPr lang="en-IN" dirty="0" smtClean="0"/>
              <a:t>.</a:t>
            </a:r>
            <a:endParaRPr lang="en-IN" dirty="0"/>
          </a:p>
          <a:p>
            <a:r>
              <a:rPr lang="en-IN" dirty="0" smtClean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2923" y="1905000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Implementation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92923" y="4527652"/>
            <a:ext cx="750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These functions don’t have a name</a:t>
            </a:r>
          </a:p>
        </p:txBody>
      </p:sp>
    </p:spTree>
    <p:extLst>
      <p:ext uri="{BB962C8B-B14F-4D97-AF65-F5344CB8AC3E}">
        <p14:creationId xmlns:p14="http://schemas.microsoft.com/office/powerpoint/2010/main" val="131029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864</TotalTime>
  <Words>522</Words>
  <Application>Microsoft Office PowerPoint</Application>
  <PresentationFormat>Widescreen</PresentationFormat>
  <Paragraphs>164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Wisp</vt:lpstr>
      <vt:lpstr>Dart basics</vt:lpstr>
      <vt:lpstr>Dart</vt:lpstr>
      <vt:lpstr>Variable</vt:lpstr>
      <vt:lpstr>Variable</vt:lpstr>
      <vt:lpstr>Data-types</vt:lpstr>
      <vt:lpstr>Functions</vt:lpstr>
      <vt:lpstr>Functions</vt:lpstr>
      <vt:lpstr>Functions</vt:lpstr>
      <vt:lpstr>Anonymous function</vt:lpstr>
      <vt:lpstr>Operators</vt:lpstr>
      <vt:lpstr>Operators</vt:lpstr>
      <vt:lpstr>Conditional operators</vt:lpstr>
      <vt:lpstr>Classes</vt:lpstr>
      <vt:lpstr>Declaration</vt:lpstr>
      <vt:lpstr>Inheritance</vt:lpstr>
      <vt:lpstr>super and this keyword</vt:lpstr>
      <vt:lpstr>Constructors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 basics</dc:title>
  <dc:creator>darshan</dc:creator>
  <cp:lastModifiedBy>darshan</cp:lastModifiedBy>
  <cp:revision>55</cp:revision>
  <dcterms:created xsi:type="dcterms:W3CDTF">2020-08-23T04:29:35Z</dcterms:created>
  <dcterms:modified xsi:type="dcterms:W3CDTF">2020-09-19T12:35:35Z</dcterms:modified>
</cp:coreProperties>
</file>