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4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5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6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7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8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9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21"/>
  </p:notesMasterIdLst>
  <p:handoutMasterIdLst>
    <p:handoutMasterId r:id="rId22"/>
  </p:handoutMasterIdLst>
  <p:sldIdLst>
    <p:sldId id="277" r:id="rId2"/>
    <p:sldId id="333" r:id="rId3"/>
    <p:sldId id="399" r:id="rId4"/>
    <p:sldId id="415" r:id="rId5"/>
    <p:sldId id="422" r:id="rId6"/>
    <p:sldId id="432" r:id="rId7"/>
    <p:sldId id="429" r:id="rId8"/>
    <p:sldId id="430" r:id="rId9"/>
    <p:sldId id="431" r:id="rId10"/>
    <p:sldId id="437" r:id="rId11"/>
    <p:sldId id="428" r:id="rId12"/>
    <p:sldId id="438" r:id="rId13"/>
    <p:sldId id="439" r:id="rId14"/>
    <p:sldId id="440" r:id="rId15"/>
    <p:sldId id="434" r:id="rId16"/>
    <p:sldId id="435" r:id="rId17"/>
    <p:sldId id="436" r:id="rId18"/>
    <p:sldId id="426" r:id="rId19"/>
    <p:sldId id="41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916"/>
    <a:srgbClr val="E2FEFF"/>
    <a:srgbClr val="3986F7"/>
    <a:srgbClr val="31B5FF"/>
    <a:srgbClr val="A1EBFF"/>
    <a:srgbClr val="A4DDD7"/>
    <a:srgbClr val="007C6F"/>
    <a:srgbClr val="14A193"/>
    <a:srgbClr val="005C52"/>
    <a:srgbClr val="F8F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2" autoAdjust="0"/>
    <p:restoredTop sz="95196" autoAdjust="0"/>
  </p:normalViewPr>
  <p:slideViewPr>
    <p:cSldViewPr snapToGrid="0">
      <p:cViewPr>
        <p:scale>
          <a:sx n="65" d="100"/>
          <a:sy n="65" d="100"/>
        </p:scale>
        <p:origin x="1382" y="49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BD9F06-0493-4B61-B397-8B9D088EB516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7628F0C0-5BB8-4DED-BAA9-FC1612F3E5DB}" type="pres">
      <dgm:prSet presAssocID="{2ABD9F06-0493-4B61-B397-8B9D088EB516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A30D96A3-3B58-4B4A-9A83-6D7A90E38423}" type="presOf" srcId="{2ABD9F06-0493-4B61-B397-8B9D088EB516}" destId="{7628F0C0-5BB8-4DED-BAA9-FC1612F3E5D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A268909-D2F9-4A8B-B8D2-F1541FBF21DE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EE6D3B4-E957-4A73-B84C-0A064FEAF019}">
      <dgm:prSet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IN" sz="2000" b="1" dirty="0">
              <a:latin typeface="+mn-lt"/>
            </a:rPr>
            <a:t>ARCHITECTURE</a:t>
          </a:r>
          <a:endParaRPr lang="en-IN" sz="2000" dirty="0"/>
        </a:p>
      </dgm:t>
    </dgm:pt>
    <dgm:pt modelId="{41AB220E-62FE-4A4D-8523-F2F364F08C0C}" type="parTrans" cxnId="{A4BE16A4-F15F-4D02-8E15-3FEF911D6959}">
      <dgm:prSet/>
      <dgm:spPr/>
      <dgm:t>
        <a:bodyPr/>
        <a:lstStyle/>
        <a:p>
          <a:endParaRPr lang="en-IN"/>
        </a:p>
      </dgm:t>
    </dgm:pt>
    <dgm:pt modelId="{B65BB729-BD75-4735-AF14-F77718996191}" type="sibTrans" cxnId="{A4BE16A4-F15F-4D02-8E15-3FEF911D6959}">
      <dgm:prSet/>
      <dgm:spPr/>
      <dgm:t>
        <a:bodyPr/>
        <a:lstStyle/>
        <a:p>
          <a:endParaRPr lang="en-IN"/>
        </a:p>
      </dgm:t>
    </dgm:pt>
    <dgm:pt modelId="{35EF147E-4223-46B0-899D-3922768B4EE5}" type="pres">
      <dgm:prSet presAssocID="{CA268909-D2F9-4A8B-B8D2-F1541FBF21DE}" presName="linear" presStyleCnt="0">
        <dgm:presLayoutVars>
          <dgm:animLvl val="lvl"/>
          <dgm:resizeHandles val="exact"/>
        </dgm:presLayoutVars>
      </dgm:prSet>
      <dgm:spPr/>
    </dgm:pt>
    <dgm:pt modelId="{3B7C6DB8-BB61-4096-9984-A63B80575536}" type="pres">
      <dgm:prSet presAssocID="{8EE6D3B4-E957-4A73-B84C-0A064FEAF019}" presName="parentText" presStyleLbl="node1" presStyleIdx="0" presStyleCnt="1" custScaleY="47537">
        <dgm:presLayoutVars>
          <dgm:chMax val="0"/>
          <dgm:bulletEnabled val="1"/>
        </dgm:presLayoutVars>
      </dgm:prSet>
      <dgm:spPr/>
    </dgm:pt>
  </dgm:ptLst>
  <dgm:cxnLst>
    <dgm:cxn modelId="{176C6B13-7177-4553-B698-EAD0C12301AA}" type="presOf" srcId="{CA268909-D2F9-4A8B-B8D2-F1541FBF21DE}" destId="{35EF147E-4223-46B0-899D-3922768B4EE5}" srcOrd="0" destOrd="0" presId="urn:microsoft.com/office/officeart/2005/8/layout/vList2"/>
    <dgm:cxn modelId="{EBB26E7D-3235-4DC4-97B9-E314FD8513C9}" type="presOf" srcId="{8EE6D3B4-E957-4A73-B84C-0A064FEAF019}" destId="{3B7C6DB8-BB61-4096-9984-A63B80575536}" srcOrd="0" destOrd="0" presId="urn:microsoft.com/office/officeart/2005/8/layout/vList2"/>
    <dgm:cxn modelId="{A4BE16A4-F15F-4D02-8E15-3FEF911D6959}" srcId="{CA268909-D2F9-4A8B-B8D2-F1541FBF21DE}" destId="{8EE6D3B4-E957-4A73-B84C-0A064FEAF019}" srcOrd="0" destOrd="0" parTransId="{41AB220E-62FE-4A4D-8523-F2F364F08C0C}" sibTransId="{B65BB729-BD75-4735-AF14-F77718996191}"/>
    <dgm:cxn modelId="{58C2A7E4-38F3-4BEF-8712-5CC8DF1D6A63}" type="presParOf" srcId="{35EF147E-4223-46B0-899D-3922768B4EE5}" destId="{3B7C6DB8-BB61-4096-9984-A63B8057553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A268909-D2F9-4A8B-B8D2-F1541FBF21DE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EE6D3B4-E957-4A73-B84C-0A064FEAF019}">
      <dgm:prSet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IN" sz="2000" b="1" dirty="0">
              <a:latin typeface="+mn-lt"/>
            </a:rPr>
            <a:t>DATASET DESCRIPTION</a:t>
          </a:r>
          <a:endParaRPr lang="en-IN" sz="2000" dirty="0"/>
        </a:p>
      </dgm:t>
    </dgm:pt>
    <dgm:pt modelId="{41AB220E-62FE-4A4D-8523-F2F364F08C0C}" type="parTrans" cxnId="{A4BE16A4-F15F-4D02-8E15-3FEF911D6959}">
      <dgm:prSet/>
      <dgm:spPr/>
      <dgm:t>
        <a:bodyPr/>
        <a:lstStyle/>
        <a:p>
          <a:endParaRPr lang="en-IN"/>
        </a:p>
      </dgm:t>
    </dgm:pt>
    <dgm:pt modelId="{B65BB729-BD75-4735-AF14-F77718996191}" type="sibTrans" cxnId="{A4BE16A4-F15F-4D02-8E15-3FEF911D6959}">
      <dgm:prSet/>
      <dgm:spPr/>
      <dgm:t>
        <a:bodyPr/>
        <a:lstStyle/>
        <a:p>
          <a:endParaRPr lang="en-IN"/>
        </a:p>
      </dgm:t>
    </dgm:pt>
    <dgm:pt modelId="{35EF147E-4223-46B0-899D-3922768B4EE5}" type="pres">
      <dgm:prSet presAssocID="{CA268909-D2F9-4A8B-B8D2-F1541FBF21DE}" presName="linear" presStyleCnt="0">
        <dgm:presLayoutVars>
          <dgm:animLvl val="lvl"/>
          <dgm:resizeHandles val="exact"/>
        </dgm:presLayoutVars>
      </dgm:prSet>
      <dgm:spPr/>
    </dgm:pt>
    <dgm:pt modelId="{3B7C6DB8-BB61-4096-9984-A63B80575536}" type="pres">
      <dgm:prSet presAssocID="{8EE6D3B4-E957-4A73-B84C-0A064FEAF019}" presName="parentText" presStyleLbl="node1" presStyleIdx="0" presStyleCnt="1" custScaleY="47537">
        <dgm:presLayoutVars>
          <dgm:chMax val="0"/>
          <dgm:bulletEnabled val="1"/>
        </dgm:presLayoutVars>
      </dgm:prSet>
      <dgm:spPr/>
    </dgm:pt>
  </dgm:ptLst>
  <dgm:cxnLst>
    <dgm:cxn modelId="{176C6B13-7177-4553-B698-EAD0C12301AA}" type="presOf" srcId="{CA268909-D2F9-4A8B-B8D2-F1541FBF21DE}" destId="{35EF147E-4223-46B0-899D-3922768B4EE5}" srcOrd="0" destOrd="0" presId="urn:microsoft.com/office/officeart/2005/8/layout/vList2"/>
    <dgm:cxn modelId="{EBB26E7D-3235-4DC4-97B9-E314FD8513C9}" type="presOf" srcId="{8EE6D3B4-E957-4A73-B84C-0A064FEAF019}" destId="{3B7C6DB8-BB61-4096-9984-A63B80575536}" srcOrd="0" destOrd="0" presId="urn:microsoft.com/office/officeart/2005/8/layout/vList2"/>
    <dgm:cxn modelId="{A4BE16A4-F15F-4D02-8E15-3FEF911D6959}" srcId="{CA268909-D2F9-4A8B-B8D2-F1541FBF21DE}" destId="{8EE6D3B4-E957-4A73-B84C-0A064FEAF019}" srcOrd="0" destOrd="0" parTransId="{41AB220E-62FE-4A4D-8523-F2F364F08C0C}" sibTransId="{B65BB729-BD75-4735-AF14-F77718996191}"/>
    <dgm:cxn modelId="{58C2A7E4-38F3-4BEF-8712-5CC8DF1D6A63}" type="presParOf" srcId="{35EF147E-4223-46B0-899D-3922768B4EE5}" destId="{3B7C6DB8-BB61-4096-9984-A63B8057553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A268909-D2F9-4A8B-B8D2-F1541FBF21DE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EE6D3B4-E957-4A73-B84C-0A064FEAF019}">
      <dgm:prSet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IN" sz="2000" b="1" dirty="0">
              <a:latin typeface="+mn-lt"/>
            </a:rPr>
            <a:t>MODULE IDENTIFIED</a:t>
          </a:r>
          <a:endParaRPr lang="en-IN" sz="2000" dirty="0"/>
        </a:p>
      </dgm:t>
    </dgm:pt>
    <dgm:pt modelId="{41AB220E-62FE-4A4D-8523-F2F364F08C0C}" type="parTrans" cxnId="{A4BE16A4-F15F-4D02-8E15-3FEF911D6959}">
      <dgm:prSet/>
      <dgm:spPr/>
      <dgm:t>
        <a:bodyPr/>
        <a:lstStyle/>
        <a:p>
          <a:endParaRPr lang="en-IN"/>
        </a:p>
      </dgm:t>
    </dgm:pt>
    <dgm:pt modelId="{B65BB729-BD75-4735-AF14-F77718996191}" type="sibTrans" cxnId="{A4BE16A4-F15F-4D02-8E15-3FEF911D6959}">
      <dgm:prSet/>
      <dgm:spPr/>
      <dgm:t>
        <a:bodyPr/>
        <a:lstStyle/>
        <a:p>
          <a:endParaRPr lang="en-IN"/>
        </a:p>
      </dgm:t>
    </dgm:pt>
    <dgm:pt modelId="{35EF147E-4223-46B0-899D-3922768B4EE5}" type="pres">
      <dgm:prSet presAssocID="{CA268909-D2F9-4A8B-B8D2-F1541FBF21DE}" presName="linear" presStyleCnt="0">
        <dgm:presLayoutVars>
          <dgm:animLvl val="lvl"/>
          <dgm:resizeHandles val="exact"/>
        </dgm:presLayoutVars>
      </dgm:prSet>
      <dgm:spPr/>
    </dgm:pt>
    <dgm:pt modelId="{3B7C6DB8-BB61-4096-9984-A63B80575536}" type="pres">
      <dgm:prSet presAssocID="{8EE6D3B4-E957-4A73-B84C-0A064FEAF019}" presName="parentText" presStyleLbl="node1" presStyleIdx="0" presStyleCnt="1" custScaleY="47537">
        <dgm:presLayoutVars>
          <dgm:chMax val="0"/>
          <dgm:bulletEnabled val="1"/>
        </dgm:presLayoutVars>
      </dgm:prSet>
      <dgm:spPr/>
    </dgm:pt>
  </dgm:ptLst>
  <dgm:cxnLst>
    <dgm:cxn modelId="{176C6B13-7177-4553-B698-EAD0C12301AA}" type="presOf" srcId="{CA268909-D2F9-4A8B-B8D2-F1541FBF21DE}" destId="{35EF147E-4223-46B0-899D-3922768B4EE5}" srcOrd="0" destOrd="0" presId="urn:microsoft.com/office/officeart/2005/8/layout/vList2"/>
    <dgm:cxn modelId="{EBB26E7D-3235-4DC4-97B9-E314FD8513C9}" type="presOf" srcId="{8EE6D3B4-E957-4A73-B84C-0A064FEAF019}" destId="{3B7C6DB8-BB61-4096-9984-A63B80575536}" srcOrd="0" destOrd="0" presId="urn:microsoft.com/office/officeart/2005/8/layout/vList2"/>
    <dgm:cxn modelId="{A4BE16A4-F15F-4D02-8E15-3FEF911D6959}" srcId="{CA268909-D2F9-4A8B-B8D2-F1541FBF21DE}" destId="{8EE6D3B4-E957-4A73-B84C-0A064FEAF019}" srcOrd="0" destOrd="0" parTransId="{41AB220E-62FE-4A4D-8523-F2F364F08C0C}" sibTransId="{B65BB729-BD75-4735-AF14-F77718996191}"/>
    <dgm:cxn modelId="{58C2A7E4-38F3-4BEF-8712-5CC8DF1D6A63}" type="presParOf" srcId="{35EF147E-4223-46B0-899D-3922768B4EE5}" destId="{3B7C6DB8-BB61-4096-9984-A63B8057553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A268909-D2F9-4A8B-B8D2-F1541FBF21DE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5EF147E-4223-46B0-899D-3922768B4EE5}" type="pres">
      <dgm:prSet presAssocID="{CA268909-D2F9-4A8B-B8D2-F1541FBF21DE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176C6B13-7177-4553-B698-EAD0C12301AA}" type="presOf" srcId="{CA268909-D2F9-4A8B-B8D2-F1541FBF21DE}" destId="{35EF147E-4223-46B0-899D-3922768B4EE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A268909-D2F9-4A8B-B8D2-F1541FBF21DE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EE6D3B4-E957-4A73-B84C-0A064FEAF019}">
      <dgm:prSet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IN" sz="2000" b="1" dirty="0">
              <a:latin typeface="+mn-lt"/>
            </a:rPr>
            <a:t>IMPLEMENTATION</a:t>
          </a:r>
          <a:endParaRPr lang="en-IN" sz="2000" dirty="0">
            <a:latin typeface="+mn-lt"/>
            <a:cs typeface="Times" panose="02020603050405020304" pitchFamily="18" charset="0"/>
          </a:endParaRPr>
        </a:p>
      </dgm:t>
    </dgm:pt>
    <dgm:pt modelId="{B65BB729-BD75-4735-AF14-F77718996191}" type="sibTrans" cxnId="{A4BE16A4-F15F-4D02-8E15-3FEF911D6959}">
      <dgm:prSet/>
      <dgm:spPr/>
      <dgm:t>
        <a:bodyPr/>
        <a:lstStyle/>
        <a:p>
          <a:endParaRPr lang="en-IN"/>
        </a:p>
      </dgm:t>
    </dgm:pt>
    <dgm:pt modelId="{41AB220E-62FE-4A4D-8523-F2F364F08C0C}" type="parTrans" cxnId="{A4BE16A4-F15F-4D02-8E15-3FEF911D6959}">
      <dgm:prSet/>
      <dgm:spPr/>
      <dgm:t>
        <a:bodyPr/>
        <a:lstStyle/>
        <a:p>
          <a:endParaRPr lang="en-IN"/>
        </a:p>
      </dgm:t>
    </dgm:pt>
    <dgm:pt modelId="{35EF147E-4223-46B0-899D-3922768B4EE5}" type="pres">
      <dgm:prSet presAssocID="{CA268909-D2F9-4A8B-B8D2-F1541FBF21DE}" presName="linear" presStyleCnt="0">
        <dgm:presLayoutVars>
          <dgm:animLvl val="lvl"/>
          <dgm:resizeHandles val="exact"/>
        </dgm:presLayoutVars>
      </dgm:prSet>
      <dgm:spPr/>
    </dgm:pt>
    <dgm:pt modelId="{3B7C6DB8-BB61-4096-9984-A63B80575536}" type="pres">
      <dgm:prSet presAssocID="{8EE6D3B4-E957-4A73-B84C-0A064FEAF019}" presName="parentText" presStyleLbl="node1" presStyleIdx="0" presStyleCnt="1" custLinFactNeighborY="-12973">
        <dgm:presLayoutVars>
          <dgm:chMax val="0"/>
          <dgm:bulletEnabled val="1"/>
        </dgm:presLayoutVars>
      </dgm:prSet>
      <dgm:spPr/>
    </dgm:pt>
  </dgm:ptLst>
  <dgm:cxnLst>
    <dgm:cxn modelId="{176C6B13-7177-4553-B698-EAD0C12301AA}" type="presOf" srcId="{CA268909-D2F9-4A8B-B8D2-F1541FBF21DE}" destId="{35EF147E-4223-46B0-899D-3922768B4EE5}" srcOrd="0" destOrd="0" presId="urn:microsoft.com/office/officeart/2005/8/layout/vList2"/>
    <dgm:cxn modelId="{EBB26E7D-3235-4DC4-97B9-E314FD8513C9}" type="presOf" srcId="{8EE6D3B4-E957-4A73-B84C-0A064FEAF019}" destId="{3B7C6DB8-BB61-4096-9984-A63B80575536}" srcOrd="0" destOrd="0" presId="urn:microsoft.com/office/officeart/2005/8/layout/vList2"/>
    <dgm:cxn modelId="{A4BE16A4-F15F-4D02-8E15-3FEF911D6959}" srcId="{CA268909-D2F9-4A8B-B8D2-F1541FBF21DE}" destId="{8EE6D3B4-E957-4A73-B84C-0A064FEAF019}" srcOrd="0" destOrd="0" parTransId="{41AB220E-62FE-4A4D-8523-F2F364F08C0C}" sibTransId="{B65BB729-BD75-4735-AF14-F77718996191}"/>
    <dgm:cxn modelId="{58C2A7E4-38F3-4BEF-8712-5CC8DF1D6A63}" type="presParOf" srcId="{35EF147E-4223-46B0-899D-3922768B4EE5}" destId="{3B7C6DB8-BB61-4096-9984-A63B8057553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A268909-D2F9-4A8B-B8D2-F1541FBF21DE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5EF147E-4223-46B0-899D-3922768B4EE5}" type="pres">
      <dgm:prSet presAssocID="{CA268909-D2F9-4A8B-B8D2-F1541FBF21DE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176C6B13-7177-4553-B698-EAD0C12301AA}" type="presOf" srcId="{CA268909-D2F9-4A8B-B8D2-F1541FBF21DE}" destId="{35EF147E-4223-46B0-899D-3922768B4EE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A268909-D2F9-4A8B-B8D2-F1541FBF21DE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EE6D3B4-E957-4A73-B84C-0A064FEAF019}">
      <dgm:prSet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sz="2000" b="1" dirty="0">
              <a:latin typeface="+mn-lt"/>
            </a:rPr>
            <a:t>EVALUATION METRICS</a:t>
          </a:r>
          <a:endParaRPr lang="en-IN" sz="2000" dirty="0">
            <a:latin typeface="+mn-lt"/>
            <a:cs typeface="Times" panose="02020603050405020304" pitchFamily="18" charset="0"/>
          </a:endParaRPr>
        </a:p>
      </dgm:t>
    </dgm:pt>
    <dgm:pt modelId="{B65BB729-BD75-4735-AF14-F77718996191}" type="sibTrans" cxnId="{A4BE16A4-F15F-4D02-8E15-3FEF911D6959}">
      <dgm:prSet/>
      <dgm:spPr/>
      <dgm:t>
        <a:bodyPr/>
        <a:lstStyle/>
        <a:p>
          <a:endParaRPr lang="en-IN"/>
        </a:p>
      </dgm:t>
    </dgm:pt>
    <dgm:pt modelId="{41AB220E-62FE-4A4D-8523-F2F364F08C0C}" type="parTrans" cxnId="{A4BE16A4-F15F-4D02-8E15-3FEF911D6959}">
      <dgm:prSet/>
      <dgm:spPr/>
      <dgm:t>
        <a:bodyPr/>
        <a:lstStyle/>
        <a:p>
          <a:endParaRPr lang="en-IN"/>
        </a:p>
      </dgm:t>
    </dgm:pt>
    <dgm:pt modelId="{35EF147E-4223-46B0-899D-3922768B4EE5}" type="pres">
      <dgm:prSet presAssocID="{CA268909-D2F9-4A8B-B8D2-F1541FBF21DE}" presName="linear" presStyleCnt="0">
        <dgm:presLayoutVars>
          <dgm:animLvl val="lvl"/>
          <dgm:resizeHandles val="exact"/>
        </dgm:presLayoutVars>
      </dgm:prSet>
      <dgm:spPr/>
    </dgm:pt>
    <dgm:pt modelId="{3B7C6DB8-BB61-4096-9984-A63B80575536}" type="pres">
      <dgm:prSet presAssocID="{8EE6D3B4-E957-4A73-B84C-0A064FEAF019}" presName="parentText" presStyleLbl="node1" presStyleIdx="0" presStyleCnt="1" custLinFactNeighborY="-12973">
        <dgm:presLayoutVars>
          <dgm:chMax val="0"/>
          <dgm:bulletEnabled val="1"/>
        </dgm:presLayoutVars>
      </dgm:prSet>
      <dgm:spPr/>
    </dgm:pt>
  </dgm:ptLst>
  <dgm:cxnLst>
    <dgm:cxn modelId="{176C6B13-7177-4553-B698-EAD0C12301AA}" type="presOf" srcId="{CA268909-D2F9-4A8B-B8D2-F1541FBF21DE}" destId="{35EF147E-4223-46B0-899D-3922768B4EE5}" srcOrd="0" destOrd="0" presId="urn:microsoft.com/office/officeart/2005/8/layout/vList2"/>
    <dgm:cxn modelId="{EBB26E7D-3235-4DC4-97B9-E314FD8513C9}" type="presOf" srcId="{8EE6D3B4-E957-4A73-B84C-0A064FEAF019}" destId="{3B7C6DB8-BB61-4096-9984-A63B80575536}" srcOrd="0" destOrd="0" presId="urn:microsoft.com/office/officeart/2005/8/layout/vList2"/>
    <dgm:cxn modelId="{A4BE16A4-F15F-4D02-8E15-3FEF911D6959}" srcId="{CA268909-D2F9-4A8B-B8D2-F1541FBF21DE}" destId="{8EE6D3B4-E957-4A73-B84C-0A064FEAF019}" srcOrd="0" destOrd="0" parTransId="{41AB220E-62FE-4A4D-8523-F2F364F08C0C}" sibTransId="{B65BB729-BD75-4735-AF14-F77718996191}"/>
    <dgm:cxn modelId="{58C2A7E4-38F3-4BEF-8712-5CC8DF1D6A63}" type="presParOf" srcId="{35EF147E-4223-46B0-899D-3922768B4EE5}" destId="{3B7C6DB8-BB61-4096-9984-A63B8057553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CA268909-D2F9-4A8B-B8D2-F1541FBF21DE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5EF147E-4223-46B0-899D-3922768B4EE5}" type="pres">
      <dgm:prSet presAssocID="{CA268909-D2F9-4A8B-B8D2-F1541FBF21DE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176C6B13-7177-4553-B698-EAD0C12301AA}" type="presOf" srcId="{CA268909-D2F9-4A8B-B8D2-F1541FBF21DE}" destId="{35EF147E-4223-46B0-899D-3922768B4EE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CA268909-D2F9-4A8B-B8D2-F1541FBF21DE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EE6D3B4-E957-4A73-B84C-0A064FEAF019}">
      <dgm:prSet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sz="2000" b="1" dirty="0">
              <a:latin typeface="+mn-lt"/>
            </a:rPr>
            <a:t>GUIDE APPROVAL MAIL SCREENSHOT</a:t>
          </a:r>
          <a:endParaRPr lang="en-IN" sz="2000" dirty="0">
            <a:latin typeface="+mn-lt"/>
            <a:cs typeface="Times" panose="02020603050405020304" pitchFamily="18" charset="0"/>
          </a:endParaRPr>
        </a:p>
      </dgm:t>
    </dgm:pt>
    <dgm:pt modelId="{B65BB729-BD75-4735-AF14-F77718996191}" type="sibTrans" cxnId="{A4BE16A4-F15F-4D02-8E15-3FEF911D6959}">
      <dgm:prSet/>
      <dgm:spPr/>
      <dgm:t>
        <a:bodyPr/>
        <a:lstStyle/>
        <a:p>
          <a:endParaRPr lang="en-IN"/>
        </a:p>
      </dgm:t>
    </dgm:pt>
    <dgm:pt modelId="{41AB220E-62FE-4A4D-8523-F2F364F08C0C}" type="parTrans" cxnId="{A4BE16A4-F15F-4D02-8E15-3FEF911D6959}">
      <dgm:prSet/>
      <dgm:spPr/>
      <dgm:t>
        <a:bodyPr/>
        <a:lstStyle/>
        <a:p>
          <a:endParaRPr lang="en-IN"/>
        </a:p>
      </dgm:t>
    </dgm:pt>
    <dgm:pt modelId="{35EF147E-4223-46B0-899D-3922768B4EE5}" type="pres">
      <dgm:prSet presAssocID="{CA268909-D2F9-4A8B-B8D2-F1541FBF21DE}" presName="linear" presStyleCnt="0">
        <dgm:presLayoutVars>
          <dgm:animLvl val="lvl"/>
          <dgm:resizeHandles val="exact"/>
        </dgm:presLayoutVars>
      </dgm:prSet>
      <dgm:spPr/>
    </dgm:pt>
    <dgm:pt modelId="{3B7C6DB8-BB61-4096-9984-A63B80575536}" type="pres">
      <dgm:prSet presAssocID="{8EE6D3B4-E957-4A73-B84C-0A064FEAF019}" presName="parentText" presStyleLbl="node1" presStyleIdx="0" presStyleCnt="1" custLinFactNeighborY="-12973">
        <dgm:presLayoutVars>
          <dgm:chMax val="0"/>
          <dgm:bulletEnabled val="1"/>
        </dgm:presLayoutVars>
      </dgm:prSet>
      <dgm:spPr/>
    </dgm:pt>
  </dgm:ptLst>
  <dgm:cxnLst>
    <dgm:cxn modelId="{176C6B13-7177-4553-B698-EAD0C12301AA}" type="presOf" srcId="{CA268909-D2F9-4A8B-B8D2-F1541FBF21DE}" destId="{35EF147E-4223-46B0-899D-3922768B4EE5}" srcOrd="0" destOrd="0" presId="urn:microsoft.com/office/officeart/2005/8/layout/vList2"/>
    <dgm:cxn modelId="{EBB26E7D-3235-4DC4-97B9-E314FD8513C9}" type="presOf" srcId="{8EE6D3B4-E957-4A73-B84C-0A064FEAF019}" destId="{3B7C6DB8-BB61-4096-9984-A63B80575536}" srcOrd="0" destOrd="0" presId="urn:microsoft.com/office/officeart/2005/8/layout/vList2"/>
    <dgm:cxn modelId="{A4BE16A4-F15F-4D02-8E15-3FEF911D6959}" srcId="{CA268909-D2F9-4A8B-B8D2-F1541FBF21DE}" destId="{8EE6D3B4-E957-4A73-B84C-0A064FEAF019}" srcOrd="0" destOrd="0" parTransId="{41AB220E-62FE-4A4D-8523-F2F364F08C0C}" sibTransId="{B65BB729-BD75-4735-AF14-F77718996191}"/>
    <dgm:cxn modelId="{58C2A7E4-38F3-4BEF-8712-5CC8DF1D6A63}" type="presParOf" srcId="{35EF147E-4223-46B0-899D-3922768B4EE5}" destId="{3B7C6DB8-BB61-4096-9984-A63B8057553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C33794-7B2F-4509-84B8-DE845649D149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FA6243C0-B711-475C-8F10-DBD36496755E}">
      <dgm:prSet custT="1"/>
      <dgm:spPr>
        <a:solidFill>
          <a:schemeClr val="tx1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pPr algn="ctr"/>
          <a:r>
            <a:rPr lang="en-IN" sz="2000" b="1" dirty="0"/>
            <a:t>PROBLEM STATEMENT</a:t>
          </a:r>
        </a:p>
      </dgm:t>
    </dgm:pt>
    <dgm:pt modelId="{FDD9EA85-A576-4716-A07F-54C7D27548C0}" type="sibTrans" cxnId="{7379DC0D-DA24-4E32-AFDA-668E241CF36D}">
      <dgm:prSet/>
      <dgm:spPr/>
      <dgm:t>
        <a:bodyPr/>
        <a:lstStyle/>
        <a:p>
          <a:endParaRPr lang="en-IN"/>
        </a:p>
      </dgm:t>
    </dgm:pt>
    <dgm:pt modelId="{2EB4C066-DB01-4ADD-A123-DFC7C106BABD}" type="parTrans" cxnId="{7379DC0D-DA24-4E32-AFDA-668E241CF36D}">
      <dgm:prSet/>
      <dgm:spPr/>
      <dgm:t>
        <a:bodyPr/>
        <a:lstStyle/>
        <a:p>
          <a:endParaRPr lang="en-IN"/>
        </a:p>
      </dgm:t>
    </dgm:pt>
    <dgm:pt modelId="{1C04C538-A6BD-4F63-94FB-8AEC80AAA0C7}" type="pres">
      <dgm:prSet presAssocID="{07C33794-7B2F-4509-84B8-DE845649D149}" presName="linear" presStyleCnt="0">
        <dgm:presLayoutVars>
          <dgm:animLvl val="lvl"/>
          <dgm:resizeHandles val="exact"/>
        </dgm:presLayoutVars>
      </dgm:prSet>
      <dgm:spPr/>
    </dgm:pt>
    <dgm:pt modelId="{5007549F-F0A0-4A34-AB48-FE252463CF52}" type="pres">
      <dgm:prSet presAssocID="{FA6243C0-B711-475C-8F10-DBD36496755E}" presName="parentText" presStyleLbl="node1" presStyleIdx="0" presStyleCnt="1" custLinFactNeighborX="260" custLinFactNeighborY="-52834">
        <dgm:presLayoutVars>
          <dgm:chMax val="0"/>
          <dgm:bulletEnabled val="1"/>
        </dgm:presLayoutVars>
      </dgm:prSet>
      <dgm:spPr/>
    </dgm:pt>
  </dgm:ptLst>
  <dgm:cxnLst>
    <dgm:cxn modelId="{7379DC0D-DA24-4E32-AFDA-668E241CF36D}" srcId="{07C33794-7B2F-4509-84B8-DE845649D149}" destId="{FA6243C0-B711-475C-8F10-DBD36496755E}" srcOrd="0" destOrd="0" parTransId="{2EB4C066-DB01-4ADD-A123-DFC7C106BABD}" sibTransId="{FDD9EA85-A576-4716-A07F-54C7D27548C0}"/>
    <dgm:cxn modelId="{6D428D61-B3AD-4FDE-A9A8-61E9CF3B7496}" type="presOf" srcId="{07C33794-7B2F-4509-84B8-DE845649D149}" destId="{1C04C538-A6BD-4F63-94FB-8AEC80AAA0C7}" srcOrd="0" destOrd="0" presId="urn:microsoft.com/office/officeart/2005/8/layout/vList2"/>
    <dgm:cxn modelId="{95B5CDD8-793F-46B6-BBA8-FE5256C28164}" type="presOf" srcId="{FA6243C0-B711-475C-8F10-DBD36496755E}" destId="{5007549F-F0A0-4A34-AB48-FE252463CF52}" srcOrd="0" destOrd="0" presId="urn:microsoft.com/office/officeart/2005/8/layout/vList2"/>
    <dgm:cxn modelId="{39BD6898-6BB6-484E-A6D0-6CE6E52E99A3}" type="presParOf" srcId="{1C04C538-A6BD-4F63-94FB-8AEC80AAA0C7}" destId="{5007549F-F0A0-4A34-AB48-FE252463CF5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C958B3-0F72-4FF3-8462-3AEA9D6C12F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8A29A0F-8840-414B-9ABB-DDCA3D78F481}">
      <dgm:prSet custT="1"/>
      <dgm:spPr>
        <a:solidFill>
          <a:schemeClr val="tx1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pPr algn="ctr"/>
          <a:r>
            <a:rPr lang="en-IN" sz="2000" b="1" dirty="0"/>
            <a:t>OBJECTIVES</a:t>
          </a:r>
        </a:p>
      </dgm:t>
    </dgm:pt>
    <dgm:pt modelId="{8D9470BC-1DD2-408A-AD0C-971D008824D2}" type="parTrans" cxnId="{53CA0181-D799-4B22-B84A-CE58DD21D63F}">
      <dgm:prSet/>
      <dgm:spPr/>
      <dgm:t>
        <a:bodyPr/>
        <a:lstStyle/>
        <a:p>
          <a:endParaRPr lang="en-IN"/>
        </a:p>
      </dgm:t>
    </dgm:pt>
    <dgm:pt modelId="{11297923-518C-49F9-95C9-87681D06CD87}" type="sibTrans" cxnId="{53CA0181-D799-4B22-B84A-CE58DD21D63F}">
      <dgm:prSet/>
      <dgm:spPr/>
      <dgm:t>
        <a:bodyPr/>
        <a:lstStyle/>
        <a:p>
          <a:endParaRPr lang="en-IN"/>
        </a:p>
      </dgm:t>
    </dgm:pt>
    <dgm:pt modelId="{FEF425EB-60B2-4024-B341-CD5A8FF244A6}" type="pres">
      <dgm:prSet presAssocID="{ABC958B3-0F72-4FF3-8462-3AEA9D6C12F0}" presName="linear" presStyleCnt="0">
        <dgm:presLayoutVars>
          <dgm:animLvl val="lvl"/>
          <dgm:resizeHandles val="exact"/>
        </dgm:presLayoutVars>
      </dgm:prSet>
      <dgm:spPr/>
    </dgm:pt>
    <dgm:pt modelId="{608A9FD0-14EB-423A-A989-7E41E926E4BD}" type="pres">
      <dgm:prSet presAssocID="{68A29A0F-8840-414B-9ABB-DDCA3D78F481}" presName="parentText" presStyleLbl="node1" presStyleIdx="0" presStyleCnt="1" custLinFactNeighborX="-2778" custLinFactNeighborY="6421">
        <dgm:presLayoutVars>
          <dgm:chMax val="0"/>
          <dgm:bulletEnabled val="1"/>
        </dgm:presLayoutVars>
      </dgm:prSet>
      <dgm:spPr/>
    </dgm:pt>
  </dgm:ptLst>
  <dgm:cxnLst>
    <dgm:cxn modelId="{E64EB242-0B38-4EF9-AD2B-96A7E8E37FFA}" type="presOf" srcId="{ABC958B3-0F72-4FF3-8462-3AEA9D6C12F0}" destId="{FEF425EB-60B2-4024-B341-CD5A8FF244A6}" srcOrd="0" destOrd="0" presId="urn:microsoft.com/office/officeart/2005/8/layout/vList2"/>
    <dgm:cxn modelId="{53CA0181-D799-4B22-B84A-CE58DD21D63F}" srcId="{ABC958B3-0F72-4FF3-8462-3AEA9D6C12F0}" destId="{68A29A0F-8840-414B-9ABB-DDCA3D78F481}" srcOrd="0" destOrd="0" parTransId="{8D9470BC-1DD2-408A-AD0C-971D008824D2}" sibTransId="{11297923-518C-49F9-95C9-87681D06CD87}"/>
    <dgm:cxn modelId="{81BE0AAF-7958-48F2-BF12-0C21A0BCABD8}" type="presOf" srcId="{68A29A0F-8840-414B-9ABB-DDCA3D78F481}" destId="{608A9FD0-14EB-423A-A989-7E41E926E4BD}" srcOrd="0" destOrd="0" presId="urn:microsoft.com/office/officeart/2005/8/layout/vList2"/>
    <dgm:cxn modelId="{338AB73E-F017-437D-B1D8-88E8B67C0DA7}" type="presParOf" srcId="{FEF425EB-60B2-4024-B341-CD5A8FF244A6}" destId="{608A9FD0-14EB-423A-A989-7E41E926E4B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B8B1545-FB6E-4797-984A-5F59236104C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2732072-869D-45EA-B519-CEF53EB5BAE5}">
      <dgm:prSet custT="1"/>
      <dgm:spPr>
        <a:solidFill>
          <a:schemeClr val="tx1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pPr algn="ctr"/>
          <a:r>
            <a:rPr lang="en-IN" sz="2000" b="1" dirty="0"/>
            <a:t>PROPOSED SOLUTION</a:t>
          </a:r>
        </a:p>
      </dgm:t>
    </dgm:pt>
    <dgm:pt modelId="{0EB4E999-3DEC-41A8-8460-1C72ECE151FA}" type="parTrans" cxnId="{BE9538F5-4716-46C0-813B-EE1A0D29BAE8}">
      <dgm:prSet/>
      <dgm:spPr/>
      <dgm:t>
        <a:bodyPr/>
        <a:lstStyle/>
        <a:p>
          <a:endParaRPr lang="en-IN"/>
        </a:p>
      </dgm:t>
    </dgm:pt>
    <dgm:pt modelId="{0C094AAE-A4D7-4D8D-BF10-06863301D97A}" type="sibTrans" cxnId="{BE9538F5-4716-46C0-813B-EE1A0D29BAE8}">
      <dgm:prSet/>
      <dgm:spPr/>
      <dgm:t>
        <a:bodyPr/>
        <a:lstStyle/>
        <a:p>
          <a:endParaRPr lang="en-IN"/>
        </a:p>
      </dgm:t>
    </dgm:pt>
    <dgm:pt modelId="{81BD9F5D-ABCC-48A6-882E-BFF9DDD77D41}" type="pres">
      <dgm:prSet presAssocID="{7B8B1545-FB6E-4797-984A-5F59236104CA}" presName="linear" presStyleCnt="0">
        <dgm:presLayoutVars>
          <dgm:animLvl val="lvl"/>
          <dgm:resizeHandles val="exact"/>
        </dgm:presLayoutVars>
      </dgm:prSet>
      <dgm:spPr/>
    </dgm:pt>
    <dgm:pt modelId="{FFFCA44B-41F0-482E-A2FF-572E85A7F35E}" type="pres">
      <dgm:prSet presAssocID="{02732072-869D-45EA-B519-CEF53EB5BAE5}" presName="parentText" presStyleLbl="node1" presStyleIdx="0" presStyleCnt="1" custScaleY="283516" custLinFactNeighborY="1717">
        <dgm:presLayoutVars>
          <dgm:chMax val="0"/>
          <dgm:bulletEnabled val="1"/>
        </dgm:presLayoutVars>
      </dgm:prSet>
      <dgm:spPr/>
    </dgm:pt>
  </dgm:ptLst>
  <dgm:cxnLst>
    <dgm:cxn modelId="{FB2A1041-5EE9-454C-A2E4-C6134E9BB6A1}" type="presOf" srcId="{7B8B1545-FB6E-4797-984A-5F59236104CA}" destId="{81BD9F5D-ABCC-48A6-882E-BFF9DDD77D41}" srcOrd="0" destOrd="0" presId="urn:microsoft.com/office/officeart/2005/8/layout/vList2"/>
    <dgm:cxn modelId="{77AF96D8-9049-428A-85C6-55FA117962F6}" type="presOf" srcId="{02732072-869D-45EA-B519-CEF53EB5BAE5}" destId="{FFFCA44B-41F0-482E-A2FF-572E85A7F35E}" srcOrd="0" destOrd="0" presId="urn:microsoft.com/office/officeart/2005/8/layout/vList2"/>
    <dgm:cxn modelId="{BE9538F5-4716-46C0-813B-EE1A0D29BAE8}" srcId="{7B8B1545-FB6E-4797-984A-5F59236104CA}" destId="{02732072-869D-45EA-B519-CEF53EB5BAE5}" srcOrd="0" destOrd="0" parTransId="{0EB4E999-3DEC-41A8-8460-1C72ECE151FA}" sibTransId="{0C094AAE-A4D7-4D8D-BF10-06863301D97A}"/>
    <dgm:cxn modelId="{2F3F4020-0E5C-49D8-AD90-AD4C4F894F7F}" type="presParOf" srcId="{81BD9F5D-ABCC-48A6-882E-BFF9DDD77D41}" destId="{FFFCA44B-41F0-482E-A2FF-572E85A7F35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AB6538C-9CD4-486E-98C4-F5D7E7680B4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FE4D26C-E274-4669-9EA4-5BD2964E37C4}">
      <dgm:prSet custT="1"/>
      <dgm:spPr>
        <a:solidFill>
          <a:schemeClr val="tx1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pPr algn="ctr"/>
          <a:r>
            <a:rPr lang="en-US" sz="2000" b="1" i="0" dirty="0"/>
            <a:t>ARCHITECTURE &amp; DATASET </a:t>
          </a:r>
          <a:endParaRPr lang="en-IN" sz="2000" b="1" dirty="0"/>
        </a:p>
      </dgm:t>
    </dgm:pt>
    <dgm:pt modelId="{91AEC784-A446-4744-A63C-9B13048113E2}" type="parTrans" cxnId="{0856CD37-68F4-4EAE-A66C-F789538B76A9}">
      <dgm:prSet/>
      <dgm:spPr/>
      <dgm:t>
        <a:bodyPr/>
        <a:lstStyle/>
        <a:p>
          <a:endParaRPr lang="en-IN"/>
        </a:p>
      </dgm:t>
    </dgm:pt>
    <dgm:pt modelId="{9E08A86E-3D12-498D-9314-D704DDC335CB}" type="sibTrans" cxnId="{0856CD37-68F4-4EAE-A66C-F789538B76A9}">
      <dgm:prSet/>
      <dgm:spPr/>
      <dgm:t>
        <a:bodyPr/>
        <a:lstStyle/>
        <a:p>
          <a:endParaRPr lang="en-IN"/>
        </a:p>
      </dgm:t>
    </dgm:pt>
    <dgm:pt modelId="{3B5C21A1-3956-4C1A-9407-8699270458A9}" type="pres">
      <dgm:prSet presAssocID="{8AB6538C-9CD4-486E-98C4-F5D7E7680B43}" presName="linear" presStyleCnt="0">
        <dgm:presLayoutVars>
          <dgm:animLvl val="lvl"/>
          <dgm:resizeHandles val="exact"/>
        </dgm:presLayoutVars>
      </dgm:prSet>
      <dgm:spPr/>
    </dgm:pt>
    <dgm:pt modelId="{C45CDE32-A961-4756-8A2A-AFED06422727}" type="pres">
      <dgm:prSet presAssocID="{0FE4D26C-E274-4669-9EA4-5BD2964E37C4}" presName="parentText" presStyleLbl="node1" presStyleIdx="0" presStyleCnt="1" custScaleY="63319" custLinFactNeighborX="0" custLinFactNeighborY="-2726">
        <dgm:presLayoutVars>
          <dgm:chMax val="0"/>
          <dgm:bulletEnabled val="1"/>
        </dgm:presLayoutVars>
      </dgm:prSet>
      <dgm:spPr/>
    </dgm:pt>
  </dgm:ptLst>
  <dgm:cxnLst>
    <dgm:cxn modelId="{0856CD37-68F4-4EAE-A66C-F789538B76A9}" srcId="{8AB6538C-9CD4-486E-98C4-F5D7E7680B43}" destId="{0FE4D26C-E274-4669-9EA4-5BD2964E37C4}" srcOrd="0" destOrd="0" parTransId="{91AEC784-A446-4744-A63C-9B13048113E2}" sibTransId="{9E08A86E-3D12-498D-9314-D704DDC335CB}"/>
    <dgm:cxn modelId="{9297BE95-B018-43D0-83C6-4209D6AF438D}" type="presOf" srcId="{8AB6538C-9CD4-486E-98C4-F5D7E7680B43}" destId="{3B5C21A1-3956-4C1A-9407-8699270458A9}" srcOrd="0" destOrd="0" presId="urn:microsoft.com/office/officeart/2005/8/layout/vList2"/>
    <dgm:cxn modelId="{FBCFA3ED-DC39-4973-87CF-1968C0099C76}" type="presOf" srcId="{0FE4D26C-E274-4669-9EA4-5BD2964E37C4}" destId="{C45CDE32-A961-4756-8A2A-AFED06422727}" srcOrd="0" destOrd="0" presId="urn:microsoft.com/office/officeart/2005/8/layout/vList2"/>
    <dgm:cxn modelId="{5F245A85-CB9C-4A54-A0D2-2FF8C60EF07B}" type="presParOf" srcId="{3B5C21A1-3956-4C1A-9407-8699270458A9}" destId="{C45CDE32-A961-4756-8A2A-AFED0642272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C692FD1-D438-4B32-842C-9468ABAD0F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A451AEE-85D8-40E6-BB80-540CA80A6A4C}">
      <dgm:prSet custT="1"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pPr algn="ctr"/>
          <a:r>
            <a:rPr lang="en-IN" sz="2000" b="1" dirty="0"/>
            <a:t>LITERATURE REVIEW</a:t>
          </a:r>
        </a:p>
      </dgm:t>
    </dgm:pt>
    <dgm:pt modelId="{16F65870-1254-49EA-8620-F030D18B0939}" type="parTrans" cxnId="{B144FC04-15A8-4B1F-AC16-3CDA900A30EC}">
      <dgm:prSet/>
      <dgm:spPr/>
      <dgm:t>
        <a:bodyPr/>
        <a:lstStyle/>
        <a:p>
          <a:endParaRPr lang="en-IN"/>
        </a:p>
      </dgm:t>
    </dgm:pt>
    <dgm:pt modelId="{00DB0691-FBCE-4018-BC63-1B338A360267}" type="sibTrans" cxnId="{B144FC04-15A8-4B1F-AC16-3CDA900A30EC}">
      <dgm:prSet/>
      <dgm:spPr/>
      <dgm:t>
        <a:bodyPr/>
        <a:lstStyle/>
        <a:p>
          <a:endParaRPr lang="en-IN"/>
        </a:p>
      </dgm:t>
    </dgm:pt>
    <dgm:pt modelId="{A418D70E-942E-4E44-AB55-4E7AD418F48C}" type="pres">
      <dgm:prSet presAssocID="{9C692FD1-D438-4B32-842C-9468ABAD0FCB}" presName="linear" presStyleCnt="0">
        <dgm:presLayoutVars>
          <dgm:animLvl val="lvl"/>
          <dgm:resizeHandles val="exact"/>
        </dgm:presLayoutVars>
      </dgm:prSet>
      <dgm:spPr/>
    </dgm:pt>
    <dgm:pt modelId="{1E0C20EB-8B6C-4755-9D74-ECF5E78A1FEE}" type="pres">
      <dgm:prSet presAssocID="{AA451AEE-85D8-40E6-BB80-540CA80A6A4C}" presName="parentText" presStyleLbl="node1" presStyleIdx="0" presStyleCnt="1" custLinFactNeighborX="1975" custLinFactNeighborY="341">
        <dgm:presLayoutVars>
          <dgm:chMax val="0"/>
          <dgm:bulletEnabled val="1"/>
        </dgm:presLayoutVars>
      </dgm:prSet>
      <dgm:spPr/>
    </dgm:pt>
  </dgm:ptLst>
  <dgm:cxnLst>
    <dgm:cxn modelId="{B144FC04-15A8-4B1F-AC16-3CDA900A30EC}" srcId="{9C692FD1-D438-4B32-842C-9468ABAD0FCB}" destId="{AA451AEE-85D8-40E6-BB80-540CA80A6A4C}" srcOrd="0" destOrd="0" parTransId="{16F65870-1254-49EA-8620-F030D18B0939}" sibTransId="{00DB0691-FBCE-4018-BC63-1B338A360267}"/>
    <dgm:cxn modelId="{1E89238D-4F91-4FAA-8669-A1DF50C8BF55}" type="presOf" srcId="{AA451AEE-85D8-40E6-BB80-540CA80A6A4C}" destId="{1E0C20EB-8B6C-4755-9D74-ECF5E78A1FEE}" srcOrd="0" destOrd="0" presId="urn:microsoft.com/office/officeart/2005/8/layout/vList2"/>
    <dgm:cxn modelId="{0CD016BE-98AD-4F77-AF5C-E6DCF0BFAB8D}" type="presOf" srcId="{9C692FD1-D438-4B32-842C-9468ABAD0FCB}" destId="{A418D70E-942E-4E44-AB55-4E7AD418F48C}" srcOrd="0" destOrd="0" presId="urn:microsoft.com/office/officeart/2005/8/layout/vList2"/>
    <dgm:cxn modelId="{A54CC317-308A-4FE5-BC44-50BCF9E8524A}" type="presParOf" srcId="{A418D70E-942E-4E44-AB55-4E7AD418F48C}" destId="{1E0C20EB-8B6C-4755-9D74-ECF5E78A1FE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6417AF3-C32B-49C4-9A0C-C4CDD17D134F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F357D62-C27E-47DF-A1F8-90FDFA3A1BD0}">
      <dgm:prSet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sz="2200" b="1" dirty="0"/>
            <a:t>PROBLEM STATEMENT</a:t>
          </a:r>
          <a:endParaRPr lang="en-IN" sz="2200" dirty="0"/>
        </a:p>
      </dgm:t>
    </dgm:pt>
    <dgm:pt modelId="{32EF85C9-4661-46F7-B7EE-B14D40B9BFC9}" type="parTrans" cxnId="{BB875EB9-4A4C-4CE8-A19D-D47C400FF395}">
      <dgm:prSet/>
      <dgm:spPr/>
      <dgm:t>
        <a:bodyPr/>
        <a:lstStyle/>
        <a:p>
          <a:endParaRPr lang="en-IN"/>
        </a:p>
      </dgm:t>
    </dgm:pt>
    <dgm:pt modelId="{4FF8C9BD-4C4E-4BDD-8143-CABA0CDD3E34}" type="sibTrans" cxnId="{BB875EB9-4A4C-4CE8-A19D-D47C400FF395}">
      <dgm:prSet/>
      <dgm:spPr/>
      <dgm:t>
        <a:bodyPr/>
        <a:lstStyle/>
        <a:p>
          <a:endParaRPr lang="en-IN"/>
        </a:p>
      </dgm:t>
    </dgm:pt>
    <dgm:pt modelId="{2B1AE01F-DC99-42F7-A183-5FDDBE9DDA00}" type="pres">
      <dgm:prSet presAssocID="{96417AF3-C32B-49C4-9A0C-C4CDD17D134F}" presName="linear" presStyleCnt="0">
        <dgm:presLayoutVars>
          <dgm:animLvl val="lvl"/>
          <dgm:resizeHandles val="exact"/>
        </dgm:presLayoutVars>
      </dgm:prSet>
      <dgm:spPr/>
    </dgm:pt>
    <dgm:pt modelId="{12FABE24-2023-42EC-8C39-CAB7DADE25A7}" type="pres">
      <dgm:prSet presAssocID="{5F357D62-C27E-47DF-A1F8-90FDFA3A1BD0}" presName="parentText" presStyleLbl="node1" presStyleIdx="0" presStyleCnt="1" custLinFactNeighborX="39316" custLinFactNeighborY="17349">
        <dgm:presLayoutVars>
          <dgm:chMax val="0"/>
          <dgm:bulletEnabled val="1"/>
        </dgm:presLayoutVars>
      </dgm:prSet>
      <dgm:spPr/>
    </dgm:pt>
  </dgm:ptLst>
  <dgm:cxnLst>
    <dgm:cxn modelId="{024C361D-5E3C-4FCE-A3F3-ACAA90ED6E97}" type="presOf" srcId="{96417AF3-C32B-49C4-9A0C-C4CDD17D134F}" destId="{2B1AE01F-DC99-42F7-A183-5FDDBE9DDA00}" srcOrd="0" destOrd="0" presId="urn:microsoft.com/office/officeart/2005/8/layout/vList2"/>
    <dgm:cxn modelId="{BB875EB9-4A4C-4CE8-A19D-D47C400FF395}" srcId="{96417AF3-C32B-49C4-9A0C-C4CDD17D134F}" destId="{5F357D62-C27E-47DF-A1F8-90FDFA3A1BD0}" srcOrd="0" destOrd="0" parTransId="{32EF85C9-4661-46F7-B7EE-B14D40B9BFC9}" sibTransId="{4FF8C9BD-4C4E-4BDD-8143-CABA0CDD3E34}"/>
    <dgm:cxn modelId="{6AE156CC-206C-46F2-A174-BA41F5816B32}" type="presOf" srcId="{5F357D62-C27E-47DF-A1F8-90FDFA3A1BD0}" destId="{12FABE24-2023-42EC-8C39-CAB7DADE25A7}" srcOrd="0" destOrd="0" presId="urn:microsoft.com/office/officeart/2005/8/layout/vList2"/>
    <dgm:cxn modelId="{9654D0DB-2F18-40FE-B4A1-DEC7C84338CB}" type="presParOf" srcId="{2B1AE01F-DC99-42F7-A183-5FDDBE9DDA00}" destId="{12FABE24-2023-42EC-8C39-CAB7DADE25A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A268909-D2F9-4A8B-B8D2-F1541FBF21DE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EE6D3B4-E957-4A73-B84C-0A064FEAF019}">
      <dgm:prSet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sz="2000" b="1" dirty="0"/>
            <a:t>    RESEARCH </a:t>
          </a:r>
          <a:r>
            <a:rPr lang="en-IN" sz="2400" b="1" dirty="0"/>
            <a:t>OBJECTIVES</a:t>
          </a:r>
          <a:endParaRPr lang="en-IN" sz="2000" dirty="0"/>
        </a:p>
      </dgm:t>
    </dgm:pt>
    <dgm:pt modelId="{41AB220E-62FE-4A4D-8523-F2F364F08C0C}" type="parTrans" cxnId="{A4BE16A4-F15F-4D02-8E15-3FEF911D6959}">
      <dgm:prSet/>
      <dgm:spPr/>
      <dgm:t>
        <a:bodyPr/>
        <a:lstStyle/>
        <a:p>
          <a:endParaRPr lang="en-IN"/>
        </a:p>
      </dgm:t>
    </dgm:pt>
    <dgm:pt modelId="{B65BB729-BD75-4735-AF14-F77718996191}" type="sibTrans" cxnId="{A4BE16A4-F15F-4D02-8E15-3FEF911D6959}">
      <dgm:prSet/>
      <dgm:spPr/>
      <dgm:t>
        <a:bodyPr/>
        <a:lstStyle/>
        <a:p>
          <a:endParaRPr lang="en-IN"/>
        </a:p>
      </dgm:t>
    </dgm:pt>
    <dgm:pt modelId="{35EF147E-4223-46B0-899D-3922768B4EE5}" type="pres">
      <dgm:prSet presAssocID="{CA268909-D2F9-4A8B-B8D2-F1541FBF21DE}" presName="linear" presStyleCnt="0">
        <dgm:presLayoutVars>
          <dgm:animLvl val="lvl"/>
          <dgm:resizeHandles val="exact"/>
        </dgm:presLayoutVars>
      </dgm:prSet>
      <dgm:spPr/>
    </dgm:pt>
    <dgm:pt modelId="{3B7C6DB8-BB61-4096-9984-A63B80575536}" type="pres">
      <dgm:prSet presAssocID="{8EE6D3B4-E957-4A73-B84C-0A064FEAF019}" presName="parentText" presStyleLbl="node1" presStyleIdx="0" presStyleCnt="1" custScaleY="47537">
        <dgm:presLayoutVars>
          <dgm:chMax val="0"/>
          <dgm:bulletEnabled val="1"/>
        </dgm:presLayoutVars>
      </dgm:prSet>
      <dgm:spPr/>
    </dgm:pt>
  </dgm:ptLst>
  <dgm:cxnLst>
    <dgm:cxn modelId="{176C6B13-7177-4553-B698-EAD0C12301AA}" type="presOf" srcId="{CA268909-D2F9-4A8B-B8D2-F1541FBF21DE}" destId="{35EF147E-4223-46B0-899D-3922768B4EE5}" srcOrd="0" destOrd="0" presId="urn:microsoft.com/office/officeart/2005/8/layout/vList2"/>
    <dgm:cxn modelId="{EBB26E7D-3235-4DC4-97B9-E314FD8513C9}" type="presOf" srcId="{8EE6D3B4-E957-4A73-B84C-0A064FEAF019}" destId="{3B7C6DB8-BB61-4096-9984-A63B80575536}" srcOrd="0" destOrd="0" presId="urn:microsoft.com/office/officeart/2005/8/layout/vList2"/>
    <dgm:cxn modelId="{A4BE16A4-F15F-4D02-8E15-3FEF911D6959}" srcId="{CA268909-D2F9-4A8B-B8D2-F1541FBF21DE}" destId="{8EE6D3B4-E957-4A73-B84C-0A064FEAF019}" srcOrd="0" destOrd="0" parTransId="{41AB220E-62FE-4A4D-8523-F2F364F08C0C}" sibTransId="{B65BB729-BD75-4735-AF14-F77718996191}"/>
    <dgm:cxn modelId="{58C2A7E4-38F3-4BEF-8712-5CC8DF1D6A63}" type="presParOf" srcId="{35EF147E-4223-46B0-899D-3922768B4EE5}" destId="{3B7C6DB8-BB61-4096-9984-A63B8057553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A268909-D2F9-4A8B-B8D2-F1541FBF21DE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EE6D3B4-E957-4A73-B84C-0A064FEAF019}">
      <dgm:prSet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IN" sz="2000" b="1" dirty="0">
              <a:latin typeface="Arial" panose="020B0604020202020204" pitchFamily="34" charset="0"/>
              <a:cs typeface="Arial" panose="020B0604020202020204" pitchFamily="34" charset="0"/>
            </a:rPr>
            <a:t>PROPOSED SOLUTION </a:t>
          </a:r>
          <a:endParaRPr lang="en-IN" sz="2000" dirty="0"/>
        </a:p>
      </dgm:t>
    </dgm:pt>
    <dgm:pt modelId="{41AB220E-62FE-4A4D-8523-F2F364F08C0C}" type="parTrans" cxnId="{A4BE16A4-F15F-4D02-8E15-3FEF911D6959}">
      <dgm:prSet/>
      <dgm:spPr/>
      <dgm:t>
        <a:bodyPr/>
        <a:lstStyle/>
        <a:p>
          <a:endParaRPr lang="en-IN"/>
        </a:p>
      </dgm:t>
    </dgm:pt>
    <dgm:pt modelId="{B65BB729-BD75-4735-AF14-F77718996191}" type="sibTrans" cxnId="{A4BE16A4-F15F-4D02-8E15-3FEF911D6959}">
      <dgm:prSet/>
      <dgm:spPr/>
      <dgm:t>
        <a:bodyPr/>
        <a:lstStyle/>
        <a:p>
          <a:endParaRPr lang="en-IN"/>
        </a:p>
      </dgm:t>
    </dgm:pt>
    <dgm:pt modelId="{35EF147E-4223-46B0-899D-3922768B4EE5}" type="pres">
      <dgm:prSet presAssocID="{CA268909-D2F9-4A8B-B8D2-F1541FBF21DE}" presName="linear" presStyleCnt="0">
        <dgm:presLayoutVars>
          <dgm:animLvl val="lvl"/>
          <dgm:resizeHandles val="exact"/>
        </dgm:presLayoutVars>
      </dgm:prSet>
      <dgm:spPr/>
    </dgm:pt>
    <dgm:pt modelId="{3B7C6DB8-BB61-4096-9984-A63B80575536}" type="pres">
      <dgm:prSet presAssocID="{8EE6D3B4-E957-4A73-B84C-0A064FEAF019}" presName="parentText" presStyleLbl="node1" presStyleIdx="0" presStyleCnt="1" custScaleY="47537">
        <dgm:presLayoutVars>
          <dgm:chMax val="0"/>
          <dgm:bulletEnabled val="1"/>
        </dgm:presLayoutVars>
      </dgm:prSet>
      <dgm:spPr/>
    </dgm:pt>
  </dgm:ptLst>
  <dgm:cxnLst>
    <dgm:cxn modelId="{176C6B13-7177-4553-B698-EAD0C12301AA}" type="presOf" srcId="{CA268909-D2F9-4A8B-B8D2-F1541FBF21DE}" destId="{35EF147E-4223-46B0-899D-3922768B4EE5}" srcOrd="0" destOrd="0" presId="urn:microsoft.com/office/officeart/2005/8/layout/vList2"/>
    <dgm:cxn modelId="{EBB26E7D-3235-4DC4-97B9-E314FD8513C9}" type="presOf" srcId="{8EE6D3B4-E957-4A73-B84C-0A064FEAF019}" destId="{3B7C6DB8-BB61-4096-9984-A63B80575536}" srcOrd="0" destOrd="0" presId="urn:microsoft.com/office/officeart/2005/8/layout/vList2"/>
    <dgm:cxn modelId="{A4BE16A4-F15F-4D02-8E15-3FEF911D6959}" srcId="{CA268909-D2F9-4A8B-B8D2-F1541FBF21DE}" destId="{8EE6D3B4-E957-4A73-B84C-0A064FEAF019}" srcOrd="0" destOrd="0" parTransId="{41AB220E-62FE-4A4D-8523-F2F364F08C0C}" sibTransId="{B65BB729-BD75-4735-AF14-F77718996191}"/>
    <dgm:cxn modelId="{58C2A7E4-38F3-4BEF-8712-5CC8DF1D6A63}" type="presParOf" srcId="{35EF147E-4223-46B0-899D-3922768B4EE5}" destId="{3B7C6DB8-BB61-4096-9984-A63B8057553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7C6DB8-BB61-4096-9984-A63B80575536}">
      <dsp:nvSpPr>
        <dsp:cNvPr id="0" name=""/>
        <dsp:cNvSpPr/>
      </dsp:nvSpPr>
      <dsp:spPr>
        <a:xfrm>
          <a:off x="0" y="3172"/>
          <a:ext cx="3331780" cy="578430"/>
        </a:xfrm>
        <a:prstGeom prst="roundRec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latin typeface="+mn-lt"/>
            </a:rPr>
            <a:t>ARCHITECTURE</a:t>
          </a:r>
          <a:endParaRPr lang="en-IN" sz="2000" kern="1200" dirty="0"/>
        </a:p>
      </dsp:txBody>
      <dsp:txXfrm>
        <a:off x="28237" y="31409"/>
        <a:ext cx="3275306" cy="52195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7C6DB8-BB61-4096-9984-A63B80575536}">
      <dsp:nvSpPr>
        <dsp:cNvPr id="0" name=""/>
        <dsp:cNvSpPr/>
      </dsp:nvSpPr>
      <dsp:spPr>
        <a:xfrm>
          <a:off x="0" y="3172"/>
          <a:ext cx="3331780" cy="578430"/>
        </a:xfrm>
        <a:prstGeom prst="roundRec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latin typeface="+mn-lt"/>
            </a:rPr>
            <a:t>DATASET DESCRIPTION</a:t>
          </a:r>
          <a:endParaRPr lang="en-IN" sz="2000" kern="1200" dirty="0"/>
        </a:p>
      </dsp:txBody>
      <dsp:txXfrm>
        <a:off x="28237" y="31409"/>
        <a:ext cx="3275306" cy="52195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7C6DB8-BB61-4096-9984-A63B80575536}">
      <dsp:nvSpPr>
        <dsp:cNvPr id="0" name=""/>
        <dsp:cNvSpPr/>
      </dsp:nvSpPr>
      <dsp:spPr>
        <a:xfrm>
          <a:off x="0" y="3172"/>
          <a:ext cx="3331780" cy="578430"/>
        </a:xfrm>
        <a:prstGeom prst="roundRec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latin typeface="+mn-lt"/>
            </a:rPr>
            <a:t>MODULE IDENTIFIED</a:t>
          </a:r>
          <a:endParaRPr lang="en-IN" sz="2000" kern="1200" dirty="0"/>
        </a:p>
      </dsp:txBody>
      <dsp:txXfrm>
        <a:off x="28237" y="31409"/>
        <a:ext cx="3275306" cy="52195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7C6DB8-BB61-4096-9984-A63B80575536}">
      <dsp:nvSpPr>
        <dsp:cNvPr id="0" name=""/>
        <dsp:cNvSpPr/>
      </dsp:nvSpPr>
      <dsp:spPr>
        <a:xfrm>
          <a:off x="0" y="0"/>
          <a:ext cx="2184029" cy="704168"/>
        </a:xfrm>
        <a:prstGeom prst="roundRec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latin typeface="+mn-lt"/>
            </a:rPr>
            <a:t>IMPLEMENTATION</a:t>
          </a:r>
          <a:endParaRPr lang="en-IN" sz="2000" kern="1200" dirty="0">
            <a:latin typeface="+mn-lt"/>
            <a:cs typeface="Times" panose="02020603050405020304" pitchFamily="18" charset="0"/>
          </a:endParaRPr>
        </a:p>
      </dsp:txBody>
      <dsp:txXfrm>
        <a:off x="34375" y="34375"/>
        <a:ext cx="2115279" cy="63541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7C6DB8-BB61-4096-9984-A63B80575536}">
      <dsp:nvSpPr>
        <dsp:cNvPr id="0" name=""/>
        <dsp:cNvSpPr/>
      </dsp:nvSpPr>
      <dsp:spPr>
        <a:xfrm>
          <a:off x="0" y="0"/>
          <a:ext cx="2614335" cy="692640"/>
        </a:xfrm>
        <a:prstGeom prst="roundRec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latin typeface="+mn-lt"/>
            </a:rPr>
            <a:t>EVALUATION METRICS</a:t>
          </a:r>
          <a:endParaRPr lang="en-IN" sz="2000" kern="1200" dirty="0">
            <a:latin typeface="+mn-lt"/>
            <a:cs typeface="Times" panose="02020603050405020304" pitchFamily="18" charset="0"/>
          </a:endParaRPr>
        </a:p>
      </dsp:txBody>
      <dsp:txXfrm>
        <a:off x="33812" y="33812"/>
        <a:ext cx="2546711" cy="62501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7C6DB8-BB61-4096-9984-A63B80575536}">
      <dsp:nvSpPr>
        <dsp:cNvPr id="0" name=""/>
        <dsp:cNvSpPr/>
      </dsp:nvSpPr>
      <dsp:spPr>
        <a:xfrm>
          <a:off x="0" y="0"/>
          <a:ext cx="4290735" cy="692640"/>
        </a:xfrm>
        <a:prstGeom prst="roundRec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latin typeface="+mn-lt"/>
            </a:rPr>
            <a:t>GUIDE APPROVAL MAIL SCREENSHOT</a:t>
          </a:r>
          <a:endParaRPr lang="en-IN" sz="2000" kern="1200" dirty="0">
            <a:latin typeface="+mn-lt"/>
            <a:cs typeface="Times" panose="02020603050405020304" pitchFamily="18" charset="0"/>
          </a:endParaRPr>
        </a:p>
      </dsp:txBody>
      <dsp:txXfrm>
        <a:off x="33812" y="33812"/>
        <a:ext cx="4223111" cy="6250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07549F-F0A0-4A34-AB48-FE252463CF52}">
      <dsp:nvSpPr>
        <dsp:cNvPr id="0" name=""/>
        <dsp:cNvSpPr/>
      </dsp:nvSpPr>
      <dsp:spPr>
        <a:xfrm>
          <a:off x="0" y="0"/>
          <a:ext cx="3377383" cy="673920"/>
        </a:xfrm>
        <a:prstGeom prst="roundRect">
          <a:avLst/>
        </a:prstGeom>
        <a:solidFill>
          <a:schemeClr val="tx1"/>
        </a:solidFill>
        <a:ln w="1270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PROBLEM STATEMENT</a:t>
          </a:r>
        </a:p>
      </dsp:txBody>
      <dsp:txXfrm>
        <a:off x="32898" y="32898"/>
        <a:ext cx="3311587" cy="6081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8A9FD0-14EB-423A-A989-7E41E926E4BD}">
      <dsp:nvSpPr>
        <dsp:cNvPr id="0" name=""/>
        <dsp:cNvSpPr/>
      </dsp:nvSpPr>
      <dsp:spPr>
        <a:xfrm>
          <a:off x="0" y="16372"/>
          <a:ext cx="3377383" cy="655200"/>
        </a:xfrm>
        <a:prstGeom prst="roundRect">
          <a:avLst/>
        </a:prstGeom>
        <a:solidFill>
          <a:schemeClr val="tx1"/>
        </a:solidFill>
        <a:ln w="1270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OBJECTIVES</a:t>
          </a:r>
        </a:p>
      </dsp:txBody>
      <dsp:txXfrm>
        <a:off x="31984" y="48356"/>
        <a:ext cx="3313415" cy="5912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FCA44B-41F0-482E-A2FF-572E85A7F35E}">
      <dsp:nvSpPr>
        <dsp:cNvPr id="0" name=""/>
        <dsp:cNvSpPr/>
      </dsp:nvSpPr>
      <dsp:spPr>
        <a:xfrm>
          <a:off x="0" y="633"/>
          <a:ext cx="3394953" cy="648180"/>
        </a:xfrm>
        <a:prstGeom prst="roundRect">
          <a:avLst/>
        </a:prstGeom>
        <a:solidFill>
          <a:schemeClr val="tx1"/>
        </a:solidFill>
        <a:ln w="1270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PROPOSED SOLUTION</a:t>
          </a:r>
        </a:p>
      </dsp:txBody>
      <dsp:txXfrm>
        <a:off x="31642" y="32275"/>
        <a:ext cx="3331669" cy="5848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5CDE32-A961-4756-8A2A-AFED06422727}">
      <dsp:nvSpPr>
        <dsp:cNvPr id="0" name=""/>
        <dsp:cNvSpPr/>
      </dsp:nvSpPr>
      <dsp:spPr>
        <a:xfrm>
          <a:off x="0" y="0"/>
          <a:ext cx="3377383" cy="648589"/>
        </a:xfrm>
        <a:prstGeom prst="roundRect">
          <a:avLst/>
        </a:prstGeom>
        <a:solidFill>
          <a:schemeClr val="tx1"/>
        </a:solidFill>
        <a:ln w="1270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ARCHITECTURE &amp; DATASET </a:t>
          </a:r>
          <a:endParaRPr lang="en-IN" sz="2000" b="1" kern="1200" dirty="0"/>
        </a:p>
      </dsp:txBody>
      <dsp:txXfrm>
        <a:off x="31662" y="31662"/>
        <a:ext cx="3314059" cy="58526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0C20EB-8B6C-4755-9D74-ECF5E78A1FEE}">
      <dsp:nvSpPr>
        <dsp:cNvPr id="0" name=""/>
        <dsp:cNvSpPr/>
      </dsp:nvSpPr>
      <dsp:spPr>
        <a:xfrm>
          <a:off x="0" y="10025"/>
          <a:ext cx="3394954" cy="711360"/>
        </a:xfrm>
        <a:prstGeom prst="roundRect">
          <a:avLst/>
        </a:prstGeom>
        <a:solidFill>
          <a:schemeClr val="tx1">
            <a:lumMod val="95000"/>
            <a:lumOff val="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LITERATURE REVIEW</a:t>
          </a:r>
        </a:p>
      </dsp:txBody>
      <dsp:txXfrm>
        <a:off x="34726" y="44751"/>
        <a:ext cx="3325502" cy="64190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FABE24-2023-42EC-8C39-CAB7DADE25A7}">
      <dsp:nvSpPr>
        <dsp:cNvPr id="0" name=""/>
        <dsp:cNvSpPr/>
      </dsp:nvSpPr>
      <dsp:spPr>
        <a:xfrm>
          <a:off x="0" y="12507"/>
          <a:ext cx="3385634" cy="636480"/>
        </a:xfrm>
        <a:prstGeom prst="roundRec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 dirty="0"/>
            <a:t>PROBLEM STATEMENT</a:t>
          </a:r>
          <a:endParaRPr lang="en-IN" sz="2200" kern="1200" dirty="0"/>
        </a:p>
      </dsp:txBody>
      <dsp:txXfrm>
        <a:off x="31070" y="43577"/>
        <a:ext cx="3323494" cy="5743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7C6DB8-BB61-4096-9984-A63B80575536}">
      <dsp:nvSpPr>
        <dsp:cNvPr id="0" name=""/>
        <dsp:cNvSpPr/>
      </dsp:nvSpPr>
      <dsp:spPr>
        <a:xfrm>
          <a:off x="0" y="3172"/>
          <a:ext cx="3331780" cy="578430"/>
        </a:xfrm>
        <a:prstGeom prst="roundRec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    RESEARCH </a:t>
          </a:r>
          <a:r>
            <a:rPr lang="en-IN" sz="2400" b="1" kern="1200" dirty="0"/>
            <a:t>OBJECTIVES</a:t>
          </a:r>
          <a:endParaRPr lang="en-IN" sz="2000" kern="1200" dirty="0"/>
        </a:p>
      </dsp:txBody>
      <dsp:txXfrm>
        <a:off x="28237" y="31409"/>
        <a:ext cx="3275306" cy="52195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7C6DB8-BB61-4096-9984-A63B80575536}">
      <dsp:nvSpPr>
        <dsp:cNvPr id="0" name=""/>
        <dsp:cNvSpPr/>
      </dsp:nvSpPr>
      <dsp:spPr>
        <a:xfrm>
          <a:off x="0" y="3172"/>
          <a:ext cx="3331780" cy="578430"/>
        </a:xfrm>
        <a:prstGeom prst="roundRec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latin typeface="Arial" panose="020B0604020202020204" pitchFamily="34" charset="0"/>
              <a:cs typeface="Arial" panose="020B0604020202020204" pitchFamily="34" charset="0"/>
            </a:rPr>
            <a:t>PROPOSED SOLUTION </a:t>
          </a:r>
          <a:endParaRPr lang="en-IN" sz="2000" kern="1200" dirty="0"/>
        </a:p>
      </dsp:txBody>
      <dsp:txXfrm>
        <a:off x="28237" y="31409"/>
        <a:ext cx="3275306" cy="5219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47FDBB1-5EC9-40FD-9A36-D4E35C581F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663819-6E29-4FB7-BF1C-93C4B4D769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5FC5A-1932-4642-9CF8-618CD292DDF6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AF1716-40E8-4512-B252-D7362A0E94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E3C99E-C3C0-40AD-AD91-8E96E8F586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86696-F86F-4066-9FDD-77F2B013F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592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3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19075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Wingdings" panose="05000000000000000000" pitchFamily="2" charset="2"/>
              <a:buChar char="v"/>
            </a:pPr>
            <a:r>
              <a:rPr lang="en-US" sz="1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Innovate gesture-based interaction in virtual reality by developing a system that seamlessly integrates deep learning-based recognition with real-time hand tracking, aiming to redefine user experiences and accessibility across various domains.</a:t>
            </a:r>
          </a:p>
          <a:p>
            <a:pPr marL="219075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Wingdings" panose="05000000000000000000" pitchFamily="2" charset="2"/>
              <a:buChar char="v"/>
            </a:pPr>
            <a:endParaRPr lang="en-US" sz="105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219075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Wingdings" panose="05000000000000000000" pitchFamily="2" charset="2"/>
              <a:buChar char="v"/>
            </a:pPr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overcome limitations in existing gesture recognition approaches such as lightning and clutter background, focusing on robustness during the recognition phase.</a:t>
            </a:r>
          </a:p>
          <a:p>
            <a:pPr marL="219075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Wingdings" panose="05000000000000000000" pitchFamily="2" charset="2"/>
              <a:buChar char="v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9075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Wingdings" panose="05000000000000000000" pitchFamily="2" charset="2"/>
              <a:buChar char="v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esire for seamless and hands-free control of multimedia playback in various contexts.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Wingdings" panose="05000000000000000000" pitchFamily="2" charset="2"/>
              <a:buChar char="v"/>
            </a:pPr>
            <a:endParaRPr lang="en-US" sz="1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9075" indent="-285750" algn="just">
              <a:lnSpc>
                <a:spcPct val="150000"/>
              </a:lnSpc>
              <a:buSzPts val="1050"/>
              <a:buFont typeface="Wingdings" panose="05000000000000000000" pitchFamily="2" charset="2"/>
              <a:buChar char="v"/>
            </a:pPr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Improve accessibility, especially for individuals with physical disabilities, through advancements in gesture recognition systems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419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Get more varied pictures of hand movements by pretending to do different gestures or asking others to help. This helps the computer understand gestures better.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Teach the computer to recognize tricky gestures by showing it with lots of examples.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Make it easier for the computer to understand how you move your hand.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Help the computer tell the difference between similar hand movements by showing it when and where you use each gesture.</a:t>
            </a:r>
            <a:endParaRPr lang="en-IN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85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KITTI dataset is a large-scale dataset of real-world images and sensor data captured from a car, used for tasks like object detection, tracking, and 3D scene understanding.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795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KITTI dataset is a large-scale dataset of real-world images and sensor data captured from a car, used for tasks like object detection, tracking, and 3D scene understanding.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398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KITTI dataset is a large-scale dataset of real-world images and sensor data captured from a car, used for tasks like object detection, tracking, and 3D scene understanding.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09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KITTI dataset is a large-scale dataset of real-world images and sensor data captured from a car, used for tasks like object detection, tracking, and 3D scene understanding.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59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803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924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221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23851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0982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58177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D7BCE04-347D-406A-8D0C-F91D36B108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9"/>
          <a:stretch/>
        </p:blipFill>
        <p:spPr>
          <a:xfrm>
            <a:off x="0" y="0"/>
            <a:ext cx="98488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67431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F1E55D8-A640-4ACB-820E-270283A5AB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15" r="41609" b="83611"/>
          <a:stretch/>
        </p:blipFill>
        <p:spPr>
          <a:xfrm>
            <a:off x="0" y="0"/>
            <a:ext cx="3581400" cy="11239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75B485-1CE3-44AC-BD05-EBD68E77B2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22" t="55556" b="33472"/>
          <a:stretch/>
        </p:blipFill>
        <p:spPr>
          <a:xfrm flipH="1">
            <a:off x="5781674" y="6105525"/>
            <a:ext cx="641032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800816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E41196D-8F25-4C6D-9BA6-1A9089E460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0AE16BE-9AF8-4A88-90E2-B88F459E95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 flipH="1">
            <a:off x="609600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933687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CCF2CD1-2304-4F27-8B2A-4806C1E474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22"/>
          <a:stretch/>
        </p:blipFill>
        <p:spPr>
          <a:xfrm>
            <a:off x="0" y="0"/>
            <a:ext cx="7019925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19722C5-0E30-4DD8-B517-F67B967613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22"/>
          <a:stretch/>
        </p:blipFill>
        <p:spPr>
          <a:xfrm flipH="1">
            <a:off x="5172075" y="0"/>
            <a:ext cx="7019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257030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4">
            <a:extLst>
              <a:ext uri="{FF2B5EF4-FFF2-40B4-BE49-F238E27FC236}">
                <a16:creationId xmlns:a16="http://schemas.microsoft.com/office/drawing/2014/main" id="{D3559675-07D0-40AC-AA8D-3014788C596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"/>
            <a:ext cx="12192000" cy="3429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64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986E0F8-1E9B-481D-A499-CC1A291DBE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22" t="55556" b="33472"/>
          <a:stretch/>
        </p:blipFill>
        <p:spPr>
          <a:xfrm flipH="1">
            <a:off x="5781674" y="6105525"/>
            <a:ext cx="641032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896510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4F986F-6A11-4C71-A6FD-CF64863933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15" r="41609" b="83611"/>
          <a:stretch/>
        </p:blipFill>
        <p:spPr>
          <a:xfrm>
            <a:off x="0" y="0"/>
            <a:ext cx="3581400" cy="11239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A7FF737-ACA7-40E9-9510-F8EE98366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15" r="41609" b="83611"/>
          <a:stretch/>
        </p:blipFill>
        <p:spPr>
          <a:xfrm flipH="1">
            <a:off x="8610602" y="0"/>
            <a:ext cx="3581400" cy="1123950"/>
          </a:xfrm>
          <a:prstGeom prst="rect">
            <a:avLst/>
          </a:prstGeom>
        </p:spPr>
      </p:pic>
      <p:sp>
        <p:nvSpPr>
          <p:cNvPr id="8" name="그림 개체 틀 12">
            <a:extLst>
              <a:ext uri="{FF2B5EF4-FFF2-40B4-BE49-F238E27FC236}">
                <a16:creationId xmlns:a16="http://schemas.microsoft.com/office/drawing/2014/main" id="{A15EBDEC-8041-4104-A20D-83D01C69A5F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301750" y="2650285"/>
            <a:ext cx="2140731" cy="2140729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9" name="그림 개체 틀 12">
            <a:extLst>
              <a:ext uri="{FF2B5EF4-FFF2-40B4-BE49-F238E27FC236}">
                <a16:creationId xmlns:a16="http://schemas.microsoft.com/office/drawing/2014/main" id="{7025CDBC-47B1-4AB7-AE6A-F51CEB3AD19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778250" y="2650285"/>
            <a:ext cx="2140731" cy="2140729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0" name="그림 개체 틀 12">
            <a:extLst>
              <a:ext uri="{FF2B5EF4-FFF2-40B4-BE49-F238E27FC236}">
                <a16:creationId xmlns:a16="http://schemas.microsoft.com/office/drawing/2014/main" id="{DC8327B6-C90A-42CE-B1F8-F975E5D69A2A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273021" y="2650285"/>
            <a:ext cx="2140731" cy="2140729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1" name="그림 개체 틀 12">
            <a:extLst>
              <a:ext uri="{FF2B5EF4-FFF2-40B4-BE49-F238E27FC236}">
                <a16:creationId xmlns:a16="http://schemas.microsoft.com/office/drawing/2014/main" id="{DC4B5DE8-9553-4803-8EE8-89A61F66C310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8749519" y="2650285"/>
            <a:ext cx="2140731" cy="2140729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0462002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05BEA02-8B03-44CF-AF51-AA57D5D360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65"/>
          <a:stretch/>
        </p:blipFill>
        <p:spPr>
          <a:xfrm>
            <a:off x="0" y="0"/>
            <a:ext cx="55149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6524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FDE313B-56CA-453E-804D-42A5DA8A79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6"/>
          <a:stretch/>
        </p:blipFill>
        <p:spPr>
          <a:xfrm>
            <a:off x="0" y="0"/>
            <a:ext cx="8210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637154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676312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7186A5B-37F4-441A-9A81-2A8EBE24F2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6"/>
          <a:stretch/>
        </p:blipFill>
        <p:spPr>
          <a:xfrm flipH="1">
            <a:off x="3981450" y="0"/>
            <a:ext cx="8210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320728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88C4732-F1B4-4DF9-B0EA-3890841B06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15" r="41609" b="83611"/>
          <a:stretch/>
        </p:blipFill>
        <p:spPr>
          <a:xfrm>
            <a:off x="0" y="0"/>
            <a:ext cx="3581400" cy="11239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CACAE64-427C-4042-8760-4358E1BC69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22" t="55556" b="33472"/>
          <a:stretch/>
        </p:blipFill>
        <p:spPr>
          <a:xfrm>
            <a:off x="0" y="6105525"/>
            <a:ext cx="641032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776706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7653167-5226-454A-A63A-0124DA0623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65"/>
          <a:stretch/>
        </p:blipFill>
        <p:spPr>
          <a:xfrm>
            <a:off x="0" y="0"/>
            <a:ext cx="5514975" cy="6858000"/>
          </a:xfrm>
          <a:prstGeom prst="rect">
            <a:avLst/>
          </a:prstGeom>
        </p:spPr>
      </p:pic>
      <p:sp>
        <p:nvSpPr>
          <p:cNvPr id="6" name="그림 개체 틀 7">
            <a:extLst>
              <a:ext uri="{FF2B5EF4-FFF2-40B4-BE49-F238E27FC236}">
                <a16:creationId xmlns:a16="http://schemas.microsoft.com/office/drawing/2014/main" id="{C1C7C4A1-B855-4BE4-BE61-0707A39762E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175574" y="2142445"/>
            <a:ext cx="1959655" cy="3896405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그림 개체 틀 7">
            <a:extLst>
              <a:ext uri="{FF2B5EF4-FFF2-40B4-BE49-F238E27FC236}">
                <a16:creationId xmlns:a16="http://schemas.microsoft.com/office/drawing/2014/main" id="{E905D24A-F575-47DD-B748-CD600D5B638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977627" y="2142445"/>
            <a:ext cx="1959655" cy="3896405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73D60F2-ACAD-471F-8479-BA0C0AF528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15" r="41609" b="83611"/>
          <a:stretch/>
        </p:blipFill>
        <p:spPr>
          <a:xfrm flipH="1">
            <a:off x="8610602" y="0"/>
            <a:ext cx="35814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286400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2B3C92C-6D38-40FA-A40F-598A8B42F8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65"/>
          <a:stretch/>
        </p:blipFill>
        <p:spPr>
          <a:xfrm>
            <a:off x="0" y="0"/>
            <a:ext cx="5514975" cy="6858000"/>
          </a:xfrm>
          <a:prstGeom prst="rect">
            <a:avLst/>
          </a:prstGeom>
        </p:spPr>
      </p:pic>
      <p:sp>
        <p:nvSpPr>
          <p:cNvPr id="6" name="그림 개체 틀 7">
            <a:extLst>
              <a:ext uri="{FF2B5EF4-FFF2-40B4-BE49-F238E27FC236}">
                <a16:creationId xmlns:a16="http://schemas.microsoft.com/office/drawing/2014/main" id="{2290338C-CD9C-4099-BC56-22C1A9B884E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510562" y="1571625"/>
            <a:ext cx="3668682" cy="4543425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9776C9C-6AB9-4F25-ADCC-3A771DE419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15" r="41609" b="83611"/>
          <a:stretch/>
        </p:blipFill>
        <p:spPr>
          <a:xfrm flipH="1">
            <a:off x="8610602" y="0"/>
            <a:ext cx="35814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414526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C78FDC4-8156-4DA3-B024-B8B2DEDCFD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65"/>
          <a:stretch/>
        </p:blipFill>
        <p:spPr>
          <a:xfrm>
            <a:off x="0" y="0"/>
            <a:ext cx="5514975" cy="6858000"/>
          </a:xfrm>
          <a:prstGeom prst="rect">
            <a:avLst/>
          </a:prstGeom>
        </p:spPr>
      </p:pic>
      <p:sp>
        <p:nvSpPr>
          <p:cNvPr id="6" name="그림 개체 틀 7">
            <a:extLst>
              <a:ext uri="{FF2B5EF4-FFF2-40B4-BE49-F238E27FC236}">
                <a16:creationId xmlns:a16="http://schemas.microsoft.com/office/drawing/2014/main" id="{A206E4E8-BE5B-4982-A5A5-EBCE5FB2FF2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67611" y="1419226"/>
            <a:ext cx="6290413" cy="3657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49CC873-420C-47CB-9A50-0654DBFF4E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15" r="41609" b="83611"/>
          <a:stretch/>
        </p:blipFill>
        <p:spPr>
          <a:xfrm flipH="1">
            <a:off x="8610602" y="0"/>
            <a:ext cx="35814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640113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49CC873-420C-47CB-9A50-0654DBFF4E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15" r="41609" b="83611"/>
          <a:stretch/>
        </p:blipFill>
        <p:spPr>
          <a:xfrm flipH="1">
            <a:off x="8610602" y="0"/>
            <a:ext cx="35814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868088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039256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7278005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56037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57842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84254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33013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46971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76093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45373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83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72" r:id="rId26"/>
    <p:sldLayoutId id="2147483664" r:id="rId27"/>
  </p:sldLayoutIdLst>
  <p:transition spd="slow">
    <p:cover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4.xml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12" Type="http://schemas.microsoft.com/office/2007/relationships/diagramDrawing" Target="../diagrams/drawing1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3.xml"/><Relationship Id="rId11" Type="http://schemas.openxmlformats.org/officeDocument/2006/relationships/diagramColors" Target="../diagrams/colors14.xml"/><Relationship Id="rId5" Type="http://schemas.openxmlformats.org/officeDocument/2006/relationships/diagramQuickStyle" Target="../diagrams/quickStyle13.xml"/><Relationship Id="rId10" Type="http://schemas.openxmlformats.org/officeDocument/2006/relationships/diagramQuickStyle" Target="../diagrams/quickStyle14.xml"/><Relationship Id="rId4" Type="http://schemas.openxmlformats.org/officeDocument/2006/relationships/diagramLayout" Target="../diagrams/layout13.xml"/><Relationship Id="rId9" Type="http://schemas.openxmlformats.org/officeDocument/2006/relationships/diagramLayout" Target="../diagrams/layout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6.xml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12" Type="http://schemas.microsoft.com/office/2007/relationships/diagramDrawing" Target="../diagrams/drawing1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5.xml"/><Relationship Id="rId11" Type="http://schemas.openxmlformats.org/officeDocument/2006/relationships/diagramColors" Target="../diagrams/colors16.xml"/><Relationship Id="rId5" Type="http://schemas.openxmlformats.org/officeDocument/2006/relationships/diagramQuickStyle" Target="../diagrams/quickStyle15.xml"/><Relationship Id="rId10" Type="http://schemas.openxmlformats.org/officeDocument/2006/relationships/diagramQuickStyle" Target="../diagrams/quickStyle16.xml"/><Relationship Id="rId4" Type="http://schemas.openxmlformats.org/officeDocument/2006/relationships/diagramLayout" Target="../diagrams/layout15.xml"/><Relationship Id="rId9" Type="http://schemas.openxmlformats.org/officeDocument/2006/relationships/diagramLayout" Target="../diagrams/layout1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8.xml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12" Type="http://schemas.microsoft.com/office/2007/relationships/diagramDrawing" Target="../diagrams/drawing1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7.xml"/><Relationship Id="rId11" Type="http://schemas.openxmlformats.org/officeDocument/2006/relationships/diagramColors" Target="../diagrams/colors18.xml"/><Relationship Id="rId5" Type="http://schemas.openxmlformats.org/officeDocument/2006/relationships/diagramQuickStyle" Target="../diagrams/quickStyle17.xml"/><Relationship Id="rId10" Type="http://schemas.openxmlformats.org/officeDocument/2006/relationships/diagramQuickStyle" Target="../diagrams/quickStyle18.xml"/><Relationship Id="rId4" Type="http://schemas.openxmlformats.org/officeDocument/2006/relationships/diagramLayout" Target="../diagrams/layout17.xml"/><Relationship Id="rId9" Type="http://schemas.openxmlformats.org/officeDocument/2006/relationships/diagramLayout" Target="../diagrams/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26" Type="http://schemas.openxmlformats.org/officeDocument/2006/relationships/diagramColors" Target="../diagrams/colors5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5" Type="http://schemas.openxmlformats.org/officeDocument/2006/relationships/diagramQuickStyle" Target="../diagrams/quickStyle5.xml"/><Relationship Id="rId2" Type="http://schemas.openxmlformats.org/officeDocument/2006/relationships/image" Target="../media/image6.jpeg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29" Type="http://schemas.openxmlformats.org/officeDocument/2006/relationships/diagramLayout" Target="../diagrams/layout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24" Type="http://schemas.openxmlformats.org/officeDocument/2006/relationships/diagramLayout" Target="../diagrams/layout5.xml"/><Relationship Id="rId32" Type="http://schemas.microsoft.com/office/2007/relationships/diagramDrawing" Target="../diagrams/drawing6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23" Type="http://schemas.openxmlformats.org/officeDocument/2006/relationships/diagramData" Target="../diagrams/data5.xml"/><Relationship Id="rId28" Type="http://schemas.openxmlformats.org/officeDocument/2006/relationships/diagramData" Target="../diagrams/data6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31" Type="http://schemas.openxmlformats.org/officeDocument/2006/relationships/diagramColors" Target="../diagrams/colors6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Relationship Id="rId27" Type="http://schemas.microsoft.com/office/2007/relationships/diagramDrawing" Target="../diagrams/drawing5.xml"/><Relationship Id="rId30" Type="http://schemas.openxmlformats.org/officeDocument/2006/relationships/diagramQuickStyle" Target="../diagrams/quickStyl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FFBEE1-083C-4223-BD05-8B41B8C984F8}"/>
              </a:ext>
            </a:extLst>
          </p:cNvPr>
          <p:cNvSpPr txBox="1"/>
          <p:nvPr/>
        </p:nvSpPr>
        <p:spPr>
          <a:xfrm>
            <a:off x="232506" y="2177455"/>
            <a:ext cx="11367308" cy="52322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Object Detection for Autonomous Driving (Virtual Simulator)</a:t>
            </a:r>
            <a:endParaRPr lang="en-US" sz="2800" b="1" dirty="0"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C8A174-3F01-422F-8DA6-6C520152C975}"/>
              </a:ext>
            </a:extLst>
          </p:cNvPr>
          <p:cNvSpPr txBox="1"/>
          <p:nvPr/>
        </p:nvSpPr>
        <p:spPr>
          <a:xfrm>
            <a:off x="5535562" y="3718707"/>
            <a:ext cx="48133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Presented by</a:t>
            </a:r>
          </a:p>
          <a:p>
            <a:endParaRPr lang="ko-KR" altLang="en-US" sz="1400" dirty="0"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F87440-A7BC-02DF-88D4-4E2A631F1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905" y="151936"/>
            <a:ext cx="6519311" cy="1516503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C5DCD6-D8FC-2543-FA28-7DD8CB631866}"/>
              </a:ext>
            </a:extLst>
          </p:cNvPr>
          <p:cNvSpPr txBox="1"/>
          <p:nvPr/>
        </p:nvSpPr>
        <p:spPr>
          <a:xfrm>
            <a:off x="449323" y="3976594"/>
            <a:ext cx="4641151" cy="1795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ts val="335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MS UI Gothic" panose="020B0600070205080204" pitchFamily="34" charset="-128"/>
                <a:cs typeface="Microsoft Uighur" panose="02000000000000000000" pitchFamily="2" charset="-78"/>
              </a:rPr>
              <a:t>Dr.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MS UI Gothic" panose="020B0600070205080204" pitchFamily="34" charset="-128"/>
                <a:cs typeface="Microsoft Uighur" panose="02000000000000000000" pitchFamily="2" charset="-78"/>
              </a:rPr>
              <a:t>Lekshmi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MS UI Gothic" panose="020B0600070205080204" pitchFamily="34" charset="-128"/>
                <a:cs typeface="Microsoft Uighur" panose="02000000000000000000" pitchFamily="2" charset="-78"/>
              </a:rPr>
              <a:t> K</a:t>
            </a:r>
          </a:p>
          <a:p>
            <a:pPr marL="0" marR="0" lvl="0" indent="0" algn="just" defTabSz="457200" rtl="0" eaLnBrk="1" fontAlgn="auto" latinLnBrk="0" hangingPunct="1">
              <a:lnSpc>
                <a:spcPts val="335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MS UI Gothic" panose="020B0600070205080204" pitchFamily="34" charset="-128"/>
                <a:cs typeface="Microsoft Uighur" panose="02000000000000000000" pitchFamily="2" charset="-78"/>
              </a:rPr>
              <a:t>Professor - Higher Academic Grade </a:t>
            </a:r>
          </a:p>
          <a:p>
            <a:pPr marL="0" marR="0" lvl="0" indent="0" algn="just" defTabSz="457200" rtl="0" eaLnBrk="1" fontAlgn="auto" latinLnBrk="0" hangingPunct="1">
              <a:lnSpc>
                <a:spcPts val="335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MS UI Gothic" panose="020B0600070205080204" pitchFamily="34" charset="-128"/>
                <a:cs typeface="Microsoft Uighur" panose="02000000000000000000" pitchFamily="2" charset="-78"/>
              </a:rPr>
              <a:t>SCOPE</a:t>
            </a:r>
          </a:p>
          <a:p>
            <a:pPr marL="0" marR="0" lvl="0" indent="0" algn="just" defTabSz="457200" rtl="0" eaLnBrk="1" fontAlgn="auto" latinLnBrk="0" hangingPunct="1">
              <a:lnSpc>
                <a:spcPts val="335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MS UI Gothic" panose="020B0600070205080204" pitchFamily="34" charset="-128"/>
                <a:cs typeface="Microsoft Uighur" panose="02000000000000000000" pitchFamily="2" charset="-78"/>
              </a:rPr>
              <a:t>Vellore Institute of Technology, Chennai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5542E8-ACA9-67D8-9401-56E41AEEA10A}"/>
              </a:ext>
            </a:extLst>
          </p:cNvPr>
          <p:cNvSpPr txBox="1"/>
          <p:nvPr/>
        </p:nvSpPr>
        <p:spPr>
          <a:xfrm>
            <a:off x="449323" y="3539555"/>
            <a:ext cx="3243101" cy="4870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000" b="1" dirty="0">
                <a:cs typeface="Arial" panose="020B0604020202020204" pitchFamily="34" charset="0"/>
              </a:rPr>
              <a:t>Guide</a:t>
            </a:r>
            <a:endParaRPr lang="en-US" sz="2400" b="1" dirty="0"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7F95E2-73D3-07FB-90E5-D779D14EF4FD}"/>
              </a:ext>
            </a:extLst>
          </p:cNvPr>
          <p:cNvSpPr txBox="1"/>
          <p:nvPr/>
        </p:nvSpPr>
        <p:spPr>
          <a:xfrm>
            <a:off x="5535561" y="4117622"/>
            <a:ext cx="2970883" cy="921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000" b="1" dirty="0">
                <a:ea typeface="Calibri Light" panose="020F0302020204030204" pitchFamily="34" charset="0"/>
                <a:cs typeface="Leelawadee" panose="020B0502040204020203" pitchFamily="34" charset="-34"/>
              </a:rPr>
              <a:t>Vinayak Kumar Singh</a:t>
            </a:r>
          </a:p>
          <a:p>
            <a:pPr algn="just">
              <a:lnSpc>
                <a:spcPts val="3359"/>
              </a:lnSpc>
            </a:pPr>
            <a:r>
              <a:rPr lang="en-US" sz="2000" b="1" dirty="0">
                <a:ea typeface="Calibri Light" panose="020F0302020204030204" pitchFamily="34" charset="0"/>
                <a:cs typeface="Leelawadee" panose="020B0502040204020203" pitchFamily="34" charset="-34"/>
              </a:rPr>
              <a:t>23MCA1030</a:t>
            </a:r>
          </a:p>
        </p:txBody>
      </p:sp>
      <p:pic>
        <p:nvPicPr>
          <p:cNvPr id="13" name="Picture 4" descr="PyImageSearch - You can master Computer Vision, Deep Learning, and OpenCV.">
            <a:extLst>
              <a:ext uri="{FF2B5EF4-FFF2-40B4-BE49-F238E27FC236}">
                <a16:creationId xmlns:a16="http://schemas.microsoft.com/office/drawing/2014/main" id="{E692C788-50E0-F9E6-A7C5-71B52AB6F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756" y="3539555"/>
            <a:ext cx="3986244" cy="361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140013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A258E98-A34F-6C02-C780-A998175F4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879706"/>
              </p:ext>
            </p:extLst>
          </p:nvPr>
        </p:nvGraphicFramePr>
        <p:xfrm>
          <a:off x="0" y="0"/>
          <a:ext cx="12192000" cy="27771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57897">
                  <a:extLst>
                    <a:ext uri="{9D8B030D-6E8A-4147-A177-3AD203B41FA5}">
                      <a16:colId xmlns:a16="http://schemas.microsoft.com/office/drawing/2014/main" val="120175748"/>
                    </a:ext>
                  </a:extLst>
                </a:gridCol>
                <a:gridCol w="2398963">
                  <a:extLst>
                    <a:ext uri="{9D8B030D-6E8A-4147-A177-3AD203B41FA5}">
                      <a16:colId xmlns:a16="http://schemas.microsoft.com/office/drawing/2014/main" val="80595945"/>
                    </a:ext>
                  </a:extLst>
                </a:gridCol>
                <a:gridCol w="2515213">
                  <a:extLst>
                    <a:ext uri="{9D8B030D-6E8A-4147-A177-3AD203B41FA5}">
                      <a16:colId xmlns:a16="http://schemas.microsoft.com/office/drawing/2014/main" val="2211243082"/>
                    </a:ext>
                  </a:extLst>
                </a:gridCol>
                <a:gridCol w="3608657">
                  <a:extLst>
                    <a:ext uri="{9D8B030D-6E8A-4147-A177-3AD203B41FA5}">
                      <a16:colId xmlns:a16="http://schemas.microsoft.com/office/drawing/2014/main" val="1246136166"/>
                    </a:ext>
                  </a:extLst>
                </a:gridCol>
                <a:gridCol w="2911270">
                  <a:extLst>
                    <a:ext uri="{9D8B030D-6E8A-4147-A177-3AD203B41FA5}">
                      <a16:colId xmlns:a16="http://schemas.microsoft.com/office/drawing/2014/main" val="3119449457"/>
                    </a:ext>
                  </a:extLst>
                </a:gridCol>
              </a:tblGrid>
              <a:tr h="491192">
                <a:tc>
                  <a:txBody>
                    <a:bodyPr/>
                    <a:lstStyle/>
                    <a:p>
                      <a:pPr marL="72000" algn="ctr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IN" sz="1800"/>
                        <a:t>S.No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algn="ctr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IN" sz="1800"/>
                        <a:t>TITLE(YEAR)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algn="ctr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18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TECHNOLOGY USED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algn="ctr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18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PROBLEM SOLVED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algn="ctr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IN" sz="1800"/>
                        <a:t>OBSERVATIONS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31958"/>
                  </a:ext>
                </a:extLst>
              </a:tr>
              <a:tr h="2263640">
                <a:tc>
                  <a:txBody>
                    <a:bodyPr/>
                    <a:lstStyle/>
                    <a:p>
                      <a:pPr marL="72000">
                        <a:spcBef>
                          <a:spcPts val="50"/>
                        </a:spcBef>
                        <a:spcAft>
                          <a:spcPts val="50"/>
                        </a:spcAft>
                      </a:pPr>
                      <a:r>
                        <a:rPr lang="en-IN" sz="1800">
                          <a:latin typeface="+mn-lt"/>
                        </a:rPr>
                        <a:t>15</a:t>
                      </a:r>
                      <a:endParaRPr lang="en-IN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latin typeface="+mn-lt"/>
                          <a:ea typeface="Verdana" panose="020B0604030504040204" pitchFamily="34" charset="0"/>
                        </a:rPr>
                        <a:t>Radar-Camera Fusion for Object Detection and Semantic Segmentation in Autonomous Driving: A Comprehensive Review</a:t>
                      </a:r>
                      <a:endParaRPr lang="en-US" sz="18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50"/>
                        </a:spcBef>
                        <a:spcAft>
                          <a:spcPts val="5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800">
                          <a:latin typeface="+mn-lt"/>
                        </a:rPr>
                        <a:t>The paper focuses on radar-camera fusion technology for enhancing perception in autonomous driving.</a:t>
                      </a:r>
                      <a:endParaRPr lang="en-IN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>
                        <a:lnSpc>
                          <a:spcPct val="115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It addresses the challenges of integrating radar and camera data for improved object detection and semantic segmentation in various environmental conditions.</a:t>
                      </a:r>
                      <a:endParaRPr lang="en-IN" sz="1800" dirty="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2000">
                        <a:spcBef>
                          <a:spcPts val="50"/>
                        </a:spcBef>
                        <a:spcAft>
                          <a:spcPts val="50"/>
                        </a:spcAft>
                      </a:pPr>
                      <a:r>
                        <a:rPr lang="en-US" sz="1800" dirty="0">
                          <a:latin typeface="+mn-lt"/>
                        </a:rPr>
                        <a:t>The review highlights the potential of radar-camera fusion to provide robust and reliable perception systems for autonomous vehicles, paving the way for future research and advancements in this field.</a:t>
                      </a:r>
                      <a:endParaRPr lang="en-IN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024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720601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73A6E53-10B4-7FE1-834D-1033CD19EF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3349459"/>
              </p:ext>
            </p:extLst>
          </p:nvPr>
        </p:nvGraphicFramePr>
        <p:xfrm>
          <a:off x="441434" y="451945"/>
          <a:ext cx="3331780" cy="584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EFFA2C9-51C3-121E-D562-B6FC37502AA3}"/>
              </a:ext>
            </a:extLst>
          </p:cNvPr>
          <p:cNvSpPr txBox="1"/>
          <p:nvPr/>
        </p:nvSpPr>
        <p:spPr>
          <a:xfrm>
            <a:off x="557048" y="1408386"/>
            <a:ext cx="10836166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cs typeface="Times" panose="02020603050405020304" pitchFamily="18" charset="0"/>
              </a:rPr>
              <a:t>The project focuses on using a virtual simulator environment to develop and test self-driving car models.</a:t>
            </a:r>
          </a:p>
          <a:p>
            <a:endParaRPr lang="en-US" sz="2200" dirty="0">
              <a:cs typeface="Times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cs typeface="Times" panose="02020603050405020304" pitchFamily="18" charset="0"/>
              </a:rPr>
              <a:t>An advanced deep neural network model (NVIDIA architecture) is employed to predict steering angles based on image data.</a:t>
            </a:r>
          </a:p>
          <a:p>
            <a:endParaRPr lang="en-US" sz="2200" dirty="0">
              <a:cs typeface="Times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cs typeface="Times" panose="02020603050405020304" pitchFamily="18" charset="0"/>
              </a:rPr>
              <a:t>Enhancements to the model include techniques like dropout, ELU activation function, and behavioral cloning to improve performance. </a:t>
            </a:r>
          </a:p>
        </p:txBody>
      </p:sp>
    </p:spTree>
    <p:extLst>
      <p:ext uri="{BB962C8B-B14F-4D97-AF65-F5344CB8AC3E}">
        <p14:creationId xmlns:p14="http://schemas.microsoft.com/office/powerpoint/2010/main" val="2291993106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73A6E53-10B4-7FE1-834D-1033CD19EF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4799444"/>
              </p:ext>
            </p:extLst>
          </p:nvPr>
        </p:nvGraphicFramePr>
        <p:xfrm>
          <a:off x="441434" y="451945"/>
          <a:ext cx="3331780" cy="584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EFFA2C9-51C3-121E-D562-B6FC37502AA3}"/>
              </a:ext>
            </a:extLst>
          </p:cNvPr>
          <p:cNvSpPr txBox="1"/>
          <p:nvPr/>
        </p:nvSpPr>
        <p:spPr>
          <a:xfrm>
            <a:off x="557048" y="1408386"/>
            <a:ext cx="4319646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cs typeface="Times" panose="02020603050405020304" pitchFamily="18" charset="0"/>
              </a:rPr>
              <a:t>Transition from LeNet-5 to NVIDIA model due to its capability to handle complex image data and regression tasks.</a:t>
            </a:r>
          </a:p>
          <a:p>
            <a:endParaRPr lang="en-US" sz="2000" dirty="0">
              <a:cs typeface="Times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cs typeface="Times" panose="02020603050405020304" pitchFamily="18" charset="0"/>
              </a:rPr>
              <a:t>Consists of multiple convolutional layers with ELU activation functions and subsampling to extract features from images.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cs typeface="Times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cs typeface="Times" panose="02020603050405020304" pitchFamily="18" charset="0"/>
              </a:rPr>
              <a:t>Final layers include flattening and fully connected layers to output a predicted steering angle.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2AD773-124E-4FEF-B31E-71F3085C14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694" y="110283"/>
            <a:ext cx="4608301" cy="657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271262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73A6E53-10B4-7FE1-834D-1033CD19EF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6056555"/>
              </p:ext>
            </p:extLst>
          </p:nvPr>
        </p:nvGraphicFramePr>
        <p:xfrm>
          <a:off x="441434" y="451945"/>
          <a:ext cx="3331780" cy="584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EFFA2C9-51C3-121E-D562-B6FC37502AA3}"/>
              </a:ext>
            </a:extLst>
          </p:cNvPr>
          <p:cNvSpPr txBox="1"/>
          <p:nvPr/>
        </p:nvSpPr>
        <p:spPr>
          <a:xfrm>
            <a:off x="557048" y="1408386"/>
            <a:ext cx="10836166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cs typeface="Times" panose="02020603050405020304" pitchFamily="18" charset="0"/>
              </a:rPr>
              <a:t>Training data collected from Udacity's simulator with images from multiple camera angles (center, left, right).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>
              <a:cs typeface="Times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cs typeface="Times" panose="02020603050405020304" pitchFamily="18" charset="0"/>
              </a:rPr>
              <a:t>Metadata includes steering angles, speed, throttle, and other driving parameters.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>
              <a:cs typeface="Times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cs typeface="Times" panose="02020603050405020304" pitchFamily="18" charset="0"/>
              </a:rPr>
              <a:t>Current dataset contains 5386 images, with plans to reduce bias by filtering out instances with steering angle = 0.</a:t>
            </a:r>
          </a:p>
        </p:txBody>
      </p:sp>
    </p:spTree>
    <p:extLst>
      <p:ext uri="{BB962C8B-B14F-4D97-AF65-F5344CB8AC3E}">
        <p14:creationId xmlns:p14="http://schemas.microsoft.com/office/powerpoint/2010/main" val="4110740089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73A6E53-10B4-7FE1-834D-1033CD19EF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8402232"/>
              </p:ext>
            </p:extLst>
          </p:nvPr>
        </p:nvGraphicFramePr>
        <p:xfrm>
          <a:off x="441434" y="451945"/>
          <a:ext cx="3331780" cy="584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EFFA2C9-51C3-121E-D562-B6FC37502AA3}"/>
              </a:ext>
            </a:extLst>
          </p:cNvPr>
          <p:cNvSpPr txBox="1"/>
          <p:nvPr/>
        </p:nvSpPr>
        <p:spPr>
          <a:xfrm>
            <a:off x="557048" y="1408386"/>
            <a:ext cx="1083616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cs typeface="Times" panose="02020603050405020304" pitchFamily="18" charset="0"/>
              </a:rPr>
              <a:t>Data Preprocessing Module: Normalizes image data and prepares it for training.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>
              <a:cs typeface="Times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cs typeface="Times" panose="02020603050405020304" pitchFamily="18" charset="0"/>
              </a:rPr>
              <a:t>Object Detection Module: Uses convolutional layers for feature extraction from images.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>
              <a:cs typeface="Times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cs typeface="Times" panose="02020603050405020304" pitchFamily="18" charset="0"/>
              </a:rPr>
              <a:t>Model Training Module: Implements behavioral cloning techniques for steering angle prediction.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>
              <a:cs typeface="Times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cs typeface="Times" panose="02020603050405020304" pitchFamily="18" charset="0"/>
              </a:rPr>
              <a:t>Evaluation Module: Analyzes model performance using validation metrics and drives performance on simulator tracks.</a:t>
            </a:r>
          </a:p>
        </p:txBody>
      </p:sp>
    </p:spTree>
    <p:extLst>
      <p:ext uri="{BB962C8B-B14F-4D97-AF65-F5344CB8AC3E}">
        <p14:creationId xmlns:p14="http://schemas.microsoft.com/office/powerpoint/2010/main" val="1912702865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73A6E53-10B4-7FE1-834D-1033CD19EF18}"/>
              </a:ext>
            </a:extLst>
          </p:cNvPr>
          <p:cNvGraphicFramePr/>
          <p:nvPr/>
        </p:nvGraphicFramePr>
        <p:xfrm>
          <a:off x="424700" y="105104"/>
          <a:ext cx="10915962" cy="809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14529F5-0270-4570-35E8-0BA7BE220D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8044743"/>
              </p:ext>
            </p:extLst>
          </p:nvPr>
        </p:nvGraphicFramePr>
        <p:xfrm>
          <a:off x="424700" y="388883"/>
          <a:ext cx="2184029" cy="704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20A0C6A-6987-4BAA-BA96-8B77C9648E89}"/>
              </a:ext>
            </a:extLst>
          </p:cNvPr>
          <p:cNvSpPr txBox="1"/>
          <p:nvPr/>
        </p:nvSpPr>
        <p:spPr>
          <a:xfrm>
            <a:off x="558326" y="1198179"/>
            <a:ext cx="11085805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cs typeface="Times" panose="02020603050405020304" pitchFamily="18" charset="0"/>
              </a:rPr>
              <a:t>Model compiled using Mean Squared Error as the loss function and Adam optimizer for better convergence.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>
              <a:cs typeface="Times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cs typeface="Times" panose="02020603050405020304" pitchFamily="18" charset="0"/>
              </a:rPr>
              <a:t>Training process includes data augmentation, dropout layers to reduce overfitting, and hyperparameter tuning.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>
              <a:cs typeface="Times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cs typeface="Times" panose="02020603050405020304" pitchFamily="18" charset="0"/>
              </a:rPr>
              <a:t>Regular evaluation and adjustments based on training feedback and performance on simulated tracks.</a:t>
            </a:r>
          </a:p>
        </p:txBody>
      </p:sp>
    </p:spTree>
    <p:extLst>
      <p:ext uri="{BB962C8B-B14F-4D97-AF65-F5344CB8AC3E}">
        <p14:creationId xmlns:p14="http://schemas.microsoft.com/office/powerpoint/2010/main" val="2005331648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73A6E53-10B4-7FE1-834D-1033CD19EF18}"/>
              </a:ext>
            </a:extLst>
          </p:cNvPr>
          <p:cNvGraphicFramePr/>
          <p:nvPr/>
        </p:nvGraphicFramePr>
        <p:xfrm>
          <a:off x="424700" y="105104"/>
          <a:ext cx="10915962" cy="809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14529F5-0270-4570-35E8-0BA7BE220D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205351"/>
              </p:ext>
            </p:extLst>
          </p:nvPr>
        </p:nvGraphicFramePr>
        <p:xfrm>
          <a:off x="424700" y="388883"/>
          <a:ext cx="2614335" cy="704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20A0C6A-6987-4BAA-BA96-8B77C9648E89}"/>
              </a:ext>
            </a:extLst>
          </p:cNvPr>
          <p:cNvSpPr txBox="1"/>
          <p:nvPr/>
        </p:nvSpPr>
        <p:spPr>
          <a:xfrm>
            <a:off x="558326" y="1198179"/>
            <a:ext cx="11085805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cs typeface="Times" panose="02020603050405020304" pitchFamily="18" charset="0"/>
              </a:rPr>
              <a:t>Value Loss (</a:t>
            </a:r>
            <a:r>
              <a:rPr lang="en-US" sz="2200" dirty="0" err="1">
                <a:cs typeface="Times" panose="02020603050405020304" pitchFamily="18" charset="0"/>
              </a:rPr>
              <a:t>val_loss</a:t>
            </a:r>
            <a:r>
              <a:rPr lang="en-US" sz="2200" dirty="0">
                <a:cs typeface="Times" panose="02020603050405020304" pitchFamily="18" charset="0"/>
              </a:rPr>
              <a:t>): Tracks the decrease in loss across epochs during the training phase.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>
              <a:cs typeface="Times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cs typeface="Times" panose="02020603050405020304" pitchFamily="18" charset="0"/>
              </a:rPr>
              <a:t>Drive Performance on Track: Generalization capability tested on simulator tracks to measure real-world performance.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>
              <a:cs typeface="Times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cs typeface="Times" panose="02020603050405020304" pitchFamily="18" charset="0"/>
              </a:rPr>
              <a:t>Accuracy: Computed as the correctness of the steering angle prediction relative to ground truth data.</a:t>
            </a:r>
          </a:p>
        </p:txBody>
      </p:sp>
    </p:spTree>
    <p:extLst>
      <p:ext uri="{BB962C8B-B14F-4D97-AF65-F5344CB8AC3E}">
        <p14:creationId xmlns:p14="http://schemas.microsoft.com/office/powerpoint/2010/main" val="2538702933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73A6E53-10B4-7FE1-834D-1033CD19EF18}"/>
              </a:ext>
            </a:extLst>
          </p:cNvPr>
          <p:cNvGraphicFramePr/>
          <p:nvPr/>
        </p:nvGraphicFramePr>
        <p:xfrm>
          <a:off x="424700" y="105104"/>
          <a:ext cx="10915962" cy="809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14529F5-0270-4570-35E8-0BA7BE220D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4751817"/>
              </p:ext>
            </p:extLst>
          </p:nvPr>
        </p:nvGraphicFramePr>
        <p:xfrm>
          <a:off x="424700" y="388883"/>
          <a:ext cx="4290735" cy="704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20A0C6A-6987-4BAA-BA96-8B77C9648E89}"/>
              </a:ext>
            </a:extLst>
          </p:cNvPr>
          <p:cNvSpPr txBox="1"/>
          <p:nvPr/>
        </p:nvSpPr>
        <p:spPr>
          <a:xfrm>
            <a:off x="558326" y="1198179"/>
            <a:ext cx="110858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" panose="02020603050405020304" pitchFamily="18" charset="0"/>
                <a:cs typeface="Times" panose="02020603050405020304" pitchFamily="18" charset="0"/>
              </a:rPr>
              <a:t>To be added…</a:t>
            </a:r>
            <a:endParaRPr lang="en-US" sz="2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426427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BAD3588-3F9E-65E0-40F0-A4E124857F6F}"/>
              </a:ext>
            </a:extLst>
          </p:cNvPr>
          <p:cNvGrpSpPr/>
          <p:nvPr/>
        </p:nvGrpSpPr>
        <p:grpSpPr>
          <a:xfrm>
            <a:off x="1085603" y="187905"/>
            <a:ext cx="2061009" cy="748800"/>
            <a:chOff x="0" y="7945"/>
            <a:chExt cx="3916072" cy="7488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65B10E3-049D-EBE3-526F-9132D5D0B4F4}"/>
                </a:ext>
              </a:extLst>
            </p:cNvPr>
            <p:cNvSpPr/>
            <p:nvPr/>
          </p:nvSpPr>
          <p:spPr>
            <a:xfrm>
              <a:off x="0" y="7945"/>
              <a:ext cx="3916072" cy="748800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AF99A43E-5B26-04C6-D02E-D4F63D8D5C0A}"/>
                </a:ext>
              </a:extLst>
            </p:cNvPr>
            <p:cNvSpPr txBox="1"/>
            <p:nvPr/>
          </p:nvSpPr>
          <p:spPr>
            <a:xfrm>
              <a:off x="36553" y="44498"/>
              <a:ext cx="3842966" cy="6756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800" b="1" kern="1200" dirty="0">
                  <a:solidFill>
                    <a:schemeClr val="bg2"/>
                  </a:solidFill>
                </a:rPr>
                <a:t>  TIMELINE</a:t>
              </a:r>
              <a:endParaRPr lang="en-IN" sz="2800" b="1" kern="1200" dirty="0">
                <a:solidFill>
                  <a:schemeClr val="bg2"/>
                </a:solidFill>
                <a:cs typeface="Times" panose="02020603050405020304" pitchFamily="18" charset="0"/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EE4E5384-9208-4FFF-8120-7A5C6B77E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17" y="1053668"/>
            <a:ext cx="10684166" cy="561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058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ank You Word Art Images - Free Download on Freepik">
            <a:extLst>
              <a:ext uri="{FF2B5EF4-FFF2-40B4-BE49-F238E27FC236}">
                <a16:creationId xmlns:a16="http://schemas.microsoft.com/office/drawing/2014/main" id="{2EF4BB87-50E7-7F17-8A59-F5C166539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372" y="1202943"/>
            <a:ext cx="8219090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518961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63A0310-B160-471C-B3EB-6BE967ECDC9D}"/>
              </a:ext>
            </a:extLst>
          </p:cNvPr>
          <p:cNvSpPr txBox="1"/>
          <p:nvPr/>
        </p:nvSpPr>
        <p:spPr>
          <a:xfrm>
            <a:off x="739354" y="1746583"/>
            <a:ext cx="5206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cs typeface="Arial" panose="020B0604020202020204" pitchFamily="34" charset="0"/>
              </a:rPr>
              <a:t>Contents</a:t>
            </a:r>
            <a:endParaRPr lang="ko-KR" altLang="en-US" dirty="0"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E509C4C-60B4-49C3-B648-C601FAD4E562}"/>
              </a:ext>
            </a:extLst>
          </p:cNvPr>
          <p:cNvSpPr txBox="1"/>
          <p:nvPr/>
        </p:nvSpPr>
        <p:spPr>
          <a:xfrm>
            <a:off x="3069211" y="5514126"/>
            <a:ext cx="692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Picture 2" descr="3d business man presenting concept of agenda. White background ,  #sponsored, #presenting, #man, #business, #concept, #ba… | Sculpture  lessons, Business man, Concept">
            <a:extLst>
              <a:ext uri="{FF2B5EF4-FFF2-40B4-BE49-F238E27FC236}">
                <a16:creationId xmlns:a16="http://schemas.microsoft.com/office/drawing/2014/main" id="{702F97A3-6CB3-7D0D-715E-F94B50738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7" y="1110936"/>
            <a:ext cx="5357639" cy="520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3527E602-212D-8651-1485-357D354DF9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3614679"/>
              </p:ext>
            </p:extLst>
          </p:nvPr>
        </p:nvGraphicFramePr>
        <p:xfrm>
          <a:off x="6783368" y="1582847"/>
          <a:ext cx="2770965" cy="577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9F866C72-59EB-3E1C-B047-B63A4BD02F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3774959"/>
              </p:ext>
            </p:extLst>
          </p:nvPr>
        </p:nvGraphicFramePr>
        <p:xfrm>
          <a:off x="6539989" y="606996"/>
          <a:ext cx="3377383" cy="686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DF27BE99-E8C7-935C-5028-F9CC308FDA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6297469"/>
              </p:ext>
            </p:extLst>
          </p:nvPr>
        </p:nvGraphicFramePr>
        <p:xfrm>
          <a:off x="6633823" y="2420488"/>
          <a:ext cx="3377383" cy="6715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FB84B7BC-B283-B08F-DC0C-C3772CB0CE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7564221"/>
              </p:ext>
            </p:extLst>
          </p:nvPr>
        </p:nvGraphicFramePr>
        <p:xfrm>
          <a:off x="6633823" y="3402366"/>
          <a:ext cx="3394953" cy="648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C073B4B1-7A82-9C88-D7F6-79F49A18A4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5467520"/>
              </p:ext>
            </p:extLst>
          </p:nvPr>
        </p:nvGraphicFramePr>
        <p:xfrm>
          <a:off x="6668134" y="4382725"/>
          <a:ext cx="3377383" cy="648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783939AF-C37A-BF20-22ED-326B88426A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9426243"/>
              </p:ext>
            </p:extLst>
          </p:nvPr>
        </p:nvGraphicFramePr>
        <p:xfrm>
          <a:off x="6531204" y="1438462"/>
          <a:ext cx="3394954" cy="726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712A1949-104F-9668-4B27-994CE32BC492}"/>
              </a:ext>
            </a:extLst>
          </p:cNvPr>
          <p:cNvGrpSpPr/>
          <p:nvPr/>
        </p:nvGrpSpPr>
        <p:grpSpPr>
          <a:xfrm>
            <a:off x="6633823" y="5275153"/>
            <a:ext cx="3411694" cy="686251"/>
            <a:chOff x="0" y="13343"/>
            <a:chExt cx="3394954" cy="69264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0EB9A43-5279-9FAE-799F-0BD47E15AA68}"/>
                </a:ext>
              </a:extLst>
            </p:cNvPr>
            <p:cNvSpPr/>
            <p:nvPr/>
          </p:nvSpPr>
          <p:spPr>
            <a:xfrm>
              <a:off x="0" y="13343"/>
              <a:ext cx="3394954" cy="692640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99443B4-1E5E-2ADB-2539-3B1EA99E51FE}"/>
                </a:ext>
              </a:extLst>
            </p:cNvPr>
            <p:cNvSpPr txBox="1"/>
            <p:nvPr/>
          </p:nvSpPr>
          <p:spPr>
            <a:xfrm>
              <a:off x="33812" y="47153"/>
              <a:ext cx="3327330" cy="5646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b="1" kern="1200" dirty="0">
                  <a:solidFill>
                    <a:schemeClr val="bg1"/>
                  </a:solidFill>
                </a:rPr>
                <a:t>        MODULES IDENTIFIED &amp; </a:t>
              </a:r>
              <a:r>
                <a:rPr lang="en-US" b="1" i="0" dirty="0">
                  <a:solidFill>
                    <a:schemeClr val="bg1"/>
                  </a:solidFill>
                  <a:effectLst/>
                </a:rPr>
                <a:t>DESCRIPTION</a:t>
              </a:r>
              <a:endParaRPr lang="en-IN" b="1" kern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5" name="Picture 2" descr="3d business man presenting concept of agenda. White background ,  #sponsored, #presenting, #man, #business, #concept, #ba… | Sculpture  lessons, Business man, Concept">
            <a:extLst>
              <a:ext uri="{FF2B5EF4-FFF2-40B4-BE49-F238E27FC236}">
                <a16:creationId xmlns:a16="http://schemas.microsoft.com/office/drawing/2014/main" id="{CA58268E-0574-49A4-A4F4-CC7057B9D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772"/>
            <a:ext cx="5357639" cy="520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069952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FA1B96E3-CD63-E44F-2F44-D29A5F0D89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9578906"/>
              </p:ext>
            </p:extLst>
          </p:nvPr>
        </p:nvGraphicFramePr>
        <p:xfrm>
          <a:off x="479408" y="444088"/>
          <a:ext cx="3385634" cy="648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1437F39-96DB-3452-AFAB-5CF39B65889C}"/>
              </a:ext>
            </a:extLst>
          </p:cNvPr>
          <p:cNvSpPr txBox="1"/>
          <p:nvPr/>
        </p:nvSpPr>
        <p:spPr>
          <a:xfrm>
            <a:off x="619044" y="1563841"/>
            <a:ext cx="10654696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Develop a robust real-time object detection system using a virtual simulator for self-driving cars to accurately identify and localize vehicles on the road. </a:t>
            </a:r>
          </a:p>
          <a:p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Address challenges such as varying lighting conditions, diverse vehicle orientations, and complex movement dynamics while ensuring efficient model performance. </a:t>
            </a:r>
          </a:p>
          <a:p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The goal is to achieve high detection accuracy with minimal latency, facilitating smooth and responsive operation in the simulated environment.</a:t>
            </a:r>
            <a:endParaRPr lang="en-IN" sz="22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509923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73A6E53-10B4-7FE1-834D-1033CD19EF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0072270"/>
              </p:ext>
            </p:extLst>
          </p:nvPr>
        </p:nvGraphicFramePr>
        <p:xfrm>
          <a:off x="441434" y="451945"/>
          <a:ext cx="3331780" cy="584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EFFA2C9-51C3-121E-D562-B6FC37502AA3}"/>
              </a:ext>
            </a:extLst>
          </p:cNvPr>
          <p:cNvSpPr txBox="1"/>
          <p:nvPr/>
        </p:nvSpPr>
        <p:spPr>
          <a:xfrm>
            <a:off x="557048" y="1408386"/>
            <a:ext cx="10836166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cs typeface="Times" panose="02020603050405020304" pitchFamily="18" charset="0"/>
              </a:rPr>
              <a:t>Create a vehicle detection model capable of accurately identifying and tracking cars in real-time using the Udacity Self-Driving Car Simulator.</a:t>
            </a:r>
          </a:p>
          <a:p>
            <a:endParaRPr lang="en-US" sz="2200" dirty="0">
              <a:cs typeface="Times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Enhance the model's ability to handle diverse conditions, including fluctuating lighting, varied vehicle positions, and dynamic motion, while maintaining efficient processing.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>
              <a:cs typeface="Times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Achieve a balance between low latency and high detection accuracy to ensure reliable performance suitable for real-time autonomous driving tasks within the simulation.</a:t>
            </a:r>
            <a:endParaRPr lang="en-US" sz="2200" dirty="0"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438544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FA63026-5B32-FAD6-1A2E-53999A1CB102}"/>
              </a:ext>
            </a:extLst>
          </p:cNvPr>
          <p:cNvGrpSpPr/>
          <p:nvPr/>
        </p:nvGrpSpPr>
        <p:grpSpPr>
          <a:xfrm>
            <a:off x="394136" y="264400"/>
            <a:ext cx="3767961" cy="569531"/>
            <a:chOff x="0" y="7621"/>
            <a:chExt cx="3331780" cy="56953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DD40E2F-8F34-BC65-AD36-5A7F436D2769}"/>
                </a:ext>
              </a:extLst>
            </p:cNvPr>
            <p:cNvSpPr/>
            <p:nvPr/>
          </p:nvSpPr>
          <p:spPr>
            <a:xfrm>
              <a:off x="0" y="7621"/>
              <a:ext cx="3331780" cy="569531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349F598-C835-8527-9BEF-98C2444B1487}"/>
                </a:ext>
              </a:extLst>
            </p:cNvPr>
            <p:cNvSpPr txBox="1"/>
            <p:nvPr/>
          </p:nvSpPr>
          <p:spPr>
            <a:xfrm>
              <a:off x="27802" y="35423"/>
              <a:ext cx="3276176" cy="5139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400" b="1" kern="1200" dirty="0"/>
                <a:t> LITERATURE REVIEW</a:t>
              </a:r>
              <a:endParaRPr lang="en-IN" sz="2400" kern="1200" dirty="0"/>
            </a:p>
          </p:txBody>
        </p:sp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A258E98-A34F-6C02-C780-A998175F4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734801"/>
              </p:ext>
            </p:extLst>
          </p:nvPr>
        </p:nvGraphicFramePr>
        <p:xfrm>
          <a:off x="259975" y="1097343"/>
          <a:ext cx="11672049" cy="503757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5574">
                  <a:extLst>
                    <a:ext uri="{9D8B030D-6E8A-4147-A177-3AD203B41FA5}">
                      <a16:colId xmlns:a16="http://schemas.microsoft.com/office/drawing/2014/main" val="120175748"/>
                    </a:ext>
                  </a:extLst>
                </a:gridCol>
                <a:gridCol w="2296655">
                  <a:extLst>
                    <a:ext uri="{9D8B030D-6E8A-4147-A177-3AD203B41FA5}">
                      <a16:colId xmlns:a16="http://schemas.microsoft.com/office/drawing/2014/main" val="80595945"/>
                    </a:ext>
                  </a:extLst>
                </a:gridCol>
                <a:gridCol w="2407948">
                  <a:extLst>
                    <a:ext uri="{9D8B030D-6E8A-4147-A177-3AD203B41FA5}">
                      <a16:colId xmlns:a16="http://schemas.microsoft.com/office/drawing/2014/main" val="2211243082"/>
                    </a:ext>
                  </a:extLst>
                </a:gridCol>
                <a:gridCol w="3454760">
                  <a:extLst>
                    <a:ext uri="{9D8B030D-6E8A-4147-A177-3AD203B41FA5}">
                      <a16:colId xmlns:a16="http://schemas.microsoft.com/office/drawing/2014/main" val="1246136166"/>
                    </a:ext>
                  </a:extLst>
                </a:gridCol>
                <a:gridCol w="2787112">
                  <a:extLst>
                    <a:ext uri="{9D8B030D-6E8A-4147-A177-3AD203B41FA5}">
                      <a16:colId xmlns:a16="http://schemas.microsoft.com/office/drawing/2014/main" val="3119449457"/>
                    </a:ext>
                  </a:extLst>
                </a:gridCol>
              </a:tblGrid>
              <a:tr h="523476">
                <a:tc>
                  <a:txBody>
                    <a:bodyPr/>
                    <a:lstStyle/>
                    <a:p>
                      <a:pPr marL="72000" algn="ctr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IN" sz="1800" dirty="0" err="1"/>
                        <a:t>S.No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algn="ctr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IN" sz="1800" dirty="0"/>
                        <a:t>TITLE(YEAR)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algn="ctr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TECHNOLOGY USED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algn="ctr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PROBLEM SOLVED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algn="ctr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IN" sz="1800" dirty="0"/>
                        <a:t>OBSERVATIONS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31958"/>
                  </a:ext>
                </a:extLst>
              </a:tr>
              <a:tr h="2089382">
                <a:tc>
                  <a:txBody>
                    <a:bodyPr/>
                    <a:lstStyle/>
                    <a:p>
                      <a:pPr marL="720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</a:pPr>
                      <a:r>
                        <a:rPr lang="en-IN" sz="1600" dirty="0"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</a:pPr>
                      <a:r>
                        <a:rPr lang="en-US" sz="1600" dirty="0">
                          <a:latin typeface="+mn-lt"/>
                          <a:ea typeface="Verdana" panose="020B0604030504040204" pitchFamily="34" charset="0"/>
                        </a:rPr>
                        <a:t>Vehicle-in-Virtual-Environment (VVE) Method for Autonomous Driving System Development, Evaluation and Demonstration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paper utilizes the Vehicle-in-Virtual-Environment (VVE) method for autonomous driving system development and testing.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20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</a:pPr>
                      <a:r>
                        <a:rPr lang="en-US" sz="1600" dirty="0">
                          <a:latin typeface="+mn-lt"/>
                        </a:rPr>
                        <a:t>It addresses the safety, cost, and inefficiency issues of testing autonomous vehicles on public roads.</a:t>
                      </a:r>
                      <a:endParaRPr lang="en-IN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The VVE method provides a safer, more efficient, and cost-effective approach to test autonomous driving functions in realistic yet controlled scenarios.</a:t>
                      </a:r>
                      <a:endParaRPr lang="en-IN" sz="1600" dirty="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9003688"/>
                  </a:ext>
                </a:extLst>
              </a:tr>
              <a:tr h="2424713">
                <a:tc>
                  <a:txBody>
                    <a:bodyPr/>
                    <a:lstStyle/>
                    <a:p>
                      <a:pPr marL="72000">
                        <a:spcBef>
                          <a:spcPts val="50"/>
                        </a:spcBef>
                        <a:spcAft>
                          <a:spcPts val="50"/>
                        </a:spcAft>
                      </a:pPr>
                      <a:r>
                        <a:rPr lang="en-IN" sz="1600" dirty="0">
                          <a:latin typeface="+mn-lt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  <a:ea typeface="Verdana" panose="020B0604030504040204" pitchFamily="34" charset="0"/>
                        </a:rPr>
                        <a:t>Fast and accurate object detector for autonomous driving based on improved YOLOv5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50"/>
                        </a:spcBef>
                        <a:spcAft>
                          <a:spcPts val="5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+mn-lt"/>
                        </a:rPr>
                        <a:t>The paper utilizes an improved YOLOv5 algorithm enhanced by structural re-parameterization and neural architecture search.</a:t>
                      </a:r>
                      <a:endParaRPr lang="en-IN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>
                        <a:lnSpc>
                          <a:spcPct val="115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It addresses the low detection accuracy of small vehicles and pedestrians in complex traffic environments.</a:t>
                      </a:r>
                      <a:endParaRPr lang="en-IN" sz="1600" dirty="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2000">
                        <a:spcBef>
                          <a:spcPts val="50"/>
                        </a:spcBef>
                        <a:spcAft>
                          <a:spcPts val="50"/>
                        </a:spcAft>
                      </a:pPr>
                      <a:r>
                        <a:rPr lang="en-US" sz="1600" dirty="0">
                          <a:latin typeface="+mn-lt"/>
                        </a:rPr>
                        <a:t>The proposed model significantly improves detection accuracy and processing speed, making it a promising solution for autonomous driving applications.</a:t>
                      </a:r>
                      <a:endParaRPr lang="en-I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024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493210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A258E98-A34F-6C02-C780-A998175F4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61028"/>
              </p:ext>
            </p:extLst>
          </p:nvPr>
        </p:nvGraphicFramePr>
        <p:xfrm>
          <a:off x="0" y="0"/>
          <a:ext cx="12191998" cy="685799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57897">
                  <a:extLst>
                    <a:ext uri="{9D8B030D-6E8A-4147-A177-3AD203B41FA5}">
                      <a16:colId xmlns:a16="http://schemas.microsoft.com/office/drawing/2014/main" val="120175748"/>
                    </a:ext>
                  </a:extLst>
                </a:gridCol>
                <a:gridCol w="2398962">
                  <a:extLst>
                    <a:ext uri="{9D8B030D-6E8A-4147-A177-3AD203B41FA5}">
                      <a16:colId xmlns:a16="http://schemas.microsoft.com/office/drawing/2014/main" val="80595945"/>
                    </a:ext>
                  </a:extLst>
                </a:gridCol>
                <a:gridCol w="2515214">
                  <a:extLst>
                    <a:ext uri="{9D8B030D-6E8A-4147-A177-3AD203B41FA5}">
                      <a16:colId xmlns:a16="http://schemas.microsoft.com/office/drawing/2014/main" val="2211243082"/>
                    </a:ext>
                  </a:extLst>
                </a:gridCol>
                <a:gridCol w="3608657">
                  <a:extLst>
                    <a:ext uri="{9D8B030D-6E8A-4147-A177-3AD203B41FA5}">
                      <a16:colId xmlns:a16="http://schemas.microsoft.com/office/drawing/2014/main" val="1246136166"/>
                    </a:ext>
                  </a:extLst>
                </a:gridCol>
                <a:gridCol w="2911268">
                  <a:extLst>
                    <a:ext uri="{9D8B030D-6E8A-4147-A177-3AD203B41FA5}">
                      <a16:colId xmlns:a16="http://schemas.microsoft.com/office/drawing/2014/main" val="3119449457"/>
                    </a:ext>
                  </a:extLst>
                </a:gridCol>
              </a:tblGrid>
              <a:tr h="431522">
                <a:tc>
                  <a:txBody>
                    <a:bodyPr/>
                    <a:lstStyle/>
                    <a:p>
                      <a:pPr marL="72000" algn="ctr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IN" sz="1800" dirty="0" err="1"/>
                        <a:t>S.No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algn="ctr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IN" sz="1800" dirty="0"/>
                        <a:t>TITLE(YEAR)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algn="ctr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TECHNOLOGY USED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algn="ctr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PROBLEM SOLVED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algn="ctr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IN" sz="1800" dirty="0"/>
                        <a:t>OBSERVATIONS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31958"/>
                  </a:ext>
                </a:extLst>
              </a:tr>
              <a:tr h="2016444">
                <a:tc>
                  <a:txBody>
                    <a:bodyPr/>
                    <a:lstStyle/>
                    <a:p>
                      <a:pPr marL="720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</a:pPr>
                      <a:r>
                        <a:rPr lang="en-IN" sz="1600" dirty="0">
                          <a:latin typeface="+mn-lt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  <a:ea typeface="Verdana" panose="020B0604030504040204" pitchFamily="34" charset="0"/>
                        </a:rPr>
                        <a:t>Real-Time Object Detection Performance of YOLOv8 Models for Self-Driving Cars in a Mixed Traffic 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paper utilizes the YOLOv8 deep learning framework for real-time object detection.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20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</a:pPr>
                      <a:r>
                        <a:rPr lang="en-US" sz="1600" dirty="0">
                          <a:latin typeface="+mn-lt"/>
                        </a:rPr>
                        <a:t>It addresses the challenges of accurately detecting objects in mixed traffic environments for self-driving cars.</a:t>
                      </a:r>
                      <a:endParaRPr lang="en-IN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The study concludes that YOLOv8 demonstrates robust performance, particularly YOLOv8x, but highlights the need for further improvements to handle complex scenarios effectively.</a:t>
                      </a:r>
                      <a:endParaRPr lang="en-IN" sz="1600" dirty="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9003688"/>
                  </a:ext>
                </a:extLst>
              </a:tr>
              <a:tr h="2325035">
                <a:tc>
                  <a:txBody>
                    <a:bodyPr/>
                    <a:lstStyle/>
                    <a:p>
                      <a:pPr marL="72000">
                        <a:spcBef>
                          <a:spcPts val="50"/>
                        </a:spcBef>
                        <a:spcAft>
                          <a:spcPts val="50"/>
                        </a:spcAft>
                      </a:pPr>
                      <a:r>
                        <a:rPr lang="en-IN" sz="1600" dirty="0">
                          <a:latin typeface="+mn-lt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  <a:ea typeface="Verdana" panose="020B0604030504040204" pitchFamily="34" charset="0"/>
                        </a:rPr>
                        <a:t>An improved lightweight small object detection framework applied to real-time autonomous driving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50"/>
                        </a:spcBef>
                        <a:spcAft>
                          <a:spcPts val="5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+mn-lt"/>
                        </a:rPr>
                        <a:t>The paper utilizes an improved YOLOv5 model with architectural modifications and kernel pruning techniques for small object detection.</a:t>
                      </a:r>
                      <a:endParaRPr lang="en-IN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>
                        <a:lnSpc>
                          <a:spcPct val="115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It addresses the challenge of accurately detecting small objects, such as traffic signs and lights, in autonomous driving environments.</a:t>
                      </a:r>
                      <a:endParaRPr lang="en-IN" sz="1600" dirty="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2000">
                        <a:spcBef>
                          <a:spcPts val="50"/>
                        </a:spcBef>
                        <a:spcAft>
                          <a:spcPts val="50"/>
                        </a:spcAft>
                      </a:pPr>
                      <a:r>
                        <a:rPr lang="en-US" sz="1600" dirty="0">
                          <a:latin typeface="+mn-lt"/>
                        </a:rPr>
                        <a:t>The proposed framework significantly enhances detection accuracy and speed while minimizing computational complexity, making it suitable for real-time applications in autonomous vehicles.</a:t>
                      </a:r>
                      <a:endParaRPr lang="en-I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024086"/>
                  </a:ext>
                </a:extLst>
              </a:tr>
              <a:tr h="2084996">
                <a:tc>
                  <a:txBody>
                    <a:bodyPr/>
                    <a:lstStyle/>
                    <a:p>
                      <a:pPr marL="720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</a:pPr>
                      <a:r>
                        <a:rPr lang="en-IN" sz="1600" dirty="0">
                          <a:latin typeface="+mn-lt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  <a:ea typeface="Verdana" panose="020B0604030504040204" pitchFamily="34" charset="0"/>
                        </a:rPr>
                        <a:t>Multi-Modal 3D Object Detection in Autonomous Driving: A Survey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paper focuses on multi-modal sensor fusion, specifically integrating camera and LiDAR data for 3D object detection in autonomous driving.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20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</a:pPr>
                      <a:r>
                        <a:rPr lang="en-US" sz="1600" dirty="0">
                          <a:latin typeface="+mn-lt"/>
                        </a:rPr>
                        <a:t>It addresses the challenges of effectively fusing diverse sensor inputs to enhance perception accuracy in complex driving environments.</a:t>
                      </a:r>
                      <a:endParaRPr lang="en-IN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The survey highlights the evolution of fusion techniques and emphasizes the need for continued research to overcome existing challenges in multi-modal 3D object detection.</a:t>
                      </a:r>
                      <a:endParaRPr lang="en-IN" sz="1600" dirty="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9393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5620546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A258E98-A34F-6C02-C780-A998175F4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01575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57897">
                  <a:extLst>
                    <a:ext uri="{9D8B030D-6E8A-4147-A177-3AD203B41FA5}">
                      <a16:colId xmlns:a16="http://schemas.microsoft.com/office/drawing/2014/main" val="120175748"/>
                    </a:ext>
                  </a:extLst>
                </a:gridCol>
                <a:gridCol w="2398963">
                  <a:extLst>
                    <a:ext uri="{9D8B030D-6E8A-4147-A177-3AD203B41FA5}">
                      <a16:colId xmlns:a16="http://schemas.microsoft.com/office/drawing/2014/main" val="80595945"/>
                    </a:ext>
                  </a:extLst>
                </a:gridCol>
                <a:gridCol w="2515213">
                  <a:extLst>
                    <a:ext uri="{9D8B030D-6E8A-4147-A177-3AD203B41FA5}">
                      <a16:colId xmlns:a16="http://schemas.microsoft.com/office/drawing/2014/main" val="2211243082"/>
                    </a:ext>
                  </a:extLst>
                </a:gridCol>
                <a:gridCol w="3608657">
                  <a:extLst>
                    <a:ext uri="{9D8B030D-6E8A-4147-A177-3AD203B41FA5}">
                      <a16:colId xmlns:a16="http://schemas.microsoft.com/office/drawing/2014/main" val="1246136166"/>
                    </a:ext>
                  </a:extLst>
                </a:gridCol>
                <a:gridCol w="2911270">
                  <a:extLst>
                    <a:ext uri="{9D8B030D-6E8A-4147-A177-3AD203B41FA5}">
                      <a16:colId xmlns:a16="http://schemas.microsoft.com/office/drawing/2014/main" val="3119449457"/>
                    </a:ext>
                  </a:extLst>
                </a:gridCol>
              </a:tblGrid>
              <a:tr h="490351">
                <a:tc>
                  <a:txBody>
                    <a:bodyPr/>
                    <a:lstStyle/>
                    <a:p>
                      <a:pPr marL="72000" algn="ctr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IN" sz="1800" dirty="0" err="1"/>
                        <a:t>S.No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algn="ctr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IN" sz="1800" dirty="0"/>
                        <a:t>TITLE(YEAR)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algn="ctr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TECHNOLOGY USED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algn="ctr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PROBLEM SOLVED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algn="ctr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IN" sz="1800" dirty="0"/>
                        <a:t>OBSERVATIONS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31958"/>
                  </a:ext>
                </a:extLst>
              </a:tr>
              <a:tr h="2259771">
                <a:tc>
                  <a:txBody>
                    <a:bodyPr/>
                    <a:lstStyle/>
                    <a:p>
                      <a:pPr marL="72000">
                        <a:spcBef>
                          <a:spcPts val="50"/>
                        </a:spcBef>
                        <a:spcAft>
                          <a:spcPts val="50"/>
                        </a:spcAft>
                      </a:pPr>
                      <a:r>
                        <a:rPr lang="en-IN" sz="1600" dirty="0">
                          <a:latin typeface="+mn-lt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  <a:ea typeface="Verdana" panose="020B0604030504040204" pitchFamily="34" charset="0"/>
                        </a:rPr>
                        <a:t>End-to-End Planning by Vision-language Model for Autonomous Driving on Carla Simulator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50"/>
                        </a:spcBef>
                        <a:spcAft>
                          <a:spcPts val="5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IN" sz="1600" dirty="0">
                          <a:latin typeface="+mn-lt"/>
                        </a:rPr>
                        <a:t>T</a:t>
                      </a:r>
                      <a:r>
                        <a:rPr lang="en-US" sz="1600" dirty="0">
                          <a:latin typeface="+mn-lt"/>
                        </a:rPr>
                        <a:t>he paper employs a vision-language model with an auto-regressive transformer decoder for end-to-end autonomous driving planning.</a:t>
                      </a:r>
                      <a:endParaRPr lang="en-IN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>
                        <a:lnSpc>
                          <a:spcPct val="115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It addresses the challenge of accumulated errors and information loss in traditional module-based autonomous driving systems by integrating planning as a language sequence generation task.</a:t>
                      </a:r>
                      <a:endParaRPr lang="en-IN" sz="1600" dirty="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2000">
                        <a:spcBef>
                          <a:spcPts val="50"/>
                        </a:spcBef>
                        <a:spcAft>
                          <a:spcPts val="50"/>
                        </a:spcAft>
                      </a:pPr>
                      <a:r>
                        <a:rPr lang="en-US" sz="1600" dirty="0">
                          <a:latin typeface="+mn-lt"/>
                        </a:rPr>
                        <a:t>The proposed method achieved state-of-the-art performance on CARLA benchmarks, demonstrating its effectiveness and potential for real-world autonomous driving applications.</a:t>
                      </a:r>
                      <a:endParaRPr lang="en-I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024086"/>
                  </a:ext>
                </a:extLst>
              </a:tr>
              <a:tr h="1861887">
                <a:tc>
                  <a:txBody>
                    <a:bodyPr/>
                    <a:lstStyle/>
                    <a:p>
                      <a:pPr marL="720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</a:pPr>
                      <a:r>
                        <a:rPr lang="en-IN" sz="1600" dirty="0">
                          <a:latin typeface="+mn-lt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Waymax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: An Accelerated, Data-Driven Simulator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forLarge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-Scale Autonomous Driving 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paper utilizes a hardware-accelerated, differentiable simulator built on real-world driving data for autonomous vehicle research.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20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</a:pPr>
                      <a:r>
                        <a:rPr lang="en-US" sz="1600" dirty="0">
                          <a:latin typeface="+mn-lt"/>
                        </a:rPr>
                        <a:t>It addresses the challenges of speed and realism in simulating complex multi-agent interactions in autonomous driving scenarios.</a:t>
                      </a:r>
                      <a:endParaRPr lang="en-IN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</a:pPr>
                      <a:r>
                        <a:rPr lang="en-US" sz="1600" dirty="0" err="1"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Waymax</a:t>
                      </a:r>
                      <a:r>
                        <a:rPr lang="en-US" sz="1600" dirty="0"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demonstrates significant potential for improving the training and evaluation of autonomous driving systems while minimizing the sim-to-real performance gap</a:t>
                      </a:r>
                      <a:endParaRPr lang="en-IN" sz="1600" dirty="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4639049"/>
                  </a:ext>
                </a:extLst>
              </a:tr>
              <a:tr h="2245991">
                <a:tc>
                  <a:txBody>
                    <a:bodyPr/>
                    <a:lstStyle/>
                    <a:p>
                      <a:pPr marL="72000">
                        <a:spcBef>
                          <a:spcPts val="50"/>
                        </a:spcBef>
                        <a:spcAft>
                          <a:spcPts val="50"/>
                        </a:spcAft>
                      </a:pPr>
                      <a:r>
                        <a:rPr lang="en-IN" sz="1600" dirty="0">
                          <a:latin typeface="+mn-lt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Lane detection based on real-time semantic segmentation for end-to-end autonomous driving under low-light 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50"/>
                        </a:spcBef>
                        <a:spcAft>
                          <a:spcPts val="5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+mn-lt"/>
                        </a:rPr>
                        <a:t>The paper employs the UET-STDC framework, integrating real-time semantic segmentation and the Zero-DCE++ image enhancement method.</a:t>
                      </a:r>
                      <a:endParaRPr lang="en-IN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>
                        <a:lnSpc>
                          <a:spcPct val="115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It addresses the challenges of low lane detection accuracy and feature extraction difficulties in low-light driving conditions.</a:t>
                      </a:r>
                      <a:endParaRPr lang="en-IN" sz="1600" dirty="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2000">
                        <a:spcBef>
                          <a:spcPts val="50"/>
                        </a:spcBef>
                        <a:spcAft>
                          <a:spcPts val="50"/>
                        </a:spcAft>
                      </a:pPr>
                      <a:r>
                        <a:rPr lang="en-US" sz="1600" dirty="0">
                          <a:latin typeface="+mn-lt"/>
                        </a:rPr>
                        <a:t> The proposed method significantly improves lane segmentation performance while maintaining real-time processing capabilities, enhancing the safety and efficiency of autonomous driving systems.</a:t>
                      </a:r>
                      <a:endParaRPr lang="en-I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040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908054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A258E98-A34F-6C02-C780-A998175F4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562908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57897">
                  <a:extLst>
                    <a:ext uri="{9D8B030D-6E8A-4147-A177-3AD203B41FA5}">
                      <a16:colId xmlns:a16="http://schemas.microsoft.com/office/drawing/2014/main" val="120175748"/>
                    </a:ext>
                  </a:extLst>
                </a:gridCol>
                <a:gridCol w="2398963">
                  <a:extLst>
                    <a:ext uri="{9D8B030D-6E8A-4147-A177-3AD203B41FA5}">
                      <a16:colId xmlns:a16="http://schemas.microsoft.com/office/drawing/2014/main" val="80595945"/>
                    </a:ext>
                  </a:extLst>
                </a:gridCol>
                <a:gridCol w="2515213">
                  <a:extLst>
                    <a:ext uri="{9D8B030D-6E8A-4147-A177-3AD203B41FA5}">
                      <a16:colId xmlns:a16="http://schemas.microsoft.com/office/drawing/2014/main" val="2211243082"/>
                    </a:ext>
                  </a:extLst>
                </a:gridCol>
                <a:gridCol w="3608657">
                  <a:extLst>
                    <a:ext uri="{9D8B030D-6E8A-4147-A177-3AD203B41FA5}">
                      <a16:colId xmlns:a16="http://schemas.microsoft.com/office/drawing/2014/main" val="1246136166"/>
                    </a:ext>
                  </a:extLst>
                </a:gridCol>
                <a:gridCol w="2911270">
                  <a:extLst>
                    <a:ext uri="{9D8B030D-6E8A-4147-A177-3AD203B41FA5}">
                      <a16:colId xmlns:a16="http://schemas.microsoft.com/office/drawing/2014/main" val="3119449457"/>
                    </a:ext>
                  </a:extLst>
                </a:gridCol>
              </a:tblGrid>
              <a:tr h="491192">
                <a:tc>
                  <a:txBody>
                    <a:bodyPr/>
                    <a:lstStyle/>
                    <a:p>
                      <a:pPr marL="72000" algn="ctr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IN" sz="1800" dirty="0" err="1"/>
                        <a:t>S.No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algn="ctr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IN" sz="1800" dirty="0"/>
                        <a:t>TITLE(YEAR)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algn="ctr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TECHNOLOGY USED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algn="ctr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PROBLEM SOLVED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algn="ctr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IN" sz="1800" dirty="0"/>
                        <a:t>OBSERVATIONS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31958"/>
                  </a:ext>
                </a:extLst>
              </a:tr>
              <a:tr h="2263640">
                <a:tc>
                  <a:txBody>
                    <a:bodyPr/>
                    <a:lstStyle/>
                    <a:p>
                      <a:pPr marL="72000">
                        <a:spcBef>
                          <a:spcPts val="50"/>
                        </a:spcBef>
                        <a:spcAft>
                          <a:spcPts val="50"/>
                        </a:spcAft>
                      </a:pPr>
                      <a:r>
                        <a:rPr lang="en-IN" sz="1600" dirty="0">
                          <a:latin typeface="+mn-lt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  <a:ea typeface="Verdana" panose="020B0604030504040204" pitchFamily="34" charset="0"/>
                        </a:rPr>
                        <a:t>Autonomous Vehicle Simulation With Multi Human Driving Behavior Using Deep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50"/>
                        </a:spcBef>
                        <a:spcAft>
                          <a:spcPts val="5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+mn-lt"/>
                        </a:rPr>
                        <a:t>The paper utilizes deep learning techniques, specifically Convolutional Neural Networks (CNN), for autonomous vehicle simulation.</a:t>
                      </a:r>
                      <a:endParaRPr lang="en-IN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>
                        <a:lnSpc>
                          <a:spcPct val="115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It addresses the challenge of simulating multi-human driving behaviors in autonomous vehicles to improve their decision-making capabilities.</a:t>
                      </a:r>
                      <a:endParaRPr lang="en-IN" sz="1600" dirty="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2000">
                        <a:spcBef>
                          <a:spcPts val="50"/>
                        </a:spcBef>
                        <a:spcAft>
                          <a:spcPts val="50"/>
                        </a:spcAft>
                      </a:pPr>
                      <a:r>
                        <a:rPr lang="en-US" sz="1600" dirty="0">
                          <a:latin typeface="+mn-lt"/>
                        </a:rPr>
                        <a:t> The research demonstrates promising results with a 71% accuracy and suggests further optimization opportunities for enhancing autonomous vehicle performance.</a:t>
                      </a:r>
                      <a:endParaRPr lang="en-I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024086"/>
                  </a:ext>
                </a:extLst>
              </a:tr>
              <a:tr h="1865076">
                <a:tc>
                  <a:txBody>
                    <a:bodyPr/>
                    <a:lstStyle/>
                    <a:p>
                      <a:pPr marL="720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</a:pPr>
                      <a:r>
                        <a:rPr lang="en-IN" sz="1600" dirty="0">
                          <a:latin typeface="+mn-lt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 Choose Your Simulator Wisely: A Review on Open-Source Simulators for Autonomous Driving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paper discusses various open-source simulators for autonomous driving, focusing on their functionalities and performance.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20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</a:pPr>
                      <a:r>
                        <a:rPr lang="en-US" sz="1600" dirty="0">
                          <a:latin typeface="+mn-lt"/>
                        </a:rPr>
                        <a:t>It addresses critical issues related to simulation fidelity, efficiency, and the validity of algorithms developed in these simulators.</a:t>
                      </a:r>
                      <a:endParaRPr lang="en-IN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The review emphasizes the need for improved realism and standardization in simulators to enhance the development and deployment of autonomous driving technologies.</a:t>
                      </a:r>
                      <a:endParaRPr lang="en-IN" sz="1600" dirty="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4639049"/>
                  </a:ext>
                </a:extLst>
              </a:tr>
              <a:tr h="2238091">
                <a:tc>
                  <a:txBody>
                    <a:bodyPr/>
                    <a:lstStyle/>
                    <a:p>
                      <a:pPr marL="72000">
                        <a:spcBef>
                          <a:spcPts val="50"/>
                        </a:spcBef>
                        <a:spcAft>
                          <a:spcPts val="50"/>
                        </a:spcAft>
                      </a:pPr>
                      <a:r>
                        <a:rPr lang="en-IN" sz="1600" dirty="0">
                          <a:latin typeface="+mn-lt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Autonomous Vehicles Using Udacity’s Self Driving Vehicles Simulator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50"/>
                        </a:spcBef>
                        <a:spcAft>
                          <a:spcPts val="5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IN" sz="1600" dirty="0">
                          <a:latin typeface="+mn-lt"/>
                        </a:rPr>
                        <a:t>The paper utilizes machine learning algorithms, specifically convolutional neural networks (CNN) and recurrent neural networks (RNN), for training autonomous vehicle models.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>
                        <a:lnSpc>
                          <a:spcPct val="115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It addresses the challenge of training autonomous vehicles to navigate diverse driving environments effectively.</a:t>
                      </a:r>
                      <a:endParaRPr lang="en-IN" sz="1600" dirty="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2000">
                        <a:spcBef>
                          <a:spcPts val="50"/>
                        </a:spcBef>
                        <a:spcAft>
                          <a:spcPts val="50"/>
                        </a:spcAft>
                      </a:pPr>
                      <a:r>
                        <a:rPr lang="en-US" sz="1600" dirty="0">
                          <a:latin typeface="+mn-lt"/>
                        </a:rPr>
                        <a:t>The study concludes that enhancing image processing and model adaptability is essential for achieving optimal performance in real-time driving scenarios.</a:t>
                      </a:r>
                      <a:endParaRPr lang="en-I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040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5753479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A258E98-A34F-6C02-C780-A998175F4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21019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57897">
                  <a:extLst>
                    <a:ext uri="{9D8B030D-6E8A-4147-A177-3AD203B41FA5}">
                      <a16:colId xmlns:a16="http://schemas.microsoft.com/office/drawing/2014/main" val="120175748"/>
                    </a:ext>
                  </a:extLst>
                </a:gridCol>
                <a:gridCol w="2398963">
                  <a:extLst>
                    <a:ext uri="{9D8B030D-6E8A-4147-A177-3AD203B41FA5}">
                      <a16:colId xmlns:a16="http://schemas.microsoft.com/office/drawing/2014/main" val="80595945"/>
                    </a:ext>
                  </a:extLst>
                </a:gridCol>
                <a:gridCol w="2515213">
                  <a:extLst>
                    <a:ext uri="{9D8B030D-6E8A-4147-A177-3AD203B41FA5}">
                      <a16:colId xmlns:a16="http://schemas.microsoft.com/office/drawing/2014/main" val="2211243082"/>
                    </a:ext>
                  </a:extLst>
                </a:gridCol>
                <a:gridCol w="3608657">
                  <a:extLst>
                    <a:ext uri="{9D8B030D-6E8A-4147-A177-3AD203B41FA5}">
                      <a16:colId xmlns:a16="http://schemas.microsoft.com/office/drawing/2014/main" val="1246136166"/>
                    </a:ext>
                  </a:extLst>
                </a:gridCol>
                <a:gridCol w="2911270">
                  <a:extLst>
                    <a:ext uri="{9D8B030D-6E8A-4147-A177-3AD203B41FA5}">
                      <a16:colId xmlns:a16="http://schemas.microsoft.com/office/drawing/2014/main" val="3119449457"/>
                    </a:ext>
                  </a:extLst>
                </a:gridCol>
              </a:tblGrid>
              <a:tr h="491192">
                <a:tc>
                  <a:txBody>
                    <a:bodyPr/>
                    <a:lstStyle/>
                    <a:p>
                      <a:pPr marL="72000" algn="ctr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IN" sz="1800" dirty="0" err="1"/>
                        <a:t>S.No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algn="ctr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IN" sz="1800" dirty="0"/>
                        <a:t>TITLE(YEAR)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algn="ctr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TECHNOLOGY USED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algn="ctr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PROBLEM SOLVED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algn="ctr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IN" sz="1800" dirty="0"/>
                        <a:t>OBSERVATIONS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31958"/>
                  </a:ext>
                </a:extLst>
              </a:tr>
              <a:tr h="2263640">
                <a:tc>
                  <a:txBody>
                    <a:bodyPr/>
                    <a:lstStyle/>
                    <a:p>
                      <a:pPr marL="72000">
                        <a:spcBef>
                          <a:spcPts val="50"/>
                        </a:spcBef>
                        <a:spcAft>
                          <a:spcPts val="50"/>
                        </a:spcAft>
                      </a:pPr>
                      <a:r>
                        <a:rPr lang="en-IN" sz="1600" dirty="0">
                          <a:latin typeface="+mn-lt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  <a:ea typeface="Verdana" panose="020B0604030504040204" pitchFamily="34" charset="0"/>
                        </a:rPr>
                        <a:t>3D Object Detection for Autonomous Driving: A Comprehensive Survey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50"/>
                        </a:spcBef>
                        <a:spcAft>
                          <a:spcPts val="5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+mn-lt"/>
                        </a:rPr>
                        <a:t>The paper utilizes 3D object detection technologies using LiDAR, cameras, and multi-modal sensor fusion for autonomous driving.</a:t>
                      </a:r>
                      <a:endParaRPr lang="en-IN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>
                        <a:lnSpc>
                          <a:spcPct val="115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It addresses the challenge of accurately detecting and localizing objects in 3D space for reliable perception in autonomous vehicles.</a:t>
                      </a:r>
                      <a:endParaRPr lang="en-IN" sz="1600" dirty="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2000">
                        <a:spcBef>
                          <a:spcPts val="50"/>
                        </a:spcBef>
                        <a:spcAft>
                          <a:spcPts val="50"/>
                        </a:spcAft>
                      </a:pPr>
                      <a:r>
                        <a:rPr lang="en-US" sz="1600" dirty="0">
                          <a:latin typeface="+mn-lt"/>
                        </a:rPr>
                        <a:t>The study concludes that while significant progress has been made, improvements in sensor integration and computational efficiency are crucial for advancing 3D object detection in real-time autonomous driving applications.</a:t>
                      </a:r>
                      <a:endParaRPr lang="en-I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024086"/>
                  </a:ext>
                </a:extLst>
              </a:tr>
              <a:tr h="1865076">
                <a:tc>
                  <a:txBody>
                    <a:bodyPr/>
                    <a:lstStyle/>
                    <a:p>
                      <a:pPr marL="720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</a:pPr>
                      <a:r>
                        <a:rPr lang="en-IN" sz="1600" dirty="0">
                          <a:latin typeface="+mn-lt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MCS-YOLO: A Multiscale Object Detection Method for Autonomous Driving Road Environment Recognition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paper employs the MCS-YOLO algorithm, incorporating a coordinate attention mechanism and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Swin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Transformer for enhanced object detection.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20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</a:pPr>
                      <a:r>
                        <a:rPr lang="en-US" sz="1600" dirty="0">
                          <a:latin typeface="+mn-lt"/>
                        </a:rPr>
                        <a:t>It addresses the challenges of low inference speed and accuracy in object detection for autonomous driving environments.</a:t>
                      </a:r>
                      <a:endParaRPr lang="en-IN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The MCS-YOLO algorithm significantly improves detection performance, achieving higher accuracy and real-time processing capabilities compared to existing models.</a:t>
                      </a:r>
                      <a:endParaRPr lang="en-IN" sz="1600" dirty="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4639049"/>
                  </a:ext>
                </a:extLst>
              </a:tr>
              <a:tr h="2238091">
                <a:tc>
                  <a:txBody>
                    <a:bodyPr/>
                    <a:lstStyle/>
                    <a:p>
                      <a:pPr marL="72000">
                        <a:spcBef>
                          <a:spcPts val="50"/>
                        </a:spcBef>
                        <a:spcAft>
                          <a:spcPts val="50"/>
                        </a:spcAft>
                      </a:pPr>
                      <a:r>
                        <a:rPr lang="en-IN" sz="1600" dirty="0">
                          <a:latin typeface="+mn-lt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Deep Learning-Based Image 3-D Object Detection for Autonomous Driving: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50"/>
                        </a:spcBef>
                        <a:spcAft>
                          <a:spcPts val="5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+mn-lt"/>
                        </a:rPr>
                        <a:t>The paper focuses on deep learning-based methods for 3-D object detection using monocular and stereo camera images.</a:t>
                      </a:r>
                      <a:endParaRPr lang="en-IN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>
                        <a:lnSpc>
                          <a:spcPct val="115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It addresses the challenges of obtaining accurate 3-D information from 2-D images in autonomous driving scenarios.</a:t>
                      </a:r>
                      <a:endParaRPr lang="en-IN" sz="1600" dirty="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2000">
                        <a:spcBef>
                          <a:spcPts val="50"/>
                        </a:spcBef>
                        <a:spcAft>
                          <a:spcPts val="50"/>
                        </a:spcAft>
                      </a:pPr>
                      <a:r>
                        <a:rPr lang="en-IN" sz="1600" dirty="0">
                          <a:latin typeface="+mn-lt"/>
                        </a:rPr>
                        <a:t>T</a:t>
                      </a:r>
                      <a:r>
                        <a:rPr lang="en-US" sz="1600" dirty="0">
                          <a:latin typeface="+mn-lt"/>
                        </a:rPr>
                        <a:t>he study highlights the need for improved robustness and performance in 3-D object detection to enhance the safety and reliability of autonomous driving systems.</a:t>
                      </a:r>
                      <a:endParaRPr lang="en-I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040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3638449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8354</TotalTime>
  <Words>2021</Words>
  <Application>Microsoft Office PowerPoint</Application>
  <PresentationFormat>Widescreen</PresentationFormat>
  <Paragraphs>207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맑은 고딕</vt:lpstr>
      <vt:lpstr>Arial</vt:lpstr>
      <vt:lpstr>Calibri</vt:lpstr>
      <vt:lpstr>Calibri Light</vt:lpstr>
      <vt:lpstr>Times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vinayak singh</cp:lastModifiedBy>
  <cp:revision>299</cp:revision>
  <dcterms:created xsi:type="dcterms:W3CDTF">2019-04-06T05:20:47Z</dcterms:created>
  <dcterms:modified xsi:type="dcterms:W3CDTF">2024-10-15T07:14:26Z</dcterms:modified>
</cp:coreProperties>
</file>