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6"/>
  </p:notesMasterIdLst>
  <p:handoutMasterIdLst>
    <p:handoutMasterId r:id="rId17"/>
  </p:handoutMasterIdLst>
  <p:sldIdLst>
    <p:sldId id="277" r:id="rId2"/>
    <p:sldId id="333" r:id="rId3"/>
    <p:sldId id="403" r:id="rId4"/>
    <p:sldId id="399" r:id="rId5"/>
    <p:sldId id="415" r:id="rId6"/>
    <p:sldId id="422" r:id="rId7"/>
    <p:sldId id="427" r:id="rId8"/>
    <p:sldId id="429" r:id="rId9"/>
    <p:sldId id="431" r:id="rId10"/>
    <p:sldId id="428" r:id="rId11"/>
    <p:sldId id="417" r:id="rId12"/>
    <p:sldId id="416" r:id="rId13"/>
    <p:sldId id="426" r:id="rId14"/>
    <p:sldId id="41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916"/>
    <a:srgbClr val="E2FEFF"/>
    <a:srgbClr val="3986F7"/>
    <a:srgbClr val="31B5FF"/>
    <a:srgbClr val="A1EBFF"/>
    <a:srgbClr val="A4DDD7"/>
    <a:srgbClr val="007C6F"/>
    <a:srgbClr val="14A193"/>
    <a:srgbClr val="005C52"/>
    <a:srgbClr val="F8F4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53" autoAdjust="0"/>
    <p:restoredTop sz="67636" autoAdjust="0"/>
  </p:normalViewPr>
  <p:slideViewPr>
    <p:cSldViewPr snapToGrid="0">
      <p:cViewPr varScale="1">
        <p:scale>
          <a:sx n="57" d="100"/>
          <a:sy n="57" d="100"/>
        </p:scale>
        <p:origin x="1704" y="62"/>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7" d="100"/>
          <a:sy n="87" d="100"/>
        </p:scale>
        <p:origin x="29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BD9F06-0493-4B61-B397-8B9D088EB516}"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IN"/>
        </a:p>
      </dgm:t>
    </dgm:pt>
    <dgm:pt modelId="{7628F0C0-5BB8-4DED-BAA9-FC1612F3E5DB}" type="pres">
      <dgm:prSet presAssocID="{2ABD9F06-0493-4B61-B397-8B9D088EB516}" presName="linear" presStyleCnt="0">
        <dgm:presLayoutVars>
          <dgm:animLvl val="lvl"/>
          <dgm:resizeHandles val="exact"/>
        </dgm:presLayoutVars>
      </dgm:prSet>
      <dgm:spPr/>
    </dgm:pt>
  </dgm:ptLst>
  <dgm:cxnLst>
    <dgm:cxn modelId="{A30D96A3-3B58-4B4A-9A83-6D7A90E38423}" type="presOf" srcId="{2ABD9F06-0493-4B61-B397-8B9D088EB516}" destId="{7628F0C0-5BB8-4DED-BAA9-FC1612F3E5D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A268909-D2F9-4A8B-B8D2-F1541FBF21DE}"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IN"/>
        </a:p>
      </dgm:t>
    </dgm:pt>
    <dgm:pt modelId="{8EE6D3B4-E957-4A73-B84C-0A064FEAF019}">
      <dgm:prSet custT="1">
        <dgm:style>
          <a:lnRef idx="1">
            <a:schemeClr val="dk1"/>
          </a:lnRef>
          <a:fillRef idx="3">
            <a:schemeClr val="dk1"/>
          </a:fillRef>
          <a:effectRef idx="2">
            <a:schemeClr val="dk1"/>
          </a:effectRef>
          <a:fontRef idx="minor">
            <a:schemeClr val="lt1"/>
          </a:fontRef>
        </dgm:style>
      </dgm:prSet>
      <dgm:spPr>
        <a:effectLst>
          <a:outerShdw blurRad="50800" dist="38100" dir="2700000" algn="tl" rotWithShape="0">
            <a:prstClr val="black">
              <a:alpha val="40000"/>
            </a:prstClr>
          </a:outerShdw>
        </a:effectLst>
      </dgm:spPr>
      <dgm:t>
        <a:bodyPr/>
        <a:lstStyle/>
        <a:p>
          <a:r>
            <a:rPr lang="en-IN" sz="2000" b="1" dirty="0"/>
            <a:t>     </a:t>
          </a:r>
          <a:r>
            <a:rPr lang="en-IN" sz="2000" b="1" dirty="0">
              <a:latin typeface="Arial" panose="020B0604020202020204" pitchFamily="34" charset="0"/>
              <a:cs typeface="Arial" panose="020B0604020202020204" pitchFamily="34" charset="0"/>
            </a:rPr>
            <a:t>PROPOSED SOLUTION </a:t>
          </a:r>
          <a:endParaRPr lang="en-IN" sz="2000" dirty="0"/>
        </a:p>
      </dgm:t>
    </dgm:pt>
    <dgm:pt modelId="{41AB220E-62FE-4A4D-8523-F2F364F08C0C}" type="parTrans" cxnId="{A4BE16A4-F15F-4D02-8E15-3FEF911D6959}">
      <dgm:prSet/>
      <dgm:spPr/>
      <dgm:t>
        <a:bodyPr/>
        <a:lstStyle/>
        <a:p>
          <a:endParaRPr lang="en-IN"/>
        </a:p>
      </dgm:t>
    </dgm:pt>
    <dgm:pt modelId="{B65BB729-BD75-4735-AF14-F77718996191}" type="sibTrans" cxnId="{A4BE16A4-F15F-4D02-8E15-3FEF911D6959}">
      <dgm:prSet/>
      <dgm:spPr/>
      <dgm:t>
        <a:bodyPr/>
        <a:lstStyle/>
        <a:p>
          <a:endParaRPr lang="en-IN"/>
        </a:p>
      </dgm:t>
    </dgm:pt>
    <dgm:pt modelId="{35EF147E-4223-46B0-899D-3922768B4EE5}" type="pres">
      <dgm:prSet presAssocID="{CA268909-D2F9-4A8B-B8D2-F1541FBF21DE}" presName="linear" presStyleCnt="0">
        <dgm:presLayoutVars>
          <dgm:animLvl val="lvl"/>
          <dgm:resizeHandles val="exact"/>
        </dgm:presLayoutVars>
      </dgm:prSet>
      <dgm:spPr/>
    </dgm:pt>
    <dgm:pt modelId="{3B7C6DB8-BB61-4096-9984-A63B80575536}" type="pres">
      <dgm:prSet presAssocID="{8EE6D3B4-E957-4A73-B84C-0A064FEAF019}" presName="parentText" presStyleLbl="node1" presStyleIdx="0" presStyleCnt="1" custScaleY="47537">
        <dgm:presLayoutVars>
          <dgm:chMax val="0"/>
          <dgm:bulletEnabled val="1"/>
        </dgm:presLayoutVars>
      </dgm:prSet>
      <dgm:spPr/>
    </dgm:pt>
  </dgm:ptLst>
  <dgm:cxnLst>
    <dgm:cxn modelId="{176C6B13-7177-4553-B698-EAD0C12301AA}" type="presOf" srcId="{CA268909-D2F9-4A8B-B8D2-F1541FBF21DE}" destId="{35EF147E-4223-46B0-899D-3922768B4EE5}" srcOrd="0" destOrd="0" presId="urn:microsoft.com/office/officeart/2005/8/layout/vList2"/>
    <dgm:cxn modelId="{EBB26E7D-3235-4DC4-97B9-E314FD8513C9}" type="presOf" srcId="{8EE6D3B4-E957-4A73-B84C-0A064FEAF019}" destId="{3B7C6DB8-BB61-4096-9984-A63B80575536}" srcOrd="0" destOrd="0" presId="urn:microsoft.com/office/officeart/2005/8/layout/vList2"/>
    <dgm:cxn modelId="{A4BE16A4-F15F-4D02-8E15-3FEF911D6959}" srcId="{CA268909-D2F9-4A8B-B8D2-F1541FBF21DE}" destId="{8EE6D3B4-E957-4A73-B84C-0A064FEAF019}" srcOrd="0" destOrd="0" parTransId="{41AB220E-62FE-4A4D-8523-F2F364F08C0C}" sibTransId="{B65BB729-BD75-4735-AF14-F77718996191}"/>
    <dgm:cxn modelId="{58C2A7E4-38F3-4BEF-8712-5CC8DF1D6A63}" type="presParOf" srcId="{35EF147E-4223-46B0-899D-3922768B4EE5}" destId="{3B7C6DB8-BB61-4096-9984-A63B8057553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A268909-D2F9-4A8B-B8D2-F1541FBF21DE}"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IN"/>
        </a:p>
      </dgm:t>
    </dgm:pt>
    <dgm:pt modelId="{35EF147E-4223-46B0-899D-3922768B4EE5}" type="pres">
      <dgm:prSet presAssocID="{CA268909-D2F9-4A8B-B8D2-F1541FBF21DE}" presName="linear" presStyleCnt="0">
        <dgm:presLayoutVars>
          <dgm:animLvl val="lvl"/>
          <dgm:resizeHandles val="exact"/>
        </dgm:presLayoutVars>
      </dgm:prSet>
      <dgm:spPr/>
    </dgm:pt>
  </dgm:ptLst>
  <dgm:cxnLst>
    <dgm:cxn modelId="{176C6B13-7177-4553-B698-EAD0C12301AA}" type="presOf" srcId="{CA268909-D2F9-4A8B-B8D2-F1541FBF21DE}" destId="{35EF147E-4223-46B0-899D-3922768B4EE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A268909-D2F9-4A8B-B8D2-F1541FBF21DE}"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IN"/>
        </a:p>
      </dgm:t>
    </dgm:pt>
    <dgm:pt modelId="{8EE6D3B4-E957-4A73-B84C-0A064FEAF019}">
      <dgm:prSet custT="1">
        <dgm:style>
          <a:lnRef idx="1">
            <a:schemeClr val="dk1"/>
          </a:lnRef>
          <a:fillRef idx="3">
            <a:schemeClr val="dk1"/>
          </a:fillRef>
          <a:effectRef idx="2">
            <a:schemeClr val="dk1"/>
          </a:effectRef>
          <a:fontRef idx="minor">
            <a:schemeClr val="lt1"/>
          </a:fontRef>
        </dgm:style>
      </dgm:prSet>
      <dgm:spPr>
        <a:effectLst>
          <a:outerShdw blurRad="50800" dist="38100" dir="2700000" algn="tl" rotWithShape="0">
            <a:prstClr val="black">
              <a:alpha val="40000"/>
            </a:prstClr>
          </a:outerShdw>
        </a:effectLst>
      </dgm:spPr>
      <dgm:t>
        <a:bodyPr/>
        <a:lstStyle/>
        <a:p>
          <a:r>
            <a:rPr lang="en-IN" sz="2000" b="1" dirty="0">
              <a:latin typeface="+mj-lt"/>
            </a:rPr>
            <a:t>     MODULE IDENTIFIED</a:t>
          </a:r>
          <a:endParaRPr lang="en-IN" sz="2000" dirty="0">
            <a:latin typeface="+mj-lt"/>
            <a:cs typeface="Times" panose="02020603050405020304" pitchFamily="18" charset="0"/>
          </a:endParaRPr>
        </a:p>
      </dgm:t>
    </dgm:pt>
    <dgm:pt modelId="{B65BB729-BD75-4735-AF14-F77718996191}" type="sibTrans" cxnId="{A4BE16A4-F15F-4D02-8E15-3FEF911D6959}">
      <dgm:prSet/>
      <dgm:spPr/>
      <dgm:t>
        <a:bodyPr/>
        <a:lstStyle/>
        <a:p>
          <a:endParaRPr lang="en-IN"/>
        </a:p>
      </dgm:t>
    </dgm:pt>
    <dgm:pt modelId="{41AB220E-62FE-4A4D-8523-F2F364F08C0C}" type="parTrans" cxnId="{A4BE16A4-F15F-4D02-8E15-3FEF911D6959}">
      <dgm:prSet/>
      <dgm:spPr/>
      <dgm:t>
        <a:bodyPr/>
        <a:lstStyle/>
        <a:p>
          <a:endParaRPr lang="en-IN"/>
        </a:p>
      </dgm:t>
    </dgm:pt>
    <dgm:pt modelId="{35EF147E-4223-46B0-899D-3922768B4EE5}" type="pres">
      <dgm:prSet presAssocID="{CA268909-D2F9-4A8B-B8D2-F1541FBF21DE}" presName="linear" presStyleCnt="0">
        <dgm:presLayoutVars>
          <dgm:animLvl val="lvl"/>
          <dgm:resizeHandles val="exact"/>
        </dgm:presLayoutVars>
      </dgm:prSet>
      <dgm:spPr/>
    </dgm:pt>
    <dgm:pt modelId="{3B7C6DB8-BB61-4096-9984-A63B80575536}" type="pres">
      <dgm:prSet presAssocID="{8EE6D3B4-E957-4A73-B84C-0A064FEAF019}" presName="parentText" presStyleLbl="node1" presStyleIdx="0" presStyleCnt="1" custLinFactNeighborY="-12973">
        <dgm:presLayoutVars>
          <dgm:chMax val="0"/>
          <dgm:bulletEnabled val="1"/>
        </dgm:presLayoutVars>
      </dgm:prSet>
      <dgm:spPr/>
    </dgm:pt>
  </dgm:ptLst>
  <dgm:cxnLst>
    <dgm:cxn modelId="{176C6B13-7177-4553-B698-EAD0C12301AA}" type="presOf" srcId="{CA268909-D2F9-4A8B-B8D2-F1541FBF21DE}" destId="{35EF147E-4223-46B0-899D-3922768B4EE5}" srcOrd="0" destOrd="0" presId="urn:microsoft.com/office/officeart/2005/8/layout/vList2"/>
    <dgm:cxn modelId="{EBB26E7D-3235-4DC4-97B9-E314FD8513C9}" type="presOf" srcId="{8EE6D3B4-E957-4A73-B84C-0A064FEAF019}" destId="{3B7C6DB8-BB61-4096-9984-A63B80575536}" srcOrd="0" destOrd="0" presId="urn:microsoft.com/office/officeart/2005/8/layout/vList2"/>
    <dgm:cxn modelId="{A4BE16A4-F15F-4D02-8E15-3FEF911D6959}" srcId="{CA268909-D2F9-4A8B-B8D2-F1541FBF21DE}" destId="{8EE6D3B4-E957-4A73-B84C-0A064FEAF019}" srcOrd="0" destOrd="0" parTransId="{41AB220E-62FE-4A4D-8523-F2F364F08C0C}" sibTransId="{B65BB729-BD75-4735-AF14-F77718996191}"/>
    <dgm:cxn modelId="{58C2A7E4-38F3-4BEF-8712-5CC8DF1D6A63}" type="presParOf" srcId="{35EF147E-4223-46B0-899D-3922768B4EE5}" destId="{3B7C6DB8-BB61-4096-9984-A63B80575536}"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A268909-D2F9-4A8B-B8D2-F1541FBF21DE}"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IN"/>
        </a:p>
      </dgm:t>
    </dgm:pt>
    <dgm:pt modelId="{8EE6D3B4-E957-4A73-B84C-0A064FEAF019}">
      <dgm:prSet custT="1">
        <dgm:style>
          <a:lnRef idx="1">
            <a:schemeClr val="dk1"/>
          </a:lnRef>
          <a:fillRef idx="3">
            <a:schemeClr val="dk1"/>
          </a:fillRef>
          <a:effectRef idx="2">
            <a:schemeClr val="dk1"/>
          </a:effectRef>
          <a:fontRef idx="minor">
            <a:schemeClr val="lt1"/>
          </a:fontRef>
        </dgm:style>
      </dgm:prSet>
      <dgm:spPr>
        <a:effectLst>
          <a:outerShdw blurRad="50800" dist="38100" dir="2700000" algn="tl" rotWithShape="0">
            <a:prstClr val="black">
              <a:alpha val="40000"/>
            </a:prstClr>
          </a:outerShdw>
        </a:effectLst>
      </dgm:spPr>
      <dgm:t>
        <a:bodyPr/>
        <a:lstStyle/>
        <a:p>
          <a:r>
            <a:rPr lang="en-IN" sz="2400" b="1" dirty="0">
              <a:latin typeface="+mj-lt"/>
            </a:rPr>
            <a:t>     ARCHITECTURE</a:t>
          </a:r>
          <a:endParaRPr lang="en-IN" sz="2400" dirty="0">
            <a:latin typeface="+mj-lt"/>
            <a:cs typeface="Times" panose="02020603050405020304" pitchFamily="18" charset="0"/>
          </a:endParaRPr>
        </a:p>
      </dgm:t>
    </dgm:pt>
    <dgm:pt modelId="{B65BB729-BD75-4735-AF14-F77718996191}" type="sibTrans" cxnId="{A4BE16A4-F15F-4D02-8E15-3FEF911D6959}">
      <dgm:prSet/>
      <dgm:spPr/>
      <dgm:t>
        <a:bodyPr/>
        <a:lstStyle/>
        <a:p>
          <a:endParaRPr lang="en-IN"/>
        </a:p>
      </dgm:t>
    </dgm:pt>
    <dgm:pt modelId="{41AB220E-62FE-4A4D-8523-F2F364F08C0C}" type="parTrans" cxnId="{A4BE16A4-F15F-4D02-8E15-3FEF911D6959}">
      <dgm:prSet/>
      <dgm:spPr/>
      <dgm:t>
        <a:bodyPr/>
        <a:lstStyle/>
        <a:p>
          <a:endParaRPr lang="en-IN"/>
        </a:p>
      </dgm:t>
    </dgm:pt>
    <dgm:pt modelId="{35EF147E-4223-46B0-899D-3922768B4EE5}" type="pres">
      <dgm:prSet presAssocID="{CA268909-D2F9-4A8B-B8D2-F1541FBF21DE}" presName="linear" presStyleCnt="0">
        <dgm:presLayoutVars>
          <dgm:animLvl val="lvl"/>
          <dgm:resizeHandles val="exact"/>
        </dgm:presLayoutVars>
      </dgm:prSet>
      <dgm:spPr/>
    </dgm:pt>
    <dgm:pt modelId="{3B7C6DB8-BB61-4096-9984-A63B80575536}" type="pres">
      <dgm:prSet presAssocID="{8EE6D3B4-E957-4A73-B84C-0A064FEAF019}" presName="parentText" presStyleLbl="node1" presStyleIdx="0" presStyleCnt="1" custLinFactNeighborX="-5995" custLinFactNeighborY="1934">
        <dgm:presLayoutVars>
          <dgm:chMax val="0"/>
          <dgm:bulletEnabled val="1"/>
        </dgm:presLayoutVars>
      </dgm:prSet>
      <dgm:spPr/>
    </dgm:pt>
  </dgm:ptLst>
  <dgm:cxnLst>
    <dgm:cxn modelId="{176C6B13-7177-4553-B698-EAD0C12301AA}" type="presOf" srcId="{CA268909-D2F9-4A8B-B8D2-F1541FBF21DE}" destId="{35EF147E-4223-46B0-899D-3922768B4EE5}" srcOrd="0" destOrd="0" presId="urn:microsoft.com/office/officeart/2005/8/layout/vList2"/>
    <dgm:cxn modelId="{EBB26E7D-3235-4DC4-97B9-E314FD8513C9}" type="presOf" srcId="{8EE6D3B4-E957-4A73-B84C-0A064FEAF019}" destId="{3B7C6DB8-BB61-4096-9984-A63B80575536}" srcOrd="0" destOrd="0" presId="urn:microsoft.com/office/officeart/2005/8/layout/vList2"/>
    <dgm:cxn modelId="{A4BE16A4-F15F-4D02-8E15-3FEF911D6959}" srcId="{CA268909-D2F9-4A8B-B8D2-F1541FBF21DE}" destId="{8EE6D3B4-E957-4A73-B84C-0A064FEAF019}" srcOrd="0" destOrd="0" parTransId="{41AB220E-62FE-4A4D-8523-F2F364F08C0C}" sibTransId="{B65BB729-BD75-4735-AF14-F77718996191}"/>
    <dgm:cxn modelId="{58C2A7E4-38F3-4BEF-8712-5CC8DF1D6A63}" type="presParOf" srcId="{35EF147E-4223-46B0-899D-3922768B4EE5}" destId="{3B7C6DB8-BB61-4096-9984-A63B8057553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C33794-7B2F-4509-84B8-DE845649D149}"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IN"/>
        </a:p>
      </dgm:t>
    </dgm:pt>
    <dgm:pt modelId="{FA6243C0-B711-475C-8F10-DBD36496755E}">
      <dgm:prSet custT="1"/>
      <dgm:spPr>
        <a:solidFill>
          <a:schemeClr val="tx1"/>
        </a:solidFill>
        <a:ln>
          <a:noFill/>
        </a:ln>
        <a:effectLst>
          <a:outerShdw blurRad="44450" dist="27940" dir="5400000" algn="ctr">
            <a:srgbClr val="000000">
              <a:alpha val="32000"/>
            </a:srgbClr>
          </a:outerShdw>
        </a:effectLst>
      </dgm:spPr>
      <dgm:t>
        <a:bodyPr/>
        <a:lstStyle/>
        <a:p>
          <a:r>
            <a:rPr lang="en-IN" sz="2000" b="1" dirty="0"/>
            <a:t>                  ABSTRACT</a:t>
          </a:r>
        </a:p>
      </dgm:t>
    </dgm:pt>
    <dgm:pt modelId="{2EB4C066-DB01-4ADD-A123-DFC7C106BABD}" type="parTrans" cxnId="{7379DC0D-DA24-4E32-AFDA-668E241CF36D}">
      <dgm:prSet/>
      <dgm:spPr/>
      <dgm:t>
        <a:bodyPr/>
        <a:lstStyle/>
        <a:p>
          <a:endParaRPr lang="en-IN"/>
        </a:p>
      </dgm:t>
    </dgm:pt>
    <dgm:pt modelId="{FDD9EA85-A576-4716-A07F-54C7D27548C0}" type="sibTrans" cxnId="{7379DC0D-DA24-4E32-AFDA-668E241CF36D}">
      <dgm:prSet/>
      <dgm:spPr/>
      <dgm:t>
        <a:bodyPr/>
        <a:lstStyle/>
        <a:p>
          <a:endParaRPr lang="en-IN"/>
        </a:p>
      </dgm:t>
    </dgm:pt>
    <dgm:pt modelId="{1C04C538-A6BD-4F63-94FB-8AEC80AAA0C7}" type="pres">
      <dgm:prSet presAssocID="{07C33794-7B2F-4509-84B8-DE845649D149}" presName="linear" presStyleCnt="0">
        <dgm:presLayoutVars>
          <dgm:animLvl val="lvl"/>
          <dgm:resizeHandles val="exact"/>
        </dgm:presLayoutVars>
      </dgm:prSet>
      <dgm:spPr/>
    </dgm:pt>
    <dgm:pt modelId="{5007549F-F0A0-4A34-AB48-FE252463CF52}" type="pres">
      <dgm:prSet presAssocID="{FA6243C0-B711-475C-8F10-DBD36496755E}" presName="parentText" presStyleLbl="node1" presStyleIdx="0" presStyleCnt="1" custLinFactY="-74457" custLinFactNeighborX="-1725" custLinFactNeighborY="-100000">
        <dgm:presLayoutVars>
          <dgm:chMax val="0"/>
          <dgm:bulletEnabled val="1"/>
        </dgm:presLayoutVars>
      </dgm:prSet>
      <dgm:spPr/>
    </dgm:pt>
  </dgm:ptLst>
  <dgm:cxnLst>
    <dgm:cxn modelId="{7379DC0D-DA24-4E32-AFDA-668E241CF36D}" srcId="{07C33794-7B2F-4509-84B8-DE845649D149}" destId="{FA6243C0-B711-475C-8F10-DBD36496755E}" srcOrd="0" destOrd="0" parTransId="{2EB4C066-DB01-4ADD-A123-DFC7C106BABD}" sibTransId="{FDD9EA85-A576-4716-A07F-54C7D27548C0}"/>
    <dgm:cxn modelId="{6D428D61-B3AD-4FDE-A9A8-61E9CF3B7496}" type="presOf" srcId="{07C33794-7B2F-4509-84B8-DE845649D149}" destId="{1C04C538-A6BD-4F63-94FB-8AEC80AAA0C7}" srcOrd="0" destOrd="0" presId="urn:microsoft.com/office/officeart/2005/8/layout/vList2"/>
    <dgm:cxn modelId="{95B5CDD8-793F-46B6-BBA8-FE5256C28164}" type="presOf" srcId="{FA6243C0-B711-475C-8F10-DBD36496755E}" destId="{5007549F-F0A0-4A34-AB48-FE252463CF52}" srcOrd="0" destOrd="0" presId="urn:microsoft.com/office/officeart/2005/8/layout/vList2"/>
    <dgm:cxn modelId="{39BD6898-6BB6-484E-A6D0-6CE6E52E99A3}" type="presParOf" srcId="{1C04C538-A6BD-4F63-94FB-8AEC80AAA0C7}" destId="{5007549F-F0A0-4A34-AB48-FE252463CF52}"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C958B3-0F72-4FF3-8462-3AEA9D6C12F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8A29A0F-8840-414B-9ABB-DDCA3D78F481}">
      <dgm:prSet custT="1"/>
      <dgm:spPr>
        <a:solidFill>
          <a:schemeClr val="tx1"/>
        </a:solidFill>
        <a:ln>
          <a:noFill/>
        </a:ln>
        <a:effectLst>
          <a:outerShdw blurRad="44450" dist="27940" dir="5400000" algn="ctr">
            <a:srgbClr val="000000">
              <a:alpha val="32000"/>
            </a:srgbClr>
          </a:outerShdw>
        </a:effectLst>
      </dgm:spPr>
      <dgm:t>
        <a:bodyPr/>
        <a:lstStyle/>
        <a:p>
          <a:r>
            <a:rPr lang="en-IN" sz="2000" b="1" dirty="0"/>
            <a:t>      LITERATURE REVIEW</a:t>
          </a:r>
        </a:p>
      </dgm:t>
    </dgm:pt>
    <dgm:pt modelId="{8D9470BC-1DD2-408A-AD0C-971D008824D2}" type="parTrans" cxnId="{53CA0181-D799-4B22-B84A-CE58DD21D63F}">
      <dgm:prSet/>
      <dgm:spPr/>
      <dgm:t>
        <a:bodyPr/>
        <a:lstStyle/>
        <a:p>
          <a:endParaRPr lang="en-IN"/>
        </a:p>
      </dgm:t>
    </dgm:pt>
    <dgm:pt modelId="{11297923-518C-49F9-95C9-87681D06CD87}" type="sibTrans" cxnId="{53CA0181-D799-4B22-B84A-CE58DD21D63F}">
      <dgm:prSet/>
      <dgm:spPr/>
      <dgm:t>
        <a:bodyPr/>
        <a:lstStyle/>
        <a:p>
          <a:endParaRPr lang="en-IN"/>
        </a:p>
      </dgm:t>
    </dgm:pt>
    <dgm:pt modelId="{FEF425EB-60B2-4024-B341-CD5A8FF244A6}" type="pres">
      <dgm:prSet presAssocID="{ABC958B3-0F72-4FF3-8462-3AEA9D6C12F0}" presName="linear" presStyleCnt="0">
        <dgm:presLayoutVars>
          <dgm:animLvl val="lvl"/>
          <dgm:resizeHandles val="exact"/>
        </dgm:presLayoutVars>
      </dgm:prSet>
      <dgm:spPr/>
    </dgm:pt>
    <dgm:pt modelId="{608A9FD0-14EB-423A-A989-7E41E926E4BD}" type="pres">
      <dgm:prSet presAssocID="{68A29A0F-8840-414B-9ABB-DDCA3D78F481}" presName="parentText" presStyleLbl="node1" presStyleIdx="0" presStyleCnt="1" custLinFactNeighborX="-2778" custLinFactNeighborY="6421">
        <dgm:presLayoutVars>
          <dgm:chMax val="0"/>
          <dgm:bulletEnabled val="1"/>
        </dgm:presLayoutVars>
      </dgm:prSet>
      <dgm:spPr/>
    </dgm:pt>
  </dgm:ptLst>
  <dgm:cxnLst>
    <dgm:cxn modelId="{E64EB242-0B38-4EF9-AD2B-96A7E8E37FFA}" type="presOf" srcId="{ABC958B3-0F72-4FF3-8462-3AEA9D6C12F0}" destId="{FEF425EB-60B2-4024-B341-CD5A8FF244A6}" srcOrd="0" destOrd="0" presId="urn:microsoft.com/office/officeart/2005/8/layout/vList2"/>
    <dgm:cxn modelId="{53CA0181-D799-4B22-B84A-CE58DD21D63F}" srcId="{ABC958B3-0F72-4FF3-8462-3AEA9D6C12F0}" destId="{68A29A0F-8840-414B-9ABB-DDCA3D78F481}" srcOrd="0" destOrd="0" parTransId="{8D9470BC-1DD2-408A-AD0C-971D008824D2}" sibTransId="{11297923-518C-49F9-95C9-87681D06CD87}"/>
    <dgm:cxn modelId="{81BE0AAF-7958-48F2-BF12-0C21A0BCABD8}" type="presOf" srcId="{68A29A0F-8840-414B-9ABB-DDCA3D78F481}" destId="{608A9FD0-14EB-423A-A989-7E41E926E4BD}" srcOrd="0" destOrd="0" presId="urn:microsoft.com/office/officeart/2005/8/layout/vList2"/>
    <dgm:cxn modelId="{338AB73E-F017-437D-B1D8-88E8B67C0DA7}" type="presParOf" srcId="{FEF425EB-60B2-4024-B341-CD5A8FF244A6}" destId="{608A9FD0-14EB-423A-A989-7E41E926E4BD}"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8B1545-FB6E-4797-984A-5F59236104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02732072-869D-45EA-B519-CEF53EB5BAE5}">
      <dgm:prSet custT="1"/>
      <dgm:spPr>
        <a:solidFill>
          <a:schemeClr val="tx1"/>
        </a:solidFill>
        <a:ln>
          <a:noFill/>
        </a:ln>
        <a:effectLst>
          <a:outerShdw blurRad="44450" dist="27940" dir="5400000" algn="ctr">
            <a:srgbClr val="000000">
              <a:alpha val="32000"/>
            </a:srgbClr>
          </a:outerShdw>
        </a:effectLst>
      </dgm:spPr>
      <dgm:t>
        <a:bodyPr/>
        <a:lstStyle/>
        <a:p>
          <a:r>
            <a:rPr lang="en-IN" sz="2000" b="1" dirty="0"/>
            <a:t>              OBJECTIVES</a:t>
          </a:r>
        </a:p>
      </dgm:t>
    </dgm:pt>
    <dgm:pt modelId="{0EB4E999-3DEC-41A8-8460-1C72ECE151FA}" type="parTrans" cxnId="{BE9538F5-4716-46C0-813B-EE1A0D29BAE8}">
      <dgm:prSet/>
      <dgm:spPr/>
      <dgm:t>
        <a:bodyPr/>
        <a:lstStyle/>
        <a:p>
          <a:endParaRPr lang="en-IN"/>
        </a:p>
      </dgm:t>
    </dgm:pt>
    <dgm:pt modelId="{0C094AAE-A4D7-4D8D-BF10-06863301D97A}" type="sibTrans" cxnId="{BE9538F5-4716-46C0-813B-EE1A0D29BAE8}">
      <dgm:prSet/>
      <dgm:spPr/>
      <dgm:t>
        <a:bodyPr/>
        <a:lstStyle/>
        <a:p>
          <a:endParaRPr lang="en-IN"/>
        </a:p>
      </dgm:t>
    </dgm:pt>
    <dgm:pt modelId="{81BD9F5D-ABCC-48A6-882E-BFF9DDD77D41}" type="pres">
      <dgm:prSet presAssocID="{7B8B1545-FB6E-4797-984A-5F59236104CA}" presName="linear" presStyleCnt="0">
        <dgm:presLayoutVars>
          <dgm:animLvl val="lvl"/>
          <dgm:resizeHandles val="exact"/>
        </dgm:presLayoutVars>
      </dgm:prSet>
      <dgm:spPr/>
    </dgm:pt>
    <dgm:pt modelId="{FFFCA44B-41F0-482E-A2FF-572E85A7F35E}" type="pres">
      <dgm:prSet presAssocID="{02732072-869D-45EA-B519-CEF53EB5BAE5}" presName="parentText" presStyleLbl="node1" presStyleIdx="0" presStyleCnt="1" custScaleY="283516" custLinFactNeighborY="1717">
        <dgm:presLayoutVars>
          <dgm:chMax val="0"/>
          <dgm:bulletEnabled val="1"/>
        </dgm:presLayoutVars>
      </dgm:prSet>
      <dgm:spPr/>
    </dgm:pt>
  </dgm:ptLst>
  <dgm:cxnLst>
    <dgm:cxn modelId="{FB2A1041-5EE9-454C-A2E4-C6134E9BB6A1}" type="presOf" srcId="{7B8B1545-FB6E-4797-984A-5F59236104CA}" destId="{81BD9F5D-ABCC-48A6-882E-BFF9DDD77D41}" srcOrd="0" destOrd="0" presId="urn:microsoft.com/office/officeart/2005/8/layout/vList2"/>
    <dgm:cxn modelId="{77AF96D8-9049-428A-85C6-55FA117962F6}" type="presOf" srcId="{02732072-869D-45EA-B519-CEF53EB5BAE5}" destId="{FFFCA44B-41F0-482E-A2FF-572E85A7F35E}" srcOrd="0" destOrd="0" presId="urn:microsoft.com/office/officeart/2005/8/layout/vList2"/>
    <dgm:cxn modelId="{BE9538F5-4716-46C0-813B-EE1A0D29BAE8}" srcId="{7B8B1545-FB6E-4797-984A-5F59236104CA}" destId="{02732072-869D-45EA-B519-CEF53EB5BAE5}" srcOrd="0" destOrd="0" parTransId="{0EB4E999-3DEC-41A8-8460-1C72ECE151FA}" sibTransId="{0C094AAE-A4D7-4D8D-BF10-06863301D97A}"/>
    <dgm:cxn modelId="{2F3F4020-0E5C-49D8-AD90-AD4C4F894F7F}" type="presParOf" srcId="{81BD9F5D-ABCC-48A6-882E-BFF9DDD77D41}" destId="{FFFCA44B-41F0-482E-A2FF-572E85A7F35E}" srcOrd="0" destOrd="0" presId="urn:microsoft.com/office/officeart/2005/8/layout/vList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B6538C-9CD4-486E-98C4-F5D7E7680B4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0FE4D26C-E274-4669-9EA4-5BD2964E37C4}">
      <dgm:prSet custT="1"/>
      <dgm:spPr>
        <a:solidFill>
          <a:schemeClr val="tx1"/>
        </a:solidFill>
        <a:ln>
          <a:noFill/>
        </a:ln>
        <a:effectLst>
          <a:outerShdw blurRad="44450" dist="27940" dir="5400000" algn="ctr">
            <a:srgbClr val="000000">
              <a:alpha val="32000"/>
            </a:srgbClr>
          </a:outerShdw>
        </a:effectLst>
      </dgm:spPr>
      <dgm:t>
        <a:bodyPr/>
        <a:lstStyle/>
        <a:p>
          <a:r>
            <a:rPr lang="en-IN" sz="2000" b="1" dirty="0"/>
            <a:t>      PROPOSED SOLUTION</a:t>
          </a:r>
        </a:p>
      </dgm:t>
    </dgm:pt>
    <dgm:pt modelId="{91AEC784-A446-4744-A63C-9B13048113E2}" type="parTrans" cxnId="{0856CD37-68F4-4EAE-A66C-F789538B76A9}">
      <dgm:prSet/>
      <dgm:spPr/>
      <dgm:t>
        <a:bodyPr/>
        <a:lstStyle/>
        <a:p>
          <a:endParaRPr lang="en-IN"/>
        </a:p>
      </dgm:t>
    </dgm:pt>
    <dgm:pt modelId="{9E08A86E-3D12-498D-9314-D704DDC335CB}" type="sibTrans" cxnId="{0856CD37-68F4-4EAE-A66C-F789538B76A9}">
      <dgm:prSet/>
      <dgm:spPr/>
      <dgm:t>
        <a:bodyPr/>
        <a:lstStyle/>
        <a:p>
          <a:endParaRPr lang="en-IN"/>
        </a:p>
      </dgm:t>
    </dgm:pt>
    <dgm:pt modelId="{3B5C21A1-3956-4C1A-9407-8699270458A9}" type="pres">
      <dgm:prSet presAssocID="{8AB6538C-9CD4-486E-98C4-F5D7E7680B43}" presName="linear" presStyleCnt="0">
        <dgm:presLayoutVars>
          <dgm:animLvl val="lvl"/>
          <dgm:resizeHandles val="exact"/>
        </dgm:presLayoutVars>
      </dgm:prSet>
      <dgm:spPr/>
    </dgm:pt>
    <dgm:pt modelId="{C45CDE32-A961-4756-8A2A-AFED06422727}" type="pres">
      <dgm:prSet presAssocID="{0FE4D26C-E274-4669-9EA4-5BD2964E37C4}" presName="parentText" presStyleLbl="node1" presStyleIdx="0" presStyleCnt="1" custScaleY="63319" custLinFactNeighborX="0" custLinFactNeighborY="-2726">
        <dgm:presLayoutVars>
          <dgm:chMax val="0"/>
          <dgm:bulletEnabled val="1"/>
        </dgm:presLayoutVars>
      </dgm:prSet>
      <dgm:spPr/>
    </dgm:pt>
  </dgm:ptLst>
  <dgm:cxnLst>
    <dgm:cxn modelId="{0856CD37-68F4-4EAE-A66C-F789538B76A9}" srcId="{8AB6538C-9CD4-486E-98C4-F5D7E7680B43}" destId="{0FE4D26C-E274-4669-9EA4-5BD2964E37C4}" srcOrd="0" destOrd="0" parTransId="{91AEC784-A446-4744-A63C-9B13048113E2}" sibTransId="{9E08A86E-3D12-498D-9314-D704DDC335CB}"/>
    <dgm:cxn modelId="{9297BE95-B018-43D0-83C6-4209D6AF438D}" type="presOf" srcId="{8AB6538C-9CD4-486E-98C4-F5D7E7680B43}" destId="{3B5C21A1-3956-4C1A-9407-8699270458A9}" srcOrd="0" destOrd="0" presId="urn:microsoft.com/office/officeart/2005/8/layout/vList2"/>
    <dgm:cxn modelId="{FBCFA3ED-DC39-4973-87CF-1968C0099C76}" type="presOf" srcId="{0FE4D26C-E274-4669-9EA4-5BD2964E37C4}" destId="{C45CDE32-A961-4756-8A2A-AFED06422727}" srcOrd="0" destOrd="0" presId="urn:microsoft.com/office/officeart/2005/8/layout/vList2"/>
    <dgm:cxn modelId="{5F245A85-CB9C-4A54-A0D2-2FF8C60EF07B}" type="presParOf" srcId="{3B5C21A1-3956-4C1A-9407-8699270458A9}" destId="{C45CDE32-A961-4756-8A2A-AFED06422727}" srcOrd="0" destOrd="0" presId="urn:microsoft.com/office/officeart/2005/8/layout/vList2"/>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692FD1-D438-4B32-842C-9468ABAD0FC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AA451AEE-85D8-40E6-BB80-540CA80A6A4C}">
      <dgm:prSet custT="1"/>
      <dgm:spPr>
        <a:solidFill>
          <a:schemeClr val="tx1">
            <a:lumMod val="95000"/>
            <a:lumOff val="5000"/>
          </a:schemeClr>
        </a:solidFill>
      </dgm:spPr>
      <dgm:t>
        <a:bodyPr/>
        <a:lstStyle/>
        <a:p>
          <a:r>
            <a:rPr lang="en-IN" sz="2000" b="1" dirty="0"/>
            <a:t>       PROBLEM STATEMENT</a:t>
          </a:r>
        </a:p>
      </dgm:t>
    </dgm:pt>
    <dgm:pt modelId="{16F65870-1254-49EA-8620-F030D18B0939}" type="parTrans" cxnId="{B144FC04-15A8-4B1F-AC16-3CDA900A30EC}">
      <dgm:prSet/>
      <dgm:spPr/>
      <dgm:t>
        <a:bodyPr/>
        <a:lstStyle/>
        <a:p>
          <a:endParaRPr lang="en-IN"/>
        </a:p>
      </dgm:t>
    </dgm:pt>
    <dgm:pt modelId="{00DB0691-FBCE-4018-BC63-1B338A360267}" type="sibTrans" cxnId="{B144FC04-15A8-4B1F-AC16-3CDA900A30EC}">
      <dgm:prSet/>
      <dgm:spPr/>
      <dgm:t>
        <a:bodyPr/>
        <a:lstStyle/>
        <a:p>
          <a:endParaRPr lang="en-IN"/>
        </a:p>
      </dgm:t>
    </dgm:pt>
    <dgm:pt modelId="{A418D70E-942E-4E44-AB55-4E7AD418F48C}" type="pres">
      <dgm:prSet presAssocID="{9C692FD1-D438-4B32-842C-9468ABAD0FCB}" presName="linear" presStyleCnt="0">
        <dgm:presLayoutVars>
          <dgm:animLvl val="lvl"/>
          <dgm:resizeHandles val="exact"/>
        </dgm:presLayoutVars>
      </dgm:prSet>
      <dgm:spPr/>
    </dgm:pt>
    <dgm:pt modelId="{1E0C20EB-8B6C-4755-9D74-ECF5E78A1FEE}" type="pres">
      <dgm:prSet presAssocID="{AA451AEE-85D8-40E6-BB80-540CA80A6A4C}" presName="parentText" presStyleLbl="node1" presStyleIdx="0" presStyleCnt="1" custLinFactNeighborX="1975" custLinFactNeighborY="341">
        <dgm:presLayoutVars>
          <dgm:chMax val="0"/>
          <dgm:bulletEnabled val="1"/>
        </dgm:presLayoutVars>
      </dgm:prSet>
      <dgm:spPr/>
    </dgm:pt>
  </dgm:ptLst>
  <dgm:cxnLst>
    <dgm:cxn modelId="{B144FC04-15A8-4B1F-AC16-3CDA900A30EC}" srcId="{9C692FD1-D438-4B32-842C-9468ABAD0FCB}" destId="{AA451AEE-85D8-40E6-BB80-540CA80A6A4C}" srcOrd="0" destOrd="0" parTransId="{16F65870-1254-49EA-8620-F030D18B0939}" sibTransId="{00DB0691-FBCE-4018-BC63-1B338A360267}"/>
    <dgm:cxn modelId="{1E89238D-4F91-4FAA-8669-A1DF50C8BF55}" type="presOf" srcId="{AA451AEE-85D8-40E6-BB80-540CA80A6A4C}" destId="{1E0C20EB-8B6C-4755-9D74-ECF5E78A1FEE}" srcOrd="0" destOrd="0" presId="urn:microsoft.com/office/officeart/2005/8/layout/vList2"/>
    <dgm:cxn modelId="{0CD016BE-98AD-4F77-AF5C-E6DCF0BFAB8D}" type="presOf" srcId="{9C692FD1-D438-4B32-842C-9468ABAD0FCB}" destId="{A418D70E-942E-4E44-AB55-4E7AD418F48C}" srcOrd="0" destOrd="0" presId="urn:microsoft.com/office/officeart/2005/8/layout/vList2"/>
    <dgm:cxn modelId="{A54CC317-308A-4FE5-BC44-50BCF9E8524A}" type="presParOf" srcId="{A418D70E-942E-4E44-AB55-4E7AD418F48C}" destId="{1E0C20EB-8B6C-4755-9D74-ECF5E78A1FEE}" srcOrd="0" destOrd="0" presId="urn:microsoft.com/office/officeart/2005/8/layout/vList2"/>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CA82EAE-30F9-4A73-BE70-A6C2FB9828F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674076F-A3AF-4C00-8751-097D0DC39B17}">
      <dgm:prSet custT="1">
        <dgm:style>
          <a:lnRef idx="0">
            <a:schemeClr val="dk1"/>
          </a:lnRef>
          <a:fillRef idx="3">
            <a:schemeClr val="dk1"/>
          </a:fillRef>
          <a:effectRef idx="3">
            <a:schemeClr val="dk1"/>
          </a:effectRef>
          <a:fontRef idx="minor">
            <a:schemeClr val="lt1"/>
          </a:fontRef>
        </dgm:style>
      </dgm:prSet>
      <dgm:spPr/>
      <dgm:t>
        <a:bodyPr/>
        <a:lstStyle/>
        <a:p>
          <a:r>
            <a:rPr lang="en-IN" sz="2200" b="1" i="0" baseline="0" dirty="0"/>
            <a:t>         ABSTRACT</a:t>
          </a:r>
          <a:endParaRPr lang="en-IN" sz="2200" dirty="0">
            <a:effectLst>
              <a:outerShdw blurRad="38100" dist="38100" dir="2700000" algn="tl">
                <a:srgbClr val="000000">
                  <a:alpha val="43137"/>
                </a:srgbClr>
              </a:outerShdw>
            </a:effectLst>
          </a:endParaRPr>
        </a:p>
      </dgm:t>
    </dgm:pt>
    <dgm:pt modelId="{FFB08100-B174-4EE1-882E-97D1DA96F6BB}" type="parTrans" cxnId="{3192CE7F-EEDD-45F1-8457-D60EC0A89B38}">
      <dgm:prSet/>
      <dgm:spPr/>
      <dgm:t>
        <a:bodyPr/>
        <a:lstStyle/>
        <a:p>
          <a:endParaRPr lang="en-IN"/>
        </a:p>
      </dgm:t>
    </dgm:pt>
    <dgm:pt modelId="{9166B599-AA5C-4875-A2F7-55EC67F162FC}" type="sibTrans" cxnId="{3192CE7F-EEDD-45F1-8457-D60EC0A89B38}">
      <dgm:prSet/>
      <dgm:spPr/>
      <dgm:t>
        <a:bodyPr/>
        <a:lstStyle/>
        <a:p>
          <a:endParaRPr lang="en-IN"/>
        </a:p>
      </dgm:t>
    </dgm:pt>
    <dgm:pt modelId="{4990501C-27E8-48BD-A968-138E7F00BCB1}" type="pres">
      <dgm:prSet presAssocID="{ACA82EAE-30F9-4A73-BE70-A6C2FB9828F4}" presName="linear" presStyleCnt="0">
        <dgm:presLayoutVars>
          <dgm:animLvl val="lvl"/>
          <dgm:resizeHandles val="exact"/>
        </dgm:presLayoutVars>
      </dgm:prSet>
      <dgm:spPr/>
    </dgm:pt>
    <dgm:pt modelId="{F939089F-DF19-42F6-B368-82233CC87A64}" type="pres">
      <dgm:prSet presAssocID="{D674076F-A3AF-4C00-8751-097D0DC39B17}" presName="parentText" presStyleLbl="node1" presStyleIdx="0" presStyleCnt="1" custLinFactNeighborY="-14517">
        <dgm:presLayoutVars>
          <dgm:chMax val="0"/>
          <dgm:bulletEnabled val="1"/>
        </dgm:presLayoutVars>
      </dgm:prSet>
      <dgm:spPr/>
    </dgm:pt>
  </dgm:ptLst>
  <dgm:cxnLst>
    <dgm:cxn modelId="{B1A49C57-54AF-462E-A30F-4E05AD4B0461}" type="presOf" srcId="{D674076F-A3AF-4C00-8751-097D0DC39B17}" destId="{F939089F-DF19-42F6-B368-82233CC87A64}" srcOrd="0" destOrd="0" presId="urn:microsoft.com/office/officeart/2005/8/layout/vList2"/>
    <dgm:cxn modelId="{3192CE7F-EEDD-45F1-8457-D60EC0A89B38}" srcId="{ACA82EAE-30F9-4A73-BE70-A6C2FB9828F4}" destId="{D674076F-A3AF-4C00-8751-097D0DC39B17}" srcOrd="0" destOrd="0" parTransId="{FFB08100-B174-4EE1-882E-97D1DA96F6BB}" sibTransId="{9166B599-AA5C-4875-A2F7-55EC67F162FC}"/>
    <dgm:cxn modelId="{72AEC8AA-F965-47D9-AAF8-4B90603B41E7}" type="presOf" srcId="{ACA82EAE-30F9-4A73-BE70-A6C2FB9828F4}" destId="{4990501C-27E8-48BD-A968-138E7F00BCB1}" srcOrd="0" destOrd="0" presId="urn:microsoft.com/office/officeart/2005/8/layout/vList2"/>
    <dgm:cxn modelId="{FB8E75C9-E644-467E-A763-551341A5A71C}" type="presParOf" srcId="{4990501C-27E8-48BD-A968-138E7F00BCB1}" destId="{F939089F-DF19-42F6-B368-82233CC87A6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6417AF3-C32B-49C4-9A0C-C4CDD17D134F}"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IN"/>
        </a:p>
      </dgm:t>
    </dgm:pt>
    <dgm:pt modelId="{5F357D62-C27E-47DF-A1F8-90FDFA3A1BD0}">
      <dgm:prSet custT="1">
        <dgm:style>
          <a:lnRef idx="0">
            <a:schemeClr val="dk1"/>
          </a:lnRef>
          <a:fillRef idx="3">
            <a:schemeClr val="dk1"/>
          </a:fillRef>
          <a:effectRef idx="3">
            <a:schemeClr val="dk1"/>
          </a:effectRef>
          <a:fontRef idx="minor">
            <a:schemeClr val="lt1"/>
          </a:fontRef>
        </dgm:style>
      </dgm:prSet>
      <dgm:spPr/>
      <dgm:t>
        <a:bodyPr/>
        <a:lstStyle/>
        <a:p>
          <a:r>
            <a:rPr lang="en-IN" sz="2200" b="1" dirty="0"/>
            <a:t>PROBLEM STATEMENT</a:t>
          </a:r>
          <a:endParaRPr lang="en-IN" sz="2200" dirty="0"/>
        </a:p>
      </dgm:t>
    </dgm:pt>
    <dgm:pt modelId="{32EF85C9-4661-46F7-B7EE-B14D40B9BFC9}" type="parTrans" cxnId="{BB875EB9-4A4C-4CE8-A19D-D47C400FF395}">
      <dgm:prSet/>
      <dgm:spPr/>
      <dgm:t>
        <a:bodyPr/>
        <a:lstStyle/>
        <a:p>
          <a:endParaRPr lang="en-IN"/>
        </a:p>
      </dgm:t>
    </dgm:pt>
    <dgm:pt modelId="{4FF8C9BD-4C4E-4BDD-8143-CABA0CDD3E34}" type="sibTrans" cxnId="{BB875EB9-4A4C-4CE8-A19D-D47C400FF395}">
      <dgm:prSet/>
      <dgm:spPr/>
      <dgm:t>
        <a:bodyPr/>
        <a:lstStyle/>
        <a:p>
          <a:endParaRPr lang="en-IN"/>
        </a:p>
      </dgm:t>
    </dgm:pt>
    <dgm:pt modelId="{2B1AE01F-DC99-42F7-A183-5FDDBE9DDA00}" type="pres">
      <dgm:prSet presAssocID="{96417AF3-C32B-49C4-9A0C-C4CDD17D134F}" presName="linear" presStyleCnt="0">
        <dgm:presLayoutVars>
          <dgm:animLvl val="lvl"/>
          <dgm:resizeHandles val="exact"/>
        </dgm:presLayoutVars>
      </dgm:prSet>
      <dgm:spPr/>
    </dgm:pt>
    <dgm:pt modelId="{12FABE24-2023-42EC-8C39-CAB7DADE25A7}" type="pres">
      <dgm:prSet presAssocID="{5F357D62-C27E-47DF-A1F8-90FDFA3A1BD0}" presName="parentText" presStyleLbl="node1" presStyleIdx="0" presStyleCnt="1" custLinFactNeighborX="39316" custLinFactNeighborY="17349">
        <dgm:presLayoutVars>
          <dgm:chMax val="0"/>
          <dgm:bulletEnabled val="1"/>
        </dgm:presLayoutVars>
      </dgm:prSet>
      <dgm:spPr/>
    </dgm:pt>
  </dgm:ptLst>
  <dgm:cxnLst>
    <dgm:cxn modelId="{024C361D-5E3C-4FCE-A3F3-ACAA90ED6E97}" type="presOf" srcId="{96417AF3-C32B-49C4-9A0C-C4CDD17D134F}" destId="{2B1AE01F-DC99-42F7-A183-5FDDBE9DDA00}" srcOrd="0" destOrd="0" presId="urn:microsoft.com/office/officeart/2005/8/layout/vList2"/>
    <dgm:cxn modelId="{BB875EB9-4A4C-4CE8-A19D-D47C400FF395}" srcId="{96417AF3-C32B-49C4-9A0C-C4CDD17D134F}" destId="{5F357D62-C27E-47DF-A1F8-90FDFA3A1BD0}" srcOrd="0" destOrd="0" parTransId="{32EF85C9-4661-46F7-B7EE-B14D40B9BFC9}" sibTransId="{4FF8C9BD-4C4E-4BDD-8143-CABA0CDD3E34}"/>
    <dgm:cxn modelId="{6AE156CC-206C-46F2-A174-BA41F5816B32}" type="presOf" srcId="{5F357D62-C27E-47DF-A1F8-90FDFA3A1BD0}" destId="{12FABE24-2023-42EC-8C39-CAB7DADE25A7}" srcOrd="0" destOrd="0" presId="urn:microsoft.com/office/officeart/2005/8/layout/vList2"/>
    <dgm:cxn modelId="{9654D0DB-2F18-40FE-B4A1-DEC7C84338CB}" type="presParOf" srcId="{2B1AE01F-DC99-42F7-A183-5FDDBE9DDA00}" destId="{12FABE24-2023-42EC-8C39-CAB7DADE25A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268909-D2F9-4A8B-B8D2-F1541FBF21DE}"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IN"/>
        </a:p>
      </dgm:t>
    </dgm:pt>
    <dgm:pt modelId="{8EE6D3B4-E957-4A73-B84C-0A064FEAF019}">
      <dgm:prSet custT="1">
        <dgm:style>
          <a:lnRef idx="1">
            <a:schemeClr val="dk1"/>
          </a:lnRef>
          <a:fillRef idx="3">
            <a:schemeClr val="dk1"/>
          </a:fillRef>
          <a:effectRef idx="2">
            <a:schemeClr val="dk1"/>
          </a:effectRef>
          <a:fontRef idx="minor">
            <a:schemeClr val="lt1"/>
          </a:fontRef>
        </dgm:style>
      </dgm:prSet>
      <dgm:spPr>
        <a:effectLst>
          <a:outerShdw blurRad="50800" dist="38100" dir="2700000" algn="tl" rotWithShape="0">
            <a:prstClr val="black">
              <a:alpha val="40000"/>
            </a:prstClr>
          </a:outerShdw>
        </a:effectLst>
      </dgm:spPr>
      <dgm:t>
        <a:bodyPr/>
        <a:lstStyle/>
        <a:p>
          <a:r>
            <a:rPr lang="en-IN" sz="2400" b="1" dirty="0"/>
            <a:t>     </a:t>
          </a:r>
          <a:r>
            <a:rPr lang="en-IN" sz="2800" b="1" dirty="0"/>
            <a:t>OBJECTIVES</a:t>
          </a:r>
          <a:endParaRPr lang="en-IN" sz="2400" dirty="0"/>
        </a:p>
      </dgm:t>
    </dgm:pt>
    <dgm:pt modelId="{41AB220E-62FE-4A4D-8523-F2F364F08C0C}" type="parTrans" cxnId="{A4BE16A4-F15F-4D02-8E15-3FEF911D6959}">
      <dgm:prSet/>
      <dgm:spPr/>
      <dgm:t>
        <a:bodyPr/>
        <a:lstStyle/>
        <a:p>
          <a:endParaRPr lang="en-IN"/>
        </a:p>
      </dgm:t>
    </dgm:pt>
    <dgm:pt modelId="{B65BB729-BD75-4735-AF14-F77718996191}" type="sibTrans" cxnId="{A4BE16A4-F15F-4D02-8E15-3FEF911D6959}">
      <dgm:prSet/>
      <dgm:spPr/>
      <dgm:t>
        <a:bodyPr/>
        <a:lstStyle/>
        <a:p>
          <a:endParaRPr lang="en-IN"/>
        </a:p>
      </dgm:t>
    </dgm:pt>
    <dgm:pt modelId="{35EF147E-4223-46B0-899D-3922768B4EE5}" type="pres">
      <dgm:prSet presAssocID="{CA268909-D2F9-4A8B-B8D2-F1541FBF21DE}" presName="linear" presStyleCnt="0">
        <dgm:presLayoutVars>
          <dgm:animLvl val="lvl"/>
          <dgm:resizeHandles val="exact"/>
        </dgm:presLayoutVars>
      </dgm:prSet>
      <dgm:spPr/>
    </dgm:pt>
    <dgm:pt modelId="{3B7C6DB8-BB61-4096-9984-A63B80575536}" type="pres">
      <dgm:prSet presAssocID="{8EE6D3B4-E957-4A73-B84C-0A064FEAF019}" presName="parentText" presStyleLbl="node1" presStyleIdx="0" presStyleCnt="1" custScaleY="47537">
        <dgm:presLayoutVars>
          <dgm:chMax val="0"/>
          <dgm:bulletEnabled val="1"/>
        </dgm:presLayoutVars>
      </dgm:prSet>
      <dgm:spPr/>
    </dgm:pt>
  </dgm:ptLst>
  <dgm:cxnLst>
    <dgm:cxn modelId="{176C6B13-7177-4553-B698-EAD0C12301AA}" type="presOf" srcId="{CA268909-D2F9-4A8B-B8D2-F1541FBF21DE}" destId="{35EF147E-4223-46B0-899D-3922768B4EE5}" srcOrd="0" destOrd="0" presId="urn:microsoft.com/office/officeart/2005/8/layout/vList2"/>
    <dgm:cxn modelId="{EBB26E7D-3235-4DC4-97B9-E314FD8513C9}" type="presOf" srcId="{8EE6D3B4-E957-4A73-B84C-0A064FEAF019}" destId="{3B7C6DB8-BB61-4096-9984-A63B80575536}" srcOrd="0" destOrd="0" presId="urn:microsoft.com/office/officeart/2005/8/layout/vList2"/>
    <dgm:cxn modelId="{A4BE16A4-F15F-4D02-8E15-3FEF911D6959}" srcId="{CA268909-D2F9-4A8B-B8D2-F1541FBF21DE}" destId="{8EE6D3B4-E957-4A73-B84C-0A064FEAF019}" srcOrd="0" destOrd="0" parTransId="{41AB220E-62FE-4A4D-8523-F2F364F08C0C}" sibTransId="{B65BB729-BD75-4735-AF14-F77718996191}"/>
    <dgm:cxn modelId="{58C2A7E4-38F3-4BEF-8712-5CC8DF1D6A63}" type="presParOf" srcId="{35EF147E-4223-46B0-899D-3922768B4EE5}" destId="{3B7C6DB8-BB61-4096-9984-A63B8057553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C6DB8-BB61-4096-9984-A63B80575536}">
      <dsp:nvSpPr>
        <dsp:cNvPr id="0" name=""/>
        <dsp:cNvSpPr/>
      </dsp:nvSpPr>
      <dsp:spPr>
        <a:xfrm>
          <a:off x="0" y="3172"/>
          <a:ext cx="3331780" cy="578430"/>
        </a:xfrm>
        <a:prstGeom prst="round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a:outerShdw blurRad="50800" dist="38100" dir="2700000" algn="tl" rotWithShape="0">
            <a:prstClr val="black">
              <a:alpha val="40000"/>
            </a:prstClr>
          </a:outerShdw>
        </a:effectLst>
      </dsp:spPr>
      <dsp:style>
        <a:lnRef idx="1">
          <a:schemeClr val="dk1"/>
        </a:lnRef>
        <a:fillRef idx="3">
          <a:schemeClr val="dk1"/>
        </a:fillRef>
        <a:effectRef idx="2">
          <a:schemeClr val="dk1"/>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     </a:t>
          </a:r>
          <a:r>
            <a:rPr lang="en-IN" sz="2000" b="1" kern="1200" dirty="0">
              <a:latin typeface="Arial" panose="020B0604020202020204" pitchFamily="34" charset="0"/>
              <a:cs typeface="Arial" panose="020B0604020202020204" pitchFamily="34" charset="0"/>
            </a:rPr>
            <a:t>PROPOSED SOLUTION </a:t>
          </a:r>
          <a:endParaRPr lang="en-IN" sz="2000" kern="1200" dirty="0"/>
        </a:p>
      </dsp:txBody>
      <dsp:txXfrm>
        <a:off x="28237" y="31409"/>
        <a:ext cx="3275306" cy="5219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C6DB8-BB61-4096-9984-A63B80575536}">
      <dsp:nvSpPr>
        <dsp:cNvPr id="0" name=""/>
        <dsp:cNvSpPr/>
      </dsp:nvSpPr>
      <dsp:spPr>
        <a:xfrm>
          <a:off x="0" y="0"/>
          <a:ext cx="3916072" cy="692640"/>
        </a:xfrm>
        <a:prstGeom prst="round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a:outerShdw blurRad="50800" dist="38100" dir="2700000" algn="tl" rotWithShape="0">
            <a:prstClr val="black">
              <a:alpha val="40000"/>
            </a:prstClr>
          </a:outerShdw>
        </a:effectLst>
      </dsp:spPr>
      <dsp:style>
        <a:lnRef idx="1">
          <a:schemeClr val="dk1"/>
        </a:lnRef>
        <a:fillRef idx="3">
          <a:schemeClr val="dk1"/>
        </a:fillRef>
        <a:effectRef idx="2">
          <a:schemeClr val="dk1"/>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latin typeface="+mj-lt"/>
            </a:rPr>
            <a:t>     MODULE IDENTIFIED</a:t>
          </a:r>
          <a:endParaRPr lang="en-IN" sz="2000" kern="1200" dirty="0">
            <a:latin typeface="+mj-lt"/>
            <a:cs typeface="Times" panose="02020603050405020304" pitchFamily="18" charset="0"/>
          </a:endParaRPr>
        </a:p>
      </dsp:txBody>
      <dsp:txXfrm>
        <a:off x="33812" y="33812"/>
        <a:ext cx="3848448" cy="62501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C6DB8-BB61-4096-9984-A63B80575536}">
      <dsp:nvSpPr>
        <dsp:cNvPr id="0" name=""/>
        <dsp:cNvSpPr/>
      </dsp:nvSpPr>
      <dsp:spPr>
        <a:xfrm>
          <a:off x="0" y="7945"/>
          <a:ext cx="2564628" cy="748800"/>
        </a:xfrm>
        <a:prstGeom prst="round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a:outerShdw blurRad="50800" dist="38100" dir="2700000" algn="tl" rotWithShape="0">
            <a:prstClr val="black">
              <a:alpha val="40000"/>
            </a:prstClr>
          </a:outerShdw>
        </a:effectLst>
      </dsp:spPr>
      <dsp:style>
        <a:lnRef idx="1">
          <a:schemeClr val="dk1"/>
        </a:lnRef>
        <a:fillRef idx="3">
          <a:schemeClr val="dk1"/>
        </a:fillRef>
        <a:effectRef idx="2">
          <a:schemeClr val="dk1"/>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kern="1200" dirty="0">
              <a:latin typeface="+mj-lt"/>
            </a:rPr>
            <a:t>     ARCHITECTURE</a:t>
          </a:r>
          <a:endParaRPr lang="en-IN" sz="2400" kern="1200" dirty="0">
            <a:latin typeface="+mj-lt"/>
            <a:cs typeface="Times" panose="02020603050405020304" pitchFamily="18" charset="0"/>
          </a:endParaRPr>
        </a:p>
      </dsp:txBody>
      <dsp:txXfrm>
        <a:off x="36553" y="44498"/>
        <a:ext cx="2491522" cy="675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7549F-F0A0-4A34-AB48-FE252463CF52}">
      <dsp:nvSpPr>
        <dsp:cNvPr id="0" name=""/>
        <dsp:cNvSpPr/>
      </dsp:nvSpPr>
      <dsp:spPr>
        <a:xfrm>
          <a:off x="0" y="0"/>
          <a:ext cx="3377383" cy="673920"/>
        </a:xfrm>
        <a:prstGeom prst="roundRect">
          <a:avLst/>
        </a:prstGeom>
        <a:solidFill>
          <a:schemeClr val="tx1"/>
        </a:solidFill>
        <a:ln w="12700" cap="flat" cmpd="sng" algn="ctr">
          <a:noFill/>
          <a:prstDash val="solid"/>
          <a:miter lim="800000"/>
        </a:ln>
        <a:effectLst>
          <a:outerShdw blurRad="44450" dist="27940" dir="5400000" algn="ctr" rotWithShape="0">
            <a:srgbClr val="000000">
              <a:alpha val="32000"/>
            </a:srgb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                  ABSTRACT</a:t>
          </a:r>
        </a:p>
      </dsp:txBody>
      <dsp:txXfrm>
        <a:off x="32898" y="32898"/>
        <a:ext cx="3311587" cy="6081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A9FD0-14EB-423A-A989-7E41E926E4BD}">
      <dsp:nvSpPr>
        <dsp:cNvPr id="0" name=""/>
        <dsp:cNvSpPr/>
      </dsp:nvSpPr>
      <dsp:spPr>
        <a:xfrm>
          <a:off x="0" y="16372"/>
          <a:ext cx="3377383" cy="655200"/>
        </a:xfrm>
        <a:prstGeom prst="roundRect">
          <a:avLst/>
        </a:prstGeom>
        <a:solidFill>
          <a:schemeClr val="tx1"/>
        </a:solidFill>
        <a:ln w="12700" cap="flat" cmpd="sng" algn="ctr">
          <a:noFill/>
          <a:prstDash val="solid"/>
          <a:miter lim="800000"/>
        </a:ln>
        <a:effectLst>
          <a:outerShdw blurRad="44450" dist="27940" dir="5400000" algn="ctr" rotWithShape="0">
            <a:srgbClr val="000000">
              <a:alpha val="32000"/>
            </a:srgb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      LITERATURE REVIEW</a:t>
          </a:r>
        </a:p>
      </dsp:txBody>
      <dsp:txXfrm>
        <a:off x="31984" y="48356"/>
        <a:ext cx="3313415" cy="5912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CA44B-41F0-482E-A2FF-572E85A7F35E}">
      <dsp:nvSpPr>
        <dsp:cNvPr id="0" name=""/>
        <dsp:cNvSpPr/>
      </dsp:nvSpPr>
      <dsp:spPr>
        <a:xfrm>
          <a:off x="0" y="633"/>
          <a:ext cx="3394953" cy="648180"/>
        </a:xfrm>
        <a:prstGeom prst="roundRect">
          <a:avLst/>
        </a:prstGeom>
        <a:solidFill>
          <a:schemeClr val="tx1"/>
        </a:solidFill>
        <a:ln w="12700" cap="flat" cmpd="sng" algn="ctr">
          <a:noFill/>
          <a:prstDash val="solid"/>
          <a:miter lim="800000"/>
        </a:ln>
        <a:effectLst>
          <a:outerShdw blurRad="44450" dist="27940" dir="5400000" algn="ctr" rotWithShape="0">
            <a:srgbClr val="000000">
              <a:alpha val="32000"/>
            </a:srgb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              OBJECTIVES</a:t>
          </a:r>
        </a:p>
      </dsp:txBody>
      <dsp:txXfrm>
        <a:off x="31642" y="32275"/>
        <a:ext cx="3331669" cy="5848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CDE32-A961-4756-8A2A-AFED06422727}">
      <dsp:nvSpPr>
        <dsp:cNvPr id="0" name=""/>
        <dsp:cNvSpPr/>
      </dsp:nvSpPr>
      <dsp:spPr>
        <a:xfrm>
          <a:off x="0" y="0"/>
          <a:ext cx="3377383" cy="648463"/>
        </a:xfrm>
        <a:prstGeom prst="roundRect">
          <a:avLst/>
        </a:prstGeom>
        <a:solidFill>
          <a:schemeClr val="tx1"/>
        </a:solidFill>
        <a:ln w="12700" cap="flat" cmpd="sng" algn="ctr">
          <a:noFill/>
          <a:prstDash val="solid"/>
          <a:miter lim="800000"/>
        </a:ln>
        <a:effectLst>
          <a:outerShdw blurRad="44450" dist="27940" dir="5400000" algn="ctr" rotWithShape="0">
            <a:srgbClr val="000000">
              <a:alpha val="32000"/>
            </a:srgb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      PROPOSED SOLUTION</a:t>
          </a:r>
        </a:p>
      </dsp:txBody>
      <dsp:txXfrm>
        <a:off x="31655" y="31655"/>
        <a:ext cx="3314073" cy="5851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C20EB-8B6C-4755-9D74-ECF5E78A1FEE}">
      <dsp:nvSpPr>
        <dsp:cNvPr id="0" name=""/>
        <dsp:cNvSpPr/>
      </dsp:nvSpPr>
      <dsp:spPr>
        <a:xfrm>
          <a:off x="0" y="10025"/>
          <a:ext cx="3394954" cy="711360"/>
        </a:xfrm>
        <a:prstGeom prst="roundRect">
          <a:avLst/>
        </a:prstGeom>
        <a:solidFill>
          <a:schemeClr val="tx1">
            <a:lumMod val="95000"/>
            <a:lumOff val="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       PROBLEM STATEMENT</a:t>
          </a:r>
        </a:p>
      </dsp:txBody>
      <dsp:txXfrm>
        <a:off x="34726" y="44751"/>
        <a:ext cx="3325502" cy="6419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9089F-DF19-42F6-B368-82233CC87A64}">
      <dsp:nvSpPr>
        <dsp:cNvPr id="0" name=""/>
        <dsp:cNvSpPr/>
      </dsp:nvSpPr>
      <dsp:spPr>
        <a:xfrm>
          <a:off x="0" y="0"/>
          <a:ext cx="3431458" cy="692640"/>
        </a:xfrm>
        <a:prstGeom prst="round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i="0" kern="1200" baseline="0" dirty="0"/>
            <a:t>         ABSTRACT</a:t>
          </a:r>
          <a:endParaRPr lang="en-IN" sz="2200" kern="1200" dirty="0">
            <a:effectLst>
              <a:outerShdw blurRad="38100" dist="38100" dir="2700000" algn="tl">
                <a:srgbClr val="000000">
                  <a:alpha val="43137"/>
                </a:srgbClr>
              </a:outerShdw>
            </a:effectLst>
          </a:endParaRPr>
        </a:p>
      </dsp:txBody>
      <dsp:txXfrm>
        <a:off x="33812" y="33812"/>
        <a:ext cx="3363834" cy="6250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ABE24-2023-42EC-8C39-CAB7DADE25A7}">
      <dsp:nvSpPr>
        <dsp:cNvPr id="0" name=""/>
        <dsp:cNvSpPr/>
      </dsp:nvSpPr>
      <dsp:spPr>
        <a:xfrm>
          <a:off x="0" y="12507"/>
          <a:ext cx="3385634" cy="636480"/>
        </a:xfrm>
        <a:prstGeom prst="round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kern="1200" dirty="0"/>
            <a:t>PROBLEM STATEMENT</a:t>
          </a:r>
          <a:endParaRPr lang="en-IN" sz="2200" kern="1200" dirty="0"/>
        </a:p>
      </dsp:txBody>
      <dsp:txXfrm>
        <a:off x="31070" y="43577"/>
        <a:ext cx="3323494" cy="5743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C6DB8-BB61-4096-9984-A63B80575536}">
      <dsp:nvSpPr>
        <dsp:cNvPr id="0" name=""/>
        <dsp:cNvSpPr/>
      </dsp:nvSpPr>
      <dsp:spPr>
        <a:xfrm>
          <a:off x="0" y="7621"/>
          <a:ext cx="3331780" cy="569531"/>
        </a:xfrm>
        <a:prstGeom prst="round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a:outerShdw blurRad="50800" dist="38100" dir="2700000" algn="tl" rotWithShape="0">
            <a:prstClr val="black">
              <a:alpha val="40000"/>
            </a:prstClr>
          </a:outerShdw>
        </a:effectLst>
      </dsp:spPr>
      <dsp:style>
        <a:lnRef idx="1">
          <a:schemeClr val="dk1"/>
        </a:lnRef>
        <a:fillRef idx="3">
          <a:schemeClr val="dk1"/>
        </a:fillRef>
        <a:effectRef idx="2">
          <a:schemeClr val="dk1"/>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kern="1200" dirty="0"/>
            <a:t>     </a:t>
          </a:r>
          <a:r>
            <a:rPr lang="en-IN" sz="2800" b="1" kern="1200" dirty="0"/>
            <a:t>OBJECTIVES</a:t>
          </a:r>
          <a:endParaRPr lang="en-IN" sz="2400" kern="1200" dirty="0"/>
        </a:p>
      </dsp:txBody>
      <dsp:txXfrm>
        <a:off x="27802" y="35423"/>
        <a:ext cx="3276176" cy="51392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247FDBB1-5EC9-40FD-9A36-D4E35C581F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AF663819-6E29-4FB7-BF1C-93C4B4D769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45FC5A-1932-4642-9CF8-618CD292DDF6}" type="datetimeFigureOut">
              <a:rPr lang="ko-KR" altLang="en-US" smtClean="0"/>
              <a:t>2025-03-30</a:t>
            </a:fld>
            <a:endParaRPr lang="ko-KR" altLang="en-US"/>
          </a:p>
        </p:txBody>
      </p:sp>
      <p:sp>
        <p:nvSpPr>
          <p:cNvPr id="4" name="바닥글 개체 틀 3">
            <a:extLst>
              <a:ext uri="{FF2B5EF4-FFF2-40B4-BE49-F238E27FC236}">
                <a16:creationId xmlns:a16="http://schemas.microsoft.com/office/drawing/2014/main" id="{B6AF1716-40E8-4512-B252-D7362A0E94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0EE3C99E-C3C0-40AD-AD91-8E96E8F586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86696-F86F-4066-9FDD-77F2B013FA08}" type="slidenum">
              <a:rPr lang="ko-KR" altLang="en-US" smtClean="0"/>
              <a:t>‹#›</a:t>
            </a:fld>
            <a:endParaRPr lang="ko-KR" altLang="en-US"/>
          </a:p>
        </p:txBody>
      </p:sp>
    </p:spTree>
    <p:extLst>
      <p:ext uri="{BB962C8B-B14F-4D97-AF65-F5344CB8AC3E}">
        <p14:creationId xmlns:p14="http://schemas.microsoft.com/office/powerpoint/2010/main" val="2128592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A49F08-9100-4AF5-BC0A-FC6A093BE3CC}" type="datetimeFigureOut">
              <a:rPr lang="ko-KR" altLang="en-US" smtClean="0"/>
              <a:t>2025-03-30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FC7D2-309F-4B1D-AF63-DB3D4B544859}" type="slidenum">
              <a:rPr lang="ko-KR" altLang="en-US" smtClean="0"/>
              <a:t>‹#›</a:t>
            </a:fld>
            <a:endParaRPr lang="ko-KR" altLang="en-US"/>
          </a:p>
        </p:txBody>
      </p:sp>
    </p:spTree>
    <p:extLst>
      <p:ext uri="{BB962C8B-B14F-4D97-AF65-F5344CB8AC3E}">
        <p14:creationId xmlns:p14="http://schemas.microsoft.com/office/powerpoint/2010/main" val="37179335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lnSpc>
                <a:spcPct val="200000"/>
              </a:lnSpc>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3</a:t>
            </a:fld>
            <a:endParaRPr lang="ko-KR" altLang="en-US"/>
          </a:p>
        </p:txBody>
      </p:sp>
    </p:spTree>
    <p:extLst>
      <p:ext uri="{BB962C8B-B14F-4D97-AF65-F5344CB8AC3E}">
        <p14:creationId xmlns:p14="http://schemas.microsoft.com/office/powerpoint/2010/main" val="2249621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4</a:t>
            </a:fld>
            <a:endParaRPr lang="ko-KR" altLang="en-US"/>
          </a:p>
        </p:txBody>
      </p:sp>
    </p:spTree>
    <p:extLst>
      <p:ext uri="{BB962C8B-B14F-4D97-AF65-F5344CB8AC3E}">
        <p14:creationId xmlns:p14="http://schemas.microsoft.com/office/powerpoint/2010/main" val="863419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5</a:t>
            </a:fld>
            <a:endParaRPr lang="ko-KR" altLang="en-US"/>
          </a:p>
        </p:txBody>
      </p:sp>
    </p:spTree>
    <p:extLst>
      <p:ext uri="{BB962C8B-B14F-4D97-AF65-F5344CB8AC3E}">
        <p14:creationId xmlns:p14="http://schemas.microsoft.com/office/powerpoint/2010/main" val="46285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9</a:t>
            </a:fld>
            <a:endParaRPr lang="ko-KR" altLang="en-US"/>
          </a:p>
        </p:txBody>
      </p:sp>
    </p:spTree>
    <p:extLst>
      <p:ext uri="{BB962C8B-B14F-4D97-AF65-F5344CB8AC3E}">
        <p14:creationId xmlns:p14="http://schemas.microsoft.com/office/powerpoint/2010/main" val="663341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10</a:t>
            </a:fld>
            <a:endParaRPr lang="ko-KR" altLang="en-US"/>
          </a:p>
        </p:txBody>
      </p:sp>
    </p:spTree>
    <p:extLst>
      <p:ext uri="{BB962C8B-B14F-4D97-AF65-F5344CB8AC3E}">
        <p14:creationId xmlns:p14="http://schemas.microsoft.com/office/powerpoint/2010/main" val="2699795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11</a:t>
            </a:fld>
            <a:endParaRPr lang="ko-KR" altLang="en-US"/>
          </a:p>
        </p:txBody>
      </p:sp>
    </p:spTree>
    <p:extLst>
      <p:ext uri="{BB962C8B-B14F-4D97-AF65-F5344CB8AC3E}">
        <p14:creationId xmlns:p14="http://schemas.microsoft.com/office/powerpoint/2010/main" val="3354007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12</a:t>
            </a:fld>
            <a:endParaRPr lang="ko-KR" altLang="en-US"/>
          </a:p>
        </p:txBody>
      </p:sp>
    </p:spTree>
    <p:extLst>
      <p:ext uri="{BB962C8B-B14F-4D97-AF65-F5344CB8AC3E}">
        <p14:creationId xmlns:p14="http://schemas.microsoft.com/office/powerpoint/2010/main" val="2805483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3.sv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102385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81098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555817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PTMON title">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BD7BCE04-347D-406A-8D0C-F91D36B108C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219"/>
          <a:stretch/>
        </p:blipFill>
        <p:spPr>
          <a:xfrm>
            <a:off x="0" y="0"/>
            <a:ext cx="9848850" cy="6858000"/>
          </a:xfrm>
          <a:prstGeom prst="rect">
            <a:avLst/>
          </a:prstGeom>
        </p:spPr>
      </p:pic>
    </p:spTree>
    <p:extLst>
      <p:ext uri="{BB962C8B-B14F-4D97-AF65-F5344CB8AC3E}">
        <p14:creationId xmlns:p14="http://schemas.microsoft.com/office/powerpoint/2010/main" val="2739667431"/>
      </p:ext>
    </p:extLst>
  </p:cSld>
  <p:clrMapOvr>
    <a:masterClrMapping/>
  </p:clrMapOvr>
  <p:transition spd="slow">
    <p:cove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PPTMON slide">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CF1E55D8-A640-4ACB-820E-270283A5AB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015" r="41609" b="83611"/>
          <a:stretch/>
        </p:blipFill>
        <p:spPr>
          <a:xfrm>
            <a:off x="0" y="0"/>
            <a:ext cx="3581400" cy="1123950"/>
          </a:xfrm>
          <a:prstGeom prst="rect">
            <a:avLst/>
          </a:prstGeom>
        </p:spPr>
      </p:pic>
      <p:pic>
        <p:nvPicPr>
          <p:cNvPr id="7" name="그림 6">
            <a:extLst>
              <a:ext uri="{FF2B5EF4-FFF2-40B4-BE49-F238E27FC236}">
                <a16:creationId xmlns:a16="http://schemas.microsoft.com/office/drawing/2014/main" id="{0475B485-1CE3-44AC-BD05-EBD68E77B21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7422" t="55556" b="33472"/>
          <a:stretch/>
        </p:blipFill>
        <p:spPr>
          <a:xfrm flipH="1">
            <a:off x="5781674" y="6105525"/>
            <a:ext cx="6410325" cy="752475"/>
          </a:xfrm>
          <a:prstGeom prst="rect">
            <a:avLst/>
          </a:prstGeom>
        </p:spPr>
      </p:pic>
    </p:spTree>
    <p:extLst>
      <p:ext uri="{BB962C8B-B14F-4D97-AF65-F5344CB8AC3E}">
        <p14:creationId xmlns:p14="http://schemas.microsoft.com/office/powerpoint/2010/main" val="1271800816"/>
      </p:ext>
    </p:extLst>
  </p:cSld>
  <p:clrMapOvr>
    <a:masterClrMapping/>
  </p:clrMapOvr>
  <p:transition spd="slow">
    <p:cove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PPTMON slide">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8E41196D-8F25-4C6D-9BA6-1A9089E4602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7" name="그림 6">
            <a:extLst>
              <a:ext uri="{FF2B5EF4-FFF2-40B4-BE49-F238E27FC236}">
                <a16:creationId xmlns:a16="http://schemas.microsoft.com/office/drawing/2014/main" id="{C0AE16BE-9AF8-4A88-90E2-B88F459E959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0000"/>
          <a:stretch/>
        </p:blipFill>
        <p:spPr>
          <a:xfrm flipH="1">
            <a:off x="6096000" y="0"/>
            <a:ext cx="6096000" cy="6858000"/>
          </a:xfrm>
          <a:prstGeom prst="rect">
            <a:avLst/>
          </a:prstGeom>
        </p:spPr>
      </p:pic>
    </p:spTree>
    <p:extLst>
      <p:ext uri="{BB962C8B-B14F-4D97-AF65-F5344CB8AC3E}">
        <p14:creationId xmlns:p14="http://schemas.microsoft.com/office/powerpoint/2010/main" val="1183933687"/>
      </p:ext>
    </p:extLst>
  </p:cSld>
  <p:clrMapOvr>
    <a:masterClrMapping/>
  </p:clrMapOvr>
  <p:transition spd="slow">
    <p:cove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PPTMON slide">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5CCF2CD1-2304-4F27-8B2A-4806C1E4744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2422"/>
          <a:stretch/>
        </p:blipFill>
        <p:spPr>
          <a:xfrm>
            <a:off x="0" y="0"/>
            <a:ext cx="7019925" cy="6858000"/>
          </a:xfrm>
          <a:prstGeom prst="rect">
            <a:avLst/>
          </a:prstGeom>
        </p:spPr>
      </p:pic>
      <p:pic>
        <p:nvPicPr>
          <p:cNvPr id="7" name="그림 6">
            <a:extLst>
              <a:ext uri="{FF2B5EF4-FFF2-40B4-BE49-F238E27FC236}">
                <a16:creationId xmlns:a16="http://schemas.microsoft.com/office/drawing/2014/main" id="{819722C5-0E30-4DD8-B517-F67B9676132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2422"/>
          <a:stretch/>
        </p:blipFill>
        <p:spPr>
          <a:xfrm flipH="1">
            <a:off x="5172075" y="0"/>
            <a:ext cx="7019925" cy="6858000"/>
          </a:xfrm>
          <a:prstGeom prst="rect">
            <a:avLst/>
          </a:prstGeom>
        </p:spPr>
      </p:pic>
    </p:spTree>
    <p:extLst>
      <p:ext uri="{BB962C8B-B14F-4D97-AF65-F5344CB8AC3E}">
        <p14:creationId xmlns:p14="http://schemas.microsoft.com/office/powerpoint/2010/main" val="3425257030"/>
      </p:ext>
    </p:extLst>
  </p:cSld>
  <p:clrMapOvr>
    <a:masterClrMapping/>
  </p:clrMapOvr>
  <p:transition spd="slow">
    <p:cove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PPTMON slide">
    <p:spTree>
      <p:nvGrpSpPr>
        <p:cNvPr id="1" name=""/>
        <p:cNvGrpSpPr/>
        <p:nvPr/>
      </p:nvGrpSpPr>
      <p:grpSpPr>
        <a:xfrm>
          <a:off x="0" y="0"/>
          <a:ext cx="0" cy="0"/>
          <a:chOff x="0" y="0"/>
          <a:chExt cx="0" cy="0"/>
        </a:xfrm>
      </p:grpSpPr>
      <p:sp>
        <p:nvSpPr>
          <p:cNvPr id="6" name="그림 개체 틀 4">
            <a:extLst>
              <a:ext uri="{FF2B5EF4-FFF2-40B4-BE49-F238E27FC236}">
                <a16:creationId xmlns:a16="http://schemas.microsoft.com/office/drawing/2014/main" id="{D3559675-07D0-40AC-AA8D-3014788C5968}"/>
              </a:ext>
            </a:extLst>
          </p:cNvPr>
          <p:cNvSpPr>
            <a:spLocks noGrp="1"/>
          </p:cNvSpPr>
          <p:nvPr>
            <p:ph type="pic" sz="quarter" idx="12" hasCustomPrompt="1"/>
          </p:nvPr>
        </p:nvSpPr>
        <p:spPr>
          <a:xfrm>
            <a:off x="0" y="1"/>
            <a:ext cx="12192000" cy="3429000"/>
          </a:xfrm>
          <a:prstGeom prst="rect">
            <a:avLst/>
          </a:prstGeom>
          <a:pattFill prst="pct10">
            <a:fgClr>
              <a:schemeClr val="bg1">
                <a:lumMod val="75000"/>
              </a:schemeClr>
            </a:fgClr>
            <a:bgClr>
              <a:schemeClr val="bg1">
                <a:lumMod val="95000"/>
              </a:schemeClr>
            </a:bgClr>
          </a:pattFill>
        </p:spPr>
        <p:txBody>
          <a:bodyPr tIns="864000" bIns="468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2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pic>
        <p:nvPicPr>
          <p:cNvPr id="7" name="그림 6">
            <a:extLst>
              <a:ext uri="{FF2B5EF4-FFF2-40B4-BE49-F238E27FC236}">
                <a16:creationId xmlns:a16="http://schemas.microsoft.com/office/drawing/2014/main" id="{7986E0F8-1E9B-481D-A499-CC1A291DBEA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7422" t="55556" b="33472"/>
          <a:stretch/>
        </p:blipFill>
        <p:spPr>
          <a:xfrm flipH="1">
            <a:off x="5781674" y="6105525"/>
            <a:ext cx="6410325" cy="752475"/>
          </a:xfrm>
          <a:prstGeom prst="rect">
            <a:avLst/>
          </a:prstGeom>
        </p:spPr>
      </p:pic>
    </p:spTree>
    <p:extLst>
      <p:ext uri="{BB962C8B-B14F-4D97-AF65-F5344CB8AC3E}">
        <p14:creationId xmlns:p14="http://schemas.microsoft.com/office/powerpoint/2010/main" val="2026896510"/>
      </p:ext>
    </p:extLst>
  </p:cSld>
  <p:clrMapOvr>
    <a:masterClrMapping/>
  </p:clrMapOvr>
  <p:transition spd="slow">
    <p:cove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림 5">
            <a:extLst>
              <a:ext uri="{FF2B5EF4-FFF2-40B4-BE49-F238E27FC236}">
                <a16:creationId xmlns:a16="http://schemas.microsoft.com/office/drawing/2014/main" id="{E34F986F-6A11-4C71-A6FD-CF64863933D9}"/>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29015" r="41609" b="83611"/>
          <a:stretch/>
        </p:blipFill>
        <p:spPr>
          <a:xfrm>
            <a:off x="0" y="0"/>
            <a:ext cx="3581400" cy="1123950"/>
          </a:xfrm>
          <a:prstGeom prst="rect">
            <a:avLst/>
          </a:prstGeom>
        </p:spPr>
      </p:pic>
      <p:pic>
        <p:nvPicPr>
          <p:cNvPr id="7" name="그림 6">
            <a:extLst>
              <a:ext uri="{FF2B5EF4-FFF2-40B4-BE49-F238E27FC236}">
                <a16:creationId xmlns:a16="http://schemas.microsoft.com/office/drawing/2014/main" id="{6A7FF737-ACA7-40E9-9510-F8EE98366A3F}"/>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29015" r="41609" b="83611"/>
          <a:stretch/>
        </p:blipFill>
        <p:spPr>
          <a:xfrm flipH="1">
            <a:off x="8610602" y="0"/>
            <a:ext cx="3581400" cy="1123950"/>
          </a:xfrm>
          <a:prstGeom prst="rect">
            <a:avLst/>
          </a:prstGeom>
        </p:spPr>
      </p:pic>
      <p:sp>
        <p:nvSpPr>
          <p:cNvPr id="8" name="그림 개체 틀 12">
            <a:extLst>
              <a:ext uri="{FF2B5EF4-FFF2-40B4-BE49-F238E27FC236}">
                <a16:creationId xmlns:a16="http://schemas.microsoft.com/office/drawing/2014/main" id="{A15EBDEC-8041-4104-A20D-83D01C69A5F6}"/>
              </a:ext>
            </a:extLst>
          </p:cNvPr>
          <p:cNvSpPr>
            <a:spLocks noGrp="1"/>
          </p:cNvSpPr>
          <p:nvPr>
            <p:ph type="pic" sz="quarter" idx="23" hasCustomPrompt="1"/>
          </p:nvPr>
        </p:nvSpPr>
        <p:spPr>
          <a:xfrm>
            <a:off x="1301750" y="2650285"/>
            <a:ext cx="2140731" cy="2140729"/>
          </a:xfrm>
          <a:prstGeom prst="rect">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Click icon to add picture</a:t>
            </a:r>
            <a:endParaRPr lang="ko-KR" altLang="en-US" dirty="0"/>
          </a:p>
        </p:txBody>
      </p:sp>
      <p:sp>
        <p:nvSpPr>
          <p:cNvPr id="9" name="그림 개체 틀 12">
            <a:extLst>
              <a:ext uri="{FF2B5EF4-FFF2-40B4-BE49-F238E27FC236}">
                <a16:creationId xmlns:a16="http://schemas.microsoft.com/office/drawing/2014/main" id="{7025CDBC-47B1-4AB7-AE6A-F51CEB3AD19E}"/>
              </a:ext>
            </a:extLst>
          </p:cNvPr>
          <p:cNvSpPr>
            <a:spLocks noGrp="1"/>
          </p:cNvSpPr>
          <p:nvPr>
            <p:ph type="pic" sz="quarter" idx="24" hasCustomPrompt="1"/>
          </p:nvPr>
        </p:nvSpPr>
        <p:spPr>
          <a:xfrm>
            <a:off x="3778250" y="2650285"/>
            <a:ext cx="2140731" cy="2140729"/>
          </a:xfrm>
          <a:prstGeom prst="rect">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Click icon to add picture</a:t>
            </a:r>
            <a:endParaRPr lang="ko-KR" altLang="en-US" dirty="0"/>
          </a:p>
        </p:txBody>
      </p:sp>
      <p:sp>
        <p:nvSpPr>
          <p:cNvPr id="10" name="그림 개체 틀 12">
            <a:extLst>
              <a:ext uri="{FF2B5EF4-FFF2-40B4-BE49-F238E27FC236}">
                <a16:creationId xmlns:a16="http://schemas.microsoft.com/office/drawing/2014/main" id="{DC8327B6-C90A-42CE-B1F8-F975E5D69A2A}"/>
              </a:ext>
            </a:extLst>
          </p:cNvPr>
          <p:cNvSpPr>
            <a:spLocks noGrp="1"/>
          </p:cNvSpPr>
          <p:nvPr>
            <p:ph type="pic" sz="quarter" idx="25" hasCustomPrompt="1"/>
          </p:nvPr>
        </p:nvSpPr>
        <p:spPr>
          <a:xfrm>
            <a:off x="6273021" y="2650285"/>
            <a:ext cx="2140731" cy="2140729"/>
          </a:xfrm>
          <a:prstGeom prst="rect">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Click icon to add picture</a:t>
            </a:r>
            <a:endParaRPr lang="ko-KR" altLang="en-US" dirty="0"/>
          </a:p>
        </p:txBody>
      </p:sp>
      <p:sp>
        <p:nvSpPr>
          <p:cNvPr id="11" name="그림 개체 틀 12">
            <a:extLst>
              <a:ext uri="{FF2B5EF4-FFF2-40B4-BE49-F238E27FC236}">
                <a16:creationId xmlns:a16="http://schemas.microsoft.com/office/drawing/2014/main" id="{DC4B5DE8-9553-4803-8EE8-89A61F66C310}"/>
              </a:ext>
            </a:extLst>
          </p:cNvPr>
          <p:cNvSpPr>
            <a:spLocks noGrp="1"/>
          </p:cNvSpPr>
          <p:nvPr>
            <p:ph type="pic" sz="quarter" idx="26" hasCustomPrompt="1"/>
          </p:nvPr>
        </p:nvSpPr>
        <p:spPr>
          <a:xfrm>
            <a:off x="8749519" y="2650285"/>
            <a:ext cx="2140731" cy="2140729"/>
          </a:xfrm>
          <a:prstGeom prst="rect">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Click icon to add picture</a:t>
            </a:r>
            <a:endParaRPr lang="ko-KR" altLang="en-US" dirty="0"/>
          </a:p>
        </p:txBody>
      </p:sp>
    </p:spTree>
    <p:extLst>
      <p:ext uri="{BB962C8B-B14F-4D97-AF65-F5344CB8AC3E}">
        <p14:creationId xmlns:p14="http://schemas.microsoft.com/office/powerpoint/2010/main" val="3430462002"/>
      </p:ext>
    </p:extLst>
  </p:cSld>
  <p:clrMapOvr>
    <a:masterClrMapping/>
  </p:clrMapOvr>
  <p:transition spd="slow">
    <p:cove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PPTMON slide">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305BEA02-8B03-44CF-AF51-AA57D5D360A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4765"/>
          <a:stretch/>
        </p:blipFill>
        <p:spPr>
          <a:xfrm>
            <a:off x="0" y="0"/>
            <a:ext cx="5514975" cy="6858000"/>
          </a:xfrm>
          <a:prstGeom prst="rect">
            <a:avLst/>
          </a:prstGeom>
        </p:spPr>
      </p:pic>
    </p:spTree>
    <p:extLst>
      <p:ext uri="{BB962C8B-B14F-4D97-AF65-F5344CB8AC3E}">
        <p14:creationId xmlns:p14="http://schemas.microsoft.com/office/powerpoint/2010/main" val="221176524"/>
      </p:ext>
    </p:extLst>
  </p:cSld>
  <p:clrMapOvr>
    <a:masterClrMapping/>
  </p:clrMapOvr>
  <p:transition spd="slow">
    <p:cove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PPTMON slide">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1FDE313B-56CA-453E-804D-42A5DA8A79B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2656"/>
          <a:stretch/>
        </p:blipFill>
        <p:spPr>
          <a:xfrm>
            <a:off x="0" y="0"/>
            <a:ext cx="8210550" cy="6858000"/>
          </a:xfrm>
          <a:prstGeom prst="rect">
            <a:avLst/>
          </a:prstGeom>
        </p:spPr>
      </p:pic>
    </p:spTree>
    <p:extLst>
      <p:ext uri="{BB962C8B-B14F-4D97-AF65-F5344CB8AC3E}">
        <p14:creationId xmlns:p14="http://schemas.microsoft.com/office/powerpoint/2010/main" val="951637154"/>
      </p:ext>
    </p:extLst>
  </p:cSld>
  <p:clrMapOvr>
    <a:masterClrMapping/>
  </p:clrMapOvr>
  <p:transition spd="slow">
    <p:cove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067631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PPTMON slide">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37186A5B-37F4-441A-9A81-2A8EBE24F2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2656"/>
          <a:stretch/>
        </p:blipFill>
        <p:spPr>
          <a:xfrm flipH="1">
            <a:off x="3981450" y="0"/>
            <a:ext cx="8210550" cy="6858000"/>
          </a:xfrm>
          <a:prstGeom prst="rect">
            <a:avLst/>
          </a:prstGeom>
        </p:spPr>
      </p:pic>
    </p:spTree>
    <p:extLst>
      <p:ext uri="{BB962C8B-B14F-4D97-AF65-F5344CB8AC3E}">
        <p14:creationId xmlns:p14="http://schemas.microsoft.com/office/powerpoint/2010/main" val="1539320728"/>
      </p:ext>
    </p:extLst>
  </p:cSld>
  <p:clrMapOvr>
    <a:masterClrMapping/>
  </p:clrMapOvr>
  <p:transition spd="slow">
    <p:cove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PPTMON slide">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088C4732-F1B4-4DF9-B0EA-3890841B06B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015" r="41609" b="83611"/>
          <a:stretch/>
        </p:blipFill>
        <p:spPr>
          <a:xfrm>
            <a:off x="0" y="0"/>
            <a:ext cx="3581400" cy="1123950"/>
          </a:xfrm>
          <a:prstGeom prst="rect">
            <a:avLst/>
          </a:prstGeom>
        </p:spPr>
      </p:pic>
      <p:pic>
        <p:nvPicPr>
          <p:cNvPr id="7" name="그림 6">
            <a:extLst>
              <a:ext uri="{FF2B5EF4-FFF2-40B4-BE49-F238E27FC236}">
                <a16:creationId xmlns:a16="http://schemas.microsoft.com/office/drawing/2014/main" id="{DCACAE64-427C-4042-8760-4358E1BC690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7422" t="55556" b="33472"/>
          <a:stretch/>
        </p:blipFill>
        <p:spPr>
          <a:xfrm>
            <a:off x="0" y="6105525"/>
            <a:ext cx="6410325" cy="752475"/>
          </a:xfrm>
          <a:prstGeom prst="rect">
            <a:avLst/>
          </a:prstGeom>
        </p:spPr>
      </p:pic>
    </p:spTree>
    <p:extLst>
      <p:ext uri="{BB962C8B-B14F-4D97-AF65-F5344CB8AC3E}">
        <p14:creationId xmlns:p14="http://schemas.microsoft.com/office/powerpoint/2010/main" val="1284776706"/>
      </p:ext>
    </p:extLst>
  </p:cSld>
  <p:clrMapOvr>
    <a:masterClrMapping/>
  </p:clrMapOvr>
  <p:transition spd="slow">
    <p:cove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PPTMON slide">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17653167-5226-454A-A63A-0124DA0623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4765"/>
          <a:stretch/>
        </p:blipFill>
        <p:spPr>
          <a:xfrm>
            <a:off x="0" y="0"/>
            <a:ext cx="5514975" cy="6858000"/>
          </a:xfrm>
          <a:prstGeom prst="rect">
            <a:avLst/>
          </a:prstGeom>
        </p:spPr>
      </p:pic>
      <p:sp>
        <p:nvSpPr>
          <p:cNvPr id="6" name="그림 개체 틀 7">
            <a:extLst>
              <a:ext uri="{FF2B5EF4-FFF2-40B4-BE49-F238E27FC236}">
                <a16:creationId xmlns:a16="http://schemas.microsoft.com/office/drawing/2014/main" id="{C1C7C4A1-B855-4BE4-BE61-0707A39762EE}"/>
              </a:ext>
            </a:extLst>
          </p:cNvPr>
          <p:cNvSpPr>
            <a:spLocks noGrp="1"/>
          </p:cNvSpPr>
          <p:nvPr>
            <p:ph type="pic" sz="quarter" idx="11" hasCustomPrompt="1"/>
          </p:nvPr>
        </p:nvSpPr>
        <p:spPr>
          <a:xfrm>
            <a:off x="1175574" y="2142445"/>
            <a:ext cx="1959655" cy="3896405"/>
          </a:xfrm>
          <a:prstGeom prst="rect">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sp>
        <p:nvSpPr>
          <p:cNvPr id="7" name="그림 개체 틀 7">
            <a:extLst>
              <a:ext uri="{FF2B5EF4-FFF2-40B4-BE49-F238E27FC236}">
                <a16:creationId xmlns:a16="http://schemas.microsoft.com/office/drawing/2014/main" id="{E905D24A-F575-47DD-B748-CD600D5B6383}"/>
              </a:ext>
            </a:extLst>
          </p:cNvPr>
          <p:cNvSpPr>
            <a:spLocks noGrp="1"/>
          </p:cNvSpPr>
          <p:nvPr>
            <p:ph type="pic" sz="quarter" idx="12" hasCustomPrompt="1"/>
          </p:nvPr>
        </p:nvSpPr>
        <p:spPr>
          <a:xfrm>
            <a:off x="3977627" y="2142445"/>
            <a:ext cx="1959655" cy="3896405"/>
          </a:xfrm>
          <a:prstGeom prst="rect">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pic>
        <p:nvPicPr>
          <p:cNvPr id="9" name="그림 8">
            <a:extLst>
              <a:ext uri="{FF2B5EF4-FFF2-40B4-BE49-F238E27FC236}">
                <a16:creationId xmlns:a16="http://schemas.microsoft.com/office/drawing/2014/main" id="{173D60F2-ACAD-471F-8479-BA0C0AF528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015" r="41609" b="83611"/>
          <a:stretch/>
        </p:blipFill>
        <p:spPr>
          <a:xfrm flipH="1">
            <a:off x="8610602" y="0"/>
            <a:ext cx="3581400" cy="1123950"/>
          </a:xfrm>
          <a:prstGeom prst="rect">
            <a:avLst/>
          </a:prstGeom>
        </p:spPr>
      </p:pic>
    </p:spTree>
    <p:extLst>
      <p:ext uri="{BB962C8B-B14F-4D97-AF65-F5344CB8AC3E}">
        <p14:creationId xmlns:p14="http://schemas.microsoft.com/office/powerpoint/2010/main" val="896286400"/>
      </p:ext>
    </p:extLst>
  </p:cSld>
  <p:clrMapOvr>
    <a:masterClrMapping/>
  </p:clrMapOvr>
  <p:transition spd="slow">
    <p:cove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1_PPTMON slide">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42B3C92C-6D38-40FA-A40F-598A8B42F81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4765"/>
          <a:stretch/>
        </p:blipFill>
        <p:spPr>
          <a:xfrm>
            <a:off x="0" y="0"/>
            <a:ext cx="5514975" cy="6858000"/>
          </a:xfrm>
          <a:prstGeom prst="rect">
            <a:avLst/>
          </a:prstGeom>
        </p:spPr>
      </p:pic>
      <p:sp>
        <p:nvSpPr>
          <p:cNvPr id="6" name="그림 개체 틀 7">
            <a:extLst>
              <a:ext uri="{FF2B5EF4-FFF2-40B4-BE49-F238E27FC236}">
                <a16:creationId xmlns:a16="http://schemas.microsoft.com/office/drawing/2014/main" id="{2290338C-CD9C-4099-BC56-22C1A9B884E7}"/>
              </a:ext>
            </a:extLst>
          </p:cNvPr>
          <p:cNvSpPr>
            <a:spLocks noGrp="1"/>
          </p:cNvSpPr>
          <p:nvPr>
            <p:ph type="pic" sz="quarter" idx="11" hasCustomPrompt="1"/>
          </p:nvPr>
        </p:nvSpPr>
        <p:spPr>
          <a:xfrm>
            <a:off x="1510562" y="1571625"/>
            <a:ext cx="3668682" cy="4543425"/>
          </a:xfrm>
          <a:prstGeom prst="rect">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pic>
        <p:nvPicPr>
          <p:cNvPr id="8" name="그림 7">
            <a:extLst>
              <a:ext uri="{FF2B5EF4-FFF2-40B4-BE49-F238E27FC236}">
                <a16:creationId xmlns:a16="http://schemas.microsoft.com/office/drawing/2014/main" id="{69776C9C-6AB9-4F25-ADCC-3A771DE4197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015" r="41609" b="83611"/>
          <a:stretch/>
        </p:blipFill>
        <p:spPr>
          <a:xfrm flipH="1">
            <a:off x="8610602" y="0"/>
            <a:ext cx="3581400" cy="1123950"/>
          </a:xfrm>
          <a:prstGeom prst="rect">
            <a:avLst/>
          </a:prstGeom>
        </p:spPr>
      </p:pic>
    </p:spTree>
    <p:extLst>
      <p:ext uri="{BB962C8B-B14F-4D97-AF65-F5344CB8AC3E}">
        <p14:creationId xmlns:p14="http://schemas.microsoft.com/office/powerpoint/2010/main" val="740414526"/>
      </p:ext>
    </p:extLst>
  </p:cSld>
  <p:clrMapOvr>
    <a:masterClrMapping/>
  </p:clrMapOvr>
  <p:transition spd="slow">
    <p:cove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PPTMON slide">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EC78FDC4-8156-4DA3-B024-B8B2DEDCFDA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4765"/>
          <a:stretch/>
        </p:blipFill>
        <p:spPr>
          <a:xfrm>
            <a:off x="0" y="0"/>
            <a:ext cx="5514975" cy="6858000"/>
          </a:xfrm>
          <a:prstGeom prst="rect">
            <a:avLst/>
          </a:prstGeom>
        </p:spPr>
      </p:pic>
      <p:sp>
        <p:nvSpPr>
          <p:cNvPr id="6" name="그림 개체 틀 7">
            <a:extLst>
              <a:ext uri="{FF2B5EF4-FFF2-40B4-BE49-F238E27FC236}">
                <a16:creationId xmlns:a16="http://schemas.microsoft.com/office/drawing/2014/main" id="{A206E4E8-BE5B-4982-A5A5-EBCE5FB2FF2A}"/>
              </a:ext>
            </a:extLst>
          </p:cNvPr>
          <p:cNvSpPr>
            <a:spLocks noGrp="1"/>
          </p:cNvSpPr>
          <p:nvPr>
            <p:ph type="pic" sz="quarter" idx="11" hasCustomPrompt="1"/>
          </p:nvPr>
        </p:nvSpPr>
        <p:spPr>
          <a:xfrm>
            <a:off x="767611" y="1419226"/>
            <a:ext cx="6290413" cy="3657600"/>
          </a:xfrm>
          <a:prstGeom prst="rect">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pic>
        <p:nvPicPr>
          <p:cNvPr id="8" name="그림 7">
            <a:extLst>
              <a:ext uri="{FF2B5EF4-FFF2-40B4-BE49-F238E27FC236}">
                <a16:creationId xmlns:a16="http://schemas.microsoft.com/office/drawing/2014/main" id="{749CC873-420C-47CB-9A50-0654DBFF4EB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015" r="41609" b="83611"/>
          <a:stretch/>
        </p:blipFill>
        <p:spPr>
          <a:xfrm flipH="1">
            <a:off x="8610602" y="0"/>
            <a:ext cx="3581400" cy="1123950"/>
          </a:xfrm>
          <a:prstGeom prst="rect">
            <a:avLst/>
          </a:prstGeom>
        </p:spPr>
      </p:pic>
    </p:spTree>
    <p:extLst>
      <p:ext uri="{BB962C8B-B14F-4D97-AF65-F5344CB8AC3E}">
        <p14:creationId xmlns:p14="http://schemas.microsoft.com/office/powerpoint/2010/main" val="3079640113"/>
      </p:ext>
    </p:extLst>
  </p:cSld>
  <p:clrMapOvr>
    <a:masterClrMapping/>
  </p:clrMapOvr>
  <p:transition spd="slow">
    <p:cove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PPTMON slide">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749CC873-420C-47CB-9A50-0654DBFF4EB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015" r="41609" b="83611"/>
          <a:stretch/>
        </p:blipFill>
        <p:spPr>
          <a:xfrm flipH="1">
            <a:off x="8610602" y="0"/>
            <a:ext cx="3581400" cy="1123950"/>
          </a:xfrm>
          <a:prstGeom prst="rect">
            <a:avLst/>
          </a:prstGeom>
        </p:spPr>
      </p:pic>
    </p:spTree>
    <p:extLst>
      <p:ext uri="{BB962C8B-B14F-4D97-AF65-F5344CB8AC3E}">
        <p14:creationId xmlns:p14="http://schemas.microsoft.com/office/powerpoint/2010/main" val="760868088"/>
      </p:ext>
    </p:extLst>
  </p:cSld>
  <p:clrMapOvr>
    <a:masterClrMapping/>
  </p:clrMapOvr>
  <p:transition spd="slow">
    <p:cove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PTMON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039256"/>
      </p:ext>
    </p:extLst>
  </p:cSld>
  <p:clrMapOvr>
    <a:masterClrMapping/>
  </p:clrMapOvr>
  <p:transition spd="slow">
    <p:cove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PTMON cus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278005"/>
      </p:ext>
    </p:extLst>
  </p:cSld>
  <p:clrMapOvr>
    <a:masterClrMapping/>
  </p:clrMapOvr>
  <p:transition spd="slow">
    <p:cove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085603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025784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568425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4633013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6846971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917609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1445373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3/30/2025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498335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72" r:id="rId26"/>
    <p:sldLayoutId id="2147483664" r:id="rId27"/>
  </p:sldLayoutIdLst>
  <p:transition spd="slow">
    <p:cover/>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image" Target="../media/image6.jpeg"/><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diagramLayout" Target="../diagrams/layout6.xml"/><Relationship Id="rId1" Type="http://schemas.openxmlformats.org/officeDocument/2006/relationships/slideLayout" Target="../slideLayouts/slideLayout13.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32" Type="http://schemas.microsoft.com/office/2007/relationships/diagramDrawing" Target="../diagrams/drawing6.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28" Type="http://schemas.openxmlformats.org/officeDocument/2006/relationships/diagramData" Target="../diagrams/data6.xml"/><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diagramColors" Target="../diagrams/colors6.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 Id="rId30"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FFBEE1-083C-4223-BD05-8B41B8C984F8}"/>
              </a:ext>
            </a:extLst>
          </p:cNvPr>
          <p:cNvSpPr txBox="1"/>
          <p:nvPr/>
        </p:nvSpPr>
        <p:spPr>
          <a:xfrm>
            <a:off x="232506" y="2177455"/>
            <a:ext cx="11367308" cy="523220"/>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800" dirty="0"/>
              <a:t>Robust Object Detection in Complex Scenes </a:t>
            </a:r>
            <a:endParaRPr lang="en-US" sz="28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5C8A174-3F01-422F-8DA6-6C520152C975}"/>
              </a:ext>
            </a:extLst>
          </p:cNvPr>
          <p:cNvSpPr txBox="1"/>
          <p:nvPr/>
        </p:nvSpPr>
        <p:spPr>
          <a:xfrm>
            <a:off x="5535562" y="3718707"/>
            <a:ext cx="4813300" cy="615553"/>
          </a:xfrm>
          <a:prstGeom prst="rect">
            <a:avLst/>
          </a:prstGeom>
          <a:noFill/>
        </p:spPr>
        <p:txBody>
          <a:bodyPr wrap="square" rtlCol="0">
            <a:spAutoFit/>
          </a:bodyPr>
          <a:lstStyle/>
          <a:p>
            <a:r>
              <a:rPr lang="en-US" sz="2000" b="1" dirty="0">
                <a:latin typeface="Arial Black" panose="020B0A04020102020204" pitchFamily="34" charset="0"/>
              </a:rPr>
              <a:t>Presented by</a:t>
            </a:r>
          </a:p>
          <a:p>
            <a:endParaRPr lang="ko-KR" altLang="en-US" sz="1400" dirty="0">
              <a:cs typeface="Arial" panose="020B0604020202020204" pitchFamily="34" charset="0"/>
            </a:endParaRPr>
          </a:p>
        </p:txBody>
      </p:sp>
      <p:pic>
        <p:nvPicPr>
          <p:cNvPr id="2" name="Picture 1">
            <a:extLst>
              <a:ext uri="{FF2B5EF4-FFF2-40B4-BE49-F238E27FC236}">
                <a16:creationId xmlns:a16="http://schemas.microsoft.com/office/drawing/2014/main" id="{30F87440-A7BC-02DF-88D4-4E2A631F1A74}"/>
              </a:ext>
            </a:extLst>
          </p:cNvPr>
          <p:cNvPicPr>
            <a:picLocks noChangeAspect="1"/>
          </p:cNvPicPr>
          <p:nvPr/>
        </p:nvPicPr>
        <p:blipFill>
          <a:blip r:embed="rId2"/>
          <a:stretch>
            <a:fillRect/>
          </a:stretch>
        </p:blipFill>
        <p:spPr>
          <a:xfrm>
            <a:off x="2275905" y="151936"/>
            <a:ext cx="6519311" cy="1516503"/>
          </a:xfrm>
          <a:prstGeom prst="rect">
            <a:avLst/>
          </a:prstGeom>
          <a:effectLst/>
        </p:spPr>
      </p:pic>
      <p:sp>
        <p:nvSpPr>
          <p:cNvPr id="7" name="TextBox 6">
            <a:extLst>
              <a:ext uri="{FF2B5EF4-FFF2-40B4-BE49-F238E27FC236}">
                <a16:creationId xmlns:a16="http://schemas.microsoft.com/office/drawing/2014/main" id="{1DC5DCD6-D8FC-2543-FA28-7DD8CB631866}"/>
              </a:ext>
            </a:extLst>
          </p:cNvPr>
          <p:cNvSpPr txBox="1"/>
          <p:nvPr/>
        </p:nvSpPr>
        <p:spPr>
          <a:xfrm>
            <a:off x="449323" y="3976594"/>
            <a:ext cx="4641151" cy="2213555"/>
          </a:xfrm>
          <a:prstGeom prst="rect">
            <a:avLst/>
          </a:prstGeom>
          <a:noFill/>
        </p:spPr>
        <p:txBody>
          <a:bodyPr wrap="square">
            <a:spAutoFit/>
          </a:bodyPr>
          <a:lstStyle/>
          <a:p>
            <a:pPr marL="0" marR="0" lvl="0" indent="0" algn="just" defTabSz="457200" rtl="0" eaLnBrk="1" fontAlgn="auto" latinLnBrk="0" hangingPunct="1">
              <a:lnSpc>
                <a:spcPts val="3359"/>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Lucida Fax" panose="02060602050505020204" pitchFamily="18" charset="0"/>
                <a:ea typeface="MS UI Gothic" panose="020B0600070205080204" pitchFamily="34" charset="-128"/>
                <a:cs typeface="Microsoft Uighur" panose="02000000000000000000" pitchFamily="2" charset="-78"/>
              </a:rPr>
              <a:t>Dr. </a:t>
            </a:r>
            <a:r>
              <a:rPr kumimoji="0" lang="en-US" sz="1800" b="1" i="0" u="none" strike="noStrike" kern="1200" cap="none" spc="0" normalizeH="0" baseline="0" noProof="0" dirty="0" err="1">
                <a:ln>
                  <a:noFill/>
                </a:ln>
                <a:solidFill>
                  <a:prstClr val="black"/>
                </a:solidFill>
                <a:effectLst/>
                <a:uLnTx/>
                <a:uFillTx/>
                <a:latin typeface="Lucida Fax" panose="02060602050505020204" pitchFamily="18" charset="0"/>
                <a:ea typeface="MS UI Gothic" panose="020B0600070205080204" pitchFamily="34" charset="-128"/>
                <a:cs typeface="Microsoft Uighur" panose="02000000000000000000" pitchFamily="2" charset="-78"/>
              </a:rPr>
              <a:t>Lekshmi</a:t>
            </a:r>
            <a:r>
              <a:rPr kumimoji="0" lang="en-US" sz="1800" b="1" i="0" u="none" strike="noStrike" kern="1200" cap="none" spc="0" normalizeH="0" baseline="0" noProof="0" dirty="0">
                <a:ln>
                  <a:noFill/>
                </a:ln>
                <a:solidFill>
                  <a:prstClr val="black"/>
                </a:solidFill>
                <a:effectLst/>
                <a:uLnTx/>
                <a:uFillTx/>
                <a:latin typeface="Lucida Fax" panose="02060602050505020204" pitchFamily="18" charset="0"/>
                <a:ea typeface="MS UI Gothic" panose="020B0600070205080204" pitchFamily="34" charset="-128"/>
                <a:cs typeface="Microsoft Uighur" panose="02000000000000000000" pitchFamily="2" charset="-78"/>
              </a:rPr>
              <a:t> K</a:t>
            </a:r>
          </a:p>
          <a:p>
            <a:pPr marL="0" marR="0" lvl="0" indent="0" algn="just" defTabSz="457200" rtl="0" eaLnBrk="1" fontAlgn="auto" latinLnBrk="0" hangingPunct="1">
              <a:lnSpc>
                <a:spcPts val="3359"/>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Lucida Fax" panose="02060602050505020204" pitchFamily="18" charset="0"/>
                <a:ea typeface="MS UI Gothic" panose="020B0600070205080204" pitchFamily="34" charset="-128"/>
                <a:cs typeface="Microsoft Uighur" panose="02000000000000000000" pitchFamily="2" charset="-78"/>
              </a:rPr>
              <a:t>Professor - Higher Academic Grade </a:t>
            </a:r>
          </a:p>
          <a:p>
            <a:pPr marL="0" marR="0" lvl="0" indent="0" algn="just" defTabSz="457200" rtl="0" eaLnBrk="1" fontAlgn="auto" latinLnBrk="0" hangingPunct="1">
              <a:lnSpc>
                <a:spcPts val="3359"/>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Lucida Fax" panose="02060602050505020204" pitchFamily="18" charset="0"/>
                <a:ea typeface="MS UI Gothic" panose="020B0600070205080204" pitchFamily="34" charset="-128"/>
                <a:cs typeface="Microsoft Uighur" panose="02000000000000000000" pitchFamily="2" charset="-78"/>
              </a:rPr>
              <a:t>SCOPE</a:t>
            </a:r>
          </a:p>
          <a:p>
            <a:pPr marL="0" marR="0" lvl="0" indent="0" algn="just" defTabSz="457200" rtl="0" eaLnBrk="1" fontAlgn="auto" latinLnBrk="0" hangingPunct="1">
              <a:lnSpc>
                <a:spcPts val="3359"/>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Lucida Fax" panose="02060602050505020204" pitchFamily="18" charset="0"/>
                <a:ea typeface="MS UI Gothic" panose="020B0600070205080204" pitchFamily="34" charset="-128"/>
                <a:cs typeface="Microsoft Uighur" panose="02000000000000000000" pitchFamily="2" charset="-78"/>
              </a:rPr>
              <a:t>Vellore Institute of Technology, Chennai</a:t>
            </a:r>
          </a:p>
        </p:txBody>
      </p:sp>
      <p:sp>
        <p:nvSpPr>
          <p:cNvPr id="10" name="TextBox 9">
            <a:extLst>
              <a:ext uri="{FF2B5EF4-FFF2-40B4-BE49-F238E27FC236}">
                <a16:creationId xmlns:a16="http://schemas.microsoft.com/office/drawing/2014/main" id="{C45542E8-ACA9-67D8-9401-56E41AEEA10A}"/>
              </a:ext>
            </a:extLst>
          </p:cNvPr>
          <p:cNvSpPr txBox="1"/>
          <p:nvPr/>
        </p:nvSpPr>
        <p:spPr>
          <a:xfrm>
            <a:off x="449323" y="3539555"/>
            <a:ext cx="6096000" cy="486928"/>
          </a:xfrm>
          <a:prstGeom prst="rect">
            <a:avLst/>
          </a:prstGeom>
          <a:noFill/>
        </p:spPr>
        <p:txBody>
          <a:bodyPr wrap="square">
            <a:spAutoFit/>
          </a:bodyPr>
          <a:lstStyle/>
          <a:p>
            <a:pPr algn="just">
              <a:lnSpc>
                <a:spcPts val="3359"/>
              </a:lnSpc>
            </a:pPr>
            <a:r>
              <a:rPr lang="en-US" sz="2000" b="1" dirty="0">
                <a:latin typeface="Arial" panose="020B0604020202020204" pitchFamily="34" charset="0"/>
                <a:cs typeface="Arial" panose="020B0604020202020204" pitchFamily="34" charset="0"/>
              </a:rPr>
              <a:t>Guide</a:t>
            </a:r>
          </a:p>
        </p:txBody>
      </p:sp>
      <p:sp>
        <p:nvSpPr>
          <p:cNvPr id="12" name="TextBox 11">
            <a:extLst>
              <a:ext uri="{FF2B5EF4-FFF2-40B4-BE49-F238E27FC236}">
                <a16:creationId xmlns:a16="http://schemas.microsoft.com/office/drawing/2014/main" id="{177F95E2-73D3-07FB-90E5-D779D14EF4FD}"/>
              </a:ext>
            </a:extLst>
          </p:cNvPr>
          <p:cNvSpPr txBox="1"/>
          <p:nvPr/>
        </p:nvSpPr>
        <p:spPr>
          <a:xfrm>
            <a:off x="5535561" y="4117622"/>
            <a:ext cx="2970883" cy="921150"/>
          </a:xfrm>
          <a:prstGeom prst="rect">
            <a:avLst/>
          </a:prstGeom>
          <a:noFill/>
        </p:spPr>
        <p:txBody>
          <a:bodyPr wrap="square">
            <a:spAutoFit/>
          </a:bodyPr>
          <a:lstStyle/>
          <a:p>
            <a:pPr algn="just">
              <a:lnSpc>
                <a:spcPts val="3359"/>
              </a:lnSpc>
            </a:pPr>
            <a:r>
              <a:rPr lang="en-US" b="1" dirty="0">
                <a:latin typeface="Lucida Fax" panose="02060602050505020204" pitchFamily="18" charset="0"/>
                <a:ea typeface="Calibri Light" panose="020F0302020204030204" pitchFamily="34" charset="0"/>
                <a:cs typeface="Leelawadee" panose="020B0502040204020203" pitchFamily="34" charset="-34"/>
              </a:rPr>
              <a:t>Vinayak Kumar Singh</a:t>
            </a:r>
            <a:endParaRPr lang="en-US" sz="1800" b="1" dirty="0">
              <a:latin typeface="Lucida Fax" panose="02060602050505020204" pitchFamily="18" charset="0"/>
              <a:ea typeface="Calibri Light" panose="020F0302020204030204" pitchFamily="34" charset="0"/>
              <a:cs typeface="Leelawadee" panose="020B0502040204020203" pitchFamily="34" charset="-34"/>
            </a:endParaRPr>
          </a:p>
          <a:p>
            <a:pPr algn="just">
              <a:lnSpc>
                <a:spcPts val="3359"/>
              </a:lnSpc>
            </a:pPr>
            <a:r>
              <a:rPr lang="en-US" b="1" dirty="0">
                <a:latin typeface="Lucida Fax" panose="02060602050505020204" pitchFamily="18" charset="0"/>
                <a:ea typeface="Calibri Light" panose="020F0302020204030204" pitchFamily="34" charset="0"/>
                <a:cs typeface="Leelawadee" panose="020B0502040204020203" pitchFamily="34" charset="-34"/>
              </a:rPr>
              <a:t>23MCA1030</a:t>
            </a:r>
            <a:endParaRPr lang="en-US" sz="1800" b="1" dirty="0">
              <a:latin typeface="Lucida Fax" panose="02060602050505020204" pitchFamily="18" charset="0"/>
              <a:ea typeface="Calibri Light" panose="020F0302020204030204" pitchFamily="34" charset="0"/>
              <a:cs typeface="Leelawadee" panose="020B0502040204020203" pitchFamily="34" charset="-34"/>
            </a:endParaRPr>
          </a:p>
        </p:txBody>
      </p:sp>
      <p:pic>
        <p:nvPicPr>
          <p:cNvPr id="13" name="Picture 4" descr="PyImageSearch - You can master Computer Vision, Deep Learning, and OpenCV.">
            <a:extLst>
              <a:ext uri="{FF2B5EF4-FFF2-40B4-BE49-F238E27FC236}">
                <a16:creationId xmlns:a16="http://schemas.microsoft.com/office/drawing/2014/main" id="{E692C788-50E0-F9E6-A7C5-71B52AB6F6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5756" y="3539555"/>
            <a:ext cx="3986244" cy="3614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140013"/>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73A6E53-10B4-7FE1-834D-1033CD19EF18}"/>
              </a:ext>
            </a:extLst>
          </p:cNvPr>
          <p:cNvGraphicFramePr/>
          <p:nvPr>
            <p:extLst>
              <p:ext uri="{D42A27DB-BD31-4B8C-83A1-F6EECF244321}">
                <p14:modId xmlns:p14="http://schemas.microsoft.com/office/powerpoint/2010/main" val="3864620838"/>
              </p:ext>
            </p:extLst>
          </p:nvPr>
        </p:nvGraphicFramePr>
        <p:xfrm>
          <a:off x="441434" y="451945"/>
          <a:ext cx="3331780" cy="584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extBox 16">
            <a:extLst>
              <a:ext uri="{FF2B5EF4-FFF2-40B4-BE49-F238E27FC236}">
                <a16:creationId xmlns:a16="http://schemas.microsoft.com/office/drawing/2014/main" id="{4EFFA2C9-51C3-121E-D562-B6FC37502AA3}"/>
              </a:ext>
            </a:extLst>
          </p:cNvPr>
          <p:cNvSpPr txBox="1"/>
          <p:nvPr/>
        </p:nvSpPr>
        <p:spPr>
          <a:xfrm>
            <a:off x="557048" y="1408386"/>
            <a:ext cx="10836166" cy="4524315"/>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Times" panose="02020603050405020304" pitchFamily="18" charset="0"/>
                <a:cs typeface="Times" panose="02020603050405020304" pitchFamily="18" charset="0"/>
              </a:rPr>
              <a:t>Implement the YOLO (You Only Look Once) algorithm to detect objects in real-time, leveraging its speed and accuracy for handling complex scenes.</a:t>
            </a:r>
          </a:p>
          <a:p>
            <a:pPr marL="342900" indent="-342900">
              <a:buFont typeface="Wingdings" panose="05000000000000000000" pitchFamily="2" charset="2"/>
              <a:buChar char="Ø"/>
            </a:pPr>
            <a:endParaRPr lang="en-US" sz="2400" dirty="0">
              <a:latin typeface="Times" panose="02020603050405020304" pitchFamily="18" charset="0"/>
              <a:cs typeface="Times" panose="02020603050405020304" pitchFamily="18" charset="0"/>
            </a:endParaRPr>
          </a:p>
          <a:p>
            <a:pPr marL="342900" indent="-342900">
              <a:buFont typeface="Wingdings" panose="05000000000000000000" pitchFamily="2" charset="2"/>
              <a:buChar char="Ø"/>
            </a:pPr>
            <a:r>
              <a:rPr lang="en-US" sz="2400" dirty="0">
                <a:latin typeface="Times" panose="02020603050405020304" pitchFamily="18" charset="0"/>
                <a:cs typeface="Times" panose="02020603050405020304" pitchFamily="18" charset="0"/>
              </a:rPr>
              <a:t>Use the KITTI dataset, which contains real-world images with challenging conditions like varying lighting and cluttered backgrounds, to train and test the YOLO model.</a:t>
            </a:r>
          </a:p>
          <a:p>
            <a:pPr marL="342900" indent="-342900">
              <a:buFont typeface="Wingdings" panose="05000000000000000000" pitchFamily="2" charset="2"/>
              <a:buChar char="Ø"/>
            </a:pPr>
            <a:endParaRPr lang="en-US" sz="2400" dirty="0">
              <a:latin typeface="Times" panose="02020603050405020304" pitchFamily="18" charset="0"/>
              <a:cs typeface="Times" panose="02020603050405020304" pitchFamily="18" charset="0"/>
            </a:endParaRPr>
          </a:p>
          <a:p>
            <a:pPr marL="342900" indent="-342900">
              <a:buFont typeface="Wingdings" panose="05000000000000000000" pitchFamily="2" charset="2"/>
              <a:buChar char="Ø"/>
            </a:pPr>
            <a:r>
              <a:rPr lang="en-US" sz="2400" dirty="0">
                <a:latin typeface="Times" panose="02020603050405020304" pitchFamily="18" charset="0"/>
                <a:cs typeface="Times" panose="02020603050405020304" pitchFamily="18" charset="0"/>
              </a:rPr>
              <a:t>Fine-tune the YOLO model to improve its performance in detecting partially occluded and overlapping objects, ensuring reliability in diverse scenarios.</a:t>
            </a:r>
          </a:p>
          <a:p>
            <a:pPr marL="342900" indent="-342900">
              <a:buFont typeface="Wingdings" panose="05000000000000000000" pitchFamily="2" charset="2"/>
              <a:buChar char="Ø"/>
            </a:pPr>
            <a:endParaRPr lang="en-US" sz="2400" dirty="0">
              <a:latin typeface="Times" panose="02020603050405020304" pitchFamily="18" charset="0"/>
              <a:cs typeface="Times" panose="02020603050405020304" pitchFamily="18" charset="0"/>
            </a:endParaRPr>
          </a:p>
          <a:p>
            <a:pPr marL="342900" indent="-342900">
              <a:buFont typeface="Wingdings" panose="05000000000000000000" pitchFamily="2" charset="2"/>
              <a:buChar char="Ø"/>
            </a:pPr>
            <a:r>
              <a:rPr lang="en-US" sz="2400" dirty="0">
                <a:latin typeface="Times" panose="02020603050405020304" pitchFamily="18" charset="0"/>
                <a:cs typeface="Times" panose="02020603050405020304" pitchFamily="18" charset="0"/>
              </a:rPr>
              <a:t>Test the developed system in practical applications like autonomous driving or surveillance to validate its effectiveness in complex environments.</a:t>
            </a:r>
          </a:p>
        </p:txBody>
      </p:sp>
    </p:spTree>
    <p:extLst>
      <p:ext uri="{BB962C8B-B14F-4D97-AF65-F5344CB8AC3E}">
        <p14:creationId xmlns:p14="http://schemas.microsoft.com/office/powerpoint/2010/main" val="2291993106"/>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73A6E53-10B4-7FE1-834D-1033CD19EF18}"/>
              </a:ext>
            </a:extLst>
          </p:cNvPr>
          <p:cNvGraphicFramePr/>
          <p:nvPr>
            <p:extLst>
              <p:ext uri="{D42A27DB-BD31-4B8C-83A1-F6EECF244321}">
                <p14:modId xmlns:p14="http://schemas.microsoft.com/office/powerpoint/2010/main" val="220533958"/>
              </p:ext>
            </p:extLst>
          </p:nvPr>
        </p:nvGraphicFramePr>
        <p:xfrm>
          <a:off x="424700" y="105104"/>
          <a:ext cx="10915962" cy="809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Diagram 1">
            <a:extLst>
              <a:ext uri="{FF2B5EF4-FFF2-40B4-BE49-F238E27FC236}">
                <a16:creationId xmlns:a16="http://schemas.microsoft.com/office/drawing/2014/main" id="{E14529F5-0270-4570-35E8-0BA7BE220D5C}"/>
              </a:ext>
            </a:extLst>
          </p:cNvPr>
          <p:cNvGraphicFramePr/>
          <p:nvPr>
            <p:extLst>
              <p:ext uri="{D42A27DB-BD31-4B8C-83A1-F6EECF244321}">
                <p14:modId xmlns:p14="http://schemas.microsoft.com/office/powerpoint/2010/main" val="2982321460"/>
              </p:ext>
            </p:extLst>
          </p:nvPr>
        </p:nvGraphicFramePr>
        <p:xfrm>
          <a:off x="424700" y="388883"/>
          <a:ext cx="3916072" cy="7041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extBox 10">
            <a:extLst>
              <a:ext uri="{FF2B5EF4-FFF2-40B4-BE49-F238E27FC236}">
                <a16:creationId xmlns:a16="http://schemas.microsoft.com/office/drawing/2014/main" id="{920A0C6A-6987-4BAA-BA96-8B77C9648E89}"/>
              </a:ext>
            </a:extLst>
          </p:cNvPr>
          <p:cNvSpPr txBox="1"/>
          <p:nvPr/>
        </p:nvSpPr>
        <p:spPr>
          <a:xfrm>
            <a:off x="558326" y="1198179"/>
            <a:ext cx="11085805" cy="4154984"/>
          </a:xfrm>
          <a:prstGeom prst="rect">
            <a:avLst/>
          </a:prstGeom>
          <a:noFill/>
        </p:spPr>
        <p:txBody>
          <a:bodyPr wrap="square">
            <a:spAutoFit/>
          </a:bodyPr>
          <a:lstStyle/>
          <a:p>
            <a:pPr marL="342900" indent="-342900">
              <a:buFont typeface="Wingdings" panose="05000000000000000000" pitchFamily="2" charset="2"/>
              <a:buChar char="Ø"/>
            </a:pPr>
            <a:r>
              <a:rPr lang="en-US" sz="2400" b="1" dirty="0">
                <a:latin typeface="Times" panose="02020603050405020304" pitchFamily="18" charset="0"/>
                <a:cs typeface="Times" panose="02020603050405020304" pitchFamily="18" charset="0"/>
              </a:rPr>
              <a:t>Input Module: </a:t>
            </a:r>
            <a:r>
              <a:rPr lang="en-US" sz="2400" dirty="0">
                <a:latin typeface="Times" panose="02020603050405020304" pitchFamily="18" charset="0"/>
                <a:cs typeface="Times" panose="02020603050405020304" pitchFamily="18" charset="0"/>
              </a:rPr>
              <a:t>Handling real-world images from the KITTI Dataset.</a:t>
            </a:r>
          </a:p>
          <a:p>
            <a:endParaRPr lang="en-US" sz="2400" dirty="0">
              <a:latin typeface="Times" panose="02020603050405020304" pitchFamily="18" charset="0"/>
              <a:cs typeface="Times" panose="02020603050405020304" pitchFamily="18" charset="0"/>
            </a:endParaRPr>
          </a:p>
          <a:p>
            <a:pPr marL="342900" indent="-342900">
              <a:buFont typeface="Wingdings" panose="05000000000000000000" pitchFamily="2" charset="2"/>
              <a:buChar char="Ø"/>
            </a:pPr>
            <a:r>
              <a:rPr lang="en-US" sz="2400" b="1" dirty="0">
                <a:latin typeface="Times" panose="02020603050405020304" pitchFamily="18" charset="0"/>
                <a:cs typeface="Times" panose="02020603050405020304" pitchFamily="18" charset="0"/>
              </a:rPr>
              <a:t>Preprocessing Module: </a:t>
            </a:r>
            <a:r>
              <a:rPr lang="en-US" sz="2400" dirty="0">
                <a:latin typeface="Times" panose="02020603050405020304" pitchFamily="18" charset="0"/>
                <a:cs typeface="Times" panose="02020603050405020304" pitchFamily="18" charset="0"/>
              </a:rPr>
              <a:t>Data augmentation, normalization, and resizing of images.</a:t>
            </a:r>
          </a:p>
          <a:p>
            <a:endParaRPr lang="en-US" sz="2400" dirty="0">
              <a:latin typeface="Times" panose="02020603050405020304" pitchFamily="18" charset="0"/>
              <a:cs typeface="Times" panose="02020603050405020304" pitchFamily="18" charset="0"/>
            </a:endParaRPr>
          </a:p>
          <a:p>
            <a:pPr marL="342900" indent="-342900">
              <a:buFont typeface="Wingdings" panose="05000000000000000000" pitchFamily="2" charset="2"/>
              <a:buChar char="Ø"/>
            </a:pPr>
            <a:r>
              <a:rPr lang="en-US" sz="2400" b="1" dirty="0">
                <a:latin typeface="Times" panose="02020603050405020304" pitchFamily="18" charset="0"/>
                <a:cs typeface="Times" panose="02020603050405020304" pitchFamily="18" charset="0"/>
              </a:rPr>
              <a:t>Model Module (YOLO): </a:t>
            </a:r>
            <a:r>
              <a:rPr lang="en-US" sz="2400" dirty="0">
                <a:latin typeface="Times" panose="02020603050405020304" pitchFamily="18" charset="0"/>
                <a:cs typeface="Times" panose="02020603050405020304" pitchFamily="18" charset="0"/>
              </a:rPr>
              <a:t>The YOLO model for object detection.</a:t>
            </a:r>
          </a:p>
          <a:p>
            <a:endParaRPr lang="en-US" sz="2400" dirty="0">
              <a:latin typeface="Times" panose="02020603050405020304" pitchFamily="18" charset="0"/>
              <a:cs typeface="Times" panose="02020603050405020304" pitchFamily="18" charset="0"/>
            </a:endParaRPr>
          </a:p>
          <a:p>
            <a:pPr marL="342900" indent="-342900">
              <a:buFont typeface="Wingdings" panose="05000000000000000000" pitchFamily="2" charset="2"/>
              <a:buChar char="Ø"/>
            </a:pPr>
            <a:r>
              <a:rPr lang="en-US" sz="2400" b="1" dirty="0">
                <a:latin typeface="Times" panose="02020603050405020304" pitchFamily="18" charset="0"/>
                <a:cs typeface="Times" panose="02020603050405020304" pitchFamily="18" charset="0"/>
              </a:rPr>
              <a:t>Training Module</a:t>
            </a:r>
            <a:r>
              <a:rPr lang="en-US" sz="2400" dirty="0">
                <a:latin typeface="Times" panose="02020603050405020304" pitchFamily="18" charset="0"/>
                <a:cs typeface="Times" panose="02020603050405020304" pitchFamily="18" charset="0"/>
              </a:rPr>
              <a:t>: Training the YOLO model using the KITTI Dataset.</a:t>
            </a:r>
          </a:p>
          <a:p>
            <a:endParaRPr lang="en-US" sz="2400" dirty="0">
              <a:latin typeface="Times" panose="02020603050405020304" pitchFamily="18" charset="0"/>
              <a:cs typeface="Times" panose="02020603050405020304" pitchFamily="18" charset="0"/>
            </a:endParaRPr>
          </a:p>
          <a:p>
            <a:pPr marL="342900" indent="-342900">
              <a:buFont typeface="Wingdings" panose="05000000000000000000" pitchFamily="2" charset="2"/>
              <a:buChar char="Ø"/>
            </a:pPr>
            <a:r>
              <a:rPr lang="en-US" sz="2400" b="1" dirty="0">
                <a:latin typeface="Times" panose="02020603050405020304" pitchFamily="18" charset="0"/>
                <a:cs typeface="Times" panose="02020603050405020304" pitchFamily="18" charset="0"/>
              </a:rPr>
              <a:t>Detection Module</a:t>
            </a:r>
            <a:r>
              <a:rPr lang="en-US" sz="2400" dirty="0">
                <a:latin typeface="Times" panose="02020603050405020304" pitchFamily="18" charset="0"/>
                <a:cs typeface="Times" panose="02020603050405020304" pitchFamily="18" charset="0"/>
              </a:rPr>
              <a:t>: Detecting objects in complex scenes using the trained model.</a:t>
            </a:r>
          </a:p>
          <a:p>
            <a:endParaRPr lang="en-US" sz="2400" dirty="0">
              <a:latin typeface="Times" panose="02020603050405020304" pitchFamily="18" charset="0"/>
              <a:cs typeface="Times" panose="02020603050405020304" pitchFamily="18" charset="0"/>
            </a:endParaRPr>
          </a:p>
          <a:p>
            <a:pPr marL="342900" indent="-342900">
              <a:buFont typeface="Wingdings" panose="05000000000000000000" pitchFamily="2" charset="2"/>
              <a:buChar char="Ø"/>
            </a:pPr>
            <a:r>
              <a:rPr lang="en-US" sz="2400" b="1" dirty="0">
                <a:latin typeface="Times" panose="02020603050405020304" pitchFamily="18" charset="0"/>
                <a:cs typeface="Times" panose="02020603050405020304" pitchFamily="18" charset="0"/>
              </a:rPr>
              <a:t>Output Module: </a:t>
            </a:r>
            <a:r>
              <a:rPr lang="en-US" sz="2400" dirty="0">
                <a:latin typeface="Times" panose="02020603050405020304" pitchFamily="18" charset="0"/>
                <a:cs typeface="Times" panose="02020603050405020304" pitchFamily="18" charset="0"/>
              </a:rPr>
              <a:t>Generating detected objects with bounding boxes and labels.</a:t>
            </a:r>
          </a:p>
        </p:txBody>
      </p:sp>
    </p:spTree>
    <p:extLst>
      <p:ext uri="{BB962C8B-B14F-4D97-AF65-F5344CB8AC3E}">
        <p14:creationId xmlns:p14="http://schemas.microsoft.com/office/powerpoint/2010/main" val="703411392"/>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73A6E53-10B4-7FE1-834D-1033CD19EF18}"/>
              </a:ext>
            </a:extLst>
          </p:cNvPr>
          <p:cNvGraphicFramePr/>
          <p:nvPr>
            <p:extLst>
              <p:ext uri="{D42A27DB-BD31-4B8C-83A1-F6EECF244321}">
                <p14:modId xmlns:p14="http://schemas.microsoft.com/office/powerpoint/2010/main" val="391356246"/>
              </p:ext>
            </p:extLst>
          </p:nvPr>
        </p:nvGraphicFramePr>
        <p:xfrm>
          <a:off x="340619" y="273269"/>
          <a:ext cx="2564628" cy="7567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E86CE60D-AC62-42F9-8214-F79546313B57}"/>
              </a:ext>
            </a:extLst>
          </p:cNvPr>
          <p:cNvPicPr>
            <a:picLocks noChangeAspect="1"/>
          </p:cNvPicPr>
          <p:nvPr/>
        </p:nvPicPr>
        <p:blipFill>
          <a:blip r:embed="rId8"/>
          <a:stretch>
            <a:fillRect/>
          </a:stretch>
        </p:blipFill>
        <p:spPr>
          <a:xfrm>
            <a:off x="3175989" y="1030014"/>
            <a:ext cx="5412426" cy="4976818"/>
          </a:xfrm>
          <a:prstGeom prst="rect">
            <a:avLst/>
          </a:prstGeom>
        </p:spPr>
      </p:pic>
    </p:spTree>
    <p:extLst>
      <p:ext uri="{BB962C8B-B14F-4D97-AF65-F5344CB8AC3E}">
        <p14:creationId xmlns:p14="http://schemas.microsoft.com/office/powerpoint/2010/main" val="171527286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BAD3588-3F9E-65E0-40F0-A4E124857F6F}"/>
              </a:ext>
            </a:extLst>
          </p:cNvPr>
          <p:cNvGrpSpPr/>
          <p:nvPr/>
        </p:nvGrpSpPr>
        <p:grpSpPr>
          <a:xfrm>
            <a:off x="1085603" y="187905"/>
            <a:ext cx="4192453" cy="748800"/>
            <a:chOff x="0" y="7945"/>
            <a:chExt cx="3916072" cy="748800"/>
          </a:xfrm>
        </p:grpSpPr>
        <p:sp>
          <p:nvSpPr>
            <p:cNvPr id="5" name="Rectangle: Rounded Corners 4">
              <a:extLst>
                <a:ext uri="{FF2B5EF4-FFF2-40B4-BE49-F238E27FC236}">
                  <a16:creationId xmlns:a16="http://schemas.microsoft.com/office/drawing/2014/main" id="{865B10E3-049D-EBE3-526F-9132D5D0B4F4}"/>
                </a:ext>
              </a:extLst>
            </p:cNvPr>
            <p:cNvSpPr/>
            <p:nvPr/>
          </p:nvSpPr>
          <p:spPr>
            <a:xfrm>
              <a:off x="0" y="7945"/>
              <a:ext cx="3916072" cy="748800"/>
            </a:xfrm>
            <a:prstGeom prst="roundRect">
              <a:avLst/>
            </a:prstGeom>
            <a:effectLst>
              <a:outerShdw blurRad="50800" dist="38100" dir="2700000" algn="tl"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a:lstStyle/>
            <a:p>
              <a:endParaRPr lang="en-IN"/>
            </a:p>
          </p:txBody>
        </p:sp>
        <p:sp>
          <p:nvSpPr>
            <p:cNvPr id="6" name="Rectangle: Rounded Corners 4">
              <a:extLst>
                <a:ext uri="{FF2B5EF4-FFF2-40B4-BE49-F238E27FC236}">
                  <a16:creationId xmlns:a16="http://schemas.microsoft.com/office/drawing/2014/main" id="{AF99A43E-5B26-04C6-D02E-D4F63D8D5C0A}"/>
                </a:ext>
              </a:extLst>
            </p:cNvPr>
            <p:cNvSpPr txBox="1"/>
            <p:nvPr/>
          </p:nvSpPr>
          <p:spPr>
            <a:xfrm>
              <a:off x="36553" y="44498"/>
              <a:ext cx="3842966" cy="6756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800" b="1" kern="1200" dirty="0">
                  <a:solidFill>
                    <a:schemeClr val="bg2"/>
                  </a:solidFill>
                  <a:latin typeface="+mj-lt"/>
                </a:rPr>
                <a:t>         WORK PLAN TIMELINE</a:t>
              </a:r>
              <a:endParaRPr lang="en-IN" sz="2800" b="1" kern="1200" dirty="0">
                <a:solidFill>
                  <a:schemeClr val="bg2"/>
                </a:solidFill>
                <a:latin typeface="+mj-lt"/>
                <a:cs typeface="Times" panose="02020603050405020304" pitchFamily="18" charset="0"/>
              </a:endParaRPr>
            </a:p>
          </p:txBody>
        </p:sp>
      </p:grpSp>
      <p:pic>
        <p:nvPicPr>
          <p:cNvPr id="7" name="Picture 6">
            <a:extLst>
              <a:ext uri="{FF2B5EF4-FFF2-40B4-BE49-F238E27FC236}">
                <a16:creationId xmlns:a16="http://schemas.microsoft.com/office/drawing/2014/main" id="{97075189-99B1-4A77-9E38-4CB02F6C0DAB}"/>
              </a:ext>
            </a:extLst>
          </p:cNvPr>
          <p:cNvPicPr>
            <a:picLocks noChangeAspect="1"/>
          </p:cNvPicPr>
          <p:nvPr/>
        </p:nvPicPr>
        <p:blipFill>
          <a:blip r:embed="rId2"/>
          <a:stretch>
            <a:fillRect/>
          </a:stretch>
        </p:blipFill>
        <p:spPr>
          <a:xfrm>
            <a:off x="953372" y="1149269"/>
            <a:ext cx="4752947" cy="2421691"/>
          </a:xfrm>
          <a:prstGeom prst="rect">
            <a:avLst/>
          </a:prstGeom>
        </p:spPr>
      </p:pic>
      <p:pic>
        <p:nvPicPr>
          <p:cNvPr id="9" name="Picture 8">
            <a:extLst>
              <a:ext uri="{FF2B5EF4-FFF2-40B4-BE49-F238E27FC236}">
                <a16:creationId xmlns:a16="http://schemas.microsoft.com/office/drawing/2014/main" id="{A946153F-F988-481E-824E-D0D86723CE11}"/>
              </a:ext>
            </a:extLst>
          </p:cNvPr>
          <p:cNvPicPr>
            <a:picLocks noChangeAspect="1"/>
          </p:cNvPicPr>
          <p:nvPr/>
        </p:nvPicPr>
        <p:blipFill>
          <a:blip r:embed="rId3"/>
          <a:stretch>
            <a:fillRect/>
          </a:stretch>
        </p:blipFill>
        <p:spPr>
          <a:xfrm>
            <a:off x="6096000" y="1292057"/>
            <a:ext cx="4460111" cy="2249447"/>
          </a:xfrm>
          <a:prstGeom prst="rect">
            <a:avLst/>
          </a:prstGeom>
        </p:spPr>
      </p:pic>
      <p:pic>
        <p:nvPicPr>
          <p:cNvPr id="11" name="Picture 10">
            <a:extLst>
              <a:ext uri="{FF2B5EF4-FFF2-40B4-BE49-F238E27FC236}">
                <a16:creationId xmlns:a16="http://schemas.microsoft.com/office/drawing/2014/main" id="{CF9BC249-5C95-4641-BF4D-832C7E315985}"/>
              </a:ext>
            </a:extLst>
          </p:cNvPr>
          <p:cNvPicPr>
            <a:picLocks noChangeAspect="1"/>
          </p:cNvPicPr>
          <p:nvPr/>
        </p:nvPicPr>
        <p:blipFill>
          <a:blip r:embed="rId4"/>
          <a:stretch>
            <a:fillRect/>
          </a:stretch>
        </p:blipFill>
        <p:spPr>
          <a:xfrm>
            <a:off x="925492" y="3783524"/>
            <a:ext cx="4780827" cy="2447205"/>
          </a:xfrm>
          <a:prstGeom prst="rect">
            <a:avLst/>
          </a:prstGeom>
        </p:spPr>
      </p:pic>
      <p:pic>
        <p:nvPicPr>
          <p:cNvPr id="15" name="Picture 14">
            <a:extLst>
              <a:ext uri="{FF2B5EF4-FFF2-40B4-BE49-F238E27FC236}">
                <a16:creationId xmlns:a16="http://schemas.microsoft.com/office/drawing/2014/main" id="{995C8654-2815-44F4-B84B-B4B0B66B81CA}"/>
              </a:ext>
            </a:extLst>
          </p:cNvPr>
          <p:cNvPicPr>
            <a:picLocks noChangeAspect="1"/>
          </p:cNvPicPr>
          <p:nvPr/>
        </p:nvPicPr>
        <p:blipFill rotWithShape="1">
          <a:blip r:embed="rId5"/>
          <a:srcRect l="2566"/>
          <a:stretch/>
        </p:blipFill>
        <p:spPr>
          <a:xfrm>
            <a:off x="6213450" y="3687640"/>
            <a:ext cx="4460111" cy="2543089"/>
          </a:xfrm>
          <a:prstGeom prst="rect">
            <a:avLst/>
          </a:prstGeom>
        </p:spPr>
      </p:pic>
    </p:spTree>
    <p:extLst>
      <p:ext uri="{BB962C8B-B14F-4D97-AF65-F5344CB8AC3E}">
        <p14:creationId xmlns:p14="http://schemas.microsoft.com/office/powerpoint/2010/main" val="3199058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Word Art Images - Free Download on Freepik">
            <a:extLst>
              <a:ext uri="{FF2B5EF4-FFF2-40B4-BE49-F238E27FC236}">
                <a16:creationId xmlns:a16="http://schemas.microsoft.com/office/drawing/2014/main" id="{2EF4BB87-50E7-7F17-8A59-F5C166539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2372" y="1202943"/>
            <a:ext cx="8219090"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518961"/>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63A0310-B160-471C-B3EB-6BE967ECDC9D}"/>
              </a:ext>
            </a:extLst>
          </p:cNvPr>
          <p:cNvSpPr txBox="1"/>
          <p:nvPr/>
        </p:nvSpPr>
        <p:spPr>
          <a:xfrm>
            <a:off x="739354" y="1746583"/>
            <a:ext cx="5206999" cy="584775"/>
          </a:xfrm>
          <a:prstGeom prst="rect">
            <a:avLst/>
          </a:prstGeom>
          <a:noFill/>
        </p:spPr>
        <p:txBody>
          <a:bodyPr wrap="square" rtlCol="0">
            <a:spAutoFit/>
          </a:bodyPr>
          <a:lstStyle/>
          <a:p>
            <a:r>
              <a:rPr lang="en-US" altLang="ko-KR" sz="3200" dirty="0">
                <a:latin typeface="+mj-lt"/>
                <a:cs typeface="Arial" panose="020B0604020202020204" pitchFamily="34" charset="0"/>
              </a:rPr>
              <a:t>Contents</a:t>
            </a:r>
            <a:endParaRPr lang="ko-KR" altLang="en-US" sz="3200" dirty="0">
              <a:latin typeface="+mj-lt"/>
              <a:cs typeface="Arial" panose="020B0604020202020204" pitchFamily="34" charset="0"/>
            </a:endParaRPr>
          </a:p>
        </p:txBody>
      </p:sp>
      <p:sp>
        <p:nvSpPr>
          <p:cNvPr id="36" name="TextBox 35">
            <a:extLst>
              <a:ext uri="{FF2B5EF4-FFF2-40B4-BE49-F238E27FC236}">
                <a16:creationId xmlns:a16="http://schemas.microsoft.com/office/drawing/2014/main" id="{6E509C4C-60B4-49C3-B648-C601FAD4E562}"/>
              </a:ext>
            </a:extLst>
          </p:cNvPr>
          <p:cNvSpPr txBox="1"/>
          <p:nvPr/>
        </p:nvSpPr>
        <p:spPr>
          <a:xfrm>
            <a:off x="3069211" y="5514126"/>
            <a:ext cx="6923987" cy="276999"/>
          </a:xfrm>
          <a:prstGeom prst="rect">
            <a:avLst/>
          </a:prstGeom>
          <a:noFill/>
        </p:spPr>
        <p:txBody>
          <a:bodyPr wrap="square" rtlCol="0">
            <a:spAutoFit/>
          </a:bodyPr>
          <a:lstStyle/>
          <a:p>
            <a:r>
              <a:rPr lang="en-US" altLang="ko-KR" sz="1200" dirty="0"/>
              <a:t>.</a:t>
            </a:r>
            <a:endParaRPr lang="ko-KR" altLang="en-US" sz="1200" dirty="0"/>
          </a:p>
        </p:txBody>
      </p:sp>
      <p:pic>
        <p:nvPicPr>
          <p:cNvPr id="2" name="Picture 2" descr="3d business man presenting concept of agenda. White background ,  #sponsored, #presenting, #man, #business, #concept, #ba… | Sculpture  lessons, Business man, Concept">
            <a:extLst>
              <a:ext uri="{FF2B5EF4-FFF2-40B4-BE49-F238E27FC236}">
                <a16:creationId xmlns:a16="http://schemas.microsoft.com/office/drawing/2014/main" id="{702F97A3-6CB3-7D0D-715E-F94B50738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7" y="1110936"/>
            <a:ext cx="5357639" cy="52069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Diagram 10">
            <a:extLst>
              <a:ext uri="{FF2B5EF4-FFF2-40B4-BE49-F238E27FC236}">
                <a16:creationId xmlns:a16="http://schemas.microsoft.com/office/drawing/2014/main" id="{3527E602-212D-8651-1485-357D354DF96A}"/>
              </a:ext>
            </a:extLst>
          </p:cNvPr>
          <p:cNvGraphicFramePr/>
          <p:nvPr>
            <p:extLst>
              <p:ext uri="{D42A27DB-BD31-4B8C-83A1-F6EECF244321}">
                <p14:modId xmlns:p14="http://schemas.microsoft.com/office/powerpoint/2010/main" val="1416648006"/>
              </p:ext>
            </p:extLst>
          </p:nvPr>
        </p:nvGraphicFramePr>
        <p:xfrm>
          <a:off x="6783368" y="1582847"/>
          <a:ext cx="2770965" cy="577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 11">
            <a:extLst>
              <a:ext uri="{FF2B5EF4-FFF2-40B4-BE49-F238E27FC236}">
                <a16:creationId xmlns:a16="http://schemas.microsoft.com/office/drawing/2014/main" id="{9F866C72-59EB-3E1C-B047-B63A4BD02F98}"/>
              </a:ext>
            </a:extLst>
          </p:cNvPr>
          <p:cNvGraphicFramePr/>
          <p:nvPr>
            <p:extLst>
              <p:ext uri="{D42A27DB-BD31-4B8C-83A1-F6EECF244321}">
                <p14:modId xmlns:p14="http://schemas.microsoft.com/office/powerpoint/2010/main" val="13514789"/>
              </p:ext>
            </p:extLst>
          </p:nvPr>
        </p:nvGraphicFramePr>
        <p:xfrm>
          <a:off x="6539989" y="606996"/>
          <a:ext cx="3377383" cy="6862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3" name="Diagram 12">
            <a:extLst>
              <a:ext uri="{FF2B5EF4-FFF2-40B4-BE49-F238E27FC236}">
                <a16:creationId xmlns:a16="http://schemas.microsoft.com/office/drawing/2014/main" id="{DF27BE99-E8C7-935C-5028-F9CC308FDA60}"/>
              </a:ext>
            </a:extLst>
          </p:cNvPr>
          <p:cNvGraphicFramePr/>
          <p:nvPr>
            <p:extLst>
              <p:ext uri="{D42A27DB-BD31-4B8C-83A1-F6EECF244321}">
                <p14:modId xmlns:p14="http://schemas.microsoft.com/office/powerpoint/2010/main" val="2174219882"/>
              </p:ext>
            </p:extLst>
          </p:nvPr>
        </p:nvGraphicFramePr>
        <p:xfrm>
          <a:off x="6633823" y="2420488"/>
          <a:ext cx="3377383" cy="67157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4" name="Diagram 13">
            <a:extLst>
              <a:ext uri="{FF2B5EF4-FFF2-40B4-BE49-F238E27FC236}">
                <a16:creationId xmlns:a16="http://schemas.microsoft.com/office/drawing/2014/main" id="{FB84B7BC-B283-B08F-DC0C-C3772CB0CE66}"/>
              </a:ext>
            </a:extLst>
          </p:cNvPr>
          <p:cNvGraphicFramePr/>
          <p:nvPr>
            <p:extLst>
              <p:ext uri="{D42A27DB-BD31-4B8C-83A1-F6EECF244321}">
                <p14:modId xmlns:p14="http://schemas.microsoft.com/office/powerpoint/2010/main" val="3586327676"/>
              </p:ext>
            </p:extLst>
          </p:nvPr>
        </p:nvGraphicFramePr>
        <p:xfrm>
          <a:off x="6633823" y="3402366"/>
          <a:ext cx="3394953" cy="64881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8" name="Diagram 17">
            <a:extLst>
              <a:ext uri="{FF2B5EF4-FFF2-40B4-BE49-F238E27FC236}">
                <a16:creationId xmlns:a16="http://schemas.microsoft.com/office/drawing/2014/main" id="{C073B4B1-7A82-9C88-D7F6-79F49A18A4E1}"/>
              </a:ext>
            </a:extLst>
          </p:cNvPr>
          <p:cNvGraphicFramePr/>
          <p:nvPr>
            <p:extLst>
              <p:ext uri="{D42A27DB-BD31-4B8C-83A1-F6EECF244321}">
                <p14:modId xmlns:p14="http://schemas.microsoft.com/office/powerpoint/2010/main" val="4293785961"/>
              </p:ext>
            </p:extLst>
          </p:nvPr>
        </p:nvGraphicFramePr>
        <p:xfrm>
          <a:off x="6668134" y="4382725"/>
          <a:ext cx="3377383" cy="648814"/>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19" name="Diagram 18">
            <a:extLst>
              <a:ext uri="{FF2B5EF4-FFF2-40B4-BE49-F238E27FC236}">
                <a16:creationId xmlns:a16="http://schemas.microsoft.com/office/drawing/2014/main" id="{783939AF-C37A-BF20-22ED-326B88426A0C}"/>
              </a:ext>
            </a:extLst>
          </p:cNvPr>
          <p:cNvGraphicFramePr/>
          <p:nvPr>
            <p:extLst>
              <p:ext uri="{D42A27DB-BD31-4B8C-83A1-F6EECF244321}">
                <p14:modId xmlns:p14="http://schemas.microsoft.com/office/powerpoint/2010/main" val="3748801256"/>
              </p:ext>
            </p:extLst>
          </p:nvPr>
        </p:nvGraphicFramePr>
        <p:xfrm>
          <a:off x="6531204" y="1438462"/>
          <a:ext cx="3394954" cy="726560"/>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grpSp>
        <p:nvGrpSpPr>
          <p:cNvPr id="3" name="Group 2">
            <a:extLst>
              <a:ext uri="{FF2B5EF4-FFF2-40B4-BE49-F238E27FC236}">
                <a16:creationId xmlns:a16="http://schemas.microsoft.com/office/drawing/2014/main" id="{712A1949-104F-9668-4B27-994CE32BC492}"/>
              </a:ext>
            </a:extLst>
          </p:cNvPr>
          <p:cNvGrpSpPr/>
          <p:nvPr/>
        </p:nvGrpSpPr>
        <p:grpSpPr>
          <a:xfrm>
            <a:off x="6633823" y="5275153"/>
            <a:ext cx="3411694" cy="686251"/>
            <a:chOff x="0" y="13343"/>
            <a:chExt cx="3394954" cy="692640"/>
          </a:xfrm>
        </p:grpSpPr>
        <p:sp>
          <p:nvSpPr>
            <p:cNvPr id="4" name="Rectangle: Rounded Corners 3">
              <a:extLst>
                <a:ext uri="{FF2B5EF4-FFF2-40B4-BE49-F238E27FC236}">
                  <a16:creationId xmlns:a16="http://schemas.microsoft.com/office/drawing/2014/main" id="{B0EB9A43-5279-9FAE-799F-0BD47E15AA68}"/>
                </a:ext>
              </a:extLst>
            </p:cNvPr>
            <p:cNvSpPr/>
            <p:nvPr/>
          </p:nvSpPr>
          <p:spPr>
            <a:xfrm>
              <a:off x="0" y="13343"/>
              <a:ext cx="3394954" cy="692640"/>
            </a:xfrm>
            <a:prstGeom prst="roundRect">
              <a:avLst/>
            </a:prstGeom>
            <a:solidFill>
              <a:schemeClr val="tx1">
                <a:lumMod val="95000"/>
                <a:lumOff val="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a:p>
          </p:txBody>
        </p:sp>
        <p:sp>
          <p:nvSpPr>
            <p:cNvPr id="5" name="Rectangle: Rounded Corners 4">
              <a:extLst>
                <a:ext uri="{FF2B5EF4-FFF2-40B4-BE49-F238E27FC236}">
                  <a16:creationId xmlns:a16="http://schemas.microsoft.com/office/drawing/2014/main" id="{F99443B4-1E5E-2ADB-2539-3B1EA99E51FE}"/>
                </a:ext>
              </a:extLst>
            </p:cNvPr>
            <p:cNvSpPr txBox="1"/>
            <p:nvPr/>
          </p:nvSpPr>
          <p:spPr>
            <a:xfrm>
              <a:off x="33812" y="47153"/>
              <a:ext cx="3327330" cy="56463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        MODULES IDENTIFIED</a:t>
              </a:r>
            </a:p>
          </p:txBody>
        </p:sp>
      </p:grpSp>
    </p:spTree>
    <p:extLst>
      <p:ext uri="{BB962C8B-B14F-4D97-AF65-F5344CB8AC3E}">
        <p14:creationId xmlns:p14="http://schemas.microsoft.com/office/powerpoint/2010/main" val="224906995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C0CA43F1-1C5F-8E64-50DB-76C1739670FF}"/>
              </a:ext>
            </a:extLst>
          </p:cNvPr>
          <p:cNvGraphicFramePr/>
          <p:nvPr>
            <p:extLst>
              <p:ext uri="{D42A27DB-BD31-4B8C-83A1-F6EECF244321}">
                <p14:modId xmlns:p14="http://schemas.microsoft.com/office/powerpoint/2010/main" val="1151311183"/>
              </p:ext>
            </p:extLst>
          </p:nvPr>
        </p:nvGraphicFramePr>
        <p:xfrm>
          <a:off x="344129" y="454396"/>
          <a:ext cx="3431458" cy="701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AutoShape 2" descr="Virtual Reality Companies In Hyderabad | Augmented Reality Companies In ...">
            <a:extLst>
              <a:ext uri="{FF2B5EF4-FFF2-40B4-BE49-F238E27FC236}">
                <a16:creationId xmlns:a16="http://schemas.microsoft.com/office/drawing/2014/main" id="{56F48570-1A3D-8DC3-C815-DBD6BBDE359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4" descr="Virtual Reality Companies In Hyderabad | Augmented Reality Companies In ...">
            <a:extLst>
              <a:ext uri="{FF2B5EF4-FFF2-40B4-BE49-F238E27FC236}">
                <a16:creationId xmlns:a16="http://schemas.microsoft.com/office/drawing/2014/main" id="{997F082A-E8B8-01AE-FB37-7445BA6162F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6" descr="Virtual Reality Companies In Hyderabad | Augmented Reality Companies In ...">
            <a:extLst>
              <a:ext uri="{FF2B5EF4-FFF2-40B4-BE49-F238E27FC236}">
                <a16:creationId xmlns:a16="http://schemas.microsoft.com/office/drawing/2014/main" id="{E44E30BA-6565-3852-CFF2-106F90908A1C}"/>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591D01F6-AE01-73C6-7B0A-3D1F3C84F519}"/>
              </a:ext>
            </a:extLst>
          </p:cNvPr>
          <p:cNvSpPr txBox="1"/>
          <p:nvPr/>
        </p:nvSpPr>
        <p:spPr>
          <a:xfrm>
            <a:off x="270557" y="1486941"/>
            <a:ext cx="11097098" cy="3730317"/>
          </a:xfrm>
          <a:prstGeom prst="rect">
            <a:avLst/>
          </a:prstGeom>
          <a:noFill/>
        </p:spPr>
        <p:txBody>
          <a:bodyPr wrap="square">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sz="2000" kern="100" dirty="0">
                <a:effectLst/>
                <a:latin typeface="Times" panose="02020603050405020304" pitchFamily="18" charset="0"/>
                <a:ea typeface="Calibri" panose="020F0502020204030204" pitchFamily="34" charset="0"/>
                <a:cs typeface="Times" panose="02020603050405020304" pitchFamily="18" charset="0"/>
              </a:rPr>
              <a:t>Object detection and recognition in cluttered environments, varying lighting conditions, and partial occlusion pose significant challenges in computer vision.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sz="2000" kern="100" dirty="0">
                <a:effectLst/>
                <a:latin typeface="Times" panose="02020603050405020304" pitchFamily="18" charset="0"/>
                <a:ea typeface="Calibri" panose="020F0502020204030204" pitchFamily="34" charset="0"/>
                <a:cs typeface="Times" panose="02020603050405020304" pitchFamily="18" charset="0"/>
              </a:rPr>
              <a:t>Accurately identifying and distinguishing objects becomes difficult when they are partially hidden, overlapped, or affected by inconsistent lighting.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sz="2000" kern="100" dirty="0">
                <a:effectLst/>
                <a:latin typeface="Times" panose="02020603050405020304" pitchFamily="18" charset="0"/>
                <a:ea typeface="Calibri" panose="020F0502020204030204" pitchFamily="34" charset="0"/>
                <a:cs typeface="Times" panose="02020603050405020304" pitchFamily="18" charset="0"/>
              </a:rPr>
              <a:t>Effective detection and recognition in such scenarios are essential for applications like autonomous driving, surveillance systems, and warehouse automation.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sz="2000" kern="100" dirty="0">
                <a:effectLst/>
                <a:latin typeface="Times" panose="02020603050405020304" pitchFamily="18" charset="0"/>
                <a:ea typeface="Calibri" panose="020F0502020204030204" pitchFamily="34" charset="0"/>
                <a:cs typeface="Times" panose="02020603050405020304" pitchFamily="18" charset="0"/>
              </a:rPr>
              <a:t>This research area aims to develop methods that reliably detect and recognize objects despite these obstacles, improving the accuracy and robustness of real-world systems.</a:t>
            </a:r>
          </a:p>
        </p:txBody>
      </p:sp>
    </p:spTree>
    <p:extLst>
      <p:ext uri="{BB962C8B-B14F-4D97-AF65-F5344CB8AC3E}">
        <p14:creationId xmlns:p14="http://schemas.microsoft.com/office/powerpoint/2010/main" val="1232210514"/>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FA1B96E3-CD63-E44F-2F44-D29A5F0D89D4}"/>
              </a:ext>
            </a:extLst>
          </p:cNvPr>
          <p:cNvGraphicFramePr/>
          <p:nvPr>
            <p:extLst>
              <p:ext uri="{D42A27DB-BD31-4B8C-83A1-F6EECF244321}">
                <p14:modId xmlns:p14="http://schemas.microsoft.com/office/powerpoint/2010/main" val="4269578906"/>
              </p:ext>
            </p:extLst>
          </p:nvPr>
        </p:nvGraphicFramePr>
        <p:xfrm>
          <a:off x="479408" y="444088"/>
          <a:ext cx="3385634" cy="648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11437F39-96DB-3452-AFAB-5CF39B65889C}"/>
              </a:ext>
            </a:extLst>
          </p:cNvPr>
          <p:cNvSpPr txBox="1"/>
          <p:nvPr/>
        </p:nvSpPr>
        <p:spPr>
          <a:xfrm>
            <a:off x="619044" y="1563841"/>
            <a:ext cx="10654696" cy="3730317"/>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000" dirty="0">
                <a:latin typeface="Times" panose="02020603050405020304" pitchFamily="18" charset="0"/>
                <a:cs typeface="Times" panose="02020603050405020304" pitchFamily="18" charset="0"/>
              </a:rPr>
              <a:t>Accurately detecting and recognizing objects in real-world applications is crucial for autonomous driving, surveillance systems, and warehouse automation.</a:t>
            </a:r>
          </a:p>
          <a:p>
            <a:pPr marL="342900" indent="-342900">
              <a:lnSpc>
                <a:spcPct val="150000"/>
              </a:lnSpc>
              <a:buFont typeface="Wingdings" panose="05000000000000000000" pitchFamily="2" charset="2"/>
              <a:buChar char="Ø"/>
            </a:pPr>
            <a:r>
              <a:rPr lang="en-US" sz="2000" dirty="0">
                <a:latin typeface="Times" panose="02020603050405020304" pitchFamily="18" charset="0"/>
                <a:cs typeface="Times" panose="02020603050405020304" pitchFamily="18" charset="0"/>
              </a:rPr>
              <a:t>Traditional computer vision systems struggle in cluttered backgrounds, varying lighting conditions, and partial occlusion, leading to decreased accuracy and reliability.</a:t>
            </a:r>
          </a:p>
          <a:p>
            <a:pPr marL="342900" indent="-342900">
              <a:lnSpc>
                <a:spcPct val="150000"/>
              </a:lnSpc>
              <a:buFont typeface="Wingdings" panose="05000000000000000000" pitchFamily="2" charset="2"/>
              <a:buChar char="Ø"/>
            </a:pPr>
            <a:r>
              <a:rPr lang="en-US" sz="2000" dirty="0">
                <a:latin typeface="Times" panose="02020603050405020304" pitchFamily="18" charset="0"/>
                <a:cs typeface="Times" panose="02020603050405020304" pitchFamily="18" charset="0"/>
              </a:rPr>
              <a:t>There is a need for advanced object detection techniques that can overcome these challenging conditions and maintain high performance.</a:t>
            </a:r>
          </a:p>
          <a:p>
            <a:pPr marL="342900" indent="-342900">
              <a:lnSpc>
                <a:spcPct val="150000"/>
              </a:lnSpc>
              <a:buFont typeface="Wingdings" panose="05000000000000000000" pitchFamily="2" charset="2"/>
              <a:buChar char="Ø"/>
            </a:pPr>
            <a:r>
              <a:rPr lang="en-US" sz="2000" dirty="0">
                <a:latin typeface="Times" panose="02020603050405020304" pitchFamily="18" charset="0"/>
                <a:cs typeface="Times" panose="02020603050405020304" pitchFamily="18" charset="0"/>
              </a:rPr>
              <a:t>This research aims to develop and propose solutions that enhance object recognition in complex and unpredictable environments.</a:t>
            </a:r>
            <a:endParaRPr lang="en-IN" sz="2000" b="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255509923"/>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73A6E53-10B4-7FE1-834D-1033CD19EF18}"/>
              </a:ext>
            </a:extLst>
          </p:cNvPr>
          <p:cNvGraphicFramePr/>
          <p:nvPr>
            <p:extLst>
              <p:ext uri="{D42A27DB-BD31-4B8C-83A1-F6EECF244321}">
                <p14:modId xmlns:p14="http://schemas.microsoft.com/office/powerpoint/2010/main" val="3808576068"/>
              </p:ext>
            </p:extLst>
          </p:nvPr>
        </p:nvGraphicFramePr>
        <p:xfrm>
          <a:off x="441434" y="451945"/>
          <a:ext cx="3331780" cy="584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extBox 16">
            <a:extLst>
              <a:ext uri="{FF2B5EF4-FFF2-40B4-BE49-F238E27FC236}">
                <a16:creationId xmlns:a16="http://schemas.microsoft.com/office/drawing/2014/main" id="{4EFFA2C9-51C3-121E-D562-B6FC37502AA3}"/>
              </a:ext>
            </a:extLst>
          </p:cNvPr>
          <p:cNvSpPr txBox="1"/>
          <p:nvPr/>
        </p:nvSpPr>
        <p:spPr>
          <a:xfrm>
            <a:off x="557048" y="1408386"/>
            <a:ext cx="10836166" cy="3785652"/>
          </a:xfrm>
          <a:prstGeom prst="rect">
            <a:avLst/>
          </a:prstGeom>
          <a:noFill/>
        </p:spPr>
        <p:txBody>
          <a:bodyPr wrap="square">
            <a:spAutoFit/>
          </a:bodyPr>
          <a:lstStyle/>
          <a:p>
            <a:pPr marL="342900" indent="-342900">
              <a:buFont typeface="Wingdings" panose="05000000000000000000" pitchFamily="2" charset="2"/>
              <a:buChar char="Ø"/>
            </a:pPr>
            <a:r>
              <a:rPr lang="en-US" sz="2400" dirty="0"/>
              <a:t>The objective is to develop and improve object detection techniques that can accurately identify and recognize objects in complex environments, even when there are challenges like cluttered backgrounds, changing lighting, and partially hidden objects. </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The goal is to create more reliable and robust systems that can work effectively in real-world situations, such as in autonomous vehicles, security systems, and automated warehouses.</a:t>
            </a:r>
          </a:p>
          <a:p>
            <a:pPr marL="342900" indent="-342900">
              <a:buFont typeface="Wingdings" panose="05000000000000000000" pitchFamily="2" charset="2"/>
              <a:buChar char="Ø"/>
            </a:pPr>
            <a:endParaRPr lang="en-US" sz="2400" b="1" dirty="0">
              <a:latin typeface="Times" panose="02020603050405020304" pitchFamily="18" charset="0"/>
              <a:cs typeface="Times" panose="02020603050405020304" pitchFamily="18" charset="0"/>
            </a:endParaRPr>
          </a:p>
          <a:p>
            <a:pPr marL="342900" indent="-342900">
              <a:buFont typeface="Wingdings" panose="05000000000000000000" pitchFamily="2" charset="2"/>
              <a:buChar char="Ø"/>
            </a:pPr>
            <a:endParaRPr lang="en-US" sz="2400" b="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155438544"/>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FA63026-5B32-FAD6-1A2E-53999A1CB102}"/>
              </a:ext>
            </a:extLst>
          </p:cNvPr>
          <p:cNvGrpSpPr/>
          <p:nvPr/>
        </p:nvGrpSpPr>
        <p:grpSpPr>
          <a:xfrm>
            <a:off x="394136" y="264400"/>
            <a:ext cx="3767961" cy="569531"/>
            <a:chOff x="0" y="7621"/>
            <a:chExt cx="3331780" cy="569531"/>
          </a:xfrm>
        </p:grpSpPr>
        <p:sp>
          <p:nvSpPr>
            <p:cNvPr id="4" name="Rectangle: Rounded Corners 3">
              <a:extLst>
                <a:ext uri="{FF2B5EF4-FFF2-40B4-BE49-F238E27FC236}">
                  <a16:creationId xmlns:a16="http://schemas.microsoft.com/office/drawing/2014/main" id="{BDD40E2F-8F34-BC65-AD36-5A7F436D2769}"/>
                </a:ext>
              </a:extLst>
            </p:cNvPr>
            <p:cNvSpPr/>
            <p:nvPr/>
          </p:nvSpPr>
          <p:spPr>
            <a:xfrm>
              <a:off x="0" y="7621"/>
              <a:ext cx="3331780" cy="569531"/>
            </a:xfrm>
            <a:prstGeom prst="roundRect">
              <a:avLst/>
            </a:prstGeom>
            <a:effectLst>
              <a:outerShdw blurRad="50800" dist="38100" dir="2700000" algn="tl"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a:lstStyle/>
            <a:p>
              <a:endParaRPr lang="en-IN"/>
            </a:p>
          </p:txBody>
        </p:sp>
        <p:sp>
          <p:nvSpPr>
            <p:cNvPr id="5" name="Rectangle: Rounded Corners 4">
              <a:extLst>
                <a:ext uri="{FF2B5EF4-FFF2-40B4-BE49-F238E27FC236}">
                  <a16:creationId xmlns:a16="http://schemas.microsoft.com/office/drawing/2014/main" id="{2349F598-C835-8527-9BEF-98C2444B1487}"/>
                </a:ext>
              </a:extLst>
            </p:cNvPr>
            <p:cNvSpPr txBox="1"/>
            <p:nvPr/>
          </p:nvSpPr>
          <p:spPr>
            <a:xfrm>
              <a:off x="27802" y="35423"/>
              <a:ext cx="3276176" cy="5139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kern="1200" dirty="0"/>
                <a:t> LITERATURE REVIEW</a:t>
              </a:r>
              <a:endParaRPr lang="en-IN" sz="2400" kern="1200" dirty="0"/>
            </a:p>
          </p:txBody>
        </p:sp>
      </p:grpSp>
      <p:graphicFrame>
        <p:nvGraphicFramePr>
          <p:cNvPr id="7" name="Table 6">
            <a:extLst>
              <a:ext uri="{FF2B5EF4-FFF2-40B4-BE49-F238E27FC236}">
                <a16:creationId xmlns:a16="http://schemas.microsoft.com/office/drawing/2014/main" id="{AA258E98-A34F-6C02-C780-A998175F40B0}"/>
              </a:ext>
            </a:extLst>
          </p:cNvPr>
          <p:cNvGraphicFramePr>
            <a:graphicFrameLocks noGrp="1"/>
          </p:cNvGraphicFramePr>
          <p:nvPr>
            <p:extLst>
              <p:ext uri="{D42A27DB-BD31-4B8C-83A1-F6EECF244321}">
                <p14:modId xmlns:p14="http://schemas.microsoft.com/office/powerpoint/2010/main" val="670046816"/>
              </p:ext>
            </p:extLst>
          </p:nvPr>
        </p:nvGraphicFramePr>
        <p:xfrm>
          <a:off x="259975" y="1097343"/>
          <a:ext cx="11672049" cy="5278356"/>
        </p:xfrm>
        <a:graphic>
          <a:graphicData uri="http://schemas.openxmlformats.org/drawingml/2006/table">
            <a:tbl>
              <a:tblPr firstRow="1" bandRow="1">
                <a:tableStyleId>{93296810-A885-4BE3-A3E7-6D5BEEA58F35}</a:tableStyleId>
              </a:tblPr>
              <a:tblGrid>
                <a:gridCol w="725574">
                  <a:extLst>
                    <a:ext uri="{9D8B030D-6E8A-4147-A177-3AD203B41FA5}">
                      <a16:colId xmlns:a16="http://schemas.microsoft.com/office/drawing/2014/main" val="120175748"/>
                    </a:ext>
                  </a:extLst>
                </a:gridCol>
                <a:gridCol w="2296655">
                  <a:extLst>
                    <a:ext uri="{9D8B030D-6E8A-4147-A177-3AD203B41FA5}">
                      <a16:colId xmlns:a16="http://schemas.microsoft.com/office/drawing/2014/main" val="80595945"/>
                    </a:ext>
                  </a:extLst>
                </a:gridCol>
                <a:gridCol w="2407948">
                  <a:extLst>
                    <a:ext uri="{9D8B030D-6E8A-4147-A177-3AD203B41FA5}">
                      <a16:colId xmlns:a16="http://schemas.microsoft.com/office/drawing/2014/main" val="2211243082"/>
                    </a:ext>
                  </a:extLst>
                </a:gridCol>
                <a:gridCol w="3454760">
                  <a:extLst>
                    <a:ext uri="{9D8B030D-6E8A-4147-A177-3AD203B41FA5}">
                      <a16:colId xmlns:a16="http://schemas.microsoft.com/office/drawing/2014/main" val="1246136166"/>
                    </a:ext>
                  </a:extLst>
                </a:gridCol>
                <a:gridCol w="2787112">
                  <a:extLst>
                    <a:ext uri="{9D8B030D-6E8A-4147-A177-3AD203B41FA5}">
                      <a16:colId xmlns:a16="http://schemas.microsoft.com/office/drawing/2014/main" val="3119449457"/>
                    </a:ext>
                  </a:extLst>
                </a:gridCol>
              </a:tblGrid>
              <a:tr h="523476">
                <a:tc>
                  <a:txBody>
                    <a:bodyPr/>
                    <a:lstStyle/>
                    <a:p>
                      <a:pPr marL="72000" algn="ctr">
                        <a:spcBef>
                          <a:spcPts val="10"/>
                        </a:spcBef>
                        <a:spcAft>
                          <a:spcPts val="10"/>
                        </a:spcAft>
                      </a:pPr>
                      <a:r>
                        <a:rPr lang="en-IN" sz="1800" dirty="0" err="1"/>
                        <a:t>S.No</a:t>
                      </a:r>
                      <a:endParaRPr lang="en-IN" sz="1800" dirty="0"/>
                    </a:p>
                  </a:txBody>
                  <a:tcPr/>
                </a:tc>
                <a:tc>
                  <a:txBody>
                    <a:bodyPr/>
                    <a:lstStyle/>
                    <a:p>
                      <a:pPr marL="72000" algn="ctr">
                        <a:spcBef>
                          <a:spcPts val="10"/>
                        </a:spcBef>
                        <a:spcAft>
                          <a:spcPts val="10"/>
                        </a:spcAft>
                      </a:pPr>
                      <a:r>
                        <a:rPr lang="en-IN" sz="1800" dirty="0"/>
                        <a:t>TITLE(YEAR)</a:t>
                      </a:r>
                    </a:p>
                  </a:txBody>
                  <a:tcPr/>
                </a:tc>
                <a:tc>
                  <a:txBody>
                    <a:bodyPr/>
                    <a:lstStyle/>
                    <a:p>
                      <a:pPr marL="72000" algn="ctr">
                        <a:spcBef>
                          <a:spcPts val="10"/>
                        </a:spcBef>
                        <a:spcAft>
                          <a:spcPts val="10"/>
                        </a:spcAft>
                      </a:pPr>
                      <a:r>
                        <a:rPr lang="en-US" sz="1800" b="1" kern="1200" dirty="0">
                          <a:solidFill>
                            <a:schemeClr val="lt1"/>
                          </a:solidFill>
                          <a:effectLst/>
                          <a:latin typeface="+mn-lt"/>
                          <a:ea typeface="+mn-ea"/>
                          <a:cs typeface="+mn-cs"/>
                        </a:rPr>
                        <a:t>TECHNOLOGY USED</a:t>
                      </a:r>
                      <a:endParaRPr lang="en-IN" sz="1800" dirty="0"/>
                    </a:p>
                  </a:txBody>
                  <a:tcPr/>
                </a:tc>
                <a:tc>
                  <a:txBody>
                    <a:bodyPr/>
                    <a:lstStyle/>
                    <a:p>
                      <a:pPr marL="72000" algn="ctr">
                        <a:spcBef>
                          <a:spcPts val="10"/>
                        </a:spcBef>
                        <a:spcAft>
                          <a:spcPts val="10"/>
                        </a:spcAft>
                      </a:pPr>
                      <a:r>
                        <a:rPr lang="en-US" sz="1800" b="1" kern="1200" dirty="0">
                          <a:solidFill>
                            <a:schemeClr val="lt1"/>
                          </a:solidFill>
                          <a:effectLst/>
                          <a:latin typeface="+mn-lt"/>
                          <a:ea typeface="+mn-ea"/>
                          <a:cs typeface="+mn-cs"/>
                        </a:rPr>
                        <a:t>PROBLEM SOLVED</a:t>
                      </a:r>
                      <a:endParaRPr lang="en-IN" sz="1800" dirty="0"/>
                    </a:p>
                  </a:txBody>
                  <a:tcPr/>
                </a:tc>
                <a:tc>
                  <a:txBody>
                    <a:bodyPr/>
                    <a:lstStyle/>
                    <a:p>
                      <a:pPr marL="72000" algn="ctr">
                        <a:spcBef>
                          <a:spcPts val="10"/>
                        </a:spcBef>
                        <a:spcAft>
                          <a:spcPts val="10"/>
                        </a:spcAft>
                      </a:pPr>
                      <a:r>
                        <a:rPr lang="en-IN" sz="1800" dirty="0"/>
                        <a:t>OBSERVATIONS</a:t>
                      </a:r>
                    </a:p>
                  </a:txBody>
                  <a:tcPr/>
                </a:tc>
                <a:extLst>
                  <a:ext uri="{0D108BD9-81ED-4DB2-BD59-A6C34878D82A}">
                    <a16:rowId xmlns:a16="http://schemas.microsoft.com/office/drawing/2014/main" val="239231958"/>
                  </a:ext>
                </a:extLst>
              </a:tr>
              <a:tr h="2089382">
                <a:tc>
                  <a:txBody>
                    <a:bodyPr/>
                    <a:lstStyle/>
                    <a:p>
                      <a:pPr marL="72000">
                        <a:lnSpc>
                          <a:spcPct val="100000"/>
                        </a:lnSpc>
                        <a:spcBef>
                          <a:spcPts val="50"/>
                        </a:spcBef>
                        <a:spcAft>
                          <a:spcPts val="50"/>
                        </a:spcAft>
                      </a:pPr>
                      <a:r>
                        <a:rPr lang="en-IN" sz="1800" dirty="0">
                          <a:latin typeface="+mn-lt"/>
                        </a:rPr>
                        <a:t>1</a:t>
                      </a:r>
                    </a:p>
                  </a:txBody>
                  <a:tcPr/>
                </a:tc>
                <a:tc>
                  <a:txBody>
                    <a:bodyPr/>
                    <a:lstStyle/>
                    <a:p>
                      <a:pPr marL="72000">
                        <a:lnSpc>
                          <a:spcPct val="100000"/>
                        </a:lnSpc>
                        <a:spcBef>
                          <a:spcPts val="50"/>
                        </a:spcBef>
                        <a:spcAft>
                          <a:spcPts val="50"/>
                        </a:spcAft>
                      </a:pPr>
                      <a:r>
                        <a:rPr lang="en-US" sz="1800" b="0" i="0" u="none" strike="noStrike" cap="none" dirty="0">
                          <a:solidFill>
                            <a:schemeClr val="dk1"/>
                          </a:solidFill>
                          <a:effectLst/>
                          <a:latin typeface="+mn-lt"/>
                          <a:ea typeface="+mn-ea"/>
                          <a:cs typeface="+mn-cs"/>
                          <a:sym typeface="Arial"/>
                        </a:rPr>
                        <a:t>A comprehensive approach to remote sensing object detection and scene understanding (</a:t>
                      </a:r>
                      <a:r>
                        <a:rPr lang="en-US" sz="1800" b="0" i="0" kern="1200" dirty="0">
                          <a:solidFill>
                            <a:schemeClr val="dk1"/>
                          </a:solidFill>
                          <a:effectLst/>
                          <a:latin typeface="+mn-lt"/>
                          <a:ea typeface="+mn-ea"/>
                          <a:cs typeface="+mn-cs"/>
                        </a:rPr>
                        <a:t>2024)</a:t>
                      </a:r>
                      <a:endParaRPr lang="en-US" sz="1800" dirty="0">
                        <a:latin typeface="+mn-lt"/>
                        <a:ea typeface="Verdana" panose="020B0604030504040204" pitchFamily="34" charset="0"/>
                      </a:endParaRPr>
                    </a:p>
                  </a:txBody>
                  <a:tcPr/>
                </a:tc>
                <a:tc>
                  <a:txBody>
                    <a:bodyPr/>
                    <a:lstStyle/>
                    <a:p>
                      <a:pPr marL="72000" indent="-285750">
                        <a:lnSpc>
                          <a:spcPct val="100000"/>
                        </a:lnSpc>
                        <a:spcBef>
                          <a:spcPts val="50"/>
                        </a:spcBef>
                        <a:spcAft>
                          <a:spcPts val="50"/>
                        </a:spcAft>
                        <a:buFont typeface="Arial" panose="020B0604020202020204" pitchFamily="34" charset="0"/>
                        <a:buChar char="•"/>
                      </a:pPr>
                      <a:r>
                        <a:rPr lang="en-US" sz="1800" b="0" i="0" kern="1200" dirty="0">
                          <a:solidFill>
                            <a:schemeClr val="dk1"/>
                          </a:solidFill>
                          <a:effectLst/>
                          <a:latin typeface="+mn-lt"/>
                          <a:ea typeface="+mn-ea"/>
                          <a:cs typeface="+mn-cs"/>
                        </a:rPr>
                        <a:t>R-CNN (Region-based Convolutional Neural Network)</a:t>
                      </a:r>
                      <a:endParaRPr lang="en-IN" sz="1800" b="0" i="0" kern="1200" dirty="0">
                        <a:solidFill>
                          <a:schemeClr val="dk1"/>
                        </a:solidFill>
                        <a:effectLst/>
                        <a:latin typeface="+mn-lt"/>
                        <a:ea typeface="MS Mincho" panose="02020609040205080304" pitchFamily="49" charset="-128"/>
                        <a:cs typeface="Times New Roman" panose="02020603050405020304" pitchFamily="18" charset="0"/>
                      </a:endParaRPr>
                    </a:p>
                    <a:p>
                      <a:pPr marL="72000" marR="0" lvl="0" indent="-285750" algn="l" defTabSz="914400" rtl="0" eaLnBrk="1" fontAlgn="auto" latinLnBrk="0" hangingPunct="1">
                        <a:lnSpc>
                          <a:spcPct val="100000"/>
                        </a:lnSpc>
                        <a:spcBef>
                          <a:spcPts val="50"/>
                        </a:spcBef>
                        <a:spcAft>
                          <a:spcPts val="5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DOTA and DIOR Datasets</a:t>
                      </a:r>
                    </a:p>
                    <a:p>
                      <a:pPr marL="72000">
                        <a:lnSpc>
                          <a:spcPct val="100000"/>
                        </a:lnSpc>
                        <a:spcBef>
                          <a:spcPts val="50"/>
                        </a:spcBef>
                        <a:spcAft>
                          <a:spcPts val="50"/>
                        </a:spcAft>
                      </a:pPr>
                      <a:endParaRPr lang="en-US" sz="1800" b="0" i="0" kern="1200" dirty="0">
                        <a:solidFill>
                          <a:schemeClr val="dk1"/>
                        </a:solidFill>
                        <a:effectLst/>
                        <a:latin typeface="+mn-lt"/>
                        <a:ea typeface="+mn-ea"/>
                        <a:cs typeface="+mn-cs"/>
                      </a:endParaRPr>
                    </a:p>
                  </a:txBody>
                  <a:tcPr marL="68580" marR="68580" marT="0" marB="0"/>
                </a:tc>
                <a:tc>
                  <a:txBody>
                    <a:bodyPr/>
                    <a:lstStyle/>
                    <a:p>
                      <a:pPr marL="72000">
                        <a:lnSpc>
                          <a:spcPct val="100000"/>
                        </a:lnSpc>
                        <a:spcBef>
                          <a:spcPts val="50"/>
                        </a:spcBef>
                        <a:spcAft>
                          <a:spcPts val="50"/>
                        </a:spcAft>
                      </a:pPr>
                      <a:r>
                        <a:rPr lang="en-US" sz="1800" b="0" i="0" kern="1200" dirty="0">
                          <a:solidFill>
                            <a:schemeClr val="dk1"/>
                          </a:solidFill>
                          <a:effectLst/>
                          <a:latin typeface="+mn-lt"/>
                          <a:ea typeface="+mn-ea"/>
                          <a:cs typeface="+mn-cs"/>
                        </a:rPr>
                        <a:t>Solve problem of detecting small and densely packed objects in remote sensing images by improving feature extraction and reducing information loss using advanced neural network techniques.</a:t>
                      </a:r>
                      <a:endParaRPr lang="en-IN" sz="1800" dirty="0">
                        <a:latin typeface="+mn-lt"/>
                      </a:endParaRPr>
                    </a:p>
                  </a:txBody>
                  <a:tcPr/>
                </a:tc>
                <a:tc>
                  <a:txBody>
                    <a:bodyPr/>
                    <a:lstStyle/>
                    <a:p>
                      <a:pPr marL="72000">
                        <a:lnSpc>
                          <a:spcPct val="100000"/>
                        </a:lnSpc>
                        <a:spcBef>
                          <a:spcPts val="50"/>
                        </a:spcBef>
                        <a:spcAft>
                          <a:spcPts val="50"/>
                        </a:spcAft>
                      </a:pPr>
                      <a:r>
                        <a:rPr lang="en-US" sz="1800" b="0" i="0" kern="1200" dirty="0">
                          <a:solidFill>
                            <a:schemeClr val="dk1"/>
                          </a:solidFill>
                          <a:effectLst/>
                          <a:latin typeface="+mn-lt"/>
                          <a:ea typeface="+mn-ea"/>
                          <a:cs typeface="+mn-cs"/>
                        </a:rPr>
                        <a:t>The proposed multiscale-attention R-CNN (MSA R-CNN) significantly outperforms existing models in object detection and background information extraction in remote sensing images.</a:t>
                      </a:r>
                      <a:endParaRPr lang="en-IN" sz="1800" dirty="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739003688"/>
                  </a:ext>
                </a:extLst>
              </a:tr>
              <a:tr h="2424713">
                <a:tc>
                  <a:txBody>
                    <a:bodyPr/>
                    <a:lstStyle/>
                    <a:p>
                      <a:pPr marL="72000">
                        <a:spcBef>
                          <a:spcPts val="50"/>
                        </a:spcBef>
                        <a:spcAft>
                          <a:spcPts val="50"/>
                        </a:spcAft>
                      </a:pPr>
                      <a:r>
                        <a:rPr lang="en-IN" sz="1800" dirty="0">
                          <a:latin typeface="+mn-lt"/>
                        </a:rPr>
                        <a:t>2</a:t>
                      </a:r>
                    </a:p>
                  </a:txBody>
                  <a:tcPr/>
                </a:tc>
                <a:tc>
                  <a:txBody>
                    <a:bodyPr/>
                    <a:lstStyle/>
                    <a:p>
                      <a:pPr marL="72000" marR="0" lvl="0" indent="0" algn="l" defTabSz="914400" rtl="0" eaLnBrk="1" fontAlgn="auto" latinLnBrk="0" hangingPunct="1">
                        <a:lnSpc>
                          <a:spcPct val="100000"/>
                        </a:lnSpc>
                        <a:spcBef>
                          <a:spcPts val="50"/>
                        </a:spcBef>
                        <a:spcAft>
                          <a:spcPts val="50"/>
                        </a:spcAft>
                        <a:buClrTx/>
                        <a:buSzTx/>
                        <a:buFontTx/>
                        <a:buNone/>
                        <a:tabLst/>
                        <a:defRPr/>
                      </a:pPr>
                      <a:r>
                        <a:rPr lang="en-US" sz="1800" b="0" i="0" u="none" strike="noStrike" cap="none" dirty="0">
                          <a:solidFill>
                            <a:schemeClr val="dk1"/>
                          </a:solidFill>
                          <a:effectLst/>
                          <a:latin typeface="+mn-lt"/>
                          <a:ea typeface="+mn-ea"/>
                          <a:cs typeface="+mn-cs"/>
                          <a:sym typeface="Arial"/>
                        </a:rPr>
                        <a:t>A Robust Cross-Weighted Thresholding Method for Object Extraction in Complex Scenes (2024)</a:t>
                      </a:r>
                      <a:endParaRPr lang="en-US" sz="2000" dirty="0">
                        <a:latin typeface="Verdana" panose="020B0604030504040204" pitchFamily="34" charset="0"/>
                        <a:ea typeface="Verdana" panose="020B0604030504040204" pitchFamily="34" charset="0"/>
                      </a:endParaRPr>
                    </a:p>
                  </a:txBody>
                  <a:tcPr/>
                </a:tc>
                <a:tc>
                  <a:txBody>
                    <a:bodyPr/>
                    <a:lstStyle/>
                    <a:p>
                      <a:pPr marL="72000" indent="-285750">
                        <a:spcBef>
                          <a:spcPts val="50"/>
                        </a:spcBef>
                        <a:spcAft>
                          <a:spcPts val="50"/>
                        </a:spcAft>
                        <a:buFont typeface="Arial" panose="020B0604020202020204" pitchFamily="34" charset="0"/>
                        <a:buChar char="•"/>
                      </a:pPr>
                      <a:r>
                        <a:rPr lang="en-US" sz="1800" b="0" i="0" kern="1200" dirty="0">
                          <a:solidFill>
                            <a:schemeClr val="dk1"/>
                          </a:solidFill>
                          <a:effectLst/>
                          <a:latin typeface="+mn-lt"/>
                          <a:ea typeface="+mn-ea"/>
                          <a:cs typeface="+mn-cs"/>
                        </a:rPr>
                        <a:t>Adaptive thresholding</a:t>
                      </a:r>
                    </a:p>
                    <a:p>
                      <a:pPr marL="72000" indent="-285750">
                        <a:spcBef>
                          <a:spcPts val="50"/>
                        </a:spcBef>
                        <a:spcAft>
                          <a:spcPts val="50"/>
                        </a:spcAft>
                        <a:buFont typeface="Arial" panose="020B0604020202020204" pitchFamily="34" charset="0"/>
                        <a:buChar char="•"/>
                      </a:pPr>
                      <a:r>
                        <a:rPr lang="en-IN" sz="1800" dirty="0">
                          <a:latin typeface="+mn-lt"/>
                        </a:rPr>
                        <a:t>Peak-weaken Otsu method (PWOTSU).</a:t>
                      </a:r>
                    </a:p>
                  </a:txBody>
                  <a:tcPr/>
                </a:tc>
                <a:tc>
                  <a:txBody>
                    <a:bodyPr/>
                    <a:lstStyle/>
                    <a:p>
                      <a:pPr marL="72000">
                        <a:lnSpc>
                          <a:spcPct val="115000"/>
                        </a:lnSpc>
                        <a:spcBef>
                          <a:spcPts val="50"/>
                        </a:spcBef>
                        <a:spcAft>
                          <a:spcPts val="50"/>
                        </a:spcAft>
                      </a:pPr>
                      <a:r>
                        <a:rPr lang="en-US" sz="1800" dirty="0">
                          <a:effectLst/>
                          <a:latin typeface="+mn-lt"/>
                          <a:ea typeface="MS Mincho" panose="02020609040205080304" pitchFamily="49" charset="-128"/>
                          <a:cs typeface="Times New Roman" panose="02020603050405020304" pitchFamily="18" charset="0"/>
                        </a:rPr>
                        <a:t>The paper presents the PWOTSU method to enhance image segmentation accuracy in complex scenes by improving threshold selection in challenges like noise and low contrast.</a:t>
                      </a:r>
                      <a:endParaRPr lang="en-IN" sz="1800" dirty="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marL="72000">
                        <a:spcBef>
                          <a:spcPts val="50"/>
                        </a:spcBef>
                        <a:spcAft>
                          <a:spcPts val="50"/>
                        </a:spcAft>
                      </a:pPr>
                      <a:r>
                        <a:rPr lang="en-US" sz="1800" b="0" i="0" kern="1200" dirty="0">
                          <a:solidFill>
                            <a:schemeClr val="dk1"/>
                          </a:solidFill>
                          <a:effectLst/>
                          <a:latin typeface="+mn-lt"/>
                          <a:ea typeface="+mn-ea"/>
                          <a:cs typeface="+mn-cs"/>
                        </a:rPr>
                        <a:t>The proposed PWOTSU method consistently outperforms traditional thresholding techniques in accurately extracting objects from images with complex scenes, demonstrating superior robustness and efficiency.</a:t>
                      </a:r>
                      <a:endParaRPr lang="en-IN" sz="1600" dirty="0">
                        <a:latin typeface="+mn-lt"/>
                      </a:endParaRPr>
                    </a:p>
                  </a:txBody>
                  <a:tcPr/>
                </a:tc>
                <a:extLst>
                  <a:ext uri="{0D108BD9-81ED-4DB2-BD59-A6C34878D82A}">
                    <a16:rowId xmlns:a16="http://schemas.microsoft.com/office/drawing/2014/main" val="1663024086"/>
                  </a:ext>
                </a:extLst>
              </a:tr>
            </a:tbl>
          </a:graphicData>
        </a:graphic>
      </p:graphicFrame>
    </p:spTree>
    <p:extLst>
      <p:ext uri="{BB962C8B-B14F-4D97-AF65-F5344CB8AC3E}">
        <p14:creationId xmlns:p14="http://schemas.microsoft.com/office/powerpoint/2010/main" val="414149321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A258E98-A34F-6C02-C780-A998175F40B0}"/>
              </a:ext>
            </a:extLst>
          </p:cNvPr>
          <p:cNvGraphicFramePr>
            <a:graphicFrameLocks noGrp="1"/>
          </p:cNvGraphicFramePr>
          <p:nvPr>
            <p:extLst>
              <p:ext uri="{D42A27DB-BD31-4B8C-83A1-F6EECF244321}">
                <p14:modId xmlns:p14="http://schemas.microsoft.com/office/powerpoint/2010/main" val="4072423744"/>
              </p:ext>
            </p:extLst>
          </p:nvPr>
        </p:nvGraphicFramePr>
        <p:xfrm>
          <a:off x="0" y="-13447"/>
          <a:ext cx="12191998" cy="6871447"/>
        </p:xfrm>
        <a:graphic>
          <a:graphicData uri="http://schemas.openxmlformats.org/drawingml/2006/table">
            <a:tbl>
              <a:tblPr firstRow="1" bandRow="1">
                <a:tableStyleId>{93296810-A885-4BE3-A3E7-6D5BEEA58F35}</a:tableStyleId>
              </a:tblPr>
              <a:tblGrid>
                <a:gridCol w="757897">
                  <a:extLst>
                    <a:ext uri="{9D8B030D-6E8A-4147-A177-3AD203B41FA5}">
                      <a16:colId xmlns:a16="http://schemas.microsoft.com/office/drawing/2014/main" val="120175748"/>
                    </a:ext>
                  </a:extLst>
                </a:gridCol>
                <a:gridCol w="2398962">
                  <a:extLst>
                    <a:ext uri="{9D8B030D-6E8A-4147-A177-3AD203B41FA5}">
                      <a16:colId xmlns:a16="http://schemas.microsoft.com/office/drawing/2014/main" val="80595945"/>
                    </a:ext>
                  </a:extLst>
                </a:gridCol>
                <a:gridCol w="2515214">
                  <a:extLst>
                    <a:ext uri="{9D8B030D-6E8A-4147-A177-3AD203B41FA5}">
                      <a16:colId xmlns:a16="http://schemas.microsoft.com/office/drawing/2014/main" val="2211243082"/>
                    </a:ext>
                  </a:extLst>
                </a:gridCol>
                <a:gridCol w="3608657">
                  <a:extLst>
                    <a:ext uri="{9D8B030D-6E8A-4147-A177-3AD203B41FA5}">
                      <a16:colId xmlns:a16="http://schemas.microsoft.com/office/drawing/2014/main" val="1246136166"/>
                    </a:ext>
                  </a:extLst>
                </a:gridCol>
                <a:gridCol w="2911268">
                  <a:extLst>
                    <a:ext uri="{9D8B030D-6E8A-4147-A177-3AD203B41FA5}">
                      <a16:colId xmlns:a16="http://schemas.microsoft.com/office/drawing/2014/main" val="3119449457"/>
                    </a:ext>
                  </a:extLst>
                </a:gridCol>
              </a:tblGrid>
              <a:tr h="376410">
                <a:tc>
                  <a:txBody>
                    <a:bodyPr/>
                    <a:lstStyle/>
                    <a:p>
                      <a:pPr marL="72000" algn="ctr">
                        <a:spcBef>
                          <a:spcPts val="10"/>
                        </a:spcBef>
                        <a:spcAft>
                          <a:spcPts val="10"/>
                        </a:spcAft>
                      </a:pPr>
                      <a:r>
                        <a:rPr lang="en-IN" sz="1800" dirty="0" err="1"/>
                        <a:t>S.No</a:t>
                      </a:r>
                      <a:endParaRPr lang="en-IN" sz="1800" dirty="0"/>
                    </a:p>
                  </a:txBody>
                  <a:tcPr/>
                </a:tc>
                <a:tc>
                  <a:txBody>
                    <a:bodyPr/>
                    <a:lstStyle/>
                    <a:p>
                      <a:pPr marL="72000" algn="ctr">
                        <a:spcBef>
                          <a:spcPts val="10"/>
                        </a:spcBef>
                        <a:spcAft>
                          <a:spcPts val="10"/>
                        </a:spcAft>
                      </a:pPr>
                      <a:r>
                        <a:rPr lang="en-IN" sz="1800" dirty="0"/>
                        <a:t>TITLE(YEAR)</a:t>
                      </a:r>
                    </a:p>
                  </a:txBody>
                  <a:tcPr/>
                </a:tc>
                <a:tc>
                  <a:txBody>
                    <a:bodyPr/>
                    <a:lstStyle/>
                    <a:p>
                      <a:pPr marL="72000" algn="ctr">
                        <a:spcBef>
                          <a:spcPts val="10"/>
                        </a:spcBef>
                        <a:spcAft>
                          <a:spcPts val="10"/>
                        </a:spcAft>
                      </a:pPr>
                      <a:r>
                        <a:rPr lang="en-US" sz="1800" b="1" kern="1200" dirty="0">
                          <a:solidFill>
                            <a:schemeClr val="lt1"/>
                          </a:solidFill>
                          <a:effectLst/>
                          <a:latin typeface="+mn-lt"/>
                          <a:ea typeface="+mn-ea"/>
                          <a:cs typeface="+mn-cs"/>
                        </a:rPr>
                        <a:t>TECHNOLOGY USED</a:t>
                      </a:r>
                      <a:endParaRPr lang="en-IN" sz="1800" dirty="0"/>
                    </a:p>
                  </a:txBody>
                  <a:tcPr/>
                </a:tc>
                <a:tc>
                  <a:txBody>
                    <a:bodyPr/>
                    <a:lstStyle/>
                    <a:p>
                      <a:pPr marL="72000" algn="ctr">
                        <a:spcBef>
                          <a:spcPts val="10"/>
                        </a:spcBef>
                        <a:spcAft>
                          <a:spcPts val="10"/>
                        </a:spcAft>
                      </a:pPr>
                      <a:r>
                        <a:rPr lang="en-US" sz="1800" b="1" kern="1200" dirty="0">
                          <a:solidFill>
                            <a:schemeClr val="lt1"/>
                          </a:solidFill>
                          <a:effectLst/>
                          <a:latin typeface="+mn-lt"/>
                          <a:ea typeface="+mn-ea"/>
                          <a:cs typeface="+mn-cs"/>
                        </a:rPr>
                        <a:t>PROBLEM SOLVED</a:t>
                      </a:r>
                      <a:endParaRPr lang="en-IN" sz="1800" dirty="0"/>
                    </a:p>
                  </a:txBody>
                  <a:tcPr/>
                </a:tc>
                <a:tc>
                  <a:txBody>
                    <a:bodyPr/>
                    <a:lstStyle/>
                    <a:p>
                      <a:pPr marL="72000" algn="ctr">
                        <a:spcBef>
                          <a:spcPts val="10"/>
                        </a:spcBef>
                        <a:spcAft>
                          <a:spcPts val="10"/>
                        </a:spcAft>
                      </a:pPr>
                      <a:r>
                        <a:rPr lang="en-IN" sz="1800" dirty="0"/>
                        <a:t>OBSERVATIONS</a:t>
                      </a:r>
                    </a:p>
                  </a:txBody>
                  <a:tcPr/>
                </a:tc>
                <a:extLst>
                  <a:ext uri="{0D108BD9-81ED-4DB2-BD59-A6C34878D82A}">
                    <a16:rowId xmlns:a16="http://schemas.microsoft.com/office/drawing/2014/main" val="239231958"/>
                  </a:ext>
                </a:extLst>
              </a:tr>
              <a:tr h="2182452">
                <a:tc>
                  <a:txBody>
                    <a:bodyPr/>
                    <a:lstStyle/>
                    <a:p>
                      <a:pPr marL="72000">
                        <a:lnSpc>
                          <a:spcPct val="100000"/>
                        </a:lnSpc>
                        <a:spcBef>
                          <a:spcPts val="50"/>
                        </a:spcBef>
                        <a:spcAft>
                          <a:spcPts val="50"/>
                        </a:spcAft>
                      </a:pPr>
                      <a:r>
                        <a:rPr lang="en-IN" sz="1800" dirty="0">
                          <a:latin typeface="+mn-lt"/>
                        </a:rPr>
                        <a:t>3</a:t>
                      </a:r>
                    </a:p>
                  </a:txBody>
                  <a:tcPr/>
                </a:tc>
                <a:tc>
                  <a:txBody>
                    <a:bodyPr/>
                    <a:lstStyle/>
                    <a:p>
                      <a:r>
                        <a:rPr lang="en-US" sz="1800" b="0" i="0" u="none" strike="noStrike" cap="none" dirty="0">
                          <a:solidFill>
                            <a:schemeClr val="dk1"/>
                          </a:solidFill>
                          <a:effectLst/>
                          <a:latin typeface="+mn-lt"/>
                          <a:ea typeface="+mn-ea"/>
                          <a:cs typeface="+mn-cs"/>
                          <a:sym typeface="Arial"/>
                        </a:rPr>
                        <a:t>An improved anchor‑free object detection method applied</a:t>
                      </a:r>
                      <a:br>
                        <a:rPr lang="en-US" sz="1800" dirty="0"/>
                      </a:br>
                      <a:r>
                        <a:rPr lang="en-US" sz="1800" b="0" i="0" u="none" strike="noStrike" cap="none" dirty="0">
                          <a:solidFill>
                            <a:schemeClr val="dk1"/>
                          </a:solidFill>
                          <a:effectLst/>
                          <a:latin typeface="+mn-lt"/>
                          <a:ea typeface="+mn-ea"/>
                          <a:cs typeface="+mn-cs"/>
                          <a:sym typeface="Arial"/>
                        </a:rPr>
                        <a:t>in complex scenes based on SDA‑DLA34 (2023)</a:t>
                      </a:r>
                      <a:endParaRPr lang="en-US" sz="1800" dirty="0">
                        <a:latin typeface="Verdana" panose="020B0604030504040204" pitchFamily="34" charset="0"/>
                        <a:ea typeface="Verdana" panose="020B0604030504040204" pitchFamily="34" charset="0"/>
                      </a:endParaRPr>
                    </a:p>
                  </a:txBody>
                  <a:tcPr/>
                </a:tc>
                <a:tc>
                  <a:txBody>
                    <a:bodyPr/>
                    <a:lstStyle/>
                    <a:p>
                      <a:pPr marL="72000" indent="-285750">
                        <a:lnSpc>
                          <a:spcPct val="100000"/>
                        </a:lnSpc>
                        <a:spcBef>
                          <a:spcPts val="50"/>
                        </a:spcBef>
                        <a:spcAft>
                          <a:spcPts val="50"/>
                        </a:spcAft>
                        <a:buFont typeface="Arial" panose="020B0604020202020204" pitchFamily="34" charset="0"/>
                        <a:buChar char="•"/>
                      </a:pPr>
                      <a:r>
                        <a:rPr lang="en-US" sz="1800" b="0" i="0" kern="1200" dirty="0">
                          <a:solidFill>
                            <a:schemeClr val="dk1"/>
                          </a:solidFill>
                          <a:effectLst/>
                          <a:latin typeface="+mn-lt"/>
                          <a:ea typeface="+mn-ea"/>
                          <a:cs typeface="+mn-cs"/>
                        </a:rPr>
                        <a:t>SDA-DLA34</a:t>
                      </a:r>
                    </a:p>
                    <a:p>
                      <a:pPr marL="72000" indent="-285750">
                        <a:lnSpc>
                          <a:spcPct val="100000"/>
                        </a:lnSpc>
                        <a:spcBef>
                          <a:spcPts val="50"/>
                        </a:spcBef>
                        <a:spcAft>
                          <a:spcPts val="50"/>
                        </a:spcAft>
                        <a:buFont typeface="Arial" panose="020B0604020202020204" pitchFamily="34" charset="0"/>
                        <a:buChar char="•"/>
                      </a:pPr>
                      <a:r>
                        <a:rPr lang="en-US" sz="1800" b="0" i="0" kern="1200" dirty="0">
                          <a:solidFill>
                            <a:schemeClr val="dk1"/>
                          </a:solidFill>
                          <a:effectLst/>
                          <a:latin typeface="+mn-lt"/>
                          <a:ea typeface="+mn-ea"/>
                          <a:cs typeface="+mn-cs"/>
                        </a:rPr>
                        <a:t>Soft Pooling</a:t>
                      </a:r>
                    </a:p>
                  </a:txBody>
                  <a:tcPr marL="68580" marR="68580" marT="0" marB="0"/>
                </a:tc>
                <a:tc>
                  <a:txBody>
                    <a:bodyPr/>
                    <a:lstStyle/>
                    <a:p>
                      <a:pPr marL="72000">
                        <a:lnSpc>
                          <a:spcPct val="100000"/>
                        </a:lnSpc>
                        <a:spcBef>
                          <a:spcPts val="50"/>
                        </a:spcBef>
                        <a:spcAft>
                          <a:spcPts val="50"/>
                        </a:spcAft>
                      </a:pPr>
                      <a:r>
                        <a:rPr lang="en-US" sz="1800" b="0" i="0" kern="1200" dirty="0">
                          <a:solidFill>
                            <a:schemeClr val="dk1"/>
                          </a:solidFill>
                          <a:effectLst/>
                          <a:latin typeface="+mn-lt"/>
                          <a:ea typeface="+mn-ea"/>
                          <a:cs typeface="+mn-cs"/>
                        </a:rPr>
                        <a:t>The paper solves the problem of finding objects that are hard to see because they are blurry or have changed shape in complicated backgrounds.</a:t>
                      </a:r>
                    </a:p>
                    <a:p>
                      <a:pPr marL="72000">
                        <a:lnSpc>
                          <a:spcPct val="100000"/>
                        </a:lnSpc>
                        <a:spcBef>
                          <a:spcPts val="50"/>
                        </a:spcBef>
                        <a:spcAft>
                          <a:spcPts val="50"/>
                        </a:spcAft>
                      </a:pPr>
                      <a:endParaRPr lang="en-IN" sz="1800" dirty="0">
                        <a:latin typeface="+mn-lt"/>
                      </a:endParaRPr>
                    </a:p>
                  </a:txBody>
                  <a:tcPr/>
                </a:tc>
                <a:tc>
                  <a:txBody>
                    <a:bodyPr/>
                    <a:lstStyle/>
                    <a:p>
                      <a:pPr marL="72000">
                        <a:lnSpc>
                          <a:spcPct val="100000"/>
                        </a:lnSpc>
                        <a:spcBef>
                          <a:spcPts val="50"/>
                        </a:spcBef>
                        <a:spcAft>
                          <a:spcPts val="50"/>
                        </a:spcAft>
                      </a:pPr>
                      <a:r>
                        <a:rPr lang="en-US" sz="1800" b="0" i="0" kern="1200" dirty="0">
                          <a:solidFill>
                            <a:schemeClr val="dk1"/>
                          </a:solidFill>
                          <a:effectLst/>
                          <a:latin typeface="+mn-lt"/>
                          <a:ea typeface="+mn-ea"/>
                          <a:cs typeface="+mn-cs"/>
                        </a:rPr>
                        <a:t>The SDA-DLA34 method improve by 5% </a:t>
                      </a:r>
                      <a:r>
                        <a:rPr lang="en-US" sz="1800" b="0" i="0" u="none" strike="noStrike" cap="none" dirty="0">
                          <a:solidFill>
                            <a:schemeClr val="dk1"/>
                          </a:solidFill>
                          <a:effectLst/>
                          <a:latin typeface="+mn-lt"/>
                          <a:ea typeface="+mn-ea"/>
                          <a:cs typeface="+mn-cs"/>
                          <a:sym typeface="Arial"/>
                        </a:rPr>
                        <a:t>compared to</a:t>
                      </a:r>
                      <a:r>
                        <a:rPr lang="en-US" sz="1800" b="0" i="0" kern="1200" dirty="0">
                          <a:solidFill>
                            <a:schemeClr val="dk1"/>
                          </a:solidFill>
                          <a:effectLst/>
                          <a:latin typeface="+mn-lt"/>
                          <a:ea typeface="+mn-ea"/>
                          <a:cs typeface="+mn-cs"/>
                        </a:rPr>
                        <a:t> DLA34, enhancing small object detection without sacrificing </a:t>
                      </a:r>
                      <a:r>
                        <a:rPr lang="en-US" sz="1800" b="0" i="0" u="none" strike="noStrike" cap="none" dirty="0">
                          <a:solidFill>
                            <a:schemeClr val="dk1"/>
                          </a:solidFill>
                          <a:effectLst/>
                          <a:latin typeface="+mn-lt"/>
                          <a:ea typeface="+mn-ea"/>
                          <a:cs typeface="+mn-cs"/>
                          <a:sym typeface="Arial"/>
                        </a:rPr>
                        <a:t>processing </a:t>
                      </a:r>
                      <a:r>
                        <a:rPr lang="en-US" sz="1800" b="0" i="0" kern="1200" dirty="0">
                          <a:solidFill>
                            <a:schemeClr val="dk1"/>
                          </a:solidFill>
                          <a:effectLst/>
                          <a:latin typeface="+mn-lt"/>
                          <a:ea typeface="+mn-ea"/>
                          <a:cs typeface="+mn-cs"/>
                        </a:rPr>
                        <a:t>speed.</a:t>
                      </a:r>
                      <a:endParaRPr lang="en-IN" sz="1800" dirty="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739003688"/>
                  </a:ext>
                </a:extLst>
              </a:tr>
              <a:tr h="2493875">
                <a:tc>
                  <a:txBody>
                    <a:bodyPr/>
                    <a:lstStyle/>
                    <a:p>
                      <a:pPr marL="72000">
                        <a:spcBef>
                          <a:spcPts val="50"/>
                        </a:spcBef>
                        <a:spcAft>
                          <a:spcPts val="50"/>
                        </a:spcAft>
                      </a:pPr>
                      <a:r>
                        <a:rPr lang="en-IN" sz="1800" dirty="0">
                          <a:latin typeface="+mn-lt"/>
                        </a:rPr>
                        <a:t>4</a:t>
                      </a:r>
                    </a:p>
                  </a:txBody>
                  <a:tcPr/>
                </a:tc>
                <a:tc>
                  <a:txBody>
                    <a:bodyPr/>
                    <a:lstStyle/>
                    <a:p>
                      <a:r>
                        <a:rPr lang="en-US" sz="1800" b="0" i="0" u="none" strike="noStrike" cap="none" dirty="0">
                          <a:solidFill>
                            <a:schemeClr val="dk1"/>
                          </a:solidFill>
                          <a:effectLst/>
                          <a:latin typeface="+mn-lt"/>
                          <a:ea typeface="+mn-ea"/>
                          <a:cs typeface="+mn-cs"/>
                          <a:sym typeface="Arial"/>
                        </a:rPr>
                        <a:t>An Improved YOLO Model by Incorporating Attention</a:t>
                      </a:r>
                      <a:br>
                        <a:rPr lang="en-US" sz="1800" dirty="0"/>
                      </a:br>
                      <a:r>
                        <a:rPr lang="en-US" sz="1800" b="0" i="0" u="none" strike="noStrike" cap="none" dirty="0">
                          <a:solidFill>
                            <a:schemeClr val="dk1"/>
                          </a:solidFill>
                          <a:effectLst/>
                          <a:latin typeface="+mn-lt"/>
                          <a:ea typeface="+mn-ea"/>
                          <a:cs typeface="+mn-cs"/>
                          <a:sym typeface="Arial"/>
                        </a:rPr>
                        <a:t>Mechanism for Object Detection in Traffic Scene</a:t>
                      </a:r>
                      <a:endParaRPr lang="en-US" sz="1800" dirty="0">
                        <a:latin typeface="Verdana" panose="020B0604030504040204" pitchFamily="34" charset="0"/>
                        <a:ea typeface="Verdana" panose="020B0604030504040204" pitchFamily="34" charset="0"/>
                      </a:endParaRPr>
                    </a:p>
                  </a:txBody>
                  <a:tcPr/>
                </a:tc>
                <a:tc>
                  <a:txBody>
                    <a:bodyPr/>
                    <a:lstStyle/>
                    <a:p>
                      <a:pPr marL="72000" indent="-285750">
                        <a:spcBef>
                          <a:spcPts val="50"/>
                        </a:spcBef>
                        <a:spcAft>
                          <a:spcPts val="50"/>
                        </a:spcAft>
                        <a:buFont typeface="Arial" panose="020B0604020202020204" pitchFamily="34" charset="0"/>
                        <a:buChar char="•"/>
                      </a:pPr>
                      <a:r>
                        <a:rPr lang="en-US" sz="1800" b="0" i="0" kern="1200" dirty="0">
                          <a:solidFill>
                            <a:schemeClr val="dk1"/>
                          </a:solidFill>
                          <a:effectLst/>
                          <a:latin typeface="+mn-lt"/>
                          <a:ea typeface="+mn-ea"/>
                          <a:cs typeface="+mn-cs"/>
                        </a:rPr>
                        <a:t>YOLO-VSF model</a:t>
                      </a:r>
                    </a:p>
                    <a:p>
                      <a:pPr marL="72000" indent="-285750">
                        <a:spcBef>
                          <a:spcPts val="50"/>
                        </a:spcBef>
                        <a:spcAft>
                          <a:spcPts val="50"/>
                        </a:spcAft>
                        <a:buFont typeface="Arial" panose="020B0604020202020204" pitchFamily="34" charset="0"/>
                        <a:buChar char="•"/>
                      </a:pPr>
                      <a:r>
                        <a:rPr lang="en-US" sz="1800" b="0" i="0" kern="1200" dirty="0">
                          <a:solidFill>
                            <a:schemeClr val="dk1"/>
                          </a:solidFill>
                          <a:effectLst/>
                          <a:latin typeface="+mn-lt"/>
                          <a:ea typeface="+mn-ea"/>
                          <a:cs typeface="+mn-cs"/>
                        </a:rPr>
                        <a:t>VGG16 backbone</a:t>
                      </a:r>
                      <a:endParaRPr lang="en-IN" sz="1800" b="0" i="0" kern="1200" dirty="0">
                        <a:solidFill>
                          <a:schemeClr val="dk1"/>
                        </a:solidFill>
                        <a:effectLst/>
                        <a:latin typeface="+mn-lt"/>
                        <a:ea typeface="+mn-ea"/>
                        <a:cs typeface="+mn-cs"/>
                      </a:endParaRPr>
                    </a:p>
                    <a:p>
                      <a:pPr marL="72000" indent="-285750">
                        <a:spcBef>
                          <a:spcPts val="50"/>
                        </a:spcBef>
                        <a:spcAft>
                          <a:spcPts val="50"/>
                        </a:spcAft>
                        <a:buFont typeface="Arial" panose="020B0604020202020204" pitchFamily="34" charset="0"/>
                        <a:buChar char="•"/>
                      </a:pPr>
                      <a:r>
                        <a:rPr lang="en-US" sz="1800" dirty="0" err="1"/>
                        <a:t>VanJee</a:t>
                      </a:r>
                      <a:r>
                        <a:rPr lang="en-US" sz="1800" dirty="0"/>
                        <a:t> dataset</a:t>
                      </a:r>
                      <a:endParaRPr lang="en-IN" sz="1800" dirty="0">
                        <a:latin typeface="+mn-lt"/>
                      </a:endParaRPr>
                    </a:p>
                  </a:txBody>
                  <a:tcPr/>
                </a:tc>
                <a:tc>
                  <a:txBody>
                    <a:bodyPr/>
                    <a:lstStyle/>
                    <a:p>
                      <a:pPr marL="72000">
                        <a:lnSpc>
                          <a:spcPct val="115000"/>
                        </a:lnSpc>
                        <a:spcBef>
                          <a:spcPts val="50"/>
                        </a:spcBef>
                        <a:spcAft>
                          <a:spcPts val="50"/>
                        </a:spcAft>
                      </a:pPr>
                      <a:r>
                        <a:rPr lang="en-US" sz="1800" b="0" i="0" kern="1200" dirty="0">
                          <a:solidFill>
                            <a:schemeClr val="dk1"/>
                          </a:solidFill>
                          <a:effectLst/>
                          <a:latin typeface="+mn-lt"/>
                          <a:ea typeface="+mn-ea"/>
                          <a:cs typeface="+mn-cs"/>
                        </a:rPr>
                        <a:t>The paper addresses the sample imbalance problem in object detection and enhances feature extraction for improved accuracy in traffic scenes.</a:t>
                      </a:r>
                      <a:endParaRPr lang="en-IN" sz="1800" dirty="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r>
                        <a:rPr lang="en-US" sz="1800" dirty="0"/>
                        <a:t>YOLO-VSF improves by 3.04% over YOLOv4, reaching 92.21% on the </a:t>
                      </a:r>
                      <a:r>
                        <a:rPr lang="en-US" sz="1800" dirty="0" err="1"/>
                        <a:t>VanJee</a:t>
                      </a:r>
                      <a:r>
                        <a:rPr lang="en-US" sz="1800" dirty="0"/>
                        <a:t> dataset, with fewer parameters than YOLOv7, enhancing accuracy and efficiency.</a:t>
                      </a:r>
                    </a:p>
                    <a:p>
                      <a:pPr marL="72000">
                        <a:spcBef>
                          <a:spcPts val="50"/>
                        </a:spcBef>
                        <a:spcAft>
                          <a:spcPts val="50"/>
                        </a:spcAft>
                      </a:pPr>
                      <a:endParaRPr lang="en-IN" sz="1800" dirty="0">
                        <a:latin typeface="+mn-lt"/>
                      </a:endParaRPr>
                    </a:p>
                  </a:txBody>
                  <a:tcPr/>
                </a:tc>
                <a:extLst>
                  <a:ext uri="{0D108BD9-81ED-4DB2-BD59-A6C34878D82A}">
                    <a16:rowId xmlns:a16="http://schemas.microsoft.com/office/drawing/2014/main" val="1663024086"/>
                  </a:ext>
                </a:extLst>
              </a:tr>
              <a:tr h="1818710">
                <a:tc>
                  <a:txBody>
                    <a:bodyPr/>
                    <a:lstStyle/>
                    <a:p>
                      <a:pPr marL="72000">
                        <a:lnSpc>
                          <a:spcPct val="100000"/>
                        </a:lnSpc>
                        <a:spcBef>
                          <a:spcPts val="50"/>
                        </a:spcBef>
                        <a:spcAft>
                          <a:spcPts val="50"/>
                        </a:spcAft>
                      </a:pPr>
                      <a:r>
                        <a:rPr lang="en-IN" sz="1800" dirty="0">
                          <a:latin typeface="+mn-lt"/>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a:solidFill>
                            <a:schemeClr val="dk1"/>
                          </a:solidFill>
                          <a:effectLst/>
                          <a:latin typeface="+mn-lt"/>
                          <a:ea typeface="+mn-ea"/>
                          <a:cs typeface="+mn-cs"/>
                          <a:sym typeface="Arial"/>
                        </a:rPr>
                        <a:t>Ensemble For Object Detection In Complex Traffic Scenes</a:t>
                      </a:r>
                      <a:endParaRPr lang="en-US" sz="1800" dirty="0">
                        <a:latin typeface="+mn-lt"/>
                        <a:ea typeface="Verdana" panose="020B0604030504040204" pitchFamily="34" charset="0"/>
                      </a:endParaRPr>
                    </a:p>
                  </a:txBody>
                  <a:tcPr/>
                </a:tc>
                <a:tc>
                  <a:txBody>
                    <a:bodyPr/>
                    <a:lstStyle/>
                    <a:p>
                      <a:pPr marL="72000" indent="-285750">
                        <a:lnSpc>
                          <a:spcPct val="100000"/>
                        </a:lnSpc>
                        <a:spcBef>
                          <a:spcPts val="50"/>
                        </a:spcBef>
                        <a:spcAft>
                          <a:spcPts val="50"/>
                        </a:spcAft>
                        <a:buFont typeface="Arial" panose="020B0604020202020204" pitchFamily="34" charset="0"/>
                        <a:buChar char="•"/>
                      </a:pPr>
                      <a:r>
                        <a:rPr lang="en-US" sz="1800" dirty="0">
                          <a:latin typeface="+mn-lt"/>
                        </a:rPr>
                        <a:t>Ensemble learning (bagging)</a:t>
                      </a:r>
                    </a:p>
                    <a:p>
                      <a:pPr marL="72000" indent="-285750">
                        <a:lnSpc>
                          <a:spcPct val="100000"/>
                        </a:lnSpc>
                        <a:spcBef>
                          <a:spcPts val="50"/>
                        </a:spcBef>
                        <a:spcAft>
                          <a:spcPts val="50"/>
                        </a:spcAft>
                        <a:buFont typeface="Arial" panose="020B0604020202020204" pitchFamily="34" charset="0"/>
                        <a:buChar char="•"/>
                      </a:pPr>
                      <a:r>
                        <a:rPr lang="en-US" sz="1800" dirty="0">
                          <a:latin typeface="+mn-lt"/>
                        </a:rPr>
                        <a:t>R-CNN (Region-based Convolutional Neural Network) architecture</a:t>
                      </a:r>
                      <a:endParaRPr lang="en-US" sz="1800" b="0" i="0" kern="1200" dirty="0">
                        <a:solidFill>
                          <a:schemeClr val="dk1"/>
                        </a:solidFill>
                        <a:effectLst/>
                        <a:latin typeface="+mn-lt"/>
                        <a:ea typeface="+mn-ea"/>
                        <a:cs typeface="+mn-cs"/>
                      </a:endParaRPr>
                    </a:p>
                  </a:txBody>
                  <a:tcPr marL="68580" marR="68580" marT="0" marB="0"/>
                </a:tc>
                <a:tc>
                  <a:txBody>
                    <a:bodyPr/>
                    <a:lstStyle/>
                    <a:p>
                      <a:pPr marL="72000">
                        <a:lnSpc>
                          <a:spcPct val="100000"/>
                        </a:lnSpc>
                        <a:spcBef>
                          <a:spcPts val="50"/>
                        </a:spcBef>
                        <a:spcAft>
                          <a:spcPts val="50"/>
                        </a:spcAft>
                      </a:pPr>
                      <a:r>
                        <a:rPr lang="en-US" sz="1800" dirty="0">
                          <a:latin typeface="+mn-lt"/>
                        </a:rPr>
                        <a:t>It improves detection accuracy and robustness in challenging traffic conditions.</a:t>
                      </a:r>
                      <a:endParaRPr lang="en-IN" sz="1800" dirty="0">
                        <a:latin typeface="+mn-lt"/>
                      </a:endParaRPr>
                    </a:p>
                  </a:txBody>
                  <a:tcPr/>
                </a:tc>
                <a:tc>
                  <a:txBody>
                    <a:bodyPr/>
                    <a:lstStyle/>
                    <a:p>
                      <a:pPr marL="72000">
                        <a:lnSpc>
                          <a:spcPct val="100000"/>
                        </a:lnSpc>
                        <a:spcBef>
                          <a:spcPts val="50"/>
                        </a:spcBef>
                        <a:spcAft>
                          <a:spcPts val="50"/>
                        </a:spcAft>
                      </a:pPr>
                      <a:r>
                        <a:rPr lang="en-US" sz="1800" dirty="0">
                          <a:latin typeface="+mn-lt"/>
                        </a:rPr>
                        <a:t>Bagging R-CNN achieves superior detection accuracy over state-of-the-art methods on traffic and general object detection datasets.</a:t>
                      </a:r>
                      <a:endParaRPr lang="en-IN" sz="1800" dirty="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029393118"/>
                  </a:ext>
                </a:extLst>
              </a:tr>
            </a:tbl>
          </a:graphicData>
        </a:graphic>
      </p:graphicFrame>
    </p:spTree>
    <p:extLst>
      <p:ext uri="{BB962C8B-B14F-4D97-AF65-F5344CB8AC3E}">
        <p14:creationId xmlns:p14="http://schemas.microsoft.com/office/powerpoint/2010/main" val="2714468407"/>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A258E98-A34F-6C02-C780-A998175F40B0}"/>
              </a:ext>
            </a:extLst>
          </p:cNvPr>
          <p:cNvGraphicFramePr>
            <a:graphicFrameLocks noGrp="1"/>
          </p:cNvGraphicFramePr>
          <p:nvPr>
            <p:extLst>
              <p:ext uri="{D42A27DB-BD31-4B8C-83A1-F6EECF244321}">
                <p14:modId xmlns:p14="http://schemas.microsoft.com/office/powerpoint/2010/main" val="1240349556"/>
              </p:ext>
            </p:extLst>
          </p:nvPr>
        </p:nvGraphicFramePr>
        <p:xfrm>
          <a:off x="0" y="0"/>
          <a:ext cx="12192000" cy="6857999"/>
        </p:xfrm>
        <a:graphic>
          <a:graphicData uri="http://schemas.openxmlformats.org/drawingml/2006/table">
            <a:tbl>
              <a:tblPr firstRow="1" bandRow="1">
                <a:tableStyleId>{93296810-A885-4BE3-A3E7-6D5BEEA58F35}</a:tableStyleId>
              </a:tblPr>
              <a:tblGrid>
                <a:gridCol w="757897">
                  <a:extLst>
                    <a:ext uri="{9D8B030D-6E8A-4147-A177-3AD203B41FA5}">
                      <a16:colId xmlns:a16="http://schemas.microsoft.com/office/drawing/2014/main" val="120175748"/>
                    </a:ext>
                  </a:extLst>
                </a:gridCol>
                <a:gridCol w="2398963">
                  <a:extLst>
                    <a:ext uri="{9D8B030D-6E8A-4147-A177-3AD203B41FA5}">
                      <a16:colId xmlns:a16="http://schemas.microsoft.com/office/drawing/2014/main" val="80595945"/>
                    </a:ext>
                  </a:extLst>
                </a:gridCol>
                <a:gridCol w="2515213">
                  <a:extLst>
                    <a:ext uri="{9D8B030D-6E8A-4147-A177-3AD203B41FA5}">
                      <a16:colId xmlns:a16="http://schemas.microsoft.com/office/drawing/2014/main" val="2211243082"/>
                    </a:ext>
                  </a:extLst>
                </a:gridCol>
                <a:gridCol w="3608657">
                  <a:extLst>
                    <a:ext uri="{9D8B030D-6E8A-4147-A177-3AD203B41FA5}">
                      <a16:colId xmlns:a16="http://schemas.microsoft.com/office/drawing/2014/main" val="1246136166"/>
                    </a:ext>
                  </a:extLst>
                </a:gridCol>
                <a:gridCol w="2911270">
                  <a:extLst>
                    <a:ext uri="{9D8B030D-6E8A-4147-A177-3AD203B41FA5}">
                      <a16:colId xmlns:a16="http://schemas.microsoft.com/office/drawing/2014/main" val="3119449457"/>
                    </a:ext>
                  </a:extLst>
                </a:gridCol>
              </a:tblGrid>
              <a:tr h="491192">
                <a:tc>
                  <a:txBody>
                    <a:bodyPr/>
                    <a:lstStyle/>
                    <a:p>
                      <a:pPr marL="72000" algn="ctr">
                        <a:spcBef>
                          <a:spcPts val="10"/>
                        </a:spcBef>
                        <a:spcAft>
                          <a:spcPts val="10"/>
                        </a:spcAft>
                      </a:pPr>
                      <a:r>
                        <a:rPr lang="en-IN" sz="1800" dirty="0" err="1"/>
                        <a:t>S.No</a:t>
                      </a:r>
                      <a:endParaRPr lang="en-IN" sz="1800" dirty="0"/>
                    </a:p>
                  </a:txBody>
                  <a:tcPr/>
                </a:tc>
                <a:tc>
                  <a:txBody>
                    <a:bodyPr/>
                    <a:lstStyle/>
                    <a:p>
                      <a:pPr marL="72000" algn="ctr">
                        <a:spcBef>
                          <a:spcPts val="10"/>
                        </a:spcBef>
                        <a:spcAft>
                          <a:spcPts val="10"/>
                        </a:spcAft>
                      </a:pPr>
                      <a:r>
                        <a:rPr lang="en-IN" sz="1800" dirty="0"/>
                        <a:t>TITLE(YEAR)</a:t>
                      </a:r>
                    </a:p>
                  </a:txBody>
                  <a:tcPr/>
                </a:tc>
                <a:tc>
                  <a:txBody>
                    <a:bodyPr/>
                    <a:lstStyle/>
                    <a:p>
                      <a:pPr marL="72000" algn="ctr">
                        <a:spcBef>
                          <a:spcPts val="10"/>
                        </a:spcBef>
                        <a:spcAft>
                          <a:spcPts val="10"/>
                        </a:spcAft>
                      </a:pPr>
                      <a:r>
                        <a:rPr lang="en-US" sz="1800" b="1" kern="1200" dirty="0">
                          <a:solidFill>
                            <a:schemeClr val="lt1"/>
                          </a:solidFill>
                          <a:effectLst/>
                          <a:latin typeface="+mn-lt"/>
                          <a:ea typeface="+mn-ea"/>
                          <a:cs typeface="+mn-cs"/>
                        </a:rPr>
                        <a:t>TECHNOLOGY USED</a:t>
                      </a:r>
                      <a:endParaRPr lang="en-IN" sz="1800" dirty="0"/>
                    </a:p>
                  </a:txBody>
                  <a:tcPr/>
                </a:tc>
                <a:tc>
                  <a:txBody>
                    <a:bodyPr/>
                    <a:lstStyle/>
                    <a:p>
                      <a:pPr marL="72000" algn="ctr">
                        <a:spcBef>
                          <a:spcPts val="10"/>
                        </a:spcBef>
                        <a:spcAft>
                          <a:spcPts val="10"/>
                        </a:spcAft>
                      </a:pPr>
                      <a:r>
                        <a:rPr lang="en-US" sz="1800" b="1" kern="1200" dirty="0">
                          <a:solidFill>
                            <a:schemeClr val="lt1"/>
                          </a:solidFill>
                          <a:effectLst/>
                          <a:latin typeface="+mn-lt"/>
                          <a:ea typeface="+mn-ea"/>
                          <a:cs typeface="+mn-cs"/>
                        </a:rPr>
                        <a:t>PROBLEM SOLVED</a:t>
                      </a:r>
                      <a:endParaRPr lang="en-IN" sz="1800" dirty="0"/>
                    </a:p>
                  </a:txBody>
                  <a:tcPr/>
                </a:tc>
                <a:tc>
                  <a:txBody>
                    <a:bodyPr/>
                    <a:lstStyle/>
                    <a:p>
                      <a:pPr marL="72000" algn="ctr">
                        <a:spcBef>
                          <a:spcPts val="10"/>
                        </a:spcBef>
                        <a:spcAft>
                          <a:spcPts val="10"/>
                        </a:spcAft>
                      </a:pPr>
                      <a:r>
                        <a:rPr lang="en-IN" sz="1800" dirty="0"/>
                        <a:t>OBSERVATIONS</a:t>
                      </a:r>
                    </a:p>
                  </a:txBody>
                  <a:tcPr/>
                </a:tc>
                <a:extLst>
                  <a:ext uri="{0D108BD9-81ED-4DB2-BD59-A6C34878D82A}">
                    <a16:rowId xmlns:a16="http://schemas.microsoft.com/office/drawing/2014/main" val="239231958"/>
                  </a:ext>
                </a:extLst>
              </a:tr>
              <a:tr h="2263640">
                <a:tc>
                  <a:txBody>
                    <a:bodyPr/>
                    <a:lstStyle/>
                    <a:p>
                      <a:pPr marL="72000">
                        <a:spcBef>
                          <a:spcPts val="50"/>
                        </a:spcBef>
                        <a:spcAft>
                          <a:spcPts val="50"/>
                        </a:spcAft>
                      </a:pPr>
                      <a:r>
                        <a:rPr lang="en-IN" sz="2000" dirty="0">
                          <a:latin typeface="+mn-lt"/>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cap="none" dirty="0">
                          <a:solidFill>
                            <a:schemeClr val="dk1"/>
                          </a:solidFill>
                          <a:effectLst/>
                          <a:latin typeface="+mn-lt"/>
                          <a:ea typeface="+mn-ea"/>
                          <a:cs typeface="+mn-cs"/>
                          <a:sym typeface="Arial"/>
                        </a:rPr>
                        <a:t>Background subtraction via regional multi-feature-frequency model in complex scenes</a:t>
                      </a:r>
                      <a:endParaRPr lang="en-US" sz="2000" dirty="0">
                        <a:latin typeface="+mn-lt"/>
                        <a:ea typeface="Verdana" panose="020B0604030504040204" pitchFamily="34" charset="0"/>
                      </a:endParaRPr>
                    </a:p>
                  </a:txBody>
                  <a:tcPr/>
                </a:tc>
                <a:tc>
                  <a:txBody>
                    <a:bodyPr/>
                    <a:lstStyle/>
                    <a:p>
                      <a:pPr marL="72000" indent="-285750">
                        <a:spcBef>
                          <a:spcPts val="50"/>
                        </a:spcBef>
                        <a:spcAft>
                          <a:spcPts val="50"/>
                        </a:spcAft>
                        <a:buFont typeface="Arial" panose="020B0604020202020204" pitchFamily="34" charset="0"/>
                        <a:buChar char="•"/>
                      </a:pPr>
                      <a:r>
                        <a:rPr lang="en-US" sz="2000" dirty="0">
                          <a:latin typeface="+mn-lt"/>
                        </a:rPr>
                        <a:t>Regional multi-feature-frequency model</a:t>
                      </a:r>
                    </a:p>
                    <a:p>
                      <a:pPr marL="72000" indent="-285750">
                        <a:spcBef>
                          <a:spcPts val="50"/>
                        </a:spcBef>
                        <a:spcAft>
                          <a:spcPts val="50"/>
                        </a:spcAft>
                        <a:buFont typeface="Arial" panose="020B0604020202020204" pitchFamily="34" charset="0"/>
                        <a:buChar char="•"/>
                      </a:pPr>
                      <a:r>
                        <a:rPr lang="en-US" sz="2000" dirty="0">
                          <a:latin typeface="+mn-lt"/>
                        </a:rPr>
                        <a:t>Adaptive thresholds for background subtraction.</a:t>
                      </a:r>
                      <a:endParaRPr lang="en-IN" sz="2000" dirty="0">
                        <a:latin typeface="+mn-lt"/>
                      </a:endParaRPr>
                    </a:p>
                  </a:txBody>
                  <a:tcPr/>
                </a:tc>
                <a:tc>
                  <a:txBody>
                    <a:bodyPr/>
                    <a:lstStyle/>
                    <a:p>
                      <a:pPr marL="72000">
                        <a:lnSpc>
                          <a:spcPct val="115000"/>
                        </a:lnSpc>
                        <a:spcBef>
                          <a:spcPts val="50"/>
                        </a:spcBef>
                        <a:spcAft>
                          <a:spcPts val="50"/>
                        </a:spcAft>
                      </a:pPr>
                      <a:r>
                        <a:rPr lang="en-US" sz="2000" dirty="0">
                          <a:latin typeface="+mn-lt"/>
                        </a:rPr>
                        <a:t>Detecting multi-scale moving objects under dynamic backgrounds in complex scenes</a:t>
                      </a:r>
                      <a:endParaRPr lang="en-IN" sz="2000" dirty="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marL="72000">
                        <a:spcBef>
                          <a:spcPts val="50"/>
                        </a:spcBef>
                        <a:spcAft>
                          <a:spcPts val="50"/>
                        </a:spcAft>
                      </a:pPr>
                      <a:r>
                        <a:rPr lang="en-US" sz="2000" dirty="0">
                          <a:latin typeface="+mn-lt"/>
                        </a:rPr>
                        <a:t>Achieved highest overall F-Measure of 0.6114, outperforming 12 state-of-the-art algorithms on </a:t>
                      </a:r>
                      <a:r>
                        <a:rPr lang="en-US" sz="2000" dirty="0" err="1">
                          <a:latin typeface="+mn-lt"/>
                        </a:rPr>
                        <a:t>CDnet</a:t>
                      </a:r>
                      <a:r>
                        <a:rPr lang="en-US" sz="2000" dirty="0">
                          <a:latin typeface="+mn-lt"/>
                        </a:rPr>
                        <a:t> 2014 dataset.</a:t>
                      </a:r>
                      <a:endParaRPr lang="en-IN" sz="2000" dirty="0">
                        <a:latin typeface="+mn-lt"/>
                      </a:endParaRPr>
                    </a:p>
                  </a:txBody>
                  <a:tcPr/>
                </a:tc>
                <a:extLst>
                  <a:ext uri="{0D108BD9-81ED-4DB2-BD59-A6C34878D82A}">
                    <a16:rowId xmlns:a16="http://schemas.microsoft.com/office/drawing/2014/main" val="1663024086"/>
                  </a:ext>
                </a:extLst>
              </a:tr>
              <a:tr h="1865076">
                <a:tc>
                  <a:txBody>
                    <a:bodyPr/>
                    <a:lstStyle/>
                    <a:p>
                      <a:pPr marL="72000">
                        <a:lnSpc>
                          <a:spcPct val="100000"/>
                        </a:lnSpc>
                        <a:spcBef>
                          <a:spcPts val="50"/>
                        </a:spcBef>
                        <a:spcAft>
                          <a:spcPts val="50"/>
                        </a:spcAft>
                      </a:pPr>
                      <a:r>
                        <a:rPr lang="en-IN" sz="2000" dirty="0">
                          <a:latin typeface="+mn-lt"/>
                        </a:rPr>
                        <a:t>7</a:t>
                      </a:r>
                    </a:p>
                  </a:txBody>
                  <a:tcPr/>
                </a:tc>
                <a:tc>
                  <a:txBody>
                    <a:bodyPr/>
                    <a:lstStyle/>
                    <a:p>
                      <a:r>
                        <a:rPr lang="en-US" sz="2000" b="0" i="0" u="none" strike="noStrike" kern="1200" cap="none" dirty="0">
                          <a:solidFill>
                            <a:schemeClr val="dk1"/>
                          </a:solidFill>
                          <a:effectLst/>
                          <a:latin typeface="+mn-lt"/>
                          <a:ea typeface="+mn-ea"/>
                          <a:cs typeface="+mn-cs"/>
                          <a:sym typeface="Arial"/>
                        </a:rPr>
                        <a:t>Robust Region Feature Synthesizer for Zero-Shot Object Detection</a:t>
                      </a:r>
                      <a:endParaRPr lang="en-US" sz="2000" kern="1200" dirty="0">
                        <a:solidFill>
                          <a:schemeClr val="dk1"/>
                        </a:solidFill>
                        <a:latin typeface="+mn-lt"/>
                        <a:ea typeface="Verdana" panose="020B0604030504040204" pitchFamily="34" charset="0"/>
                        <a:cs typeface="+mn-cs"/>
                      </a:endParaRPr>
                    </a:p>
                  </a:txBody>
                  <a:tcPr/>
                </a:tc>
                <a:tc>
                  <a:txBody>
                    <a:bodyPr/>
                    <a:lstStyle/>
                    <a:p>
                      <a:pPr marL="72000" indent="-285750">
                        <a:lnSpc>
                          <a:spcPct val="100000"/>
                        </a:lnSpc>
                        <a:spcBef>
                          <a:spcPts val="50"/>
                        </a:spcBef>
                        <a:spcAft>
                          <a:spcPts val="50"/>
                        </a:spcAft>
                        <a:buFont typeface="Arial" panose="020B0604020202020204" pitchFamily="34" charset="0"/>
                        <a:buChar char="•"/>
                      </a:pPr>
                      <a:r>
                        <a:rPr lang="en-US" sz="2000" dirty="0"/>
                        <a:t>Generative adversarial networks (GANs)</a:t>
                      </a:r>
                    </a:p>
                    <a:p>
                      <a:pPr marL="72000" indent="-285750">
                        <a:lnSpc>
                          <a:spcPct val="100000"/>
                        </a:lnSpc>
                        <a:spcBef>
                          <a:spcPts val="50"/>
                        </a:spcBef>
                        <a:spcAft>
                          <a:spcPts val="50"/>
                        </a:spcAft>
                        <a:buFont typeface="Arial" panose="020B0604020202020204" pitchFamily="34" charset="0"/>
                        <a:buChar char="•"/>
                      </a:pPr>
                      <a:r>
                        <a:rPr lang="en-US" sz="2000" dirty="0"/>
                        <a:t>object detection networks (Faster R-CNN) </a:t>
                      </a:r>
                      <a:endParaRPr lang="en-US" sz="2000" b="0" i="0" kern="1200" dirty="0">
                        <a:solidFill>
                          <a:schemeClr val="dk1"/>
                        </a:solidFill>
                        <a:effectLst/>
                        <a:latin typeface="+mn-lt"/>
                        <a:ea typeface="+mn-ea"/>
                        <a:cs typeface="+mn-cs"/>
                      </a:endParaRPr>
                    </a:p>
                  </a:txBody>
                  <a:tcPr marL="68580" marR="68580" marT="0" marB="0"/>
                </a:tc>
                <a:tc>
                  <a:txBody>
                    <a:bodyPr/>
                    <a:lstStyle/>
                    <a:p>
                      <a:pPr marL="72000">
                        <a:lnSpc>
                          <a:spcPct val="100000"/>
                        </a:lnSpc>
                        <a:spcBef>
                          <a:spcPts val="50"/>
                        </a:spcBef>
                        <a:spcAft>
                          <a:spcPts val="50"/>
                        </a:spcAft>
                      </a:pPr>
                      <a:r>
                        <a:rPr lang="en-US" sz="2000" dirty="0"/>
                        <a:t>Zero-shot object detection - detecting objects from unseen classes without training examples</a:t>
                      </a:r>
                      <a:endParaRPr lang="en-IN" sz="2000" dirty="0">
                        <a:latin typeface="+mn-lt"/>
                      </a:endParaRPr>
                    </a:p>
                  </a:txBody>
                  <a:tcPr/>
                </a:tc>
                <a:tc>
                  <a:txBody>
                    <a:bodyPr/>
                    <a:lstStyle/>
                    <a:p>
                      <a:pPr marL="72000">
                        <a:lnSpc>
                          <a:spcPct val="100000"/>
                        </a:lnSpc>
                        <a:spcBef>
                          <a:spcPts val="50"/>
                        </a:spcBef>
                        <a:spcAft>
                          <a:spcPts val="50"/>
                        </a:spcAft>
                      </a:pPr>
                      <a:r>
                        <a:rPr lang="en-US" sz="2000" dirty="0"/>
                        <a:t>Achieved state-of-the-art performance, improving </a:t>
                      </a:r>
                      <a:r>
                        <a:rPr lang="en-US" sz="2000" dirty="0" err="1"/>
                        <a:t>mAP</a:t>
                      </a:r>
                      <a:r>
                        <a:rPr lang="en-US" sz="2000" dirty="0"/>
                        <a:t> by 0.8-3.3% on various datasets compared to previous methods.</a:t>
                      </a:r>
                      <a:endParaRPr lang="en-IN" sz="2000" dirty="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594639049"/>
                  </a:ext>
                </a:extLst>
              </a:tr>
              <a:tr h="2238091">
                <a:tc>
                  <a:txBody>
                    <a:bodyPr/>
                    <a:lstStyle/>
                    <a:p>
                      <a:pPr marL="72000">
                        <a:spcBef>
                          <a:spcPts val="50"/>
                        </a:spcBef>
                        <a:spcAft>
                          <a:spcPts val="50"/>
                        </a:spcAft>
                      </a:pPr>
                      <a:r>
                        <a:rPr lang="en-IN" sz="2000" dirty="0">
                          <a:latin typeface="+mn-lt"/>
                        </a:rPr>
                        <a:t>8</a:t>
                      </a:r>
                    </a:p>
                  </a:txBody>
                  <a:tcPr/>
                </a:tc>
                <a:tc>
                  <a:txBody>
                    <a:bodyPr/>
                    <a:lstStyle/>
                    <a:p>
                      <a:r>
                        <a:rPr lang="en-US" sz="2000" dirty="0"/>
                        <a:t>Noise-Robust Branch Feature Measure for Infrared Small Target Detection in Complex Scenes</a:t>
                      </a:r>
                      <a:endParaRPr lang="en-US" sz="2000" kern="1200" dirty="0">
                        <a:solidFill>
                          <a:schemeClr val="dk1"/>
                        </a:solidFill>
                        <a:latin typeface="+mn-lt"/>
                        <a:ea typeface="Verdana" panose="020B0604030504040204" pitchFamily="34" charset="0"/>
                        <a:cs typeface="+mn-cs"/>
                      </a:endParaRPr>
                    </a:p>
                  </a:txBody>
                  <a:tcPr/>
                </a:tc>
                <a:tc>
                  <a:txBody>
                    <a:bodyPr/>
                    <a:lstStyle/>
                    <a:p>
                      <a:pPr marL="72000" indent="-285750">
                        <a:spcBef>
                          <a:spcPts val="50"/>
                        </a:spcBef>
                        <a:spcAft>
                          <a:spcPts val="50"/>
                        </a:spcAft>
                        <a:buFont typeface="Arial" panose="020B0604020202020204" pitchFamily="34" charset="0"/>
                        <a:buChar char="•"/>
                      </a:pPr>
                      <a:r>
                        <a:rPr lang="en-US" sz="2000" dirty="0"/>
                        <a:t>8-branch model</a:t>
                      </a:r>
                    </a:p>
                    <a:p>
                      <a:pPr marL="72000" indent="-285750">
                        <a:spcBef>
                          <a:spcPts val="50"/>
                        </a:spcBef>
                        <a:spcAft>
                          <a:spcPts val="50"/>
                        </a:spcAft>
                        <a:buFont typeface="Arial" panose="020B0604020202020204" pitchFamily="34" charset="0"/>
                        <a:buChar char="•"/>
                      </a:pPr>
                      <a:r>
                        <a:rPr lang="en-US" sz="2000" dirty="0"/>
                        <a:t>Branch local contrast (BLC)</a:t>
                      </a:r>
                      <a:endParaRPr lang="en-IN" sz="2000" dirty="0">
                        <a:latin typeface="+mn-lt"/>
                      </a:endParaRPr>
                    </a:p>
                  </a:txBody>
                  <a:tcPr/>
                </a:tc>
                <a:tc>
                  <a:txBody>
                    <a:bodyPr/>
                    <a:lstStyle/>
                    <a:p>
                      <a:pPr marL="72000">
                        <a:lnSpc>
                          <a:spcPct val="115000"/>
                        </a:lnSpc>
                        <a:spcBef>
                          <a:spcPts val="50"/>
                        </a:spcBef>
                        <a:spcAft>
                          <a:spcPts val="50"/>
                        </a:spcAft>
                      </a:pPr>
                      <a:r>
                        <a:rPr lang="en-US" sz="2000" dirty="0"/>
                        <a:t>Improved robustness of infrared small target detection in complex scenes with background clutter.</a:t>
                      </a:r>
                      <a:endParaRPr lang="en-IN" sz="2000" dirty="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marL="72000">
                        <a:spcBef>
                          <a:spcPts val="50"/>
                        </a:spcBef>
                        <a:spcAft>
                          <a:spcPts val="50"/>
                        </a:spcAft>
                      </a:pPr>
                      <a:r>
                        <a:rPr lang="en-US" sz="2000" dirty="0"/>
                        <a:t>The proposed BFM method achieved AUC &gt; 0.95, SCRG &gt; 699.64, and BSF &gt; 49.17 on four real image sequences, outperforming comparison methods.</a:t>
                      </a:r>
                      <a:endParaRPr lang="en-IN" sz="2000" dirty="0">
                        <a:latin typeface="+mn-lt"/>
                      </a:endParaRPr>
                    </a:p>
                  </a:txBody>
                  <a:tcPr/>
                </a:tc>
                <a:extLst>
                  <a:ext uri="{0D108BD9-81ED-4DB2-BD59-A6C34878D82A}">
                    <a16:rowId xmlns:a16="http://schemas.microsoft.com/office/drawing/2014/main" val="2090040687"/>
                  </a:ext>
                </a:extLst>
              </a:tr>
            </a:tbl>
          </a:graphicData>
        </a:graphic>
      </p:graphicFrame>
    </p:spTree>
    <p:extLst>
      <p:ext uri="{BB962C8B-B14F-4D97-AF65-F5344CB8AC3E}">
        <p14:creationId xmlns:p14="http://schemas.microsoft.com/office/powerpoint/2010/main" val="53790805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A258E98-A34F-6C02-C780-A998175F40B0}"/>
              </a:ext>
            </a:extLst>
          </p:cNvPr>
          <p:cNvGraphicFramePr>
            <a:graphicFrameLocks noGrp="1"/>
          </p:cNvGraphicFramePr>
          <p:nvPr>
            <p:extLst>
              <p:ext uri="{D42A27DB-BD31-4B8C-83A1-F6EECF244321}">
                <p14:modId xmlns:p14="http://schemas.microsoft.com/office/powerpoint/2010/main" val="2346477584"/>
              </p:ext>
            </p:extLst>
          </p:nvPr>
        </p:nvGraphicFramePr>
        <p:xfrm>
          <a:off x="0" y="0"/>
          <a:ext cx="12192001" cy="6858000"/>
        </p:xfrm>
        <a:graphic>
          <a:graphicData uri="http://schemas.openxmlformats.org/drawingml/2006/table">
            <a:tbl>
              <a:tblPr firstRow="1" bandRow="1">
                <a:tableStyleId>{93296810-A885-4BE3-A3E7-6D5BEEA58F35}</a:tableStyleId>
              </a:tblPr>
              <a:tblGrid>
                <a:gridCol w="757897">
                  <a:extLst>
                    <a:ext uri="{9D8B030D-6E8A-4147-A177-3AD203B41FA5}">
                      <a16:colId xmlns:a16="http://schemas.microsoft.com/office/drawing/2014/main" val="120175748"/>
                    </a:ext>
                  </a:extLst>
                </a:gridCol>
                <a:gridCol w="2398963">
                  <a:extLst>
                    <a:ext uri="{9D8B030D-6E8A-4147-A177-3AD203B41FA5}">
                      <a16:colId xmlns:a16="http://schemas.microsoft.com/office/drawing/2014/main" val="80595945"/>
                    </a:ext>
                  </a:extLst>
                </a:gridCol>
                <a:gridCol w="2515214">
                  <a:extLst>
                    <a:ext uri="{9D8B030D-6E8A-4147-A177-3AD203B41FA5}">
                      <a16:colId xmlns:a16="http://schemas.microsoft.com/office/drawing/2014/main" val="2211243082"/>
                    </a:ext>
                  </a:extLst>
                </a:gridCol>
                <a:gridCol w="3608658">
                  <a:extLst>
                    <a:ext uri="{9D8B030D-6E8A-4147-A177-3AD203B41FA5}">
                      <a16:colId xmlns:a16="http://schemas.microsoft.com/office/drawing/2014/main" val="1246136166"/>
                    </a:ext>
                  </a:extLst>
                </a:gridCol>
                <a:gridCol w="2911269">
                  <a:extLst>
                    <a:ext uri="{9D8B030D-6E8A-4147-A177-3AD203B41FA5}">
                      <a16:colId xmlns:a16="http://schemas.microsoft.com/office/drawing/2014/main" val="3119449457"/>
                    </a:ext>
                  </a:extLst>
                </a:gridCol>
              </a:tblGrid>
              <a:tr h="712645">
                <a:tc>
                  <a:txBody>
                    <a:bodyPr/>
                    <a:lstStyle/>
                    <a:p>
                      <a:pPr marL="72000" algn="ctr">
                        <a:spcBef>
                          <a:spcPts val="10"/>
                        </a:spcBef>
                        <a:spcAft>
                          <a:spcPts val="10"/>
                        </a:spcAft>
                      </a:pPr>
                      <a:r>
                        <a:rPr lang="en-IN" sz="1800" dirty="0" err="1"/>
                        <a:t>S.No</a:t>
                      </a:r>
                      <a:endParaRPr lang="en-IN" sz="1800" dirty="0"/>
                    </a:p>
                  </a:txBody>
                  <a:tcPr/>
                </a:tc>
                <a:tc>
                  <a:txBody>
                    <a:bodyPr/>
                    <a:lstStyle/>
                    <a:p>
                      <a:pPr marL="72000" algn="ctr">
                        <a:spcBef>
                          <a:spcPts val="10"/>
                        </a:spcBef>
                        <a:spcAft>
                          <a:spcPts val="10"/>
                        </a:spcAft>
                      </a:pPr>
                      <a:r>
                        <a:rPr lang="en-IN" sz="1800" dirty="0"/>
                        <a:t>TITLE(YEAR)</a:t>
                      </a:r>
                    </a:p>
                  </a:txBody>
                  <a:tcPr/>
                </a:tc>
                <a:tc>
                  <a:txBody>
                    <a:bodyPr/>
                    <a:lstStyle/>
                    <a:p>
                      <a:pPr marL="72000" algn="ctr">
                        <a:spcBef>
                          <a:spcPts val="10"/>
                        </a:spcBef>
                        <a:spcAft>
                          <a:spcPts val="10"/>
                        </a:spcAft>
                      </a:pPr>
                      <a:r>
                        <a:rPr lang="en-US" sz="1800" b="1" kern="1200" dirty="0">
                          <a:solidFill>
                            <a:schemeClr val="lt1"/>
                          </a:solidFill>
                          <a:effectLst/>
                          <a:latin typeface="+mn-lt"/>
                          <a:ea typeface="+mn-ea"/>
                          <a:cs typeface="+mn-cs"/>
                        </a:rPr>
                        <a:t>TECHNOLOGY USED</a:t>
                      </a:r>
                      <a:endParaRPr lang="en-IN" sz="1800" dirty="0"/>
                    </a:p>
                  </a:txBody>
                  <a:tcPr/>
                </a:tc>
                <a:tc>
                  <a:txBody>
                    <a:bodyPr/>
                    <a:lstStyle/>
                    <a:p>
                      <a:pPr marL="72000" algn="ctr">
                        <a:spcBef>
                          <a:spcPts val="10"/>
                        </a:spcBef>
                        <a:spcAft>
                          <a:spcPts val="10"/>
                        </a:spcAft>
                      </a:pPr>
                      <a:r>
                        <a:rPr lang="en-US" sz="1800" b="1" kern="1200" dirty="0">
                          <a:solidFill>
                            <a:schemeClr val="lt1"/>
                          </a:solidFill>
                          <a:effectLst/>
                          <a:latin typeface="+mn-lt"/>
                          <a:ea typeface="+mn-ea"/>
                          <a:cs typeface="+mn-cs"/>
                        </a:rPr>
                        <a:t>PROBLEM SOLVED</a:t>
                      </a:r>
                      <a:endParaRPr lang="en-IN" sz="1800" dirty="0"/>
                    </a:p>
                  </a:txBody>
                  <a:tcPr/>
                </a:tc>
                <a:tc>
                  <a:txBody>
                    <a:bodyPr/>
                    <a:lstStyle/>
                    <a:p>
                      <a:pPr marL="72000" algn="ctr">
                        <a:spcBef>
                          <a:spcPts val="10"/>
                        </a:spcBef>
                        <a:spcAft>
                          <a:spcPts val="10"/>
                        </a:spcAft>
                      </a:pPr>
                      <a:r>
                        <a:rPr lang="en-IN" sz="1800" dirty="0"/>
                        <a:t>OBSERVATIONS</a:t>
                      </a:r>
                    </a:p>
                  </a:txBody>
                  <a:tcPr/>
                </a:tc>
                <a:extLst>
                  <a:ext uri="{0D108BD9-81ED-4DB2-BD59-A6C34878D82A}">
                    <a16:rowId xmlns:a16="http://schemas.microsoft.com/office/drawing/2014/main" val="239231958"/>
                  </a:ext>
                </a:extLst>
              </a:tr>
              <a:tr h="2844423">
                <a:tc>
                  <a:txBody>
                    <a:bodyPr/>
                    <a:lstStyle/>
                    <a:p>
                      <a:pPr marL="72000">
                        <a:lnSpc>
                          <a:spcPct val="100000"/>
                        </a:lnSpc>
                        <a:spcBef>
                          <a:spcPts val="50"/>
                        </a:spcBef>
                        <a:spcAft>
                          <a:spcPts val="50"/>
                        </a:spcAft>
                      </a:pPr>
                      <a:r>
                        <a:rPr lang="en-IN" sz="2000" dirty="0">
                          <a:latin typeface="+mn-lt"/>
                        </a:rPr>
                        <a:t>9</a:t>
                      </a:r>
                    </a:p>
                  </a:txBody>
                  <a:tcPr/>
                </a:tc>
                <a:tc>
                  <a:txBody>
                    <a:bodyPr/>
                    <a:lstStyle/>
                    <a:p>
                      <a:r>
                        <a:rPr lang="en-US" sz="2000" dirty="0">
                          <a:latin typeface="+mn-lt"/>
                        </a:rPr>
                        <a:t>Multi-sensor fusion for robust localization with moving object segmentation in complex dynamic 3D scenes</a:t>
                      </a:r>
                      <a:endParaRPr lang="en-US" sz="2000" dirty="0">
                        <a:latin typeface="+mn-lt"/>
                        <a:ea typeface="Verdana" panose="020B0604030504040204" pitchFamily="34" charset="0"/>
                      </a:endParaRPr>
                    </a:p>
                    <a:p>
                      <a:endParaRPr lang="en-US" sz="2000" dirty="0">
                        <a:latin typeface="+mn-lt"/>
                        <a:ea typeface="Verdana" panose="020B0604030504040204" pitchFamily="34" charset="0"/>
                      </a:endParaRPr>
                    </a:p>
                  </a:txBody>
                  <a:tcPr/>
                </a:tc>
                <a:tc>
                  <a:txBody>
                    <a:bodyPr/>
                    <a:lstStyle/>
                    <a:p>
                      <a:pPr marL="72000" indent="-285750">
                        <a:lnSpc>
                          <a:spcPct val="100000"/>
                        </a:lnSpc>
                        <a:spcBef>
                          <a:spcPts val="50"/>
                        </a:spcBef>
                        <a:spcAft>
                          <a:spcPts val="50"/>
                        </a:spcAft>
                        <a:buFont typeface="Arial" panose="020B0604020202020204" pitchFamily="34" charset="0"/>
                        <a:buChar char="•"/>
                      </a:pPr>
                      <a:r>
                        <a:rPr lang="en-US" sz="2000" dirty="0">
                          <a:latin typeface="+mn-lt"/>
                        </a:rPr>
                        <a:t>LiDAR</a:t>
                      </a:r>
                    </a:p>
                    <a:p>
                      <a:pPr marL="72000" indent="-285750">
                        <a:lnSpc>
                          <a:spcPct val="100000"/>
                        </a:lnSpc>
                        <a:spcBef>
                          <a:spcPts val="50"/>
                        </a:spcBef>
                        <a:spcAft>
                          <a:spcPts val="50"/>
                        </a:spcAft>
                        <a:buFont typeface="Arial" panose="020B0604020202020204" pitchFamily="34" charset="0"/>
                        <a:buChar char="•"/>
                      </a:pPr>
                      <a:r>
                        <a:rPr lang="en-US" sz="2000" dirty="0">
                          <a:latin typeface="+mn-lt"/>
                        </a:rPr>
                        <a:t>Deep learning</a:t>
                      </a:r>
                      <a:endParaRPr lang="en-US" sz="2000" b="0" i="0" kern="1200" dirty="0">
                        <a:solidFill>
                          <a:schemeClr val="dk1"/>
                        </a:solidFill>
                        <a:effectLst/>
                        <a:latin typeface="+mn-lt"/>
                        <a:ea typeface="+mn-ea"/>
                        <a:cs typeface="+mn-cs"/>
                      </a:endParaRPr>
                    </a:p>
                  </a:txBody>
                  <a:tcPr marL="68580" marR="68580" marT="0" marB="0"/>
                </a:tc>
                <a:tc>
                  <a:txBody>
                    <a:bodyPr/>
                    <a:lstStyle/>
                    <a:p>
                      <a:pPr marL="72000" marR="0" lvl="0" indent="0" algn="l" defTabSz="914400" rtl="0" eaLnBrk="1" fontAlgn="auto" latinLnBrk="0" hangingPunct="1">
                        <a:lnSpc>
                          <a:spcPct val="100000"/>
                        </a:lnSpc>
                        <a:spcBef>
                          <a:spcPts val="50"/>
                        </a:spcBef>
                        <a:spcAft>
                          <a:spcPts val="50"/>
                        </a:spcAft>
                        <a:buClrTx/>
                        <a:buSzTx/>
                        <a:buFontTx/>
                        <a:buNone/>
                        <a:tabLst/>
                        <a:defRPr/>
                      </a:pPr>
                      <a:r>
                        <a:rPr lang="en-US" sz="2000" dirty="0">
                          <a:latin typeface="+mn-lt"/>
                        </a:rPr>
                        <a:t>Robust localization and mapping in complex dynamic 3D environments</a:t>
                      </a:r>
                    </a:p>
                    <a:p>
                      <a:pPr marL="72000">
                        <a:lnSpc>
                          <a:spcPct val="100000"/>
                        </a:lnSpc>
                        <a:spcBef>
                          <a:spcPts val="50"/>
                        </a:spcBef>
                        <a:spcAft>
                          <a:spcPts val="50"/>
                        </a:spcAft>
                      </a:pPr>
                      <a:endParaRPr lang="en-IN" sz="2000" dirty="0">
                        <a:latin typeface="+mn-lt"/>
                      </a:endParaRPr>
                    </a:p>
                  </a:txBody>
                  <a:tcPr/>
                </a:tc>
                <a:tc>
                  <a:txBody>
                    <a:bodyPr/>
                    <a:lstStyle/>
                    <a:p>
                      <a:r>
                        <a:rPr lang="en-US" sz="2000" b="0" i="0" kern="1200" dirty="0">
                          <a:solidFill>
                            <a:schemeClr val="dk1"/>
                          </a:solidFill>
                          <a:effectLst/>
                          <a:latin typeface="+mn-lt"/>
                          <a:ea typeface="+mn-ea"/>
                          <a:cs typeface="+mn-cs"/>
                        </a:rPr>
                        <a:t>Achieved state-of-the-art 74.9% </a:t>
                      </a:r>
                      <a:r>
                        <a:rPr lang="en-US" sz="2000" b="0" i="0" kern="1200" dirty="0" err="1">
                          <a:solidFill>
                            <a:schemeClr val="dk1"/>
                          </a:solidFill>
                          <a:effectLst/>
                          <a:latin typeface="+mn-lt"/>
                          <a:ea typeface="+mn-ea"/>
                          <a:cs typeface="+mn-cs"/>
                        </a:rPr>
                        <a:t>mIoU</a:t>
                      </a:r>
                      <a:r>
                        <a:rPr lang="en-US" sz="2000" b="0" i="0" kern="1200" dirty="0">
                          <a:solidFill>
                            <a:schemeClr val="dk1"/>
                          </a:solidFill>
                          <a:effectLst/>
                          <a:latin typeface="+mn-lt"/>
                          <a:ea typeface="+mn-ea"/>
                          <a:cs typeface="+mn-cs"/>
                        </a:rPr>
                        <a:t> for moving object segmentation and reduced localization error by 30.6% on </a:t>
                      </a:r>
                      <a:r>
                        <a:rPr lang="en-US" sz="2000" b="0" i="0" kern="1200" dirty="0" err="1">
                          <a:solidFill>
                            <a:schemeClr val="dk1"/>
                          </a:solidFill>
                          <a:effectLst/>
                          <a:latin typeface="+mn-lt"/>
                          <a:ea typeface="+mn-ea"/>
                          <a:cs typeface="+mn-cs"/>
                        </a:rPr>
                        <a:t>Livox</a:t>
                      </a:r>
                      <a:r>
                        <a:rPr lang="en-US" sz="2000" b="0" i="0" kern="1200" dirty="0">
                          <a:solidFill>
                            <a:schemeClr val="dk1"/>
                          </a:solidFill>
                          <a:effectLst/>
                          <a:latin typeface="+mn-lt"/>
                          <a:ea typeface="+mn-ea"/>
                          <a:cs typeface="+mn-cs"/>
                        </a:rPr>
                        <a:t> dataset.</a:t>
                      </a:r>
                    </a:p>
                    <a:p>
                      <a:endParaRPr lang="en-IN" sz="2000" dirty="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739003688"/>
                  </a:ext>
                </a:extLst>
              </a:tr>
              <a:tr h="3300932">
                <a:tc>
                  <a:txBody>
                    <a:bodyPr/>
                    <a:lstStyle/>
                    <a:p>
                      <a:pPr marL="72000">
                        <a:spcBef>
                          <a:spcPts val="50"/>
                        </a:spcBef>
                        <a:spcAft>
                          <a:spcPts val="50"/>
                        </a:spcAft>
                      </a:pPr>
                      <a:r>
                        <a:rPr lang="en-IN" sz="2000" dirty="0">
                          <a:latin typeface="+mn-lt"/>
                        </a:rPr>
                        <a:t>10</a:t>
                      </a:r>
                    </a:p>
                  </a:txBody>
                  <a:tcPr/>
                </a:tc>
                <a:tc>
                  <a:txBody>
                    <a:bodyPr/>
                    <a:lstStyle/>
                    <a:p>
                      <a:r>
                        <a:rPr lang="en-US" sz="2000" dirty="0">
                          <a:latin typeface="+mn-lt"/>
                        </a:rPr>
                        <a:t>Yolov4-based hybrid feature enhancement network with robust object detection under adverse weather conditions</a:t>
                      </a:r>
                      <a:endParaRPr lang="en-US" sz="2000" kern="1200" dirty="0">
                        <a:solidFill>
                          <a:schemeClr val="dk1"/>
                        </a:solidFill>
                        <a:latin typeface="+mn-lt"/>
                        <a:ea typeface="Verdana" panose="020B0604030504040204" pitchFamily="34" charset="0"/>
                        <a:cs typeface="+mn-cs"/>
                      </a:endParaRPr>
                    </a:p>
                  </a:txBody>
                  <a:tcPr/>
                </a:tc>
                <a:tc>
                  <a:txBody>
                    <a:bodyPr/>
                    <a:lstStyle/>
                    <a:p>
                      <a:pPr marL="72000" indent="-285750">
                        <a:spcBef>
                          <a:spcPts val="50"/>
                        </a:spcBef>
                        <a:spcAft>
                          <a:spcPts val="50"/>
                        </a:spcAft>
                        <a:buFont typeface="Arial" panose="020B0604020202020204" pitchFamily="34" charset="0"/>
                        <a:buChar char="•"/>
                      </a:pPr>
                      <a:r>
                        <a:rPr lang="en-US" sz="2000" dirty="0">
                          <a:latin typeface="+mn-lt"/>
                        </a:rPr>
                        <a:t>YOLOv4 algorithm,</a:t>
                      </a:r>
                    </a:p>
                    <a:p>
                      <a:pPr marL="72000" indent="-285750">
                        <a:spcBef>
                          <a:spcPts val="50"/>
                        </a:spcBef>
                        <a:spcAft>
                          <a:spcPts val="50"/>
                        </a:spcAft>
                        <a:buFont typeface="Arial" panose="020B0604020202020204" pitchFamily="34" charset="0"/>
                        <a:buChar char="•"/>
                      </a:pPr>
                      <a:r>
                        <a:rPr lang="en-US" sz="2000" dirty="0">
                          <a:latin typeface="+mn-lt"/>
                        </a:rPr>
                        <a:t>camera-radar fusion</a:t>
                      </a:r>
                      <a:endParaRPr lang="en-IN" sz="2000" dirty="0">
                        <a:latin typeface="+mn-lt"/>
                      </a:endParaRPr>
                    </a:p>
                  </a:txBody>
                  <a:tcPr/>
                </a:tc>
                <a:tc>
                  <a:txBody>
                    <a:bodyPr/>
                    <a:lstStyle/>
                    <a:p>
                      <a:pPr marL="72000">
                        <a:lnSpc>
                          <a:spcPct val="115000"/>
                        </a:lnSpc>
                        <a:spcBef>
                          <a:spcPts val="50"/>
                        </a:spcBef>
                        <a:spcAft>
                          <a:spcPts val="50"/>
                        </a:spcAft>
                      </a:pPr>
                      <a:r>
                        <a:rPr lang="en-US" sz="2000" dirty="0">
                          <a:latin typeface="+mn-lt"/>
                        </a:rPr>
                        <a:t>Robust object detection under adverse weather conditions for autonomous driving</a:t>
                      </a:r>
                      <a:endParaRPr lang="en-IN" sz="2000" dirty="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marL="72000">
                        <a:spcBef>
                          <a:spcPts val="50"/>
                        </a:spcBef>
                        <a:spcAft>
                          <a:spcPts val="50"/>
                        </a:spcAft>
                      </a:pPr>
                      <a:r>
                        <a:rPr lang="en-US" sz="2000" dirty="0">
                          <a:latin typeface="+mn-lt"/>
                        </a:rPr>
                        <a:t>The system improved moving object detection accuracy to 74.9% and reduced positioning errors by about 31% in tests.</a:t>
                      </a:r>
                      <a:endParaRPr lang="en-IN" sz="2000" dirty="0">
                        <a:latin typeface="+mn-lt"/>
                      </a:endParaRPr>
                    </a:p>
                  </a:txBody>
                  <a:tcPr/>
                </a:tc>
                <a:extLst>
                  <a:ext uri="{0D108BD9-81ED-4DB2-BD59-A6C34878D82A}">
                    <a16:rowId xmlns:a16="http://schemas.microsoft.com/office/drawing/2014/main" val="1663024086"/>
                  </a:ext>
                </a:extLst>
              </a:tr>
            </a:tbl>
          </a:graphicData>
        </a:graphic>
      </p:graphicFrame>
    </p:spTree>
    <p:extLst>
      <p:ext uri="{BB962C8B-B14F-4D97-AF65-F5344CB8AC3E}">
        <p14:creationId xmlns:p14="http://schemas.microsoft.com/office/powerpoint/2010/main" val="1028977812"/>
      </p:ext>
    </p:extLst>
  </p:cSld>
  <p:clrMapOvr>
    <a:masterClrMapping/>
  </p:clrMapOvr>
  <p:transition spd="slow">
    <p:cover/>
  </p:transition>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8264</TotalTime>
  <Words>1130</Words>
  <Application>Microsoft Office PowerPoint</Application>
  <PresentationFormat>Widescreen</PresentationFormat>
  <Paragraphs>142</Paragraphs>
  <Slides>14</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맑은 고딕</vt:lpstr>
      <vt:lpstr>Arial</vt:lpstr>
      <vt:lpstr>Arial Black</vt:lpstr>
      <vt:lpstr>Calibri</vt:lpstr>
      <vt:lpstr>Calibri Light</vt:lpstr>
      <vt:lpstr>Lucida Fax</vt:lpstr>
      <vt:lpstr>Times</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5</dc:creator>
  <cp:lastModifiedBy>vinayak singh</cp:lastModifiedBy>
  <cp:revision>272</cp:revision>
  <dcterms:created xsi:type="dcterms:W3CDTF">2019-04-06T05:20:47Z</dcterms:created>
  <dcterms:modified xsi:type="dcterms:W3CDTF">2025-03-30T10:29:18Z</dcterms:modified>
</cp:coreProperties>
</file>