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Verdana Pro" charset="1" panose="020B0604030504040204"/>
      <p:regular r:id="rId10"/>
    </p:embeddedFont>
    <p:embeddedFont>
      <p:font typeface="Verdana Pro Bold" charset="1" panose="020B0804030504040204"/>
      <p:regular r:id="rId11"/>
    </p:embeddedFont>
    <p:embeddedFont>
      <p:font typeface="Verdana Pro Italics" charset="1" panose="020B06040305040B0204"/>
      <p:regular r:id="rId12"/>
    </p:embeddedFont>
    <p:embeddedFont>
      <p:font typeface="Verdana Pro Bold Italics" charset="1" panose="020B08040305040B0204"/>
      <p:regular r:id="rId13"/>
    </p:embeddedFont>
    <p:embeddedFont>
      <p:font typeface="Verdana Pro Light" charset="1" panose="020B0304030504040204"/>
      <p:regular r:id="rId14"/>
    </p:embeddedFont>
    <p:embeddedFont>
      <p:font typeface="Verdana Pro Light Italics" charset="1" panose="020B03040305040B0204"/>
      <p:regular r:id="rId15"/>
    </p:embeddedFont>
    <p:embeddedFont>
      <p:font typeface="Verdana Pro Heavy" charset="1" panose="020B0A04030504040204"/>
      <p:regular r:id="rId16"/>
    </p:embeddedFont>
    <p:embeddedFont>
      <p:font typeface="Verdana Pro Heavy Italics" charset="1" panose="020B0A040305040B02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58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518" y="1476923"/>
            <a:ext cx="9315325" cy="10393668"/>
          </a:xfrm>
          <a:custGeom>
            <a:avLst/>
            <a:gdLst/>
            <a:ahLst/>
            <a:cxnLst/>
            <a:rect r="r" b="b" t="t" l="l"/>
            <a:pathLst>
              <a:path h="10393668" w="9315325">
                <a:moveTo>
                  <a:pt x="0" y="0"/>
                </a:moveTo>
                <a:lnTo>
                  <a:pt x="9315325" y="0"/>
                </a:lnTo>
                <a:lnTo>
                  <a:pt x="9315325" y="10393668"/>
                </a:lnTo>
                <a:lnTo>
                  <a:pt x="0" y="1039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622940" y="1595093"/>
            <a:ext cx="9103507" cy="10157330"/>
          </a:xfrm>
          <a:custGeom>
            <a:avLst/>
            <a:gdLst/>
            <a:ahLst/>
            <a:cxnLst/>
            <a:rect r="r" b="b" t="t" l="l"/>
            <a:pathLst>
              <a:path h="10157330" w="9103507">
                <a:moveTo>
                  <a:pt x="9103506" y="0"/>
                </a:moveTo>
                <a:lnTo>
                  <a:pt x="0" y="0"/>
                </a:lnTo>
                <a:lnTo>
                  <a:pt x="0" y="10157329"/>
                </a:lnTo>
                <a:lnTo>
                  <a:pt x="9103506" y="10157329"/>
                </a:lnTo>
                <a:lnTo>
                  <a:pt x="91035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1679" y="4910452"/>
            <a:ext cx="6366816" cy="6431127"/>
          </a:xfrm>
          <a:custGeom>
            <a:avLst/>
            <a:gdLst/>
            <a:ahLst/>
            <a:cxnLst/>
            <a:rect r="r" b="b" t="t" l="l"/>
            <a:pathLst>
              <a:path h="6431127" w="6366816">
                <a:moveTo>
                  <a:pt x="0" y="0"/>
                </a:moveTo>
                <a:lnTo>
                  <a:pt x="6366816" y="0"/>
                </a:lnTo>
                <a:lnTo>
                  <a:pt x="6366816" y="6431127"/>
                </a:lnTo>
                <a:lnTo>
                  <a:pt x="0" y="643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9724" y="4798443"/>
            <a:ext cx="6048081" cy="5843958"/>
          </a:xfrm>
          <a:custGeom>
            <a:avLst/>
            <a:gdLst/>
            <a:ahLst/>
            <a:cxnLst/>
            <a:rect r="r" b="b" t="t" l="l"/>
            <a:pathLst>
              <a:path h="5843958" w="6048081">
                <a:moveTo>
                  <a:pt x="0" y="0"/>
                </a:moveTo>
                <a:lnTo>
                  <a:pt x="6048080" y="0"/>
                </a:lnTo>
                <a:lnTo>
                  <a:pt x="6048080" y="5843958"/>
                </a:lnTo>
                <a:lnTo>
                  <a:pt x="0" y="5843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226" y="4798443"/>
            <a:ext cx="5586499" cy="6303525"/>
          </a:xfrm>
          <a:custGeom>
            <a:avLst/>
            <a:gdLst/>
            <a:ahLst/>
            <a:cxnLst/>
            <a:rect r="r" b="b" t="t" l="l"/>
            <a:pathLst>
              <a:path h="6303525" w="5586499">
                <a:moveTo>
                  <a:pt x="0" y="0"/>
                </a:moveTo>
                <a:lnTo>
                  <a:pt x="5586498" y="0"/>
                </a:lnTo>
                <a:lnTo>
                  <a:pt x="5586498" y="6303525"/>
                </a:lnTo>
                <a:lnTo>
                  <a:pt x="0" y="6303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25807" y="4798443"/>
            <a:ext cx="4874636" cy="6543136"/>
          </a:xfrm>
          <a:custGeom>
            <a:avLst/>
            <a:gdLst/>
            <a:ahLst/>
            <a:cxnLst/>
            <a:rect r="r" b="b" t="t" l="l"/>
            <a:pathLst>
              <a:path h="6543136" w="4874636">
                <a:moveTo>
                  <a:pt x="0" y="0"/>
                </a:moveTo>
                <a:lnTo>
                  <a:pt x="4874636" y="0"/>
                </a:lnTo>
                <a:lnTo>
                  <a:pt x="4874636" y="6543136"/>
                </a:lnTo>
                <a:lnTo>
                  <a:pt x="0" y="6543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36361" y="1225938"/>
            <a:ext cx="950635" cy="1015241"/>
          </a:xfrm>
          <a:custGeom>
            <a:avLst/>
            <a:gdLst/>
            <a:ahLst/>
            <a:cxnLst/>
            <a:rect r="r" b="b" t="t" l="l"/>
            <a:pathLst>
              <a:path h="1015241" w="950635">
                <a:moveTo>
                  <a:pt x="0" y="0"/>
                </a:moveTo>
                <a:lnTo>
                  <a:pt x="950635" y="0"/>
                </a:lnTo>
                <a:lnTo>
                  <a:pt x="950635" y="1015241"/>
                </a:lnTo>
                <a:lnTo>
                  <a:pt x="0" y="1015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81226" y="1225938"/>
            <a:ext cx="950635" cy="1015241"/>
          </a:xfrm>
          <a:custGeom>
            <a:avLst/>
            <a:gdLst/>
            <a:ahLst/>
            <a:cxnLst/>
            <a:rect r="r" b="b" t="t" l="l"/>
            <a:pathLst>
              <a:path h="1015241" w="950635">
                <a:moveTo>
                  <a:pt x="0" y="0"/>
                </a:moveTo>
                <a:lnTo>
                  <a:pt x="950635" y="0"/>
                </a:lnTo>
                <a:lnTo>
                  <a:pt x="950635" y="1015241"/>
                </a:lnTo>
                <a:lnTo>
                  <a:pt x="0" y="1015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084109" y="-7722274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9617" y="6726889"/>
            <a:ext cx="162306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This paper uses an end-to-end network with attention mechanisms and LBP features for facial expression recognition.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main objective is to improve accuracy in recognizing facial expressions by combining deep learning and attention mechanisms, addressing traditional method limitations.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5188148"/>
            <a:ext cx="16230600" cy="840241"/>
            <a:chOff x="0" y="0"/>
            <a:chExt cx="4274726" cy="22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 Bold"/>
                </a:rPr>
                <a:t>Attention Mechanism-based CNN for Facial Expression Recognition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6176026"/>
            <a:ext cx="1057414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 Jing Li, Kan Jin, Dalin Zhou, Naoyuki Kubota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213154" y="6166501"/>
            <a:ext cx="10006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(2020)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9158" y="2985339"/>
            <a:ext cx="162306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uses a computer method to understand emotions from facial expressions by looking at how faces appear and move.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main aim of the paper is to make emotion recognition from faces better. It succeeds with a 98.3% accuracy rate on the CK+ dataset.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58242" y="1446598"/>
            <a:ext cx="16230600" cy="840241"/>
            <a:chOff x="0" y="0"/>
            <a:chExt cx="4274726" cy="221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274726" cy="268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Canva Sans Bold"/>
                </a:rPr>
                <a:t>Efficient Facial Expression Recognition Algorithm Based on Hierarchical Deep Neural Network Structure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69617" y="2490842"/>
            <a:ext cx="1148911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  JI-HAE KIM , BYUNG-GYU KIM  , PARTHA PRATIM ROY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58463" y="2420189"/>
            <a:ext cx="9764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(2019)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70891">
            <a:off x="15513149" y="7344364"/>
            <a:ext cx="9092915" cy="10145512"/>
          </a:xfrm>
          <a:custGeom>
            <a:avLst/>
            <a:gdLst/>
            <a:ahLst/>
            <a:cxnLst/>
            <a:rect r="r" b="b" t="t" l="l"/>
            <a:pathLst>
              <a:path h="10145512" w="9092915">
                <a:moveTo>
                  <a:pt x="0" y="0"/>
                </a:moveTo>
                <a:lnTo>
                  <a:pt x="9092915" y="0"/>
                </a:lnTo>
                <a:lnTo>
                  <a:pt x="9092915" y="10145512"/>
                </a:lnTo>
                <a:lnTo>
                  <a:pt x="0" y="10145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140457" y="-6398068"/>
            <a:ext cx="9128781" cy="10185529"/>
          </a:xfrm>
          <a:custGeom>
            <a:avLst/>
            <a:gdLst/>
            <a:ahLst/>
            <a:cxnLst/>
            <a:rect r="r" b="b" t="t" l="l"/>
            <a:pathLst>
              <a:path h="10185529" w="9128781">
                <a:moveTo>
                  <a:pt x="0" y="0"/>
                </a:moveTo>
                <a:lnTo>
                  <a:pt x="9128781" y="0"/>
                </a:lnTo>
                <a:lnTo>
                  <a:pt x="9128781" y="10185529"/>
                </a:lnTo>
                <a:lnTo>
                  <a:pt x="0" y="10185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5082" y="6580983"/>
            <a:ext cx="15678587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This paper primarily compares different methods and approaches to Emotion Recognition in Conversation.</a:t>
            </a:r>
          </a:p>
          <a:p>
            <a:pPr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main objective is to highlight challenges and suggest future directions to improve dialogue systems by incorporating emotional understanding.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82155" y="5143500"/>
            <a:ext cx="15678587" cy="811664"/>
            <a:chOff x="0" y="0"/>
            <a:chExt cx="4274726" cy="22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7602" lIns="57602" bIns="57602" rIns="57602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</a:rPr>
                <a:t>Facial emotion identification using convolutional neural networks (CNN)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10692" y="6044579"/>
            <a:ext cx="428216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Ninad Mehendale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54878" y="6035054"/>
            <a:ext cx="1305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(2022)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46867" y="2825750"/>
            <a:ext cx="15595136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introduces a real-time emotion analysis framework for online education using deep learning and computer vision.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It addresses limitations and proposes enhancements like better preprocessing, advanced models, and regular updates for continued competitiveness.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03637" y="1349118"/>
            <a:ext cx="15595136" cy="807344"/>
            <a:chOff x="0" y="0"/>
            <a:chExt cx="4274726" cy="221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7522" lIns="57522" bIns="57522" rIns="57522"/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FFFFF"/>
                  </a:solidFill>
                  <a:latin typeface="Canva Sans Bold"/>
                </a:rPr>
                <a:t>Emotion Recognition of Students Based on Facial Expressions in Online Education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17177" y="2301403"/>
            <a:ext cx="339690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Author:-  Fanzhi Kong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744050" y="2296828"/>
            <a:ext cx="106049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</a:rPr>
              <a:t>(2020)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58114"/>
            <a:ext cx="16230600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This paper uses a Convolutional Neural Network (CNN) with data augmentation to enhance facial expression recognition.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main objective of this paper is to identify limitations in existing old facial expression recognition systems, propose solutions to overcome these limitations, and develop a more efficient model.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46867" y="4855128"/>
            <a:ext cx="16230600" cy="840241"/>
            <a:chOff x="0" y="0"/>
            <a:chExt cx="4274726" cy="221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</a:rPr>
                <a:t>Facial Expression Identification using Convolutional Neural Network with Data Augmentation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46867" y="5954864"/>
            <a:ext cx="1329249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Tawsin Uddin Ahmed, Sazzad Hossain and Mohammad Shahadat Hossain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48725" y="5943019"/>
            <a:ext cx="9764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(2019)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6867" y="2573390"/>
            <a:ext cx="162306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employs an ensemble deep learning algorithm with sub-networks using CNNs for facial emotion identification.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aims to enhance emotion identification in IoT by outperforming existing methods through deep learning and ensemble techniques.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40810" y="1021049"/>
            <a:ext cx="16230600" cy="840241"/>
            <a:chOff x="0" y="0"/>
            <a:chExt cx="4274726" cy="221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</a:rPr>
                <a:t>Human Emotions identification with help Internet of Things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28077" y="1971227"/>
            <a:ext cx="11025426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Wentao Hua, Fei Dai, Liya Huang, Jian Xiong, and Guan Gui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43509" y="1961702"/>
            <a:ext cx="9764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(2019)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8242" y="2558612"/>
            <a:ext cx="162306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employs Haar cascade detection, Viola-Jones algorithm, and CNN for real-time face emotion recognition.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Its main objective is precise classification of emotions like sadness, anger, happiness, and disgust using deep learning for real-time processing.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17325" y="1068841"/>
            <a:ext cx="16230600" cy="840241"/>
            <a:chOff x="0" y="0"/>
            <a:chExt cx="4274726" cy="22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21298"/>
            </a:xfrm>
            <a:custGeom>
              <a:avLst/>
              <a:gdLst/>
              <a:ahLst/>
              <a:cxnLst/>
              <a:rect r="r" b="b" t="t" l="l"/>
              <a:pathLst>
                <a:path h="22129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1298"/>
                  </a:lnTo>
                  <a:lnTo>
                    <a:pt x="0" y="22129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274726" cy="278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</a:rPr>
                <a:t>A real time face emotion classification and recognition using deep learning model.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6867" y="2002987"/>
            <a:ext cx="1051893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Dr. Shaik Asif Hussain, Ahlam Salim Abdallah Al Balushi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13154" y="1884048"/>
            <a:ext cx="10006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(2020)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617" y="6726889"/>
            <a:ext cx="162306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paper employs sign language and facial expression recognition to synthesize emotional speech.</a:t>
            </a:r>
          </a:p>
          <a:p>
            <a:pPr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Verdana Pro"/>
              </a:rPr>
              <a:t>The main objective is to enhance communication for those with speech disorders by converting sign language and facial expressions into emotional speech.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5188148"/>
            <a:ext cx="16230600" cy="1044032"/>
            <a:chOff x="0" y="0"/>
            <a:chExt cx="4274726" cy="2749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74726" cy="274971"/>
            </a:xfrm>
            <a:custGeom>
              <a:avLst/>
              <a:gdLst/>
              <a:ahLst/>
              <a:cxnLst/>
              <a:rect r="r" b="b" t="t" l="l"/>
              <a:pathLst>
                <a:path h="27497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74971"/>
                  </a:lnTo>
                  <a:lnTo>
                    <a:pt x="0" y="27497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C8911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274726" cy="332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FFFFFF"/>
                  </a:solidFill>
                  <a:latin typeface="Canva Sans"/>
                </a:rPr>
                <a:t>A Gesture-to-Emotional Speech Conversion by Combining Gesture Recognition and Facial Expression Recognition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46867" y="6277921"/>
            <a:ext cx="760059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Verdana Pro"/>
              </a:rPr>
              <a:t>Author:- Peiwen Wu, Hongwu Yang, Peiwen Wu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225239" y="6166501"/>
            <a:ext cx="9764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</a:rPr>
              <a:t>(2019)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75560"/>
            <a:ext cx="16230600" cy="668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Kim, J. H., Kim, B. G., Roy, P. P., &amp; Jeong, D. M. (2019). Efficient facial expression recognition algorithm based on hierarchical deep neural network structure. </a:t>
            </a:r>
            <a:r>
              <a:rPr lang="en-US" sz="2399">
                <a:solidFill>
                  <a:srgbClr val="000000"/>
                </a:solidFill>
                <a:latin typeface="Verdana Pro"/>
              </a:rPr>
              <a:t>IEEE access, 7, 41273-41285.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Li, J., Jin, K., Zhou, D., Kubota, N., &amp; Ju, Z. (2020). Attention mechanism-based CNN for facial expression recognition. Neurocomputing, 411, 340-350.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Wang, W., Xu, K., Niu, H., &amp; Miao, X. (2020). Emotion recognition of students based on facial expressions in online education based on the perspective of computer simulation. Complexity, 2020, 1-9.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Mehendale, N. (2020). Facial emotion recognition using convolutional neural networks (FERC). SN Applied Sciences, 2(3), 446.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Jabar, M. K., &amp; Al-Qurabat, A. K. M. (2021, May). Human activity diagnosis system based on the internet of things. In Journal of Physics: Conference Series (Vol. 1879, No. 2, p. 022079). IOP Publishing.</a:t>
            </a:r>
          </a:p>
          <a:p>
            <a:pPr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Verdana Pro"/>
              </a:rPr>
              <a:t>Ahmed, T. U., Hossain, S., Hossain, M. S., ul Islam, R., &amp; Andersson, K. (2019, May). Facial expression recognition using convolutional neural network with data augmentation. In 2019 Joint 8th International Conference on Informatics, Electronics &amp; Vision (ICIEV) and 2019 3rd International Conference on Imaging, Vision &amp; Pattern Recognition (icIVPR) (pp. 336-341). IEEE.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50537" y="1300213"/>
            <a:ext cx="13345541" cy="968778"/>
            <a:chOff x="0" y="0"/>
            <a:chExt cx="3514875" cy="2551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14875" cy="255151"/>
            </a:xfrm>
            <a:custGeom>
              <a:avLst/>
              <a:gdLst/>
              <a:ahLst/>
              <a:cxnLst/>
              <a:rect r="r" b="b" t="t" l="l"/>
              <a:pathLst>
                <a:path h="255151" w="3514875">
                  <a:moveTo>
                    <a:pt x="0" y="0"/>
                  </a:moveTo>
                  <a:lnTo>
                    <a:pt x="3514875" y="0"/>
                  </a:lnTo>
                  <a:lnTo>
                    <a:pt x="3514875" y="255151"/>
                  </a:lnTo>
                  <a:lnTo>
                    <a:pt x="0" y="255151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514875" cy="331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"/>
                </a:rPr>
                <a:t>Reference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5166" y="2074438"/>
            <a:ext cx="1463824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 u="none">
                <a:solidFill>
                  <a:srgbClr val="000000"/>
                </a:solidFill>
                <a:latin typeface="Verdana Pro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466843" y="4114992"/>
            <a:ext cx="3041173" cy="3041173"/>
          </a:xfrm>
          <a:custGeom>
            <a:avLst/>
            <a:gdLst/>
            <a:ahLst/>
            <a:cxnLst/>
            <a:rect r="r" b="b" t="t" l="l"/>
            <a:pathLst>
              <a:path h="3041173" w="3041173">
                <a:moveTo>
                  <a:pt x="0" y="0"/>
                </a:moveTo>
                <a:lnTo>
                  <a:pt x="3041173" y="0"/>
                </a:lnTo>
                <a:lnTo>
                  <a:pt x="3041173" y="3041174"/>
                </a:lnTo>
                <a:lnTo>
                  <a:pt x="0" y="304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58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518" y="1476923"/>
            <a:ext cx="9315325" cy="10393668"/>
          </a:xfrm>
          <a:custGeom>
            <a:avLst/>
            <a:gdLst/>
            <a:ahLst/>
            <a:cxnLst/>
            <a:rect r="r" b="b" t="t" l="l"/>
            <a:pathLst>
              <a:path h="10393668" w="9315325">
                <a:moveTo>
                  <a:pt x="0" y="0"/>
                </a:moveTo>
                <a:lnTo>
                  <a:pt x="9315325" y="0"/>
                </a:lnTo>
                <a:lnTo>
                  <a:pt x="9315325" y="10393668"/>
                </a:lnTo>
                <a:lnTo>
                  <a:pt x="0" y="1039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622940" y="1595093"/>
            <a:ext cx="9103507" cy="10157330"/>
          </a:xfrm>
          <a:custGeom>
            <a:avLst/>
            <a:gdLst/>
            <a:ahLst/>
            <a:cxnLst/>
            <a:rect r="r" b="b" t="t" l="l"/>
            <a:pathLst>
              <a:path h="10157330" w="9103507">
                <a:moveTo>
                  <a:pt x="9103506" y="0"/>
                </a:moveTo>
                <a:lnTo>
                  <a:pt x="0" y="0"/>
                </a:lnTo>
                <a:lnTo>
                  <a:pt x="0" y="10157329"/>
                </a:lnTo>
                <a:lnTo>
                  <a:pt x="9103506" y="10157329"/>
                </a:lnTo>
                <a:lnTo>
                  <a:pt x="91035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1679" y="4910452"/>
            <a:ext cx="6366816" cy="6431127"/>
          </a:xfrm>
          <a:custGeom>
            <a:avLst/>
            <a:gdLst/>
            <a:ahLst/>
            <a:cxnLst/>
            <a:rect r="r" b="b" t="t" l="l"/>
            <a:pathLst>
              <a:path h="6431127" w="6366816">
                <a:moveTo>
                  <a:pt x="0" y="0"/>
                </a:moveTo>
                <a:lnTo>
                  <a:pt x="6366816" y="0"/>
                </a:lnTo>
                <a:lnTo>
                  <a:pt x="6366816" y="6431127"/>
                </a:lnTo>
                <a:lnTo>
                  <a:pt x="0" y="6431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9724" y="4798443"/>
            <a:ext cx="6048081" cy="5843958"/>
          </a:xfrm>
          <a:custGeom>
            <a:avLst/>
            <a:gdLst/>
            <a:ahLst/>
            <a:cxnLst/>
            <a:rect r="r" b="b" t="t" l="l"/>
            <a:pathLst>
              <a:path h="5843958" w="6048081">
                <a:moveTo>
                  <a:pt x="0" y="0"/>
                </a:moveTo>
                <a:lnTo>
                  <a:pt x="6048080" y="0"/>
                </a:lnTo>
                <a:lnTo>
                  <a:pt x="6048080" y="5843958"/>
                </a:lnTo>
                <a:lnTo>
                  <a:pt x="0" y="5843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81226" y="4798443"/>
            <a:ext cx="5586499" cy="6303525"/>
          </a:xfrm>
          <a:custGeom>
            <a:avLst/>
            <a:gdLst/>
            <a:ahLst/>
            <a:cxnLst/>
            <a:rect r="r" b="b" t="t" l="l"/>
            <a:pathLst>
              <a:path h="6303525" w="5586499">
                <a:moveTo>
                  <a:pt x="0" y="0"/>
                </a:moveTo>
                <a:lnTo>
                  <a:pt x="5586498" y="0"/>
                </a:lnTo>
                <a:lnTo>
                  <a:pt x="5586498" y="6303525"/>
                </a:lnTo>
                <a:lnTo>
                  <a:pt x="0" y="6303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25807" y="4798443"/>
            <a:ext cx="4874636" cy="6543136"/>
          </a:xfrm>
          <a:custGeom>
            <a:avLst/>
            <a:gdLst/>
            <a:ahLst/>
            <a:cxnLst/>
            <a:rect r="r" b="b" t="t" l="l"/>
            <a:pathLst>
              <a:path h="6543136" w="4874636">
                <a:moveTo>
                  <a:pt x="0" y="0"/>
                </a:moveTo>
                <a:lnTo>
                  <a:pt x="4874636" y="0"/>
                </a:lnTo>
                <a:lnTo>
                  <a:pt x="4874636" y="6543136"/>
                </a:lnTo>
                <a:lnTo>
                  <a:pt x="0" y="6543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36361" y="1225938"/>
            <a:ext cx="950635" cy="1015241"/>
          </a:xfrm>
          <a:custGeom>
            <a:avLst/>
            <a:gdLst/>
            <a:ahLst/>
            <a:cxnLst/>
            <a:rect r="r" b="b" t="t" l="l"/>
            <a:pathLst>
              <a:path h="1015241" w="950635">
                <a:moveTo>
                  <a:pt x="0" y="0"/>
                </a:moveTo>
                <a:lnTo>
                  <a:pt x="950635" y="0"/>
                </a:lnTo>
                <a:lnTo>
                  <a:pt x="950635" y="1015241"/>
                </a:lnTo>
                <a:lnTo>
                  <a:pt x="0" y="1015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81226" y="1225938"/>
            <a:ext cx="950635" cy="1015241"/>
          </a:xfrm>
          <a:custGeom>
            <a:avLst/>
            <a:gdLst/>
            <a:ahLst/>
            <a:cxnLst/>
            <a:rect r="r" b="b" t="t" l="l"/>
            <a:pathLst>
              <a:path h="1015241" w="950635">
                <a:moveTo>
                  <a:pt x="0" y="0"/>
                </a:moveTo>
                <a:lnTo>
                  <a:pt x="950635" y="0"/>
                </a:lnTo>
                <a:lnTo>
                  <a:pt x="950635" y="1015241"/>
                </a:lnTo>
                <a:lnTo>
                  <a:pt x="0" y="1015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51736" y="1635706"/>
            <a:ext cx="8107799" cy="179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14"/>
              </a:lnSpc>
            </a:pPr>
            <a:r>
              <a:rPr lang="en-US" sz="10439">
                <a:solidFill>
                  <a:srgbClr val="FFFFFF"/>
                </a:solidFill>
                <a:latin typeface="Verdana Pro Bold"/>
              </a:rPr>
              <a:t>EMOTIONS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18577" y="22689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644631" y="6280730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05492" y="3374622"/>
            <a:ext cx="14477017" cy="1768878"/>
            <a:chOff x="0" y="0"/>
            <a:chExt cx="3812877" cy="4658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12877" cy="465877"/>
            </a:xfrm>
            <a:custGeom>
              <a:avLst/>
              <a:gdLst/>
              <a:ahLst/>
              <a:cxnLst/>
              <a:rect r="r" b="b" t="t" l="l"/>
              <a:pathLst>
                <a:path h="465877" w="3812877">
                  <a:moveTo>
                    <a:pt x="0" y="0"/>
                  </a:moveTo>
                  <a:lnTo>
                    <a:pt x="3812877" y="0"/>
                  </a:lnTo>
                  <a:lnTo>
                    <a:pt x="3812877" y="465877"/>
                  </a:lnTo>
                  <a:lnTo>
                    <a:pt x="0" y="465877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812877" cy="542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"/>
                </a:rPr>
                <a:t>Review on prediction of Emotion Recognition through Computer Vision and Deep Learning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266962" y="856502"/>
            <a:ext cx="6296470" cy="2198343"/>
          </a:xfrm>
          <a:custGeom>
            <a:avLst/>
            <a:gdLst/>
            <a:ahLst/>
            <a:cxnLst/>
            <a:rect r="r" b="b" t="t" l="l"/>
            <a:pathLst>
              <a:path h="2198343" w="6296470">
                <a:moveTo>
                  <a:pt x="0" y="0"/>
                </a:moveTo>
                <a:lnTo>
                  <a:pt x="6296471" y="0"/>
                </a:lnTo>
                <a:lnTo>
                  <a:pt x="6296471" y="2198343"/>
                </a:lnTo>
                <a:lnTo>
                  <a:pt x="0" y="2198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5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0259" y="6390247"/>
            <a:ext cx="4861670" cy="269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Submitted To :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Dr.Rashmi Rekha Borah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Assistant professor VIT,Chennai.</a:t>
            </a:r>
          </a:p>
          <a:p>
            <a:pPr>
              <a:lnSpc>
                <a:spcPts val="43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6062005"/>
            <a:ext cx="7945140" cy="269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Submitted by: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Vinayak Kumar Singh (23MCA1030)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Khan Mohammed Raza (23MCA1029)</a:t>
            </a:r>
          </a:p>
          <a:p>
            <a:pPr marL="669286" indent="-334643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Verdana Pro"/>
              </a:rPr>
              <a:t>Shivanand Thakur (23MCA1012)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8854172" y="-7119508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575020">
            <a:off x="14862680" y="-8020564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18577" y="22689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738577" y="630957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50537" y="1300213"/>
            <a:ext cx="13345541" cy="968778"/>
            <a:chOff x="0" y="0"/>
            <a:chExt cx="3514875" cy="255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4875" cy="255151"/>
            </a:xfrm>
            <a:custGeom>
              <a:avLst/>
              <a:gdLst/>
              <a:ahLst/>
              <a:cxnLst/>
              <a:rect r="r" b="b" t="t" l="l"/>
              <a:pathLst>
                <a:path h="255151" w="3514875">
                  <a:moveTo>
                    <a:pt x="0" y="0"/>
                  </a:moveTo>
                  <a:lnTo>
                    <a:pt x="3514875" y="0"/>
                  </a:lnTo>
                  <a:lnTo>
                    <a:pt x="3514875" y="255151"/>
                  </a:lnTo>
                  <a:lnTo>
                    <a:pt x="0" y="255151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14875" cy="331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"/>
                </a:rPr>
                <a:t>Introduction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50537" y="2797239"/>
            <a:ext cx="13345541" cy="4559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Emotion recognition is the process of identifying and understanding human emotions.</a:t>
            </a:r>
          </a:p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Emotion recognition through facial recognition is a captivating and interesting domain within artificial intelligence and computer vision. </a:t>
            </a:r>
          </a:p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Emotion recognition helps us to better understand and interact with one another in an increasingly digital world.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665065" y="-681254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51606">
            <a:off x="15613109" y="-7871259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18577" y="22689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738577" y="630957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72420" y="1452613"/>
            <a:ext cx="13345541" cy="968778"/>
            <a:chOff x="0" y="0"/>
            <a:chExt cx="3514875" cy="255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4875" cy="255151"/>
            </a:xfrm>
            <a:custGeom>
              <a:avLst/>
              <a:gdLst/>
              <a:ahLst/>
              <a:cxnLst/>
              <a:rect r="r" b="b" t="t" l="l"/>
              <a:pathLst>
                <a:path h="255151" w="3514875">
                  <a:moveTo>
                    <a:pt x="0" y="0"/>
                  </a:moveTo>
                  <a:lnTo>
                    <a:pt x="3514875" y="0"/>
                  </a:lnTo>
                  <a:lnTo>
                    <a:pt x="3514875" y="255151"/>
                  </a:lnTo>
                  <a:lnTo>
                    <a:pt x="0" y="255151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14875" cy="331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"/>
                </a:rPr>
                <a:t>Objectives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72420" y="2868432"/>
            <a:ext cx="13345541" cy="4559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To Enhance Human-Computer Interaction</a:t>
            </a:r>
          </a:p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To Improve Real-time Emotion Recognition</a:t>
            </a:r>
          </a:p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To evaluate the real-world applicability of emotion recognition in healthcare for early mental health diagnosis.</a:t>
            </a:r>
          </a:p>
          <a:p>
            <a:pPr marL="690881" indent="-345440" lvl="1">
              <a:lnSpc>
                <a:spcPts val="521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Verdana Pro"/>
              </a:rPr>
              <a:t>To develop user-friendly applications that utilize emotion recognition technology for enhancing human-computer interactions.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866177" y="24213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866177" y="-6660749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622428">
            <a:off x="15591226" y="-7433603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18577" y="22689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651046" y="630957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50537" y="1028700"/>
            <a:ext cx="13345541" cy="968778"/>
            <a:chOff x="0" y="0"/>
            <a:chExt cx="3514875" cy="255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4875" cy="255151"/>
            </a:xfrm>
            <a:custGeom>
              <a:avLst/>
              <a:gdLst/>
              <a:ahLst/>
              <a:cxnLst/>
              <a:rect r="r" b="b" t="t" l="l"/>
              <a:pathLst>
                <a:path h="255151" w="3514875">
                  <a:moveTo>
                    <a:pt x="0" y="0"/>
                  </a:moveTo>
                  <a:lnTo>
                    <a:pt x="3514875" y="0"/>
                  </a:lnTo>
                  <a:lnTo>
                    <a:pt x="3514875" y="255151"/>
                  </a:lnTo>
                  <a:lnTo>
                    <a:pt x="0" y="255151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14875" cy="331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 Bold"/>
                </a:rPr>
                <a:t>Argument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50537" y="2424697"/>
            <a:ext cx="13345541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2" indent="-323851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Verdana Pro"/>
              </a:rPr>
              <a:t>How can emotion recognition models be made more robust and adaptable to varying lighting conditions and image qualities?</a:t>
            </a:r>
          </a:p>
          <a:p>
            <a:pPr marL="647702" indent="-323851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Verdana Pro"/>
              </a:rPr>
              <a:t>How can emotion recognition be integrated into user-friendly applications to enhance human-computer interactions and user experiences?</a:t>
            </a:r>
          </a:p>
          <a:p>
            <a:pPr marL="647702" indent="-323851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Verdana Pro"/>
              </a:rPr>
              <a:t>Can facial expression recognition contribute to improving mental health diagnosis, and what are the potential challenges in its application in the mental health field?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665065" y="-714139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552088">
            <a:off x="15679537" y="-759658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6035"/>
            <a:ext cx="16230600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Verdana Pro"/>
              </a:rPr>
              <a:t>Collecting a dataset of images or videos with emotions.</a:t>
            </a:r>
          </a:p>
          <a:p>
            <a:pPr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Verdana Pro"/>
              </a:rPr>
              <a:t>Detecting faces in the data.</a:t>
            </a:r>
          </a:p>
          <a:p>
            <a:pPr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Verdana Pro"/>
              </a:rPr>
              <a:t>Identifying facial landmarks.</a:t>
            </a:r>
          </a:p>
          <a:p>
            <a:pPr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Verdana Pro"/>
              </a:rPr>
              <a:t>Extracting features using deep learning .</a:t>
            </a:r>
          </a:p>
          <a:p>
            <a:pPr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Verdana Pro"/>
              </a:rPr>
              <a:t>Training a model to classify emotions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50537" y="1300213"/>
            <a:ext cx="13345541" cy="968778"/>
            <a:chOff x="0" y="0"/>
            <a:chExt cx="3514875" cy="2551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14875" cy="255151"/>
            </a:xfrm>
            <a:custGeom>
              <a:avLst/>
              <a:gdLst/>
              <a:ahLst/>
              <a:cxnLst/>
              <a:rect r="r" b="b" t="t" l="l"/>
              <a:pathLst>
                <a:path h="255151" w="3514875">
                  <a:moveTo>
                    <a:pt x="0" y="0"/>
                  </a:moveTo>
                  <a:lnTo>
                    <a:pt x="3514875" y="0"/>
                  </a:lnTo>
                  <a:lnTo>
                    <a:pt x="3514875" y="255151"/>
                  </a:lnTo>
                  <a:lnTo>
                    <a:pt x="0" y="255151"/>
                  </a:lnTo>
                  <a:close/>
                </a:path>
              </a:pathLst>
            </a:custGeom>
            <a:solidFill>
              <a:srgbClr val="093D8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514875" cy="331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FFFFFF"/>
                  </a:solidFill>
                  <a:latin typeface="Canva Sans"/>
                </a:rPr>
                <a:t>Methodology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32299" y="2541591"/>
            <a:ext cx="3253755" cy="4315811"/>
          </a:xfrm>
          <a:custGeom>
            <a:avLst/>
            <a:gdLst/>
            <a:ahLst/>
            <a:cxnLst/>
            <a:rect r="r" b="b" t="t" l="l"/>
            <a:pathLst>
              <a:path h="4315811" w="3253755">
                <a:moveTo>
                  <a:pt x="0" y="0"/>
                </a:moveTo>
                <a:lnTo>
                  <a:pt x="3253755" y="0"/>
                </a:lnTo>
                <a:lnTo>
                  <a:pt x="3253755" y="4315811"/>
                </a:lnTo>
                <a:lnTo>
                  <a:pt x="0" y="4315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4245" y="2541591"/>
            <a:ext cx="4658982" cy="4315811"/>
          </a:xfrm>
          <a:custGeom>
            <a:avLst/>
            <a:gdLst/>
            <a:ahLst/>
            <a:cxnLst/>
            <a:rect r="r" b="b" t="t" l="l"/>
            <a:pathLst>
              <a:path h="4315811" w="4658982">
                <a:moveTo>
                  <a:pt x="0" y="0"/>
                </a:moveTo>
                <a:lnTo>
                  <a:pt x="4658982" y="0"/>
                </a:lnTo>
                <a:lnTo>
                  <a:pt x="4658982" y="4315811"/>
                </a:lnTo>
                <a:lnTo>
                  <a:pt x="0" y="43158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10169" y="2541591"/>
            <a:ext cx="3235188" cy="4315811"/>
          </a:xfrm>
          <a:custGeom>
            <a:avLst/>
            <a:gdLst/>
            <a:ahLst/>
            <a:cxnLst/>
            <a:rect r="r" b="b" t="t" l="l"/>
            <a:pathLst>
              <a:path h="4315811" w="3235188">
                <a:moveTo>
                  <a:pt x="0" y="0"/>
                </a:moveTo>
                <a:lnTo>
                  <a:pt x="3235188" y="0"/>
                </a:lnTo>
                <a:lnTo>
                  <a:pt x="3235188" y="4315811"/>
                </a:lnTo>
                <a:lnTo>
                  <a:pt x="0" y="4315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82" t="0" r="-47621" b="-47516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68736" y="2903592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0891">
            <a:off x="14847991" y="6218251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2" y="0"/>
                </a:lnTo>
                <a:lnTo>
                  <a:pt x="10715602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433510">
            <a:off x="16084109" y="-7696676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86903" y="-5858205"/>
            <a:ext cx="10715603" cy="11956042"/>
          </a:xfrm>
          <a:custGeom>
            <a:avLst/>
            <a:gdLst/>
            <a:ahLst/>
            <a:cxnLst/>
            <a:rect r="r" b="b" t="t" l="l"/>
            <a:pathLst>
              <a:path h="11956042" w="10715603">
                <a:moveTo>
                  <a:pt x="0" y="0"/>
                </a:moveTo>
                <a:lnTo>
                  <a:pt x="10715603" y="0"/>
                </a:lnTo>
                <a:lnTo>
                  <a:pt x="10715603" y="11956042"/>
                </a:lnTo>
                <a:lnTo>
                  <a:pt x="0" y="119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50963" y="911260"/>
            <a:ext cx="3004098" cy="3984664"/>
          </a:xfrm>
          <a:custGeom>
            <a:avLst/>
            <a:gdLst/>
            <a:ahLst/>
            <a:cxnLst/>
            <a:rect r="r" b="b" t="t" l="l"/>
            <a:pathLst>
              <a:path h="3984664" w="3004098">
                <a:moveTo>
                  <a:pt x="0" y="0"/>
                </a:moveTo>
                <a:lnTo>
                  <a:pt x="3004098" y="0"/>
                </a:lnTo>
                <a:lnTo>
                  <a:pt x="3004098" y="3984664"/>
                </a:lnTo>
                <a:lnTo>
                  <a:pt x="0" y="39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6354" y="1028700"/>
            <a:ext cx="4301504" cy="3984664"/>
          </a:xfrm>
          <a:custGeom>
            <a:avLst/>
            <a:gdLst/>
            <a:ahLst/>
            <a:cxnLst/>
            <a:rect r="r" b="b" t="t" l="l"/>
            <a:pathLst>
              <a:path h="3984664" w="4301504">
                <a:moveTo>
                  <a:pt x="0" y="0"/>
                </a:moveTo>
                <a:lnTo>
                  <a:pt x="4301504" y="0"/>
                </a:lnTo>
                <a:lnTo>
                  <a:pt x="4301504" y="3984664"/>
                </a:lnTo>
                <a:lnTo>
                  <a:pt x="0" y="3984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20933" y="911260"/>
            <a:ext cx="2986955" cy="3984664"/>
          </a:xfrm>
          <a:custGeom>
            <a:avLst/>
            <a:gdLst/>
            <a:ahLst/>
            <a:cxnLst/>
            <a:rect r="r" b="b" t="t" l="l"/>
            <a:pathLst>
              <a:path h="3984664" w="2986955">
                <a:moveTo>
                  <a:pt x="0" y="0"/>
                </a:moveTo>
                <a:lnTo>
                  <a:pt x="2986955" y="0"/>
                </a:lnTo>
                <a:lnTo>
                  <a:pt x="2986955" y="3984664"/>
                </a:lnTo>
                <a:lnTo>
                  <a:pt x="0" y="39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682" t="0" r="-47621" b="-4751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7105" y="5597723"/>
            <a:ext cx="12254610" cy="3559951"/>
          </a:xfrm>
          <a:custGeom>
            <a:avLst/>
            <a:gdLst/>
            <a:ahLst/>
            <a:cxnLst/>
            <a:rect r="r" b="b" t="t" l="l"/>
            <a:pathLst>
              <a:path h="3559951" w="12254610">
                <a:moveTo>
                  <a:pt x="0" y="0"/>
                </a:moveTo>
                <a:lnTo>
                  <a:pt x="12254610" y="0"/>
                </a:lnTo>
                <a:lnTo>
                  <a:pt x="12254610" y="3559951"/>
                </a:lnTo>
                <a:lnTo>
                  <a:pt x="0" y="35599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46" t="-2360" r="-7901" b="-1870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DAFw9fCdEqY</dc:identifier>
  <dcterms:modified xsi:type="dcterms:W3CDTF">2011-08-01T06:04:30Z</dcterms:modified>
  <cp:revision>1</cp:revision>
  <dc:title>Different Emotions Kindergarten Lesson Presentation in Blue Red Green Bold Style </dc:title>
</cp:coreProperties>
</file>