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91" r:id="rId15"/>
    <p:sldId id="297" r:id="rId16"/>
    <p:sldId id="29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2" r:id="rId27"/>
    <p:sldId id="289" r:id="rId28"/>
    <p:sldId id="290" r:id="rId29"/>
    <p:sldId id="293" r:id="rId30"/>
    <p:sldId id="294" r:id="rId31"/>
    <p:sldId id="299" r:id="rId32"/>
    <p:sldId id="300" r:id="rId33"/>
    <p:sldId id="301" r:id="rId34"/>
    <p:sldId id="302" r:id="rId35"/>
    <p:sldId id="303" r:id="rId36"/>
    <p:sldId id="304" r:id="rId37"/>
    <p:sldId id="306" r:id="rId38"/>
    <p:sldId id="307" r:id="rId39"/>
    <p:sldId id="308" r:id="rId40"/>
    <p:sldId id="309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</p:sldIdLst>
  <p:sldSz cx="18288000" cy="10287000"/>
  <p:notesSz cx="6858000" cy="9144000"/>
  <p:embeddedFontLst>
    <p:embeddedFont>
      <p:font typeface="Noto Sans Bold" panose="020B0802040504020204" charset="-127"/>
      <p:regular r:id="rId53"/>
    </p:embeddedFont>
    <p:embeddedFont>
      <p:font typeface="Abadi" panose="020B0604020104020204" pitchFamily="34" charset="0"/>
      <p:regular r:id="rId54"/>
    </p:embeddedFont>
    <p:embeddedFont>
      <p:font typeface="Noto Sans" panose="020B0502040504020204" pitchFamily="34" charset="0"/>
      <p:regular r:id="rId55"/>
      <p:bold r:id="rId56"/>
      <p:italic r:id="rId57"/>
      <p:boldItalic r:id="rId58"/>
    </p:embeddedFont>
    <p:embeddedFont>
      <p:font typeface="맑은 고딕" panose="020B0503020000020004" pitchFamily="50" charset="-127"/>
      <p:regular r:id="rId59"/>
      <p:bold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92D05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7EDD0-4624-4C17-900B-14DE4A5A3A1D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AAC64-6379-4FEC-BF06-F3BB31DAA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서버에서 요청 메시지를 개인키로 암호화 했을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AAC64-6379-4FEC-BF06-F3BB31DAA6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4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서버에서 요청 메시지를 공개키로 암호화 했을 경우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AAC64-6379-4FEC-BF06-F3BB31DAA6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5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5.gif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962792" y="4377595"/>
            <a:ext cx="12667348" cy="8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7506" dirty="0">
                <a:solidFill>
                  <a:srgbClr val="000000"/>
                </a:solidFill>
                <a:latin typeface="+mj-ea"/>
                <a:ea typeface="+mj-ea"/>
              </a:rPr>
              <a:t>HTTPS</a:t>
            </a:r>
            <a:r>
              <a:rPr lang="ko-KR" altLang="en-US" sz="7506" dirty="0">
                <a:solidFill>
                  <a:srgbClr val="000000"/>
                </a:solidFill>
                <a:latin typeface="+mj-ea"/>
                <a:ea typeface="+mj-ea"/>
              </a:rPr>
              <a:t>란</a:t>
            </a:r>
            <a:r>
              <a:rPr lang="en-US" altLang="ko-KR" sz="7506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  <a:endParaRPr lang="en-US" sz="7506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62792" y="5625991"/>
            <a:ext cx="9469844" cy="52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9"/>
              </a:lnSpc>
            </a:pPr>
            <a:r>
              <a:rPr lang="en-US" sz="2788" dirty="0">
                <a:solidFill>
                  <a:srgbClr val="000000"/>
                </a:solidFill>
                <a:latin typeface="+mj-ea"/>
                <a:ea typeface="+mj-ea"/>
              </a:rPr>
              <a:t>HTTP</a:t>
            </a:r>
            <a:r>
              <a:rPr lang="ko-KR" altLang="en-US" sz="2788" dirty="0">
                <a:solidFill>
                  <a:srgbClr val="000000"/>
                </a:solidFill>
                <a:latin typeface="+mj-ea"/>
                <a:ea typeface="+mj-ea"/>
              </a:rPr>
              <a:t>의 문제점과 </a:t>
            </a:r>
            <a:r>
              <a:rPr lang="en-US" sz="2788" dirty="0">
                <a:solidFill>
                  <a:srgbClr val="000000"/>
                </a:solidFill>
                <a:latin typeface="+mj-ea"/>
                <a:ea typeface="+mj-ea"/>
              </a:rPr>
              <a:t>HTTPS</a:t>
            </a:r>
            <a:r>
              <a:rPr lang="ko-KR" altLang="en-US" sz="2788" dirty="0">
                <a:solidFill>
                  <a:srgbClr val="000000"/>
                </a:solidFill>
                <a:latin typeface="+mj-ea"/>
                <a:ea typeface="+mj-ea"/>
              </a:rPr>
              <a:t>의 원리와 개념에 대해 알아보자</a:t>
            </a:r>
            <a:r>
              <a:rPr lang="en-US" altLang="ko-KR" sz="2788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2788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2D0F7-4B01-38BF-4846-863EB9EC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25E5282-F9AD-0085-4FCF-E17145B8C955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2FD2A368-017E-1498-70DA-98829F5F966A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8A8EA38-4FCC-BF0F-7DC4-A8042270F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4678495"/>
            <a:ext cx="1752941" cy="17529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8162398-CDA8-83AC-7778-A354E2EE9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4678495"/>
            <a:ext cx="1752941" cy="17529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0777C70-2B4A-A7AE-E925-DB0661F21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2705405"/>
            <a:ext cx="4876190" cy="4876190"/>
          </a:xfrm>
          <a:prstGeom prst="rect">
            <a:avLst/>
          </a:prstGeom>
        </p:spPr>
      </p:pic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F27172E5-DD7F-70F8-0816-46D63BA07CB7}"/>
              </a:ext>
            </a:extLst>
          </p:cNvPr>
          <p:cNvSpPr/>
          <p:nvPr/>
        </p:nvSpPr>
        <p:spPr>
          <a:xfrm>
            <a:off x="2374806" y="2342350"/>
            <a:ext cx="3505200" cy="197611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이래도 전략이 노출이 </a:t>
            </a:r>
            <a:r>
              <a:rPr lang="ko-KR" altLang="en-US" dirty="0" err="1">
                <a:solidFill>
                  <a:schemeClr val="tx1"/>
                </a:solidFill>
              </a:rPr>
              <a:t>되는군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어서 빨리 이 문서를 </a:t>
            </a:r>
            <a:r>
              <a:rPr lang="ko-KR" altLang="en-US" dirty="0" err="1">
                <a:solidFill>
                  <a:schemeClr val="tx1"/>
                </a:solidFill>
              </a:rPr>
              <a:t>보내야하는데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430116-767C-A1E6-490C-6E2241706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19300"/>
            <a:ext cx="1066800" cy="106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A075E9-99E2-6283-8828-C50320C84C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3" y="5541102"/>
            <a:ext cx="914095" cy="914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CC8788-3DBA-C1FA-2B71-52EBAA6DC0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99" y="5628328"/>
            <a:ext cx="837895" cy="837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A2E0E-797B-4BF6-12BC-896672BB2ABF}"/>
              </a:ext>
            </a:extLst>
          </p:cNvPr>
          <p:cNvSpPr txBox="1"/>
          <p:nvPr/>
        </p:nvSpPr>
        <p:spPr>
          <a:xfrm>
            <a:off x="1840848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A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7B466-2E7F-07F4-8F46-BCF372DFC18B}"/>
              </a:ext>
            </a:extLst>
          </p:cNvPr>
          <p:cNvSpPr txBox="1"/>
          <p:nvPr/>
        </p:nvSpPr>
        <p:spPr>
          <a:xfrm>
            <a:off x="15165553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B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0F9CF39-3072-AADF-0487-F02CB30C62D5}"/>
              </a:ext>
            </a:extLst>
          </p:cNvPr>
          <p:cNvSpPr txBox="1"/>
          <p:nvPr/>
        </p:nvSpPr>
        <p:spPr>
          <a:xfrm>
            <a:off x="1028700" y="771525"/>
            <a:ext cx="3098706" cy="58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3000" b="1" dirty="0" err="1">
                <a:solidFill>
                  <a:srgbClr val="000000"/>
                </a:solidFill>
                <a:latin typeface="+mj-ea"/>
                <a:ea typeface="+mj-ea"/>
              </a:rPr>
              <a:t>옛날옛날에</a:t>
            </a:r>
            <a:r>
              <a:rPr lang="en-US" altLang="ko-KR" sz="300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332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CF505-7620-4FAB-A762-5E0B5D53E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3BA4CD2-6D5A-F61E-BC7E-9BF2AE52EBE2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ED520928-8CC6-89BE-04C4-8667936BABE3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FF47A46-CE3C-780D-FE34-B6F2B764E349}"/>
              </a:ext>
            </a:extLst>
          </p:cNvPr>
          <p:cNvSpPr txBox="1"/>
          <p:nvPr/>
        </p:nvSpPr>
        <p:spPr>
          <a:xfrm>
            <a:off x="1028700" y="771525"/>
            <a:ext cx="3098706" cy="58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3000" dirty="0" err="1">
                <a:solidFill>
                  <a:srgbClr val="000000"/>
                </a:solidFill>
                <a:latin typeface="+mj-ea"/>
                <a:ea typeface="+mj-ea"/>
              </a:rPr>
              <a:t>옛날옛날에</a:t>
            </a:r>
            <a:r>
              <a:rPr lang="en-US" altLang="ko-KR" sz="300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9E606F9-8785-9ED5-D99B-410A0503E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4678495"/>
            <a:ext cx="1752941" cy="17529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C3B46E5-DAA9-06FD-3DFD-CC60947C5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4678495"/>
            <a:ext cx="1752941" cy="17529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8F35FEA-5000-7690-32D0-571CC40D6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2705405"/>
            <a:ext cx="4876190" cy="4876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708AA-6D32-E983-9BBF-10ABEBFE6F24}"/>
              </a:ext>
            </a:extLst>
          </p:cNvPr>
          <p:cNvSpPr txBox="1"/>
          <p:nvPr/>
        </p:nvSpPr>
        <p:spPr>
          <a:xfrm>
            <a:off x="1840848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A </a:t>
            </a:r>
            <a:r>
              <a:rPr lang="ko-KR" altLang="en-US" sz="2500" b="1" dirty="0"/>
              <a:t>사령관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3D15E-EE1C-4E59-282A-451F2B516643}"/>
              </a:ext>
            </a:extLst>
          </p:cNvPr>
          <p:cNvSpPr txBox="1"/>
          <p:nvPr/>
        </p:nvSpPr>
        <p:spPr>
          <a:xfrm>
            <a:off x="15165553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B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F8A22-0AE5-184D-3713-DB5C75D12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19300"/>
            <a:ext cx="1066800" cy="106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993631-5344-AF6C-8042-D9FDE0B3A9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3" y="5541102"/>
            <a:ext cx="914095" cy="914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276340-FDA8-3269-2EA7-3C25F1EB87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99" y="5628328"/>
            <a:ext cx="837895" cy="837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6F8BE-19B6-3269-A00F-DFA02D4316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06" y="4443579"/>
            <a:ext cx="2002207" cy="20022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16C64-9755-BAA6-A1B6-E7464EF37FC5}"/>
              </a:ext>
            </a:extLst>
          </p:cNvPr>
          <p:cNvSpPr txBox="1"/>
          <p:nvPr/>
        </p:nvSpPr>
        <p:spPr>
          <a:xfrm>
            <a:off x="1896251" y="6445786"/>
            <a:ext cx="20948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클라이언트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FB109D-1FD3-05C4-9FF0-27C29033F4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412" y="4361705"/>
            <a:ext cx="2002207" cy="20022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AE6430-834D-402B-996D-00B3784A0C2A}"/>
              </a:ext>
            </a:extLst>
          </p:cNvPr>
          <p:cNvSpPr txBox="1"/>
          <p:nvPr/>
        </p:nvSpPr>
        <p:spPr>
          <a:xfrm>
            <a:off x="15513683" y="6363912"/>
            <a:ext cx="96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서버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ED597A8-0145-7277-C8F5-645442D26F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024" y="5285104"/>
            <a:ext cx="1524341" cy="15243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30E2D2-A8D2-CB90-886D-DBA88D6BCB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7" y="2048352"/>
            <a:ext cx="1066800" cy="1066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474DEA-1472-4176-EAAC-99E8CED74FA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33" y="4994216"/>
            <a:ext cx="1371293" cy="13712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B33B1D-1D0B-05B0-4B20-4CDAA5BAC675}"/>
              </a:ext>
            </a:extLst>
          </p:cNvPr>
          <p:cNvSpPr txBox="1"/>
          <p:nvPr/>
        </p:nvSpPr>
        <p:spPr>
          <a:xfrm>
            <a:off x="3991133" y="6539058"/>
            <a:ext cx="137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HTTP Message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65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5" grpId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2C77E-58D6-72C1-9667-CA33F00E5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B55C226-7A87-3FD0-5138-7F79030FDA3F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F95541C-2DD9-C296-5957-C7ABED2F5BD0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56EE8B8-CAF1-D04C-EC12-91CB8384A24F}"/>
              </a:ext>
            </a:extLst>
          </p:cNvPr>
          <p:cNvSpPr txBox="1"/>
          <p:nvPr/>
        </p:nvSpPr>
        <p:spPr>
          <a:xfrm>
            <a:off x="1028700" y="771525"/>
            <a:ext cx="73533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기존 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HTTP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통신의 문제점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734C02-A540-1A7E-15A3-7CA61E2019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06" y="4443579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338631-ED23-4805-8F1D-D71FD4BD8B9A}"/>
              </a:ext>
            </a:extLst>
          </p:cNvPr>
          <p:cNvSpPr txBox="1"/>
          <p:nvPr/>
        </p:nvSpPr>
        <p:spPr>
          <a:xfrm>
            <a:off x="1896252" y="6445786"/>
            <a:ext cx="2002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CC59A32-C482-4779-2DC2-D64650FCC6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412" y="4361705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0A7C4F-1FEF-7576-19E2-FBAB1B43E645}"/>
              </a:ext>
            </a:extLst>
          </p:cNvPr>
          <p:cNvSpPr txBox="1"/>
          <p:nvPr/>
        </p:nvSpPr>
        <p:spPr>
          <a:xfrm>
            <a:off x="15513683" y="6363912"/>
            <a:ext cx="96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0C3E78-7EDE-5146-9F47-285305F81D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43" y="4839571"/>
            <a:ext cx="1524341" cy="1524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5C4407-1018-02B6-D9C2-BC3F2B01E2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7" y="2048352"/>
            <a:ext cx="1066800" cy="10668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08D61C-68F9-29B7-C3B5-C8632F84C927}"/>
              </a:ext>
            </a:extLst>
          </p:cNvPr>
          <p:cNvGrpSpPr/>
          <p:nvPr/>
        </p:nvGrpSpPr>
        <p:grpSpPr>
          <a:xfrm>
            <a:off x="4004044" y="4443579"/>
            <a:ext cx="1524341" cy="2734114"/>
            <a:chOff x="3991133" y="4443579"/>
            <a:chExt cx="1524341" cy="27341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6D129-CCD9-2428-EEFF-3D2E6809F0EF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HTTP Message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783D6DA-13BE-9F00-F590-2C198B6F5357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4B598B2-AFD2-A2AA-0D85-451E8CA78312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227679-4579-9BCD-694B-92E3DC1E1EAA}"/>
                  </a:ext>
                </a:extLst>
              </p:cNvPr>
              <p:cNvSpPr txBox="1"/>
              <p:nvPr/>
            </p:nvSpPr>
            <p:spPr>
              <a:xfrm>
                <a:off x="4242586" y="5143500"/>
                <a:ext cx="110639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+mn-ea"/>
                  </a:rPr>
                  <a:t>Id</a:t>
                </a:r>
                <a:r>
                  <a:rPr lang="ko-KR" altLang="en-US" sz="1300" dirty="0">
                    <a:latin typeface="+mn-ea"/>
                  </a:rPr>
                  <a:t> </a:t>
                </a:r>
                <a:r>
                  <a:rPr lang="en-US" altLang="ko-KR" sz="1300" dirty="0">
                    <a:latin typeface="+mn-ea"/>
                  </a:rPr>
                  <a:t>:  khu147</a:t>
                </a:r>
              </a:p>
              <a:p>
                <a:r>
                  <a:rPr lang="en-US" altLang="ko-KR" sz="1300" dirty="0">
                    <a:latin typeface="+mn-ea"/>
                  </a:rPr>
                  <a:t>Pw : 981203</a:t>
                </a:r>
                <a:endParaRPr lang="ko-KR" altLang="en-US" sz="1300" dirty="0">
                  <a:latin typeface="+mn-ea"/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97EE869-EB2B-01A4-FA65-EAB4FF4F6FE0}"/>
              </a:ext>
            </a:extLst>
          </p:cNvPr>
          <p:cNvGrpSpPr/>
          <p:nvPr/>
        </p:nvGrpSpPr>
        <p:grpSpPr>
          <a:xfrm>
            <a:off x="8741313" y="511753"/>
            <a:ext cx="1676400" cy="1348780"/>
            <a:chOff x="8741313" y="511753"/>
            <a:chExt cx="1676400" cy="1348780"/>
          </a:xfrm>
        </p:grpSpPr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73367EBC-ABA8-F4BF-E2C4-5686EFA36629}"/>
                </a:ext>
              </a:extLst>
            </p:cNvPr>
            <p:cNvSpPr/>
            <p:nvPr/>
          </p:nvSpPr>
          <p:spPr>
            <a:xfrm>
              <a:off x="8741313" y="511753"/>
              <a:ext cx="1676400" cy="1348780"/>
            </a:xfrm>
            <a:prstGeom prst="wedgeEllipse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221E27-D066-B654-16F3-A375E71760CD}"/>
                </a:ext>
              </a:extLst>
            </p:cNvPr>
            <p:cNvSpPr txBox="1"/>
            <p:nvPr/>
          </p:nvSpPr>
          <p:spPr>
            <a:xfrm>
              <a:off x="8948571" y="833553"/>
              <a:ext cx="1303562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latin typeface="+mn-ea"/>
                </a:rPr>
                <a:t>오호 </a:t>
              </a:r>
              <a:r>
                <a:rPr lang="ko-KR" altLang="en-US" sz="1300" dirty="0" err="1">
                  <a:latin typeface="+mn-ea"/>
                </a:rPr>
                <a:t>이사람의</a:t>
              </a:r>
              <a:endParaRPr lang="en-US" altLang="ko-KR" sz="1300" dirty="0">
                <a:latin typeface="+mn-ea"/>
              </a:endParaRPr>
            </a:p>
            <a:p>
              <a:r>
                <a:rPr lang="ko-KR" altLang="en-US" sz="1300" dirty="0">
                  <a:latin typeface="+mn-ea"/>
                </a:rPr>
                <a:t>로그인 정보는 </a:t>
              </a:r>
              <a:endParaRPr lang="en-US" altLang="ko-KR" sz="1300" dirty="0">
                <a:latin typeface="+mn-ea"/>
              </a:endParaRPr>
            </a:p>
            <a:p>
              <a:r>
                <a:rPr lang="ko-KR" altLang="en-US" sz="1300" dirty="0" err="1">
                  <a:latin typeface="+mn-ea"/>
                </a:rPr>
                <a:t>이거군</a:t>
              </a:r>
              <a:r>
                <a:rPr lang="en-US" altLang="ko-KR" sz="1300" dirty="0">
                  <a:latin typeface="+mn-ea"/>
                </a:rPr>
                <a:t>!</a:t>
              </a:r>
              <a:endParaRPr lang="ko-KR" altLang="en-US" sz="13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3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0199 L -0.00694 -0.0199 L 0.13498 -0.01867 C 0.15799 -0.01759 0.1809 -0.01188 0.20382 -0.01095 L 0.25313 -0.00833 C 0.26727 -0.00694 0.28898 -0.00447 0.30451 -0.00185 C 0.30894 -0.00108 0.31328 -0.00015 0.31762 0.00078 C 0.32292 -0.00015 0.32821 -0.00046 0.33351 -0.00185 C 0.33481 -0.00216 0.33707 -0.00216 0.33715 -0.00447 C 0.33811 -0.02885 0.33663 -0.05339 0.33646 -0.07793 C 0.33611 -0.11651 0.33629 -0.15524 0.33568 -0.19382 C 0.33559 -0.2 0.33438 -0.20586 0.33429 -0.21188 C 0.33394 -0.22438 0.33429 -0.23688 0.33429 -0.24922 " pathEditMode="relative" ptsTypes="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72 -0.26388 L 0.33672 -0.26388 C 0.33429 -0.25169 0.32891 -0.22824 0.32891 -0.21404 C 0.32891 -0.19012 0.33038 -0.1662 0.33151 -0.14228 C 0.33186 -0.13503 0.33281 -0.12777 0.33325 -0.12052 C 0.33368 -0.11373 0.33385 -0.10694 0.33411 -0.1003 C 0.33385 -0.07422 0.33377 -0.0483 0.33325 -0.02222 C 0.33316 -0.01959 0.3309 -0.0145 0.33238 -0.0145 C 0.38906 -0.01141 0.44583 -0.01342 0.50252 -0.01296 L 0.55165 -0.01141 C 0.58689 -0.00972 0.56311 -0.00987 0.57274 -0.00987 " pathEditMode="relative" ptsTypes="AAAAAAA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8D2C-E9E9-BC8A-0A03-F775F92B1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A1C2112-C149-5A9C-2D68-1743365729A9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5F5D8B45-F085-127D-4719-A89938F8E272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690B738-9345-C955-2C27-96622F1630B7}"/>
              </a:ext>
            </a:extLst>
          </p:cNvPr>
          <p:cNvSpPr txBox="1"/>
          <p:nvPr/>
        </p:nvSpPr>
        <p:spPr>
          <a:xfrm>
            <a:off x="1028700" y="771525"/>
            <a:ext cx="73533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기존 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HTTP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통신의 문제점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E602EB-B405-AE38-B20A-CA1229E78C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06" y="4443579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90EB05-98B1-86B7-7A7E-CE85A7ECFF3B}"/>
              </a:ext>
            </a:extLst>
          </p:cNvPr>
          <p:cNvSpPr txBox="1"/>
          <p:nvPr/>
        </p:nvSpPr>
        <p:spPr>
          <a:xfrm>
            <a:off x="1896252" y="6445786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161363-E709-B63B-0266-BE1612019E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412" y="4361705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0B1E04-C879-7EC2-28AD-CFE6C2643A6A}"/>
              </a:ext>
            </a:extLst>
          </p:cNvPr>
          <p:cNvSpPr txBox="1"/>
          <p:nvPr/>
        </p:nvSpPr>
        <p:spPr>
          <a:xfrm>
            <a:off x="15513683" y="6363912"/>
            <a:ext cx="96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660CBE-F13D-AB04-8B80-E13DAD88BE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43" y="4839571"/>
            <a:ext cx="1524341" cy="1524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DF42E5-B62F-3EA5-E40E-DA8D8FB8ED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7" y="2048352"/>
            <a:ext cx="1066800" cy="10668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BAD965-6184-D5A2-6C3F-F2A45F1A1A30}"/>
              </a:ext>
            </a:extLst>
          </p:cNvPr>
          <p:cNvGrpSpPr/>
          <p:nvPr/>
        </p:nvGrpSpPr>
        <p:grpSpPr>
          <a:xfrm>
            <a:off x="12573000" y="4361705"/>
            <a:ext cx="1566454" cy="2734114"/>
            <a:chOff x="3991133" y="4443579"/>
            <a:chExt cx="1566454" cy="27341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D16A15-6A08-7596-552F-B7E222B6F8A6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HTTP Message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817D8CA-640A-08C2-55B0-B411DB955765}"/>
                </a:ext>
              </a:extLst>
            </p:cNvPr>
            <p:cNvGrpSpPr/>
            <p:nvPr/>
          </p:nvGrpSpPr>
          <p:grpSpPr>
            <a:xfrm>
              <a:off x="3991133" y="4443579"/>
              <a:ext cx="1566454" cy="2002205"/>
              <a:chOff x="3991133" y="4443579"/>
              <a:chExt cx="1566454" cy="200220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44238D7-7E46-A414-738D-5A33E2AA1546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E76F64-0C9D-A9E7-1C8A-FC1304DD4C2E}"/>
                  </a:ext>
                </a:extLst>
              </p:cNvPr>
              <p:cNvSpPr txBox="1"/>
              <p:nvPr/>
            </p:nvSpPr>
            <p:spPr>
              <a:xfrm>
                <a:off x="3991133" y="4571250"/>
                <a:ext cx="1566454" cy="1092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latin typeface="+mn-ea"/>
                  </a:rPr>
                  <a:t>보내는 사람 </a:t>
                </a:r>
                <a:r>
                  <a:rPr lang="en-US" altLang="ko-KR" sz="1300" dirty="0">
                    <a:latin typeface="+mn-ea"/>
                  </a:rPr>
                  <a:t>: </a:t>
                </a:r>
                <a:r>
                  <a:rPr lang="ko-KR" altLang="en-US" sz="1300" dirty="0">
                    <a:latin typeface="+mn-ea"/>
                  </a:rPr>
                  <a:t>서버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받는 사람</a:t>
                </a:r>
                <a:r>
                  <a:rPr lang="en-US" altLang="ko-KR" sz="1300" dirty="0">
                    <a:latin typeface="+mn-ea"/>
                  </a:rPr>
                  <a:t>:</a:t>
                </a:r>
                <a:r>
                  <a:rPr lang="ko-KR" altLang="en-US" sz="1300" dirty="0">
                    <a:latin typeface="+mn-ea"/>
                  </a:rPr>
                  <a:t>클라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Status : ok</a:t>
                </a:r>
              </a:p>
              <a:p>
                <a:r>
                  <a:rPr lang="en-US" altLang="ko-KR" sz="1300" dirty="0">
                    <a:latin typeface="+mn-ea"/>
                  </a:rPr>
                  <a:t>Redirect : </a:t>
                </a:r>
              </a:p>
              <a:p>
                <a:r>
                  <a:rPr lang="ko-KR" altLang="en-US" sz="1300" dirty="0">
                    <a:latin typeface="+mn-ea"/>
                  </a:rPr>
                  <a:t>사이트 메인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5004A4-7B5A-4E0E-829B-AE44AF7A6414}"/>
              </a:ext>
            </a:extLst>
          </p:cNvPr>
          <p:cNvGrpSpPr/>
          <p:nvPr/>
        </p:nvGrpSpPr>
        <p:grpSpPr>
          <a:xfrm>
            <a:off x="9050485" y="123431"/>
            <a:ext cx="2074715" cy="1548038"/>
            <a:chOff x="9050485" y="123431"/>
            <a:chExt cx="2074715" cy="1548038"/>
          </a:xfrm>
        </p:grpSpPr>
        <p:sp>
          <p:nvSpPr>
            <p:cNvPr id="11" name="말풍선: 타원형 10">
              <a:extLst>
                <a:ext uri="{FF2B5EF4-FFF2-40B4-BE49-F238E27FC236}">
                  <a16:creationId xmlns:a16="http://schemas.microsoft.com/office/drawing/2014/main" id="{65E1BFC4-CC7F-6927-F760-84CDC6FC41AD}"/>
                </a:ext>
              </a:extLst>
            </p:cNvPr>
            <p:cNvSpPr/>
            <p:nvPr/>
          </p:nvSpPr>
          <p:spPr>
            <a:xfrm>
              <a:off x="9050485" y="123431"/>
              <a:ext cx="2074715" cy="1548038"/>
            </a:xfrm>
            <a:prstGeom prst="wedgeEllipse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20E358-39CB-70A0-8785-3742E6A80694}"/>
                </a:ext>
              </a:extLst>
            </p:cNvPr>
            <p:cNvSpPr txBox="1"/>
            <p:nvPr/>
          </p:nvSpPr>
          <p:spPr>
            <a:xfrm>
              <a:off x="9257756" y="442822"/>
              <a:ext cx="14734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+mn-ea"/>
                </a:rPr>
                <a:t>오호</a:t>
              </a:r>
              <a:r>
                <a:rPr lang="en-US" altLang="ko-KR" sz="1500" dirty="0">
                  <a:latin typeface="+mn-ea"/>
                </a:rPr>
                <a:t>..? </a:t>
              </a:r>
            </a:p>
            <a:p>
              <a:r>
                <a:rPr lang="ko-KR" altLang="en-US" sz="1500" dirty="0">
                  <a:latin typeface="+mn-ea"/>
                </a:rPr>
                <a:t>여길 내 </a:t>
              </a:r>
              <a:endParaRPr lang="en-US" altLang="ko-KR" sz="1500" dirty="0">
                <a:latin typeface="+mn-ea"/>
              </a:endParaRPr>
            </a:p>
            <a:p>
              <a:r>
                <a:rPr lang="ko-KR" altLang="en-US" sz="1500" dirty="0">
                  <a:latin typeface="+mn-ea"/>
                </a:rPr>
                <a:t>피싱 사이트로 </a:t>
              </a:r>
              <a:endParaRPr lang="en-US" altLang="ko-KR" sz="1500" dirty="0">
                <a:latin typeface="+mn-ea"/>
              </a:endParaRPr>
            </a:p>
            <a:p>
              <a:r>
                <a:rPr lang="ko-KR" altLang="en-US" sz="1500" dirty="0">
                  <a:latin typeface="+mn-ea"/>
                </a:rPr>
                <a:t>바꾸자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5DE1A6-1837-4E3F-FC2F-4BD5E6277E51}"/>
              </a:ext>
            </a:extLst>
          </p:cNvPr>
          <p:cNvGrpSpPr/>
          <p:nvPr/>
        </p:nvGrpSpPr>
        <p:grpSpPr>
          <a:xfrm>
            <a:off x="6454802" y="1784602"/>
            <a:ext cx="1556836" cy="2734114"/>
            <a:chOff x="3991133" y="4443579"/>
            <a:chExt cx="1556836" cy="27341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7F4E51-3C2F-53EE-EB4D-D1F58350AB62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HTTP Message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79EE0C9-6D40-D2B4-7AF0-07AAF16CAF5C}"/>
                </a:ext>
              </a:extLst>
            </p:cNvPr>
            <p:cNvGrpSpPr/>
            <p:nvPr/>
          </p:nvGrpSpPr>
          <p:grpSpPr>
            <a:xfrm>
              <a:off x="3991133" y="4443579"/>
              <a:ext cx="1556836" cy="2002205"/>
              <a:chOff x="3991133" y="4443579"/>
              <a:chExt cx="1556836" cy="200220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E4D9BCC-0EC7-4AB2-D6B5-28043D94443A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5DE4BE-F8D5-F028-13DD-0784BCDFB6DA}"/>
                  </a:ext>
                </a:extLst>
              </p:cNvPr>
              <p:cNvSpPr txBox="1"/>
              <p:nvPr/>
            </p:nvSpPr>
            <p:spPr>
              <a:xfrm>
                <a:off x="3991133" y="4571250"/>
                <a:ext cx="1556836" cy="1092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latin typeface="+mn-ea"/>
                  </a:rPr>
                  <a:t>보내는 사람 </a:t>
                </a:r>
                <a:r>
                  <a:rPr lang="en-US" altLang="ko-KR" sz="1300" dirty="0">
                    <a:latin typeface="+mn-ea"/>
                  </a:rPr>
                  <a:t>: </a:t>
                </a:r>
                <a:r>
                  <a:rPr lang="ko-KR" altLang="en-US" sz="1300" dirty="0">
                    <a:latin typeface="+mn-ea"/>
                  </a:rPr>
                  <a:t>서버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받는 사람</a:t>
                </a:r>
                <a:r>
                  <a:rPr lang="en-US" altLang="ko-KR" sz="1300" dirty="0">
                    <a:latin typeface="+mn-ea"/>
                  </a:rPr>
                  <a:t>:</a:t>
                </a:r>
                <a:r>
                  <a:rPr lang="ko-KR" altLang="en-US" sz="1300" dirty="0">
                    <a:latin typeface="+mn-ea"/>
                  </a:rPr>
                  <a:t>클라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Status : ok</a:t>
                </a:r>
              </a:p>
              <a:p>
                <a:r>
                  <a:rPr lang="en-US" altLang="ko-KR" sz="1300" dirty="0">
                    <a:latin typeface="+mn-ea"/>
                  </a:rPr>
                  <a:t>Redirect : </a:t>
                </a:r>
              </a:p>
              <a:p>
                <a:r>
                  <a:rPr lang="ko-KR" altLang="en-US" sz="1300" dirty="0">
                    <a:latin typeface="+mn-ea"/>
                  </a:rPr>
                  <a:t>피싱 사이트 메인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05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 -0.00648 L -0.002 -0.00632 L -0.09592 -0.00817 C -0.10148 -0.00833 -0.10703 -0.00956 -0.11259 -0.00972 L -0.19506 -0.01126 L -0.22657 -0.0128 C -0.2415 -0.01373 -0.25643 -0.01558 -0.27136 -0.01589 C -0.2836 -0.0162 -0.29592 -0.01481 -0.30816 -0.01435 C -0.3099 -0.01543 -0.3132 -0.01419 -0.31346 -0.01743 C -0.31572 -0.04953 -0.31441 -0.08194 -0.31519 -0.11419 C -0.31528 -0.11898 -0.3165 -0.13364 -0.31693 -0.13904 C -0.31719 -0.14228 -0.31762 -0.14537 -0.3178 -0.14845 C -0.31815 -0.15308 -0.31841 -0.15787 -0.31867 -0.1625 C -0.31901 -0.16666 -0.31927 -0.17083 -0.31953 -0.175 C -0.31927 -0.1895 -0.31945 -0.20416 -0.31867 -0.21867 C -0.31858 -0.22191 -0.31745 -0.22484 -0.31693 -0.22793 C -0.31632 -0.23163 -0.3158 -0.23518 -0.31519 -0.23888 C -0.31424 -0.25756 -0.31433 -0.2503 -0.31433 -0.26064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7" y="-12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13 -0.05216 L -0.00513 -0.05216 C -0.00547 -0.04398 -0.00573 -0.03565 -0.00608 -0.02732 C -0.00625 -0.02161 -0.00677 -0.0159 -0.00695 -0.01019 C -0.00868 0.04444 -0.00643 0.00663 -0.00955 0.05077 C -0.00981 0.08657 -0.00973 0.12253 -0.01042 0.15833 C -0.01059 0.16821 -0.01172 0.17808 -0.01216 0.18796 C -0.01259 0.19583 -0.01051 0.20494 -0.01302 0.21142 C -0.01537 0.21728 -0.02058 0.21728 -0.02448 0.21913 C -0.03143 0.22253 -0.03846 0.22531 -0.04549 0.227 C -0.07292 0.23364 -0.07361 0.23472 -0.10339 0.23796 C -0.13004 0.24074 -0.17214 0.2395 -0.19375 0.2395 " pathEditMode="relative" ptsTypes="AAAAAAAA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2A934-AF42-CED3-FC07-2B58F0DEF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3555757-FAEC-B3B2-6795-2DA3E8BF4177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479AB53-D576-F281-1DD9-D5D9DBA3F6B9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55694C7-AE37-1C97-059C-9EA328F8F32B}"/>
              </a:ext>
            </a:extLst>
          </p:cNvPr>
          <p:cNvSpPr txBox="1"/>
          <p:nvPr/>
        </p:nvSpPr>
        <p:spPr>
          <a:xfrm>
            <a:off x="1028700" y="771525"/>
            <a:ext cx="73533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정리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BEBC4B35-ED03-6B1E-36E9-2EA403620517}"/>
              </a:ext>
            </a:extLst>
          </p:cNvPr>
          <p:cNvSpPr/>
          <p:nvPr/>
        </p:nvSpPr>
        <p:spPr>
          <a:xfrm>
            <a:off x="4376556" y="3072514"/>
            <a:ext cx="2636302" cy="0"/>
          </a:xfrm>
          <a:prstGeom prst="line">
            <a:avLst/>
          </a:prstGeom>
          <a:ln w="9525" cap="flat">
            <a:solidFill>
              <a:srgbClr val="000000">
                <a:alpha val="80000"/>
              </a:srgbClr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A61116D9-DB22-787C-1DAE-5B511902F508}"/>
              </a:ext>
            </a:extLst>
          </p:cNvPr>
          <p:cNvSpPr/>
          <p:nvPr/>
        </p:nvSpPr>
        <p:spPr>
          <a:xfrm>
            <a:off x="3248240" y="4470149"/>
            <a:ext cx="3764618" cy="0"/>
          </a:xfrm>
          <a:prstGeom prst="line">
            <a:avLst/>
          </a:prstGeom>
          <a:ln w="9525" cap="flat">
            <a:solidFill>
              <a:srgbClr val="000000">
                <a:alpha val="80000"/>
              </a:srgbClr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AAF7F093-D58B-EA21-9307-CBCF4223808C}"/>
              </a:ext>
            </a:extLst>
          </p:cNvPr>
          <p:cNvSpPr txBox="1"/>
          <p:nvPr/>
        </p:nvSpPr>
        <p:spPr>
          <a:xfrm>
            <a:off x="1300484" y="2483740"/>
            <a:ext cx="5407645" cy="833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3"/>
              </a:lnSpc>
            </a:pPr>
            <a:r>
              <a:rPr lang="en-US" sz="3021" dirty="0">
                <a:solidFill>
                  <a:srgbClr val="000000"/>
                </a:solidFill>
                <a:ea typeface="Noto Sans Bold"/>
              </a:rPr>
              <a:t>HTTP</a:t>
            </a:r>
            <a:r>
              <a:rPr lang="ko-KR" altLang="en-US" sz="3021" dirty="0">
                <a:solidFill>
                  <a:srgbClr val="000000"/>
                </a:solidFill>
                <a:ea typeface="Noto Sans Bold"/>
              </a:rPr>
              <a:t>란</a:t>
            </a:r>
            <a:r>
              <a:rPr lang="en-US" altLang="ko-KR" sz="3021" dirty="0">
                <a:solidFill>
                  <a:srgbClr val="000000"/>
                </a:solidFill>
                <a:ea typeface="Noto Sans Bold"/>
              </a:rPr>
              <a:t>?</a:t>
            </a:r>
            <a:endParaRPr lang="en-US" sz="3021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CDF89107-DDFE-FDE7-78B8-BA1B715D6FD8}"/>
              </a:ext>
            </a:extLst>
          </p:cNvPr>
          <p:cNvSpPr txBox="1"/>
          <p:nvPr/>
        </p:nvSpPr>
        <p:spPr>
          <a:xfrm>
            <a:off x="1300484" y="3862325"/>
            <a:ext cx="5407645" cy="82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3"/>
              </a:lnSpc>
            </a:pPr>
            <a:r>
              <a:rPr lang="ko-KR" altLang="en-US" sz="3021" dirty="0">
                <a:solidFill>
                  <a:srgbClr val="000000"/>
                </a:solidFill>
                <a:ea typeface="Noto Sans Bold"/>
              </a:rPr>
              <a:t>문제점은</a:t>
            </a:r>
            <a:r>
              <a:rPr lang="en-US" altLang="ko-KR" sz="3021" dirty="0">
                <a:solidFill>
                  <a:srgbClr val="000000"/>
                </a:solidFill>
                <a:ea typeface="Noto Sans Bold"/>
              </a:rPr>
              <a:t>?</a:t>
            </a:r>
            <a:endParaRPr lang="en-US" sz="3021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851A1145-B78C-432E-654D-FF62D6DF9795}"/>
              </a:ext>
            </a:extLst>
          </p:cNvPr>
          <p:cNvSpPr txBox="1"/>
          <p:nvPr/>
        </p:nvSpPr>
        <p:spPr>
          <a:xfrm>
            <a:off x="7606934" y="2626109"/>
            <a:ext cx="9380582" cy="833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en-US" sz="2200" dirty="0" err="1">
                <a:solidFill>
                  <a:srgbClr val="000000"/>
                </a:solidFill>
                <a:latin typeface="Noto Sans"/>
                <a:ea typeface="Noto Sans"/>
              </a:rPr>
              <a:t>HyperText</a:t>
            </a:r>
            <a:r>
              <a:rPr lang="en-US" sz="2200" dirty="0">
                <a:solidFill>
                  <a:srgbClr val="000000"/>
                </a:solidFill>
                <a:latin typeface="Noto Sans"/>
                <a:ea typeface="Noto Sans"/>
              </a:rPr>
              <a:t> Transport Protocol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로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, Text 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메시지를 이용하여 데이터를 주고받는 통신 규약을 의미함</a:t>
            </a:r>
            <a:endParaRPr lang="en-US" sz="2200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4331F7B9-F7E1-2B2B-D453-B9BFDA32FAFF}"/>
              </a:ext>
            </a:extLst>
          </p:cNvPr>
          <p:cNvSpPr txBox="1"/>
          <p:nvPr/>
        </p:nvSpPr>
        <p:spPr>
          <a:xfrm>
            <a:off x="7606934" y="4004694"/>
            <a:ext cx="9380582" cy="1707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네트워크상에 텍스트 형식의 메시지로 전송이 되기때문에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ko-KR" altLang="en-US" sz="2200" dirty="0" err="1">
                <a:solidFill>
                  <a:srgbClr val="000000"/>
                </a:solidFill>
                <a:latin typeface="Noto Sans"/>
                <a:ea typeface="Noto Sans"/>
              </a:rPr>
              <a:t>스니핑이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 가능해진다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algn="just">
              <a:lnSpc>
                <a:spcPts val="3410"/>
              </a:lnSpc>
            </a:pP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또한 텍스트 형식이기 때문에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메시지를 위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/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변조 할 수 있다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algn="just">
              <a:lnSpc>
                <a:spcPts val="3410"/>
              </a:lnSpc>
            </a:pPr>
            <a:endParaRPr lang="en-US" sz="2200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99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C622B-78A2-4415-A92C-E0603AB2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C5C7DBC-8552-8CF3-87DA-8AD7CF172366}"/>
              </a:ext>
            </a:extLst>
          </p:cNvPr>
          <p:cNvSpPr txBox="1"/>
          <p:nvPr/>
        </p:nvSpPr>
        <p:spPr>
          <a:xfrm>
            <a:off x="5186393" y="4164739"/>
            <a:ext cx="7915215" cy="2141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45"/>
              </a:lnSpc>
            </a:pPr>
            <a:r>
              <a:rPr lang="ko-KR" altLang="en-US" sz="5000" dirty="0">
                <a:solidFill>
                  <a:srgbClr val="000000"/>
                </a:solidFill>
                <a:latin typeface="Abadi" panose="020B0604020104020204" pitchFamily="34" charset="0"/>
              </a:rPr>
              <a:t>이를 해결하기 위해</a:t>
            </a:r>
            <a:endParaRPr lang="en-US" altLang="ko-KR" sz="50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 algn="ctr">
              <a:lnSpc>
                <a:spcPts val="8845"/>
              </a:lnSpc>
            </a:pPr>
            <a:r>
              <a:rPr lang="en-US" sz="5000" dirty="0">
                <a:solidFill>
                  <a:srgbClr val="000000"/>
                </a:solidFill>
                <a:latin typeface="Abadi" panose="020B0604020104020204" pitchFamily="34" charset="0"/>
              </a:rPr>
              <a:t>HTTPS</a:t>
            </a:r>
            <a:r>
              <a:rPr lang="ko-KR" altLang="en-US" sz="5000" dirty="0">
                <a:solidFill>
                  <a:srgbClr val="000000"/>
                </a:solidFill>
                <a:latin typeface="Abadi" panose="020B0604020104020204" pitchFamily="34" charset="0"/>
              </a:rPr>
              <a:t>라는 프로토콜이 등장</a:t>
            </a:r>
            <a:r>
              <a:rPr lang="en-US" altLang="ko-KR" sz="5000" dirty="0">
                <a:solidFill>
                  <a:srgbClr val="000000"/>
                </a:solidFill>
                <a:latin typeface="Abadi" panose="020B0604020104020204" pitchFamily="34" charset="0"/>
              </a:rPr>
              <a:t>!</a:t>
            </a:r>
            <a:endParaRPr lang="en-US" sz="5000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EC432E3-844E-7015-D01F-EDF7BB28111E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050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2F536-B2BB-9A8B-4242-F7480AC0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A12AA37-E988-6C02-56F6-2A7752F90AA8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EF71C03-F456-5BF7-BFDC-7DE2033E6BF7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BE2CBA9-66F9-9EC8-53E3-81A78957A047}"/>
              </a:ext>
            </a:extLst>
          </p:cNvPr>
          <p:cNvSpPr txBox="1"/>
          <p:nvPr/>
        </p:nvSpPr>
        <p:spPr>
          <a:xfrm>
            <a:off x="1028700" y="771525"/>
            <a:ext cx="73533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정리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F1FF3429-873C-D2CD-ECBA-387B2F541305}"/>
              </a:ext>
            </a:extLst>
          </p:cNvPr>
          <p:cNvSpPr/>
          <p:nvPr/>
        </p:nvSpPr>
        <p:spPr>
          <a:xfrm>
            <a:off x="4376556" y="3072514"/>
            <a:ext cx="2636302" cy="0"/>
          </a:xfrm>
          <a:prstGeom prst="line">
            <a:avLst/>
          </a:prstGeom>
          <a:ln w="9525" cap="flat">
            <a:solidFill>
              <a:srgbClr val="000000">
                <a:alpha val="80000"/>
              </a:srgbClr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D707286B-E6D2-F4D8-B0A7-A2913B322C90}"/>
              </a:ext>
            </a:extLst>
          </p:cNvPr>
          <p:cNvSpPr txBox="1"/>
          <p:nvPr/>
        </p:nvSpPr>
        <p:spPr>
          <a:xfrm>
            <a:off x="1300484" y="2483740"/>
            <a:ext cx="5407645" cy="833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3"/>
              </a:lnSpc>
            </a:pPr>
            <a:r>
              <a:rPr lang="en-US" sz="3021" dirty="0">
                <a:solidFill>
                  <a:srgbClr val="000000"/>
                </a:solidFill>
                <a:ea typeface="Noto Sans Bold"/>
              </a:rPr>
              <a:t>HTTPS</a:t>
            </a:r>
            <a:r>
              <a:rPr lang="ko-KR" altLang="en-US" sz="3021" dirty="0">
                <a:solidFill>
                  <a:srgbClr val="000000"/>
                </a:solidFill>
                <a:ea typeface="Noto Sans Bold"/>
              </a:rPr>
              <a:t>란</a:t>
            </a:r>
            <a:r>
              <a:rPr lang="en-US" altLang="ko-KR" sz="3021" dirty="0">
                <a:solidFill>
                  <a:srgbClr val="000000"/>
                </a:solidFill>
                <a:ea typeface="Noto Sans Bold"/>
              </a:rPr>
              <a:t>?</a:t>
            </a:r>
            <a:endParaRPr lang="en-US" sz="3021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6FD34594-C908-59AE-C38B-E256C79FF0B2}"/>
              </a:ext>
            </a:extLst>
          </p:cNvPr>
          <p:cNvSpPr txBox="1"/>
          <p:nvPr/>
        </p:nvSpPr>
        <p:spPr>
          <a:xfrm>
            <a:off x="7606934" y="2626109"/>
            <a:ext cx="9380582" cy="833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en-US" sz="2200" dirty="0" err="1">
                <a:solidFill>
                  <a:srgbClr val="000000"/>
                </a:solidFill>
                <a:latin typeface="Noto Sans"/>
                <a:ea typeface="Noto Sans"/>
              </a:rPr>
              <a:t>HyperText</a:t>
            </a:r>
            <a:r>
              <a:rPr lang="en-US" sz="2200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altLang="ko-KR" sz="2400" dirty="0"/>
              <a:t>Transfer</a:t>
            </a:r>
            <a:r>
              <a:rPr lang="en-US" sz="2200" dirty="0">
                <a:solidFill>
                  <a:srgbClr val="000000"/>
                </a:solidFill>
                <a:latin typeface="Noto Sans"/>
                <a:ea typeface="Noto Sans"/>
              </a:rPr>
              <a:t> Protocol Secure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의 약자로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, HTTP 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에서 보안에 더 </a:t>
            </a:r>
            <a:r>
              <a:rPr lang="ko-KR" altLang="en-US" sz="2200" dirty="0" err="1">
                <a:solidFill>
                  <a:srgbClr val="000000"/>
                </a:solidFill>
                <a:latin typeface="Noto Sans"/>
                <a:ea typeface="Noto Sans"/>
              </a:rPr>
              <a:t>신경쓴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 프로토콜이다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lang="en-US" sz="2200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2387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86393" y="4164739"/>
            <a:ext cx="7915215" cy="32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45"/>
              </a:lnSpc>
            </a:pPr>
            <a:r>
              <a:rPr lang="ko-KR" altLang="en-US" sz="5000" dirty="0">
                <a:solidFill>
                  <a:srgbClr val="000000"/>
                </a:solidFill>
                <a:latin typeface="Abadi" panose="020B0604020104020204" pitchFamily="34" charset="0"/>
              </a:rPr>
              <a:t>근데 이 프로토콜은</a:t>
            </a:r>
            <a:endParaRPr lang="en-US" altLang="ko-KR" sz="50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 algn="ctr">
              <a:lnSpc>
                <a:spcPts val="8845"/>
              </a:lnSpc>
            </a:pPr>
            <a:r>
              <a:rPr lang="ko-KR" altLang="en-US" sz="5000" dirty="0">
                <a:solidFill>
                  <a:srgbClr val="000000"/>
                </a:solidFill>
                <a:latin typeface="Abadi" panose="020B0604020104020204" pitchFamily="34" charset="0"/>
              </a:rPr>
              <a:t>어떻게 안전하게 </a:t>
            </a:r>
            <a:endParaRPr lang="en-US" altLang="ko-KR" sz="50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 algn="ctr">
              <a:lnSpc>
                <a:spcPts val="8845"/>
              </a:lnSpc>
            </a:pPr>
            <a:r>
              <a:rPr lang="ko-KR" altLang="en-US" sz="5000" dirty="0">
                <a:solidFill>
                  <a:srgbClr val="000000"/>
                </a:solidFill>
                <a:latin typeface="Abadi" panose="020B0604020104020204" pitchFamily="34" charset="0"/>
              </a:rPr>
              <a:t>보낼 수 있을까</a:t>
            </a:r>
            <a:r>
              <a:rPr lang="en-US" altLang="ko-KR" sz="5000" dirty="0">
                <a:solidFill>
                  <a:srgbClr val="000000"/>
                </a:solidFill>
                <a:latin typeface="Abadi" panose="020B0604020104020204" pitchFamily="34" charset="0"/>
              </a:rPr>
              <a:t>?</a:t>
            </a:r>
            <a:endParaRPr lang="en-US" sz="5000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0038D-5DCA-D63B-A7E9-23B03E63C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26F55BF-0EE8-D5D5-6ABB-BCDA89A05AB4}"/>
              </a:ext>
            </a:extLst>
          </p:cNvPr>
          <p:cNvSpPr txBox="1"/>
          <p:nvPr/>
        </p:nvSpPr>
        <p:spPr>
          <a:xfrm>
            <a:off x="5186393" y="4164739"/>
            <a:ext cx="7915215" cy="1009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45"/>
              </a:lnSpc>
            </a:pPr>
            <a:r>
              <a:rPr lang="ko-KR" altLang="en-US" sz="5000" dirty="0">
                <a:solidFill>
                  <a:srgbClr val="000000"/>
                </a:solidFill>
                <a:latin typeface="Abadi" panose="020B0604020104020204" pitchFamily="34" charset="0"/>
              </a:rPr>
              <a:t>그 전에</a:t>
            </a:r>
            <a:endParaRPr lang="en-US" sz="5000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D925FFB-2C79-CB6B-81F4-730AF59669D0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487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FAF0-BF37-1C13-0527-65F8E6B54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58CEC5A-5EC9-24DB-9BAC-847145D5650D}"/>
              </a:ext>
            </a:extLst>
          </p:cNvPr>
          <p:cNvSpPr txBox="1"/>
          <p:nvPr/>
        </p:nvSpPr>
        <p:spPr>
          <a:xfrm>
            <a:off x="1962792" y="4377595"/>
            <a:ext cx="12667348" cy="8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ko-KR" altLang="en-US" sz="7506" dirty="0" err="1">
                <a:solidFill>
                  <a:srgbClr val="000000"/>
                </a:solidFill>
                <a:latin typeface="+mj-ea"/>
                <a:ea typeface="+mj-ea"/>
              </a:rPr>
              <a:t>대칭키</a:t>
            </a:r>
            <a:r>
              <a:rPr lang="en-US" altLang="ko-KR" sz="7506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sz="7506" dirty="0">
                <a:solidFill>
                  <a:srgbClr val="000000"/>
                </a:solidFill>
                <a:latin typeface="+mj-ea"/>
                <a:ea typeface="+mj-ea"/>
              </a:rPr>
              <a:t>비대칭키 암호화란</a:t>
            </a:r>
            <a:r>
              <a:rPr lang="en-US" altLang="ko-KR" sz="7506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  <a:endParaRPr lang="en-US" sz="7506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F50FA73-DCDF-527E-AF9B-BAE00E3AAD92}"/>
              </a:ext>
            </a:extLst>
          </p:cNvPr>
          <p:cNvSpPr txBox="1"/>
          <p:nvPr/>
        </p:nvSpPr>
        <p:spPr>
          <a:xfrm>
            <a:off x="1962792" y="5625991"/>
            <a:ext cx="9469844" cy="1099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9"/>
              </a:lnSpc>
            </a:pPr>
            <a:r>
              <a:rPr lang="ko-KR" altLang="en-US" sz="2788" dirty="0">
                <a:solidFill>
                  <a:srgbClr val="000000"/>
                </a:solidFill>
                <a:latin typeface="+mj-ea"/>
                <a:ea typeface="+mj-ea"/>
              </a:rPr>
              <a:t>대칭키와 비대칭키 암호화에 대해 알아보고</a:t>
            </a:r>
            <a:r>
              <a:rPr lang="en-US" altLang="ko-KR" sz="2788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>
              <a:lnSpc>
                <a:spcPts val="4489"/>
              </a:lnSpc>
            </a:pPr>
            <a:r>
              <a:rPr lang="ko-KR" altLang="en-US" sz="2788" dirty="0">
                <a:solidFill>
                  <a:srgbClr val="000000"/>
                </a:solidFill>
                <a:latin typeface="+mj-ea"/>
                <a:ea typeface="+mj-ea"/>
              </a:rPr>
              <a:t>이 문제를 해결해보자</a:t>
            </a:r>
            <a:r>
              <a:rPr lang="en-US" altLang="ko-KR" sz="2788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2788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E923D31-2B1A-4BA5-34B2-307F4DAD0936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002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771525"/>
            <a:ext cx="3098706" cy="58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3000" b="1" dirty="0" err="1">
                <a:solidFill>
                  <a:srgbClr val="000000"/>
                </a:solidFill>
                <a:latin typeface="+mj-ea"/>
                <a:ea typeface="+mj-ea"/>
              </a:rPr>
              <a:t>옛날옛날에</a:t>
            </a:r>
            <a:r>
              <a:rPr lang="en-US" altLang="ko-KR" sz="300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1F897DD-FF52-E0B6-FCAF-848D24A17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65" y="3969639"/>
            <a:ext cx="1752941" cy="17529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7E7105B-6EB8-E6EF-02E5-BFB0AD18E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968" y="4045843"/>
            <a:ext cx="1752941" cy="17529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62D656F-B28F-4AD4-5449-A675F2478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2705405"/>
            <a:ext cx="4876190" cy="487619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568FDC2-26F9-AA70-C5FB-F57A696CC6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57" y="4557803"/>
            <a:ext cx="914095" cy="914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568AE1-96D3-66FB-4956-574BE2983F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73" y="5006721"/>
            <a:ext cx="837895" cy="8378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0EA8905-B224-84AD-B887-840AF4C79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1930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771525"/>
            <a:ext cx="122301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대칭키와 비대칭키 암호화</a:t>
            </a:r>
            <a:endParaRPr lang="en-US" sz="45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CD7E9B21-D320-93C7-DC9D-50B64364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36579"/>
              </p:ext>
            </p:extLst>
          </p:nvPr>
        </p:nvGraphicFramePr>
        <p:xfrm>
          <a:off x="2247899" y="2664276"/>
          <a:ext cx="13792200" cy="579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894996334"/>
                    </a:ext>
                  </a:extLst>
                </a:gridCol>
                <a:gridCol w="4597400">
                  <a:extLst>
                    <a:ext uri="{9D8B030D-6E8A-4147-A177-3AD203B41FA5}">
                      <a16:colId xmlns:a16="http://schemas.microsoft.com/office/drawing/2014/main" val="1120941991"/>
                    </a:ext>
                  </a:extLst>
                </a:gridCol>
                <a:gridCol w="4597400">
                  <a:extLst>
                    <a:ext uri="{9D8B030D-6E8A-4147-A177-3AD203B41FA5}">
                      <a16:colId xmlns:a16="http://schemas.microsoft.com/office/drawing/2014/main" val="3231477042"/>
                    </a:ext>
                  </a:extLst>
                </a:gridCol>
              </a:tblGrid>
              <a:tr h="11510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대칭키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암호화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비대칭키 암호화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2298"/>
                  </a:ext>
                </a:extLst>
              </a:tr>
              <a:tr h="1151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개념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동일한 비밀키를 이용하여 암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복호화를 진행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개인키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공개키의 쌍을 기반으로 암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복호화를 진행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89888"/>
                  </a:ext>
                </a:extLst>
              </a:tr>
              <a:tr h="1151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비밀키를 가지고 있다면 암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복호화가 가능하다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개인키로 암호화한 것은 공개키로만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복호화가 가능하고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공개키로 암호화한 것은 개인키로만 복호화가 가능하다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88418"/>
                  </a:ext>
                </a:extLst>
              </a:tr>
              <a:tr h="1151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비트 단위 암호화로 빠른 속도를 제공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키 공유가 용이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여러 분야에 응용 가능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71037"/>
                  </a:ext>
                </a:extLst>
              </a:tr>
              <a:tr h="1151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비밀키 유출 시 암호화된 데이터가 노출될 위험이 있다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복호화의 속도가 느리다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726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77BC7-BC1E-EA26-9906-92190C6B6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09B27DF-30A9-2161-ACE2-614D549959D5}"/>
              </a:ext>
            </a:extLst>
          </p:cNvPr>
          <p:cNvSpPr txBox="1"/>
          <p:nvPr/>
        </p:nvSpPr>
        <p:spPr>
          <a:xfrm>
            <a:off x="5186393" y="4164739"/>
            <a:ext cx="7915215" cy="3266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45"/>
              </a:lnSpc>
            </a:pPr>
            <a:r>
              <a:rPr lang="ko-KR" altLang="en-US" sz="5000" dirty="0">
                <a:solidFill>
                  <a:srgbClr val="000000"/>
                </a:solidFill>
                <a:latin typeface="+mn-ea"/>
              </a:rPr>
              <a:t>그럼 이 암호화 알고리즘을 이용해서</a:t>
            </a:r>
            <a:endParaRPr lang="en-US" altLang="ko-KR" sz="5000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ts val="8845"/>
              </a:lnSpc>
            </a:pPr>
            <a:r>
              <a:rPr lang="ko-KR" altLang="en-US" sz="5000" dirty="0">
                <a:solidFill>
                  <a:srgbClr val="000000"/>
                </a:solidFill>
                <a:latin typeface="+mn-ea"/>
              </a:rPr>
              <a:t>어떻게 해결하면 좋을까</a:t>
            </a:r>
            <a:r>
              <a:rPr lang="en-US" altLang="ko-KR" sz="5000" dirty="0">
                <a:solidFill>
                  <a:srgbClr val="000000"/>
                </a:solidFill>
                <a:latin typeface="+mn-ea"/>
              </a:rPr>
              <a:t>?</a:t>
            </a:r>
            <a:endParaRPr lang="en-US" sz="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CC435DF-897F-B9A3-019D-F3EEC51FFEB3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564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AE732-CB89-4401-2726-D6EE435E0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083D7-99C5-F8DA-7EC7-8AC38EA86697}"/>
              </a:ext>
            </a:extLst>
          </p:cNvPr>
          <p:cNvSpPr/>
          <p:nvPr/>
        </p:nvSpPr>
        <p:spPr>
          <a:xfrm>
            <a:off x="3962400" y="4152900"/>
            <a:ext cx="2002207" cy="3124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29CDFFA-84A8-C91A-A3A7-30A609B79C53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53B25A17-1D42-E678-17EF-43D981D35F02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D1E2F2D-40CA-13FD-BCDB-AD649AE30B65}"/>
              </a:ext>
            </a:extLst>
          </p:cNvPr>
          <p:cNvSpPr txBox="1"/>
          <p:nvPr/>
        </p:nvSpPr>
        <p:spPr>
          <a:xfrm>
            <a:off x="1028700" y="771525"/>
            <a:ext cx="73533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대칭키를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</a:rPr>
              <a:t>이용해보자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A8691D-9F3D-F80E-3A26-5F9AEB4AFF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53" y="4477828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BBCFD4-942A-2260-28B8-440A59BDB893}"/>
              </a:ext>
            </a:extLst>
          </p:cNvPr>
          <p:cNvSpPr txBox="1"/>
          <p:nvPr/>
        </p:nvSpPr>
        <p:spPr>
          <a:xfrm>
            <a:off x="1896252" y="6445786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DA6E9E-ACC5-8DD1-FAF6-459C49ABB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412" y="4361705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83F734-A6FB-51C4-2599-85F49CAB3E0E}"/>
              </a:ext>
            </a:extLst>
          </p:cNvPr>
          <p:cNvSpPr txBox="1"/>
          <p:nvPr/>
        </p:nvSpPr>
        <p:spPr>
          <a:xfrm>
            <a:off x="15513683" y="6363912"/>
            <a:ext cx="96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EBFDB0-9642-F61B-0FE4-148B9D2D4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43" y="4839571"/>
            <a:ext cx="1524341" cy="1524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37F412-1A31-DD3A-4B27-9064354D5D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7" y="2048352"/>
            <a:ext cx="1066800" cy="10668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622102-A026-81CB-1573-EBE181F0684E}"/>
              </a:ext>
            </a:extLst>
          </p:cNvPr>
          <p:cNvGrpSpPr/>
          <p:nvPr/>
        </p:nvGrpSpPr>
        <p:grpSpPr>
          <a:xfrm>
            <a:off x="4176700" y="4387282"/>
            <a:ext cx="1524341" cy="2734114"/>
            <a:chOff x="3991133" y="4443579"/>
            <a:chExt cx="1524341" cy="27341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12B4F8-5F3C-2C96-855D-10229C60A28F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HTTP Message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0C492B6-F01F-4CEE-B2EF-1182809B8430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90E9A59-8D6C-AC66-A67F-64E2ACBB6D48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A5E8B2-1532-F714-F29F-BEC2E88CA7CD}"/>
                  </a:ext>
                </a:extLst>
              </p:cNvPr>
              <p:cNvSpPr txBox="1"/>
              <p:nvPr/>
            </p:nvSpPr>
            <p:spPr>
              <a:xfrm>
                <a:off x="4267219" y="4772774"/>
                <a:ext cx="1021433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Id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  khu147</a:t>
                </a:r>
              </a:p>
              <a:p>
                <a:r>
                  <a:rPr lang="en-US" altLang="ko-KR" sz="1300" dirty="0"/>
                  <a:t>Pw : 981203</a:t>
                </a:r>
              </a:p>
              <a:p>
                <a:endParaRPr lang="en-US" altLang="ko-KR" sz="1300" dirty="0"/>
              </a:p>
              <a:p>
                <a:r>
                  <a:rPr lang="ko-KR" altLang="en-US" sz="1300" dirty="0" err="1"/>
                  <a:t>서버님</a:t>
                </a:r>
                <a:endParaRPr lang="en-US" altLang="ko-KR" sz="1300" dirty="0"/>
              </a:p>
              <a:p>
                <a:r>
                  <a:rPr lang="ko-KR" altLang="en-US" sz="1300" dirty="0"/>
                  <a:t>개인정보 </a:t>
                </a:r>
                <a:endParaRPr lang="en-US" altLang="ko-KR" sz="1300" dirty="0"/>
              </a:p>
              <a:p>
                <a:r>
                  <a:rPr lang="ko-KR" altLang="en-US" sz="1300" dirty="0"/>
                  <a:t>알려주세요</a:t>
                </a: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3854A0-60AF-16C7-BE2A-AFA39B55B5E8}"/>
              </a:ext>
            </a:extLst>
          </p:cNvPr>
          <p:cNvSpPr/>
          <p:nvPr/>
        </p:nvSpPr>
        <p:spPr>
          <a:xfrm>
            <a:off x="2026452" y="7121396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비밀키 </a:t>
            </a:r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8E036ED9-F132-F138-42E9-154DF24C248E}"/>
              </a:ext>
            </a:extLst>
          </p:cNvPr>
          <p:cNvSpPr/>
          <p:nvPr/>
        </p:nvSpPr>
        <p:spPr>
          <a:xfrm>
            <a:off x="8741313" y="435263"/>
            <a:ext cx="1524341" cy="1327023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뭔 소리야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말풍선: 타원형 31">
            <a:extLst>
              <a:ext uri="{FF2B5EF4-FFF2-40B4-BE49-F238E27FC236}">
                <a16:creationId xmlns:a16="http://schemas.microsoft.com/office/drawing/2014/main" id="{B81A3999-ACBB-C7A3-10F2-E042AA619A89}"/>
              </a:ext>
            </a:extLst>
          </p:cNvPr>
          <p:cNvSpPr/>
          <p:nvPr/>
        </p:nvSpPr>
        <p:spPr>
          <a:xfrm>
            <a:off x="16138771" y="2825877"/>
            <a:ext cx="1524341" cy="1327023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뭔 소리야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1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6415 0.00262 C 0.08282 0.00355 0.10139 0.0054 0.12006 0.0054 L 0.28724 0.00262 C 0.28672 -0.02083 0.28638 -0.04429 0.28568 -0.06759 C 0.28559 -0.07037 0.28516 -0.07299 0.28499 -0.07562 C 0.28438 -0.08272 0.28386 -0.08966 0.28351 -0.09676 C 0.2816 -0.1287 0.2823 -0.11358 0.28125 -0.14198 C 0.28273 -0.24105 0.27917 -0.2071 0.28351 -0.24537 C 0.28264 -0.27855 0.28273 -0.26574 0.28273 -0.2838 " pathEditMode="relative" ptsTypes="AAAAAAA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6415 0.00262 C 0.08282 0.00355 0.10139 0.0054 0.12006 0.0054 L 0.28724 0.00262 C 0.28672 -0.02083 0.28638 -0.04429 0.28568 -0.06759 C 0.28559 -0.07037 0.28516 -0.07299 0.28499 -0.07562 C 0.28438 -0.08272 0.28386 -0.08966 0.28351 -0.09676 C 0.2816 -0.1287 0.2823 -0.11358 0.28125 -0.14198 C 0.28273 -0.24105 0.27917 -0.2071 0.28351 -0.24537 C 0.28264 -0.27855 0.28273 -0.26574 0.28273 -0.2838 " pathEditMode="relative" ptsTypes="AAAAAAAAA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4.16667E-6 0.00015 L 0.15764 -0.00371 C 0.16554 -0.00417 0.17335 -0.00664 0.18117 -0.00741 C 0.19098 -0.00865 0.2007 -0.00896 0.21042 -0.00988 L 0.27579 -0.00741 L 0.33065 -0.00618 L 0.4362 -0.00865 C 0.47075 -0.00973 0.41207 -0.01189 0.46884 -0.00865 C 0.46997 -0.00834 0.47118 -0.00787 0.47231 -0.00741 C 0.47301 -0.0071 0.47448 -0.00618 0.47448 -0.00602 " pathEditMode="relative" rAng="0" ptsTypes="AAAAAAAAA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24" y="-5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015 L -2.08333E-6 0.00016 L 0.15808 -0.00509 C 0.16597 -0.00571 0.17387 -0.0091 0.18169 -0.01018 C 0.1915 -0.01172 0.20122 -0.01234 0.21103 -0.01342 L 0.27648 -0.01018 L 0.33151 -0.00848 L 0.43742 -0.01188 C 0.47205 -0.01327 0.4132 -0.0162 0.47014 -0.01188 C 0.47127 -0.01142 0.47248 -0.0108 0.47361 -0.01018 C 0.47431 -0.00987 0.47578 -0.00848 0.47578 -0.00833 " pathEditMode="relative" rAng="0" ptsTypes="AAAAAAAAA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5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57FEC-5F2B-17B0-8954-986749C7A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50818E3-E3CE-108A-0A8F-99C1951314D1}"/>
              </a:ext>
            </a:extLst>
          </p:cNvPr>
          <p:cNvSpPr/>
          <p:nvPr/>
        </p:nvSpPr>
        <p:spPr>
          <a:xfrm>
            <a:off x="4019550" y="4067423"/>
            <a:ext cx="1828800" cy="297179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FC7AFA8-29B5-EC44-83CB-89B467491584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16459857-1B6A-3C15-56BC-75586A9ECEEB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2B6AF46-5D70-1164-0A56-932C1962202E}"/>
              </a:ext>
            </a:extLst>
          </p:cNvPr>
          <p:cNvSpPr txBox="1"/>
          <p:nvPr/>
        </p:nvSpPr>
        <p:spPr>
          <a:xfrm>
            <a:off x="1028700" y="771525"/>
            <a:ext cx="10629900" cy="578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Abadi" panose="020B0604020104020204" pitchFamily="34" charset="0"/>
                <a:ea typeface="Noto Sans Bold"/>
              </a:rPr>
              <a:t>4. </a:t>
            </a:r>
            <a:r>
              <a:rPr lang="ko-KR" altLang="en-US" sz="4500" dirty="0">
                <a:solidFill>
                  <a:srgbClr val="000000"/>
                </a:solidFill>
                <a:latin typeface="Abadi" panose="020B0604020104020204" pitchFamily="34" charset="0"/>
                <a:ea typeface="Noto Sans Bold"/>
              </a:rPr>
              <a:t>비대칭키를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</a:rPr>
              <a:t>이용해보자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Abadi" panose="020B0604020104020204" pitchFamily="34" charset="0"/>
              <a:ea typeface="Noto Sans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88E291-7706-35D8-14AD-D9AA3191C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06" y="4443579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8AC23C-7D56-7445-92FC-37DA160974DA}"/>
              </a:ext>
            </a:extLst>
          </p:cNvPr>
          <p:cNvSpPr txBox="1"/>
          <p:nvPr/>
        </p:nvSpPr>
        <p:spPr>
          <a:xfrm>
            <a:off x="1896252" y="6445786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E37E27-404B-FB7C-7E6E-A5FC0CC22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412" y="4361705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51BE18-CA78-7082-8C86-E6180E4BCF5C}"/>
              </a:ext>
            </a:extLst>
          </p:cNvPr>
          <p:cNvSpPr txBox="1"/>
          <p:nvPr/>
        </p:nvSpPr>
        <p:spPr>
          <a:xfrm>
            <a:off x="15513683" y="6363912"/>
            <a:ext cx="96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732EA8-39CE-5C6A-B890-102095B46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43" y="4839571"/>
            <a:ext cx="1524341" cy="1524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A0226C-0317-E4B4-5387-CF37BC568B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7" y="2048352"/>
            <a:ext cx="1066800" cy="10668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75F923-C182-634E-97BC-D5AC78B64B19}"/>
              </a:ext>
            </a:extLst>
          </p:cNvPr>
          <p:cNvGrpSpPr/>
          <p:nvPr/>
        </p:nvGrpSpPr>
        <p:grpSpPr>
          <a:xfrm>
            <a:off x="4171782" y="4231158"/>
            <a:ext cx="1524341" cy="2734114"/>
            <a:chOff x="3991133" y="4443579"/>
            <a:chExt cx="1524341" cy="27341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D11250-7563-715D-8298-B42C8B84E087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HTTP Message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8A21352-4787-063F-CE99-03E99B4E583F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FFBA037-E542-BD5F-A1BE-E6F5110F584E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11B891-35D6-2208-32BB-04F0EC0B927A}"/>
                  </a:ext>
                </a:extLst>
              </p:cNvPr>
              <p:cNvSpPr txBox="1"/>
              <p:nvPr/>
            </p:nvSpPr>
            <p:spPr>
              <a:xfrm>
                <a:off x="4242584" y="4822695"/>
                <a:ext cx="1021433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Id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  khu147</a:t>
                </a:r>
              </a:p>
              <a:p>
                <a:r>
                  <a:rPr lang="en-US" altLang="ko-KR" sz="1300" dirty="0"/>
                  <a:t>Pw : 981203</a:t>
                </a:r>
              </a:p>
              <a:p>
                <a:endParaRPr lang="en-US" altLang="ko-KR" sz="1300" dirty="0"/>
              </a:p>
              <a:p>
                <a:r>
                  <a:rPr lang="ko-KR" altLang="en-US" sz="1300" dirty="0" err="1"/>
                  <a:t>서버님</a:t>
                </a:r>
                <a:endParaRPr lang="en-US" altLang="ko-KR" sz="1300" dirty="0"/>
              </a:p>
              <a:p>
                <a:r>
                  <a:rPr lang="ko-KR" altLang="en-US" sz="1300" dirty="0"/>
                  <a:t>개인정보 </a:t>
                </a:r>
                <a:endParaRPr lang="en-US" altLang="ko-KR" sz="1300" dirty="0"/>
              </a:p>
              <a:p>
                <a:r>
                  <a:rPr lang="ko-KR" altLang="en-US" sz="1300" dirty="0"/>
                  <a:t>알려주세요</a:t>
                </a: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363792-3D47-BB2C-DAA1-DF7490401204}"/>
              </a:ext>
            </a:extLst>
          </p:cNvPr>
          <p:cNvSpPr/>
          <p:nvPr/>
        </p:nvSpPr>
        <p:spPr>
          <a:xfrm>
            <a:off x="15253958" y="6947394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6CC110-AB72-B2B1-30CB-A39BD041EB1D}"/>
              </a:ext>
            </a:extLst>
          </p:cNvPr>
          <p:cNvSpPr/>
          <p:nvPr/>
        </p:nvSpPr>
        <p:spPr>
          <a:xfrm>
            <a:off x="15250546" y="7582605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388C3-B4E9-1D8B-A839-ED998C278BCE}"/>
              </a:ext>
            </a:extLst>
          </p:cNvPr>
          <p:cNvSpPr/>
          <p:nvPr/>
        </p:nvSpPr>
        <p:spPr>
          <a:xfrm>
            <a:off x="15270424" y="7582602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D4901107-3CAF-5070-3767-DF69C2417506}"/>
              </a:ext>
            </a:extLst>
          </p:cNvPr>
          <p:cNvSpPr/>
          <p:nvPr/>
        </p:nvSpPr>
        <p:spPr>
          <a:xfrm>
            <a:off x="9288271" y="716359"/>
            <a:ext cx="1524341" cy="1327023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뭔 소리야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B3F246B4-B36D-5A07-6EA7-FB7286B75083}"/>
              </a:ext>
            </a:extLst>
          </p:cNvPr>
          <p:cNvSpPr/>
          <p:nvPr/>
        </p:nvSpPr>
        <p:spPr>
          <a:xfrm>
            <a:off x="15964436" y="2886294"/>
            <a:ext cx="1524341" cy="1327023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정보 확인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568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155 L 0.00017 -0.00139 L -0.09913 -0.00294 C -0.12647 -0.00325 -0.15625 0.01558 -0.18125 -0.00417 C -0.18915 -0.0105 -0.19062 -0.06636 -0.19392 -0.09183 C -0.19453 -0.09661 -0.19557 -0.10139 -0.19609 -0.10633 C -0.19679 -0.11204 -0.19713 -0.11791 -0.19766 -0.12362 C -0.19974 -0.18257 -0.19679 -0.10556 -0.19983 -0.16729 C -0.20052 -0.17979 -0.19514 -0.19892 -0.20139 -0.20448 C -0.21354 -0.21559 -0.22873 -0.20541 -0.24245 -0.20587 L -0.32378 -0.20448 C -0.4105 -0.20031 -0.29792 -0.20031 -0.37526 -0.19923 L -0.54392 -0.19784 L -0.5566 -0.19661 C -0.57899 -0.19476 -0.59253 -0.19476 -0.61701 -0.19383 C -0.61979 -0.19337 -0.62361 -0.19646 -0.62526 -0.1926 C -0.62838 -0.18534 -0.6276 -0.17485 -0.62899 -0.16605 C -0.63029 -0.15757 -0.6322 -0.14939 -0.63342 -0.1409 C -0.63568 -0.12547 -0.63941 -0.09445 -0.63941 -0.09429 C -0.63967 -0.08828 -0.63984 -0.0821 -0.64019 -0.07593 C -0.64036 -0.07146 -0.6408 -0.06698 -0.64088 -0.06266 C -0.64123 -0.05155 -0.6375 -0.03766 -0.64167 -0.02948 C -0.64531 -0.02207 -0.6526 -0.02855 -0.65807 -0.02809 L -0.67821 -0.0321 C -0.69323 -0.0355 -0.68906 -0.03318 -0.69609 -0.03735 C -0.70139 -0.03689 -0.7066 -0.03689 -0.7118 -0.03612 C -0.71285 -0.03596 -0.7138 -0.03519 -0.71476 -0.03473 C -0.71606 -0.03426 -0.71727 -0.03396 -0.71849 -0.03349 C -0.73299 -0.02732 -0.72274 -0.03118 -0.73116 -0.02809 " pathEditMode="relative" rAng="0" ptsTypes="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71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1862 0.00772 C 0.22144 0.00849 0.25729 0.01805 0.29193 0.00633 C 0.29835 0.00417 0.29262 -0.01682 0.29341 -0.0284 C 0.2941 -0.0392 0.29531 -0.04985 0.29636 -0.06065 C 0.29505 -0.15432 0.29558 -0.09583 0.29558 -0.2358 " pathEditMode="relative" ptsTypes="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19753E-6 L -1.66667E-6 0.00015 L 0.1862 0.00771 C 0.22144 0.00848 0.25729 0.01805 0.29193 0.00632 C 0.29835 0.00416 0.29262 -0.01683 0.2934 -0.0284 C 0.2941 -0.0392 0.29531 -0.04985 0.29636 -0.06065 C 0.29505 -0.15433 0.29557 -0.09584 0.29557 -0.23581 " pathEditMode="relative" rAng="0" ptsTypes="AAA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-11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467 -0.00278 0.01606 -0.0034 0.03837 -0.00371 L 0.07387 -0.00247 C 0.08889 -0.00186 0.1007 -0.00016 0.11589 0 L 0.30504 0.00262 L 0.32604 0.00524 C 0.33846 0.00632 0.37353 0.00756 0.38255 0.00771 L 0.46589 0.01033 L 0.48264 0.01172 " pathEditMode="relative" ptsTypes="AAAAAAAA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19753E-6 L -1.66667E-6 0.00015 C 0.01467 -0.00278 0.01606 -0.0034 0.03837 -0.00371 L 0.07387 -0.00247 C 0.08889 -0.00186 0.1007 -0.00016 0.11589 4.19753E-6 L 0.30504 0.00262 L 0.32604 0.00524 C 0.33846 0.00632 0.37353 0.00756 0.38255 0.00771 L 0.46589 0.01034 L 0.48264 0.01172 " pathEditMode="relative" rAng="0" ptsTypes="AAAAAAAA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2" y="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8" grpId="4" animBg="1"/>
      <p:bldP spid="7" grpId="0" animBg="1"/>
      <p:bldP spid="6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29CE4-B361-40A5-4BA8-2C647E664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AAFB7C-F1A0-6C74-22DD-4592B126FF50}"/>
              </a:ext>
            </a:extLst>
          </p:cNvPr>
          <p:cNvSpPr/>
          <p:nvPr/>
        </p:nvSpPr>
        <p:spPr>
          <a:xfrm>
            <a:off x="13012807" y="4137194"/>
            <a:ext cx="1828800" cy="297179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A7C4784-E6A4-BD71-20C9-3578AF5858AC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BA3E47DF-61AD-0CE8-762C-9C21B656703A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9A03C9C-79BD-9694-550A-7BB83EB226F7}"/>
              </a:ext>
            </a:extLst>
          </p:cNvPr>
          <p:cNvSpPr txBox="1"/>
          <p:nvPr/>
        </p:nvSpPr>
        <p:spPr>
          <a:xfrm>
            <a:off x="1028700" y="771525"/>
            <a:ext cx="10629900" cy="578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Abadi" panose="020B0604020104020204" pitchFamily="34" charset="0"/>
                <a:ea typeface="Noto Sans Bold"/>
              </a:rPr>
              <a:t>4. </a:t>
            </a:r>
            <a:r>
              <a:rPr lang="ko-KR" altLang="en-US" sz="4500" dirty="0">
                <a:solidFill>
                  <a:srgbClr val="000000"/>
                </a:solidFill>
                <a:latin typeface="Abadi" panose="020B0604020104020204" pitchFamily="34" charset="0"/>
                <a:ea typeface="Noto Sans Bold"/>
              </a:rPr>
              <a:t>비대칭키를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</a:rPr>
              <a:t>이용해보자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Abadi" panose="020B0604020104020204" pitchFamily="34" charset="0"/>
              <a:ea typeface="Noto Sans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A43846-0B57-82B1-1834-6074091589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06" y="4443579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75C19D-F11D-1458-EF5A-41B989314ECC}"/>
              </a:ext>
            </a:extLst>
          </p:cNvPr>
          <p:cNvSpPr txBox="1"/>
          <p:nvPr/>
        </p:nvSpPr>
        <p:spPr>
          <a:xfrm>
            <a:off x="1896252" y="6445786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CC3369-3E98-95BA-C054-68B59531F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412" y="4361705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98EC82-9E6C-D9CA-B8DA-06EB9BB391FF}"/>
              </a:ext>
            </a:extLst>
          </p:cNvPr>
          <p:cNvSpPr txBox="1"/>
          <p:nvPr/>
        </p:nvSpPr>
        <p:spPr>
          <a:xfrm>
            <a:off x="15513683" y="6363912"/>
            <a:ext cx="96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00CE99-F983-C893-2454-78CABC95E7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43" y="4839571"/>
            <a:ext cx="1524341" cy="1524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9956DA0-DDF6-BE7F-1B36-2B1C40BAD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7" y="2048352"/>
            <a:ext cx="1066800" cy="10668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90B598-5B75-D4D9-4379-99D86692573F}"/>
              </a:ext>
            </a:extLst>
          </p:cNvPr>
          <p:cNvGrpSpPr/>
          <p:nvPr/>
        </p:nvGrpSpPr>
        <p:grpSpPr>
          <a:xfrm>
            <a:off x="13190467" y="4316112"/>
            <a:ext cx="1524341" cy="2734114"/>
            <a:chOff x="3991133" y="4443579"/>
            <a:chExt cx="1524341" cy="27341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D7B262-2FD4-0FFD-AFE3-2E2DDD1C3AB2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HTTP Message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599EF1C-1678-64F1-0D59-34213D13A23C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6010289-E984-E7A7-C1E7-4921B38DF1A0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4BE2D4-9C65-1F9F-F80B-947A7E4BE34B}"/>
                  </a:ext>
                </a:extLst>
              </p:cNvPr>
              <p:cNvSpPr txBox="1"/>
              <p:nvPr/>
            </p:nvSpPr>
            <p:spPr>
              <a:xfrm>
                <a:off x="3991133" y="4506525"/>
                <a:ext cx="1473480" cy="1892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Id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  khu147</a:t>
                </a:r>
              </a:p>
              <a:p>
                <a:r>
                  <a:rPr lang="en-US" altLang="ko-KR" sz="1300" dirty="0"/>
                  <a:t>Pw : 981203</a:t>
                </a:r>
              </a:p>
              <a:p>
                <a:r>
                  <a:rPr lang="en-US" altLang="ko-KR" sz="1300" dirty="0"/>
                  <a:t>Birth: 1998.12.03</a:t>
                </a:r>
              </a:p>
              <a:p>
                <a:r>
                  <a:rPr lang="en-US" altLang="ko-KR" sz="1300" dirty="0"/>
                  <a:t>address: : </a:t>
                </a:r>
                <a:r>
                  <a:rPr lang="ko-KR" altLang="en-US" sz="1300" dirty="0"/>
                  <a:t>화성시</a:t>
                </a:r>
                <a:endParaRPr lang="en-US" altLang="ko-KR" sz="1300" dirty="0"/>
              </a:p>
              <a:p>
                <a:r>
                  <a:rPr lang="ko-KR" altLang="en-US" sz="1300" dirty="0"/>
                  <a:t>직장</a:t>
                </a:r>
                <a:r>
                  <a:rPr lang="en-US" altLang="ko-KR" sz="1300" dirty="0"/>
                  <a:t> : </a:t>
                </a:r>
                <a:r>
                  <a:rPr lang="ko-KR" altLang="en-US" sz="1300" dirty="0"/>
                  <a:t>자택경비원</a:t>
                </a:r>
                <a:endParaRPr lang="en-US" altLang="ko-KR" sz="1300" dirty="0"/>
              </a:p>
              <a:p>
                <a:r>
                  <a:rPr lang="ko-KR" altLang="en-US" sz="1300" dirty="0"/>
                  <a:t>전화번호 </a:t>
                </a:r>
                <a:r>
                  <a:rPr lang="en-US" altLang="ko-KR" sz="1300" dirty="0"/>
                  <a:t>: </a:t>
                </a:r>
              </a:p>
              <a:p>
                <a:r>
                  <a:rPr lang="en-US" altLang="ko-KR" sz="1300" dirty="0"/>
                  <a:t>01063105641</a:t>
                </a:r>
              </a:p>
              <a:p>
                <a:r>
                  <a:rPr lang="ko-KR" altLang="en-US" sz="1300" dirty="0"/>
                  <a:t>비밀번호 힌트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답</a:t>
                </a:r>
                <a:r>
                  <a:rPr lang="en-US" altLang="ko-KR" sz="1300" dirty="0"/>
                  <a:t>:</a:t>
                </a:r>
              </a:p>
              <a:p>
                <a:r>
                  <a:rPr lang="ko-KR" altLang="en-US" sz="1300" dirty="0"/>
                  <a:t>코</a:t>
                </a:r>
                <a:r>
                  <a:rPr lang="en-US" altLang="ko-KR" sz="1300" dirty="0"/>
                  <a:t>.</a:t>
                </a:r>
                <a:r>
                  <a:rPr lang="ko-KR" altLang="en-US" sz="1300" dirty="0" err="1"/>
                  <a:t>딩</a:t>
                </a:r>
                <a:r>
                  <a:rPr lang="en-US" altLang="ko-KR" sz="1300" dirty="0"/>
                  <a:t>.</a:t>
                </a:r>
                <a:r>
                  <a:rPr lang="ko-KR" altLang="en-US" sz="1300" dirty="0" err="1"/>
                  <a:t>좋</a:t>
                </a:r>
                <a:r>
                  <a:rPr lang="en-US" altLang="ko-KR" sz="1300" dirty="0"/>
                  <a:t>.</a:t>
                </a:r>
                <a:r>
                  <a:rPr lang="ko-KR" altLang="en-US" sz="1300" dirty="0"/>
                  <a:t>아</a:t>
                </a:r>
                <a:endParaRPr lang="en-US" altLang="ko-KR" sz="1300" dirty="0"/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4CF186-CFDF-9C11-7E4C-55353E2849C7}"/>
              </a:ext>
            </a:extLst>
          </p:cNvPr>
          <p:cNvSpPr/>
          <p:nvPr/>
        </p:nvSpPr>
        <p:spPr>
          <a:xfrm>
            <a:off x="15253958" y="6947394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CDB56-1726-2A72-DED4-23D9F915646D}"/>
              </a:ext>
            </a:extLst>
          </p:cNvPr>
          <p:cNvSpPr/>
          <p:nvPr/>
        </p:nvSpPr>
        <p:spPr>
          <a:xfrm>
            <a:off x="15250546" y="7582605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817A8-71F4-9261-4618-F860BDC0B958}"/>
              </a:ext>
            </a:extLst>
          </p:cNvPr>
          <p:cNvSpPr/>
          <p:nvPr/>
        </p:nvSpPr>
        <p:spPr>
          <a:xfrm>
            <a:off x="2026452" y="7039221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CE8661-7D2B-00FA-CE9A-9B8989A1E46E}"/>
              </a:ext>
            </a:extLst>
          </p:cNvPr>
          <p:cNvSpPr/>
          <p:nvPr/>
        </p:nvSpPr>
        <p:spPr>
          <a:xfrm>
            <a:off x="9261767" y="2170384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말풍선: 타원형 23">
            <a:extLst>
              <a:ext uri="{FF2B5EF4-FFF2-40B4-BE49-F238E27FC236}">
                <a16:creationId xmlns:a16="http://schemas.microsoft.com/office/drawing/2014/main" id="{A96B4A66-800B-F9E5-FBB9-667D448F2E25}"/>
              </a:ext>
            </a:extLst>
          </p:cNvPr>
          <p:cNvSpPr/>
          <p:nvPr/>
        </p:nvSpPr>
        <p:spPr>
          <a:xfrm>
            <a:off x="9067800" y="459811"/>
            <a:ext cx="1524341" cy="1327023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변태인가</a:t>
            </a:r>
            <a:r>
              <a:rPr lang="en-US" altLang="ko-KR" sz="1300" dirty="0">
                <a:solidFill>
                  <a:schemeClr val="tx1"/>
                </a:solidFill>
              </a:rPr>
              <a:t>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4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9574 -0.00138 L -0.34644 -0.00524 C -0.34948 -0.02577 -0.35356 -0.05108 -0.35521 -0.07222 C -0.35581 -0.08024 -0.35573 -0.08858 -0.3559 -0.09676 C -0.35755 -0.1662 -0.35495 -0.14074 -0.35807 -0.16882 C -0.35877 -0.19768 -0.35894 -0.21219 -0.36024 -0.24228 C -0.36102 -0.26034 -0.36094 -0.24429 -0.36094 -0.25247 " pathEditMode="relative" ptsTypes="AAAA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9574 -0.00138 L -0.34644 -0.00524 C -0.34948 -0.02577 -0.35356 -0.05108 -0.35521 -0.07222 C -0.35581 -0.08024 -0.35573 -0.08858 -0.3559 -0.09676 C -0.35755 -0.1662 -0.35495 -0.14074 -0.35807 -0.16882 C -0.35877 -0.19768 -0.35894 -0.21219 -0.36024 -0.24228 C -0.36102 -0.26034 -0.36094 -0.24429 -0.36094 -0.25247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7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6829-2093-549B-8BA3-D0984D4C5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FE1859-BC94-FF1B-F0F0-735EE93F6D53}"/>
              </a:ext>
            </a:extLst>
          </p:cNvPr>
          <p:cNvSpPr/>
          <p:nvPr/>
        </p:nvSpPr>
        <p:spPr>
          <a:xfrm>
            <a:off x="13012807" y="4137194"/>
            <a:ext cx="1828800" cy="297179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C35063B-E7BF-A913-2109-0FA862EBBBD5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70D25930-46B8-B2D2-86A9-0C2570922421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F6810A4-591F-16A7-1A46-DACD5F14128A}"/>
              </a:ext>
            </a:extLst>
          </p:cNvPr>
          <p:cNvSpPr txBox="1"/>
          <p:nvPr/>
        </p:nvSpPr>
        <p:spPr>
          <a:xfrm>
            <a:off x="1028700" y="771525"/>
            <a:ext cx="10629900" cy="578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Abadi" panose="020B0604020104020204" pitchFamily="34" charset="0"/>
                <a:ea typeface="Noto Sans Bold"/>
              </a:rPr>
              <a:t>4. </a:t>
            </a:r>
            <a:r>
              <a:rPr lang="ko-KR" altLang="en-US" sz="4500" dirty="0">
                <a:solidFill>
                  <a:srgbClr val="000000"/>
                </a:solidFill>
                <a:latin typeface="Abadi" panose="020B0604020104020204" pitchFamily="34" charset="0"/>
                <a:ea typeface="Noto Sans Bold"/>
              </a:rPr>
              <a:t>비대칭키를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</a:rPr>
              <a:t>이용해보자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Abadi" panose="020B0604020104020204" pitchFamily="34" charset="0"/>
              <a:ea typeface="Noto Sans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DFBA39-CD4C-5216-E663-7A3DF9DBB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06" y="4443579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4C8BAC-2BD4-8EE6-DA49-3B140970400B}"/>
              </a:ext>
            </a:extLst>
          </p:cNvPr>
          <p:cNvSpPr txBox="1"/>
          <p:nvPr/>
        </p:nvSpPr>
        <p:spPr>
          <a:xfrm>
            <a:off x="1896252" y="6445786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8A632A-2CC3-ACA8-1428-7A470B15F5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412" y="4361705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A39722-7241-90AC-CD5D-3D80B657783D}"/>
              </a:ext>
            </a:extLst>
          </p:cNvPr>
          <p:cNvSpPr txBox="1"/>
          <p:nvPr/>
        </p:nvSpPr>
        <p:spPr>
          <a:xfrm>
            <a:off x="15513683" y="6363912"/>
            <a:ext cx="96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958A852-47EC-4502-4B84-EF29CA419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43" y="4839571"/>
            <a:ext cx="1524341" cy="1524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9D67AB-C5DF-4F38-9927-457DA983E0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7" y="2048352"/>
            <a:ext cx="1066800" cy="10668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36FD9D-B182-49B8-05F4-DA8FEEC329EC}"/>
              </a:ext>
            </a:extLst>
          </p:cNvPr>
          <p:cNvGrpSpPr/>
          <p:nvPr/>
        </p:nvGrpSpPr>
        <p:grpSpPr>
          <a:xfrm>
            <a:off x="13190467" y="4316112"/>
            <a:ext cx="1524341" cy="2734114"/>
            <a:chOff x="3991133" y="4443579"/>
            <a:chExt cx="1524341" cy="27341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B2583C-B564-E284-85DE-8BEC8B1C04B0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HTTP Message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237B8B-44C1-2E1D-9043-72038D523F9F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A09704C-6EF5-355D-66DB-70763F37939B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B6C28B-6F5F-9904-BAC6-287F9DEAB3F3}"/>
                  </a:ext>
                </a:extLst>
              </p:cNvPr>
              <p:cNvSpPr txBox="1"/>
              <p:nvPr/>
            </p:nvSpPr>
            <p:spPr>
              <a:xfrm>
                <a:off x="3991133" y="4506525"/>
                <a:ext cx="1511952" cy="1892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Id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  khu147</a:t>
                </a:r>
              </a:p>
              <a:p>
                <a:r>
                  <a:rPr lang="en-US" altLang="ko-KR" sz="1300" dirty="0"/>
                  <a:t>Pw : 981203</a:t>
                </a:r>
              </a:p>
              <a:p>
                <a:r>
                  <a:rPr lang="en-US" altLang="ko-KR" sz="1300" dirty="0"/>
                  <a:t>Birth: 1998.12.03</a:t>
                </a:r>
              </a:p>
              <a:p>
                <a:r>
                  <a:rPr lang="en-US" altLang="ko-KR" sz="1300" dirty="0"/>
                  <a:t>address: : </a:t>
                </a:r>
                <a:r>
                  <a:rPr lang="ko-KR" altLang="en-US" sz="1300" dirty="0"/>
                  <a:t>화성시</a:t>
                </a:r>
                <a:endParaRPr lang="en-US" altLang="ko-KR" sz="1300" dirty="0"/>
              </a:p>
              <a:p>
                <a:r>
                  <a:rPr lang="ko-KR" altLang="en-US" sz="1300" dirty="0"/>
                  <a:t>직장</a:t>
                </a:r>
                <a:r>
                  <a:rPr lang="en-US" altLang="ko-KR" sz="1300" dirty="0"/>
                  <a:t> : </a:t>
                </a:r>
                <a:r>
                  <a:rPr lang="ko-KR" altLang="en-US" sz="1300" dirty="0"/>
                  <a:t>자택경비원</a:t>
                </a:r>
                <a:endParaRPr lang="en-US" altLang="ko-KR" sz="1300" dirty="0"/>
              </a:p>
              <a:p>
                <a:r>
                  <a:rPr lang="ko-KR" altLang="en-US" sz="1300" dirty="0"/>
                  <a:t>전화번호 </a:t>
                </a:r>
                <a:r>
                  <a:rPr lang="en-US" altLang="ko-KR" sz="1300" dirty="0"/>
                  <a:t>: </a:t>
                </a:r>
              </a:p>
              <a:p>
                <a:r>
                  <a:rPr lang="en-US" altLang="ko-KR" sz="1300" dirty="0"/>
                  <a:t>01063105641</a:t>
                </a:r>
              </a:p>
              <a:p>
                <a:r>
                  <a:rPr lang="ko-KR" altLang="en-US" sz="1300" dirty="0"/>
                  <a:t>비밀번호 힌트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답</a:t>
                </a:r>
                <a:r>
                  <a:rPr lang="en-US" altLang="ko-KR" sz="1300" dirty="0"/>
                  <a:t>:</a:t>
                </a:r>
              </a:p>
              <a:p>
                <a:r>
                  <a:rPr lang="ko-KR" altLang="en-US" sz="1300" dirty="0"/>
                  <a:t>코</a:t>
                </a:r>
                <a:r>
                  <a:rPr lang="en-US" altLang="ko-KR" sz="1300" dirty="0"/>
                  <a:t>.</a:t>
                </a:r>
                <a:r>
                  <a:rPr lang="ko-KR" altLang="en-US" sz="1300" dirty="0" err="1"/>
                  <a:t>딩</a:t>
                </a:r>
                <a:r>
                  <a:rPr lang="en-US" altLang="ko-KR" sz="1300" dirty="0"/>
                  <a:t>.</a:t>
                </a:r>
                <a:r>
                  <a:rPr lang="ko-KR" altLang="en-US" sz="1300" dirty="0" err="1"/>
                  <a:t>좋</a:t>
                </a:r>
                <a:r>
                  <a:rPr lang="en-US" altLang="ko-KR" sz="1300" dirty="0"/>
                  <a:t>.</a:t>
                </a:r>
                <a:r>
                  <a:rPr lang="ko-KR" altLang="en-US" sz="1300" dirty="0"/>
                  <a:t>아</a:t>
                </a:r>
                <a:endParaRPr lang="en-US" altLang="ko-KR" sz="1300" dirty="0"/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2FE900-0933-8DDC-26F1-33C433B9154A}"/>
              </a:ext>
            </a:extLst>
          </p:cNvPr>
          <p:cNvSpPr/>
          <p:nvPr/>
        </p:nvSpPr>
        <p:spPr>
          <a:xfrm>
            <a:off x="15253958" y="6947394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FC59CD-F1AA-28BB-B417-4911E053121E}"/>
              </a:ext>
            </a:extLst>
          </p:cNvPr>
          <p:cNvSpPr/>
          <p:nvPr/>
        </p:nvSpPr>
        <p:spPr>
          <a:xfrm>
            <a:off x="15250546" y="7582605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B98007-45D3-DD02-0F5A-17B6A658CA73}"/>
              </a:ext>
            </a:extLst>
          </p:cNvPr>
          <p:cNvSpPr/>
          <p:nvPr/>
        </p:nvSpPr>
        <p:spPr>
          <a:xfrm>
            <a:off x="2026452" y="7039221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F34523-D961-996A-5004-AD67E15F5020}"/>
              </a:ext>
            </a:extLst>
          </p:cNvPr>
          <p:cNvSpPr/>
          <p:nvPr/>
        </p:nvSpPr>
        <p:spPr>
          <a:xfrm>
            <a:off x="9261767" y="2170384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말풍선: 타원형 23">
            <a:extLst>
              <a:ext uri="{FF2B5EF4-FFF2-40B4-BE49-F238E27FC236}">
                <a16:creationId xmlns:a16="http://schemas.microsoft.com/office/drawing/2014/main" id="{ED21D3BC-DAEA-1E55-8CDE-B88126DCB3D6}"/>
              </a:ext>
            </a:extLst>
          </p:cNvPr>
          <p:cNvSpPr/>
          <p:nvPr/>
        </p:nvSpPr>
        <p:spPr>
          <a:xfrm>
            <a:off x="9067800" y="459811"/>
            <a:ext cx="1524341" cy="1327023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이걸론</a:t>
            </a:r>
            <a:r>
              <a:rPr lang="ko-KR" altLang="en-US" sz="1300" dirty="0">
                <a:solidFill>
                  <a:schemeClr val="tx1"/>
                </a:solidFill>
              </a:rPr>
              <a:t> 복호화를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할 수 없어</a:t>
            </a:r>
            <a:r>
              <a:rPr lang="en-US" altLang="ko-KR" sz="1300" dirty="0">
                <a:solidFill>
                  <a:schemeClr val="tx1"/>
                </a:solidFill>
              </a:rPr>
              <a:t>….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A888E801-F6D8-EAE8-7D29-9DEFBDC2FACD}"/>
              </a:ext>
            </a:extLst>
          </p:cNvPr>
          <p:cNvSpPr/>
          <p:nvPr/>
        </p:nvSpPr>
        <p:spPr>
          <a:xfrm>
            <a:off x="2244772" y="2935127"/>
            <a:ext cx="1524341" cy="1327023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이걸론</a:t>
            </a:r>
            <a:r>
              <a:rPr lang="ko-KR" altLang="en-US" sz="1300" dirty="0">
                <a:solidFill>
                  <a:schemeClr val="tx1"/>
                </a:solidFill>
              </a:rPr>
              <a:t> 복호화를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할 수 없어</a:t>
            </a:r>
            <a:r>
              <a:rPr lang="en-US" altLang="ko-KR" sz="1300" dirty="0">
                <a:solidFill>
                  <a:schemeClr val="tx1"/>
                </a:solidFill>
              </a:rPr>
              <a:t>….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9574 -0.00138 L -0.34644 -0.00524 C -0.34948 -0.02577 -0.35356 -0.05108 -0.35521 -0.07222 C -0.35581 -0.08024 -0.35573 -0.08858 -0.3559 -0.09676 C -0.35755 -0.1662 -0.35495 -0.14074 -0.35807 -0.16882 C -0.35877 -0.19768 -0.35894 -0.21219 -0.36024 -0.24228 C -0.36102 -0.26034 -0.36094 -0.24429 -0.36094 -0.25247 " pathEditMode="relative" ptsTypes="AAAA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9574 -0.00138 L -0.34644 -0.00524 C -0.34948 -0.02577 -0.35356 -0.05108 -0.35521 -0.07222 C -0.35581 -0.08024 -0.35573 -0.08858 -0.3559 -0.09676 C -0.35755 -0.1662 -0.35495 -0.14074 -0.35807 -0.16882 C -0.35877 -0.19768 -0.35894 -0.21219 -0.36024 -0.24228 C -0.36102 -0.26034 -0.36094 -0.24429 -0.36094 -0.25247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15981 0.00586 0.02283 0.00154 -0.1566 -0.00247 L -0.35582 -0.00386 C -0.36068 -0.00432 -0.36554 -0.00494 -0.37031 -0.00509 L -0.49566 -0.00633 " pathEditMode="relative" ptsTypes="AA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15981 0.00586 0.02283 0.00154 -0.1566 -0.00247 L -0.35582 -0.00386 C -0.36068 -0.00432 -0.36554 -0.00494 -0.37031 -0.00509 L -0.49566 -0.00633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7" grpId="0" animBg="1"/>
      <p:bldP spid="2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CDEBD-A59C-39C0-DECC-E3F647D7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B3B060B-F552-4316-C68A-47B88CC20EF5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EED258EB-A3CA-8E9C-2730-1FBF993A20F5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7933BF9-53E5-1795-EC9A-8BE6BAD00C76}"/>
              </a:ext>
            </a:extLst>
          </p:cNvPr>
          <p:cNvSpPr txBox="1"/>
          <p:nvPr/>
        </p:nvSpPr>
        <p:spPr>
          <a:xfrm>
            <a:off x="1028700" y="771525"/>
            <a:ext cx="73533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정리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6A61A7F4-6EA6-9BC1-3847-9F3FBEB511A2}"/>
              </a:ext>
            </a:extLst>
          </p:cNvPr>
          <p:cNvSpPr/>
          <p:nvPr/>
        </p:nvSpPr>
        <p:spPr>
          <a:xfrm>
            <a:off x="4376556" y="3072514"/>
            <a:ext cx="2636302" cy="0"/>
          </a:xfrm>
          <a:prstGeom prst="line">
            <a:avLst/>
          </a:prstGeom>
          <a:ln w="9525" cap="flat">
            <a:solidFill>
              <a:srgbClr val="000000">
                <a:alpha val="80000"/>
              </a:srgbClr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02237603-FBE6-41E5-C523-71F7AFAB8B36}"/>
              </a:ext>
            </a:extLst>
          </p:cNvPr>
          <p:cNvSpPr/>
          <p:nvPr/>
        </p:nvSpPr>
        <p:spPr>
          <a:xfrm>
            <a:off x="4495800" y="4470148"/>
            <a:ext cx="2517058" cy="1"/>
          </a:xfrm>
          <a:prstGeom prst="line">
            <a:avLst/>
          </a:prstGeom>
          <a:ln w="9525" cap="flat">
            <a:solidFill>
              <a:srgbClr val="000000">
                <a:alpha val="80000"/>
              </a:srgbClr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591AD90D-1972-8595-C811-76BD137C1DC3}"/>
              </a:ext>
            </a:extLst>
          </p:cNvPr>
          <p:cNvSpPr txBox="1"/>
          <p:nvPr/>
        </p:nvSpPr>
        <p:spPr>
          <a:xfrm>
            <a:off x="1300484" y="2483740"/>
            <a:ext cx="5407645" cy="833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3"/>
              </a:lnSpc>
            </a:pPr>
            <a:r>
              <a:rPr lang="ko-KR" altLang="en-US" sz="3021" dirty="0" err="1">
                <a:solidFill>
                  <a:srgbClr val="000000"/>
                </a:solidFill>
                <a:ea typeface="Noto Sans Bold"/>
              </a:rPr>
              <a:t>대칭키</a:t>
            </a:r>
            <a:r>
              <a:rPr lang="ko-KR" altLang="en-US" sz="3021" dirty="0">
                <a:solidFill>
                  <a:srgbClr val="000000"/>
                </a:solidFill>
                <a:ea typeface="Noto Sans Bold"/>
              </a:rPr>
              <a:t> 문제점</a:t>
            </a:r>
            <a:endParaRPr lang="en-US" sz="3021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CC46196E-4F79-C197-67A8-8B96F2372C5E}"/>
              </a:ext>
            </a:extLst>
          </p:cNvPr>
          <p:cNvSpPr txBox="1"/>
          <p:nvPr/>
        </p:nvSpPr>
        <p:spPr>
          <a:xfrm>
            <a:off x="1300484" y="3862325"/>
            <a:ext cx="5407645" cy="82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3"/>
              </a:lnSpc>
            </a:pPr>
            <a:r>
              <a:rPr lang="ko-KR" altLang="en-US" sz="3021" dirty="0">
                <a:solidFill>
                  <a:srgbClr val="000000"/>
                </a:solidFill>
                <a:ea typeface="Noto Sans Bold"/>
              </a:rPr>
              <a:t>비대칭키 문제점</a:t>
            </a:r>
            <a:endParaRPr lang="en-US" sz="3021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5F724D99-11A6-B2AD-D2EE-9FCA3FF7781E}"/>
              </a:ext>
            </a:extLst>
          </p:cNvPr>
          <p:cNvSpPr txBox="1"/>
          <p:nvPr/>
        </p:nvSpPr>
        <p:spPr>
          <a:xfrm>
            <a:off x="7606934" y="2626109"/>
            <a:ext cx="9380582" cy="833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암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/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복호화 속도는 빠르지만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양쪽 모두 키를 소유하고 </a:t>
            </a:r>
            <a:r>
              <a:rPr lang="ko-KR" altLang="en-US" sz="2200" dirty="0" err="1">
                <a:solidFill>
                  <a:srgbClr val="000000"/>
                </a:solidFill>
                <a:latin typeface="Noto Sans"/>
                <a:ea typeface="Noto Sans"/>
              </a:rPr>
              <a:t>있어야하므로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키 공유에 대한 문제가 생긴다</a:t>
            </a:r>
            <a:endParaRPr lang="en-US" sz="2200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B92716DF-B557-CA4F-B718-BFA193864EA1}"/>
              </a:ext>
            </a:extLst>
          </p:cNvPr>
          <p:cNvSpPr txBox="1"/>
          <p:nvPr/>
        </p:nvSpPr>
        <p:spPr>
          <a:xfrm>
            <a:off x="7606934" y="4004694"/>
            <a:ext cx="9380582" cy="1269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키 공유는 용이하지만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공개키를 모두가 가지고 있을 수 있기때문에 제 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3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자에게 복호화 될 가능성이 있고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암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/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복호화 속도가 대칭키에 비해 매우 느리다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lang="en-US" sz="2200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84950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F9585-BDB0-18BE-ECB9-D2D1E7215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B760CEB-8BE7-F8C2-9D68-B5343DEA5E8B}"/>
              </a:ext>
            </a:extLst>
          </p:cNvPr>
          <p:cNvSpPr txBox="1"/>
          <p:nvPr/>
        </p:nvSpPr>
        <p:spPr>
          <a:xfrm>
            <a:off x="5186393" y="4164739"/>
            <a:ext cx="7915215" cy="991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45"/>
              </a:lnSpc>
            </a:pPr>
            <a:r>
              <a:rPr lang="ko-KR" altLang="en-US" sz="5000" dirty="0">
                <a:solidFill>
                  <a:srgbClr val="000000"/>
                </a:solidFill>
                <a:latin typeface="+mn-ea"/>
              </a:rPr>
              <a:t>그럼 이건 어떨까</a:t>
            </a:r>
            <a:r>
              <a:rPr lang="en-US" altLang="ko-KR" sz="5000" dirty="0">
                <a:solidFill>
                  <a:srgbClr val="000000"/>
                </a:solidFill>
                <a:latin typeface="+mn-ea"/>
              </a:rPr>
              <a:t>?</a:t>
            </a:r>
            <a:endParaRPr lang="en-US" sz="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C32F2090-249D-F896-15B5-4B89140552A8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928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BFC3E-4EA6-15E3-E84A-E1AAF499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5F8A0F0-F10C-9667-8EEA-94EFCB69EABC}"/>
              </a:ext>
            </a:extLst>
          </p:cNvPr>
          <p:cNvSpPr/>
          <p:nvPr/>
        </p:nvSpPr>
        <p:spPr>
          <a:xfrm>
            <a:off x="4114800" y="4361705"/>
            <a:ext cx="2002207" cy="2118330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14257C7-85A7-1E38-0508-3D536805C6D3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C7C8736C-58BE-5949-9436-9A8BD1B2D940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97FAD21-1627-74C4-C64A-86A7A7EA7B27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대칭키와 비대칭키를 이용해보자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11E6C4-72E6-BDB1-9140-18157A82D3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53" y="4477828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04E939-46C6-1972-E708-AB8EA0D199B4}"/>
              </a:ext>
            </a:extLst>
          </p:cNvPr>
          <p:cNvSpPr txBox="1"/>
          <p:nvPr/>
        </p:nvSpPr>
        <p:spPr>
          <a:xfrm>
            <a:off x="1896252" y="6445786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184D26-78F6-8279-14AB-F29B90C0AE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412" y="4361705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8ECFAF-6344-E3B7-3630-62DFFFF1841E}"/>
              </a:ext>
            </a:extLst>
          </p:cNvPr>
          <p:cNvSpPr txBox="1"/>
          <p:nvPr/>
        </p:nvSpPr>
        <p:spPr>
          <a:xfrm>
            <a:off x="15513683" y="6363912"/>
            <a:ext cx="96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35C8AC-C8C4-C613-3FAC-487C5AEE76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43" y="4839571"/>
            <a:ext cx="1524341" cy="1524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6964CB-BF3E-8FFB-80D7-2326D3AA69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7" y="2048352"/>
            <a:ext cx="1066800" cy="10668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6C9B48-1CDD-801B-0AB8-06339FEE3E41}"/>
              </a:ext>
            </a:extLst>
          </p:cNvPr>
          <p:cNvSpPr/>
          <p:nvPr/>
        </p:nvSpPr>
        <p:spPr>
          <a:xfrm>
            <a:off x="2026452" y="7838250"/>
            <a:ext cx="1483113" cy="477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비밀키 </a:t>
            </a:r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51B10E-2E37-EA1F-0CEA-16159F97F8B2}"/>
              </a:ext>
            </a:extLst>
          </p:cNvPr>
          <p:cNvSpPr/>
          <p:nvPr/>
        </p:nvSpPr>
        <p:spPr>
          <a:xfrm>
            <a:off x="15253958" y="6947394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356ED6-ACC2-5021-A01A-1E5713B04DAF}"/>
              </a:ext>
            </a:extLst>
          </p:cNvPr>
          <p:cNvSpPr/>
          <p:nvPr/>
        </p:nvSpPr>
        <p:spPr>
          <a:xfrm>
            <a:off x="15250546" y="7582605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0968B8-8F70-C4C0-9EEF-150773865A48}"/>
              </a:ext>
            </a:extLst>
          </p:cNvPr>
          <p:cNvSpPr/>
          <p:nvPr/>
        </p:nvSpPr>
        <p:spPr>
          <a:xfrm>
            <a:off x="2026452" y="7039221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B7275-2B17-4A5A-7602-4F7A305A96BE}"/>
              </a:ext>
            </a:extLst>
          </p:cNvPr>
          <p:cNvSpPr/>
          <p:nvPr/>
        </p:nvSpPr>
        <p:spPr>
          <a:xfrm>
            <a:off x="4346906" y="5103851"/>
            <a:ext cx="1483113" cy="477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비밀키 </a:t>
            </a:r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CCE8856E-62FB-301B-5C65-10E99A43004E}"/>
              </a:ext>
            </a:extLst>
          </p:cNvPr>
          <p:cNvSpPr/>
          <p:nvPr/>
        </p:nvSpPr>
        <p:spPr>
          <a:xfrm flipH="1">
            <a:off x="6264932" y="1529970"/>
            <a:ext cx="1930035" cy="1410820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이걸론</a:t>
            </a:r>
            <a:r>
              <a:rPr lang="ko-KR" altLang="en-US" sz="1300" dirty="0">
                <a:solidFill>
                  <a:schemeClr val="tx1"/>
                </a:solidFill>
              </a:rPr>
              <a:t> 복호화를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할 수 없어</a:t>
            </a:r>
            <a:r>
              <a:rPr lang="en-US" altLang="ko-KR" sz="1300" dirty="0">
                <a:solidFill>
                  <a:schemeClr val="tx1"/>
                </a:solidFill>
              </a:rPr>
              <a:t>….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C0C8B-3958-4884-23DA-06EC500D06D1}"/>
              </a:ext>
            </a:extLst>
          </p:cNvPr>
          <p:cNvSpPr/>
          <p:nvPr/>
        </p:nvSpPr>
        <p:spPr>
          <a:xfrm>
            <a:off x="15250545" y="8233398"/>
            <a:ext cx="1483113" cy="477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비밀키 </a:t>
            </a:r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821EBB-DC2C-C730-5DD3-63A32BBF1BE3}"/>
              </a:ext>
            </a:extLst>
          </p:cNvPr>
          <p:cNvSpPr/>
          <p:nvPr/>
        </p:nvSpPr>
        <p:spPr>
          <a:xfrm>
            <a:off x="7976882" y="3231484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93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11519 0.00895 C 0.12943 0.00988 0.14366 0.00988 0.1579 0.01034 C 0.25478 0.01374 0.08429 0.01065 0.32465 0.01296 C 0.32387 -0.0017 0.32335 -0.01636 0.3224 -0.03086 C 0.3224 -0.03225 0.32179 -0.03349 0.3217 -0.03472 C 0.32127 -0.04846 0.32127 -0.06219 0.32101 -0.07592 C 0.32075 -0.08719 0.32057 -0.0983 0.32023 -0.10941 C 0.32005 -0.11759 0.32005 -0.12577 0.31953 -0.13395 C 0.31858 -0.14984 0.3171 -0.16574 0.31589 -0.18163 C 0.31493 -0.1946 0.31571 -0.18812 0.3145 -0.19707 C 0.3138 -0.20864 0.31302 -0.22022 0.31302 -0.23179 " pathEditMode="relative" ptsTypes="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11519 0.00895 C 0.12943 0.00988 0.14366 0.00988 0.1579 0.01034 C 0.25478 0.01374 0.08429 0.01065 0.32465 0.01296 C 0.32387 -0.0017 0.32335 -0.01636 0.3224 -0.03086 C 0.3224 -0.03225 0.32179 -0.03349 0.3217 -0.03472 C 0.32127 -0.04846 0.32127 -0.06219 0.32101 -0.07592 C 0.32075 -0.08719 0.32057 -0.0983 0.32023 -0.10941 C 0.32005 -0.11759 0.32005 -0.12577 0.31953 -0.13395 C 0.31858 -0.14984 0.3171 -0.16574 0.31589 -0.18163 C 0.31493 -0.1946 0.31571 -0.18812 0.3145 -0.19707 C 0.3138 -0.20864 0.31302 -0.22022 0.31302 -0.23179 " pathEditMode="relative" ptsTypes="AAAAAAAAAAA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21007 0.01543 C 0.22656 0.01697 0.24288 0.02006 0.25937 0.02191 C 0.27066 0.02315 0.28203 0.0233 0.2934 0.02438 C 0.3026 0.02546 0.31172 0.02762 0.32092 0.02824 C 0.33446 0.02932 0.348 0.02916 0.36154 0.02963 C 0.46476 0.03256 0.4263 0.03364 0.48472 0.03086 " pathEditMode="relative" ptsTypes="AAAAAA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21007 0.01543 C 0.22656 0.01697 0.24288 0.02006 0.25937 0.02191 C 0.27066 0.02315 0.28203 0.0233 0.2934 0.02438 C 0.3026 0.02546 0.31172 0.02762 0.32092 0.02824 C 0.33446 0.02932 0.348 0.02916 0.36154 0.02963 C 0.46476 0.03256 0.4263 0.03364 0.48472 0.03086 " pathEditMode="relative" ptsTypes="AAA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8" grpId="0" animBg="1"/>
      <p:bldP spid="8" grpId="1" animBg="1"/>
      <p:bldP spid="8" grpId="2" animBg="1"/>
      <p:bldP spid="8" grpId="3" animBg="1"/>
      <p:bldP spid="11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F3357-8F35-32EC-2775-F533AEDB2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A40FFE-D4B2-60F5-33F0-D8A88309EA5A}"/>
              </a:ext>
            </a:extLst>
          </p:cNvPr>
          <p:cNvSpPr/>
          <p:nvPr/>
        </p:nvSpPr>
        <p:spPr>
          <a:xfrm>
            <a:off x="4097951" y="3968957"/>
            <a:ext cx="2002207" cy="36754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03740CB-E884-E375-8960-6C940E51D3BA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FFB8CB1-B705-14D0-5BC8-E0B5216BFAA3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521B21A-BADB-9DE0-84B0-77436BDDEA09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대칭키와 비대칭키를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</a:rPr>
              <a:t>이용해보자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2A3F2A-8109-455C-635F-2A76F50CA2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53" y="4477828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98DD9-5255-95D5-3084-80B1E31BDAEB}"/>
              </a:ext>
            </a:extLst>
          </p:cNvPr>
          <p:cNvSpPr txBox="1"/>
          <p:nvPr/>
        </p:nvSpPr>
        <p:spPr>
          <a:xfrm>
            <a:off x="1896252" y="6445786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CC3847-5D77-060A-4FB7-C58E3982C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412" y="4361705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DDD546-757D-BC55-CE1C-38F91EE3CFCF}"/>
              </a:ext>
            </a:extLst>
          </p:cNvPr>
          <p:cNvSpPr txBox="1"/>
          <p:nvPr/>
        </p:nvSpPr>
        <p:spPr>
          <a:xfrm>
            <a:off x="15513683" y="6363912"/>
            <a:ext cx="96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A401E6-42D9-F470-2DCD-C3B1E8E9B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43" y="4839571"/>
            <a:ext cx="1524341" cy="1524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4A9500-EF37-1C23-E4C4-84A9F74E13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7" y="2048352"/>
            <a:ext cx="1066800" cy="10668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B26674-C55C-C780-D3DF-C91823004AA6}"/>
              </a:ext>
            </a:extLst>
          </p:cNvPr>
          <p:cNvSpPr/>
          <p:nvPr/>
        </p:nvSpPr>
        <p:spPr>
          <a:xfrm>
            <a:off x="2026452" y="7838250"/>
            <a:ext cx="1483113" cy="477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비밀키 </a:t>
            </a:r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5321E5-84E3-DC89-7D85-90E7E1F75DBE}"/>
              </a:ext>
            </a:extLst>
          </p:cNvPr>
          <p:cNvSpPr/>
          <p:nvPr/>
        </p:nvSpPr>
        <p:spPr>
          <a:xfrm>
            <a:off x="15253958" y="6947394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F64DEC-0395-2626-6E96-42EB89008E42}"/>
              </a:ext>
            </a:extLst>
          </p:cNvPr>
          <p:cNvSpPr/>
          <p:nvPr/>
        </p:nvSpPr>
        <p:spPr>
          <a:xfrm>
            <a:off x="15250546" y="7582605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5CB01D-D012-86B6-1C64-DE692F06AFAA}"/>
              </a:ext>
            </a:extLst>
          </p:cNvPr>
          <p:cNvSpPr/>
          <p:nvPr/>
        </p:nvSpPr>
        <p:spPr>
          <a:xfrm>
            <a:off x="2026452" y="7039221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DDCCE08-46CA-FBB9-BFE0-0154298EEC39}"/>
              </a:ext>
            </a:extLst>
          </p:cNvPr>
          <p:cNvSpPr/>
          <p:nvPr/>
        </p:nvSpPr>
        <p:spPr>
          <a:xfrm flipH="1">
            <a:off x="6264932" y="1529970"/>
            <a:ext cx="1930035" cy="1410820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이걸론</a:t>
            </a:r>
            <a:r>
              <a:rPr lang="ko-KR" altLang="en-US" sz="1300" dirty="0">
                <a:solidFill>
                  <a:schemeClr val="tx1"/>
                </a:solidFill>
              </a:rPr>
              <a:t> 복호화를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할 수 없어</a:t>
            </a:r>
            <a:r>
              <a:rPr lang="en-US" altLang="ko-KR" sz="1300" dirty="0">
                <a:solidFill>
                  <a:schemeClr val="tx1"/>
                </a:solidFill>
              </a:rPr>
              <a:t>….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E47D3C-2012-FBAC-9453-B2AFDC9E0959}"/>
              </a:ext>
            </a:extLst>
          </p:cNvPr>
          <p:cNvSpPr/>
          <p:nvPr/>
        </p:nvSpPr>
        <p:spPr>
          <a:xfrm>
            <a:off x="15250545" y="8233398"/>
            <a:ext cx="1483113" cy="477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비밀키 </a:t>
            </a:r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331E3D-1FAE-59D5-7550-963D5BD11A09}"/>
              </a:ext>
            </a:extLst>
          </p:cNvPr>
          <p:cNvGrpSpPr/>
          <p:nvPr/>
        </p:nvGrpSpPr>
        <p:grpSpPr>
          <a:xfrm>
            <a:off x="4312253" y="4293595"/>
            <a:ext cx="1524341" cy="2734114"/>
            <a:chOff x="3991133" y="4443579"/>
            <a:chExt cx="1524341" cy="27341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A00A85-9BD8-8B0C-D407-648F5880D20F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HTTP Message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C60C19F-7BC6-2A9D-162E-60F437C48751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11E5AC8-7C41-A6A4-7CC3-6929BC5FF7DA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B5151E-A3FF-DBB4-CD75-EBF080602616}"/>
                  </a:ext>
                </a:extLst>
              </p:cNvPr>
              <p:cNvSpPr txBox="1"/>
              <p:nvPr/>
            </p:nvSpPr>
            <p:spPr>
              <a:xfrm>
                <a:off x="4267219" y="4772774"/>
                <a:ext cx="1021433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Id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  khu147</a:t>
                </a:r>
              </a:p>
              <a:p>
                <a:r>
                  <a:rPr lang="en-US" altLang="ko-KR" sz="1300" dirty="0"/>
                  <a:t>Pw : 981203</a:t>
                </a:r>
              </a:p>
              <a:p>
                <a:endParaRPr lang="en-US" altLang="ko-KR" sz="1300" dirty="0"/>
              </a:p>
              <a:p>
                <a:r>
                  <a:rPr lang="ko-KR" altLang="en-US" sz="1300" dirty="0" err="1"/>
                  <a:t>서버님</a:t>
                </a:r>
                <a:endParaRPr lang="en-US" altLang="ko-KR" sz="1300" dirty="0"/>
              </a:p>
              <a:p>
                <a:r>
                  <a:rPr lang="ko-KR" altLang="en-US" sz="1300" dirty="0"/>
                  <a:t>개인정보 </a:t>
                </a:r>
                <a:endParaRPr lang="en-US" altLang="ko-KR" sz="1300" dirty="0"/>
              </a:p>
              <a:p>
                <a:r>
                  <a:rPr lang="ko-KR" altLang="en-US" sz="1300" dirty="0"/>
                  <a:t>알려주세요</a:t>
                </a:r>
              </a:p>
            </p:txBody>
          </p:sp>
        </p:grpSp>
      </p:grpSp>
      <p:sp>
        <p:nvSpPr>
          <p:cNvPr id="26" name="말풍선: 타원형 25">
            <a:extLst>
              <a:ext uri="{FF2B5EF4-FFF2-40B4-BE49-F238E27FC236}">
                <a16:creationId xmlns:a16="http://schemas.microsoft.com/office/drawing/2014/main" id="{AA40D97E-75C1-B106-6C36-9E1D7E775782}"/>
              </a:ext>
            </a:extLst>
          </p:cNvPr>
          <p:cNvSpPr/>
          <p:nvPr/>
        </p:nvSpPr>
        <p:spPr>
          <a:xfrm>
            <a:off x="15964436" y="2886294"/>
            <a:ext cx="1524341" cy="1327023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정보 확인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FF59A0-DAD7-967D-49BA-DD52D34B7B10}"/>
              </a:ext>
            </a:extLst>
          </p:cNvPr>
          <p:cNvSpPr/>
          <p:nvPr/>
        </p:nvSpPr>
        <p:spPr>
          <a:xfrm>
            <a:off x="8020371" y="3269584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3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3186 0.00247 C 0.04479 0.0037 0.04792 0.00463 0.06224 0.00509 L 0.13038 0.00633 L 0.25495 0.00509 C 0.2651 0.00494 0.2763 0.01173 0.28542 0.00386 C 0.28976 0 0.28585 -0.01343 0.28611 -0.02191 C 0.28628 -0.02886 0.28663 -0.0358 0.2868 -0.04259 C 0.28663 -0.05772 0.28654 -0.07268 0.28611 -0.08765 C 0.28559 -0.10478 0.28455 -0.11435 0.28325 -0.13025 C 0.28298 -0.13796 0.28264 -0.14568 0.28246 -0.15339 C 0.28168 -0.2071 0.28177 -0.21188 0.28177 -0.25262 " pathEditMode="relative" ptsTypes="AAAAAAAAA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35802E-6 L -5.55556E-7 0.00015 L 0.03186 0.00247 C 0.04479 0.0037 0.04792 0.00463 0.06224 0.00509 L 0.13038 0.00633 L 0.25495 0.00509 C 0.2651 0.00494 0.2763 0.01173 0.28542 0.00386 C 0.28976 1.35802E-6 0.28585 -0.01343 0.28611 -0.02191 C 0.28629 -0.02886 0.28663 -0.0358 0.28681 -0.04259 C 0.28663 -0.05772 0.28655 -0.07269 0.28611 -0.08766 C 0.28559 -0.10479 0.28455 -0.11435 0.28325 -0.13025 C 0.28299 -0.13796 0.28264 -0.14568 0.28247 -0.1534 C 0.28168 -0.2071 0.28177 -0.21188 0.28177 -0.25262 " pathEditMode="relative" rAng="0" ptsTypes="AAAAAAAAAAA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66" y="-1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5573 -0.00139 C 0.07266 -0.002 0.08959 -0.00386 0.10651 -0.00386 L 0.26519 -0.00262 L 0.37752 -0.00524 C 0.43837 -0.00802 0.3974 -0.00926 0.45582 -0.00524 " pathEditMode="relative" ptsTypes="AAAAA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35802E-6 L -5.55556E-7 0.00015 L 0.05573 -0.00139 C 0.07266 -0.00201 0.08958 -0.00386 0.10651 -0.00386 L 0.26519 -0.00262 L 0.37752 -0.00525 C 0.43837 -0.00803 0.3974 -0.00926 0.45582 -0.00525 " pathEditMode="relative" rAng="0" ptsTypes="AAAAA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86" y="-3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11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7B8D4-4B57-EB01-629C-D13431CA6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F37AE69-8152-6EFD-C417-802B60EBC303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FC2DF8C0-3C20-68A6-9637-2DDA4DD98659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1D2ED96-165F-65BB-DCBE-A326F45FE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4678495"/>
            <a:ext cx="1752941" cy="17529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18A04C5-F4E3-EF7C-993D-E0371F7B2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4678495"/>
            <a:ext cx="1752941" cy="17529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EFC7523-1ADE-135B-28AD-916F84A81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2705405"/>
            <a:ext cx="4876190" cy="4876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98F44F-A02B-B38B-0167-D16D4CE6E6DA}"/>
              </a:ext>
            </a:extLst>
          </p:cNvPr>
          <p:cNvSpPr txBox="1"/>
          <p:nvPr/>
        </p:nvSpPr>
        <p:spPr>
          <a:xfrm>
            <a:off x="1840848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A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A3BB3-73B5-6711-A4CD-50AFE7DAF951}"/>
              </a:ext>
            </a:extLst>
          </p:cNvPr>
          <p:cNvSpPr txBox="1"/>
          <p:nvPr/>
        </p:nvSpPr>
        <p:spPr>
          <a:xfrm>
            <a:off x="15165553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B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E3592AE8-A8BE-0BF7-4CA3-F6224FFEEE41}"/>
              </a:ext>
            </a:extLst>
          </p:cNvPr>
          <p:cNvSpPr/>
          <p:nvPr/>
        </p:nvSpPr>
        <p:spPr>
          <a:xfrm>
            <a:off x="2374806" y="2342350"/>
            <a:ext cx="3505200" cy="197611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이 기밀문서를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어서 빨리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사령관한테 보내야 하는데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C53F81-C50B-059D-B87C-6C099CE08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3" y="5541102"/>
            <a:ext cx="914095" cy="914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981B22-107B-5FA7-30CE-B7D66C8A2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99" y="5628328"/>
            <a:ext cx="837895" cy="837895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9886C186-BFE9-8F26-90B9-8BD2F5000CBF}"/>
              </a:ext>
            </a:extLst>
          </p:cNvPr>
          <p:cNvSpPr txBox="1"/>
          <p:nvPr/>
        </p:nvSpPr>
        <p:spPr>
          <a:xfrm>
            <a:off x="1028700" y="771525"/>
            <a:ext cx="3098706" cy="58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3000" b="1" dirty="0" err="1">
                <a:solidFill>
                  <a:srgbClr val="000000"/>
                </a:solidFill>
                <a:latin typeface="+mj-ea"/>
                <a:ea typeface="+mj-ea"/>
              </a:rPr>
              <a:t>옛날옛날에</a:t>
            </a:r>
            <a:r>
              <a:rPr lang="en-US" altLang="ko-KR" sz="300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9836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C380B-AD7C-F9FC-1527-940098EE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FE39495-5E7E-A027-FBC3-04C5DC89D513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2379457-558F-75AB-8136-5E2EC8049E9E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22DDC69-8FBE-E727-4515-00D9A8161E2C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대칭키와 비대칭키를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</a:rPr>
              <a:t>이용해보자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026D9C-B3A7-88C6-F2DA-59150B652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53" y="4477828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9256B-7EE5-BBCB-4BFF-9710B6E87BA6}"/>
              </a:ext>
            </a:extLst>
          </p:cNvPr>
          <p:cNvSpPr txBox="1"/>
          <p:nvPr/>
        </p:nvSpPr>
        <p:spPr>
          <a:xfrm>
            <a:off x="1896252" y="6445786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15D6AE-2CC3-C592-C171-DEF4C2CBA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412" y="4361705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6B6BD6-6CA0-89BC-15BF-F2D56830A91C}"/>
              </a:ext>
            </a:extLst>
          </p:cNvPr>
          <p:cNvSpPr txBox="1"/>
          <p:nvPr/>
        </p:nvSpPr>
        <p:spPr>
          <a:xfrm>
            <a:off x="15513683" y="6363912"/>
            <a:ext cx="963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44E15C-8B6C-A22D-31E3-3C4A4536F1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43" y="4839571"/>
            <a:ext cx="1524341" cy="1524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FA4792-6C0D-57B5-4691-6703872F42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7" y="2048352"/>
            <a:ext cx="1066800" cy="10668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452F60-8FA1-C518-6C2B-239EBC08D5AA}"/>
              </a:ext>
            </a:extLst>
          </p:cNvPr>
          <p:cNvSpPr/>
          <p:nvPr/>
        </p:nvSpPr>
        <p:spPr>
          <a:xfrm>
            <a:off x="2026452" y="7838250"/>
            <a:ext cx="1483113" cy="477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비밀키 </a:t>
            </a:r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2A6D4E-C820-B0DD-43DE-F39AD32982FB}"/>
              </a:ext>
            </a:extLst>
          </p:cNvPr>
          <p:cNvSpPr/>
          <p:nvPr/>
        </p:nvSpPr>
        <p:spPr>
          <a:xfrm>
            <a:off x="15253958" y="6947394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FE4F07-59B6-5CEC-B630-0520239DC0FD}"/>
              </a:ext>
            </a:extLst>
          </p:cNvPr>
          <p:cNvSpPr/>
          <p:nvPr/>
        </p:nvSpPr>
        <p:spPr>
          <a:xfrm>
            <a:off x="15250546" y="7582605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7E3430-A217-770C-2143-C7A5BD9F7689}"/>
              </a:ext>
            </a:extLst>
          </p:cNvPr>
          <p:cNvSpPr/>
          <p:nvPr/>
        </p:nvSpPr>
        <p:spPr>
          <a:xfrm>
            <a:off x="2026452" y="7039221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0AC251E-E9BA-E7BC-CEE5-204232F689E0}"/>
              </a:ext>
            </a:extLst>
          </p:cNvPr>
          <p:cNvSpPr/>
          <p:nvPr/>
        </p:nvSpPr>
        <p:spPr>
          <a:xfrm>
            <a:off x="9261766" y="1559163"/>
            <a:ext cx="2015834" cy="1410820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이걸론</a:t>
            </a:r>
            <a:r>
              <a:rPr lang="ko-KR" altLang="en-US" sz="1300" dirty="0">
                <a:solidFill>
                  <a:schemeClr val="tx1"/>
                </a:solidFill>
              </a:rPr>
              <a:t> 복호화를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할 수 없어</a:t>
            </a:r>
            <a:r>
              <a:rPr lang="en-US" altLang="ko-KR" sz="1300" dirty="0">
                <a:solidFill>
                  <a:schemeClr val="tx1"/>
                </a:solidFill>
              </a:rPr>
              <a:t>….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7ADE28-D203-477E-9DF0-2FA439357227}"/>
              </a:ext>
            </a:extLst>
          </p:cNvPr>
          <p:cNvSpPr/>
          <p:nvPr/>
        </p:nvSpPr>
        <p:spPr>
          <a:xfrm>
            <a:off x="15250545" y="8233398"/>
            <a:ext cx="1483113" cy="477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비밀키 </a:t>
            </a:r>
            <a:r>
              <a:rPr lang="en-US" altLang="ko-KR" dirty="0">
                <a:latin typeface="+mn-ea"/>
              </a:rPr>
              <a:t>A</a:t>
            </a:r>
            <a:endParaRPr lang="ko-KR" altLang="en-US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88E8BD-E452-C655-375C-1EFCA325DF67}"/>
              </a:ext>
            </a:extLst>
          </p:cNvPr>
          <p:cNvSpPr/>
          <p:nvPr/>
        </p:nvSpPr>
        <p:spPr>
          <a:xfrm>
            <a:off x="13012807" y="4137194"/>
            <a:ext cx="1828800" cy="29717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F64536-44CD-62F3-5715-0481C5816690}"/>
              </a:ext>
            </a:extLst>
          </p:cNvPr>
          <p:cNvGrpSpPr/>
          <p:nvPr/>
        </p:nvGrpSpPr>
        <p:grpSpPr>
          <a:xfrm>
            <a:off x="13190467" y="4316112"/>
            <a:ext cx="1524341" cy="2734114"/>
            <a:chOff x="3991133" y="4443579"/>
            <a:chExt cx="1524341" cy="27341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948756-1BB5-253B-AEC6-FC499185BE26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HTTP Message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0DC6ADB-B41E-9058-C802-60CE61B960A9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DC40FF9-EAC7-2768-A993-A8E7BFC173A9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74AC47-074B-B110-35B7-3016F9576DE6}"/>
                  </a:ext>
                </a:extLst>
              </p:cNvPr>
              <p:cNvSpPr txBox="1"/>
              <p:nvPr/>
            </p:nvSpPr>
            <p:spPr>
              <a:xfrm>
                <a:off x="3991133" y="4506525"/>
                <a:ext cx="1473480" cy="1892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Id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  khu147</a:t>
                </a:r>
              </a:p>
              <a:p>
                <a:r>
                  <a:rPr lang="en-US" altLang="ko-KR" sz="1300" dirty="0"/>
                  <a:t>Pw : 981203</a:t>
                </a:r>
              </a:p>
              <a:p>
                <a:r>
                  <a:rPr lang="en-US" altLang="ko-KR" sz="1300" dirty="0"/>
                  <a:t>Birth: 1998.12.03</a:t>
                </a:r>
              </a:p>
              <a:p>
                <a:r>
                  <a:rPr lang="en-US" altLang="ko-KR" sz="1300" dirty="0"/>
                  <a:t>address: : </a:t>
                </a:r>
                <a:r>
                  <a:rPr lang="ko-KR" altLang="en-US" sz="1300" dirty="0"/>
                  <a:t>화성시</a:t>
                </a:r>
                <a:endParaRPr lang="en-US" altLang="ko-KR" sz="1300" dirty="0"/>
              </a:p>
              <a:p>
                <a:r>
                  <a:rPr lang="ko-KR" altLang="en-US" sz="1300" dirty="0"/>
                  <a:t>직장</a:t>
                </a:r>
                <a:r>
                  <a:rPr lang="en-US" altLang="ko-KR" sz="1300" dirty="0"/>
                  <a:t> : </a:t>
                </a:r>
                <a:r>
                  <a:rPr lang="ko-KR" altLang="en-US" sz="1300" dirty="0"/>
                  <a:t>자택경비원</a:t>
                </a:r>
                <a:endParaRPr lang="en-US" altLang="ko-KR" sz="1300" dirty="0"/>
              </a:p>
              <a:p>
                <a:r>
                  <a:rPr lang="ko-KR" altLang="en-US" sz="1300" dirty="0"/>
                  <a:t>전화번호 </a:t>
                </a:r>
                <a:r>
                  <a:rPr lang="en-US" altLang="ko-KR" sz="1300" dirty="0"/>
                  <a:t>: </a:t>
                </a:r>
              </a:p>
              <a:p>
                <a:r>
                  <a:rPr lang="en-US" altLang="ko-KR" sz="1300" dirty="0"/>
                  <a:t>01063105641</a:t>
                </a:r>
              </a:p>
              <a:p>
                <a:r>
                  <a:rPr lang="ko-KR" altLang="en-US" sz="1300" dirty="0"/>
                  <a:t>비밀번호 힌트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답</a:t>
                </a:r>
                <a:r>
                  <a:rPr lang="en-US" altLang="ko-KR" sz="1300" dirty="0"/>
                  <a:t>:</a:t>
                </a:r>
              </a:p>
              <a:p>
                <a:r>
                  <a:rPr lang="ko-KR" altLang="en-US" sz="1300" dirty="0"/>
                  <a:t>코</a:t>
                </a:r>
                <a:r>
                  <a:rPr lang="en-US" altLang="ko-KR" sz="1300" dirty="0"/>
                  <a:t>.</a:t>
                </a:r>
                <a:r>
                  <a:rPr lang="ko-KR" altLang="en-US" sz="1300" dirty="0" err="1"/>
                  <a:t>딩</a:t>
                </a:r>
                <a:r>
                  <a:rPr lang="en-US" altLang="ko-KR" sz="1300" dirty="0"/>
                  <a:t>.</a:t>
                </a:r>
                <a:r>
                  <a:rPr lang="ko-KR" altLang="en-US" sz="1300" dirty="0" err="1"/>
                  <a:t>좋</a:t>
                </a:r>
                <a:r>
                  <a:rPr lang="en-US" altLang="ko-KR" sz="1300" dirty="0"/>
                  <a:t>.</a:t>
                </a:r>
                <a:r>
                  <a:rPr lang="ko-KR" altLang="en-US" sz="1300" dirty="0"/>
                  <a:t>아</a:t>
                </a:r>
                <a:endParaRPr lang="en-US" altLang="ko-KR" sz="1300" dirty="0"/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214E7E-AB08-4381-8B62-8EAC559C6C75}"/>
              </a:ext>
            </a:extLst>
          </p:cNvPr>
          <p:cNvSpPr/>
          <p:nvPr/>
        </p:nvSpPr>
        <p:spPr>
          <a:xfrm>
            <a:off x="8194967" y="3368313"/>
            <a:ext cx="1483113" cy="477048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말풍선: 타원형 30">
            <a:extLst>
              <a:ext uri="{FF2B5EF4-FFF2-40B4-BE49-F238E27FC236}">
                <a16:creationId xmlns:a16="http://schemas.microsoft.com/office/drawing/2014/main" id="{D8F485D9-1B29-7E28-1862-194C5528D318}"/>
              </a:ext>
            </a:extLst>
          </p:cNvPr>
          <p:cNvSpPr/>
          <p:nvPr/>
        </p:nvSpPr>
        <p:spPr>
          <a:xfrm flipH="1">
            <a:off x="1254395" y="2800440"/>
            <a:ext cx="1930035" cy="1410820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 정보 확인</a:t>
            </a:r>
            <a:r>
              <a:rPr lang="en-US" altLang="ko-KR" sz="1300" dirty="0">
                <a:solidFill>
                  <a:schemeClr val="tx1"/>
                </a:solidFill>
              </a:rPr>
              <a:t>!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7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9574 -0.00138 L -0.34644 -0.00524 C -0.34948 -0.02577 -0.35356 -0.05108 -0.35521 -0.07222 C -0.35581 -0.08024 -0.35573 -0.08858 -0.3559 -0.09676 C -0.35755 -0.1662 -0.35495 -0.14074 -0.35807 -0.16882 C -0.35877 -0.19768 -0.35894 -0.21219 -0.36024 -0.24228 C -0.36102 -0.26034 -0.36094 -0.24429 -0.36094 -0.25247 " pathEditMode="relative" ptsTypes="AAAA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9574 -0.00138 L -0.34644 -0.00524 C -0.34948 -0.02577 -0.35356 -0.05108 -0.35521 -0.07222 C -0.35581 -0.08024 -0.35573 -0.08858 -0.3559 -0.09676 C -0.35755 -0.1662 -0.35495 -0.14074 -0.35807 -0.16882 C -0.35877 -0.19768 -0.35894 -0.21219 -0.36024 -0.24228 C -0.36102 -0.26034 -0.36094 -0.24429 -0.36094 -0.25247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8082 0.0017 -0.0908 0.00247 -0.18993 0 C -0.19809 -0.00015 -0.20634 -0.0017 -0.2145 -0.00247 C -0.29124 -0.00031 -0.2928 0 -0.40148 0 C -0.40756 0 -0.41355 -0.00108 -0.41962 -0.00123 C -0.49601 -0.00339 -0.46572 0.00216 -0.49566 -0.0037 " pathEditMode="relative" ptsTypes="AAAA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8082 0.0017 -0.0908 0.00247 -0.18993 0 C -0.19809 -0.00015 -0.20634 -0.0017 -0.2145 -0.00247 C -0.29124 -0.00031 -0.2928 0 -0.40148 0 C -0.40756 0 -0.41355 -0.00108 -0.41962 -0.00123 C -0.49601 -0.00339 -0.46572 0.00216 -0.49566 -0.0037 " pathEditMode="relative" ptsTypes="AAAAA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8" grpId="1" animBg="1"/>
      <p:bldP spid="8" grpId="2" animBg="1"/>
      <p:bldP spid="8" grpId="3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6DFE1-8C0A-96C4-D54F-19679B10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7273FCC5-7BAA-7051-8793-E1D54F2EF5B1}"/>
              </a:ext>
            </a:extLst>
          </p:cNvPr>
          <p:cNvSpPr txBox="1"/>
          <p:nvPr/>
        </p:nvSpPr>
        <p:spPr>
          <a:xfrm>
            <a:off x="5186393" y="4164739"/>
            <a:ext cx="7915215" cy="2119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45"/>
              </a:lnSpc>
            </a:pPr>
            <a:r>
              <a:rPr lang="ko-KR" altLang="en-US" sz="5000" dirty="0">
                <a:solidFill>
                  <a:srgbClr val="000000"/>
                </a:solidFill>
                <a:latin typeface="+mn-ea"/>
              </a:rPr>
              <a:t>당신</a:t>
            </a:r>
            <a:r>
              <a:rPr lang="en-US" altLang="ko-KR" sz="5000" dirty="0">
                <a:solidFill>
                  <a:srgbClr val="000000"/>
                </a:solidFill>
                <a:latin typeface="+mn-ea"/>
              </a:rPr>
              <a:t>,,, </a:t>
            </a:r>
            <a:r>
              <a:rPr lang="ko-KR" altLang="en-US" sz="5000" dirty="0">
                <a:solidFill>
                  <a:srgbClr val="000000"/>
                </a:solidFill>
                <a:latin typeface="+mn-ea"/>
              </a:rPr>
              <a:t>이 사이트를 믿을 수 있나요</a:t>
            </a:r>
            <a:r>
              <a:rPr lang="en-US" altLang="ko-KR" sz="5000" dirty="0">
                <a:solidFill>
                  <a:srgbClr val="000000"/>
                </a:solidFill>
                <a:latin typeface="+mn-ea"/>
              </a:rPr>
              <a:t>?</a:t>
            </a:r>
            <a:endParaRPr lang="en-US" sz="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7C5C86C-BC27-FAB5-78EC-1113985F4D44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5275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A5A1D-FC53-E624-3804-20CB5C967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38E2E64-0263-CAE7-EB1A-39FAB9C3B2DA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07F7DDF-D923-F352-BDCB-D8AA0517F58F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FC773A7-91BD-E60A-B927-2F2FF44A1508}"/>
              </a:ext>
            </a:extLst>
          </p:cNvPr>
          <p:cNvSpPr txBox="1"/>
          <p:nvPr/>
        </p:nvSpPr>
        <p:spPr>
          <a:xfrm>
            <a:off x="1028700" y="771525"/>
            <a:ext cx="91059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5.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신뢰를 쌓아보자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!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D5ABD5DF-F392-C77E-7FF7-F9E59EFDBBE4}"/>
              </a:ext>
            </a:extLst>
          </p:cNvPr>
          <p:cNvSpPr/>
          <p:nvPr/>
        </p:nvSpPr>
        <p:spPr>
          <a:xfrm>
            <a:off x="4376556" y="3072514"/>
            <a:ext cx="2636302" cy="0"/>
          </a:xfrm>
          <a:prstGeom prst="line">
            <a:avLst/>
          </a:prstGeom>
          <a:ln w="9525" cap="flat">
            <a:solidFill>
              <a:srgbClr val="000000">
                <a:alpha val="80000"/>
              </a:srgbClr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E1989468-2B7E-35CC-8043-47BC567B21E2}"/>
              </a:ext>
            </a:extLst>
          </p:cNvPr>
          <p:cNvSpPr/>
          <p:nvPr/>
        </p:nvSpPr>
        <p:spPr>
          <a:xfrm>
            <a:off x="3248240" y="4470149"/>
            <a:ext cx="3764618" cy="0"/>
          </a:xfrm>
          <a:prstGeom prst="line">
            <a:avLst/>
          </a:prstGeom>
          <a:ln w="9525" cap="flat">
            <a:solidFill>
              <a:srgbClr val="000000">
                <a:alpha val="80000"/>
              </a:srgbClr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163B2E54-3ADC-6FE6-F8DD-57EE685ECB25}"/>
              </a:ext>
            </a:extLst>
          </p:cNvPr>
          <p:cNvSpPr txBox="1"/>
          <p:nvPr/>
        </p:nvSpPr>
        <p:spPr>
          <a:xfrm>
            <a:off x="1300484" y="2483740"/>
            <a:ext cx="5407645" cy="833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3"/>
              </a:lnSpc>
            </a:pPr>
            <a:r>
              <a:rPr lang="en-US" sz="3021" dirty="0">
                <a:solidFill>
                  <a:srgbClr val="000000"/>
                </a:solidFill>
                <a:ea typeface="Noto Sans Bold"/>
              </a:rPr>
              <a:t>CA</a:t>
            </a:r>
            <a:r>
              <a:rPr lang="ko-KR" altLang="en-US" sz="3021" dirty="0">
                <a:solidFill>
                  <a:srgbClr val="000000"/>
                </a:solidFill>
                <a:ea typeface="Noto Sans Bold"/>
              </a:rPr>
              <a:t>란</a:t>
            </a:r>
            <a:r>
              <a:rPr lang="en-US" altLang="ko-KR" sz="3021" dirty="0">
                <a:solidFill>
                  <a:srgbClr val="000000"/>
                </a:solidFill>
                <a:ea typeface="Noto Sans Bold"/>
              </a:rPr>
              <a:t>?</a:t>
            </a:r>
            <a:endParaRPr lang="en-US" sz="3021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8B6BC2AD-211C-11F9-0E44-76E83FF6FFA6}"/>
              </a:ext>
            </a:extLst>
          </p:cNvPr>
          <p:cNvSpPr txBox="1"/>
          <p:nvPr/>
        </p:nvSpPr>
        <p:spPr>
          <a:xfrm>
            <a:off x="1300484" y="3862325"/>
            <a:ext cx="5407645" cy="82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3"/>
              </a:lnSpc>
            </a:pPr>
            <a:r>
              <a:rPr lang="ko-KR" altLang="en-US" sz="3021" dirty="0">
                <a:solidFill>
                  <a:srgbClr val="000000"/>
                </a:solidFill>
                <a:ea typeface="Noto Sans Bold"/>
              </a:rPr>
              <a:t>인증서란</a:t>
            </a:r>
            <a:r>
              <a:rPr lang="en-US" altLang="ko-KR" sz="3021" dirty="0">
                <a:solidFill>
                  <a:srgbClr val="000000"/>
                </a:solidFill>
                <a:ea typeface="Noto Sans Bold"/>
              </a:rPr>
              <a:t>?</a:t>
            </a:r>
            <a:endParaRPr lang="en-US" sz="3021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208B0829-AB24-3F5C-1F40-61B15DAD1789}"/>
              </a:ext>
            </a:extLst>
          </p:cNvPr>
          <p:cNvSpPr txBox="1"/>
          <p:nvPr/>
        </p:nvSpPr>
        <p:spPr>
          <a:xfrm>
            <a:off x="7606934" y="2626109"/>
            <a:ext cx="9380582" cy="83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en-US" sz="2200" dirty="0">
                <a:solidFill>
                  <a:srgbClr val="000000"/>
                </a:solidFill>
                <a:latin typeface="Noto Sans"/>
                <a:ea typeface="Noto Sans"/>
              </a:rPr>
              <a:t>Certification Authority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의 약자로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디지털 인증서를 발급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검증 및 관리하는 기관 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endParaRPr lang="en-US" sz="2200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B0E8840F-4619-EAE1-8D4E-33E48DAF5C6B}"/>
              </a:ext>
            </a:extLst>
          </p:cNvPr>
          <p:cNvSpPr txBox="1"/>
          <p:nvPr/>
        </p:nvSpPr>
        <p:spPr>
          <a:xfrm>
            <a:off x="7606934" y="4004694"/>
            <a:ext cx="9380582" cy="1271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해당 서버가 안전하다는 보장을 해주는 서류</a:t>
            </a:r>
            <a:endParaRPr lang="en-US" altLang="ko-KR" sz="2200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algn="just">
              <a:lnSpc>
                <a:spcPts val="3410"/>
              </a:lnSpc>
            </a:pP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인증서에는 인증서를 발급해준 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CA, 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서비스의 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Domain, </a:t>
            </a:r>
            <a:r>
              <a:rPr lang="ko-KR" altLang="en-US" sz="2200" dirty="0" err="1">
                <a:solidFill>
                  <a:srgbClr val="000000"/>
                </a:solidFill>
                <a:latin typeface="Noto Sans"/>
                <a:ea typeface="Noto Sans"/>
              </a:rPr>
              <a:t>서버측의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 공개키 등이 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CA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기업측의 개인키로 암호화 되어있다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lang="en-US" sz="2200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F347EAFA-0663-6CB0-106F-B221B394D6FD}"/>
              </a:ext>
            </a:extLst>
          </p:cNvPr>
          <p:cNvSpPr txBox="1"/>
          <p:nvPr/>
        </p:nvSpPr>
        <p:spPr>
          <a:xfrm>
            <a:off x="1276421" y="5539579"/>
            <a:ext cx="5407645" cy="82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3"/>
              </a:lnSpc>
            </a:pPr>
            <a:r>
              <a:rPr lang="ko-KR" altLang="en-US" sz="3021" dirty="0">
                <a:solidFill>
                  <a:srgbClr val="000000"/>
                </a:solidFill>
                <a:ea typeface="Noto Sans Bold"/>
              </a:rPr>
              <a:t>인증서의 역할</a:t>
            </a:r>
            <a:r>
              <a:rPr lang="en-US" altLang="ko-KR" sz="3021" dirty="0">
                <a:solidFill>
                  <a:srgbClr val="000000"/>
                </a:solidFill>
                <a:ea typeface="Noto Sans Bold"/>
              </a:rPr>
              <a:t>?</a:t>
            </a:r>
            <a:endParaRPr lang="en-US" sz="3021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3F5CA5E8-7A7D-5F5D-EFF7-4E3547E9FA23}"/>
              </a:ext>
            </a:extLst>
          </p:cNvPr>
          <p:cNvSpPr txBox="1"/>
          <p:nvPr/>
        </p:nvSpPr>
        <p:spPr>
          <a:xfrm>
            <a:off x="7582871" y="5681948"/>
            <a:ext cx="9380582" cy="83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클라이언트가 접속한 서버가 해당 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CA</a:t>
            </a:r>
            <a:r>
              <a:rPr lang="ko-KR" altLang="en-US" sz="2200" dirty="0">
                <a:solidFill>
                  <a:srgbClr val="000000"/>
                </a:solidFill>
                <a:latin typeface="Noto Sans"/>
                <a:ea typeface="Noto Sans"/>
              </a:rPr>
              <a:t>가 안전하다고 보장하는 신뢰도 있는 서버임을 보장한다</a:t>
            </a:r>
            <a:r>
              <a:rPr lang="en-US" altLang="ko-KR" sz="2200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lang="en-US" sz="2200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31B9CD4-B37E-01ED-5097-8C3E7283385E}"/>
              </a:ext>
            </a:extLst>
          </p:cNvPr>
          <p:cNvSpPr/>
          <p:nvPr/>
        </p:nvSpPr>
        <p:spPr>
          <a:xfrm>
            <a:off x="4376556" y="6134100"/>
            <a:ext cx="2636302" cy="0"/>
          </a:xfrm>
          <a:prstGeom prst="line">
            <a:avLst/>
          </a:prstGeom>
          <a:ln w="9525" cap="flat">
            <a:solidFill>
              <a:srgbClr val="000000">
                <a:alpha val="80000"/>
              </a:srgbClr>
            </a:solidFill>
            <a:prstDash val="sysDash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065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28AB-3B32-5905-CB83-4A4031CB5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799B215-6921-077B-129F-A14B3F67E470}"/>
              </a:ext>
            </a:extLst>
          </p:cNvPr>
          <p:cNvSpPr txBox="1"/>
          <p:nvPr/>
        </p:nvSpPr>
        <p:spPr>
          <a:xfrm>
            <a:off x="1962792" y="4377595"/>
            <a:ext cx="12667348" cy="8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7506" dirty="0">
                <a:solidFill>
                  <a:srgbClr val="000000"/>
                </a:solidFill>
                <a:latin typeface="+mj-ea"/>
                <a:ea typeface="+mj-ea"/>
              </a:rPr>
              <a:t>HTTPS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161AD46-A133-CDD1-2423-FA53E031673A}"/>
              </a:ext>
            </a:extLst>
          </p:cNvPr>
          <p:cNvSpPr txBox="1"/>
          <p:nvPr/>
        </p:nvSpPr>
        <p:spPr>
          <a:xfrm>
            <a:off x="1962792" y="5625991"/>
            <a:ext cx="14191608" cy="513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9"/>
              </a:lnSpc>
            </a:pPr>
            <a:r>
              <a:rPr lang="ko-KR" altLang="en-US" sz="2788" dirty="0">
                <a:solidFill>
                  <a:srgbClr val="000000"/>
                </a:solidFill>
                <a:latin typeface="+mj-ea"/>
                <a:ea typeface="+mj-ea"/>
              </a:rPr>
              <a:t>방금까지 한 내용들을 가지고 </a:t>
            </a:r>
            <a:r>
              <a:rPr lang="en-US" sz="2788" dirty="0">
                <a:solidFill>
                  <a:srgbClr val="000000"/>
                </a:solidFill>
                <a:latin typeface="+mj-ea"/>
                <a:ea typeface="+mj-ea"/>
              </a:rPr>
              <a:t>HTTPS</a:t>
            </a:r>
            <a:r>
              <a:rPr lang="ko-KR" altLang="en-US" sz="2788" dirty="0">
                <a:solidFill>
                  <a:srgbClr val="000000"/>
                </a:solidFill>
                <a:latin typeface="+mj-ea"/>
                <a:ea typeface="+mj-ea"/>
              </a:rPr>
              <a:t>의 통신과정을 </a:t>
            </a:r>
            <a:r>
              <a:rPr lang="ko-KR" altLang="en-US" sz="2788" dirty="0" err="1">
                <a:solidFill>
                  <a:srgbClr val="000000"/>
                </a:solidFill>
                <a:latin typeface="+mj-ea"/>
                <a:ea typeface="+mj-ea"/>
              </a:rPr>
              <a:t>아라보자</a:t>
            </a:r>
            <a:r>
              <a:rPr lang="en-US" altLang="ko-KR" sz="2788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2788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B34C36-39C5-A5A6-1FEE-4523744E0E47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2179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B668D-B144-F93B-9067-94E8A4D9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DB25717-1EC2-D1F7-E3C5-8286C5F302FE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3393E591-8304-72E2-C2FA-23DA15736BDB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A98FBA1-F4B6-01A6-4C84-2259F42F4203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6.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서버의 신뢰를 쌓아보자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2EB01A-EC1C-5DC4-0DEA-3ECF77E23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A4A2C8-3016-4F4F-1980-71D6AE3BF0A4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51EB83-2366-72FF-0BB1-6E182ADB01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4B5B6D-EEF6-B320-C35E-5865984C380E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778AC-3F41-C42E-BDB6-D04BBCD57F0E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4C9AE1-76A5-F517-45FB-E5D6E82AC670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18366AD-8F83-8938-3DDB-DDC9BE0DBD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86CF36-131D-E80B-8F12-7D5C850FE543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AFB8F3-50F5-0125-65BC-8A2F921D17A4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075AC-B610-431D-915F-7A8C55F56286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80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D3BDF-BE50-1ED9-E5F5-EF7011CD8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D11A053-524D-D535-3BEC-B78C0E592B66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FDC29F0E-8E2B-8AED-B318-7F9837AC354A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60BDFA2-F051-35EC-13A6-99D528533FEA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6.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서버의 신뢰를 쌓아보자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734435-992D-26F4-E9F1-2297AA09F7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85C988-4EE2-0C70-4252-8F22778530D4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D8D280-5B3A-3DC1-F554-D3DA9E3371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1D31BC-912A-E89A-5A8F-58AB0799B65A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D0686D-A325-5258-98C1-596C9E7FBB31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1222A-E11F-F7D7-B66D-D92A620F399B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B13B63-8555-AF13-6EC9-2218CBBC8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0BEAA0-3548-D46F-7175-2B1960A6DE04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D47819-30F6-A53A-332B-4F783706FDE4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2A6AC6-A80A-4D9D-C9B9-5E67E9C5074A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794BBD68-2B12-E0E9-FB93-FA419B5E94D4}"/>
              </a:ext>
            </a:extLst>
          </p:cNvPr>
          <p:cNvSpPr/>
          <p:nvPr/>
        </p:nvSpPr>
        <p:spPr>
          <a:xfrm>
            <a:off x="15488126" y="4478169"/>
            <a:ext cx="2571274" cy="2183657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 서버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인증서 만들어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줘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9.87654E-7 L -0.36119 -0.4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4" y="-2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34120-7D9A-69AB-9BB9-462857F0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F17FC-5A65-072C-B123-9FE270D8D87A}"/>
              </a:ext>
            </a:extLst>
          </p:cNvPr>
          <p:cNvSpPr/>
          <p:nvPr/>
        </p:nvSpPr>
        <p:spPr>
          <a:xfrm>
            <a:off x="10325100" y="2070827"/>
            <a:ext cx="2400300" cy="166507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8DE042D-785F-E175-CD08-7E5DAF63339C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7CA040C-46B0-3CDD-893A-12D578260F6C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34AF1DB-E742-41B6-14D3-2831C9FE7080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6.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서버의 신뢰를 쌓아보자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124D55-E23E-F0F4-F2B5-30A0818D5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24DFCB-E241-F333-2783-D88F45D923E7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984F85-9098-609C-AACC-57161ED20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4704B-5148-06B8-8531-6CE0CF9BCF8E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AB69C-5711-852B-EC6F-4EE96964B03A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98116F-D3BE-3A7A-D8B9-26CC75E90ABC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4C5A8ED-44B6-45D6-BD48-01131A810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4E81B6-F5D1-BF2F-F50A-874C596406EE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2E6764-7386-9D4A-265D-6C0A885BE1A2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4005FC-ED74-2264-1108-FB7B4F376F50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AE01DCEF-FDD7-D4D0-7DD7-8211D436464C}"/>
              </a:ext>
            </a:extLst>
          </p:cNvPr>
          <p:cNvSpPr/>
          <p:nvPr/>
        </p:nvSpPr>
        <p:spPr>
          <a:xfrm>
            <a:off x="9372600" y="115786"/>
            <a:ext cx="1905000" cy="1477616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옛다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4B3D75D-60E0-8E67-01BB-0069457CADA4}"/>
              </a:ext>
            </a:extLst>
          </p:cNvPr>
          <p:cNvGrpSpPr/>
          <p:nvPr/>
        </p:nvGrpSpPr>
        <p:grpSpPr>
          <a:xfrm>
            <a:off x="10515600" y="2249141"/>
            <a:ext cx="2002207" cy="1241968"/>
            <a:chOff x="10515600" y="2249141"/>
            <a:chExt cx="2002207" cy="12419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52881B-8A33-4B95-120C-9D09CE491E7A}"/>
                </a:ext>
              </a:extLst>
            </p:cNvPr>
            <p:cNvSpPr/>
            <p:nvPr/>
          </p:nvSpPr>
          <p:spPr>
            <a:xfrm>
              <a:off x="10668000" y="2862170"/>
              <a:ext cx="1483113" cy="477048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공개키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D4A2CFF-7805-5F7D-E4EF-C7D5E30E95E7}"/>
                </a:ext>
              </a:extLst>
            </p:cNvPr>
            <p:cNvGrpSpPr/>
            <p:nvPr/>
          </p:nvGrpSpPr>
          <p:grpSpPr>
            <a:xfrm>
              <a:off x="10515600" y="2249141"/>
              <a:ext cx="2002207" cy="1241968"/>
              <a:chOff x="10515600" y="2249141"/>
              <a:chExt cx="2002207" cy="12419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8D8D84-8BEB-9929-E24E-281B1F4AC6F7}"/>
                  </a:ext>
                </a:extLst>
              </p:cNvPr>
              <p:cNvSpPr/>
              <p:nvPr/>
            </p:nvSpPr>
            <p:spPr>
              <a:xfrm>
                <a:off x="10515600" y="2249141"/>
                <a:ext cx="2002207" cy="12419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75E406-D5A6-2AA3-2D39-6048FF3F643D}"/>
                  </a:ext>
                </a:extLst>
              </p:cNvPr>
              <p:cNvSpPr txBox="1"/>
              <p:nvPr/>
            </p:nvSpPr>
            <p:spPr>
              <a:xfrm>
                <a:off x="10603085" y="2309351"/>
                <a:ext cx="128272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b="1" dirty="0"/>
                  <a:t>인증서</a:t>
                </a:r>
                <a:endParaRPr lang="en-US" altLang="ko-KR" sz="1500" b="1" dirty="0"/>
              </a:p>
              <a:p>
                <a:r>
                  <a:rPr lang="ko-KR" altLang="en-US" sz="1000" dirty="0"/>
                  <a:t>나 </a:t>
                </a:r>
                <a:r>
                  <a:rPr lang="en-US" altLang="ko-KR" sz="1000" dirty="0"/>
                  <a:t>CA</a:t>
                </a:r>
                <a:r>
                  <a:rPr lang="ko-KR" altLang="en-US" sz="1000" dirty="0"/>
                  <a:t>가 </a:t>
                </a:r>
                <a:r>
                  <a:rPr lang="ko-KR" altLang="en-US" sz="1000" dirty="0" err="1"/>
                  <a:t>인증했노라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2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9.87654E-7 L 0.28212 0.287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8" y="145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0.28264 0.2878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1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01BB2-6C17-F2C6-64CA-44C2FFA97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F82C54F-B6EF-1799-8903-75AD270B8402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7608812-B98D-D490-71F9-900A23DA6E1D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F08BF5E-9FAD-6225-E8B0-2F7752A44F80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6.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클라이언트가 요청해보자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EF37A9-B2FE-CE47-F159-5B907D6D4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82E595-3C7E-829F-06C4-434B08FAB96E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C2287A-5089-D947-3383-D4DC17CC5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B6CABE-6239-3D8C-E7F9-788F247329D9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8AA170-6943-F8A6-8601-8E546538CCDC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B5E7D2-BD42-181A-F066-0820D8A5AFF8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4C75D1-015C-3348-2EBF-415EA11D5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8238F7-22B6-55C5-235A-4720383BE48C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F55F4B-4182-6A9D-5490-C87941BAC1CA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05D222-77D4-D90F-8F82-B745FE060873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A2ABA9-E339-DD77-4DA7-671AE0D5D5FE}"/>
              </a:ext>
            </a:extLst>
          </p:cNvPr>
          <p:cNvSpPr/>
          <p:nvPr/>
        </p:nvSpPr>
        <p:spPr>
          <a:xfrm>
            <a:off x="15484238" y="5039631"/>
            <a:ext cx="2400300" cy="166507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2277BD4-0FF1-745A-A86D-31750438314E}"/>
              </a:ext>
            </a:extLst>
          </p:cNvPr>
          <p:cNvGrpSpPr/>
          <p:nvPr/>
        </p:nvGrpSpPr>
        <p:grpSpPr>
          <a:xfrm>
            <a:off x="15674738" y="5217945"/>
            <a:ext cx="2002207" cy="1241968"/>
            <a:chOff x="10515600" y="2249141"/>
            <a:chExt cx="2002207" cy="124196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A9B39B-84D1-828C-8E86-833257129579}"/>
                </a:ext>
              </a:extLst>
            </p:cNvPr>
            <p:cNvSpPr/>
            <p:nvPr/>
          </p:nvSpPr>
          <p:spPr>
            <a:xfrm>
              <a:off x="10668000" y="2862170"/>
              <a:ext cx="1483113" cy="477048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공개키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98A3E1E-FDE1-92EC-64C3-18583CC39488}"/>
                </a:ext>
              </a:extLst>
            </p:cNvPr>
            <p:cNvGrpSpPr/>
            <p:nvPr/>
          </p:nvGrpSpPr>
          <p:grpSpPr>
            <a:xfrm>
              <a:off x="10515600" y="2249141"/>
              <a:ext cx="2002207" cy="1241968"/>
              <a:chOff x="10515600" y="2249141"/>
              <a:chExt cx="2002207" cy="124196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6003462-4E84-89C0-1B25-3766DF6B0CE3}"/>
                  </a:ext>
                </a:extLst>
              </p:cNvPr>
              <p:cNvSpPr/>
              <p:nvPr/>
            </p:nvSpPr>
            <p:spPr>
              <a:xfrm>
                <a:off x="10515600" y="2249141"/>
                <a:ext cx="2002207" cy="12419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6A019D-4F47-BFE8-74E9-3121F39A8566}"/>
                  </a:ext>
                </a:extLst>
              </p:cNvPr>
              <p:cNvSpPr txBox="1"/>
              <p:nvPr/>
            </p:nvSpPr>
            <p:spPr>
              <a:xfrm>
                <a:off x="10603085" y="2309351"/>
                <a:ext cx="128272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b="1" dirty="0"/>
                  <a:t>인증서</a:t>
                </a:r>
                <a:endParaRPr lang="en-US" altLang="ko-KR" sz="1500" b="1" dirty="0"/>
              </a:p>
              <a:p>
                <a:r>
                  <a:rPr lang="ko-KR" altLang="en-US" sz="1000" dirty="0"/>
                  <a:t>나 </a:t>
                </a:r>
                <a:r>
                  <a:rPr lang="en-US" altLang="ko-KR" sz="1000" dirty="0"/>
                  <a:t>CA</a:t>
                </a:r>
                <a:r>
                  <a:rPr lang="ko-KR" altLang="en-US" sz="1000" dirty="0"/>
                  <a:t>가 </a:t>
                </a:r>
                <a:r>
                  <a:rPr lang="ko-KR" altLang="en-US" sz="1000" dirty="0" err="1"/>
                  <a:t>인증했노라</a:t>
                </a:r>
                <a:endParaRPr lang="ko-KR" altLang="en-US" sz="1000" dirty="0"/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D9EEE7-D361-5F69-0E95-DF5FA7411725}"/>
              </a:ext>
            </a:extLst>
          </p:cNvPr>
          <p:cNvGrpSpPr/>
          <p:nvPr/>
        </p:nvGrpSpPr>
        <p:grpSpPr>
          <a:xfrm flipH="1">
            <a:off x="1492025" y="5182818"/>
            <a:ext cx="1854441" cy="1521891"/>
            <a:chOff x="6190389" y="5755208"/>
            <a:chExt cx="2191611" cy="1521891"/>
          </a:xfrm>
        </p:grpSpPr>
        <p:sp>
          <p:nvSpPr>
            <p:cNvPr id="10" name="말풍선: 타원형 9">
              <a:extLst>
                <a:ext uri="{FF2B5EF4-FFF2-40B4-BE49-F238E27FC236}">
                  <a16:creationId xmlns:a16="http://schemas.microsoft.com/office/drawing/2014/main" id="{1E35C5AF-B8EF-942C-0AFF-23F66DF3A709}"/>
                </a:ext>
              </a:extLst>
            </p:cNvPr>
            <p:cNvSpPr/>
            <p:nvPr/>
          </p:nvSpPr>
          <p:spPr>
            <a:xfrm>
              <a:off x="6400800" y="5755208"/>
              <a:ext cx="1981200" cy="1521891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1033EA-3270-C41A-7301-CC2606723ADE}"/>
                </a:ext>
              </a:extLst>
            </p:cNvPr>
            <p:cNvSpPr txBox="1"/>
            <p:nvPr/>
          </p:nvSpPr>
          <p:spPr>
            <a:xfrm>
              <a:off x="6190389" y="6126220"/>
              <a:ext cx="1885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만나서 반가워 </a:t>
              </a:r>
              <a:endParaRPr lang="en-US" altLang="ko-KR" sz="1000" dirty="0"/>
            </a:p>
            <a:p>
              <a:r>
                <a:rPr lang="ko-KR" altLang="en-US" sz="1000" dirty="0" err="1"/>
                <a:t>너랑</a:t>
              </a:r>
              <a:r>
                <a:rPr lang="ko-KR" altLang="en-US" sz="1000" dirty="0"/>
                <a:t> 통신하고 싶어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 err="1"/>
                <a:t>잘부탁해</a:t>
              </a:r>
              <a:r>
                <a:rPr lang="en-US" altLang="ko-KR" sz="1000" dirty="0"/>
                <a:t>!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8101D4-CD9A-5E86-42C9-26DF98FE0238}"/>
              </a:ext>
            </a:extLst>
          </p:cNvPr>
          <p:cNvCxnSpPr/>
          <p:nvPr/>
        </p:nvCxnSpPr>
        <p:spPr>
          <a:xfrm>
            <a:off x="4015377" y="7277100"/>
            <a:ext cx="10386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314A94-05AF-DC52-2CC6-2A0BBA062499}"/>
              </a:ext>
            </a:extLst>
          </p:cNvPr>
          <p:cNvSpPr txBox="1"/>
          <p:nvPr/>
        </p:nvSpPr>
        <p:spPr>
          <a:xfrm>
            <a:off x="5843724" y="6719961"/>
            <a:ext cx="672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자신의               및 클라이언트에서 가능한 암호화 알고리즘 종류들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F0613BE-1EC4-086E-B292-ED6D47285078}"/>
              </a:ext>
            </a:extLst>
          </p:cNvPr>
          <p:cNvSpPr/>
          <p:nvPr/>
        </p:nvSpPr>
        <p:spPr>
          <a:xfrm>
            <a:off x="3364670" y="5755209"/>
            <a:ext cx="1207330" cy="1076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클라이언트 난수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A968D9-7B1D-E994-B453-AFC2A588CDE6}"/>
              </a:ext>
            </a:extLst>
          </p:cNvPr>
          <p:cNvSpPr/>
          <p:nvPr/>
        </p:nvSpPr>
        <p:spPr>
          <a:xfrm>
            <a:off x="6705600" y="6571664"/>
            <a:ext cx="664793" cy="695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난수</a:t>
            </a:r>
          </a:p>
        </p:txBody>
      </p:sp>
    </p:spTree>
    <p:extLst>
      <p:ext uri="{BB962C8B-B14F-4D97-AF65-F5344CB8AC3E}">
        <p14:creationId xmlns:p14="http://schemas.microsoft.com/office/powerpoint/2010/main" val="24446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1B230-DFA0-F511-AAE7-E52A4F5FA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9A1C88F-D55F-7768-2276-06A3D97FE962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763D18EA-9B73-3810-487D-AF7CD62995AC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D6419C8-8113-FF4B-DD7F-A66F65159270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6.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클라이언트가 요청해보자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402576-116E-2838-1D1F-893555CB0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9EE31A-913A-564F-B49B-12AD6AD0F41C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B2149B-B98F-8ADC-D08F-C6A0901AE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5EDEFF-50F1-3AF9-8926-F7D6072BCB26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4AECC9-4C59-34EB-EBF7-168CA84BABCF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A1D26-399D-CF4D-7F7B-01A24427A5D4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E6B78C9-D2AE-A5A1-2431-88B98A666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75D2E7-B21A-4BFA-C453-DA1081E19541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2F9A58-BAC0-9CEB-53D8-F81A4F6DB168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B2E45C-5C84-2707-59EC-CE1B4F44DFD5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FB00CCE-0C6E-08ED-6249-860CCF972CBD}"/>
              </a:ext>
            </a:extLst>
          </p:cNvPr>
          <p:cNvGrpSpPr/>
          <p:nvPr/>
        </p:nvGrpSpPr>
        <p:grpSpPr>
          <a:xfrm>
            <a:off x="15484238" y="5039631"/>
            <a:ext cx="2400300" cy="1665078"/>
            <a:chOff x="15484238" y="5039631"/>
            <a:chExt cx="2400300" cy="166507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88B78D-AD74-B70B-CC60-E5DF2D24EE8C}"/>
                </a:ext>
              </a:extLst>
            </p:cNvPr>
            <p:cNvSpPr/>
            <p:nvPr/>
          </p:nvSpPr>
          <p:spPr>
            <a:xfrm>
              <a:off x="15484238" y="5039631"/>
              <a:ext cx="2400300" cy="1665078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37B78B-41C7-7790-847B-2C9C3804A160}"/>
                </a:ext>
              </a:extLst>
            </p:cNvPr>
            <p:cNvGrpSpPr/>
            <p:nvPr/>
          </p:nvGrpSpPr>
          <p:grpSpPr>
            <a:xfrm>
              <a:off x="15674738" y="5217945"/>
              <a:ext cx="2002207" cy="1241968"/>
              <a:chOff x="10515600" y="2249141"/>
              <a:chExt cx="2002207" cy="124196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C3065FB-475F-9446-3209-816EDE0278E2}"/>
                  </a:ext>
                </a:extLst>
              </p:cNvPr>
              <p:cNvSpPr/>
              <p:nvPr/>
            </p:nvSpPr>
            <p:spPr>
              <a:xfrm>
                <a:off x="10668000" y="2862170"/>
                <a:ext cx="1483113" cy="477048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공개키 </a:t>
                </a:r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1E02FAC-FF67-2C6D-6883-03D0EC05F3BE}"/>
                  </a:ext>
                </a:extLst>
              </p:cNvPr>
              <p:cNvGrpSpPr/>
              <p:nvPr/>
            </p:nvGrpSpPr>
            <p:grpSpPr>
              <a:xfrm>
                <a:off x="10515600" y="2249141"/>
                <a:ext cx="2002207" cy="1241968"/>
                <a:chOff x="10515600" y="2249141"/>
                <a:chExt cx="2002207" cy="124196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6F9B04B1-D50C-8345-0A6B-FB0F606C72DA}"/>
                    </a:ext>
                  </a:extLst>
                </p:cNvPr>
                <p:cNvSpPr/>
                <p:nvPr/>
              </p:nvSpPr>
              <p:spPr>
                <a:xfrm>
                  <a:off x="10515600" y="2249141"/>
                  <a:ext cx="2002207" cy="12419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713322-AF9B-E8A8-B622-DD85720BE711}"/>
                    </a:ext>
                  </a:extLst>
                </p:cNvPr>
                <p:cNvSpPr txBox="1"/>
                <p:nvPr/>
              </p:nvSpPr>
              <p:spPr>
                <a:xfrm>
                  <a:off x="10603085" y="2309351"/>
                  <a:ext cx="1282723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b="1" dirty="0"/>
                    <a:t>인증서</a:t>
                  </a:r>
                  <a:endParaRPr lang="en-US" altLang="ko-KR" sz="1500" b="1" dirty="0"/>
                </a:p>
                <a:p>
                  <a:r>
                    <a:rPr lang="ko-KR" altLang="en-US" sz="1000" dirty="0"/>
                    <a:t>나 </a:t>
                  </a:r>
                  <a:r>
                    <a:rPr lang="en-US" altLang="ko-KR" sz="1000" dirty="0"/>
                    <a:t>CA</a:t>
                  </a:r>
                  <a:r>
                    <a:rPr lang="ko-KR" altLang="en-US" sz="1000" dirty="0"/>
                    <a:t>가 </a:t>
                  </a:r>
                  <a:r>
                    <a:rPr lang="ko-KR" altLang="en-US" sz="1000" dirty="0" err="1"/>
                    <a:t>인증했노라</a:t>
                  </a:r>
                  <a:endParaRPr lang="ko-KR" altLang="en-US" sz="1000" dirty="0"/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B5A2EB-9A3A-772C-3E7F-D1DB38811F41}"/>
              </a:ext>
            </a:extLst>
          </p:cNvPr>
          <p:cNvGrpSpPr/>
          <p:nvPr/>
        </p:nvGrpSpPr>
        <p:grpSpPr>
          <a:xfrm flipH="1">
            <a:off x="13253458" y="4943888"/>
            <a:ext cx="1707500" cy="1521891"/>
            <a:chOff x="6364046" y="5755208"/>
            <a:chExt cx="2017954" cy="1521891"/>
          </a:xfrm>
        </p:grpSpPr>
        <p:sp>
          <p:nvSpPr>
            <p:cNvPr id="10" name="말풍선: 타원형 9">
              <a:extLst>
                <a:ext uri="{FF2B5EF4-FFF2-40B4-BE49-F238E27FC236}">
                  <a16:creationId xmlns:a16="http://schemas.microsoft.com/office/drawing/2014/main" id="{BFB78A96-5502-2F60-603F-044BFE984BC2}"/>
                </a:ext>
              </a:extLst>
            </p:cNvPr>
            <p:cNvSpPr/>
            <p:nvPr/>
          </p:nvSpPr>
          <p:spPr>
            <a:xfrm>
              <a:off x="6400800" y="5755208"/>
              <a:ext cx="1981200" cy="1521891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28B2D0-5E36-D15D-CE41-24EDABF50CB5}"/>
                </a:ext>
              </a:extLst>
            </p:cNvPr>
            <p:cNvSpPr txBox="1"/>
            <p:nvPr/>
          </p:nvSpPr>
          <p:spPr>
            <a:xfrm>
              <a:off x="6364046" y="6162210"/>
              <a:ext cx="1885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ㅇㅋㅇㅋ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내꺼</a:t>
              </a:r>
              <a:r>
                <a:rPr lang="ko-KR" altLang="en-US" sz="1000" dirty="0"/>
                <a:t> 난수는 </a:t>
              </a:r>
              <a:r>
                <a:rPr lang="ko-KR" altLang="en-US" sz="1000" dirty="0" err="1"/>
                <a:t>이거고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너가 보내준 알고리즘 중 </a:t>
              </a:r>
              <a:r>
                <a:rPr lang="ko-KR" altLang="en-US" sz="1000" dirty="0" err="1"/>
                <a:t>내쪽에서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가능한건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이거이거야</a:t>
              </a:r>
              <a:r>
                <a:rPr lang="en-US" altLang="ko-KR" sz="1000" dirty="0"/>
                <a:t>!</a:t>
              </a: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67D15C23-5EB5-0B27-CA2F-63F1DB000C75}"/>
              </a:ext>
            </a:extLst>
          </p:cNvPr>
          <p:cNvSpPr/>
          <p:nvPr/>
        </p:nvSpPr>
        <p:spPr>
          <a:xfrm>
            <a:off x="16469615" y="3822290"/>
            <a:ext cx="1207330" cy="1076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클라이언트 난수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22F23C-04DA-D1C6-6D9E-75461B325D09}"/>
              </a:ext>
            </a:extLst>
          </p:cNvPr>
          <p:cNvSpPr/>
          <p:nvPr/>
        </p:nvSpPr>
        <p:spPr>
          <a:xfrm>
            <a:off x="3511326" y="5875638"/>
            <a:ext cx="1207330" cy="1076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클라이언트 난수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A1AA33B-F636-214A-FF57-F31178D074D3}"/>
              </a:ext>
            </a:extLst>
          </p:cNvPr>
          <p:cNvCxnSpPr>
            <a:cxnSpLocks/>
          </p:cNvCxnSpPr>
          <p:nvPr/>
        </p:nvCxnSpPr>
        <p:spPr>
          <a:xfrm flipH="1">
            <a:off x="3886200" y="7689173"/>
            <a:ext cx="1043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9963862-EB90-696C-992C-CEAEB3C4937C}"/>
              </a:ext>
            </a:extLst>
          </p:cNvPr>
          <p:cNvGrpSpPr/>
          <p:nvPr/>
        </p:nvGrpSpPr>
        <p:grpSpPr>
          <a:xfrm>
            <a:off x="7434418" y="7850397"/>
            <a:ext cx="2400300" cy="1665078"/>
            <a:chOff x="15484238" y="5039631"/>
            <a:chExt cx="2400300" cy="166507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F4D56E-9B10-750A-0243-B121895B19B7}"/>
                </a:ext>
              </a:extLst>
            </p:cNvPr>
            <p:cNvSpPr/>
            <p:nvPr/>
          </p:nvSpPr>
          <p:spPr>
            <a:xfrm>
              <a:off x="15484238" y="5039631"/>
              <a:ext cx="2400300" cy="1665078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FDDAED6-259A-C850-D15E-99DBA1328B82}"/>
                </a:ext>
              </a:extLst>
            </p:cNvPr>
            <p:cNvGrpSpPr/>
            <p:nvPr/>
          </p:nvGrpSpPr>
          <p:grpSpPr>
            <a:xfrm>
              <a:off x="15674738" y="5217945"/>
              <a:ext cx="2002207" cy="1241968"/>
              <a:chOff x="10515600" y="2249141"/>
              <a:chExt cx="2002207" cy="1241968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AC6D37E-EFC7-9832-D430-9FCB65803A37}"/>
                  </a:ext>
                </a:extLst>
              </p:cNvPr>
              <p:cNvSpPr/>
              <p:nvPr/>
            </p:nvSpPr>
            <p:spPr>
              <a:xfrm>
                <a:off x="10668000" y="2862170"/>
                <a:ext cx="1483113" cy="477048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공개키 </a:t>
                </a:r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01FACB1-63B9-5848-AE9A-163E9CFBFF8B}"/>
                  </a:ext>
                </a:extLst>
              </p:cNvPr>
              <p:cNvGrpSpPr/>
              <p:nvPr/>
            </p:nvGrpSpPr>
            <p:grpSpPr>
              <a:xfrm>
                <a:off x="10515600" y="2249141"/>
                <a:ext cx="2002207" cy="1241968"/>
                <a:chOff x="10515600" y="2249141"/>
                <a:chExt cx="2002207" cy="1241968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E7D0C0CF-147B-3612-778A-8A16DE52FE69}"/>
                    </a:ext>
                  </a:extLst>
                </p:cNvPr>
                <p:cNvSpPr/>
                <p:nvPr/>
              </p:nvSpPr>
              <p:spPr>
                <a:xfrm>
                  <a:off x="10515600" y="2249141"/>
                  <a:ext cx="2002207" cy="12419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92EFD7-AB3A-1D27-1BD7-F1F304B3B6F3}"/>
                    </a:ext>
                  </a:extLst>
                </p:cNvPr>
                <p:cNvSpPr txBox="1"/>
                <p:nvPr/>
              </p:nvSpPr>
              <p:spPr>
                <a:xfrm>
                  <a:off x="10603085" y="2309351"/>
                  <a:ext cx="1282723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b="1" dirty="0"/>
                    <a:t>인증서</a:t>
                  </a:r>
                  <a:endParaRPr lang="en-US" altLang="ko-KR" sz="1500" b="1" dirty="0"/>
                </a:p>
                <a:p>
                  <a:r>
                    <a:rPr lang="ko-KR" altLang="en-US" sz="1000" dirty="0"/>
                    <a:t>나 </a:t>
                  </a:r>
                  <a:r>
                    <a:rPr lang="en-US" altLang="ko-KR" sz="1000" dirty="0"/>
                    <a:t>CA</a:t>
                  </a:r>
                  <a:r>
                    <a:rPr lang="ko-KR" altLang="en-US" sz="1000" dirty="0"/>
                    <a:t>가 </a:t>
                  </a:r>
                  <a:r>
                    <a:rPr lang="ko-KR" altLang="en-US" sz="1000" dirty="0" err="1"/>
                    <a:t>인증했노라</a:t>
                  </a:r>
                  <a:endParaRPr lang="ko-KR" altLang="en-US" sz="1000" dirty="0"/>
                </a:p>
              </p:txBody>
            </p:sp>
          </p:grp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99447645-204F-E36B-46AB-22FA88ED5FA4}"/>
              </a:ext>
            </a:extLst>
          </p:cNvPr>
          <p:cNvSpPr/>
          <p:nvPr/>
        </p:nvSpPr>
        <p:spPr>
          <a:xfrm>
            <a:off x="15071073" y="3832190"/>
            <a:ext cx="1207330" cy="10769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서버 난수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C7BC9A-E63C-D621-DD17-85C4F10CD08D}"/>
              </a:ext>
            </a:extLst>
          </p:cNvPr>
          <p:cNvSpPr/>
          <p:nvPr/>
        </p:nvSpPr>
        <p:spPr>
          <a:xfrm>
            <a:off x="10362653" y="8027497"/>
            <a:ext cx="1207330" cy="10769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서버 난수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93D4CC-4A95-24DD-2BF9-BADC802D797D}"/>
              </a:ext>
            </a:extLst>
          </p:cNvPr>
          <p:cNvSpPr/>
          <p:nvPr/>
        </p:nvSpPr>
        <p:spPr>
          <a:xfrm>
            <a:off x="11811000" y="7850397"/>
            <a:ext cx="1737730" cy="1416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가능한 암호화 알고리즘 목록</a:t>
            </a:r>
          </a:p>
        </p:txBody>
      </p:sp>
    </p:spTree>
    <p:extLst>
      <p:ext uri="{BB962C8B-B14F-4D97-AF65-F5344CB8AC3E}">
        <p14:creationId xmlns:p14="http://schemas.microsoft.com/office/powerpoint/2010/main" val="177885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7CE3D-8CAF-2518-E392-A29D39AE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B9F9668-DE40-30B2-857C-240224CC9AC9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58E584D0-4F64-36ED-4DEA-B8643ED41683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F5B27AF-63D3-3772-16C9-762CD97AF5EE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7.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인증서를 검증해보자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BC7F37-2E88-9AAA-CDFA-30747CF9AD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9CD34F-B0A5-F958-7016-64A93396CB26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C5B01C7-74C1-C5D9-7C7C-6859812C9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B71EA2-9301-4345-DCEB-1EBD4834BE8F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64FB3-8F4E-4DBD-D295-FD7D424F2589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43EB73-13EF-321C-D723-E0426C09C4C0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1934AED-52C7-E6EF-8C0A-E7AC30C73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89E367-06B2-9888-BDD3-506EA76EB312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826EA8-CB26-0000-B7EF-DF124A29DCAC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7D5C2-A73E-EE0E-D875-880E59376316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6CC762-2933-7B0E-D993-E6C812117D72}"/>
              </a:ext>
            </a:extLst>
          </p:cNvPr>
          <p:cNvGrpSpPr/>
          <p:nvPr/>
        </p:nvGrpSpPr>
        <p:grpSpPr>
          <a:xfrm>
            <a:off x="15484238" y="5039631"/>
            <a:ext cx="2400300" cy="1665078"/>
            <a:chOff x="15484238" y="5039631"/>
            <a:chExt cx="2400300" cy="166507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CD38D7-7A30-F15D-82A3-F14ECBC7AB64}"/>
                </a:ext>
              </a:extLst>
            </p:cNvPr>
            <p:cNvSpPr/>
            <p:nvPr/>
          </p:nvSpPr>
          <p:spPr>
            <a:xfrm>
              <a:off x="15484238" y="5039631"/>
              <a:ext cx="2400300" cy="1665078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98D889B-F36D-3E9F-FC95-3F6340134576}"/>
                </a:ext>
              </a:extLst>
            </p:cNvPr>
            <p:cNvGrpSpPr/>
            <p:nvPr/>
          </p:nvGrpSpPr>
          <p:grpSpPr>
            <a:xfrm>
              <a:off x="15674738" y="5217945"/>
              <a:ext cx="2002207" cy="1241968"/>
              <a:chOff x="10515600" y="2249141"/>
              <a:chExt cx="2002207" cy="124196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751ECA1-F5CE-9626-6DA0-90A10C2AA5E8}"/>
                  </a:ext>
                </a:extLst>
              </p:cNvPr>
              <p:cNvSpPr/>
              <p:nvPr/>
            </p:nvSpPr>
            <p:spPr>
              <a:xfrm>
                <a:off x="10668000" y="2862170"/>
                <a:ext cx="1483113" cy="477048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공개키 </a:t>
                </a:r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696EDE5-434E-048C-5238-E459943EA67A}"/>
                  </a:ext>
                </a:extLst>
              </p:cNvPr>
              <p:cNvGrpSpPr/>
              <p:nvPr/>
            </p:nvGrpSpPr>
            <p:grpSpPr>
              <a:xfrm>
                <a:off x="10515600" y="2249141"/>
                <a:ext cx="2002207" cy="1241968"/>
                <a:chOff x="10515600" y="2249141"/>
                <a:chExt cx="2002207" cy="124196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6DF1F0-DC92-BDE0-557A-96485B26D1E6}"/>
                    </a:ext>
                  </a:extLst>
                </p:cNvPr>
                <p:cNvSpPr/>
                <p:nvPr/>
              </p:nvSpPr>
              <p:spPr>
                <a:xfrm>
                  <a:off x="10515600" y="2249141"/>
                  <a:ext cx="2002207" cy="12419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5D3B229-9839-F3B7-0975-31652E4EEEA4}"/>
                    </a:ext>
                  </a:extLst>
                </p:cNvPr>
                <p:cNvSpPr txBox="1"/>
                <p:nvPr/>
              </p:nvSpPr>
              <p:spPr>
                <a:xfrm>
                  <a:off x="10603085" y="2309351"/>
                  <a:ext cx="1282723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b="1" dirty="0"/>
                    <a:t>인증서</a:t>
                  </a:r>
                  <a:endParaRPr lang="en-US" altLang="ko-KR" sz="1500" b="1" dirty="0"/>
                </a:p>
                <a:p>
                  <a:r>
                    <a:rPr lang="ko-KR" altLang="en-US" sz="1000" dirty="0"/>
                    <a:t>나 </a:t>
                  </a:r>
                  <a:r>
                    <a:rPr lang="en-US" altLang="ko-KR" sz="1000" dirty="0"/>
                    <a:t>CA</a:t>
                  </a:r>
                  <a:r>
                    <a:rPr lang="ko-KR" altLang="en-US" sz="1000" dirty="0"/>
                    <a:t>가 </a:t>
                  </a:r>
                  <a:r>
                    <a:rPr lang="ko-KR" altLang="en-US" sz="1000" dirty="0" err="1"/>
                    <a:t>인증했노라</a:t>
                  </a:r>
                  <a:endParaRPr lang="ko-KR" altLang="en-US" sz="1000" dirty="0"/>
                </a:p>
              </p:txBody>
            </p:sp>
          </p:grp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2F95C168-3625-570F-86C0-FB5962F33ABD}"/>
              </a:ext>
            </a:extLst>
          </p:cNvPr>
          <p:cNvSpPr/>
          <p:nvPr/>
        </p:nvSpPr>
        <p:spPr>
          <a:xfrm>
            <a:off x="3511326" y="5875638"/>
            <a:ext cx="1207330" cy="1076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클라이언트 난수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1A25C1-B819-9F7E-413A-D91F2BB2C75C}"/>
              </a:ext>
            </a:extLst>
          </p:cNvPr>
          <p:cNvGrpSpPr/>
          <p:nvPr/>
        </p:nvGrpSpPr>
        <p:grpSpPr>
          <a:xfrm>
            <a:off x="744332" y="5115406"/>
            <a:ext cx="2400300" cy="1665078"/>
            <a:chOff x="15484238" y="5039631"/>
            <a:chExt cx="2400300" cy="166507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6F23F-41AD-917C-D1D9-B9A90C8EA8C5}"/>
                </a:ext>
              </a:extLst>
            </p:cNvPr>
            <p:cNvSpPr/>
            <p:nvPr/>
          </p:nvSpPr>
          <p:spPr>
            <a:xfrm>
              <a:off x="15484238" y="5039631"/>
              <a:ext cx="2400300" cy="1665078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7733192-8355-3BED-873B-C14ADE7B733B}"/>
                </a:ext>
              </a:extLst>
            </p:cNvPr>
            <p:cNvGrpSpPr/>
            <p:nvPr/>
          </p:nvGrpSpPr>
          <p:grpSpPr>
            <a:xfrm>
              <a:off x="15674738" y="5217945"/>
              <a:ext cx="2002207" cy="1241968"/>
              <a:chOff x="10515600" y="2249141"/>
              <a:chExt cx="2002207" cy="1241968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BE62A00-4D44-C616-4553-A221A546878E}"/>
                  </a:ext>
                </a:extLst>
              </p:cNvPr>
              <p:cNvSpPr/>
              <p:nvPr/>
            </p:nvSpPr>
            <p:spPr>
              <a:xfrm>
                <a:off x="10668000" y="2862170"/>
                <a:ext cx="1483113" cy="477048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공개키 </a:t>
                </a:r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2C4F974-CB6B-7F10-16AE-3C034A57F74C}"/>
                  </a:ext>
                </a:extLst>
              </p:cNvPr>
              <p:cNvGrpSpPr/>
              <p:nvPr/>
            </p:nvGrpSpPr>
            <p:grpSpPr>
              <a:xfrm>
                <a:off x="10515600" y="2249141"/>
                <a:ext cx="2002207" cy="1241968"/>
                <a:chOff x="10515600" y="2249141"/>
                <a:chExt cx="2002207" cy="1241968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ABF6B18-14A8-653C-F2CC-DBD68399DCB7}"/>
                    </a:ext>
                  </a:extLst>
                </p:cNvPr>
                <p:cNvSpPr/>
                <p:nvPr/>
              </p:nvSpPr>
              <p:spPr>
                <a:xfrm>
                  <a:off x="10515600" y="2249141"/>
                  <a:ext cx="2002207" cy="12419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432EBC0-816F-EDDD-C4C5-3F00B2B6651E}"/>
                    </a:ext>
                  </a:extLst>
                </p:cNvPr>
                <p:cNvSpPr txBox="1"/>
                <p:nvPr/>
              </p:nvSpPr>
              <p:spPr>
                <a:xfrm>
                  <a:off x="10603085" y="2309351"/>
                  <a:ext cx="1282723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b="1" dirty="0"/>
                    <a:t>인증서</a:t>
                  </a:r>
                  <a:endParaRPr lang="en-US" altLang="ko-KR" sz="1500" b="1" dirty="0"/>
                </a:p>
                <a:p>
                  <a:r>
                    <a:rPr lang="ko-KR" altLang="en-US" sz="1000" dirty="0"/>
                    <a:t>나 </a:t>
                  </a:r>
                  <a:r>
                    <a:rPr lang="en-US" altLang="ko-KR" sz="1000" dirty="0"/>
                    <a:t>CA</a:t>
                  </a:r>
                  <a:r>
                    <a:rPr lang="ko-KR" altLang="en-US" sz="1000" dirty="0"/>
                    <a:t>가 </a:t>
                  </a:r>
                  <a:r>
                    <a:rPr lang="ko-KR" altLang="en-US" sz="1000" dirty="0" err="1"/>
                    <a:t>인증했노라</a:t>
                  </a:r>
                  <a:endParaRPr lang="ko-KR" altLang="en-US" sz="1000" dirty="0"/>
                </a:p>
              </p:txBody>
            </p:sp>
          </p:grp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E2E9B059-F50A-3533-8B90-255CC5E37541}"/>
              </a:ext>
            </a:extLst>
          </p:cNvPr>
          <p:cNvSpPr/>
          <p:nvPr/>
        </p:nvSpPr>
        <p:spPr>
          <a:xfrm>
            <a:off x="3511326" y="4740880"/>
            <a:ext cx="1207330" cy="10769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서버 난수</a:t>
            </a: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10B8307F-7063-8484-829F-B6BF002FE5C9}"/>
              </a:ext>
            </a:extLst>
          </p:cNvPr>
          <p:cNvSpPr/>
          <p:nvPr/>
        </p:nvSpPr>
        <p:spPr>
          <a:xfrm>
            <a:off x="3806227" y="7517264"/>
            <a:ext cx="1600200" cy="1363174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인증서 신뢰 가능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D8BD-43AD-B445-0031-E02E85AC2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8B08887-7602-6736-BF64-761B7FF18B84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FC481C6-4AE6-748C-FD9A-4CFD3F851F33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EFD733-D330-D895-0626-29FA5561AF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4678495"/>
            <a:ext cx="1752941" cy="17529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CE22BC-BC42-4697-B973-5818B7FF3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4678495"/>
            <a:ext cx="1752941" cy="17529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C3A1C8E-0C35-379F-8A3C-81871E92F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2705405"/>
            <a:ext cx="4876190" cy="4876190"/>
          </a:xfrm>
          <a:prstGeom prst="rect">
            <a:avLst/>
          </a:prstGeom>
        </p:spPr>
      </p:pic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3B8A28D7-55E0-1692-1C65-F4B96ECCAA0B}"/>
              </a:ext>
            </a:extLst>
          </p:cNvPr>
          <p:cNvSpPr/>
          <p:nvPr/>
        </p:nvSpPr>
        <p:spPr>
          <a:xfrm>
            <a:off x="2374806" y="2342350"/>
            <a:ext cx="3505200" cy="197611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유일한 길인 저 산에는 적군의 암살자가 </a:t>
            </a:r>
            <a:r>
              <a:rPr lang="ko-KR" altLang="en-US" dirty="0" err="1">
                <a:solidFill>
                  <a:schemeClr val="tx1"/>
                </a:solidFill>
              </a:rPr>
              <a:t>매복해있으니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1E5557-8326-89F4-DB51-DC3F87826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19300"/>
            <a:ext cx="1066800" cy="106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1F09CB-7515-94A7-8738-BD5208DC22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3" y="5541102"/>
            <a:ext cx="914095" cy="914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CBF3E0-BC12-1AC9-4A9C-F2569BFFA7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99" y="5628328"/>
            <a:ext cx="837895" cy="837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A8C5A-6320-D3A1-5AE8-0252E6D7CB50}"/>
              </a:ext>
            </a:extLst>
          </p:cNvPr>
          <p:cNvSpPr txBox="1"/>
          <p:nvPr/>
        </p:nvSpPr>
        <p:spPr>
          <a:xfrm>
            <a:off x="1840848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A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12B8E-5F23-4D6E-5DE5-0A714A5C1228}"/>
              </a:ext>
            </a:extLst>
          </p:cNvPr>
          <p:cNvSpPr txBox="1"/>
          <p:nvPr/>
        </p:nvSpPr>
        <p:spPr>
          <a:xfrm>
            <a:off x="15165553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B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09524742-0FF3-2288-2D45-462CD257440B}"/>
              </a:ext>
            </a:extLst>
          </p:cNvPr>
          <p:cNvSpPr txBox="1"/>
          <p:nvPr/>
        </p:nvSpPr>
        <p:spPr>
          <a:xfrm>
            <a:off x="1028700" y="771525"/>
            <a:ext cx="3098706" cy="58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3000" b="1" dirty="0" err="1">
                <a:solidFill>
                  <a:srgbClr val="000000"/>
                </a:solidFill>
                <a:latin typeface="+mj-ea"/>
                <a:ea typeface="+mj-ea"/>
              </a:rPr>
              <a:t>옛날옛날에</a:t>
            </a:r>
            <a:r>
              <a:rPr lang="en-US" altLang="ko-KR" sz="300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32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81DC9-0975-B033-6980-ABAF65B4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F2FCE64-84D5-DC1D-EEE6-9A28DE8F9B1E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031EF79-AD1A-BE3A-0CF0-E26C2832DE21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0CE4E58-68DA-C227-A18E-13BBDC89B857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ko-KR" sz="4500" dirty="0">
                <a:solidFill>
                  <a:srgbClr val="000000"/>
                </a:solidFill>
                <a:latin typeface="+mj-ea"/>
              </a:rPr>
              <a:t>7.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</a:rPr>
              <a:t>인증서를 검증해보자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</a:rPr>
              <a:t>~</a:t>
            </a:r>
            <a:endParaRPr lang="en-US" altLang="ko-KR" sz="3000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B9CF4E-8C04-F77B-FC8A-6644B9EC8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5085F3-A009-FB74-CDB0-FC98E5604EBD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2E4D5D-07AA-6D2D-6337-C5A99C6A3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C05BC5-4019-A0D2-2FBB-949C0721665F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44A115-FCEC-CB97-81ED-848BD5F97AB0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AA6249-4804-BB86-2012-AC418BDC85BD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B27D50-A635-DBE1-7912-70330699B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2B6338-1A66-2D7D-9D90-CCD7A25C498C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8CDBC5-BF2B-8BB2-63B1-D4EFC195E642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0D4FE5-B630-7B62-A03D-8FE57DCDB554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A12C07-ED91-3418-1E6E-527E2ECBA9B4}"/>
              </a:ext>
            </a:extLst>
          </p:cNvPr>
          <p:cNvGrpSpPr/>
          <p:nvPr/>
        </p:nvGrpSpPr>
        <p:grpSpPr>
          <a:xfrm>
            <a:off x="15484238" y="5039631"/>
            <a:ext cx="2400300" cy="1665078"/>
            <a:chOff x="15484238" y="5039631"/>
            <a:chExt cx="2400300" cy="166507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EBBC64F-E796-255E-FC87-1F7598D62341}"/>
                </a:ext>
              </a:extLst>
            </p:cNvPr>
            <p:cNvSpPr/>
            <p:nvPr/>
          </p:nvSpPr>
          <p:spPr>
            <a:xfrm>
              <a:off x="15484238" y="5039631"/>
              <a:ext cx="2400300" cy="1665078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0E3CB3B-F7A6-D8C1-730D-DB1B83537E82}"/>
                </a:ext>
              </a:extLst>
            </p:cNvPr>
            <p:cNvGrpSpPr/>
            <p:nvPr/>
          </p:nvGrpSpPr>
          <p:grpSpPr>
            <a:xfrm>
              <a:off x="15674738" y="5217945"/>
              <a:ext cx="2002207" cy="1241968"/>
              <a:chOff x="10515600" y="2249141"/>
              <a:chExt cx="2002207" cy="124196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F55C57D-D434-B925-B4C2-FB687FE89502}"/>
                  </a:ext>
                </a:extLst>
              </p:cNvPr>
              <p:cNvSpPr/>
              <p:nvPr/>
            </p:nvSpPr>
            <p:spPr>
              <a:xfrm>
                <a:off x="10668000" y="2862170"/>
                <a:ext cx="1483113" cy="477048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공개키 </a:t>
                </a:r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343B2EFE-5F40-7AE9-0522-DC16CB9C234C}"/>
                  </a:ext>
                </a:extLst>
              </p:cNvPr>
              <p:cNvGrpSpPr/>
              <p:nvPr/>
            </p:nvGrpSpPr>
            <p:grpSpPr>
              <a:xfrm>
                <a:off x="10515600" y="2249141"/>
                <a:ext cx="2002207" cy="1241968"/>
                <a:chOff x="10515600" y="2249141"/>
                <a:chExt cx="2002207" cy="124196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5033B6F-AF06-3536-BA65-53F8822E5C74}"/>
                    </a:ext>
                  </a:extLst>
                </p:cNvPr>
                <p:cNvSpPr/>
                <p:nvPr/>
              </p:nvSpPr>
              <p:spPr>
                <a:xfrm>
                  <a:off x="10515600" y="2249141"/>
                  <a:ext cx="2002207" cy="12419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426417B-179F-3826-37C3-054A9BB87949}"/>
                    </a:ext>
                  </a:extLst>
                </p:cNvPr>
                <p:cNvSpPr txBox="1"/>
                <p:nvPr/>
              </p:nvSpPr>
              <p:spPr>
                <a:xfrm>
                  <a:off x="10603085" y="2309351"/>
                  <a:ext cx="1282723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b="1" dirty="0"/>
                    <a:t>인증서</a:t>
                  </a:r>
                  <a:endParaRPr lang="en-US" altLang="ko-KR" sz="1500" b="1" dirty="0"/>
                </a:p>
                <a:p>
                  <a:r>
                    <a:rPr lang="ko-KR" altLang="en-US" sz="1000" dirty="0"/>
                    <a:t>나 </a:t>
                  </a:r>
                  <a:r>
                    <a:rPr lang="en-US" altLang="ko-KR" sz="1000" dirty="0"/>
                    <a:t>CA</a:t>
                  </a:r>
                  <a:r>
                    <a:rPr lang="ko-KR" altLang="en-US" sz="1000" dirty="0"/>
                    <a:t>가 </a:t>
                  </a:r>
                  <a:r>
                    <a:rPr lang="ko-KR" altLang="en-US" sz="1000" dirty="0" err="1"/>
                    <a:t>인증했노라</a:t>
                  </a:r>
                  <a:endParaRPr lang="ko-KR" altLang="en-US" sz="1000" dirty="0"/>
                </a:p>
              </p:txBody>
            </p:sp>
          </p:grp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3E5A7EE7-03F4-88E4-7981-1098894BE954}"/>
              </a:ext>
            </a:extLst>
          </p:cNvPr>
          <p:cNvSpPr/>
          <p:nvPr/>
        </p:nvSpPr>
        <p:spPr>
          <a:xfrm>
            <a:off x="3511326" y="5875638"/>
            <a:ext cx="1207330" cy="1076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클라이언트 난수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C79912-0DEC-377A-703A-EFCA906485AE}"/>
              </a:ext>
            </a:extLst>
          </p:cNvPr>
          <p:cNvSpPr/>
          <p:nvPr/>
        </p:nvSpPr>
        <p:spPr>
          <a:xfrm>
            <a:off x="744332" y="5115406"/>
            <a:ext cx="2400300" cy="166507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8DB8FA-9006-A626-4CAA-914D2276810C}"/>
              </a:ext>
            </a:extLst>
          </p:cNvPr>
          <p:cNvSpPr/>
          <p:nvPr/>
        </p:nvSpPr>
        <p:spPr>
          <a:xfrm>
            <a:off x="1087232" y="5906749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8093213-AEE2-23A1-4E21-AABB5B93FEE8}"/>
              </a:ext>
            </a:extLst>
          </p:cNvPr>
          <p:cNvGrpSpPr/>
          <p:nvPr/>
        </p:nvGrpSpPr>
        <p:grpSpPr>
          <a:xfrm>
            <a:off x="934832" y="5293720"/>
            <a:ext cx="2002207" cy="1241968"/>
            <a:chOff x="10515600" y="2249141"/>
            <a:chExt cx="2002207" cy="124196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2F69A8-949F-87F5-C845-5753693ACA97}"/>
                </a:ext>
              </a:extLst>
            </p:cNvPr>
            <p:cNvSpPr/>
            <p:nvPr/>
          </p:nvSpPr>
          <p:spPr>
            <a:xfrm>
              <a:off x="10515600" y="2249141"/>
              <a:ext cx="2002207" cy="12419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C7C487-B658-AACD-47F7-1EDA6DEB596A}"/>
                </a:ext>
              </a:extLst>
            </p:cNvPr>
            <p:cNvSpPr txBox="1"/>
            <p:nvPr/>
          </p:nvSpPr>
          <p:spPr>
            <a:xfrm>
              <a:off x="10603085" y="2309351"/>
              <a:ext cx="128272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인증서</a:t>
              </a:r>
              <a:endParaRPr lang="en-US" altLang="ko-KR" sz="1500" b="1" dirty="0"/>
            </a:p>
            <a:p>
              <a:r>
                <a:rPr lang="ko-KR" altLang="en-US" sz="1000" dirty="0"/>
                <a:t>나 </a:t>
              </a:r>
              <a:r>
                <a:rPr lang="en-US" altLang="ko-KR" sz="1000" dirty="0"/>
                <a:t>CA</a:t>
              </a:r>
              <a:r>
                <a:rPr lang="ko-KR" altLang="en-US" sz="1000" dirty="0"/>
                <a:t>가 </a:t>
              </a:r>
              <a:r>
                <a:rPr lang="ko-KR" altLang="en-US" sz="1000" dirty="0" err="1"/>
                <a:t>인증했노라</a:t>
              </a:r>
              <a:endParaRPr lang="ko-KR" altLang="en-US" sz="1000" dirty="0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C06E0775-1FEF-72D2-1AE5-240CAFDBE200}"/>
              </a:ext>
            </a:extLst>
          </p:cNvPr>
          <p:cNvSpPr/>
          <p:nvPr/>
        </p:nvSpPr>
        <p:spPr>
          <a:xfrm>
            <a:off x="3511326" y="4740880"/>
            <a:ext cx="1207330" cy="10769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서버 난수</a:t>
            </a: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45E3BA1B-DA7A-EA64-55B6-285951AD71B1}"/>
              </a:ext>
            </a:extLst>
          </p:cNvPr>
          <p:cNvSpPr/>
          <p:nvPr/>
        </p:nvSpPr>
        <p:spPr>
          <a:xfrm>
            <a:off x="3806227" y="7517264"/>
            <a:ext cx="1600200" cy="1363174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신뢰 가능하네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5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29149 0.181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45679E-6 L -0.04887 0.1046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7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5D428-0A03-AC08-7092-FED3A1A1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FD3F6FA-CEF5-F9F8-DF7B-6316418D41A7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70B9474-A62B-1597-21CB-86117829B294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E2BFBCF-89B9-FC77-40FE-DBF024F82AF1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8.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비밀친구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,,,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아니 비밀키를 생성해보자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FA5D6F-FF2B-D6BE-ABDF-BCBD4F344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8F21F0-C587-F10C-6DA7-EA78FF1D5A78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AD17FC-60BF-6984-1625-ED6E9F3E2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9AE5BD-7FDB-1C10-5B2C-060A97815DD6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0B59F-6BDB-FA90-C1BF-494FC13AE833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E2B4D6-C25E-A1CA-ADDD-2A3203FC28F7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7C19317-14C8-B163-F675-45E5B11F4E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C420D9-911D-DBDE-9023-C2F5174C39AD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9110AA-48F3-2AFA-4659-577F5C5E9805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BE8B3A-8CC5-1035-1C51-6CCC15FE056E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AD1F0A-1F9F-6FDC-5436-019DD0A40AE8}"/>
              </a:ext>
            </a:extLst>
          </p:cNvPr>
          <p:cNvSpPr/>
          <p:nvPr/>
        </p:nvSpPr>
        <p:spPr>
          <a:xfrm>
            <a:off x="3511326" y="5875638"/>
            <a:ext cx="1207330" cy="1076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클라이언트 난수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6C274A6-D8D5-0E44-22B4-C68FC2996069}"/>
              </a:ext>
            </a:extLst>
          </p:cNvPr>
          <p:cNvSpPr/>
          <p:nvPr/>
        </p:nvSpPr>
        <p:spPr>
          <a:xfrm>
            <a:off x="3511326" y="4740880"/>
            <a:ext cx="1207330" cy="10769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서버 난수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C7FA0-4C9B-4D7C-CAF8-68ADD3751B52}"/>
              </a:ext>
            </a:extLst>
          </p:cNvPr>
          <p:cNvSpPr/>
          <p:nvPr/>
        </p:nvSpPr>
        <p:spPr>
          <a:xfrm>
            <a:off x="180565" y="6996826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795368-59EE-1B03-0F35-F8D5CA1EF605}"/>
              </a:ext>
            </a:extLst>
          </p:cNvPr>
          <p:cNvSpPr/>
          <p:nvPr/>
        </p:nvSpPr>
        <p:spPr>
          <a:xfrm>
            <a:off x="177252" y="7696849"/>
            <a:ext cx="1483113" cy="1190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(Pre Master Secret)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4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7F58C-B757-B115-5FBD-F5A7FA550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7D8F1-DC68-64E9-A098-5A756BA6C3B0}"/>
              </a:ext>
            </a:extLst>
          </p:cNvPr>
          <p:cNvSpPr/>
          <p:nvPr/>
        </p:nvSpPr>
        <p:spPr>
          <a:xfrm>
            <a:off x="4015377" y="6884802"/>
            <a:ext cx="1852023" cy="1382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6217C09-08C2-156D-FE1C-751C271CE764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7BDB7E3-5C34-11A3-89D7-7D4022C3EEA3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7F3CD75-F2E0-120B-E7B6-487D0806B7FC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9.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비밀키를 공유해보자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524A94-F6CD-74A8-CD74-E4F57D64A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7A7AAE-25F4-72C9-B623-FEB30890C176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A4E02A-F335-DC9A-7917-55D6F3166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C6423C-EC64-BC5E-609E-B7DFE4EDE3A1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295A71-8854-9BF4-3601-16C72606FDC2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33C9C4-EF5F-B284-D80B-43DE1FB41D9B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0FAFCE-6060-E91C-4871-846FABDD25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376A0B-4174-45A4-79C5-DD3E588ED7B6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F151D9-526D-8093-3C9A-160B76D7FE8C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A255A6-11B4-B575-7CD6-1163185FADC6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DA8AB0-4FFB-01FC-D9A1-18A66B563170}"/>
              </a:ext>
            </a:extLst>
          </p:cNvPr>
          <p:cNvSpPr/>
          <p:nvPr/>
        </p:nvSpPr>
        <p:spPr>
          <a:xfrm>
            <a:off x="180565" y="6996826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E8117D-B89D-2A8C-277E-8E738C1D3722}"/>
              </a:ext>
            </a:extLst>
          </p:cNvPr>
          <p:cNvSpPr/>
          <p:nvPr/>
        </p:nvSpPr>
        <p:spPr>
          <a:xfrm>
            <a:off x="177252" y="7696850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F25814-A3FD-47BD-5BCE-493F364237DF}"/>
              </a:ext>
            </a:extLst>
          </p:cNvPr>
          <p:cNvSpPr/>
          <p:nvPr/>
        </p:nvSpPr>
        <p:spPr>
          <a:xfrm>
            <a:off x="177251" y="7696850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4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22057 -0.03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-1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2BE19-0D1D-3023-2A18-CA6694173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B50DAE7-6E04-8CC0-A1EB-BD27307FE1C9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E1D3E0F-FCAC-2509-58F0-D9EF52A3E5A7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4B70CC7-E41A-5DCE-7D73-5604810092C3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9.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비밀키를 공유해보자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12890B-5216-12CA-7821-786A27111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265953-9723-DEA2-A94D-3EF54DE0A538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762C48-B044-1730-312F-D53781B73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EB51A9-C2B7-A1F8-5CB6-57241FAFF57C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590F38-55EA-1000-5AF4-1095D12AE7E9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90E7D-DC35-730F-B83A-D0944A4046FA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9EEBFD-5089-FE6C-392C-BA572FADF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919CB1-01DA-3649-0328-960DB8482E86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D49968-40F2-76DF-D292-5D58CEF95EE6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000431-277B-C03E-5F71-5567F5040AA6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16176A-3327-27F7-104C-1F3521055354}"/>
              </a:ext>
            </a:extLst>
          </p:cNvPr>
          <p:cNvSpPr/>
          <p:nvPr/>
        </p:nvSpPr>
        <p:spPr>
          <a:xfrm>
            <a:off x="180565" y="6996826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BAA4F-5EF2-E227-5000-E44BECA10BEF}"/>
              </a:ext>
            </a:extLst>
          </p:cNvPr>
          <p:cNvSpPr/>
          <p:nvPr/>
        </p:nvSpPr>
        <p:spPr>
          <a:xfrm>
            <a:off x="177252" y="7696850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86761B-EF65-DD5B-AD52-2E0A3EE4F72B}"/>
              </a:ext>
            </a:extLst>
          </p:cNvPr>
          <p:cNvGrpSpPr/>
          <p:nvPr/>
        </p:nvGrpSpPr>
        <p:grpSpPr>
          <a:xfrm>
            <a:off x="4015377" y="6884802"/>
            <a:ext cx="1852023" cy="1382897"/>
            <a:chOff x="4015377" y="6884802"/>
            <a:chExt cx="1852023" cy="138289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D5ADFB7-9AAA-750C-C83B-1870E842C319}"/>
                </a:ext>
              </a:extLst>
            </p:cNvPr>
            <p:cNvSpPr/>
            <p:nvPr/>
          </p:nvSpPr>
          <p:spPr>
            <a:xfrm>
              <a:off x="4015377" y="6884802"/>
              <a:ext cx="1852023" cy="13828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209ECAF-4E25-08F9-8EC0-0ECB202EC978}"/>
                </a:ext>
              </a:extLst>
            </p:cNvPr>
            <p:cNvSpPr/>
            <p:nvPr/>
          </p:nvSpPr>
          <p:spPr>
            <a:xfrm>
              <a:off x="4191000" y="7292486"/>
              <a:ext cx="1483113" cy="477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비밀키 </a:t>
              </a:r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89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46914E-7 L 0.45903 0.00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B3F3-42E8-615D-9159-EE9F5402C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18D6895-7054-6F7F-8D3D-2B0B8B29A2E5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C3EC531B-A0B9-4385-3F86-DCB49466DEB7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15B0601-0CE0-2C2C-7BE1-F452247248AC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9.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비밀키를 공유해보자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C781ED-B20F-8B9E-B01F-517B9EBEF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252A2E-0338-23DB-69DA-FAF0A2C80B52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081424-4D5B-9242-B183-9CBACA046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DA1644-EE23-A721-CA2E-0318B4608BCD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3730A5-5013-F36C-FA4C-562F5B4736BE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2B1E5-EC5D-6F9C-0931-6F36EFDA4F9A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BD3BCCB-E776-3A72-FDD0-D811ED4D43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63FF4B-88FF-1B9D-E6F6-2066CC5EE0E1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54C966-BFA0-4850-371F-87FCE48275CB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9462E1-95AE-9F94-71FD-D57E89426846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643CBD-95AB-F9FE-7B7E-617F0815EC45}"/>
              </a:ext>
            </a:extLst>
          </p:cNvPr>
          <p:cNvSpPr/>
          <p:nvPr/>
        </p:nvSpPr>
        <p:spPr>
          <a:xfrm>
            <a:off x="180565" y="6996826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986819-C02A-37B5-6757-1BF585BCEEC7}"/>
              </a:ext>
            </a:extLst>
          </p:cNvPr>
          <p:cNvSpPr/>
          <p:nvPr/>
        </p:nvSpPr>
        <p:spPr>
          <a:xfrm>
            <a:off x="177252" y="7696850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BB63B0-95DD-46CA-8664-959EC3F70146}"/>
              </a:ext>
            </a:extLst>
          </p:cNvPr>
          <p:cNvSpPr/>
          <p:nvPr/>
        </p:nvSpPr>
        <p:spPr>
          <a:xfrm>
            <a:off x="12399986" y="6970000"/>
            <a:ext cx="1852023" cy="1382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19528B-6DAD-C45D-0B9A-F9614F736C93}"/>
              </a:ext>
            </a:extLst>
          </p:cNvPr>
          <p:cNvSpPr/>
          <p:nvPr/>
        </p:nvSpPr>
        <p:spPr>
          <a:xfrm>
            <a:off x="12575609" y="7377684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A1646B-C216-78E0-2449-887FC8B90F64}"/>
              </a:ext>
            </a:extLst>
          </p:cNvPr>
          <p:cNvSpPr/>
          <p:nvPr/>
        </p:nvSpPr>
        <p:spPr>
          <a:xfrm>
            <a:off x="16684387" y="8374578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1 0.00725 L 0.22179 0.09305 " pathEditMode="relative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19DD-E894-9FA2-CBAB-32BDEBCCA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9F7C65-A014-C28B-F9A9-253ABCDF3B98}"/>
              </a:ext>
            </a:extLst>
          </p:cNvPr>
          <p:cNvSpPr/>
          <p:nvPr/>
        </p:nvSpPr>
        <p:spPr>
          <a:xfrm>
            <a:off x="3886200" y="6286500"/>
            <a:ext cx="2002207" cy="3228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E000EC4-62FE-048A-EFF3-FB50DB54D6B6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36223C0E-068E-4923-99D8-7B97D3EA849D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A6ACAB-724E-3605-B426-BD2FFD676482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10.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통신을 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98F364-7540-4D24-86F1-E01A9E1F6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F05DC3-2544-DCB7-158F-F0D458D2FB6A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15868D-4F10-CF7B-704B-D392FA82D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0FCFD6-8246-1690-112F-B044F47445FC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3FC80C-9DE3-A945-4841-89EC0A8C353F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A389F-E882-4A46-8698-49677E1E7DD9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0E81773-7C74-F30C-17E6-0CEB37ECB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34D14B-E56B-1018-5C33-94F3C0E17C85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2ACD12-7698-8DC4-98A5-DEB95549D840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1BF8A2-AD49-2DA2-2382-7AEFBB3EBD78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E0157C-2CF6-E5FF-E53E-C13C89ED9CF7}"/>
              </a:ext>
            </a:extLst>
          </p:cNvPr>
          <p:cNvSpPr/>
          <p:nvPr/>
        </p:nvSpPr>
        <p:spPr>
          <a:xfrm>
            <a:off x="180565" y="6996826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3DC70B-7689-C8A1-65D4-36F359C6D63A}"/>
              </a:ext>
            </a:extLst>
          </p:cNvPr>
          <p:cNvSpPr/>
          <p:nvPr/>
        </p:nvSpPr>
        <p:spPr>
          <a:xfrm>
            <a:off x="177252" y="7696850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A26CC0-28B5-B448-491D-FB937C40CECB}"/>
              </a:ext>
            </a:extLst>
          </p:cNvPr>
          <p:cNvSpPr/>
          <p:nvPr/>
        </p:nvSpPr>
        <p:spPr>
          <a:xfrm>
            <a:off x="16684387" y="8374578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80CE8B-9BC5-5A6D-948F-048B0BE40D34}"/>
              </a:ext>
            </a:extLst>
          </p:cNvPr>
          <p:cNvGrpSpPr/>
          <p:nvPr/>
        </p:nvGrpSpPr>
        <p:grpSpPr>
          <a:xfrm>
            <a:off x="4161787" y="6505850"/>
            <a:ext cx="1524341" cy="2734114"/>
            <a:chOff x="3991133" y="4443579"/>
            <a:chExt cx="1524341" cy="27341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36580-0226-4880-FBC1-93DB68569BD4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HTTP Message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DA9F139-8D10-618B-2F31-890C2DFBC4EC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AEAE45-FEB7-1C34-52E8-B3BD3F2BFCF6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D3C137-EE78-2C11-9C39-3D4206447BC0}"/>
                  </a:ext>
                </a:extLst>
              </p:cNvPr>
              <p:cNvSpPr txBox="1"/>
              <p:nvPr/>
            </p:nvSpPr>
            <p:spPr>
              <a:xfrm>
                <a:off x="4267219" y="4772774"/>
                <a:ext cx="1021433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Id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  khu147</a:t>
                </a:r>
              </a:p>
              <a:p>
                <a:r>
                  <a:rPr lang="en-US" altLang="ko-KR" sz="1300" dirty="0"/>
                  <a:t>Pw : 981203</a:t>
                </a:r>
              </a:p>
              <a:p>
                <a:endParaRPr lang="en-US" altLang="ko-KR" sz="1300" dirty="0"/>
              </a:p>
              <a:p>
                <a:r>
                  <a:rPr lang="ko-KR" altLang="en-US" sz="1300" dirty="0" err="1"/>
                  <a:t>서버님</a:t>
                </a:r>
                <a:endParaRPr lang="en-US" altLang="ko-KR" sz="1300" dirty="0"/>
              </a:p>
              <a:p>
                <a:r>
                  <a:rPr lang="ko-KR" altLang="en-US" sz="1300" dirty="0"/>
                  <a:t>개인정보 </a:t>
                </a:r>
                <a:endParaRPr lang="en-US" altLang="ko-KR" sz="1300" dirty="0"/>
              </a:p>
              <a:p>
                <a:r>
                  <a:rPr lang="ko-KR" altLang="en-US" sz="1300" dirty="0"/>
                  <a:t>알려주세요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8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44948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7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45156 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412A6-81B3-5437-3098-DB303E92C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9D80A32-B474-7BF2-80C7-974099EB18DB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37AD2304-DC7B-361E-2EF4-B20804B0A7BA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325E536-AE41-B2F9-887E-4DDBF1AECD05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10.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통신을 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0A55EA-12AC-EF4B-64DE-4A6D0B5F0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F3BD87-E12A-039E-8D6A-7A9DB9E35394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AFC233-1C31-B5BE-EC0C-3536A3D1AA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5A99D5-2A0C-E145-FC4D-F6D6C6EE7321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7C6082-C44D-7137-3126-2B7CFFABB352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4D5DE-7231-4E12-7DBB-749EE2B68E87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15433C5-8F63-9537-51E3-4F84E11BC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45E70E-DB30-C526-92BE-47B2CA3705D7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9AA99E-27E9-6210-CA7F-DBBCD7E7B87C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B07BDD-1BA5-9381-47B4-C9577FA7B568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E45863-B5CC-0A56-2539-3ECFA0CEDD1E}"/>
              </a:ext>
            </a:extLst>
          </p:cNvPr>
          <p:cNvSpPr/>
          <p:nvPr/>
        </p:nvSpPr>
        <p:spPr>
          <a:xfrm>
            <a:off x="180565" y="6996826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116C80-DBE3-C096-9144-DCE791106A8B}"/>
              </a:ext>
            </a:extLst>
          </p:cNvPr>
          <p:cNvSpPr/>
          <p:nvPr/>
        </p:nvSpPr>
        <p:spPr>
          <a:xfrm>
            <a:off x="177252" y="7696850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E5EC33-F399-8B30-5488-B6C9D292DC98}"/>
              </a:ext>
            </a:extLst>
          </p:cNvPr>
          <p:cNvSpPr/>
          <p:nvPr/>
        </p:nvSpPr>
        <p:spPr>
          <a:xfrm>
            <a:off x="16684387" y="8374578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5E8854-DEA1-FF0B-7432-D46BFA6BDC3B}"/>
              </a:ext>
            </a:extLst>
          </p:cNvPr>
          <p:cNvSpPr/>
          <p:nvPr/>
        </p:nvSpPr>
        <p:spPr>
          <a:xfrm>
            <a:off x="12116114" y="6286500"/>
            <a:ext cx="2002207" cy="3228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597F75-3CA4-FB6C-407B-7945C7FAFC27}"/>
              </a:ext>
            </a:extLst>
          </p:cNvPr>
          <p:cNvGrpSpPr/>
          <p:nvPr/>
        </p:nvGrpSpPr>
        <p:grpSpPr>
          <a:xfrm>
            <a:off x="12391701" y="6505850"/>
            <a:ext cx="1524341" cy="2734114"/>
            <a:chOff x="3991133" y="4443579"/>
            <a:chExt cx="1524341" cy="273411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C93895-0AC3-E131-F33D-0C9DAB2A68B4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HTTP Message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6EC009-5C6B-908F-0DEF-94593F435314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2FC5024-484C-D390-6CD1-EEBF65EA119D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8AEA2D-DDE7-2A2B-496A-9FA91A08FAE3}"/>
                  </a:ext>
                </a:extLst>
              </p:cNvPr>
              <p:cNvSpPr txBox="1"/>
              <p:nvPr/>
            </p:nvSpPr>
            <p:spPr>
              <a:xfrm>
                <a:off x="4267219" y="4772774"/>
                <a:ext cx="1021433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Id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  khu147</a:t>
                </a:r>
              </a:p>
              <a:p>
                <a:r>
                  <a:rPr lang="en-US" altLang="ko-KR" sz="1300" dirty="0"/>
                  <a:t>Pw : 981203</a:t>
                </a:r>
              </a:p>
              <a:p>
                <a:endParaRPr lang="en-US" altLang="ko-KR" sz="1300" dirty="0"/>
              </a:p>
              <a:p>
                <a:r>
                  <a:rPr lang="ko-KR" altLang="en-US" sz="1300" dirty="0" err="1"/>
                  <a:t>서버님</a:t>
                </a:r>
                <a:endParaRPr lang="en-US" altLang="ko-KR" sz="1300" dirty="0"/>
              </a:p>
              <a:p>
                <a:r>
                  <a:rPr lang="ko-KR" altLang="en-US" sz="1300" dirty="0"/>
                  <a:t>개인정보 </a:t>
                </a:r>
                <a:endParaRPr lang="en-US" altLang="ko-KR" sz="1300" dirty="0"/>
              </a:p>
              <a:p>
                <a:r>
                  <a:rPr lang="ko-KR" altLang="en-US" sz="1300" dirty="0"/>
                  <a:t>알려주세요</a:t>
                </a:r>
              </a:p>
            </p:txBody>
          </p:sp>
        </p:grpSp>
      </p:grp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EA39B5DF-CC0C-D44A-2130-74508C110DAA}"/>
              </a:ext>
            </a:extLst>
          </p:cNvPr>
          <p:cNvSpPr/>
          <p:nvPr/>
        </p:nvSpPr>
        <p:spPr>
          <a:xfrm>
            <a:off x="15513681" y="5312792"/>
            <a:ext cx="1524341" cy="1327023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정보 확인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5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A5662-FC19-0FC4-346C-5F948E6BE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6A3DCA9-4908-FB2E-92F8-4824904A1425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6E9F9CA-A269-3F23-6694-187569A03AC9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C939E15-AF6A-A68A-46CF-2E1B521D68EE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10.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통신을 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87B76F-7D26-0623-199D-7D21CB9D1E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1C1B85-7132-F12C-BD1C-D0B3DF2568CC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D7C5BD-D306-E1E6-3084-7530DD1A53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226E9E-8626-80C0-2983-BF418FA25A16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7BE66-771D-5126-7DF4-478039CD3FD4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D056B6-4E0E-70DD-3C7F-54F6D0AF8BFB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C2EEBA0-35C4-F903-8AE0-B9ED7635C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77B259-D050-A99E-21C3-3A283C026E43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15CBC0-CA8F-075D-8B70-7A78C764546E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01B63B-BACF-89DB-F051-56DCBC4E9FB1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58D4A1-BC5B-E386-DC4F-84508C25D74E}"/>
              </a:ext>
            </a:extLst>
          </p:cNvPr>
          <p:cNvSpPr/>
          <p:nvPr/>
        </p:nvSpPr>
        <p:spPr>
          <a:xfrm>
            <a:off x="180565" y="6996826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F8294-29AF-3D42-87A9-FA5E9BFF8D64}"/>
              </a:ext>
            </a:extLst>
          </p:cNvPr>
          <p:cNvSpPr/>
          <p:nvPr/>
        </p:nvSpPr>
        <p:spPr>
          <a:xfrm>
            <a:off x="177252" y="7696850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365FE6-52A7-AF37-1FC2-B3D8585A3F69}"/>
              </a:ext>
            </a:extLst>
          </p:cNvPr>
          <p:cNvSpPr/>
          <p:nvPr/>
        </p:nvSpPr>
        <p:spPr>
          <a:xfrm>
            <a:off x="16684387" y="8374578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C56746-89B3-CAB5-C01E-DDE72C6FCCD5}"/>
              </a:ext>
            </a:extLst>
          </p:cNvPr>
          <p:cNvSpPr/>
          <p:nvPr/>
        </p:nvSpPr>
        <p:spPr>
          <a:xfrm>
            <a:off x="12547208" y="6247969"/>
            <a:ext cx="1828800" cy="30322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F5AE27-D06C-CE48-3A12-B49936496D26}"/>
              </a:ext>
            </a:extLst>
          </p:cNvPr>
          <p:cNvGrpSpPr/>
          <p:nvPr/>
        </p:nvGrpSpPr>
        <p:grpSpPr>
          <a:xfrm>
            <a:off x="12687092" y="6477896"/>
            <a:ext cx="1524341" cy="2734114"/>
            <a:chOff x="3991133" y="4443579"/>
            <a:chExt cx="1524341" cy="27341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E4642D-4682-BF94-09BA-9CA1E14292B0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HTTP Message</a:t>
              </a:r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388F56B-5AD4-3AFC-BFCF-2152E0673AF3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3C3B8E0-33F8-3F4D-ACE6-EEBADAB2B81D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598AD3-9F7D-B5A1-9B15-E2E0E175CD5B}"/>
                  </a:ext>
                </a:extLst>
              </p:cNvPr>
              <p:cNvSpPr txBox="1"/>
              <p:nvPr/>
            </p:nvSpPr>
            <p:spPr>
              <a:xfrm>
                <a:off x="3991133" y="4506525"/>
                <a:ext cx="1473480" cy="1892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Id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  khu147</a:t>
                </a:r>
              </a:p>
              <a:p>
                <a:r>
                  <a:rPr lang="en-US" altLang="ko-KR" sz="1300" dirty="0"/>
                  <a:t>Pw : 981203</a:t>
                </a:r>
              </a:p>
              <a:p>
                <a:r>
                  <a:rPr lang="en-US" altLang="ko-KR" sz="1300" dirty="0"/>
                  <a:t>Birth: 1998.12.03</a:t>
                </a:r>
              </a:p>
              <a:p>
                <a:r>
                  <a:rPr lang="en-US" altLang="ko-KR" sz="1300" dirty="0"/>
                  <a:t>address: : </a:t>
                </a:r>
                <a:r>
                  <a:rPr lang="ko-KR" altLang="en-US" sz="1300" dirty="0"/>
                  <a:t>화성시</a:t>
                </a:r>
                <a:endParaRPr lang="en-US" altLang="ko-KR" sz="1300" dirty="0"/>
              </a:p>
              <a:p>
                <a:r>
                  <a:rPr lang="ko-KR" altLang="en-US" sz="1300" dirty="0"/>
                  <a:t>직장</a:t>
                </a:r>
                <a:r>
                  <a:rPr lang="en-US" altLang="ko-KR" sz="1300" dirty="0"/>
                  <a:t> : </a:t>
                </a:r>
                <a:r>
                  <a:rPr lang="ko-KR" altLang="en-US" sz="1300" dirty="0"/>
                  <a:t>자택경비원</a:t>
                </a:r>
                <a:endParaRPr lang="en-US" altLang="ko-KR" sz="1300" dirty="0"/>
              </a:p>
              <a:p>
                <a:r>
                  <a:rPr lang="ko-KR" altLang="en-US" sz="1300" dirty="0"/>
                  <a:t>전화번호 </a:t>
                </a:r>
                <a:r>
                  <a:rPr lang="en-US" altLang="ko-KR" sz="1300" dirty="0"/>
                  <a:t>: </a:t>
                </a:r>
              </a:p>
              <a:p>
                <a:r>
                  <a:rPr lang="en-US" altLang="ko-KR" sz="1300" dirty="0"/>
                  <a:t>01063105641</a:t>
                </a:r>
              </a:p>
              <a:p>
                <a:r>
                  <a:rPr lang="ko-KR" altLang="en-US" sz="1300" dirty="0"/>
                  <a:t>비밀번호 힌트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답</a:t>
                </a:r>
                <a:r>
                  <a:rPr lang="en-US" altLang="ko-KR" sz="1300" dirty="0"/>
                  <a:t>:</a:t>
                </a:r>
              </a:p>
              <a:p>
                <a:r>
                  <a:rPr lang="ko-KR" altLang="en-US" sz="1300" dirty="0"/>
                  <a:t>코</a:t>
                </a:r>
                <a:r>
                  <a:rPr lang="en-US" altLang="ko-KR" sz="1300" dirty="0"/>
                  <a:t>.</a:t>
                </a:r>
                <a:r>
                  <a:rPr lang="ko-KR" altLang="en-US" sz="1300" dirty="0" err="1"/>
                  <a:t>딩</a:t>
                </a:r>
                <a:r>
                  <a:rPr lang="en-US" altLang="ko-KR" sz="1300" dirty="0"/>
                  <a:t>.</a:t>
                </a:r>
                <a:r>
                  <a:rPr lang="ko-KR" altLang="en-US" sz="1300" dirty="0" err="1"/>
                  <a:t>좋</a:t>
                </a:r>
                <a:r>
                  <a:rPr lang="en-US" altLang="ko-KR" sz="1300" dirty="0"/>
                  <a:t>.</a:t>
                </a:r>
                <a:r>
                  <a:rPr lang="ko-KR" altLang="en-US" sz="1300" dirty="0"/>
                  <a:t>아</a:t>
                </a:r>
                <a:endParaRPr lang="en-US" altLang="ko-KR" sz="1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09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02C8D-8FDD-4A5C-A4E7-9EF8D807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72A4231-E34B-E36E-6C06-D5440CC0A76D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7EFFE0F-2933-7DF7-FCAE-1CDC1AC2485A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E253121-9083-5BD2-2321-E1256755F502}"/>
              </a:ext>
            </a:extLst>
          </p:cNvPr>
          <p:cNvSpPr txBox="1"/>
          <p:nvPr/>
        </p:nvSpPr>
        <p:spPr>
          <a:xfrm>
            <a:off x="1028700" y="771525"/>
            <a:ext cx="116967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10.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통신을 해보자</a:t>
            </a:r>
            <a:r>
              <a:rPr lang="en-US" altLang="ko-KR" sz="45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7C7938-9493-3834-C350-63DDFCA54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84803"/>
            <a:ext cx="2002207" cy="2002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392B0A-D5EB-02FF-CC07-3846267D3B8F}"/>
              </a:ext>
            </a:extLst>
          </p:cNvPr>
          <p:cNvSpPr txBox="1"/>
          <p:nvPr/>
        </p:nvSpPr>
        <p:spPr>
          <a:xfrm>
            <a:off x="1492029" y="8973483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클라이언트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B699CF-6292-FF20-B2C5-92D9A525C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79" y="6884802"/>
            <a:ext cx="2002207" cy="200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2B528F-1919-BE8D-C622-2B9B42B4DE9D}"/>
              </a:ext>
            </a:extLst>
          </p:cNvPr>
          <p:cNvSpPr txBox="1"/>
          <p:nvPr/>
        </p:nvSpPr>
        <p:spPr>
          <a:xfrm>
            <a:off x="14990248" y="8973483"/>
            <a:ext cx="1046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BCEB76-761A-C76B-6E10-E9397BBB9361}"/>
              </a:ext>
            </a:extLst>
          </p:cNvPr>
          <p:cNvSpPr/>
          <p:nvPr/>
        </p:nvSpPr>
        <p:spPr>
          <a:xfrm>
            <a:off x="16687800" y="7053962"/>
            <a:ext cx="1483113" cy="4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2012BE-643B-F690-B9A3-2C7216ACFD72}"/>
              </a:ext>
            </a:extLst>
          </p:cNvPr>
          <p:cNvSpPr/>
          <p:nvPr/>
        </p:nvSpPr>
        <p:spPr>
          <a:xfrm>
            <a:off x="16684388" y="7689173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1A26E0-D139-84B7-1788-91F4F84611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3616"/>
            <a:ext cx="2002207" cy="2002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C26465-A9A2-0BE8-8097-375255AC910F}"/>
              </a:ext>
            </a:extLst>
          </p:cNvPr>
          <p:cNvSpPr txBox="1"/>
          <p:nvPr/>
        </p:nvSpPr>
        <p:spPr>
          <a:xfrm>
            <a:off x="7588029" y="4001115"/>
            <a:ext cx="25233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97C8B9-8701-A374-2EFA-C9CDFD2EECA8}"/>
              </a:ext>
            </a:extLst>
          </p:cNvPr>
          <p:cNvSpPr/>
          <p:nvPr/>
        </p:nvSpPr>
        <p:spPr>
          <a:xfrm>
            <a:off x="6088351" y="2070827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CD0E7B-4BED-434D-7E9E-B3630AD0C792}"/>
              </a:ext>
            </a:extLst>
          </p:cNvPr>
          <p:cNvSpPr/>
          <p:nvPr/>
        </p:nvSpPr>
        <p:spPr>
          <a:xfrm>
            <a:off x="6081725" y="2634355"/>
            <a:ext cx="1483113" cy="477048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AACFB0-9BBA-52CD-B4C9-21E1151B7B55}"/>
              </a:ext>
            </a:extLst>
          </p:cNvPr>
          <p:cNvSpPr/>
          <p:nvPr/>
        </p:nvSpPr>
        <p:spPr>
          <a:xfrm>
            <a:off x="180565" y="6996826"/>
            <a:ext cx="1483113" cy="477048"/>
          </a:xfrm>
          <a:prstGeom prst="rect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35B2F8-B9BD-B63E-F12C-75C0924ADDBA}"/>
              </a:ext>
            </a:extLst>
          </p:cNvPr>
          <p:cNvSpPr/>
          <p:nvPr/>
        </p:nvSpPr>
        <p:spPr>
          <a:xfrm>
            <a:off x="177252" y="7696850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DFB1AB-E7F0-894E-21B2-5352DDA2DF4C}"/>
              </a:ext>
            </a:extLst>
          </p:cNvPr>
          <p:cNvSpPr/>
          <p:nvPr/>
        </p:nvSpPr>
        <p:spPr>
          <a:xfrm>
            <a:off x="16684387" y="8374578"/>
            <a:ext cx="1483113" cy="47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비밀키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323718-BDF1-CE91-7022-333ED930B050}"/>
              </a:ext>
            </a:extLst>
          </p:cNvPr>
          <p:cNvSpPr/>
          <p:nvPr/>
        </p:nvSpPr>
        <p:spPr>
          <a:xfrm>
            <a:off x="3950413" y="6247969"/>
            <a:ext cx="1828800" cy="30322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DB902AC-31CC-7270-1552-4E35A0B6675D}"/>
              </a:ext>
            </a:extLst>
          </p:cNvPr>
          <p:cNvGrpSpPr/>
          <p:nvPr/>
        </p:nvGrpSpPr>
        <p:grpSpPr>
          <a:xfrm>
            <a:off x="4142562" y="6477896"/>
            <a:ext cx="1524341" cy="2734114"/>
            <a:chOff x="3991133" y="4443579"/>
            <a:chExt cx="1524341" cy="27341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B3DA2-51F7-6D1E-8D47-7FD4BA04BEB1}"/>
                </a:ext>
              </a:extLst>
            </p:cNvPr>
            <p:cNvSpPr txBox="1"/>
            <p:nvPr/>
          </p:nvSpPr>
          <p:spPr>
            <a:xfrm>
              <a:off x="4067655" y="6531362"/>
              <a:ext cx="137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HTTP Message</a:t>
              </a:r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A610A53-019B-4A4D-3A81-76D2A4107160}"/>
                </a:ext>
              </a:extLst>
            </p:cNvPr>
            <p:cNvGrpSpPr/>
            <p:nvPr/>
          </p:nvGrpSpPr>
          <p:grpSpPr>
            <a:xfrm>
              <a:off x="3991133" y="4443579"/>
              <a:ext cx="1524341" cy="2002205"/>
              <a:chOff x="3991133" y="4443579"/>
              <a:chExt cx="1524341" cy="200220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C6D3A27-0D45-A03B-2AAF-F6877DB717F5}"/>
                  </a:ext>
                </a:extLst>
              </p:cNvPr>
              <p:cNvSpPr/>
              <p:nvPr/>
            </p:nvSpPr>
            <p:spPr>
              <a:xfrm>
                <a:off x="3991133" y="4443579"/>
                <a:ext cx="1524341" cy="2002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323C0F-682D-C539-D9E8-870EA192F2FA}"/>
                  </a:ext>
                </a:extLst>
              </p:cNvPr>
              <p:cNvSpPr txBox="1"/>
              <p:nvPr/>
            </p:nvSpPr>
            <p:spPr>
              <a:xfrm>
                <a:off x="3991133" y="4506525"/>
                <a:ext cx="1473480" cy="1892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Id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  khu147</a:t>
                </a:r>
              </a:p>
              <a:p>
                <a:r>
                  <a:rPr lang="en-US" altLang="ko-KR" sz="1300" dirty="0"/>
                  <a:t>Pw : 981203</a:t>
                </a:r>
              </a:p>
              <a:p>
                <a:r>
                  <a:rPr lang="en-US" altLang="ko-KR" sz="1300" dirty="0"/>
                  <a:t>Birth: 1998.12.03</a:t>
                </a:r>
              </a:p>
              <a:p>
                <a:r>
                  <a:rPr lang="en-US" altLang="ko-KR" sz="1300" dirty="0"/>
                  <a:t>address: : </a:t>
                </a:r>
                <a:r>
                  <a:rPr lang="ko-KR" altLang="en-US" sz="1300" dirty="0"/>
                  <a:t>화성시</a:t>
                </a:r>
                <a:endParaRPr lang="en-US" altLang="ko-KR" sz="1300" dirty="0"/>
              </a:p>
              <a:p>
                <a:r>
                  <a:rPr lang="ko-KR" altLang="en-US" sz="1300" dirty="0"/>
                  <a:t>직장</a:t>
                </a:r>
                <a:r>
                  <a:rPr lang="en-US" altLang="ko-KR" sz="1300" dirty="0"/>
                  <a:t> : </a:t>
                </a:r>
                <a:r>
                  <a:rPr lang="ko-KR" altLang="en-US" sz="1300" dirty="0"/>
                  <a:t>자택경비원</a:t>
                </a:r>
                <a:endParaRPr lang="en-US" altLang="ko-KR" sz="1300" dirty="0"/>
              </a:p>
              <a:p>
                <a:r>
                  <a:rPr lang="ko-KR" altLang="en-US" sz="1300" dirty="0"/>
                  <a:t>전화번호 </a:t>
                </a:r>
                <a:r>
                  <a:rPr lang="en-US" altLang="ko-KR" sz="1300" dirty="0"/>
                  <a:t>: </a:t>
                </a:r>
              </a:p>
              <a:p>
                <a:r>
                  <a:rPr lang="en-US" altLang="ko-KR" sz="1300" dirty="0"/>
                  <a:t>01063105641</a:t>
                </a:r>
              </a:p>
              <a:p>
                <a:r>
                  <a:rPr lang="ko-KR" altLang="en-US" sz="1300" dirty="0"/>
                  <a:t>비밀번호 힌트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답</a:t>
                </a:r>
                <a:r>
                  <a:rPr lang="en-US" altLang="ko-KR" sz="1300" dirty="0"/>
                  <a:t>:</a:t>
                </a:r>
              </a:p>
              <a:p>
                <a:r>
                  <a:rPr lang="ko-KR" altLang="en-US" sz="1300" dirty="0"/>
                  <a:t>코</a:t>
                </a:r>
                <a:r>
                  <a:rPr lang="en-US" altLang="ko-KR" sz="1300" dirty="0"/>
                  <a:t>.</a:t>
                </a:r>
                <a:r>
                  <a:rPr lang="ko-KR" altLang="en-US" sz="1300" dirty="0" err="1"/>
                  <a:t>딩</a:t>
                </a:r>
                <a:r>
                  <a:rPr lang="en-US" altLang="ko-KR" sz="1300" dirty="0"/>
                  <a:t>.</a:t>
                </a:r>
                <a:r>
                  <a:rPr lang="ko-KR" altLang="en-US" sz="1300" dirty="0" err="1"/>
                  <a:t>좋</a:t>
                </a:r>
                <a:r>
                  <a:rPr lang="en-US" altLang="ko-KR" sz="1300" dirty="0"/>
                  <a:t>.</a:t>
                </a:r>
                <a:r>
                  <a:rPr lang="ko-KR" altLang="en-US" sz="1300" dirty="0"/>
                  <a:t>아</a:t>
                </a:r>
                <a:endParaRPr lang="en-US" altLang="ko-KR" sz="1300" dirty="0"/>
              </a:p>
            </p:txBody>
          </p:sp>
        </p:grpSp>
      </p:grp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2C117B4A-06A7-2AAE-A5FE-77ED898F036B}"/>
              </a:ext>
            </a:extLst>
          </p:cNvPr>
          <p:cNvSpPr/>
          <p:nvPr/>
        </p:nvSpPr>
        <p:spPr>
          <a:xfrm flipH="1">
            <a:off x="1151435" y="5254952"/>
            <a:ext cx="1930035" cy="1410820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 정보 확인</a:t>
            </a:r>
            <a:r>
              <a:rPr lang="en-US" altLang="ko-KR" sz="1300" dirty="0">
                <a:solidFill>
                  <a:schemeClr val="tx1"/>
                </a:solidFill>
              </a:rPr>
              <a:t>!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92F25-150B-58C5-76F3-98665DD5A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F728EDD-0699-DBD2-C016-B717326B8A53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FACCA672-0AE6-0121-4C93-82955064502F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539AA83-BC93-FA02-1EED-8F1DC71FA22C}"/>
              </a:ext>
            </a:extLst>
          </p:cNvPr>
          <p:cNvSpPr txBox="1"/>
          <p:nvPr/>
        </p:nvSpPr>
        <p:spPr>
          <a:xfrm>
            <a:off x="1028700" y="771525"/>
            <a:ext cx="73533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11.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용어 최종 정리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48BE6-D122-6B9D-0EAB-B9EA06297AD5}"/>
              </a:ext>
            </a:extLst>
          </p:cNvPr>
          <p:cNvSpPr txBox="1">
            <a:spLocks/>
          </p:cNvSpPr>
          <p:nvPr/>
        </p:nvSpPr>
        <p:spPr>
          <a:xfrm>
            <a:off x="838200" y="2171700"/>
            <a:ext cx="166116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b="1" dirty="0"/>
              <a:t>HTTP </a:t>
            </a:r>
            <a:r>
              <a:rPr lang="ko-KR" altLang="en-US" sz="2500" b="1" dirty="0"/>
              <a:t>란</a:t>
            </a:r>
            <a:r>
              <a:rPr lang="en-US" altLang="ko-KR" sz="2500" b="1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500" dirty="0" err="1"/>
              <a:t>HyperText</a:t>
            </a:r>
            <a:r>
              <a:rPr lang="en-US" altLang="ko-KR" sz="2500" dirty="0"/>
              <a:t> Transfer Protocol</a:t>
            </a:r>
            <a:r>
              <a:rPr lang="ko-KR" altLang="en-US" sz="2500" dirty="0"/>
              <a:t>의 약자로</a:t>
            </a:r>
            <a:r>
              <a:rPr lang="en-US" altLang="ko-KR" sz="2500" dirty="0"/>
              <a:t>, </a:t>
            </a:r>
            <a:r>
              <a:rPr lang="ko-KR" altLang="en-US" sz="2500" dirty="0"/>
              <a:t>데이터를 텍스트 형식의 메시지를 이용해서 통신하는 규약을 의미한다</a:t>
            </a:r>
            <a:r>
              <a:rPr lang="en-US" altLang="ko-KR" sz="2500" b="1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b="1" dirty="0"/>
              <a:t>HTTPS </a:t>
            </a:r>
            <a:r>
              <a:rPr lang="ko-KR" altLang="en-US" sz="2500" b="1" dirty="0"/>
              <a:t>란</a:t>
            </a:r>
            <a:r>
              <a:rPr lang="en-US" altLang="ko-KR" sz="2500" b="1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500" dirty="0" err="1"/>
              <a:t>HyperText</a:t>
            </a:r>
            <a:r>
              <a:rPr lang="en-US" altLang="ko-KR" sz="2500" dirty="0"/>
              <a:t> Transfer Protocol Secure</a:t>
            </a:r>
            <a:r>
              <a:rPr lang="ko-KR" altLang="en-US" sz="2500" dirty="0"/>
              <a:t>의 약자로</a:t>
            </a:r>
            <a:r>
              <a:rPr lang="en-US" altLang="ko-KR" sz="2500" dirty="0"/>
              <a:t>, HTTP</a:t>
            </a:r>
            <a:r>
              <a:rPr lang="ko-KR" altLang="en-US" sz="2500" dirty="0"/>
              <a:t>프로토콜의 단점을 보완하여 보안을 강화한 통신규약을 의미한다</a:t>
            </a:r>
            <a:r>
              <a:rPr lang="en-US" altLang="ko-KR" sz="25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b="1" dirty="0"/>
              <a:t>SSL </a:t>
            </a:r>
            <a:r>
              <a:rPr lang="ko-KR" altLang="en-US" sz="2500" b="1" dirty="0"/>
              <a:t>이란</a:t>
            </a:r>
            <a:r>
              <a:rPr lang="en-US" altLang="ko-KR" sz="2500" b="1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Socket Secure Layer</a:t>
            </a:r>
            <a:r>
              <a:rPr lang="ko-KR" altLang="en-US" sz="2500" dirty="0"/>
              <a:t>의 약자로</a:t>
            </a:r>
            <a:r>
              <a:rPr lang="en-US" altLang="ko-KR" sz="2500" dirty="0"/>
              <a:t>,  </a:t>
            </a:r>
            <a:r>
              <a:rPr lang="ko-KR" altLang="en-US" sz="2500" dirty="0"/>
              <a:t>보안 소켓 계층을 이르는 것으로</a:t>
            </a:r>
            <a:r>
              <a:rPr lang="en-US" altLang="ko-KR" sz="2500" dirty="0"/>
              <a:t>, </a:t>
            </a:r>
            <a:r>
              <a:rPr lang="ko-KR" altLang="en-US" sz="2500" dirty="0"/>
              <a:t>데이터를 안전하게 전송하기 위한 암호화 통신 프로토콜을 의미한다</a:t>
            </a:r>
            <a:r>
              <a:rPr lang="en-US" altLang="ko-KR" sz="25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b="1" dirty="0"/>
              <a:t>CA </a:t>
            </a:r>
            <a:r>
              <a:rPr lang="ko-KR" altLang="en-US" sz="2500" b="1" dirty="0"/>
              <a:t>란</a:t>
            </a:r>
            <a:r>
              <a:rPr lang="en-US" altLang="ko-KR" sz="2500" b="1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Certification</a:t>
            </a:r>
            <a:r>
              <a:rPr lang="ko-KR" altLang="en-US" sz="2500" dirty="0"/>
              <a:t> </a:t>
            </a:r>
            <a:r>
              <a:rPr lang="en-US" altLang="ko-KR" sz="2500" dirty="0"/>
              <a:t>Authority</a:t>
            </a:r>
            <a:r>
              <a:rPr lang="ko-KR" altLang="en-US" sz="2500" dirty="0"/>
              <a:t>의 약자로</a:t>
            </a:r>
            <a:r>
              <a:rPr lang="en-US" altLang="ko-KR" sz="2500" dirty="0"/>
              <a:t>, </a:t>
            </a:r>
            <a:r>
              <a:rPr lang="ko-KR" altLang="en-US" sz="2500" dirty="0">
                <a:solidFill>
                  <a:srgbClr val="000000"/>
                </a:solidFill>
                <a:latin typeface="Noto Sans"/>
                <a:ea typeface="Noto Sans"/>
              </a:rPr>
              <a:t>디지털 인증서를 발급</a:t>
            </a:r>
            <a:r>
              <a:rPr lang="en-US" altLang="ko-KR" sz="2500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latin typeface="Noto Sans"/>
                <a:ea typeface="Noto Sans"/>
              </a:rPr>
              <a:t>검증 및 관리하는 기관 </a:t>
            </a:r>
            <a:r>
              <a:rPr lang="en-US" altLang="ko-KR" sz="2500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 err="1">
                <a:solidFill>
                  <a:srgbClr val="000000"/>
                </a:solidFill>
                <a:latin typeface="Noto Sans"/>
                <a:ea typeface="Noto Sans"/>
              </a:rPr>
              <a:t>대칭키</a:t>
            </a:r>
            <a:r>
              <a:rPr lang="ko-KR" altLang="en-US" sz="2500" b="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altLang="ko-KR" sz="2500" b="1" dirty="0">
                <a:solidFill>
                  <a:srgbClr val="000000"/>
                </a:solidFill>
                <a:latin typeface="Noto Sans"/>
                <a:ea typeface="Noto Sans"/>
              </a:rPr>
              <a:t>/</a:t>
            </a:r>
            <a:r>
              <a:rPr lang="ko-KR" altLang="en-US" sz="2500" b="1" dirty="0">
                <a:solidFill>
                  <a:srgbClr val="000000"/>
                </a:solidFill>
                <a:latin typeface="Noto Sans"/>
                <a:ea typeface="Noto Sans"/>
              </a:rPr>
              <a:t>비대칭키 암호화란</a:t>
            </a:r>
            <a:r>
              <a:rPr lang="en-US" altLang="ko-KR" sz="2500" b="1" dirty="0">
                <a:solidFill>
                  <a:srgbClr val="000000"/>
                </a:solidFill>
                <a:latin typeface="Noto Sans"/>
                <a:ea typeface="Noto Sans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500" dirty="0" err="1">
                <a:solidFill>
                  <a:srgbClr val="000000"/>
                </a:solidFill>
                <a:latin typeface="Noto Sans"/>
                <a:ea typeface="Noto Sans"/>
              </a:rPr>
              <a:t>대칭키</a:t>
            </a:r>
            <a:r>
              <a:rPr lang="ko-KR" altLang="en-US" sz="2500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altLang="ko-KR" sz="2500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  <a:r>
              <a:rPr lang="ko-KR" altLang="en-US" sz="2500" dirty="0">
                <a:solidFill>
                  <a:srgbClr val="000000"/>
                </a:solidFill>
                <a:latin typeface="Noto Sans"/>
                <a:ea typeface="Noto Sans"/>
              </a:rPr>
              <a:t>같은 쌍의 비밀키를 이용하여 암</a:t>
            </a:r>
            <a:r>
              <a:rPr lang="en-US" altLang="ko-KR" sz="2500" dirty="0">
                <a:solidFill>
                  <a:srgbClr val="000000"/>
                </a:solidFill>
                <a:latin typeface="Noto Sans"/>
                <a:ea typeface="Noto Sans"/>
              </a:rPr>
              <a:t>/</a:t>
            </a:r>
            <a:r>
              <a:rPr lang="ko-KR" altLang="en-US" sz="2500" dirty="0">
                <a:solidFill>
                  <a:srgbClr val="000000"/>
                </a:solidFill>
                <a:latin typeface="Noto Sans"/>
                <a:ea typeface="Noto Sans"/>
              </a:rPr>
              <a:t>복호화를 하는 방법</a:t>
            </a:r>
            <a:endParaRPr lang="en-US" altLang="ko-KR" sz="2500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rgbClr val="000000"/>
                </a:solidFill>
                <a:latin typeface="Noto Sans"/>
                <a:ea typeface="Noto Sans"/>
              </a:rPr>
              <a:t>비대칭키 </a:t>
            </a:r>
            <a:r>
              <a:rPr lang="en-US" altLang="ko-KR" sz="2500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  <a:r>
              <a:rPr lang="ko-KR" altLang="en-US" sz="2500" dirty="0">
                <a:solidFill>
                  <a:srgbClr val="000000"/>
                </a:solidFill>
                <a:latin typeface="Noto Sans"/>
                <a:ea typeface="Noto Sans"/>
              </a:rPr>
              <a:t>개인키</a:t>
            </a:r>
            <a:r>
              <a:rPr lang="en-US" altLang="ko-KR" sz="2500" dirty="0">
                <a:solidFill>
                  <a:srgbClr val="000000"/>
                </a:solidFill>
                <a:latin typeface="Noto Sans"/>
                <a:ea typeface="Noto Sans"/>
              </a:rPr>
              <a:t>/</a:t>
            </a:r>
            <a:r>
              <a:rPr lang="ko-KR" altLang="en-US" sz="2500" dirty="0">
                <a:solidFill>
                  <a:srgbClr val="000000"/>
                </a:solidFill>
                <a:latin typeface="Noto Sans"/>
                <a:ea typeface="Noto Sans"/>
              </a:rPr>
              <a:t>공개키를 이용하여 암</a:t>
            </a:r>
            <a:r>
              <a:rPr lang="en-US" altLang="ko-KR" sz="2500" dirty="0">
                <a:solidFill>
                  <a:srgbClr val="000000"/>
                </a:solidFill>
                <a:latin typeface="Noto Sans"/>
                <a:ea typeface="Noto Sans"/>
              </a:rPr>
              <a:t>/</a:t>
            </a:r>
            <a:r>
              <a:rPr lang="ko-KR" altLang="en-US" sz="2500" dirty="0">
                <a:solidFill>
                  <a:srgbClr val="000000"/>
                </a:solidFill>
                <a:latin typeface="Noto Sans"/>
                <a:ea typeface="Noto Sans"/>
              </a:rPr>
              <a:t>복호화를 하는 방법</a:t>
            </a:r>
            <a:endParaRPr lang="en-US" altLang="ko-KR" sz="2500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333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4820-9CD9-A186-26E7-BDE0851BD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4F8C709-1726-167B-E7F0-CD732D3DF6BB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263D77C-029B-71E4-6FC8-2276089FB0BB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94438B8-69AE-C7FA-FBCB-DD2CB299E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4678495"/>
            <a:ext cx="1752941" cy="17529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0A3C75D-6E91-29A9-11C4-6631DE660C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4678495"/>
            <a:ext cx="1752941" cy="17529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8BE8886-5FD9-45E2-BD6D-712ABB03D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2705405"/>
            <a:ext cx="4876190" cy="4876190"/>
          </a:xfrm>
          <a:prstGeom prst="rect">
            <a:avLst/>
          </a:prstGeom>
        </p:spPr>
      </p:pic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15727B20-8846-B399-C252-30E14171C01C}"/>
              </a:ext>
            </a:extLst>
          </p:cNvPr>
          <p:cNvSpPr/>
          <p:nvPr/>
        </p:nvSpPr>
        <p:spPr>
          <a:xfrm>
            <a:off x="2374806" y="2342350"/>
            <a:ext cx="3505200" cy="197611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일단 한번 </a:t>
            </a:r>
            <a:r>
              <a:rPr lang="ko-KR" altLang="en-US" dirty="0" err="1">
                <a:solidFill>
                  <a:schemeClr val="tx1"/>
                </a:solidFill>
              </a:rPr>
              <a:t>보내보는</a:t>
            </a:r>
            <a:r>
              <a:rPr lang="ko-KR" altLang="en-US" dirty="0">
                <a:solidFill>
                  <a:schemeClr val="tx1"/>
                </a:solidFill>
              </a:rPr>
              <a:t> 시뮬레이션을 해볼까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EE06C-6960-E0A9-65E7-684BF3D66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19300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74EEC-7B15-F78F-3154-72B9E753F619}"/>
              </a:ext>
            </a:extLst>
          </p:cNvPr>
          <p:cNvSpPr txBox="1"/>
          <p:nvPr/>
        </p:nvSpPr>
        <p:spPr>
          <a:xfrm>
            <a:off x="1840848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A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22F86-317C-9165-CD33-593FC20CD3F1}"/>
              </a:ext>
            </a:extLst>
          </p:cNvPr>
          <p:cNvSpPr txBox="1"/>
          <p:nvPr/>
        </p:nvSpPr>
        <p:spPr>
          <a:xfrm>
            <a:off x="15165553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B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A7C5C7C-C339-28E1-BD26-B5C50CDB30EA}"/>
              </a:ext>
            </a:extLst>
          </p:cNvPr>
          <p:cNvSpPr txBox="1"/>
          <p:nvPr/>
        </p:nvSpPr>
        <p:spPr>
          <a:xfrm>
            <a:off x="1028700" y="771525"/>
            <a:ext cx="3098706" cy="58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3000" b="1" dirty="0" err="1">
                <a:solidFill>
                  <a:srgbClr val="000000"/>
                </a:solidFill>
                <a:latin typeface="+mj-ea"/>
                <a:ea typeface="+mj-ea"/>
              </a:rPr>
              <a:t>옛날옛날에</a:t>
            </a:r>
            <a:r>
              <a:rPr lang="en-US" altLang="ko-KR" sz="300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7486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89219-EB84-631A-1295-54CA62A2B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B83211B-296F-C1BD-3D07-F0943E94DC8C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17D2C190-AAD5-DED7-7F38-95AD694B415E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EC66CAA-BE3B-C150-BFE5-B7D95543B23F}"/>
              </a:ext>
            </a:extLst>
          </p:cNvPr>
          <p:cNvSpPr txBox="1"/>
          <p:nvPr/>
        </p:nvSpPr>
        <p:spPr>
          <a:xfrm>
            <a:off x="1028700" y="771525"/>
            <a:ext cx="73533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12. </a:t>
            </a:r>
            <a:r>
              <a:rPr lang="ko-KR" altLang="en-US" sz="4500" dirty="0">
                <a:solidFill>
                  <a:srgbClr val="000000"/>
                </a:solidFill>
                <a:latin typeface="+mj-ea"/>
                <a:ea typeface="+mj-ea"/>
              </a:rPr>
              <a:t>과정 최종 정리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31251-B729-0607-2B1F-09AF55BA7D46}"/>
              </a:ext>
            </a:extLst>
          </p:cNvPr>
          <p:cNvSpPr txBox="1">
            <a:spLocks/>
          </p:cNvSpPr>
          <p:nvPr/>
        </p:nvSpPr>
        <p:spPr>
          <a:xfrm>
            <a:off x="838200" y="2212739"/>
            <a:ext cx="16611600" cy="6166881"/>
          </a:xfrm>
          <a:prstGeom prst="rect">
            <a:avLst/>
          </a:prstGeom>
          <a:noFill/>
        </p:spPr>
        <p:txBody>
          <a:bodyPr wrap="square" bIns="46800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서버는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CA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기관에게 자신이 안전한 서버임을 증명하며 </a:t>
            </a:r>
            <a:r>
              <a:rPr lang="ko-KR" altLang="en-US" b="1" dirty="0">
                <a:solidFill>
                  <a:srgbClr val="4F81BD"/>
                </a:solidFill>
                <a:latin typeface="+mn-ea"/>
              </a:rPr>
              <a:t>서버의 공개키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CA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에게 전달한다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CA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기관은 검토 후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서버의 공개키와 인증기관의 정보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서버의 정보 등을 포함한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인증서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생성한 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1" dirty="0">
                <a:solidFill>
                  <a:srgbClr val="C0504D"/>
                </a:solidFill>
                <a:latin typeface="+mn-ea"/>
              </a:rPr>
              <a:t>CA</a:t>
            </a:r>
            <a:r>
              <a:rPr lang="ko-KR" altLang="en-US" b="1" dirty="0">
                <a:solidFill>
                  <a:srgbClr val="C0504D"/>
                </a:solidFill>
                <a:latin typeface="+mn-ea"/>
              </a:rPr>
              <a:t>기관의 개인키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로 암호화하여 서버에게 전달한다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클라이언트의 요청이 서버로 들어오며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Handshake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과정을 거친다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914400" lvl="1" indent="-45720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Client Hello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과정에서 클라이언트는 자신이 생성한 난수와 가능한 암호화 알고리즘 목록을 서버에 전달한다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914400" lvl="1" indent="-457200">
              <a:buAutoNum type="arabicPeriod" startAt="2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서버는 그 응답으로 </a:t>
            </a:r>
            <a:r>
              <a:rPr lang="en-US" altLang="ko-KR" b="1" dirty="0">
                <a:solidFill>
                  <a:srgbClr val="C0504D"/>
                </a:solidFill>
                <a:latin typeface="+mn-ea"/>
              </a:rPr>
              <a:t>CA</a:t>
            </a:r>
            <a:r>
              <a:rPr lang="ko-KR" altLang="en-US" b="1" dirty="0">
                <a:solidFill>
                  <a:srgbClr val="C0504D"/>
                </a:solidFill>
                <a:latin typeface="+mn-ea"/>
              </a:rPr>
              <a:t>기관의 개인키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로 암호화 된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인증서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서버측에서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생성한 난수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그리고 가능한 암호화 알고리즘 목록을 클라이언트에 전달한다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914400" lvl="1" indent="-457200">
              <a:buAutoNum type="arabicPeriod" startAt="2"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클라이언트는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인증서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명시된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CA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기관을 자신의 목록에서 찾은 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해당 </a:t>
            </a:r>
            <a:r>
              <a:rPr lang="en-US" altLang="ko-KR" b="1" dirty="0">
                <a:solidFill>
                  <a:srgbClr val="C0504D"/>
                </a:solidFill>
                <a:latin typeface="+mn-ea"/>
              </a:rPr>
              <a:t>CA</a:t>
            </a:r>
            <a:r>
              <a:rPr lang="ko-KR" altLang="en-US" b="1" dirty="0">
                <a:solidFill>
                  <a:srgbClr val="C0504D"/>
                </a:solidFill>
                <a:latin typeface="+mn-ea"/>
              </a:rPr>
              <a:t>기관의 공개키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이용하여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인증서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복호화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복호화가 되지 않는다면 해당 인증서는 해당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CA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기관에서 인증한 인증서가 아니게 되므로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클라이언트는 유저에게 안전하지 않은 요청이라며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WARNING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전달한다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복호화가 된다면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인증서에 담긴 </a:t>
            </a:r>
            <a:r>
              <a:rPr lang="ko-KR" altLang="en-US" b="1" dirty="0">
                <a:solidFill>
                  <a:srgbClr val="4F81BD"/>
                </a:solidFill>
                <a:latin typeface="+mn-ea"/>
              </a:rPr>
              <a:t>서버의 공개키</a:t>
            </a:r>
            <a:r>
              <a:rPr lang="ko-KR" altLang="en-US" dirty="0">
                <a:latin typeface="+mn-ea"/>
              </a:rPr>
              <a:t>를 이용하여 </a:t>
            </a:r>
            <a:r>
              <a:rPr lang="en-US" altLang="ko-KR" dirty="0">
                <a:latin typeface="+mn-ea"/>
              </a:rPr>
              <a:t>Handshake</a:t>
            </a:r>
            <a:r>
              <a:rPr lang="ko-KR" altLang="en-US" dirty="0">
                <a:latin typeface="+mn-ea"/>
              </a:rPr>
              <a:t>도중 주고받은 난수 및 암호화 알고리즘을 이용하여 </a:t>
            </a:r>
            <a:r>
              <a:rPr lang="en-US" altLang="ko-KR" b="1" dirty="0">
                <a:latin typeface="+mn-ea"/>
              </a:rPr>
              <a:t>Pre master secret</a:t>
            </a:r>
            <a:r>
              <a:rPr lang="ko-KR" altLang="en-US" dirty="0">
                <a:latin typeface="+mn-ea"/>
              </a:rPr>
              <a:t>이라는 </a:t>
            </a:r>
            <a:r>
              <a:rPr lang="ko-KR" altLang="en-US" b="1" dirty="0">
                <a:solidFill>
                  <a:srgbClr val="92D050"/>
                </a:solidFill>
                <a:latin typeface="+mn-ea"/>
              </a:rPr>
              <a:t>클라이언트의 비밀키</a:t>
            </a:r>
            <a:r>
              <a:rPr lang="ko-KR" altLang="en-US" dirty="0">
                <a:latin typeface="+mn-ea"/>
              </a:rPr>
              <a:t>를 생성한 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solidFill>
                  <a:srgbClr val="4F81BD"/>
                </a:solidFill>
                <a:latin typeface="+mn-ea"/>
              </a:rPr>
              <a:t>서버의 공개키</a:t>
            </a:r>
            <a:r>
              <a:rPr lang="ko-KR" altLang="en-US" dirty="0">
                <a:latin typeface="+mn-ea"/>
              </a:rPr>
              <a:t>로 암호화 하여 서버에게 전달한다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rgbClr val="4F81BD"/>
                </a:solidFill>
                <a:latin typeface="+mn-ea"/>
              </a:rPr>
              <a:t>서버의 공개키</a:t>
            </a:r>
            <a:r>
              <a:rPr lang="ko-KR" altLang="en-US" dirty="0">
                <a:latin typeface="+mn-ea"/>
              </a:rPr>
              <a:t>로 암호화 된 </a:t>
            </a:r>
            <a:r>
              <a:rPr lang="ko-KR" altLang="en-US" dirty="0">
                <a:solidFill>
                  <a:srgbClr val="92D050"/>
                </a:solidFill>
                <a:latin typeface="+mn-ea"/>
              </a:rPr>
              <a:t>클라이언트의 비밀키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>
                <a:solidFill>
                  <a:srgbClr val="4F81BD"/>
                </a:solidFill>
                <a:latin typeface="+mn-ea"/>
              </a:rPr>
              <a:t>서버의 개인키</a:t>
            </a:r>
            <a:r>
              <a:rPr lang="ko-KR" altLang="en-US" dirty="0">
                <a:latin typeface="+mn-ea"/>
              </a:rPr>
              <a:t>로 복호화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+mn-ea"/>
              </a:rPr>
              <a:t>양측이 동일한 </a:t>
            </a:r>
            <a:r>
              <a:rPr lang="ko-KR" altLang="en-US" b="1" dirty="0">
                <a:solidFill>
                  <a:srgbClr val="92D050"/>
                </a:solidFill>
                <a:latin typeface="+mn-ea"/>
              </a:rPr>
              <a:t>비밀키</a:t>
            </a:r>
            <a:r>
              <a:rPr lang="ko-KR" altLang="en-US" dirty="0">
                <a:latin typeface="+mn-ea"/>
              </a:rPr>
              <a:t>를 획득했으므로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</a:t>
            </a:r>
            <a:r>
              <a:rPr lang="ko-KR" altLang="en-US" b="1" dirty="0">
                <a:solidFill>
                  <a:srgbClr val="92D050"/>
                </a:solidFill>
                <a:latin typeface="+mn-ea"/>
              </a:rPr>
              <a:t>비밀키</a:t>
            </a:r>
            <a:r>
              <a:rPr lang="ko-KR" altLang="en-US" dirty="0">
                <a:latin typeface="+mn-ea"/>
              </a:rPr>
              <a:t>를 이용하여 </a:t>
            </a:r>
            <a:r>
              <a:rPr lang="en-US" altLang="ko-KR" dirty="0">
                <a:latin typeface="+mn-ea"/>
              </a:rPr>
              <a:t>HTTPS </a:t>
            </a:r>
            <a:r>
              <a:rPr lang="ko-KR" altLang="en-US" dirty="0">
                <a:latin typeface="+mn-ea"/>
              </a:rPr>
              <a:t>통신을 진행한다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1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F3493-2ED9-0677-B917-80CA24DFE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E36A46D-E326-0677-A7F5-12C7937A7A4C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F05A5054-42D4-5CC3-5D7C-0F79E341E347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2DA8612-86FE-863D-A349-F93463F1F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4678495"/>
            <a:ext cx="1752941" cy="17529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3E43112-21D2-28E8-40C7-ABFCDDCDF4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4678495"/>
            <a:ext cx="1752941" cy="17529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C32543E-E2A3-8C77-1614-73D767C8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2705405"/>
            <a:ext cx="4876190" cy="4876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CCD974-063B-5048-119A-1F4921C47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19300"/>
            <a:ext cx="1066800" cy="106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FE18C5-C5B6-D188-9C29-44CFC88E8B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3" y="5541102"/>
            <a:ext cx="914095" cy="914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093B99-72FA-D7EE-D929-41BB3EA981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99" y="5628328"/>
            <a:ext cx="837895" cy="837895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2E26D605-82DA-DEF1-F6AC-2A0D5342B711}"/>
              </a:ext>
            </a:extLst>
          </p:cNvPr>
          <p:cNvSpPr/>
          <p:nvPr/>
        </p:nvSpPr>
        <p:spPr>
          <a:xfrm>
            <a:off x="9296400" y="887347"/>
            <a:ext cx="1905000" cy="106680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이런 작전이라니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야미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1DEBE-86F0-8FC4-8CB2-8E8B5D7BD0C8}"/>
              </a:ext>
            </a:extLst>
          </p:cNvPr>
          <p:cNvSpPr txBox="1"/>
          <p:nvPr/>
        </p:nvSpPr>
        <p:spPr>
          <a:xfrm>
            <a:off x="1840848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A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55A25-4AFF-E48D-1E90-A6CB54A19075}"/>
              </a:ext>
            </a:extLst>
          </p:cNvPr>
          <p:cNvSpPr txBox="1"/>
          <p:nvPr/>
        </p:nvSpPr>
        <p:spPr>
          <a:xfrm>
            <a:off x="15165553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B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74C6C8E7-1BDD-6E68-01B8-BBFA01F0390A}"/>
              </a:ext>
            </a:extLst>
          </p:cNvPr>
          <p:cNvSpPr txBox="1"/>
          <p:nvPr/>
        </p:nvSpPr>
        <p:spPr>
          <a:xfrm>
            <a:off x="1028700" y="771525"/>
            <a:ext cx="3098706" cy="58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3000" b="1" dirty="0" err="1">
                <a:solidFill>
                  <a:srgbClr val="000000"/>
                </a:solidFill>
                <a:latin typeface="+mj-ea"/>
                <a:ea typeface="+mj-ea"/>
              </a:rPr>
              <a:t>옛날옛날에</a:t>
            </a:r>
            <a:r>
              <a:rPr lang="en-US" altLang="ko-KR" sz="300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30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69136E-6 L 0.13793 -0.312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-156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35802E-6 L 0.14002 -0.310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-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02 -0.31003 L 0.30243 -0.3174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F3711-C35F-0C41-CDC0-DF3ABC49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1F3DD62-A35F-9C50-ADD1-D25815DEF1BC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7B58763-8F7A-CDA9-B046-4E6FAA00C0A0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8FC9185-41C0-9362-C296-221765901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4678495"/>
            <a:ext cx="1752941" cy="17529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CCB8F5F-1BDE-648B-D663-1E33CC6D1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4678495"/>
            <a:ext cx="1752941" cy="17529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AF788C5-32CE-4EAB-B8FB-D9807559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2705405"/>
            <a:ext cx="4876190" cy="4876190"/>
          </a:xfrm>
          <a:prstGeom prst="rect">
            <a:avLst/>
          </a:prstGeom>
        </p:spPr>
      </p:pic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A8D1E871-6EB8-344B-2A70-45E33C38B15C}"/>
              </a:ext>
            </a:extLst>
          </p:cNvPr>
          <p:cNvSpPr/>
          <p:nvPr/>
        </p:nvSpPr>
        <p:spPr>
          <a:xfrm>
            <a:off x="2374806" y="2342350"/>
            <a:ext cx="3505200" cy="197611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흠</a:t>
            </a:r>
            <a:r>
              <a:rPr lang="en-US" altLang="ko-KR" dirty="0">
                <a:solidFill>
                  <a:schemeClr val="tx1"/>
                </a:solidFill>
              </a:rPr>
              <a:t>… </a:t>
            </a:r>
            <a:r>
              <a:rPr lang="ko-KR" altLang="en-US" dirty="0">
                <a:solidFill>
                  <a:schemeClr val="tx1"/>
                </a:solidFill>
              </a:rPr>
              <a:t>이렇게 되면 암살자에게 우리의 전략이 </a:t>
            </a:r>
            <a:r>
              <a:rPr lang="ko-KR" altLang="en-US" dirty="0" err="1">
                <a:solidFill>
                  <a:schemeClr val="tx1"/>
                </a:solidFill>
              </a:rPr>
              <a:t>노출되는군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A51EC6-DF55-186D-6475-06C3FC7C0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19300"/>
            <a:ext cx="1066800" cy="106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BC0B8E-6F1A-441B-F43D-493BF9CEA1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3" y="5541102"/>
            <a:ext cx="914095" cy="914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14950B-1920-61B6-7288-0B21C77AC2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99" y="5628328"/>
            <a:ext cx="837895" cy="837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1F3A8-0B56-5DE4-EF02-90BF0C0D81AB}"/>
              </a:ext>
            </a:extLst>
          </p:cNvPr>
          <p:cNvSpPr txBox="1"/>
          <p:nvPr/>
        </p:nvSpPr>
        <p:spPr>
          <a:xfrm>
            <a:off x="1840848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A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76C04-A128-A980-84CB-D06E61827DF7}"/>
              </a:ext>
            </a:extLst>
          </p:cNvPr>
          <p:cNvSpPr txBox="1"/>
          <p:nvPr/>
        </p:nvSpPr>
        <p:spPr>
          <a:xfrm>
            <a:off x="15165553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B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1D6DAB5A-1A56-24D4-975E-378E63C9A912}"/>
              </a:ext>
            </a:extLst>
          </p:cNvPr>
          <p:cNvSpPr txBox="1"/>
          <p:nvPr/>
        </p:nvSpPr>
        <p:spPr>
          <a:xfrm>
            <a:off x="1028700" y="771525"/>
            <a:ext cx="3098706" cy="58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3000" b="1" dirty="0" err="1">
                <a:solidFill>
                  <a:srgbClr val="000000"/>
                </a:solidFill>
                <a:latin typeface="+mj-ea"/>
                <a:ea typeface="+mj-ea"/>
              </a:rPr>
              <a:t>옛날옛날에</a:t>
            </a:r>
            <a:r>
              <a:rPr lang="en-US" altLang="ko-KR" sz="300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606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D88F7-5781-6268-13DE-157AED512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6EE4B0B-4A7A-9653-0569-2C1C4C0DC9F1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3BBFE3CC-566E-136E-19A1-39246A2B1A35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22E1AEC-6899-85A6-7EC0-48DB63375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4678495"/>
            <a:ext cx="1752941" cy="17529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1D42775-E2A0-939C-868B-4BEABCE5A8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4678495"/>
            <a:ext cx="1752941" cy="17529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A2DB5B1-C90F-8914-A02A-B9F57DAF1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2705405"/>
            <a:ext cx="4876190" cy="4876190"/>
          </a:xfrm>
          <a:prstGeom prst="rect">
            <a:avLst/>
          </a:prstGeom>
        </p:spPr>
      </p:pic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43F92387-47DE-72DE-A18B-BC5E81B22D30}"/>
              </a:ext>
            </a:extLst>
          </p:cNvPr>
          <p:cNvSpPr/>
          <p:nvPr/>
        </p:nvSpPr>
        <p:spPr>
          <a:xfrm>
            <a:off x="2374806" y="2342350"/>
            <a:ext cx="3505200" cy="197611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그러면 아래와 같이 문자를 모두 바꾸고 가이드도 함께 </a:t>
            </a:r>
            <a:r>
              <a:rPr lang="ko-KR" altLang="en-US" dirty="0" err="1">
                <a:solidFill>
                  <a:schemeClr val="tx1"/>
                </a:solidFill>
              </a:rPr>
              <a:t>보내는거야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A0DD7-BF2C-102E-3A2D-2B64B3EF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19300"/>
            <a:ext cx="1066800" cy="106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9EBFE3-D53B-4436-F986-2BE342374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3" y="5541102"/>
            <a:ext cx="914095" cy="914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896903-B3D8-265C-1307-4A3783C800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99" y="5628328"/>
            <a:ext cx="837895" cy="83789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57AA42B-EC82-118B-D15D-68A7956C1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44918"/>
              </p:ext>
            </p:extLst>
          </p:nvPr>
        </p:nvGraphicFramePr>
        <p:xfrm>
          <a:off x="3047999" y="7541473"/>
          <a:ext cx="12192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060255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3514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805431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5188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이렇게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바꾸세요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0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ㄷ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ㄹ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3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ㅁ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ㅂ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ㅅ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ㅇ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307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016C9E-CFDF-E860-73F3-45CDB8F0B43B}"/>
              </a:ext>
            </a:extLst>
          </p:cNvPr>
          <p:cNvSpPr txBox="1"/>
          <p:nvPr/>
        </p:nvSpPr>
        <p:spPr>
          <a:xfrm>
            <a:off x="1840848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A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5A366-AC35-FCFD-DFD6-EF6B3BB8DC98}"/>
              </a:ext>
            </a:extLst>
          </p:cNvPr>
          <p:cNvSpPr txBox="1"/>
          <p:nvPr/>
        </p:nvSpPr>
        <p:spPr>
          <a:xfrm>
            <a:off x="15165553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B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4ADB19A3-59FF-4063-E26E-8568A1328039}"/>
              </a:ext>
            </a:extLst>
          </p:cNvPr>
          <p:cNvSpPr txBox="1"/>
          <p:nvPr/>
        </p:nvSpPr>
        <p:spPr>
          <a:xfrm>
            <a:off x="1028700" y="771525"/>
            <a:ext cx="3098706" cy="58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3000" b="1" dirty="0" err="1">
                <a:solidFill>
                  <a:srgbClr val="000000"/>
                </a:solidFill>
                <a:latin typeface="+mj-ea"/>
                <a:ea typeface="+mj-ea"/>
              </a:rPr>
              <a:t>옛날옛날에</a:t>
            </a:r>
            <a:r>
              <a:rPr lang="en-US" altLang="ko-KR" sz="300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093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D71C9-68E8-4557-6FE6-A55AECC11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3D9F858D-17F7-1ADD-DFC2-C63FAD2CD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2705405"/>
            <a:ext cx="4876190" cy="48761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BDA7866-40C8-9664-11BB-D03065AE86D6}"/>
              </a:ext>
            </a:extLst>
          </p:cNvPr>
          <p:cNvSpPr/>
          <p:nvPr/>
        </p:nvSpPr>
        <p:spPr>
          <a:xfrm>
            <a:off x="3803999" y="5468624"/>
            <a:ext cx="849824" cy="1059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96057B2-9E67-52C0-9883-A97D67E380A3}"/>
              </a:ext>
            </a:extLst>
          </p:cNvPr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DAE9185-BDC0-4A42-BA31-93E9F9627BA2}"/>
              </a:ext>
            </a:extLst>
          </p:cNvPr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30306CA-687C-2A8D-5434-2C54990690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4678495"/>
            <a:ext cx="1752941" cy="17529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FA001D6-442B-7AB8-4FD7-785D3898C4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4678495"/>
            <a:ext cx="1752941" cy="1752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9A5A52-9634-6AE2-1215-176125DDD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19300"/>
            <a:ext cx="1066800" cy="106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2961B5-91B2-ABBC-B327-8F28300F85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3" y="5541102"/>
            <a:ext cx="914095" cy="914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3ABA70-A2EB-7359-D4D6-108AFB7CBD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99" y="5628328"/>
            <a:ext cx="837895" cy="83789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D08894F-DD6F-AEE4-0595-5D80E5036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79943"/>
              </p:ext>
            </p:extLst>
          </p:nvPr>
        </p:nvGraphicFramePr>
        <p:xfrm>
          <a:off x="3047999" y="7541473"/>
          <a:ext cx="12192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060255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3514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805431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5188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이렇게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바꾸세요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0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ㄷ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ㄹ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3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ㅁ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ㅂ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ㅅ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ㅇ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&lt;-&gt;8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30783"/>
                  </a:ext>
                </a:extLst>
              </a:tr>
            </a:tbl>
          </a:graphicData>
        </a:graphic>
      </p:graphicFrame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3B1F9FE5-3C2D-258D-641A-8CB80419242B}"/>
              </a:ext>
            </a:extLst>
          </p:cNvPr>
          <p:cNvSpPr/>
          <p:nvPr/>
        </p:nvSpPr>
        <p:spPr>
          <a:xfrm>
            <a:off x="9296400" y="887347"/>
            <a:ext cx="1905000" cy="106680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뭐야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여기 해독법이 </a:t>
            </a:r>
            <a:r>
              <a:rPr lang="ko-KR" altLang="en-US" sz="1300" dirty="0" err="1">
                <a:solidFill>
                  <a:schemeClr val="tx1"/>
                </a:solidFill>
              </a:rPr>
              <a:t>있잖아</a:t>
            </a:r>
            <a:r>
              <a:rPr lang="en-US" altLang="ko-KR" sz="1300" dirty="0">
                <a:solidFill>
                  <a:schemeClr val="tx1"/>
                </a:solidFill>
              </a:rPr>
              <a:t>?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E2A02C95-E09C-233C-C5E9-5F183B5E37C1}"/>
              </a:ext>
            </a:extLst>
          </p:cNvPr>
          <p:cNvSpPr/>
          <p:nvPr/>
        </p:nvSpPr>
        <p:spPr>
          <a:xfrm>
            <a:off x="9296400" y="887347"/>
            <a:ext cx="1905000" cy="106680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이런 작전이라니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야미</a:t>
            </a:r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781F3-0A46-72C2-7B39-CAB20AB2CEDD}"/>
              </a:ext>
            </a:extLst>
          </p:cNvPr>
          <p:cNvSpPr txBox="1"/>
          <p:nvPr/>
        </p:nvSpPr>
        <p:spPr>
          <a:xfrm>
            <a:off x="1840848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A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814A0-293F-7EA2-FE48-2C1AA2463DD9}"/>
              </a:ext>
            </a:extLst>
          </p:cNvPr>
          <p:cNvSpPr txBox="1"/>
          <p:nvPr/>
        </p:nvSpPr>
        <p:spPr>
          <a:xfrm>
            <a:off x="15165553" y="6431436"/>
            <a:ext cx="1597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n-ea"/>
              </a:rPr>
              <a:t>B </a:t>
            </a:r>
            <a:r>
              <a:rPr lang="ko-KR" altLang="en-US" sz="2500" b="1" dirty="0">
                <a:latin typeface="+mn-ea"/>
              </a:rPr>
              <a:t>사령관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EEE299D-DD08-45A2-03F1-A7A824E10693}"/>
              </a:ext>
            </a:extLst>
          </p:cNvPr>
          <p:cNvSpPr txBox="1"/>
          <p:nvPr/>
        </p:nvSpPr>
        <p:spPr>
          <a:xfrm>
            <a:off x="1028700" y="771525"/>
            <a:ext cx="3098706" cy="58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00"/>
              </a:lnSpc>
            </a:pPr>
            <a:r>
              <a:rPr lang="en-US" sz="45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3000" b="1" dirty="0" err="1">
                <a:solidFill>
                  <a:srgbClr val="000000"/>
                </a:solidFill>
                <a:latin typeface="+mj-ea"/>
                <a:ea typeface="+mj-ea"/>
              </a:rPr>
              <a:t>옛날옛날에</a:t>
            </a:r>
            <a:r>
              <a:rPr lang="en-US" altLang="ko-KR" sz="300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  <a:endParaRPr lang="en-US" sz="3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06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9136E-6 L 0.11458 -0.320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-160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69136E-6 L 0.12057 -0.3200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-160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35802E-6 L 0.11493 -0.324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3" grpId="0" animBg="1"/>
      <p:bldP spid="13" grpId="1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1729</Words>
  <Application>Microsoft Office PowerPoint</Application>
  <PresentationFormat>사용자 지정</PresentationFormat>
  <Paragraphs>537</Paragraphs>
  <Slides>50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Noto Sans Bold</vt:lpstr>
      <vt:lpstr>Arial</vt:lpstr>
      <vt:lpstr>Noto Sans</vt:lpstr>
      <vt:lpstr>맑은 고딕</vt:lpstr>
      <vt:lpstr>Calibri</vt:lpstr>
      <vt:lpstr>Abadi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 화이트 심플한 신규 입사자 가이드북 프레젠테이션</dc:title>
  <dc:creator>KimHyeonuk</dc:creator>
  <cp:lastModifiedBy>현욱 김</cp:lastModifiedBy>
  <cp:revision>11</cp:revision>
  <dcterms:created xsi:type="dcterms:W3CDTF">2006-08-16T00:00:00Z</dcterms:created>
  <dcterms:modified xsi:type="dcterms:W3CDTF">2024-02-27T18:09:37Z</dcterms:modified>
  <dc:identifier>DAF9_dEb4Fg</dc:identifier>
</cp:coreProperties>
</file>