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2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0692000" cy="601424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9" Type="http://schemas.openxmlformats.org/officeDocument/2006/relationships/viewProps" Target="viewProps.xml"/><Relationship Id="rId28" Type="http://schemas.openxmlformats.org/officeDocument/2006/relationships/tableStyles" Target="tableStyles.xml"/><Relationship Id="rId27" Type="http://schemas.openxmlformats.org/officeDocument/2006/relationships/presProps" Target="presProps.xml"/><Relationship Id="rId26" Type="http://schemas.openxmlformats.org/officeDocument/2006/relationships/slide" Target="slides/slide25.xml"/><Relationship Id="rId25" Type="http://schemas.openxmlformats.org/officeDocument/2006/relationships/slide" Target="slides/slide24.xml"/><Relationship Id="rId24" Type="http://schemas.openxmlformats.org/officeDocument/2006/relationships/slide" Target="slides/slide23.xml"/><Relationship Id="rId23" Type="http://schemas.openxmlformats.org/officeDocument/2006/relationships/slide" Target="slides/slide22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19" Type="http://schemas.openxmlformats.org/officeDocument/2006/relationships/slide" Target="slides/slide18.xml"/><Relationship Id="rId18" Type="http://schemas.openxmlformats.org/officeDocument/2006/relationships/slide" Target="slides/slide17.xml"/><Relationship Id="rId17" Type="http://schemas.openxmlformats.org/officeDocument/2006/relationships/slide" Target="slides/slide16.xml"/><Relationship Id="rId16" Type="http://schemas.openxmlformats.org/officeDocument/2006/relationships/slide" Target="slides/slide15.xml"/><Relationship Id="rId15" Type="http://schemas.openxmlformats.org/officeDocument/2006/relationships/slide" Target="slides/slide14.xml"/><Relationship Id="rId14" Type="http://schemas.openxmlformats.org/officeDocument/2006/relationships/slide" Target="slides/slide13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/>
          <p:nvPr/>
        </p:nvSpPr>
        <p:spPr>
          <a:xfrm>
            <a:off x="1140803" y="1129003"/>
            <a:ext cx="8427719" cy="401383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100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71000"/>
              </a:lnSpc>
              <a:tabLst/>
            </a:pPr>
            <a:r>
              <a:rPr sz="5000" b="1" kern="0" spc="0" dirty="0">
                <a:solidFill>
                  <a:srgbClr val="043649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Overview of</a:t>
            </a:r>
            <a:r>
              <a:rPr sz="5000" b="1" kern="0" spc="-280" dirty="0">
                <a:solidFill>
                  <a:srgbClr val="043649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5000" b="1" kern="0" spc="0" dirty="0">
                <a:solidFill>
                  <a:srgbClr val="043649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Mo</a:t>
            </a:r>
            <a:r>
              <a:rPr sz="5000" b="1" kern="0" spc="-10" dirty="0">
                <a:solidFill>
                  <a:srgbClr val="043649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dern Processor</a:t>
            </a:r>
            <a:endParaRPr sz="5000" dirty="0">
              <a:latin typeface="Times New Roman"/>
              <a:ea typeface="Times New Roman"/>
              <a:cs typeface="Times New Roman"/>
            </a:endParaRPr>
          </a:p>
          <a:p>
            <a:pPr marL="2493645" algn="l" rtl="0" eaLnBrk="0">
              <a:lnSpc>
                <a:spcPct val="72000"/>
              </a:lnSpc>
              <a:spcBef>
                <a:spcPts val="2296"/>
              </a:spcBef>
              <a:tabLst/>
            </a:pPr>
            <a:r>
              <a:rPr sz="5000" b="1" kern="0" spc="-20" dirty="0">
                <a:solidFill>
                  <a:srgbClr val="043649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Architecture</a:t>
            </a:r>
            <a:endParaRPr sz="5000" dirty="0">
              <a:latin typeface="Times New Roman"/>
              <a:ea typeface="Times New Roman"/>
              <a:cs typeface="Times New Roman"/>
            </a:endParaRPr>
          </a:p>
          <a:p>
            <a:pPr algn="l" rtl="0" eaLnBrk="0">
              <a:lnSpc>
                <a:spcPct val="11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851660" algn="l" rtl="0" eaLnBrk="0">
              <a:lnSpc>
                <a:spcPct val="87000"/>
              </a:lnSpc>
              <a:spcBef>
                <a:spcPts val="906"/>
              </a:spcBef>
              <a:tabLst/>
            </a:pPr>
            <a:r>
              <a:rPr sz="3000" kern="0" spc="0" dirty="0">
                <a:solidFill>
                  <a:srgbClr val="043649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Parallel Ex</a:t>
            </a:r>
            <a:r>
              <a:rPr sz="3000" kern="0" spc="-10" dirty="0">
                <a:solidFill>
                  <a:srgbClr val="043649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ecution Capabilities</a:t>
            </a:r>
            <a:endParaRPr sz="3000" dirty="0">
              <a:latin typeface="Times New Roman"/>
              <a:ea typeface="Times New Roman"/>
              <a:cs typeface="Times New Roman"/>
            </a:endParaRPr>
          </a:p>
          <a:p>
            <a:pPr algn="l" rtl="0" eaLnBrk="0">
              <a:lnSpc>
                <a:spcPct val="108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3663315" algn="l" rtl="0" eaLnBrk="0">
              <a:lnSpc>
                <a:spcPct val="73000"/>
              </a:lnSpc>
              <a:spcBef>
                <a:spcPts val="601"/>
              </a:spcBef>
              <a:tabLst/>
            </a:pPr>
            <a:r>
              <a:rPr sz="20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JinHui Lin</a:t>
            </a:r>
            <a:endParaRPr sz="2000" dirty="0">
              <a:latin typeface="Times New Roman"/>
              <a:ea typeface="Times New Roman"/>
              <a:cs typeface="Times New Roman"/>
            </a:endParaRPr>
          </a:p>
          <a:p>
            <a:pPr algn="l" rtl="0" eaLnBrk="0">
              <a:lnSpc>
                <a:spcPct val="14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4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3244850" algn="l" rtl="0" eaLnBrk="0">
              <a:lnSpc>
                <a:spcPct val="87000"/>
              </a:lnSpc>
              <a:spcBef>
                <a:spcPts val="549"/>
              </a:spcBef>
              <a:tabLst/>
            </a:pP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ShenZhen University</a:t>
            </a:r>
            <a:endParaRPr sz="1800" dirty="0">
              <a:latin typeface="Times New Roman"/>
              <a:ea typeface="Times New Roman"/>
              <a:cs typeface="Times New Roman"/>
            </a:endParaRPr>
          </a:p>
          <a:p>
            <a:pPr algn="l" rtl="0" eaLnBrk="0">
              <a:lnSpc>
                <a:spcPct val="103000"/>
              </a:lnSpc>
              <a:tabLst/>
            </a:pPr>
            <a:endParaRPr sz="12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794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3735070" algn="l" rtl="0" eaLnBrk="0">
              <a:lnSpc>
                <a:spcPct val="72000"/>
              </a:lnSpc>
              <a:tabLst/>
            </a:pPr>
            <a:r>
              <a:rPr sz="16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2025-06-02</a:t>
            </a:r>
            <a:endParaRPr sz="1600" dirty="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98"/>
          <p:cNvSpPr/>
          <p:nvPr/>
        </p:nvSpPr>
        <p:spPr>
          <a:xfrm>
            <a:off x="5494590" y="608999"/>
            <a:ext cx="4410075" cy="500760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39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20954" algn="l" rtl="0" eaLnBrk="0">
              <a:lnSpc>
                <a:spcPct val="76000"/>
              </a:lnSpc>
              <a:tabLst/>
            </a:pPr>
            <a:r>
              <a:rPr sz="2500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Classical Von Neumann Computer</a:t>
            </a:r>
            <a:endParaRPr sz="2500" dirty="0">
              <a:latin typeface="Times New Roman"/>
              <a:ea typeface="Times New Roman"/>
              <a:cs typeface="Times New Roman"/>
            </a:endParaRPr>
          </a:p>
          <a:p>
            <a:pPr marL="12700" algn="l" rtl="0" eaLnBrk="0">
              <a:lnSpc>
                <a:spcPct val="92000"/>
              </a:lnSpc>
              <a:spcBef>
                <a:spcPts val="21"/>
              </a:spcBef>
              <a:tabLst/>
            </a:pP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Architecture</a:t>
            </a:r>
            <a:endParaRPr sz="2500" dirty="0">
              <a:latin typeface="Times New Roman"/>
              <a:ea typeface="Times New Roman"/>
              <a:cs typeface="Times New Roman"/>
            </a:endParaRPr>
          </a:p>
          <a:p>
            <a:pPr algn="l" rtl="0" eaLnBrk="0">
              <a:lnSpc>
                <a:spcPct val="175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6509" algn="l" rtl="0" eaLnBrk="0">
              <a:lnSpc>
                <a:spcPct val="77000"/>
              </a:lnSpc>
              <a:spcBef>
                <a:spcPts val="751"/>
              </a:spcBef>
              <a:tabLst/>
            </a:pP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Even today, this architecture can</a:t>
            </a:r>
            <a:endParaRPr sz="2500" dirty="0">
              <a:latin typeface="Times New Roman"/>
              <a:ea typeface="Times New Roman"/>
              <a:cs typeface="Times New Roman"/>
            </a:endParaRPr>
          </a:p>
          <a:p>
            <a:pPr marL="20954" indent="3810" algn="l" rtl="0" eaLnBrk="0">
              <a:lnSpc>
                <a:spcPct val="110000"/>
              </a:lnSpc>
              <a:spcBef>
                <a:spcPts val="22"/>
              </a:spcBef>
              <a:tabLst/>
            </a:pPr>
            <a:r>
              <a:rPr sz="25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still be u</a:t>
            </a: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sed to explain computer    </a:t>
            </a: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architectu</a:t>
            </a:r>
            <a:r>
              <a:rPr sz="2500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re.</a:t>
            </a:r>
            <a:endParaRPr sz="2500" dirty="0">
              <a:latin typeface="Times New Roman"/>
              <a:ea typeface="Times New Roman"/>
              <a:cs typeface="Times New Roman"/>
            </a:endParaRPr>
          </a:p>
          <a:p>
            <a:pPr algn="l" rtl="0" eaLnBrk="0">
              <a:lnSpc>
                <a:spcPct val="129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7000"/>
              </a:lnSpc>
              <a:spcBef>
                <a:spcPts val="760"/>
              </a:spcBef>
              <a:tabLst/>
            </a:pPr>
            <a:r>
              <a:rPr sz="25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Although there </a:t>
            </a: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are minor</a:t>
            </a:r>
            <a:endParaRPr sz="2500" dirty="0">
              <a:latin typeface="Times New Roman"/>
              <a:ea typeface="Times New Roman"/>
              <a:cs typeface="Times New Roman"/>
            </a:endParaRPr>
          </a:p>
          <a:p>
            <a:pPr marL="19050" indent="1270" algn="l" rtl="0" eaLnBrk="0">
              <a:lnSpc>
                <a:spcPct val="106000"/>
              </a:lnSpc>
              <a:spcBef>
                <a:spcPts val="39"/>
              </a:spcBef>
              <a:tabLst/>
            </a:pPr>
            <a:r>
              <a:rPr sz="2500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differences in some</a:t>
            </a:r>
            <a:r>
              <a:rPr sz="2500" kern="0" spc="1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500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areas</a:t>
            </a:r>
            <a:r>
              <a:rPr sz="25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500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(such</a:t>
            </a:r>
            <a:r>
              <a:rPr sz="25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500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as</a:t>
            </a:r>
            <a:r>
              <a:rPr sz="25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25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internal regi</a:t>
            </a: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sters, cache, MMIO,    </a:t>
            </a:r>
            <a:r>
              <a:rPr sz="2500" kern="0" spc="-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etc.)</a:t>
            </a:r>
            <a:endParaRPr sz="2500" dirty="0">
              <a:latin typeface="Times New Roman"/>
              <a:ea typeface="Times New Roman"/>
              <a:cs typeface="Times New Roman"/>
            </a:endParaRPr>
          </a:p>
          <a:p>
            <a:pPr algn="l" rtl="0" eaLnBrk="0">
              <a:lnSpc>
                <a:spcPct val="12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7779" algn="l" rtl="0" eaLnBrk="0">
              <a:lnSpc>
                <a:spcPct val="77000"/>
              </a:lnSpc>
              <a:spcBef>
                <a:spcPts val="761"/>
              </a:spcBef>
              <a:tabLst/>
            </a:pPr>
            <a:r>
              <a:rPr sz="25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Its operation pro</a:t>
            </a: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cess is essentially</a:t>
            </a:r>
            <a:endParaRPr sz="2500" dirty="0">
              <a:latin typeface="Times New Roman"/>
              <a:ea typeface="Times New Roman"/>
              <a:cs typeface="Times New Roman"/>
            </a:endParaRPr>
          </a:p>
          <a:p>
            <a:pPr marL="20954" algn="l" rtl="0" eaLnBrk="0">
              <a:lnSpc>
                <a:spcPts val="3280"/>
              </a:lnSpc>
              <a:tabLst/>
            </a:pPr>
            <a:r>
              <a:rPr sz="25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sz="25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5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cycle</a:t>
            </a:r>
            <a:r>
              <a:rPr sz="25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5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sz="25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“</a:t>
            </a:r>
            <a:r>
              <a:rPr sz="25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fetch</a:t>
            </a:r>
            <a:r>
              <a:rPr sz="25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-&gt;</a:t>
            </a:r>
            <a:r>
              <a:rPr sz="25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execute</a:t>
            </a:r>
            <a:r>
              <a:rPr sz="25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”</a:t>
            </a:r>
            <a:endParaRPr sz="2500" dirty="0">
              <a:latin typeface="Times New Roman"/>
              <a:ea typeface="Times New Roman"/>
              <a:cs typeface="Times New Roman"/>
            </a:endParaRPr>
          </a:p>
        </p:txBody>
      </p:sp>
      <p:pic>
        <p:nvPicPr>
          <p:cNvPr id="100" name="picture 1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17049" y="711795"/>
            <a:ext cx="3738109" cy="3373715"/>
          </a:xfrm>
          <a:prstGeom prst="rect">
            <a:avLst/>
          </a:prstGeom>
        </p:spPr>
      </p:pic>
      <p:sp>
        <p:nvSpPr>
          <p:cNvPr id="102" name="textbox 102"/>
          <p:cNvSpPr/>
          <p:nvPr/>
        </p:nvSpPr>
        <p:spPr>
          <a:xfrm>
            <a:off x="2807585" y="2472649"/>
            <a:ext cx="1539239" cy="141795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482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561975" indent="-501650" algn="l" rtl="0" eaLnBrk="0">
              <a:lnSpc>
                <a:spcPct val="112000"/>
              </a:lnSpc>
              <a:tabLst/>
            </a:pPr>
            <a:r>
              <a:rPr sz="1500" kern="0" spc="-10" dirty="0">
                <a:solidFill>
                  <a:srgbClr val="1E1E1E">
                    <a:alpha val="100000"/>
                  </a:srgbClr>
                </a:solidFill>
                <a:latin typeface="Segoe UI Emoji"/>
                <a:ea typeface="Segoe UI Emoji"/>
                <a:cs typeface="Segoe UI Emoji"/>
              </a:rPr>
              <a:t>Arithmetic</a:t>
            </a:r>
            <a:r>
              <a:rPr sz="1500" kern="0" spc="120" dirty="0">
                <a:solidFill>
                  <a:srgbClr val="1E1E1E">
                    <a:alpha val="100000"/>
                  </a:srgbClr>
                </a:solidFill>
                <a:latin typeface="Segoe UI Emoji"/>
                <a:ea typeface="Segoe UI Emoji"/>
                <a:cs typeface="Segoe UI Emoji"/>
              </a:rPr>
              <a:t> </a:t>
            </a:r>
            <a:r>
              <a:rPr sz="1500" kern="0" spc="-10" dirty="0">
                <a:solidFill>
                  <a:srgbClr val="1E1E1E">
                    <a:alpha val="100000"/>
                  </a:srgbClr>
                </a:solidFill>
                <a:latin typeface="Segoe UI Emoji"/>
                <a:ea typeface="Segoe UI Emoji"/>
                <a:cs typeface="Segoe UI Emoji"/>
              </a:rPr>
              <a:t>l</a:t>
            </a:r>
            <a:r>
              <a:rPr sz="1500" kern="0" spc="-20" dirty="0">
                <a:solidFill>
                  <a:srgbClr val="1E1E1E">
                    <a:alpha val="100000"/>
                  </a:srgbClr>
                </a:solidFill>
                <a:latin typeface="Segoe UI Emoji"/>
                <a:ea typeface="Segoe UI Emoji"/>
                <a:cs typeface="Segoe UI Emoji"/>
              </a:rPr>
              <a:t>ogic</a:t>
            </a:r>
            <a:r>
              <a:rPr sz="1500" kern="0" spc="0" dirty="0">
                <a:solidFill>
                  <a:srgbClr val="1E1E1E">
                    <a:alpha val="100000"/>
                  </a:srgbClr>
                </a:solidFill>
                <a:latin typeface="Segoe UI Emoji"/>
                <a:ea typeface="Segoe UI Emoji"/>
                <a:cs typeface="Segoe UI Emoji"/>
              </a:rPr>
              <a:t>    </a:t>
            </a:r>
            <a:r>
              <a:rPr sz="1500" kern="0" spc="-40" dirty="0">
                <a:solidFill>
                  <a:srgbClr val="1E1E1E">
                    <a:alpha val="100000"/>
                  </a:srgbClr>
                </a:solidFill>
                <a:latin typeface="Segoe UI Emoji"/>
                <a:ea typeface="Segoe UI Emoji"/>
                <a:cs typeface="Segoe UI Emoji"/>
              </a:rPr>
              <a:t>Unit</a:t>
            </a:r>
            <a:endParaRPr sz="1500" dirty="0">
              <a:latin typeface="Segoe UI Emoji"/>
              <a:ea typeface="Segoe UI Emoji"/>
              <a:cs typeface="Segoe UI Emoji"/>
            </a:endParaRPr>
          </a:p>
          <a:p>
            <a:pPr algn="l" rtl="0" eaLnBrk="0">
              <a:lnSpc>
                <a:spcPct val="129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3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3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25000"/>
              </a:lnSpc>
              <a:tabLst/>
            </a:pPr>
            <a:endParaRPr sz="3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811"/>
              </a:lnSpc>
              <a:spcBef>
                <a:spcPts val="3"/>
              </a:spcBef>
              <a:tabLst/>
            </a:pPr>
            <a:r>
              <a:rPr sz="1500" kern="0" spc="-30" dirty="0">
                <a:solidFill>
                  <a:srgbClr val="1E1E1E">
                    <a:alpha val="100000"/>
                  </a:srgbClr>
                </a:solidFill>
                <a:latin typeface="Segoe UI Emoji"/>
                <a:ea typeface="Segoe UI Emoji"/>
                <a:cs typeface="Segoe UI Emoji"/>
              </a:rPr>
              <a:t>Input</a:t>
            </a:r>
            <a:r>
              <a:rPr sz="1500" kern="0" spc="30" dirty="0">
                <a:solidFill>
                  <a:srgbClr val="1E1E1E">
                    <a:alpha val="100000"/>
                  </a:srgbClr>
                </a:solidFill>
                <a:latin typeface="Segoe UI Emoji"/>
                <a:ea typeface="Segoe UI Emoji"/>
                <a:cs typeface="Segoe UI Emoji"/>
              </a:rPr>
              <a:t>         </a:t>
            </a:r>
            <a:r>
              <a:rPr sz="1500" kern="0" spc="-30" dirty="0">
                <a:solidFill>
                  <a:srgbClr val="1E1E1E">
                    <a:alpha val="100000"/>
                  </a:srgbClr>
                </a:solidFill>
                <a:latin typeface="Segoe UI Emoji"/>
                <a:ea typeface="Segoe UI Emoji"/>
                <a:cs typeface="Segoe UI Emoji"/>
              </a:rPr>
              <a:t>Output</a:t>
            </a:r>
            <a:endParaRPr sz="1500" dirty="0">
              <a:latin typeface="Segoe UI Emoji"/>
              <a:ea typeface="Segoe UI Emoji"/>
              <a:cs typeface="Segoe UI Emoji"/>
            </a:endParaRPr>
          </a:p>
        </p:txBody>
      </p:sp>
      <p:grpSp>
        <p:nvGrpSpPr>
          <p:cNvPr id="18" name="group 18"/>
          <p:cNvGrpSpPr/>
          <p:nvPr/>
        </p:nvGrpSpPr>
        <p:grpSpPr>
          <a:xfrm rot="21600000">
            <a:off x="0" y="5823749"/>
            <a:ext cx="10692000" cy="190500"/>
            <a:chOff x="0" y="0"/>
            <a:chExt cx="10692000" cy="190500"/>
          </a:xfrm>
        </p:grpSpPr>
        <p:pic>
          <p:nvPicPr>
            <p:cNvPr id="104" name="picture 10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600000">
              <a:off x="0" y="0"/>
              <a:ext cx="10692000" cy="190500"/>
            </a:xfrm>
            <a:prstGeom prst="rect">
              <a:avLst/>
            </a:prstGeom>
          </p:spPr>
        </p:pic>
        <p:sp>
          <p:nvSpPr>
            <p:cNvPr id="106" name="textbox 106"/>
            <p:cNvSpPr/>
            <p:nvPr/>
          </p:nvSpPr>
          <p:spPr>
            <a:xfrm>
              <a:off x="-12700" y="-12700"/>
              <a:ext cx="10717530" cy="236854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0000"/>
                </a:lnSpc>
                <a:tabLst/>
              </a:pPr>
              <a:endParaRPr sz="400" dirty="0">
                <a:latin typeface="Arial"/>
                <a:ea typeface="Arial"/>
                <a:cs typeface="Arial"/>
              </a:endParaRPr>
            </a:p>
            <a:p>
              <a:pPr marL="1078230" algn="l" rtl="0" eaLnBrk="0">
                <a:lnSpc>
                  <a:spcPct val="73000"/>
                </a:lnSpc>
                <a:spcBef>
                  <a:spcPts val="1"/>
                </a:spcBef>
                <a:tabLst/>
              </a:pPr>
              <a:r>
                <a:rPr sz="1000" kern="0" spc="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JinHui Lin                                                                                   Overview of</a:t>
              </a:r>
              <a:r>
                <a:rPr sz="1000" kern="0" spc="-9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1000" kern="0" spc="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Modern Processor</a:t>
              </a:r>
              <a:r>
                <a:rPr sz="1000" kern="0" spc="-5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1000" kern="0" spc="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Architecture                                      </a:t>
              </a:r>
              <a:r>
                <a:rPr sz="1000" kern="0" spc="-1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                              2025-06-02                  4 /</a:t>
              </a:r>
              <a:r>
                <a:rPr sz="1000" kern="0" spc="12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1000" kern="0" spc="-1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13</a:t>
              </a:r>
              <a:endParaRPr sz="1000" dirty="0">
                <a:latin typeface="Times New Roman"/>
                <a:ea typeface="Times New Roman"/>
                <a:cs typeface="Times New Roman"/>
              </a:endParaRPr>
            </a:p>
          </p:txBody>
        </p:sp>
      </p:grpSp>
      <p:sp>
        <p:nvSpPr>
          <p:cNvPr id="108" name="textbox 108"/>
          <p:cNvSpPr/>
          <p:nvPr/>
        </p:nvSpPr>
        <p:spPr>
          <a:xfrm>
            <a:off x="154067" y="110816"/>
            <a:ext cx="4784725" cy="42354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401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7000"/>
              </a:lnSpc>
              <a:tabLst/>
            </a:pPr>
            <a:r>
              <a:rPr sz="3000" b="1" kern="0" spc="-10" dirty="0">
                <a:solidFill>
                  <a:srgbClr val="043649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Basic Computer</a:t>
            </a:r>
            <a:r>
              <a:rPr sz="3000" b="1" kern="0" spc="-120" dirty="0">
                <a:solidFill>
                  <a:srgbClr val="043649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000" b="1" kern="0" spc="-10" dirty="0">
                <a:solidFill>
                  <a:srgbClr val="043649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Architecture</a:t>
            </a:r>
            <a:endParaRPr sz="3000" dirty="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10" name="textbox 110"/>
          <p:cNvSpPr/>
          <p:nvPr/>
        </p:nvSpPr>
        <p:spPr>
          <a:xfrm>
            <a:off x="948011" y="2534561"/>
            <a:ext cx="640080" cy="53720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482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56210" indent="-143510" algn="l" rtl="0" eaLnBrk="0">
              <a:lnSpc>
                <a:spcPct val="112000"/>
              </a:lnSpc>
              <a:tabLst/>
            </a:pPr>
            <a:r>
              <a:rPr sz="1500" kern="0" spc="-20" dirty="0">
                <a:solidFill>
                  <a:srgbClr val="1E1E1E">
                    <a:alpha val="100000"/>
                  </a:srgbClr>
                </a:solidFill>
                <a:latin typeface="Segoe UI Emoji"/>
                <a:ea typeface="Segoe UI Emoji"/>
                <a:cs typeface="Segoe UI Emoji"/>
              </a:rPr>
              <a:t>Control</a:t>
            </a:r>
            <a:r>
              <a:rPr sz="1500" kern="0" spc="20" dirty="0">
                <a:solidFill>
                  <a:srgbClr val="1E1E1E">
                    <a:alpha val="100000"/>
                  </a:srgbClr>
                </a:solidFill>
                <a:latin typeface="Segoe UI Emoji"/>
                <a:ea typeface="Segoe UI Emoji"/>
                <a:cs typeface="Segoe UI Emoji"/>
              </a:rPr>
              <a:t> </a:t>
            </a:r>
            <a:r>
              <a:rPr sz="1500" kern="0" spc="-40" dirty="0">
                <a:solidFill>
                  <a:srgbClr val="1E1E1E">
                    <a:alpha val="100000"/>
                  </a:srgbClr>
                </a:solidFill>
                <a:latin typeface="Segoe UI Emoji"/>
                <a:ea typeface="Segoe UI Emoji"/>
                <a:cs typeface="Segoe UI Emoji"/>
              </a:rPr>
              <a:t>Unit</a:t>
            </a:r>
            <a:endParaRPr sz="1500" dirty="0">
              <a:latin typeface="Segoe UI Emoji"/>
              <a:ea typeface="Segoe UI Emoji"/>
              <a:cs typeface="Segoe UI Emoji"/>
            </a:endParaRPr>
          </a:p>
        </p:txBody>
      </p:sp>
      <p:pic>
        <p:nvPicPr>
          <p:cNvPr id="112" name="picture 1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0" y="0"/>
            <a:ext cx="10691998" cy="25400"/>
          </a:xfrm>
          <a:prstGeom prst="rect">
            <a:avLst/>
          </a:prstGeom>
        </p:spPr>
      </p:pic>
      <p:sp>
        <p:nvSpPr>
          <p:cNvPr id="114" name="textbox 114"/>
          <p:cNvSpPr/>
          <p:nvPr/>
        </p:nvSpPr>
        <p:spPr>
          <a:xfrm>
            <a:off x="2233065" y="1054925"/>
            <a:ext cx="720725" cy="2482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8327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7000"/>
              </a:lnSpc>
              <a:tabLst/>
            </a:pPr>
            <a:r>
              <a:rPr sz="1500" kern="0" spc="-20" dirty="0">
                <a:solidFill>
                  <a:srgbClr val="1E1E1E">
                    <a:alpha val="100000"/>
                  </a:srgbClr>
                </a:solidFill>
                <a:latin typeface="Segoe UI Emoji"/>
                <a:ea typeface="Segoe UI Emoji"/>
                <a:cs typeface="Segoe UI Emoji"/>
              </a:rPr>
              <a:t>Memory</a:t>
            </a:r>
            <a:endParaRPr sz="1500" dirty="0">
              <a:latin typeface="Segoe UI Emoji"/>
              <a:ea typeface="Segoe UI Emoji"/>
              <a:cs typeface="Segoe UI Emoj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6"/>
          <p:cNvSpPr/>
          <p:nvPr/>
        </p:nvSpPr>
        <p:spPr>
          <a:xfrm>
            <a:off x="155594" y="110816"/>
            <a:ext cx="9871709" cy="349757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8689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8000"/>
              </a:lnSpc>
              <a:tabLst/>
            </a:pPr>
            <a:r>
              <a:rPr sz="3000" b="1" kern="0" spc="-10" dirty="0">
                <a:solidFill>
                  <a:srgbClr val="043649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Pipelinin</a:t>
            </a:r>
            <a:r>
              <a:rPr sz="3000" b="1" kern="0" spc="-20" dirty="0">
                <a:solidFill>
                  <a:srgbClr val="043649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g</a:t>
            </a:r>
            <a:endParaRPr sz="3000" dirty="0">
              <a:latin typeface="Times New Roman"/>
              <a:ea typeface="Times New Roman"/>
              <a:cs typeface="Times New Roman"/>
            </a:endParaRPr>
          </a:p>
          <a:p>
            <a:pPr marL="484505" algn="l" rtl="0" eaLnBrk="0">
              <a:lnSpc>
                <a:spcPct val="87000"/>
              </a:lnSpc>
              <a:spcBef>
                <a:spcPts val="759"/>
              </a:spcBef>
              <a:tabLst/>
            </a:pPr>
            <a:r>
              <a:rPr sz="25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Pipelining is a classic CPU parallelizati</a:t>
            </a: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on acceleration technique. By</a:t>
            </a:r>
            <a:endParaRPr sz="2500" dirty="0">
              <a:latin typeface="Times New Roman"/>
              <a:ea typeface="Times New Roman"/>
              <a:cs typeface="Times New Roman"/>
            </a:endParaRPr>
          </a:p>
          <a:p>
            <a:pPr marL="489584" algn="l" rtl="0" eaLnBrk="0">
              <a:lnSpc>
                <a:spcPct val="87000"/>
              </a:lnSpc>
              <a:spcBef>
                <a:spcPts val="671"/>
              </a:spcBef>
              <a:tabLst/>
            </a:pPr>
            <a:r>
              <a:rPr sz="25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dividing CPU execu</a:t>
            </a: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tion into multiple stages and</a:t>
            </a:r>
            <a:r>
              <a:rPr sz="25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executing these</a:t>
            </a:r>
            <a:r>
              <a:rPr sz="2500" kern="0" spc="1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stages</a:t>
            </a:r>
            <a:endParaRPr sz="2500" dirty="0">
              <a:latin typeface="Times New Roman"/>
              <a:ea typeface="Times New Roman"/>
              <a:cs typeface="Times New Roman"/>
            </a:endParaRPr>
          </a:p>
          <a:p>
            <a:pPr marL="481965" indent="12064" algn="l" rtl="0" eaLnBrk="0">
              <a:lnSpc>
                <a:spcPct val="104000"/>
              </a:lnSpc>
              <a:spcBef>
                <a:spcPts val="58"/>
              </a:spcBef>
              <a:tabLst/>
            </a:pPr>
            <a:r>
              <a:rPr sz="25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simultaneously, it in</a:t>
            </a: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creases frequency without significantly reducing IPC, </a:t>
            </a:r>
            <a:r>
              <a:rPr sz="25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thereby improving</a:t>
            </a: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performance.</a:t>
            </a:r>
            <a:endParaRPr sz="2500" dirty="0">
              <a:latin typeface="Times New Roman"/>
              <a:ea typeface="Times New Roman"/>
              <a:cs typeface="Times New Roman"/>
            </a:endParaRPr>
          </a:p>
          <a:p>
            <a:pPr algn="l" rtl="0" eaLnBrk="0">
              <a:lnSpc>
                <a:spcPct val="129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484505" algn="l" rtl="0" eaLnBrk="0">
              <a:lnSpc>
                <a:spcPct val="87000"/>
              </a:lnSpc>
              <a:spcBef>
                <a:spcPts val="760"/>
              </a:spcBef>
              <a:tabLst/>
            </a:pPr>
            <a:r>
              <a:rPr sz="25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Modern CPUs rarely do not u</a:t>
            </a: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se pipelining technology. Even the</a:t>
            </a:r>
            <a:endParaRPr sz="2500" dirty="0">
              <a:latin typeface="Times New Roman"/>
              <a:ea typeface="Times New Roman"/>
              <a:cs typeface="Times New Roman"/>
            </a:endParaRPr>
          </a:p>
          <a:p>
            <a:pPr marL="481330" algn="l" rtl="0" eaLnBrk="0">
              <a:lnSpc>
                <a:spcPct val="104000"/>
              </a:lnSpc>
              <a:spcBef>
                <a:spcPts val="58"/>
              </a:spcBef>
              <a:tabLst/>
            </a:pPr>
            <a:r>
              <a:rPr sz="25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microcontroller (MCU) in your washing mach</a:t>
            </a: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ine likely has at least a         </a:t>
            </a:r>
            <a:r>
              <a:rPr sz="25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two-stage pipeline (Arm CortexM0+).</a:t>
            </a:r>
            <a:endParaRPr sz="2500" dirty="0">
              <a:latin typeface="Times New Roman"/>
              <a:ea typeface="Times New Roman"/>
              <a:cs typeface="Times New Roman"/>
            </a:endParaRPr>
          </a:p>
        </p:txBody>
      </p:sp>
      <p:grpSp>
        <p:nvGrpSpPr>
          <p:cNvPr id="20" name="group 20"/>
          <p:cNvGrpSpPr/>
          <p:nvPr/>
        </p:nvGrpSpPr>
        <p:grpSpPr>
          <a:xfrm rot="21600000">
            <a:off x="0" y="5823749"/>
            <a:ext cx="10692000" cy="190500"/>
            <a:chOff x="0" y="0"/>
            <a:chExt cx="10692000" cy="190500"/>
          </a:xfrm>
        </p:grpSpPr>
        <p:pic>
          <p:nvPicPr>
            <p:cNvPr id="118" name="picture 1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600000">
              <a:off x="0" y="0"/>
              <a:ext cx="10692000" cy="190500"/>
            </a:xfrm>
            <a:prstGeom prst="rect">
              <a:avLst/>
            </a:prstGeom>
          </p:spPr>
        </p:pic>
        <p:sp>
          <p:nvSpPr>
            <p:cNvPr id="120" name="textbox 120"/>
            <p:cNvSpPr/>
            <p:nvPr/>
          </p:nvSpPr>
          <p:spPr>
            <a:xfrm>
              <a:off x="-12700" y="-12700"/>
              <a:ext cx="10717530" cy="236854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0000"/>
                </a:lnSpc>
                <a:tabLst/>
              </a:pPr>
              <a:endParaRPr sz="400" dirty="0">
                <a:latin typeface="Arial"/>
                <a:ea typeface="Arial"/>
                <a:cs typeface="Arial"/>
              </a:endParaRPr>
            </a:p>
            <a:p>
              <a:pPr marL="1078230" algn="l" rtl="0" eaLnBrk="0">
                <a:lnSpc>
                  <a:spcPct val="73000"/>
                </a:lnSpc>
                <a:spcBef>
                  <a:spcPts val="1"/>
                </a:spcBef>
                <a:tabLst/>
              </a:pPr>
              <a:r>
                <a:rPr sz="1000" kern="0" spc="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JinHui Lin                                                                                   Overview of</a:t>
              </a:r>
              <a:r>
                <a:rPr sz="1000" kern="0" spc="-9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1000" kern="0" spc="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Modern Processor</a:t>
              </a:r>
              <a:r>
                <a:rPr sz="1000" kern="0" spc="-5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1000" kern="0" spc="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Architecture                                      </a:t>
              </a:r>
              <a:r>
                <a:rPr sz="1000" kern="0" spc="-1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                              2025-06-02                  5 /</a:t>
              </a:r>
              <a:r>
                <a:rPr sz="1000" kern="0" spc="12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1000" kern="0" spc="-1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13</a:t>
              </a:r>
              <a:endParaRPr sz="1000" dirty="0">
                <a:latin typeface="Times New Roman"/>
                <a:ea typeface="Times New Roman"/>
                <a:cs typeface="Times New Roman"/>
              </a:endParaRPr>
            </a:p>
          </p:txBody>
        </p:sp>
      </p:grpSp>
      <p:pic>
        <p:nvPicPr>
          <p:cNvPr id="122" name="picture 1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0"/>
            <a:ext cx="10691999" cy="25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1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635000" y="635000"/>
            <a:ext cx="4552250" cy="3259699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 rot="21600000">
            <a:off x="0" y="5823749"/>
            <a:ext cx="10692000" cy="190500"/>
            <a:chOff x="0" y="0"/>
            <a:chExt cx="10692000" cy="190500"/>
          </a:xfrm>
        </p:grpSpPr>
        <p:pic>
          <p:nvPicPr>
            <p:cNvPr id="126" name="picture 1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600000">
              <a:off x="0" y="0"/>
              <a:ext cx="10692000" cy="190500"/>
            </a:xfrm>
            <a:prstGeom prst="rect">
              <a:avLst/>
            </a:prstGeom>
          </p:spPr>
        </p:pic>
        <p:sp>
          <p:nvSpPr>
            <p:cNvPr id="128" name="textbox 128"/>
            <p:cNvSpPr/>
            <p:nvPr/>
          </p:nvSpPr>
          <p:spPr>
            <a:xfrm>
              <a:off x="-12700" y="-12700"/>
              <a:ext cx="10717530" cy="236854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0000"/>
                </a:lnSpc>
                <a:tabLst/>
              </a:pPr>
              <a:endParaRPr sz="400" dirty="0">
                <a:latin typeface="Arial"/>
                <a:ea typeface="Arial"/>
                <a:cs typeface="Arial"/>
              </a:endParaRPr>
            </a:p>
            <a:p>
              <a:pPr marL="1078230" algn="l" rtl="0" eaLnBrk="0">
                <a:lnSpc>
                  <a:spcPct val="73000"/>
                </a:lnSpc>
                <a:spcBef>
                  <a:spcPts val="1"/>
                </a:spcBef>
                <a:tabLst/>
              </a:pPr>
              <a:r>
                <a:rPr sz="1000" kern="0" spc="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JinHui Lin                                                                                   Overview of</a:t>
              </a:r>
              <a:r>
                <a:rPr sz="1000" kern="0" spc="-9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1000" kern="0" spc="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Modern Processor</a:t>
              </a:r>
              <a:r>
                <a:rPr sz="1000" kern="0" spc="-5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1000" kern="0" spc="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Architecture                                      </a:t>
              </a:r>
              <a:r>
                <a:rPr sz="1000" kern="0" spc="-1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                              2025-06-02                  6 /</a:t>
              </a:r>
              <a:r>
                <a:rPr sz="1000" kern="0" spc="12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1000" kern="0" spc="-1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13</a:t>
              </a:r>
              <a:endParaRPr sz="1000" dirty="0">
                <a:latin typeface="Times New Roman"/>
                <a:ea typeface="Times New Roman"/>
                <a:cs typeface="Times New Roman"/>
              </a:endParaRPr>
            </a:p>
          </p:txBody>
        </p:sp>
      </p:grpSp>
      <p:sp>
        <p:nvSpPr>
          <p:cNvPr id="130" name="textbox 130"/>
          <p:cNvSpPr/>
          <p:nvPr/>
        </p:nvSpPr>
        <p:spPr>
          <a:xfrm>
            <a:off x="5494590" y="608999"/>
            <a:ext cx="4092575" cy="35877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2373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7000"/>
              </a:lnSpc>
              <a:tabLst/>
            </a:pP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 classic pipeline stage division</a:t>
            </a:r>
            <a:endParaRPr sz="2500" dirty="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32" name="textbox 132"/>
          <p:cNvSpPr/>
          <p:nvPr/>
        </p:nvSpPr>
        <p:spPr>
          <a:xfrm>
            <a:off x="155594" y="110816"/>
            <a:ext cx="1668779" cy="4286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8689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8000"/>
              </a:lnSpc>
              <a:tabLst/>
            </a:pPr>
            <a:r>
              <a:rPr sz="3000" b="1" kern="0" spc="-10" dirty="0">
                <a:solidFill>
                  <a:srgbClr val="043649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Pipelinin</a:t>
            </a:r>
            <a:r>
              <a:rPr sz="3000" b="1" kern="0" spc="-20" dirty="0">
                <a:solidFill>
                  <a:srgbClr val="043649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g</a:t>
            </a:r>
            <a:endParaRPr sz="3000" dirty="0">
              <a:latin typeface="Times New Roman"/>
              <a:ea typeface="Times New Roman"/>
              <a:cs typeface="Times New Roman"/>
            </a:endParaRPr>
          </a:p>
        </p:txBody>
      </p:sp>
      <p:pic>
        <p:nvPicPr>
          <p:cNvPr id="134" name="picture 1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0" y="0"/>
            <a:ext cx="10692000" cy="25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picture 1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635000" y="635000"/>
            <a:ext cx="4552250" cy="3259699"/>
          </a:xfrm>
          <a:prstGeom prst="rect">
            <a:avLst/>
          </a:prstGeom>
        </p:spPr>
      </p:pic>
      <p:sp>
        <p:nvSpPr>
          <p:cNvPr id="138" name="textbox 138"/>
          <p:cNvSpPr/>
          <p:nvPr/>
        </p:nvSpPr>
        <p:spPr>
          <a:xfrm>
            <a:off x="5494590" y="608999"/>
            <a:ext cx="4532629" cy="315341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3107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77000"/>
              </a:lnSpc>
              <a:tabLst/>
            </a:pP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 classic pipeline stage division</a:t>
            </a:r>
            <a:endParaRPr sz="2500" dirty="0">
              <a:latin typeface="Times New Roman"/>
              <a:ea typeface="Times New Roman"/>
              <a:cs typeface="Times New Roman"/>
            </a:endParaRPr>
          </a:p>
          <a:p>
            <a:pPr marL="21590" indent="-6350" algn="l" rtl="0" eaLnBrk="0">
              <a:lnSpc>
                <a:spcPct val="133000"/>
              </a:lnSpc>
              <a:spcBef>
                <a:spcPts val="17"/>
              </a:spcBef>
              <a:tabLst/>
            </a:pP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However, pipelining cannot be</a:t>
            </a:r>
            <a:r>
              <a:rPr sz="25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   </a:t>
            </a: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executed arbitrarily.</a:t>
            </a:r>
            <a:endParaRPr sz="2500" dirty="0">
              <a:latin typeface="Times New Roman"/>
              <a:ea typeface="Times New Roman"/>
              <a:cs typeface="Times New Roman"/>
            </a:endParaRPr>
          </a:p>
          <a:p>
            <a:pPr algn="l" rtl="0" eaLnBrk="0">
              <a:lnSpc>
                <a:spcPct val="129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9844" algn="l" rtl="0" eaLnBrk="0">
              <a:lnSpc>
                <a:spcPct val="87000"/>
              </a:lnSpc>
              <a:spcBef>
                <a:spcPts val="756"/>
              </a:spcBef>
              <a:tabLst/>
            </a:pP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Some special instructi</a:t>
            </a:r>
            <a:r>
              <a:rPr sz="2500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on</a:t>
            </a:r>
            <a:r>
              <a:rPr sz="25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500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endParaRPr sz="2500" dirty="0">
              <a:latin typeface="Times New Roman"/>
              <a:ea typeface="Times New Roman"/>
              <a:cs typeface="Times New Roman"/>
            </a:endParaRPr>
          </a:p>
          <a:p>
            <a:pPr marL="20320" indent="-1270" algn="l" rtl="0" eaLnBrk="0">
              <a:lnSpc>
                <a:spcPct val="104000"/>
              </a:lnSpc>
              <a:spcBef>
                <a:spcPts val="63"/>
              </a:spcBef>
              <a:tabLst/>
            </a:pPr>
            <a:r>
              <a:rPr sz="25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instrcution seq</a:t>
            </a: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uence may have data </a:t>
            </a:r>
            <a:r>
              <a:rPr sz="25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dependencies, w</a:t>
            </a: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hich can lead to</a:t>
            </a:r>
            <a:endParaRPr sz="2500" dirty="0">
              <a:latin typeface="Times New Roman"/>
              <a:ea typeface="Times New Roman"/>
              <a:cs typeface="Times New Roman"/>
            </a:endParaRPr>
          </a:p>
          <a:p>
            <a:pPr algn="l" rtl="0" eaLnBrk="0">
              <a:lnSpc>
                <a:spcPct val="110000"/>
              </a:lnSpc>
              <a:tabLst/>
            </a:pPr>
            <a:endParaRPr sz="700" dirty="0">
              <a:latin typeface="Arial"/>
              <a:ea typeface="Arial"/>
              <a:cs typeface="Arial"/>
            </a:endParaRPr>
          </a:p>
          <a:p>
            <a:pPr marL="20320" algn="l" rtl="0" eaLnBrk="0">
              <a:lnSpc>
                <a:spcPct val="73000"/>
              </a:lnSpc>
              <a:spcBef>
                <a:spcPts val="6"/>
              </a:spcBef>
              <a:tabLst/>
            </a:pP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data hazards</a:t>
            </a:r>
            <a:r>
              <a:rPr sz="2500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2500" dirty="0">
              <a:latin typeface="Times New Roman"/>
              <a:ea typeface="Times New Roman"/>
              <a:cs typeface="Times New Roman"/>
            </a:endParaRPr>
          </a:p>
        </p:txBody>
      </p:sp>
      <p:grpSp>
        <p:nvGrpSpPr>
          <p:cNvPr id="24" name="group 24"/>
          <p:cNvGrpSpPr/>
          <p:nvPr/>
        </p:nvGrpSpPr>
        <p:grpSpPr>
          <a:xfrm rot="21600000">
            <a:off x="0" y="5823749"/>
            <a:ext cx="10692000" cy="190500"/>
            <a:chOff x="0" y="0"/>
            <a:chExt cx="10692000" cy="190500"/>
          </a:xfrm>
        </p:grpSpPr>
        <p:pic>
          <p:nvPicPr>
            <p:cNvPr id="140" name="picture 14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600000">
              <a:off x="0" y="0"/>
              <a:ext cx="10692000" cy="190500"/>
            </a:xfrm>
            <a:prstGeom prst="rect">
              <a:avLst/>
            </a:prstGeom>
          </p:spPr>
        </p:pic>
        <p:sp>
          <p:nvSpPr>
            <p:cNvPr id="142" name="textbox 142"/>
            <p:cNvSpPr/>
            <p:nvPr/>
          </p:nvSpPr>
          <p:spPr>
            <a:xfrm>
              <a:off x="-12700" y="-12700"/>
              <a:ext cx="10717530" cy="236854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0000"/>
                </a:lnSpc>
                <a:tabLst/>
              </a:pPr>
              <a:endParaRPr sz="400" dirty="0">
                <a:latin typeface="Arial"/>
                <a:ea typeface="Arial"/>
                <a:cs typeface="Arial"/>
              </a:endParaRPr>
            </a:p>
            <a:p>
              <a:pPr marL="1078230" algn="l" rtl="0" eaLnBrk="0">
                <a:lnSpc>
                  <a:spcPct val="73000"/>
                </a:lnSpc>
                <a:spcBef>
                  <a:spcPts val="1"/>
                </a:spcBef>
                <a:tabLst/>
              </a:pPr>
              <a:r>
                <a:rPr sz="1000" kern="0" spc="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JinHui Lin                                                                                   Overview of</a:t>
              </a:r>
              <a:r>
                <a:rPr sz="1000" kern="0" spc="-9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1000" kern="0" spc="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Modern Processor</a:t>
              </a:r>
              <a:r>
                <a:rPr sz="1000" kern="0" spc="-5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1000" kern="0" spc="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Architecture                                      </a:t>
              </a:r>
              <a:r>
                <a:rPr sz="1000" kern="0" spc="-1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                              2025-06-02                  6 /</a:t>
              </a:r>
              <a:r>
                <a:rPr sz="1000" kern="0" spc="12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1000" kern="0" spc="-1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13</a:t>
              </a:r>
              <a:endParaRPr sz="1000" dirty="0">
                <a:latin typeface="Times New Roman"/>
                <a:ea typeface="Times New Roman"/>
                <a:cs typeface="Times New Roman"/>
              </a:endParaRPr>
            </a:p>
          </p:txBody>
        </p:sp>
      </p:grpSp>
      <p:sp>
        <p:nvSpPr>
          <p:cNvPr id="144" name="textbox 144"/>
          <p:cNvSpPr/>
          <p:nvPr/>
        </p:nvSpPr>
        <p:spPr>
          <a:xfrm>
            <a:off x="155594" y="110816"/>
            <a:ext cx="1668779" cy="4286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8689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8000"/>
              </a:lnSpc>
              <a:tabLst/>
            </a:pPr>
            <a:r>
              <a:rPr sz="3000" b="1" kern="0" spc="-10" dirty="0">
                <a:solidFill>
                  <a:srgbClr val="043649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Pipelinin</a:t>
            </a:r>
            <a:r>
              <a:rPr sz="3000" b="1" kern="0" spc="-20" dirty="0">
                <a:solidFill>
                  <a:srgbClr val="043649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g</a:t>
            </a:r>
            <a:endParaRPr sz="3000" dirty="0">
              <a:latin typeface="Times New Roman"/>
              <a:ea typeface="Times New Roman"/>
              <a:cs typeface="Times New Roman"/>
            </a:endParaRPr>
          </a:p>
        </p:txBody>
      </p:sp>
      <p:pic>
        <p:nvPicPr>
          <p:cNvPr id="146" name="picture 1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0" y="0"/>
            <a:ext cx="10692000" cy="25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box 148"/>
          <p:cNvSpPr/>
          <p:nvPr/>
        </p:nvSpPr>
        <p:spPr>
          <a:xfrm>
            <a:off x="5493954" y="608999"/>
            <a:ext cx="4533265" cy="494347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3107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3334" algn="l" rtl="0" eaLnBrk="0">
              <a:lnSpc>
                <a:spcPct val="77000"/>
              </a:lnSpc>
              <a:tabLst/>
            </a:pP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 classic pipeline stage division</a:t>
            </a:r>
            <a:endParaRPr sz="2500" dirty="0">
              <a:latin typeface="Times New Roman"/>
              <a:ea typeface="Times New Roman"/>
              <a:cs typeface="Times New Roman"/>
            </a:endParaRPr>
          </a:p>
          <a:p>
            <a:pPr marL="22225" indent="-6350" algn="l" rtl="0" eaLnBrk="0">
              <a:lnSpc>
                <a:spcPct val="133000"/>
              </a:lnSpc>
              <a:spcBef>
                <a:spcPts val="17"/>
              </a:spcBef>
              <a:tabLst/>
            </a:pP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However, pipelining cannot be</a:t>
            </a:r>
            <a:r>
              <a:rPr sz="25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   </a:t>
            </a: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executed arbitrarily.</a:t>
            </a:r>
            <a:endParaRPr sz="2500" dirty="0">
              <a:latin typeface="Times New Roman"/>
              <a:ea typeface="Times New Roman"/>
              <a:cs typeface="Times New Roman"/>
            </a:endParaRPr>
          </a:p>
          <a:p>
            <a:pPr algn="l" rtl="0" eaLnBrk="0">
              <a:lnSpc>
                <a:spcPct val="129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30480" algn="l" rtl="0" eaLnBrk="0">
              <a:lnSpc>
                <a:spcPct val="87000"/>
              </a:lnSpc>
              <a:spcBef>
                <a:spcPts val="756"/>
              </a:spcBef>
              <a:tabLst/>
            </a:pP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Some special instructi</a:t>
            </a:r>
            <a:r>
              <a:rPr sz="2500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on</a:t>
            </a:r>
            <a:r>
              <a:rPr sz="25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500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endParaRPr sz="2500" dirty="0">
              <a:latin typeface="Times New Roman"/>
              <a:ea typeface="Times New Roman"/>
              <a:cs typeface="Times New Roman"/>
            </a:endParaRPr>
          </a:p>
          <a:p>
            <a:pPr marL="20954" indent="-1270" algn="l" rtl="0" eaLnBrk="0">
              <a:lnSpc>
                <a:spcPct val="104000"/>
              </a:lnSpc>
              <a:spcBef>
                <a:spcPts val="63"/>
              </a:spcBef>
              <a:tabLst/>
            </a:pPr>
            <a:r>
              <a:rPr sz="25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instrcution seq</a:t>
            </a: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uence may have data </a:t>
            </a:r>
            <a:r>
              <a:rPr sz="25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dependencies, w</a:t>
            </a: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hich can lead to</a:t>
            </a:r>
            <a:endParaRPr sz="2500" dirty="0">
              <a:latin typeface="Times New Roman"/>
              <a:ea typeface="Times New Roman"/>
              <a:cs typeface="Times New Roman"/>
            </a:endParaRPr>
          </a:p>
          <a:p>
            <a:pPr marL="20954" algn="l" rtl="0" eaLnBrk="0">
              <a:lnSpc>
                <a:spcPct val="73000"/>
              </a:lnSpc>
              <a:spcBef>
                <a:spcPts val="930"/>
              </a:spcBef>
              <a:tabLst/>
            </a:pP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data hazards</a:t>
            </a:r>
            <a:r>
              <a:rPr sz="2500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2500" dirty="0">
              <a:latin typeface="Times New Roman"/>
              <a:ea typeface="Times New Roman"/>
              <a:cs typeface="Times New Roman"/>
            </a:endParaRPr>
          </a:p>
          <a:p>
            <a:pPr algn="l" rtl="0" eaLnBrk="0">
              <a:lnSpc>
                <a:spcPct val="14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0320" algn="l" rtl="0" eaLnBrk="0">
              <a:lnSpc>
                <a:spcPct val="77000"/>
              </a:lnSpc>
              <a:spcBef>
                <a:spcPts val="754"/>
              </a:spcBef>
              <a:tabLst/>
            </a:pP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 solution is through</a:t>
            </a:r>
            <a:r>
              <a:rPr sz="2500" kern="0" spc="1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speculative</a:t>
            </a:r>
            <a:endParaRPr sz="2500" dirty="0">
              <a:latin typeface="Times New Roman"/>
              <a:ea typeface="Times New Roman"/>
              <a:cs typeface="Times New Roman"/>
            </a:endParaRPr>
          </a:p>
          <a:p>
            <a:pPr marL="22225" algn="l" rtl="0" eaLnBrk="0">
              <a:lnSpc>
                <a:spcPts val="3280"/>
              </a:lnSpc>
              <a:tabLst/>
            </a:pPr>
            <a:r>
              <a:rPr sz="25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execution, guessing the</a:t>
            </a:r>
            <a:r>
              <a:rPr sz="2500" kern="0" spc="-1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5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jump</a:t>
            </a:r>
            <a:endParaRPr sz="2500" dirty="0">
              <a:latin typeface="Times New Roman"/>
              <a:ea typeface="Times New Roman"/>
              <a:cs typeface="Times New Roman"/>
            </a:endParaRPr>
          </a:p>
          <a:p>
            <a:pPr marL="12700" algn="l" rtl="0" eaLnBrk="0">
              <a:lnSpc>
                <a:spcPct val="77000"/>
              </a:lnSpc>
              <a:spcBef>
                <a:spcPts val="970"/>
              </a:spcBef>
              <a:tabLst/>
            </a:pPr>
            <a:r>
              <a:rPr sz="25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result</a:t>
            </a:r>
            <a:r>
              <a:rPr sz="2500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sz="25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sz="2500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5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flushing</a:t>
            </a:r>
            <a:r>
              <a:rPr sz="2500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5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2500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5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pipeline</a:t>
            </a:r>
            <a:r>
              <a:rPr sz="2500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5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if</a:t>
            </a:r>
            <a:endParaRPr sz="2500" dirty="0">
              <a:latin typeface="Times New Roman"/>
              <a:ea typeface="Times New Roman"/>
              <a:cs typeface="Times New Roman"/>
            </a:endParaRPr>
          </a:p>
          <a:p>
            <a:pPr marL="19684" algn="l" rtl="0" eaLnBrk="0">
              <a:lnSpc>
                <a:spcPct val="92000"/>
              </a:lnSpc>
              <a:spcBef>
                <a:spcPts val="16"/>
              </a:spcBef>
              <a:tabLst/>
            </a:pPr>
            <a:r>
              <a:rPr sz="2500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incorrect.</a:t>
            </a:r>
            <a:endParaRPr sz="2500" dirty="0">
              <a:latin typeface="Times New Roman"/>
              <a:ea typeface="Times New Roman"/>
              <a:cs typeface="Times New Roman"/>
            </a:endParaRPr>
          </a:p>
        </p:txBody>
      </p:sp>
      <p:pic>
        <p:nvPicPr>
          <p:cNvPr id="150" name="picture 1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635000" y="635000"/>
            <a:ext cx="4552250" cy="3259699"/>
          </a:xfrm>
          <a:prstGeom prst="rect">
            <a:avLst/>
          </a:prstGeom>
        </p:spPr>
      </p:pic>
      <p:grpSp>
        <p:nvGrpSpPr>
          <p:cNvPr id="26" name="group 26"/>
          <p:cNvGrpSpPr/>
          <p:nvPr/>
        </p:nvGrpSpPr>
        <p:grpSpPr>
          <a:xfrm rot="21600000">
            <a:off x="0" y="5823749"/>
            <a:ext cx="10692000" cy="190500"/>
            <a:chOff x="0" y="0"/>
            <a:chExt cx="10692000" cy="190500"/>
          </a:xfrm>
        </p:grpSpPr>
        <p:pic>
          <p:nvPicPr>
            <p:cNvPr id="152" name="picture 15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600000">
              <a:off x="0" y="0"/>
              <a:ext cx="10692000" cy="190500"/>
            </a:xfrm>
            <a:prstGeom prst="rect">
              <a:avLst/>
            </a:prstGeom>
          </p:spPr>
        </p:pic>
        <p:sp>
          <p:nvSpPr>
            <p:cNvPr id="154" name="textbox 154"/>
            <p:cNvSpPr/>
            <p:nvPr/>
          </p:nvSpPr>
          <p:spPr>
            <a:xfrm>
              <a:off x="-12700" y="-12700"/>
              <a:ext cx="10717530" cy="236854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0000"/>
                </a:lnSpc>
                <a:tabLst/>
              </a:pPr>
              <a:endParaRPr sz="400" dirty="0">
                <a:latin typeface="Arial"/>
                <a:ea typeface="Arial"/>
                <a:cs typeface="Arial"/>
              </a:endParaRPr>
            </a:p>
            <a:p>
              <a:pPr marL="1078230" algn="l" rtl="0" eaLnBrk="0">
                <a:lnSpc>
                  <a:spcPct val="73000"/>
                </a:lnSpc>
                <a:spcBef>
                  <a:spcPts val="1"/>
                </a:spcBef>
                <a:tabLst/>
              </a:pPr>
              <a:r>
                <a:rPr sz="1000" kern="0" spc="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JinHui Lin                                                                                   Overview of</a:t>
              </a:r>
              <a:r>
                <a:rPr sz="1000" kern="0" spc="-9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1000" kern="0" spc="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Modern Processor</a:t>
              </a:r>
              <a:r>
                <a:rPr sz="1000" kern="0" spc="-5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1000" kern="0" spc="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Architecture                                      </a:t>
              </a:r>
              <a:r>
                <a:rPr sz="1000" kern="0" spc="-1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                              2025-06-02                  6 /</a:t>
              </a:r>
              <a:r>
                <a:rPr sz="1000" kern="0" spc="12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1000" kern="0" spc="-1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13</a:t>
              </a:r>
              <a:endParaRPr sz="1000" dirty="0">
                <a:latin typeface="Times New Roman"/>
                <a:ea typeface="Times New Roman"/>
                <a:cs typeface="Times New Roman"/>
              </a:endParaRPr>
            </a:p>
          </p:txBody>
        </p:sp>
      </p:grpSp>
      <p:sp>
        <p:nvSpPr>
          <p:cNvPr id="156" name="textbox 156"/>
          <p:cNvSpPr/>
          <p:nvPr/>
        </p:nvSpPr>
        <p:spPr>
          <a:xfrm>
            <a:off x="155594" y="110816"/>
            <a:ext cx="1668779" cy="4286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8689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8000"/>
              </a:lnSpc>
              <a:tabLst/>
            </a:pPr>
            <a:r>
              <a:rPr sz="3000" b="1" kern="0" spc="-10" dirty="0">
                <a:solidFill>
                  <a:srgbClr val="043649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Pipelinin</a:t>
            </a:r>
            <a:r>
              <a:rPr sz="3000" b="1" kern="0" spc="-20" dirty="0">
                <a:solidFill>
                  <a:srgbClr val="043649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g</a:t>
            </a:r>
            <a:endParaRPr sz="3000" dirty="0">
              <a:latin typeface="Times New Roman"/>
              <a:ea typeface="Times New Roman"/>
              <a:cs typeface="Times New Roman"/>
            </a:endParaRPr>
          </a:p>
        </p:txBody>
      </p:sp>
      <p:pic>
        <p:nvPicPr>
          <p:cNvPr id="158" name="picture 1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0" y="0"/>
            <a:ext cx="10692000" cy="25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box 160"/>
          <p:cNvSpPr/>
          <p:nvPr/>
        </p:nvSpPr>
        <p:spPr>
          <a:xfrm>
            <a:off x="154067" y="110816"/>
            <a:ext cx="8428990" cy="123253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497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71000"/>
              </a:lnSpc>
              <a:tabLst/>
            </a:pPr>
            <a:r>
              <a:rPr sz="3000" b="1" kern="0" spc="-10" dirty="0">
                <a:solidFill>
                  <a:srgbClr val="043649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Branch Prediction</a:t>
            </a:r>
            <a:endParaRPr sz="3000" dirty="0">
              <a:latin typeface="Times New Roman"/>
              <a:ea typeface="Times New Roman"/>
              <a:cs typeface="Times New Roman"/>
            </a:endParaRPr>
          </a:p>
          <a:p>
            <a:pPr algn="r" rtl="0" eaLnBrk="0">
              <a:lnSpc>
                <a:spcPct val="77000"/>
              </a:lnSpc>
              <a:spcBef>
                <a:spcPts val="1341"/>
              </a:spcBef>
              <a:tabLst/>
            </a:pPr>
            <a:r>
              <a:rPr sz="25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If</a:t>
            </a:r>
            <a:r>
              <a:rPr sz="2500" kern="0" spc="-1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5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speculative execution is correct</a:t>
            </a: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 it can</a:t>
            </a:r>
            <a:r>
              <a:rPr sz="2500" kern="0" spc="1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significantly improve</a:t>
            </a:r>
            <a:endParaRPr sz="2500" dirty="0">
              <a:latin typeface="Times New Roman"/>
              <a:ea typeface="Times New Roman"/>
              <a:cs typeface="Times New Roman"/>
            </a:endParaRPr>
          </a:p>
          <a:p>
            <a:pPr marL="480059" algn="l" rtl="0" eaLnBrk="0">
              <a:lnSpc>
                <a:spcPts val="3280"/>
              </a:lnSpc>
              <a:tabLst/>
            </a:pPr>
            <a:r>
              <a:rPr sz="25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performance, so the accuracy of</a:t>
            </a:r>
            <a:r>
              <a:rPr sz="2500" kern="0" spc="-1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5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speculation becomes c</a:t>
            </a: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rucial.</a:t>
            </a:r>
            <a:endParaRPr sz="2500" dirty="0">
              <a:latin typeface="Times New Roman"/>
              <a:ea typeface="Times New Roman"/>
              <a:cs typeface="Times New Roman"/>
            </a:endParaRPr>
          </a:p>
        </p:txBody>
      </p:sp>
      <p:grpSp>
        <p:nvGrpSpPr>
          <p:cNvPr id="28" name="group 28"/>
          <p:cNvGrpSpPr/>
          <p:nvPr/>
        </p:nvGrpSpPr>
        <p:grpSpPr>
          <a:xfrm rot="21600000">
            <a:off x="0" y="5823749"/>
            <a:ext cx="10692000" cy="190500"/>
            <a:chOff x="0" y="0"/>
            <a:chExt cx="10692000" cy="190500"/>
          </a:xfrm>
        </p:grpSpPr>
        <p:pic>
          <p:nvPicPr>
            <p:cNvPr id="162" name="picture 16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600000">
              <a:off x="0" y="0"/>
              <a:ext cx="10692000" cy="190500"/>
            </a:xfrm>
            <a:prstGeom prst="rect">
              <a:avLst/>
            </a:prstGeom>
          </p:spPr>
        </p:pic>
        <p:sp>
          <p:nvSpPr>
            <p:cNvPr id="164" name="textbox 164"/>
            <p:cNvSpPr/>
            <p:nvPr/>
          </p:nvSpPr>
          <p:spPr>
            <a:xfrm>
              <a:off x="-12700" y="-12700"/>
              <a:ext cx="10717530" cy="236854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0000"/>
                </a:lnSpc>
                <a:tabLst/>
              </a:pPr>
              <a:endParaRPr sz="400" dirty="0">
                <a:latin typeface="Arial"/>
                <a:ea typeface="Arial"/>
                <a:cs typeface="Arial"/>
              </a:endParaRPr>
            </a:p>
            <a:p>
              <a:pPr marL="1078230" algn="l" rtl="0" eaLnBrk="0">
                <a:lnSpc>
                  <a:spcPct val="73000"/>
                </a:lnSpc>
                <a:spcBef>
                  <a:spcPts val="1"/>
                </a:spcBef>
                <a:tabLst/>
              </a:pPr>
              <a:r>
                <a:rPr sz="1000" kern="0" spc="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JinHui Lin                                                                                   Overview of</a:t>
              </a:r>
              <a:r>
                <a:rPr sz="1000" kern="0" spc="-9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1000" kern="0" spc="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Modern Processor</a:t>
              </a:r>
              <a:r>
                <a:rPr sz="1000" kern="0" spc="-5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1000" kern="0" spc="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Architecture                                      </a:t>
              </a:r>
              <a:r>
                <a:rPr sz="1000" kern="0" spc="-1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                              2025-06-02                  7 /</a:t>
              </a:r>
              <a:r>
                <a:rPr sz="1000" kern="0" spc="12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1000" kern="0" spc="-1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13</a:t>
              </a:r>
              <a:endParaRPr sz="1000" dirty="0">
                <a:latin typeface="Times New Roman"/>
                <a:ea typeface="Times New Roman"/>
                <a:cs typeface="Times New Roman"/>
              </a:endParaRPr>
            </a:p>
          </p:txBody>
        </p:sp>
      </p:grpSp>
      <p:pic>
        <p:nvPicPr>
          <p:cNvPr id="166" name="picture 1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0"/>
            <a:ext cx="10692000" cy="25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box 168"/>
          <p:cNvSpPr/>
          <p:nvPr/>
        </p:nvSpPr>
        <p:spPr>
          <a:xfrm>
            <a:off x="154067" y="110816"/>
            <a:ext cx="9177655" cy="426339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497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71000"/>
              </a:lnSpc>
              <a:tabLst/>
            </a:pPr>
            <a:r>
              <a:rPr sz="3000" b="1" kern="0" spc="-10" dirty="0">
                <a:solidFill>
                  <a:srgbClr val="043649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Branch Prediction</a:t>
            </a:r>
            <a:endParaRPr sz="3000" dirty="0">
              <a:latin typeface="Times New Roman"/>
              <a:ea typeface="Times New Roman"/>
              <a:cs typeface="Times New Roman"/>
            </a:endParaRPr>
          </a:p>
          <a:p>
            <a:pPr marL="488315" algn="l" rtl="0" eaLnBrk="0">
              <a:lnSpc>
                <a:spcPct val="77000"/>
              </a:lnSpc>
              <a:spcBef>
                <a:spcPts val="1341"/>
              </a:spcBef>
              <a:tabLst/>
            </a:pPr>
            <a:r>
              <a:rPr sz="25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If</a:t>
            </a:r>
            <a:r>
              <a:rPr sz="2500" kern="0" spc="-1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5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speculative execution is correct</a:t>
            </a: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 it can</a:t>
            </a:r>
            <a:r>
              <a:rPr sz="2500" kern="0" spc="1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significantly improve</a:t>
            </a:r>
            <a:endParaRPr sz="2500" dirty="0">
              <a:latin typeface="Times New Roman"/>
              <a:ea typeface="Times New Roman"/>
              <a:cs typeface="Times New Roman"/>
            </a:endParaRPr>
          </a:p>
          <a:p>
            <a:pPr marL="480059" algn="l" rtl="0" eaLnBrk="0">
              <a:lnSpc>
                <a:spcPts val="3280"/>
              </a:lnSpc>
              <a:tabLst/>
            </a:pPr>
            <a:r>
              <a:rPr sz="25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performance, so the accuracy of</a:t>
            </a:r>
            <a:r>
              <a:rPr sz="2500" kern="0" spc="-1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5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speculation becomes c</a:t>
            </a: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rucial.</a:t>
            </a:r>
            <a:endParaRPr sz="2500" dirty="0">
              <a:latin typeface="Times New Roman"/>
              <a:ea typeface="Times New Roman"/>
              <a:cs typeface="Times New Roman"/>
            </a:endParaRPr>
          </a:p>
          <a:p>
            <a:pPr algn="l" rtl="0" eaLnBrk="0">
              <a:lnSpc>
                <a:spcPct val="13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485775" algn="l" rtl="0" eaLnBrk="0">
              <a:lnSpc>
                <a:spcPct val="87000"/>
              </a:lnSpc>
              <a:spcBef>
                <a:spcPts val="761"/>
              </a:spcBef>
              <a:tabLst/>
            </a:pPr>
            <a:r>
              <a:rPr sz="25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Branch predict</a:t>
            </a: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ion algorithms:</a:t>
            </a:r>
            <a:endParaRPr sz="2500" dirty="0">
              <a:latin typeface="Times New Roman"/>
              <a:ea typeface="Times New Roman"/>
              <a:cs typeface="Times New Roman"/>
            </a:endParaRPr>
          </a:p>
          <a:p>
            <a:pPr algn="l" rtl="0" eaLnBrk="0">
              <a:lnSpc>
                <a:spcPct val="10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497840" algn="l" rtl="0" eaLnBrk="0">
              <a:lnSpc>
                <a:spcPct val="87000"/>
              </a:lnSpc>
              <a:spcBef>
                <a:spcPts val="757"/>
              </a:spcBef>
              <a:tabLst/>
            </a:pP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•  Static branch prediction</a:t>
            </a:r>
            <a:endParaRPr sz="2500" dirty="0">
              <a:latin typeface="Times New Roman"/>
              <a:ea typeface="Times New Roman"/>
              <a:cs typeface="Times New Roman"/>
            </a:endParaRPr>
          </a:p>
          <a:p>
            <a:pPr marL="755650" algn="l" rtl="0" eaLnBrk="0">
              <a:lnSpc>
                <a:spcPct val="87000"/>
              </a:lnSpc>
              <a:spcBef>
                <a:spcPts val="671"/>
              </a:spcBef>
              <a:tabLst/>
            </a:pPr>
            <a:r>
              <a:rPr sz="25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Determines branch prediction </a:t>
            </a: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direction at compile time.</a:t>
            </a:r>
            <a:endParaRPr sz="2500" dirty="0">
              <a:latin typeface="Times New Roman"/>
              <a:ea typeface="Times New Roman"/>
              <a:cs typeface="Times New Roman"/>
            </a:endParaRPr>
          </a:p>
          <a:p>
            <a:pPr algn="l" rtl="0" eaLnBrk="0">
              <a:lnSpc>
                <a:spcPct val="108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497840" algn="l" rtl="0" eaLnBrk="0">
              <a:lnSpc>
                <a:spcPct val="87000"/>
              </a:lnSpc>
              <a:spcBef>
                <a:spcPts val="754"/>
              </a:spcBef>
              <a:tabLst/>
            </a:pP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•  Dynamic branch prediction</a:t>
            </a:r>
            <a:endParaRPr sz="2500" dirty="0">
              <a:latin typeface="Times New Roman"/>
              <a:ea typeface="Times New Roman"/>
              <a:cs typeface="Times New Roman"/>
            </a:endParaRPr>
          </a:p>
          <a:p>
            <a:pPr marL="753744" indent="1905" algn="l" rtl="0" eaLnBrk="0">
              <a:lnSpc>
                <a:spcPct val="104000"/>
              </a:lnSpc>
              <a:spcBef>
                <a:spcPts val="58"/>
              </a:spcBef>
              <a:tabLst/>
            </a:pPr>
            <a:r>
              <a:rPr sz="25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Records</a:t>
            </a:r>
            <a:r>
              <a:rPr sz="25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5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25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5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historical</a:t>
            </a:r>
            <a:r>
              <a:rPr sz="2500" kern="0" spc="-1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5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jump</a:t>
            </a:r>
            <a:r>
              <a:rPr sz="25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5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results</a:t>
            </a:r>
            <a:r>
              <a:rPr sz="25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5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sz="2500" kern="0" spc="-2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5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branch</a:t>
            </a:r>
            <a:r>
              <a:rPr sz="25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5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instructions</a:t>
            </a:r>
            <a:r>
              <a:rPr sz="25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5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sz="25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5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uses </a:t>
            </a:r>
            <a:r>
              <a:rPr sz="25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these historical results to predict the next</a:t>
            </a:r>
            <a:r>
              <a:rPr sz="2500" kern="0" spc="-2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5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jum</a:t>
            </a: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p.</a:t>
            </a:r>
            <a:endParaRPr sz="2500" dirty="0">
              <a:latin typeface="Times New Roman"/>
              <a:ea typeface="Times New Roman"/>
              <a:cs typeface="Times New Roman"/>
            </a:endParaRPr>
          </a:p>
        </p:txBody>
      </p:sp>
      <p:grpSp>
        <p:nvGrpSpPr>
          <p:cNvPr id="30" name="group 30"/>
          <p:cNvGrpSpPr/>
          <p:nvPr/>
        </p:nvGrpSpPr>
        <p:grpSpPr>
          <a:xfrm rot="21600000">
            <a:off x="0" y="5823749"/>
            <a:ext cx="10692000" cy="190500"/>
            <a:chOff x="0" y="0"/>
            <a:chExt cx="10692000" cy="190500"/>
          </a:xfrm>
        </p:grpSpPr>
        <p:pic>
          <p:nvPicPr>
            <p:cNvPr id="170" name="picture 17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600000">
              <a:off x="0" y="0"/>
              <a:ext cx="10692000" cy="190500"/>
            </a:xfrm>
            <a:prstGeom prst="rect">
              <a:avLst/>
            </a:prstGeom>
          </p:spPr>
        </p:pic>
        <p:sp>
          <p:nvSpPr>
            <p:cNvPr id="172" name="textbox 172"/>
            <p:cNvSpPr/>
            <p:nvPr/>
          </p:nvSpPr>
          <p:spPr>
            <a:xfrm>
              <a:off x="-12700" y="-12700"/>
              <a:ext cx="10717530" cy="236854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0000"/>
                </a:lnSpc>
                <a:tabLst/>
              </a:pPr>
              <a:endParaRPr sz="400" dirty="0">
                <a:latin typeface="Arial"/>
                <a:ea typeface="Arial"/>
                <a:cs typeface="Arial"/>
              </a:endParaRPr>
            </a:p>
            <a:p>
              <a:pPr marL="1078230" algn="l" rtl="0" eaLnBrk="0">
                <a:lnSpc>
                  <a:spcPct val="73000"/>
                </a:lnSpc>
                <a:spcBef>
                  <a:spcPts val="1"/>
                </a:spcBef>
                <a:tabLst/>
              </a:pPr>
              <a:r>
                <a:rPr sz="1000" kern="0" spc="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JinHui Lin                                                                                   Overview of</a:t>
              </a:r>
              <a:r>
                <a:rPr sz="1000" kern="0" spc="-9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1000" kern="0" spc="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Modern Processor</a:t>
              </a:r>
              <a:r>
                <a:rPr sz="1000" kern="0" spc="-5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1000" kern="0" spc="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Architecture                                      </a:t>
              </a:r>
              <a:r>
                <a:rPr sz="1000" kern="0" spc="-1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                              2025-06-02                  7 /</a:t>
              </a:r>
              <a:r>
                <a:rPr sz="1000" kern="0" spc="12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1000" kern="0" spc="-1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13</a:t>
              </a:r>
              <a:endParaRPr sz="1000" dirty="0">
                <a:latin typeface="Times New Roman"/>
                <a:ea typeface="Times New Roman"/>
                <a:cs typeface="Times New Roman"/>
              </a:endParaRPr>
            </a:p>
          </p:txBody>
        </p:sp>
      </p:grpSp>
      <p:pic>
        <p:nvPicPr>
          <p:cNvPr id="174" name="picture 1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0"/>
            <a:ext cx="10692000" cy="25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box 176"/>
          <p:cNvSpPr/>
          <p:nvPr/>
        </p:nvSpPr>
        <p:spPr>
          <a:xfrm>
            <a:off x="160938" y="110816"/>
            <a:ext cx="8626475" cy="85661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748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71000"/>
              </a:lnSpc>
              <a:tabLst/>
            </a:pPr>
            <a:r>
              <a:rPr sz="3000" b="1" kern="0" spc="-10" dirty="0">
                <a:solidFill>
                  <a:srgbClr val="043649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Out-of-Order Execution</a:t>
            </a:r>
            <a:endParaRPr sz="3000" dirty="0">
              <a:latin typeface="Times New Roman"/>
              <a:ea typeface="Times New Roman"/>
              <a:cs typeface="Times New Roman"/>
            </a:endParaRPr>
          </a:p>
          <a:p>
            <a:pPr algn="l" rtl="0" eaLnBrk="0">
              <a:lnSpc>
                <a:spcPct val="103000"/>
              </a:lnSpc>
              <a:tabLst/>
            </a:pPr>
            <a:endParaRPr sz="1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87000"/>
              </a:lnSpc>
              <a:spcBef>
                <a:spcPts val="1"/>
              </a:spcBef>
              <a:tabLst/>
            </a:pPr>
            <a:r>
              <a:rPr sz="25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By reordering instructions, dat</a:t>
            </a: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 hazards are avoided in</a:t>
            </a:r>
            <a:r>
              <a:rPr sz="25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advance.</a:t>
            </a:r>
            <a:endParaRPr sz="2500" dirty="0">
              <a:latin typeface="Times New Roman"/>
              <a:ea typeface="Times New Roman"/>
              <a:cs typeface="Times New Roman"/>
            </a:endParaRPr>
          </a:p>
        </p:txBody>
      </p:sp>
      <p:grpSp>
        <p:nvGrpSpPr>
          <p:cNvPr id="32" name="group 32"/>
          <p:cNvGrpSpPr/>
          <p:nvPr/>
        </p:nvGrpSpPr>
        <p:grpSpPr>
          <a:xfrm rot="21600000">
            <a:off x="0" y="5823749"/>
            <a:ext cx="10692000" cy="190500"/>
            <a:chOff x="0" y="0"/>
            <a:chExt cx="10692000" cy="190500"/>
          </a:xfrm>
        </p:grpSpPr>
        <p:pic>
          <p:nvPicPr>
            <p:cNvPr id="178" name="picture 17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600000">
              <a:off x="0" y="0"/>
              <a:ext cx="10692000" cy="190500"/>
            </a:xfrm>
            <a:prstGeom prst="rect">
              <a:avLst/>
            </a:prstGeom>
          </p:spPr>
        </p:pic>
        <p:sp>
          <p:nvSpPr>
            <p:cNvPr id="180" name="textbox 180"/>
            <p:cNvSpPr/>
            <p:nvPr/>
          </p:nvSpPr>
          <p:spPr>
            <a:xfrm>
              <a:off x="-12700" y="-12700"/>
              <a:ext cx="10717530" cy="236854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0000"/>
                </a:lnSpc>
                <a:tabLst/>
              </a:pPr>
              <a:endParaRPr sz="400" dirty="0">
                <a:latin typeface="Arial"/>
                <a:ea typeface="Arial"/>
                <a:cs typeface="Arial"/>
              </a:endParaRPr>
            </a:p>
            <a:p>
              <a:pPr marL="1078230" algn="l" rtl="0" eaLnBrk="0">
                <a:lnSpc>
                  <a:spcPct val="73000"/>
                </a:lnSpc>
                <a:spcBef>
                  <a:spcPts val="1"/>
                </a:spcBef>
                <a:tabLst/>
              </a:pPr>
              <a:r>
                <a:rPr sz="1000" kern="0" spc="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JinHui Lin                                                                                   Overview of</a:t>
              </a:r>
              <a:r>
                <a:rPr sz="1000" kern="0" spc="-9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1000" kern="0" spc="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Modern Processor</a:t>
              </a:r>
              <a:r>
                <a:rPr sz="1000" kern="0" spc="-5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1000" kern="0" spc="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Architecture                                      </a:t>
              </a:r>
              <a:r>
                <a:rPr sz="1000" kern="0" spc="-1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                              2025-06-02                  8 /</a:t>
              </a:r>
              <a:r>
                <a:rPr sz="1000" kern="0" spc="12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1000" kern="0" spc="-1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13</a:t>
              </a:r>
              <a:endParaRPr sz="1000" dirty="0">
                <a:latin typeface="Times New Roman"/>
                <a:ea typeface="Times New Roman"/>
                <a:cs typeface="Times New Roman"/>
              </a:endParaRPr>
            </a:p>
          </p:txBody>
        </p:sp>
      </p:grpSp>
      <p:pic>
        <p:nvPicPr>
          <p:cNvPr id="182" name="picture 18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0"/>
            <a:ext cx="10691999" cy="25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box 184"/>
          <p:cNvSpPr/>
          <p:nvPr/>
        </p:nvSpPr>
        <p:spPr>
          <a:xfrm>
            <a:off x="160938" y="110816"/>
            <a:ext cx="8626475" cy="269747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748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71000"/>
              </a:lnSpc>
              <a:tabLst/>
            </a:pPr>
            <a:r>
              <a:rPr sz="3000" b="1" kern="0" spc="-10" dirty="0">
                <a:solidFill>
                  <a:srgbClr val="043649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Out-of-Order Execution</a:t>
            </a:r>
            <a:endParaRPr sz="3000" dirty="0">
              <a:latin typeface="Times New Roman"/>
              <a:ea typeface="Times New Roman"/>
              <a:cs typeface="Times New Roman"/>
            </a:endParaRPr>
          </a:p>
          <a:p>
            <a:pPr algn="r" rtl="0" eaLnBrk="0">
              <a:lnSpc>
                <a:spcPct val="87000"/>
              </a:lnSpc>
              <a:spcBef>
                <a:spcPts val="1361"/>
              </a:spcBef>
              <a:tabLst/>
            </a:pPr>
            <a:r>
              <a:rPr sz="25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By reordering instructions, dat</a:t>
            </a: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 hazards are avoided in</a:t>
            </a:r>
            <a:r>
              <a:rPr sz="25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advance.</a:t>
            </a:r>
            <a:endParaRPr sz="2500" dirty="0">
              <a:latin typeface="Times New Roman"/>
              <a:ea typeface="Times New Roman"/>
              <a:cs typeface="Times New Roman"/>
            </a:endParaRPr>
          </a:p>
          <a:p>
            <a:pPr algn="l" rtl="0" eaLnBrk="0">
              <a:lnSpc>
                <a:spcPct val="10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479425" algn="l" rtl="0" eaLnBrk="0">
              <a:lnSpc>
                <a:spcPct val="73000"/>
              </a:lnSpc>
              <a:spcBef>
                <a:spcPts val="759"/>
              </a:spcBef>
              <a:tabLst/>
            </a:pPr>
            <a:r>
              <a:rPr sz="25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Basic idea of</a:t>
            </a:r>
            <a:r>
              <a:rPr sz="2500" kern="0" spc="-1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5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out-of-order execution:</a:t>
            </a:r>
            <a:endParaRPr sz="2500" dirty="0">
              <a:latin typeface="Times New Roman"/>
              <a:ea typeface="Times New Roman"/>
              <a:cs typeface="Times New Roman"/>
            </a:endParaRPr>
          </a:p>
          <a:p>
            <a:pPr marL="491490" algn="l" rtl="0" eaLnBrk="0">
              <a:lnSpc>
                <a:spcPct val="87000"/>
              </a:lnSpc>
              <a:spcBef>
                <a:spcPts val="1089"/>
              </a:spcBef>
              <a:tabLst/>
            </a:pP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•  Add an instruction</a:t>
            </a:r>
            <a:r>
              <a:rPr sz="25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que</a:t>
            </a:r>
            <a:r>
              <a:rPr sz="2500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ue</a:t>
            </a:r>
            <a:endParaRPr sz="2500" dirty="0">
              <a:latin typeface="Times New Roman"/>
              <a:ea typeface="Times New Roman"/>
              <a:cs typeface="Times New Roman"/>
            </a:endParaRPr>
          </a:p>
          <a:p>
            <a:pPr marL="491490" algn="l" rtl="0" eaLnBrk="0">
              <a:lnSpc>
                <a:spcPct val="73000"/>
              </a:lnSpc>
              <a:spcBef>
                <a:spcPts val="672"/>
              </a:spcBef>
              <a:tabLst/>
            </a:pP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•  Reorder it to</a:t>
            </a:r>
            <a:r>
              <a:rPr sz="25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avoid haza</a:t>
            </a:r>
            <a:r>
              <a:rPr sz="2500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rds</a:t>
            </a:r>
            <a:endParaRPr sz="2500" dirty="0">
              <a:latin typeface="Times New Roman"/>
              <a:ea typeface="Times New Roman"/>
              <a:cs typeface="Times New Roman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900" dirty="0">
              <a:latin typeface="Arial"/>
              <a:ea typeface="Arial"/>
              <a:cs typeface="Arial"/>
            </a:endParaRPr>
          </a:p>
          <a:p>
            <a:pPr marL="491490" algn="l" rtl="0" eaLnBrk="0">
              <a:lnSpc>
                <a:spcPct val="87000"/>
              </a:lnSpc>
              <a:spcBef>
                <a:spcPts val="3"/>
              </a:spcBef>
              <a:tabLst/>
            </a:pPr>
            <a:r>
              <a:rPr sz="25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•  After execution, writ</a:t>
            </a: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 back in the original order</a:t>
            </a:r>
            <a:endParaRPr sz="2500" dirty="0">
              <a:latin typeface="Times New Roman"/>
              <a:ea typeface="Times New Roman"/>
              <a:cs typeface="Times New Roman"/>
            </a:endParaRPr>
          </a:p>
        </p:txBody>
      </p:sp>
      <p:grpSp>
        <p:nvGrpSpPr>
          <p:cNvPr id="34" name="group 34"/>
          <p:cNvGrpSpPr/>
          <p:nvPr/>
        </p:nvGrpSpPr>
        <p:grpSpPr>
          <a:xfrm rot="21600000">
            <a:off x="0" y="5823749"/>
            <a:ext cx="10692000" cy="190500"/>
            <a:chOff x="0" y="0"/>
            <a:chExt cx="10692000" cy="190500"/>
          </a:xfrm>
        </p:grpSpPr>
        <p:pic>
          <p:nvPicPr>
            <p:cNvPr id="186" name="picture 18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600000">
              <a:off x="0" y="0"/>
              <a:ext cx="10692000" cy="190500"/>
            </a:xfrm>
            <a:prstGeom prst="rect">
              <a:avLst/>
            </a:prstGeom>
          </p:spPr>
        </p:pic>
        <p:sp>
          <p:nvSpPr>
            <p:cNvPr id="188" name="textbox 188"/>
            <p:cNvSpPr/>
            <p:nvPr/>
          </p:nvSpPr>
          <p:spPr>
            <a:xfrm>
              <a:off x="-12700" y="-12700"/>
              <a:ext cx="10717530" cy="236854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0000"/>
                </a:lnSpc>
                <a:tabLst/>
              </a:pPr>
              <a:endParaRPr sz="400" dirty="0">
                <a:latin typeface="Arial"/>
                <a:ea typeface="Arial"/>
                <a:cs typeface="Arial"/>
              </a:endParaRPr>
            </a:p>
            <a:p>
              <a:pPr marL="1078230" algn="l" rtl="0" eaLnBrk="0">
                <a:lnSpc>
                  <a:spcPct val="73000"/>
                </a:lnSpc>
                <a:spcBef>
                  <a:spcPts val="1"/>
                </a:spcBef>
                <a:tabLst/>
              </a:pPr>
              <a:r>
                <a:rPr sz="1000" kern="0" spc="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JinHui Lin                                                                                   Overview of</a:t>
              </a:r>
              <a:r>
                <a:rPr sz="1000" kern="0" spc="-9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1000" kern="0" spc="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Modern Processor</a:t>
              </a:r>
              <a:r>
                <a:rPr sz="1000" kern="0" spc="-5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1000" kern="0" spc="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Architecture                                      </a:t>
              </a:r>
              <a:r>
                <a:rPr sz="1000" kern="0" spc="-1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                              2025-06-02                  8 /</a:t>
              </a:r>
              <a:r>
                <a:rPr sz="1000" kern="0" spc="12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1000" kern="0" spc="-1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13</a:t>
              </a:r>
              <a:endParaRPr sz="1000" dirty="0">
                <a:latin typeface="Times New Roman"/>
                <a:ea typeface="Times New Roman"/>
                <a:cs typeface="Times New Roman"/>
              </a:endParaRPr>
            </a:p>
          </p:txBody>
        </p:sp>
      </p:grpSp>
      <p:pic>
        <p:nvPicPr>
          <p:cNvPr id="190" name="picture 1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0"/>
            <a:ext cx="10691999" cy="25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box 192"/>
          <p:cNvSpPr/>
          <p:nvPr/>
        </p:nvSpPr>
        <p:spPr>
          <a:xfrm>
            <a:off x="165901" y="111197"/>
            <a:ext cx="9748519" cy="123951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51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7000"/>
              </a:lnSpc>
              <a:tabLst/>
            </a:pPr>
            <a:r>
              <a:rPr sz="3000" b="1" kern="0" spc="-20" dirty="0">
                <a:solidFill>
                  <a:srgbClr val="043649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Superscalar</a:t>
            </a:r>
            <a:endParaRPr sz="3000" dirty="0">
              <a:latin typeface="Times New Roman"/>
              <a:ea typeface="Times New Roman"/>
              <a:cs typeface="Times New Roman"/>
            </a:endParaRPr>
          </a:p>
          <a:p>
            <a:pPr marL="471805" indent="16509" algn="l" rtl="0" eaLnBrk="0">
              <a:lnSpc>
                <a:spcPct val="104000"/>
              </a:lnSpc>
              <a:spcBef>
                <a:spcPts val="189"/>
              </a:spcBef>
              <a:tabLst/>
            </a:pPr>
            <a:r>
              <a:rPr sz="25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Superscalar refers</a:t>
            </a: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to the CPU’s ability to execute multiple instructions in </a:t>
            </a:r>
            <a:r>
              <a:rPr sz="2500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2500" kern="0" spc="1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500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same cycle.</a:t>
            </a:r>
            <a:endParaRPr sz="2500" dirty="0">
              <a:latin typeface="Times New Roman"/>
              <a:ea typeface="Times New Roman"/>
              <a:cs typeface="Times New Roman"/>
            </a:endParaRPr>
          </a:p>
        </p:txBody>
      </p:sp>
      <p:grpSp>
        <p:nvGrpSpPr>
          <p:cNvPr id="36" name="group 36"/>
          <p:cNvGrpSpPr/>
          <p:nvPr/>
        </p:nvGrpSpPr>
        <p:grpSpPr>
          <a:xfrm rot="21600000">
            <a:off x="0" y="5823749"/>
            <a:ext cx="10692000" cy="190500"/>
            <a:chOff x="0" y="0"/>
            <a:chExt cx="10692000" cy="190500"/>
          </a:xfrm>
        </p:grpSpPr>
        <p:pic>
          <p:nvPicPr>
            <p:cNvPr id="194" name="picture 19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600000">
              <a:off x="0" y="0"/>
              <a:ext cx="10692000" cy="190500"/>
            </a:xfrm>
            <a:prstGeom prst="rect">
              <a:avLst/>
            </a:prstGeom>
          </p:spPr>
        </p:pic>
        <p:sp>
          <p:nvSpPr>
            <p:cNvPr id="196" name="textbox 196"/>
            <p:cNvSpPr/>
            <p:nvPr/>
          </p:nvSpPr>
          <p:spPr>
            <a:xfrm>
              <a:off x="-12700" y="-12700"/>
              <a:ext cx="10717530" cy="236854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0000"/>
                </a:lnSpc>
                <a:tabLst/>
              </a:pPr>
              <a:endParaRPr sz="400" dirty="0">
                <a:latin typeface="Arial"/>
                <a:ea typeface="Arial"/>
                <a:cs typeface="Arial"/>
              </a:endParaRPr>
            </a:p>
            <a:p>
              <a:pPr marL="1078230" algn="l" rtl="0" eaLnBrk="0">
                <a:lnSpc>
                  <a:spcPct val="73000"/>
                </a:lnSpc>
                <a:spcBef>
                  <a:spcPts val="1"/>
                </a:spcBef>
                <a:tabLst/>
              </a:pPr>
              <a:r>
                <a:rPr sz="1000" kern="0" spc="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JinHui Lin                                                                                   Overview of</a:t>
              </a:r>
              <a:r>
                <a:rPr sz="1000" kern="0" spc="-9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1000" kern="0" spc="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Modern Processor</a:t>
              </a:r>
              <a:r>
                <a:rPr sz="1000" kern="0" spc="-5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1000" kern="0" spc="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Architecture                                      </a:t>
              </a:r>
              <a:r>
                <a:rPr sz="1000" kern="0" spc="-1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                              2025-06-02                  9 /</a:t>
              </a:r>
              <a:r>
                <a:rPr sz="1000" kern="0" spc="12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1000" kern="0" spc="-1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13</a:t>
              </a:r>
              <a:endParaRPr sz="1000" dirty="0">
                <a:latin typeface="Times New Roman"/>
                <a:ea typeface="Times New Roman"/>
                <a:cs typeface="Times New Roman"/>
              </a:endParaRPr>
            </a:p>
          </p:txBody>
        </p:sp>
      </p:grpSp>
      <p:pic>
        <p:nvPicPr>
          <p:cNvPr id="198" name="picture 19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0"/>
            <a:ext cx="10691998" cy="25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/>
          <p:nvPr/>
        </p:nvSpPr>
        <p:spPr>
          <a:xfrm>
            <a:off x="149485" y="111197"/>
            <a:ext cx="5436234" cy="388937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602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71000"/>
              </a:lnSpc>
              <a:tabLst/>
            </a:pPr>
            <a:r>
              <a:rPr sz="3000" b="1" kern="0" spc="0" dirty="0">
                <a:solidFill>
                  <a:srgbClr val="043649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What</a:t>
            </a:r>
            <a:r>
              <a:rPr sz="3000" b="1" kern="0" spc="-140" dirty="0">
                <a:solidFill>
                  <a:srgbClr val="043649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000" b="1" kern="0" spc="0" dirty="0">
                <a:solidFill>
                  <a:srgbClr val="043649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Affects CPU Perfor</a:t>
            </a:r>
            <a:r>
              <a:rPr sz="3000" b="1" kern="0" spc="-10" dirty="0">
                <a:solidFill>
                  <a:srgbClr val="043649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mance?</a:t>
            </a:r>
            <a:endParaRPr sz="3000" dirty="0">
              <a:latin typeface="Times New Roman"/>
              <a:ea typeface="Times New Roman"/>
              <a:cs typeface="Times New Roman"/>
            </a:endParaRPr>
          </a:p>
          <a:p>
            <a:pPr marL="493394" algn="l" rtl="0" eaLnBrk="0">
              <a:lnSpc>
                <a:spcPct val="73000"/>
              </a:lnSpc>
              <a:spcBef>
                <a:spcPts val="1359"/>
              </a:spcBef>
              <a:tabLst/>
            </a:pPr>
            <a:r>
              <a:rPr sz="25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Instruction Count</a:t>
            </a: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to be executed</a:t>
            </a:r>
            <a:endParaRPr sz="2500" dirty="0">
              <a:latin typeface="Times New Roman"/>
              <a:ea typeface="Times New Roman"/>
              <a:cs typeface="Times New Roman"/>
            </a:endParaRPr>
          </a:p>
          <a:p>
            <a:pPr algn="l" rtl="0" eaLnBrk="0">
              <a:lnSpc>
                <a:spcPct val="14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494665" algn="l" rtl="0" eaLnBrk="0">
              <a:lnSpc>
                <a:spcPct val="87000"/>
              </a:lnSpc>
              <a:spcBef>
                <a:spcPts val="757"/>
              </a:spcBef>
              <a:tabLst/>
            </a:pP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This depend</a:t>
            </a:r>
            <a:r>
              <a:rPr sz="2500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</a:t>
            </a:r>
            <a:r>
              <a:rPr sz="25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500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on:</a:t>
            </a:r>
            <a:endParaRPr sz="2500" dirty="0">
              <a:latin typeface="Times New Roman"/>
              <a:ea typeface="Times New Roman"/>
              <a:cs typeface="Times New Roman"/>
            </a:endParaRPr>
          </a:p>
          <a:p>
            <a:pPr marL="502919" algn="l" rtl="0" eaLnBrk="0">
              <a:lnSpc>
                <a:spcPct val="87000"/>
              </a:lnSpc>
              <a:spcBef>
                <a:spcPts val="675"/>
              </a:spcBef>
              <a:tabLst/>
            </a:pP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•  Program objectives</a:t>
            </a:r>
            <a:endParaRPr sz="2500" dirty="0">
              <a:latin typeface="Times New Roman"/>
              <a:ea typeface="Times New Roman"/>
              <a:cs typeface="Times New Roman"/>
            </a:endParaRPr>
          </a:p>
          <a:p>
            <a:pPr marL="502919" algn="l" rtl="0" eaLnBrk="0">
              <a:lnSpc>
                <a:spcPct val="87000"/>
              </a:lnSpc>
              <a:spcBef>
                <a:spcPts val="666"/>
              </a:spcBef>
              <a:tabLst/>
            </a:pP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•  ISA(Instruction</a:t>
            </a:r>
            <a:r>
              <a:rPr sz="2500" kern="0" spc="1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Set</a:t>
            </a:r>
            <a:r>
              <a:rPr sz="2500" kern="0" spc="-1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Arc</a:t>
            </a:r>
            <a:r>
              <a:rPr sz="2500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hitecture)</a:t>
            </a:r>
            <a:endParaRPr sz="2500" dirty="0">
              <a:latin typeface="Times New Roman"/>
              <a:ea typeface="Times New Roman"/>
              <a:cs typeface="Times New Roman"/>
            </a:endParaRPr>
          </a:p>
          <a:p>
            <a:pPr marL="502919" algn="l" rtl="0" eaLnBrk="0">
              <a:lnSpc>
                <a:spcPct val="87000"/>
              </a:lnSpc>
              <a:spcBef>
                <a:spcPts val="675"/>
              </a:spcBef>
              <a:tabLst/>
            </a:pPr>
            <a:r>
              <a:rPr sz="2500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•  Code</a:t>
            </a:r>
            <a:r>
              <a:rPr sz="2500" kern="0" spc="1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500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quality</a:t>
            </a:r>
            <a:endParaRPr sz="2500" dirty="0">
              <a:latin typeface="Times New Roman"/>
              <a:ea typeface="Times New Roman"/>
              <a:cs typeface="Times New Roman"/>
            </a:endParaRPr>
          </a:p>
          <a:p>
            <a:pPr marL="502919" algn="l" rtl="0" eaLnBrk="0">
              <a:lnSpc>
                <a:spcPct val="87000"/>
              </a:lnSpc>
              <a:spcBef>
                <a:spcPts val="671"/>
              </a:spcBef>
              <a:tabLst/>
            </a:pP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•  Programming language used</a:t>
            </a:r>
            <a:endParaRPr sz="2500" dirty="0">
              <a:latin typeface="Times New Roman"/>
              <a:ea typeface="Times New Roman"/>
              <a:cs typeface="Times New Roman"/>
            </a:endParaRPr>
          </a:p>
          <a:p>
            <a:pPr marL="502919" algn="l" rtl="0" eaLnBrk="0">
              <a:lnSpc>
                <a:spcPct val="87000"/>
              </a:lnSpc>
              <a:spcBef>
                <a:spcPts val="666"/>
              </a:spcBef>
              <a:tabLst/>
            </a:pP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•  Compiler behavior</a:t>
            </a:r>
            <a:endParaRPr sz="2500" dirty="0">
              <a:latin typeface="Times New Roman"/>
              <a:ea typeface="Times New Roman"/>
              <a:cs typeface="Times New Roman"/>
            </a:endParaRPr>
          </a:p>
          <a:p>
            <a:pPr algn="l" rtl="0" eaLnBrk="0">
              <a:lnSpc>
                <a:spcPct val="109000"/>
              </a:lnSpc>
              <a:tabLst/>
            </a:pPr>
            <a:endParaRPr sz="700" dirty="0">
              <a:latin typeface="Arial"/>
              <a:ea typeface="Arial"/>
              <a:cs typeface="Arial"/>
            </a:endParaRPr>
          </a:p>
          <a:p>
            <a:pPr marL="502919" algn="l" rtl="0" eaLnBrk="0">
              <a:lnSpc>
                <a:spcPts val="1915"/>
              </a:lnSpc>
              <a:spcBef>
                <a:spcPts val="1"/>
              </a:spcBef>
              <a:tabLst/>
            </a:pPr>
            <a:r>
              <a:rPr sz="2500" kern="0" spc="-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•</a:t>
            </a:r>
            <a:r>
              <a:rPr sz="25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2500" kern="0" spc="-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etc.</a:t>
            </a:r>
            <a:endParaRPr sz="2500" dirty="0">
              <a:latin typeface="Times New Roman"/>
              <a:ea typeface="Times New Roman"/>
              <a:cs typeface="Times New Roman"/>
            </a:endParaRPr>
          </a:p>
        </p:txBody>
      </p:sp>
      <p:grpSp>
        <p:nvGrpSpPr>
          <p:cNvPr id="2" name="group 2"/>
          <p:cNvGrpSpPr/>
          <p:nvPr/>
        </p:nvGrpSpPr>
        <p:grpSpPr>
          <a:xfrm rot="21600000">
            <a:off x="0" y="5823749"/>
            <a:ext cx="10692000" cy="190500"/>
            <a:chOff x="0" y="0"/>
            <a:chExt cx="10692000" cy="190500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600000">
              <a:off x="0" y="0"/>
              <a:ext cx="10692000" cy="190500"/>
            </a:xfrm>
            <a:prstGeom prst="rect">
              <a:avLst/>
            </a:prstGeom>
          </p:spPr>
        </p:pic>
        <p:sp>
          <p:nvSpPr>
            <p:cNvPr id="8" name="textbox 8"/>
            <p:cNvSpPr/>
            <p:nvPr/>
          </p:nvSpPr>
          <p:spPr>
            <a:xfrm>
              <a:off x="-12700" y="-12700"/>
              <a:ext cx="10717530" cy="236854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0000"/>
                </a:lnSpc>
                <a:tabLst/>
              </a:pPr>
              <a:endParaRPr sz="400" dirty="0">
                <a:latin typeface="Arial"/>
                <a:ea typeface="Arial"/>
                <a:cs typeface="Arial"/>
              </a:endParaRPr>
            </a:p>
            <a:p>
              <a:pPr marL="1078230" algn="l" rtl="0" eaLnBrk="0">
                <a:lnSpc>
                  <a:spcPct val="73000"/>
                </a:lnSpc>
                <a:spcBef>
                  <a:spcPts val="1"/>
                </a:spcBef>
                <a:tabLst/>
              </a:pPr>
              <a:r>
                <a:rPr sz="1000" kern="0" spc="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JinHui Lin                                                                                   Overview of</a:t>
              </a:r>
              <a:r>
                <a:rPr sz="1000" kern="0" spc="-9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1000" kern="0" spc="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Modern Processor</a:t>
              </a:r>
              <a:r>
                <a:rPr sz="1000" kern="0" spc="-5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1000" kern="0" spc="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Architecture              </a:t>
              </a:r>
              <a:r>
                <a:rPr sz="1000" kern="0" spc="-1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                                                      2025-06-02                   1 /</a:t>
              </a:r>
              <a:r>
                <a:rPr sz="1000" kern="0" spc="12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1000" kern="0" spc="-1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13</a:t>
              </a:r>
              <a:endParaRPr sz="1000" dirty="0">
                <a:latin typeface="Times New Roman"/>
                <a:ea typeface="Times New Roman"/>
                <a:cs typeface="Times New Roman"/>
              </a:endParaRPr>
            </a:p>
          </p:txBody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0"/>
            <a:ext cx="10691999" cy="25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box 200"/>
          <p:cNvSpPr/>
          <p:nvPr/>
        </p:nvSpPr>
        <p:spPr>
          <a:xfrm>
            <a:off x="165901" y="111197"/>
            <a:ext cx="9748519" cy="394715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51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7000"/>
              </a:lnSpc>
              <a:tabLst/>
            </a:pPr>
            <a:r>
              <a:rPr sz="3000" b="1" kern="0" spc="-20" dirty="0">
                <a:solidFill>
                  <a:srgbClr val="043649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Superscalar</a:t>
            </a:r>
            <a:endParaRPr sz="3000" dirty="0">
              <a:latin typeface="Times New Roman"/>
              <a:ea typeface="Times New Roman"/>
              <a:cs typeface="Times New Roman"/>
            </a:endParaRPr>
          </a:p>
          <a:p>
            <a:pPr marL="471805" indent="16509" algn="l" rtl="0" eaLnBrk="0">
              <a:lnSpc>
                <a:spcPct val="104000"/>
              </a:lnSpc>
              <a:spcBef>
                <a:spcPts val="189"/>
              </a:spcBef>
              <a:tabLst/>
            </a:pPr>
            <a:r>
              <a:rPr sz="25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Superscalar refers</a:t>
            </a: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to the CPU’s ability to execute multiple instructions in </a:t>
            </a:r>
            <a:r>
              <a:rPr sz="2500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2500" kern="0" spc="1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500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same cycle.</a:t>
            </a:r>
            <a:endParaRPr sz="2500" dirty="0">
              <a:latin typeface="Times New Roman"/>
              <a:ea typeface="Times New Roman"/>
              <a:cs typeface="Times New Roman"/>
            </a:endParaRPr>
          </a:p>
          <a:p>
            <a:pPr algn="l" rtl="0" eaLnBrk="0">
              <a:lnSpc>
                <a:spcPct val="129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474344" algn="l" rtl="0" eaLnBrk="0">
              <a:lnSpc>
                <a:spcPct val="87000"/>
              </a:lnSpc>
              <a:spcBef>
                <a:spcPts val="756"/>
              </a:spcBef>
              <a:tabLst/>
            </a:pPr>
            <a:r>
              <a:rPr sz="25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Basic</a:t>
            </a: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5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idea</a:t>
            </a: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5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sz="2500" kern="0" spc="-1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5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superscalar</a:t>
            </a: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:</a:t>
            </a:r>
            <a:endParaRPr sz="2500" dirty="0">
              <a:latin typeface="Times New Roman"/>
              <a:ea typeface="Times New Roman"/>
              <a:cs typeface="Times New Roman"/>
            </a:endParaRPr>
          </a:p>
          <a:p>
            <a:pPr marL="748030" indent="-261620" algn="l" rtl="0" eaLnBrk="0">
              <a:lnSpc>
                <a:spcPct val="93000"/>
              </a:lnSpc>
              <a:spcBef>
                <a:spcPts val="658"/>
              </a:spcBef>
              <a:tabLst/>
            </a:pPr>
            <a:r>
              <a:rPr sz="25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•  Fetch multiple instructions s</a:t>
            </a: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imultaneously and push them into the         </a:t>
            </a: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instruction queue</a:t>
            </a:r>
            <a:endParaRPr sz="2500" dirty="0">
              <a:latin typeface="Times New Roman"/>
              <a:ea typeface="Times New Roman"/>
              <a:cs typeface="Times New Roman"/>
            </a:endParaRPr>
          </a:p>
          <a:p>
            <a:pPr marL="748030" indent="-261620" algn="l" rtl="0" eaLnBrk="0">
              <a:lnSpc>
                <a:spcPct val="85000"/>
              </a:lnSpc>
              <a:spcBef>
                <a:spcPts val="961"/>
              </a:spcBef>
              <a:tabLst/>
            </a:pPr>
            <a:r>
              <a:rPr sz="25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•  Based on instruction dependencies,</a:t>
            </a: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push non-dependent instructions</a:t>
            </a:r>
            <a:r>
              <a:rPr sz="25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</a:t>
            </a:r>
            <a:r>
              <a:rPr sz="25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into the backend for si</a:t>
            </a: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multaneous execution</a:t>
            </a:r>
            <a:endParaRPr sz="2500" dirty="0">
              <a:latin typeface="Times New Roman"/>
              <a:ea typeface="Times New Roman"/>
              <a:cs typeface="Times New Roman"/>
            </a:endParaRPr>
          </a:p>
          <a:p>
            <a:pPr algn="l" rtl="0" eaLnBrk="0">
              <a:lnSpc>
                <a:spcPct val="104000"/>
              </a:lnSpc>
              <a:tabLst/>
            </a:pPr>
            <a:endParaRPr sz="1200" dirty="0">
              <a:latin typeface="Arial"/>
              <a:ea typeface="Arial"/>
              <a:cs typeface="Arial"/>
            </a:endParaRPr>
          </a:p>
          <a:p>
            <a:pPr marL="486409" algn="l" rtl="0" eaLnBrk="0">
              <a:lnSpc>
                <a:spcPct val="87000"/>
              </a:lnSpc>
              <a:spcBef>
                <a:spcPts val="1"/>
              </a:spcBef>
              <a:tabLst/>
            </a:pPr>
            <a:r>
              <a:rPr sz="25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•  After execution, writ</a:t>
            </a: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 back in the original order</a:t>
            </a:r>
            <a:endParaRPr sz="2500" dirty="0">
              <a:latin typeface="Times New Roman"/>
              <a:ea typeface="Times New Roman"/>
              <a:cs typeface="Times New Roman"/>
            </a:endParaRPr>
          </a:p>
        </p:txBody>
      </p:sp>
      <p:grpSp>
        <p:nvGrpSpPr>
          <p:cNvPr id="38" name="group 38"/>
          <p:cNvGrpSpPr/>
          <p:nvPr/>
        </p:nvGrpSpPr>
        <p:grpSpPr>
          <a:xfrm rot="21600000">
            <a:off x="0" y="5823749"/>
            <a:ext cx="10692000" cy="190500"/>
            <a:chOff x="0" y="0"/>
            <a:chExt cx="10692000" cy="190500"/>
          </a:xfrm>
        </p:grpSpPr>
        <p:pic>
          <p:nvPicPr>
            <p:cNvPr id="202" name="picture 20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600000">
              <a:off x="0" y="0"/>
              <a:ext cx="10692000" cy="190500"/>
            </a:xfrm>
            <a:prstGeom prst="rect">
              <a:avLst/>
            </a:prstGeom>
          </p:spPr>
        </p:pic>
        <p:sp>
          <p:nvSpPr>
            <p:cNvPr id="204" name="textbox 204"/>
            <p:cNvSpPr/>
            <p:nvPr/>
          </p:nvSpPr>
          <p:spPr>
            <a:xfrm>
              <a:off x="-12700" y="-12700"/>
              <a:ext cx="10717530" cy="236854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0000"/>
                </a:lnSpc>
                <a:tabLst/>
              </a:pPr>
              <a:endParaRPr sz="400" dirty="0">
                <a:latin typeface="Arial"/>
                <a:ea typeface="Arial"/>
                <a:cs typeface="Arial"/>
              </a:endParaRPr>
            </a:p>
            <a:p>
              <a:pPr marL="1078230" algn="l" rtl="0" eaLnBrk="0">
                <a:lnSpc>
                  <a:spcPct val="73000"/>
                </a:lnSpc>
                <a:spcBef>
                  <a:spcPts val="1"/>
                </a:spcBef>
                <a:tabLst/>
              </a:pPr>
              <a:r>
                <a:rPr sz="1000" kern="0" spc="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JinHui Lin                                                                                   Overview of</a:t>
              </a:r>
              <a:r>
                <a:rPr sz="1000" kern="0" spc="-9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1000" kern="0" spc="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Modern Processor</a:t>
              </a:r>
              <a:r>
                <a:rPr sz="1000" kern="0" spc="-5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1000" kern="0" spc="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Architecture                                      </a:t>
              </a:r>
              <a:r>
                <a:rPr sz="1000" kern="0" spc="-1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                              2025-06-02                  9 /</a:t>
              </a:r>
              <a:r>
                <a:rPr sz="1000" kern="0" spc="12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1000" kern="0" spc="-1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13</a:t>
              </a:r>
              <a:endParaRPr sz="1000" dirty="0">
                <a:latin typeface="Times New Roman"/>
                <a:ea typeface="Times New Roman"/>
                <a:cs typeface="Times New Roman"/>
              </a:endParaRPr>
            </a:p>
          </p:txBody>
        </p:sp>
      </p:grpSp>
      <p:pic>
        <p:nvPicPr>
          <p:cNvPr id="206" name="picture 2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0"/>
            <a:ext cx="10691998" cy="25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box 208"/>
          <p:cNvSpPr/>
          <p:nvPr/>
        </p:nvSpPr>
        <p:spPr>
          <a:xfrm>
            <a:off x="153303" y="110816"/>
            <a:ext cx="6995794" cy="140716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8689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8000"/>
              </a:lnSpc>
              <a:tabLst/>
            </a:pPr>
            <a:r>
              <a:rPr sz="3000" b="1" kern="0" spc="-10" dirty="0">
                <a:solidFill>
                  <a:srgbClr val="043649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Register Renaming</a:t>
            </a:r>
            <a:endParaRPr sz="3000" dirty="0">
              <a:latin typeface="Times New Roman"/>
              <a:ea typeface="Times New Roman"/>
              <a:cs typeface="Times New Roman"/>
            </a:endParaRPr>
          </a:p>
          <a:p>
            <a:pPr algn="r" rtl="0" eaLnBrk="0">
              <a:lnSpc>
                <a:spcPct val="77000"/>
              </a:lnSpc>
              <a:spcBef>
                <a:spcPts val="736"/>
              </a:spcBef>
              <a:tabLst/>
            </a:pPr>
            <a:r>
              <a:rPr sz="25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Register renaming is another w</a:t>
            </a: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ay to avoid hazards.</a:t>
            </a:r>
            <a:endParaRPr sz="2500" dirty="0">
              <a:latin typeface="Times New Roman"/>
              <a:ea typeface="Times New Roman"/>
              <a:cs typeface="Times New Roman"/>
            </a:endParaRPr>
          </a:p>
          <a:p>
            <a:pPr marL="490855" algn="l" rtl="0" eaLnBrk="0">
              <a:lnSpc>
                <a:spcPts val="4655"/>
              </a:lnSpc>
              <a:tabLst/>
            </a:pP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 basic idea is shown</a:t>
            </a:r>
            <a:r>
              <a:rPr sz="25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sz="25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25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figu</a:t>
            </a:r>
            <a:r>
              <a:rPr sz="2500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re:</a:t>
            </a:r>
            <a:endParaRPr sz="2500" dirty="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10" name="path 210"/>
          <p:cNvSpPr/>
          <p:nvPr/>
        </p:nvSpPr>
        <p:spPr>
          <a:xfrm>
            <a:off x="719245" y="1902512"/>
            <a:ext cx="2715906" cy="1637011"/>
          </a:xfrm>
          <a:custGeom>
            <a:avLst/>
            <a:gdLst/>
            <a:ahLst/>
            <a:cxnLst/>
            <a:rect l="0" t="0" r="0" b="0"/>
            <a:pathLst>
              <a:path w="4277" h="2577">
                <a:moveTo>
                  <a:pt x="497" y="16"/>
                </a:moveTo>
                <a:cubicBezTo>
                  <a:pt x="1538" y="68"/>
                  <a:pt x="2529" y="36"/>
                  <a:pt x="3767" y="16"/>
                </a:cubicBezTo>
                <a:moveTo>
                  <a:pt x="497" y="16"/>
                </a:moveTo>
                <a:cubicBezTo>
                  <a:pt x="1262" y="38"/>
                  <a:pt x="2032" y="19"/>
                  <a:pt x="3767" y="16"/>
                </a:cubicBezTo>
                <a:moveTo>
                  <a:pt x="3767" y="16"/>
                </a:moveTo>
                <a:cubicBezTo>
                  <a:pt x="4076" y="0"/>
                  <a:pt x="4221" y="158"/>
                  <a:pt x="4247" y="496"/>
                </a:cubicBezTo>
                <a:moveTo>
                  <a:pt x="3767" y="16"/>
                </a:moveTo>
                <a:cubicBezTo>
                  <a:pt x="4105" y="-6"/>
                  <a:pt x="4281" y="162"/>
                  <a:pt x="4247" y="496"/>
                </a:cubicBezTo>
                <a:moveTo>
                  <a:pt x="4247" y="496"/>
                </a:moveTo>
                <a:cubicBezTo>
                  <a:pt x="4275" y="974"/>
                  <a:pt x="4256" y="1453"/>
                  <a:pt x="4247" y="2056"/>
                </a:cubicBezTo>
                <a:moveTo>
                  <a:pt x="4247" y="496"/>
                </a:moveTo>
                <a:cubicBezTo>
                  <a:pt x="4221" y="862"/>
                  <a:pt x="4248" y="1262"/>
                  <a:pt x="4247" y="2056"/>
                </a:cubicBezTo>
                <a:moveTo>
                  <a:pt x="4247" y="2056"/>
                </a:moveTo>
                <a:cubicBezTo>
                  <a:pt x="4255" y="2399"/>
                  <a:pt x="4088" y="2532"/>
                  <a:pt x="3767" y="2536"/>
                </a:cubicBezTo>
                <a:moveTo>
                  <a:pt x="4247" y="2056"/>
                </a:moveTo>
                <a:cubicBezTo>
                  <a:pt x="4261" y="2405"/>
                  <a:pt x="4105" y="2547"/>
                  <a:pt x="3767" y="2536"/>
                </a:cubicBezTo>
                <a:moveTo>
                  <a:pt x="3767" y="2536"/>
                </a:moveTo>
                <a:cubicBezTo>
                  <a:pt x="2643" y="2540"/>
                  <a:pt x="1530" y="2546"/>
                  <a:pt x="497" y="2536"/>
                </a:cubicBezTo>
                <a:moveTo>
                  <a:pt x="3767" y="2536"/>
                </a:moveTo>
                <a:cubicBezTo>
                  <a:pt x="2839" y="2568"/>
                  <a:pt x="1879" y="2575"/>
                  <a:pt x="497" y="2536"/>
                </a:cubicBezTo>
                <a:moveTo>
                  <a:pt x="497" y="2536"/>
                </a:moveTo>
                <a:cubicBezTo>
                  <a:pt x="156" y="2544"/>
                  <a:pt x="21" y="2403"/>
                  <a:pt x="17" y="2056"/>
                </a:cubicBezTo>
                <a:moveTo>
                  <a:pt x="497" y="2536"/>
                </a:moveTo>
                <a:cubicBezTo>
                  <a:pt x="169" y="2529"/>
                  <a:pt x="24" y="2344"/>
                  <a:pt x="17" y="2056"/>
                </a:cubicBezTo>
                <a:moveTo>
                  <a:pt x="17" y="2056"/>
                </a:moveTo>
                <a:cubicBezTo>
                  <a:pt x="30" y="1436"/>
                  <a:pt x="26" y="871"/>
                  <a:pt x="17" y="496"/>
                </a:cubicBezTo>
                <a:moveTo>
                  <a:pt x="17" y="2056"/>
                </a:moveTo>
                <a:cubicBezTo>
                  <a:pt x="32" y="1514"/>
                  <a:pt x="37" y="967"/>
                  <a:pt x="17" y="496"/>
                </a:cubicBezTo>
                <a:moveTo>
                  <a:pt x="17" y="496"/>
                </a:moveTo>
                <a:cubicBezTo>
                  <a:pt x="-12" y="163"/>
                  <a:pt x="177" y="27"/>
                  <a:pt x="497" y="16"/>
                </a:cubicBezTo>
                <a:moveTo>
                  <a:pt x="17" y="496"/>
                </a:moveTo>
                <a:cubicBezTo>
                  <a:pt x="-11" y="206"/>
                  <a:pt x="179" y="6"/>
                  <a:pt x="497" y="16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 lim="4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pSp>
        <p:nvGrpSpPr>
          <p:cNvPr id="40" name="group 40"/>
          <p:cNvGrpSpPr/>
          <p:nvPr/>
        </p:nvGrpSpPr>
        <p:grpSpPr>
          <a:xfrm rot="21600000">
            <a:off x="3954781" y="1902594"/>
            <a:ext cx="2710624" cy="1622838"/>
            <a:chOff x="0" y="0"/>
            <a:chExt cx="2710624" cy="1622838"/>
          </a:xfrm>
        </p:grpSpPr>
        <p:pic>
          <p:nvPicPr>
            <p:cNvPr id="212" name="picture 2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600000">
              <a:off x="0" y="0"/>
              <a:ext cx="2710624" cy="1622838"/>
            </a:xfrm>
            <a:prstGeom prst="rect">
              <a:avLst/>
            </a:prstGeom>
          </p:spPr>
        </p:pic>
        <p:sp>
          <p:nvSpPr>
            <p:cNvPr id="214" name="textbox 214"/>
            <p:cNvSpPr/>
            <p:nvPr/>
          </p:nvSpPr>
          <p:spPr>
            <a:xfrm>
              <a:off x="-12700" y="-12700"/>
              <a:ext cx="2736214" cy="1648460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8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109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marL="771525" algn="l" rtl="0" eaLnBrk="0">
                <a:lnSpc>
                  <a:spcPts val="1811"/>
                </a:lnSpc>
                <a:spcBef>
                  <a:spcPts val="1"/>
                </a:spcBef>
                <a:tabLst/>
              </a:pPr>
              <a:r>
                <a:rPr sz="1500" kern="0" spc="-30" dirty="0">
                  <a:solidFill>
                    <a:srgbClr val="1E1E1E">
                      <a:alpha val="100000"/>
                    </a:srgbClr>
                  </a:solidFill>
                  <a:latin typeface="Segoe UI Emoji"/>
                  <a:ea typeface="Segoe UI Emoji"/>
                  <a:cs typeface="Segoe UI Emoji"/>
                </a:rPr>
                <a:t>mul A,</a:t>
              </a:r>
              <a:r>
                <a:rPr sz="1500" kern="0" spc="150" dirty="0">
                  <a:solidFill>
                    <a:srgbClr val="1E1E1E">
                      <a:alpha val="100000"/>
                    </a:srgbClr>
                  </a:solidFill>
                  <a:latin typeface="Segoe UI Emoji"/>
                  <a:ea typeface="Segoe UI Emoji"/>
                  <a:cs typeface="Segoe UI Emoji"/>
                </a:rPr>
                <a:t> </a:t>
              </a:r>
              <a:r>
                <a:rPr sz="1500" kern="0" spc="-30" dirty="0">
                  <a:solidFill>
                    <a:srgbClr val="1E1E1E">
                      <a:alpha val="100000"/>
                    </a:srgbClr>
                  </a:solidFill>
                  <a:latin typeface="Segoe UI Emoji"/>
                  <a:ea typeface="Segoe UI Emoji"/>
                  <a:cs typeface="Segoe UI Emoji"/>
                </a:rPr>
                <a:t>$t1,</a:t>
              </a:r>
              <a:r>
                <a:rPr sz="1500" kern="0" spc="120" dirty="0">
                  <a:solidFill>
                    <a:srgbClr val="1E1E1E">
                      <a:alpha val="100000"/>
                    </a:srgbClr>
                  </a:solidFill>
                  <a:latin typeface="Segoe UI Emoji"/>
                  <a:ea typeface="Segoe UI Emoji"/>
                  <a:cs typeface="Segoe UI Emoji"/>
                </a:rPr>
                <a:t> </a:t>
              </a:r>
              <a:r>
                <a:rPr sz="1500" kern="0" spc="-30" dirty="0">
                  <a:solidFill>
                    <a:srgbClr val="1E1E1E">
                      <a:alpha val="100000"/>
                    </a:srgbClr>
                  </a:solidFill>
                  <a:latin typeface="Segoe UI Emoji"/>
                  <a:ea typeface="Segoe UI Emoji"/>
                  <a:cs typeface="Segoe UI Emoji"/>
                </a:rPr>
                <a:t>$t2</a:t>
              </a:r>
              <a:endParaRPr sz="1500" dirty="0">
                <a:latin typeface="Segoe UI Emoji"/>
                <a:ea typeface="Segoe UI Emoji"/>
                <a:cs typeface="Segoe UI Emoji"/>
              </a:endParaRPr>
            </a:p>
            <a:p>
              <a:pPr marL="843280" algn="l" rtl="0" eaLnBrk="0">
                <a:lnSpc>
                  <a:spcPts val="1811"/>
                </a:lnSpc>
                <a:spcBef>
                  <a:spcPts val="63"/>
                </a:spcBef>
                <a:tabLst/>
              </a:pPr>
              <a:r>
                <a:rPr sz="1500" kern="0" spc="-30" dirty="0">
                  <a:solidFill>
                    <a:srgbClr val="1E1E1E">
                      <a:alpha val="100000"/>
                    </a:srgbClr>
                  </a:solidFill>
                  <a:latin typeface="Segoe UI Emoji"/>
                  <a:ea typeface="Segoe UI Emoji"/>
                  <a:cs typeface="Segoe UI Emoji"/>
                </a:rPr>
                <a:t>add</a:t>
              </a:r>
              <a:r>
                <a:rPr sz="1500" kern="0" spc="140" dirty="0">
                  <a:solidFill>
                    <a:srgbClr val="1E1E1E">
                      <a:alpha val="100000"/>
                    </a:srgbClr>
                  </a:solidFill>
                  <a:latin typeface="Segoe UI Emoji"/>
                  <a:ea typeface="Segoe UI Emoji"/>
                  <a:cs typeface="Segoe UI Emoji"/>
                </a:rPr>
                <a:t> </a:t>
              </a:r>
              <a:r>
                <a:rPr sz="1500" kern="0" spc="-30" dirty="0">
                  <a:solidFill>
                    <a:srgbClr val="1E1E1E">
                      <a:alpha val="100000"/>
                    </a:srgbClr>
                  </a:solidFill>
                  <a:latin typeface="Segoe UI Emoji"/>
                  <a:ea typeface="Segoe UI Emoji"/>
                  <a:cs typeface="Segoe UI Emoji"/>
                </a:rPr>
                <a:t>B, A,</a:t>
              </a:r>
              <a:r>
                <a:rPr sz="1500" kern="0" spc="120" dirty="0">
                  <a:solidFill>
                    <a:srgbClr val="1E1E1E">
                      <a:alpha val="100000"/>
                    </a:srgbClr>
                  </a:solidFill>
                  <a:latin typeface="Segoe UI Emoji"/>
                  <a:ea typeface="Segoe UI Emoji"/>
                  <a:cs typeface="Segoe UI Emoji"/>
                </a:rPr>
                <a:t> </a:t>
              </a:r>
              <a:r>
                <a:rPr sz="1500" kern="0" spc="-30" dirty="0">
                  <a:solidFill>
                    <a:srgbClr val="1E1E1E">
                      <a:alpha val="100000"/>
                    </a:srgbClr>
                  </a:solidFill>
                  <a:latin typeface="Segoe UI Emoji"/>
                  <a:ea typeface="Segoe UI Emoji"/>
                  <a:cs typeface="Segoe UI Emoji"/>
                </a:rPr>
                <a:t>$t3</a:t>
              </a:r>
              <a:endParaRPr sz="1500" dirty="0">
                <a:latin typeface="Segoe UI Emoji"/>
                <a:ea typeface="Segoe UI Emoji"/>
                <a:cs typeface="Segoe UI Emoji"/>
              </a:endParaRPr>
            </a:p>
            <a:p>
              <a:pPr marL="885825" algn="l" rtl="0" eaLnBrk="0">
                <a:lnSpc>
                  <a:spcPts val="1811"/>
                </a:lnSpc>
                <a:spcBef>
                  <a:spcPts val="63"/>
                </a:spcBef>
                <a:tabLst/>
              </a:pPr>
              <a:r>
                <a:rPr sz="1500" kern="0" spc="-40" dirty="0">
                  <a:solidFill>
                    <a:srgbClr val="1E1E1E">
                      <a:alpha val="100000"/>
                    </a:srgbClr>
                  </a:solidFill>
                  <a:latin typeface="Segoe UI Emoji"/>
                  <a:ea typeface="Segoe UI Emoji"/>
                  <a:cs typeface="Segoe UI Emoji"/>
                </a:rPr>
                <a:t>sw</a:t>
              </a:r>
              <a:r>
                <a:rPr sz="1500" kern="0" spc="210" dirty="0">
                  <a:solidFill>
                    <a:srgbClr val="1E1E1E">
                      <a:alpha val="100000"/>
                    </a:srgbClr>
                  </a:solidFill>
                  <a:latin typeface="Segoe UI Emoji"/>
                  <a:ea typeface="Segoe UI Emoji"/>
                  <a:cs typeface="Segoe UI Emoji"/>
                </a:rPr>
                <a:t> </a:t>
              </a:r>
              <a:r>
                <a:rPr sz="1500" kern="0" spc="-40" dirty="0">
                  <a:solidFill>
                    <a:srgbClr val="1E1E1E">
                      <a:alpha val="100000"/>
                    </a:srgbClr>
                  </a:solidFill>
                  <a:latin typeface="Segoe UI Emoji"/>
                  <a:ea typeface="Segoe UI Emoji"/>
                  <a:cs typeface="Segoe UI Emoji"/>
                </a:rPr>
                <a:t>B,</a:t>
              </a:r>
              <a:r>
                <a:rPr sz="1500" kern="0" spc="60" dirty="0">
                  <a:solidFill>
                    <a:srgbClr val="1E1E1E">
                      <a:alpha val="100000"/>
                    </a:srgbClr>
                  </a:solidFill>
                  <a:latin typeface="Segoe UI Emoji"/>
                  <a:ea typeface="Segoe UI Emoji"/>
                  <a:cs typeface="Segoe UI Emoji"/>
                </a:rPr>
                <a:t> </a:t>
              </a:r>
              <a:r>
                <a:rPr sz="1500" kern="0" spc="-40" dirty="0">
                  <a:solidFill>
                    <a:srgbClr val="1E1E1E">
                      <a:alpha val="100000"/>
                    </a:srgbClr>
                  </a:solidFill>
                  <a:latin typeface="Segoe UI Emoji"/>
                  <a:ea typeface="Segoe UI Emoji"/>
                  <a:cs typeface="Segoe UI Emoji"/>
                </a:rPr>
                <a:t>0($sp)</a:t>
              </a:r>
              <a:endParaRPr sz="1500" dirty="0">
                <a:latin typeface="Segoe UI Emoji"/>
                <a:ea typeface="Segoe UI Emoji"/>
                <a:cs typeface="Segoe UI Emoji"/>
              </a:endParaRPr>
            </a:p>
            <a:p>
              <a:pPr marL="684530" algn="l" rtl="0" eaLnBrk="0">
                <a:lnSpc>
                  <a:spcPts val="1812"/>
                </a:lnSpc>
                <a:spcBef>
                  <a:spcPts val="63"/>
                </a:spcBef>
                <a:tabLst/>
              </a:pPr>
              <a:r>
                <a:rPr sz="1500" kern="0" spc="-40" dirty="0">
                  <a:solidFill>
                    <a:srgbClr val="1E1E1E">
                      <a:alpha val="100000"/>
                    </a:srgbClr>
                  </a:solidFill>
                  <a:latin typeface="Segoe UI Emoji"/>
                  <a:ea typeface="Segoe UI Emoji"/>
                  <a:cs typeface="Segoe UI Emoji"/>
                </a:rPr>
                <a:t>add</a:t>
              </a:r>
              <a:r>
                <a:rPr sz="1500" kern="0" spc="190" dirty="0">
                  <a:solidFill>
                    <a:srgbClr val="1E1E1E">
                      <a:alpha val="100000"/>
                    </a:srgbClr>
                  </a:solidFill>
                  <a:latin typeface="Segoe UI Emoji"/>
                  <a:ea typeface="Segoe UI Emoji"/>
                  <a:cs typeface="Segoe UI Emoji"/>
                </a:rPr>
                <a:t> </a:t>
              </a:r>
              <a:r>
                <a:rPr sz="1500" kern="0" spc="-40" dirty="0">
                  <a:solidFill>
                    <a:srgbClr val="1E1E1E">
                      <a:alpha val="100000"/>
                    </a:srgbClr>
                  </a:solidFill>
                  <a:latin typeface="Segoe UI Emoji"/>
                  <a:ea typeface="Segoe UI Emoji"/>
                  <a:cs typeface="Segoe UI Emoji"/>
                </a:rPr>
                <a:t>$t0,</a:t>
              </a:r>
              <a:r>
                <a:rPr sz="1500" kern="0" spc="120" dirty="0">
                  <a:solidFill>
                    <a:srgbClr val="1E1E1E">
                      <a:alpha val="100000"/>
                    </a:srgbClr>
                  </a:solidFill>
                  <a:latin typeface="Segoe UI Emoji"/>
                  <a:ea typeface="Segoe UI Emoji"/>
                  <a:cs typeface="Segoe UI Emoji"/>
                </a:rPr>
                <a:t> </a:t>
              </a:r>
              <a:r>
                <a:rPr sz="1500" kern="0" spc="-40" dirty="0">
                  <a:solidFill>
                    <a:srgbClr val="1E1E1E">
                      <a:alpha val="100000"/>
                    </a:srgbClr>
                  </a:solidFill>
                  <a:latin typeface="Segoe UI Emoji"/>
                  <a:ea typeface="Segoe UI Emoji"/>
                  <a:cs typeface="Segoe UI Emoji"/>
                </a:rPr>
                <a:t>$s0,</a:t>
              </a:r>
              <a:r>
                <a:rPr sz="1500" kern="0" spc="120" dirty="0">
                  <a:solidFill>
                    <a:srgbClr val="1E1E1E">
                      <a:alpha val="100000"/>
                    </a:srgbClr>
                  </a:solidFill>
                  <a:latin typeface="Segoe UI Emoji"/>
                  <a:ea typeface="Segoe UI Emoji"/>
                  <a:cs typeface="Segoe UI Emoji"/>
                </a:rPr>
                <a:t> </a:t>
              </a:r>
              <a:r>
                <a:rPr sz="1500" kern="0" spc="-40" dirty="0">
                  <a:solidFill>
                    <a:srgbClr val="1E1E1E">
                      <a:alpha val="100000"/>
                    </a:srgbClr>
                  </a:solidFill>
                  <a:latin typeface="Segoe UI Emoji"/>
                  <a:ea typeface="Segoe UI Emoji"/>
                  <a:cs typeface="Segoe UI Emoji"/>
                </a:rPr>
                <a:t>$t1</a:t>
              </a:r>
              <a:endParaRPr sz="1500" dirty="0">
                <a:latin typeface="Segoe UI Emoji"/>
                <a:ea typeface="Segoe UI Emoji"/>
                <a:cs typeface="Segoe UI Emoji"/>
              </a:endParaRPr>
            </a:p>
          </p:txBody>
        </p:sp>
      </p:grpSp>
      <p:grpSp>
        <p:nvGrpSpPr>
          <p:cNvPr id="42" name="group 42"/>
          <p:cNvGrpSpPr/>
          <p:nvPr/>
        </p:nvGrpSpPr>
        <p:grpSpPr>
          <a:xfrm rot="21600000">
            <a:off x="0" y="5823749"/>
            <a:ext cx="10692000" cy="190500"/>
            <a:chOff x="0" y="0"/>
            <a:chExt cx="10692000" cy="190500"/>
          </a:xfrm>
        </p:grpSpPr>
        <p:pic>
          <p:nvPicPr>
            <p:cNvPr id="216" name="picture 2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600000">
              <a:off x="0" y="0"/>
              <a:ext cx="10692000" cy="190500"/>
            </a:xfrm>
            <a:prstGeom prst="rect">
              <a:avLst/>
            </a:prstGeom>
          </p:spPr>
        </p:pic>
        <p:sp>
          <p:nvSpPr>
            <p:cNvPr id="218" name="textbox 218"/>
            <p:cNvSpPr/>
            <p:nvPr/>
          </p:nvSpPr>
          <p:spPr>
            <a:xfrm>
              <a:off x="-12700" y="-12700"/>
              <a:ext cx="10717530" cy="236854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0000"/>
                </a:lnSpc>
                <a:tabLst/>
              </a:pPr>
              <a:endParaRPr sz="400" dirty="0">
                <a:latin typeface="Arial"/>
                <a:ea typeface="Arial"/>
                <a:cs typeface="Arial"/>
              </a:endParaRPr>
            </a:p>
            <a:p>
              <a:pPr marL="1078230" algn="l" rtl="0" eaLnBrk="0">
                <a:lnSpc>
                  <a:spcPct val="73000"/>
                </a:lnSpc>
                <a:spcBef>
                  <a:spcPts val="1"/>
                </a:spcBef>
                <a:tabLst/>
              </a:pPr>
              <a:r>
                <a:rPr sz="1000" kern="0" spc="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JinHui Lin                                                                                   Overview of</a:t>
              </a:r>
              <a:r>
                <a:rPr sz="1000" kern="0" spc="-9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1000" kern="0" spc="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Modern Processor</a:t>
              </a:r>
              <a:r>
                <a:rPr sz="1000" kern="0" spc="-5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1000" kern="0" spc="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Architecture      </a:t>
              </a:r>
              <a:r>
                <a:rPr sz="1000" kern="0" spc="-1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                                                             2025-06-02                   10 /</a:t>
              </a:r>
              <a:r>
                <a:rPr sz="1000" kern="0" spc="11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1000" kern="0" spc="-1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13</a:t>
              </a:r>
              <a:endParaRPr sz="1000" dirty="0">
                <a:latin typeface="Times New Roman"/>
                <a:ea typeface="Times New Roman"/>
                <a:cs typeface="Times New Roman"/>
              </a:endParaRPr>
            </a:p>
          </p:txBody>
        </p:sp>
      </p:grpSp>
      <p:sp>
        <p:nvSpPr>
          <p:cNvPr id="220" name="textbox 220"/>
          <p:cNvSpPr/>
          <p:nvPr/>
        </p:nvSpPr>
        <p:spPr>
          <a:xfrm>
            <a:off x="1375697" y="2208028"/>
            <a:ext cx="1403985" cy="97028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29209" algn="l" rtl="0" eaLnBrk="0">
              <a:lnSpc>
                <a:spcPts val="1811"/>
              </a:lnSpc>
              <a:tabLst/>
            </a:pPr>
            <a:r>
              <a:rPr sz="1500" kern="0" spc="-40" dirty="0">
                <a:solidFill>
                  <a:srgbClr val="1E1E1E">
                    <a:alpha val="100000"/>
                  </a:srgbClr>
                </a:solidFill>
                <a:latin typeface="Segoe UI Emoji"/>
                <a:ea typeface="Segoe UI Emoji"/>
                <a:cs typeface="Segoe UI Emoji"/>
              </a:rPr>
              <a:t>mul</a:t>
            </a:r>
            <a:r>
              <a:rPr sz="1500" kern="0" spc="140" dirty="0">
                <a:solidFill>
                  <a:srgbClr val="1E1E1E">
                    <a:alpha val="100000"/>
                  </a:srgbClr>
                </a:solidFill>
                <a:latin typeface="Segoe UI Emoji"/>
                <a:ea typeface="Segoe UI Emoji"/>
                <a:cs typeface="Segoe UI Emoji"/>
              </a:rPr>
              <a:t> </a:t>
            </a:r>
            <a:r>
              <a:rPr sz="1500" kern="0" spc="-40" dirty="0">
                <a:solidFill>
                  <a:srgbClr val="1E1E1E">
                    <a:alpha val="100000"/>
                  </a:srgbClr>
                </a:solidFill>
                <a:latin typeface="Segoe UI Emoji"/>
                <a:ea typeface="Segoe UI Emoji"/>
                <a:cs typeface="Segoe UI Emoji"/>
              </a:rPr>
              <a:t>$t0,</a:t>
            </a:r>
            <a:r>
              <a:rPr sz="1500" kern="0" spc="120" dirty="0">
                <a:solidFill>
                  <a:srgbClr val="1E1E1E">
                    <a:alpha val="100000"/>
                  </a:srgbClr>
                </a:solidFill>
                <a:latin typeface="Segoe UI Emoji"/>
                <a:ea typeface="Segoe UI Emoji"/>
                <a:cs typeface="Segoe UI Emoji"/>
              </a:rPr>
              <a:t> </a:t>
            </a:r>
            <a:r>
              <a:rPr sz="1500" kern="0" spc="-40" dirty="0">
                <a:solidFill>
                  <a:srgbClr val="1E1E1E">
                    <a:alpha val="100000"/>
                  </a:srgbClr>
                </a:solidFill>
                <a:latin typeface="Segoe UI Emoji"/>
                <a:ea typeface="Segoe UI Emoji"/>
                <a:cs typeface="Segoe UI Emoji"/>
              </a:rPr>
              <a:t>$t1,</a:t>
            </a:r>
            <a:r>
              <a:rPr sz="1500" kern="0" spc="120" dirty="0">
                <a:solidFill>
                  <a:srgbClr val="1E1E1E">
                    <a:alpha val="100000"/>
                  </a:srgbClr>
                </a:solidFill>
                <a:latin typeface="Segoe UI Emoji"/>
                <a:ea typeface="Segoe UI Emoji"/>
                <a:cs typeface="Segoe UI Emoji"/>
              </a:rPr>
              <a:t> </a:t>
            </a:r>
            <a:r>
              <a:rPr sz="1500" kern="0" spc="-40" dirty="0">
                <a:solidFill>
                  <a:srgbClr val="1E1E1E">
                    <a:alpha val="100000"/>
                  </a:srgbClr>
                </a:solidFill>
                <a:latin typeface="Segoe UI Emoji"/>
                <a:ea typeface="Segoe UI Emoji"/>
                <a:cs typeface="Segoe UI Emoji"/>
              </a:rPr>
              <a:t>$t2</a:t>
            </a:r>
            <a:endParaRPr sz="1500" dirty="0">
              <a:latin typeface="Segoe UI Emoji"/>
              <a:ea typeface="Segoe UI Emoji"/>
              <a:cs typeface="Segoe UI Emoji"/>
            </a:endParaRPr>
          </a:p>
          <a:p>
            <a:pPr marL="20320" algn="l" rtl="0" eaLnBrk="0">
              <a:lnSpc>
                <a:spcPts val="1811"/>
              </a:lnSpc>
              <a:spcBef>
                <a:spcPts val="63"/>
              </a:spcBef>
              <a:tabLst/>
            </a:pPr>
            <a:r>
              <a:rPr sz="1500" kern="0" spc="-40" dirty="0">
                <a:solidFill>
                  <a:srgbClr val="1E1E1E">
                    <a:alpha val="100000"/>
                  </a:srgbClr>
                </a:solidFill>
                <a:latin typeface="Segoe UI Emoji"/>
                <a:ea typeface="Segoe UI Emoji"/>
                <a:cs typeface="Segoe UI Emoji"/>
              </a:rPr>
              <a:t>add</a:t>
            </a:r>
            <a:r>
              <a:rPr sz="1500" kern="0" spc="190" dirty="0">
                <a:solidFill>
                  <a:srgbClr val="1E1E1E">
                    <a:alpha val="100000"/>
                  </a:srgbClr>
                </a:solidFill>
                <a:latin typeface="Segoe UI Emoji"/>
                <a:ea typeface="Segoe UI Emoji"/>
                <a:cs typeface="Segoe UI Emoji"/>
              </a:rPr>
              <a:t> </a:t>
            </a:r>
            <a:r>
              <a:rPr sz="1500" kern="0" spc="-40" dirty="0">
                <a:solidFill>
                  <a:srgbClr val="1E1E1E">
                    <a:alpha val="100000"/>
                  </a:srgbClr>
                </a:solidFill>
                <a:latin typeface="Segoe UI Emoji"/>
                <a:ea typeface="Segoe UI Emoji"/>
                <a:cs typeface="Segoe UI Emoji"/>
              </a:rPr>
              <a:t>$t0,</a:t>
            </a:r>
            <a:r>
              <a:rPr sz="1500" kern="0" spc="120" dirty="0">
                <a:solidFill>
                  <a:srgbClr val="1E1E1E">
                    <a:alpha val="100000"/>
                  </a:srgbClr>
                </a:solidFill>
                <a:latin typeface="Segoe UI Emoji"/>
                <a:ea typeface="Segoe UI Emoji"/>
                <a:cs typeface="Segoe UI Emoji"/>
              </a:rPr>
              <a:t> </a:t>
            </a:r>
            <a:r>
              <a:rPr sz="1500" kern="0" spc="-40" dirty="0">
                <a:solidFill>
                  <a:srgbClr val="1E1E1E">
                    <a:alpha val="100000"/>
                  </a:srgbClr>
                </a:solidFill>
                <a:latin typeface="Segoe UI Emoji"/>
                <a:ea typeface="Segoe UI Emoji"/>
                <a:cs typeface="Segoe UI Emoji"/>
              </a:rPr>
              <a:t>$t0,</a:t>
            </a:r>
            <a:r>
              <a:rPr sz="1500" kern="0" spc="110" dirty="0">
                <a:solidFill>
                  <a:srgbClr val="1E1E1E">
                    <a:alpha val="100000"/>
                  </a:srgbClr>
                </a:solidFill>
                <a:latin typeface="Segoe UI Emoji"/>
                <a:ea typeface="Segoe UI Emoji"/>
                <a:cs typeface="Segoe UI Emoji"/>
              </a:rPr>
              <a:t> </a:t>
            </a:r>
            <a:r>
              <a:rPr sz="1500" kern="0" spc="-40" dirty="0">
                <a:solidFill>
                  <a:srgbClr val="1E1E1E">
                    <a:alpha val="100000"/>
                  </a:srgbClr>
                </a:solidFill>
                <a:latin typeface="Segoe UI Emoji"/>
                <a:ea typeface="Segoe UI Emoji"/>
                <a:cs typeface="Segoe UI Emoji"/>
              </a:rPr>
              <a:t>$t3</a:t>
            </a:r>
            <a:endParaRPr sz="1500" dirty="0">
              <a:latin typeface="Segoe UI Emoji"/>
              <a:ea typeface="Segoe UI Emoji"/>
              <a:cs typeface="Segoe UI Emoji"/>
            </a:endParaRPr>
          </a:p>
          <a:p>
            <a:pPr marL="133350" algn="l" rtl="0" eaLnBrk="0">
              <a:lnSpc>
                <a:spcPts val="1811"/>
              </a:lnSpc>
              <a:spcBef>
                <a:spcPts val="63"/>
              </a:spcBef>
              <a:tabLst/>
            </a:pPr>
            <a:r>
              <a:rPr sz="1500" kern="0" spc="-20" dirty="0">
                <a:solidFill>
                  <a:srgbClr val="1E1E1E">
                    <a:alpha val="100000"/>
                  </a:srgbClr>
                </a:solidFill>
                <a:latin typeface="Segoe UI Emoji"/>
                <a:ea typeface="Segoe UI Emoji"/>
                <a:cs typeface="Segoe UI Emoji"/>
              </a:rPr>
              <a:t>sw</a:t>
            </a:r>
            <a:r>
              <a:rPr sz="1500" kern="0" spc="120" dirty="0">
                <a:solidFill>
                  <a:srgbClr val="1E1E1E">
                    <a:alpha val="100000"/>
                  </a:srgbClr>
                </a:solidFill>
                <a:latin typeface="Segoe UI Emoji"/>
                <a:ea typeface="Segoe UI Emoji"/>
                <a:cs typeface="Segoe UI Emoji"/>
              </a:rPr>
              <a:t> </a:t>
            </a:r>
            <a:r>
              <a:rPr sz="1500" kern="0" spc="-20" dirty="0">
                <a:solidFill>
                  <a:srgbClr val="1E1E1E">
                    <a:alpha val="100000"/>
                  </a:srgbClr>
                </a:solidFill>
                <a:latin typeface="Segoe UI Emoji"/>
                <a:ea typeface="Segoe UI Emoji"/>
                <a:cs typeface="Segoe UI Emoji"/>
              </a:rPr>
              <a:t>$t0, 0($sp)</a:t>
            </a:r>
            <a:endParaRPr sz="1500" dirty="0">
              <a:latin typeface="Segoe UI Emoji"/>
              <a:ea typeface="Segoe UI Emoji"/>
              <a:cs typeface="Segoe UI Emoji"/>
            </a:endParaRPr>
          </a:p>
          <a:p>
            <a:pPr marL="12700" algn="l" rtl="0" eaLnBrk="0">
              <a:lnSpc>
                <a:spcPts val="1812"/>
              </a:lnSpc>
              <a:spcBef>
                <a:spcPts val="63"/>
              </a:spcBef>
              <a:tabLst/>
            </a:pPr>
            <a:r>
              <a:rPr sz="1500" kern="0" spc="-40" dirty="0">
                <a:solidFill>
                  <a:srgbClr val="1E1E1E">
                    <a:alpha val="100000"/>
                  </a:srgbClr>
                </a:solidFill>
                <a:latin typeface="Segoe UI Emoji"/>
                <a:ea typeface="Segoe UI Emoji"/>
                <a:cs typeface="Segoe UI Emoji"/>
              </a:rPr>
              <a:t>add</a:t>
            </a:r>
            <a:r>
              <a:rPr sz="1500" kern="0" spc="190" dirty="0">
                <a:solidFill>
                  <a:srgbClr val="1E1E1E">
                    <a:alpha val="100000"/>
                  </a:srgbClr>
                </a:solidFill>
                <a:latin typeface="Segoe UI Emoji"/>
                <a:ea typeface="Segoe UI Emoji"/>
                <a:cs typeface="Segoe UI Emoji"/>
              </a:rPr>
              <a:t> </a:t>
            </a:r>
            <a:r>
              <a:rPr sz="1500" kern="0" spc="-40" dirty="0">
                <a:solidFill>
                  <a:srgbClr val="1E1E1E">
                    <a:alpha val="100000"/>
                  </a:srgbClr>
                </a:solidFill>
                <a:latin typeface="Segoe UI Emoji"/>
                <a:ea typeface="Segoe UI Emoji"/>
                <a:cs typeface="Segoe UI Emoji"/>
              </a:rPr>
              <a:t>$t0,</a:t>
            </a:r>
            <a:r>
              <a:rPr sz="1500" kern="0" spc="120" dirty="0">
                <a:solidFill>
                  <a:srgbClr val="1E1E1E">
                    <a:alpha val="100000"/>
                  </a:srgbClr>
                </a:solidFill>
                <a:latin typeface="Segoe UI Emoji"/>
                <a:ea typeface="Segoe UI Emoji"/>
                <a:cs typeface="Segoe UI Emoji"/>
              </a:rPr>
              <a:t> </a:t>
            </a:r>
            <a:r>
              <a:rPr sz="1500" kern="0" spc="-40" dirty="0">
                <a:solidFill>
                  <a:srgbClr val="1E1E1E">
                    <a:alpha val="100000"/>
                  </a:srgbClr>
                </a:solidFill>
                <a:latin typeface="Segoe UI Emoji"/>
                <a:ea typeface="Segoe UI Emoji"/>
                <a:cs typeface="Segoe UI Emoji"/>
              </a:rPr>
              <a:t>$s0,</a:t>
            </a:r>
            <a:r>
              <a:rPr sz="1500" kern="0" spc="120" dirty="0">
                <a:solidFill>
                  <a:srgbClr val="1E1E1E">
                    <a:alpha val="100000"/>
                  </a:srgbClr>
                </a:solidFill>
                <a:latin typeface="Segoe UI Emoji"/>
                <a:ea typeface="Segoe UI Emoji"/>
                <a:cs typeface="Segoe UI Emoji"/>
              </a:rPr>
              <a:t> </a:t>
            </a:r>
            <a:r>
              <a:rPr sz="1500" kern="0" spc="-40" dirty="0">
                <a:solidFill>
                  <a:srgbClr val="1E1E1E">
                    <a:alpha val="100000"/>
                  </a:srgbClr>
                </a:solidFill>
                <a:latin typeface="Segoe UI Emoji"/>
                <a:ea typeface="Segoe UI Emoji"/>
                <a:cs typeface="Segoe UI Emoji"/>
              </a:rPr>
              <a:t>$t1</a:t>
            </a:r>
            <a:endParaRPr sz="1500" dirty="0">
              <a:latin typeface="Segoe UI Emoji"/>
              <a:ea typeface="Segoe UI Emoji"/>
              <a:cs typeface="Segoe UI Emoji"/>
            </a:endParaRPr>
          </a:p>
        </p:txBody>
      </p:sp>
      <p:pic>
        <p:nvPicPr>
          <p:cNvPr id="222" name="picture 2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0" y="0"/>
            <a:ext cx="10692000" cy="25400"/>
          </a:xfrm>
          <a:prstGeom prst="rect">
            <a:avLst/>
          </a:prstGeom>
        </p:spPr>
      </p:pic>
      <p:pic>
        <p:nvPicPr>
          <p:cNvPr id="224" name="picture 2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3449238" y="2661347"/>
            <a:ext cx="456914" cy="16649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box 226"/>
          <p:cNvSpPr/>
          <p:nvPr/>
        </p:nvSpPr>
        <p:spPr>
          <a:xfrm>
            <a:off x="153303" y="110816"/>
            <a:ext cx="9867900" cy="456501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8689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8000"/>
              </a:lnSpc>
              <a:tabLst/>
            </a:pPr>
            <a:r>
              <a:rPr sz="3000" b="1" kern="0" spc="-10" dirty="0">
                <a:solidFill>
                  <a:srgbClr val="043649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Register Renaming</a:t>
            </a:r>
            <a:endParaRPr sz="3000" dirty="0">
              <a:latin typeface="Times New Roman"/>
              <a:ea typeface="Times New Roman"/>
              <a:cs typeface="Times New Roman"/>
            </a:endParaRPr>
          </a:p>
          <a:p>
            <a:pPr marL="490855" algn="l" rtl="0" eaLnBrk="0">
              <a:lnSpc>
                <a:spcPct val="87000"/>
              </a:lnSpc>
              <a:spcBef>
                <a:spcPts val="759"/>
              </a:spcBef>
              <a:tabLst/>
            </a:pPr>
            <a:r>
              <a:rPr sz="2500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Tomasulo algorithm:</a:t>
            </a:r>
            <a:endParaRPr sz="2500" dirty="0">
              <a:latin typeface="Times New Roman"/>
              <a:ea typeface="Times New Roman"/>
              <a:cs typeface="Times New Roman"/>
            </a:endParaRPr>
          </a:p>
          <a:p>
            <a:pPr marL="499109" algn="l" rtl="0" eaLnBrk="0">
              <a:lnSpc>
                <a:spcPct val="87000"/>
              </a:lnSpc>
              <a:spcBef>
                <a:spcPts val="671"/>
              </a:spcBef>
              <a:tabLst/>
            </a:pPr>
            <a:r>
              <a:rPr sz="25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•  Maintain a</a:t>
            </a: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renaming table for each</a:t>
            </a:r>
            <a:r>
              <a:rPr sz="25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logical register</a:t>
            </a:r>
            <a:endParaRPr sz="2500" dirty="0">
              <a:latin typeface="Times New Roman"/>
              <a:ea typeface="Times New Roman"/>
              <a:cs typeface="Times New Roman"/>
            </a:endParaRPr>
          </a:p>
          <a:p>
            <a:pPr marL="753109" indent="-254000" algn="l" rtl="0" eaLnBrk="0">
              <a:lnSpc>
                <a:spcPct val="93000"/>
              </a:lnSpc>
              <a:spcBef>
                <a:spcPts val="658"/>
              </a:spcBef>
              <a:tabLst/>
            </a:pPr>
            <a:r>
              <a:rPr sz="25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•  When an instruc</a:t>
            </a: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tion needs to write to a register, allocate</a:t>
            </a:r>
            <a:r>
              <a:rPr sz="25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 new physical</a:t>
            </a:r>
            <a:r>
              <a:rPr sz="25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register</a:t>
            </a:r>
            <a:endParaRPr sz="2500" dirty="0">
              <a:latin typeface="Times New Roman"/>
              <a:ea typeface="Times New Roman"/>
              <a:cs typeface="Times New Roman"/>
            </a:endParaRPr>
          </a:p>
          <a:p>
            <a:pPr marL="750569" indent="-251459" algn="l" rtl="0" eaLnBrk="0">
              <a:lnSpc>
                <a:spcPct val="93000"/>
              </a:lnSpc>
              <a:spcBef>
                <a:spcPts val="981"/>
              </a:spcBef>
              <a:tabLst/>
            </a:pPr>
            <a:r>
              <a:rPr sz="25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•  Update the renaming table, map</a:t>
            </a: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ping the logical register to the new         </a:t>
            </a:r>
            <a:r>
              <a:rPr sz="25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physical re</a:t>
            </a: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gister</a:t>
            </a:r>
            <a:endParaRPr sz="2500" dirty="0">
              <a:latin typeface="Times New Roman"/>
              <a:ea typeface="Times New Roman"/>
              <a:cs typeface="Times New Roman"/>
            </a:endParaRPr>
          </a:p>
          <a:p>
            <a:pPr marL="750569" indent="-251459" algn="l" rtl="0" eaLnBrk="0">
              <a:lnSpc>
                <a:spcPct val="93000"/>
              </a:lnSpc>
              <a:spcBef>
                <a:spcPts val="981"/>
              </a:spcBef>
              <a:tabLst/>
            </a:pPr>
            <a:r>
              <a:rPr sz="25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•  Subsequent instructions reading t</a:t>
            </a: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his logical register will use the latest</a:t>
            </a:r>
            <a:r>
              <a:rPr sz="25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</a:t>
            </a:r>
            <a:r>
              <a:rPr sz="25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physical re</a:t>
            </a: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gister</a:t>
            </a:r>
            <a:endParaRPr sz="2500" dirty="0">
              <a:latin typeface="Times New Roman"/>
              <a:ea typeface="Times New Roman"/>
              <a:cs typeface="Times New Roman"/>
            </a:endParaRPr>
          </a:p>
          <a:p>
            <a:pPr algn="l" rtl="0" eaLnBrk="0">
              <a:lnSpc>
                <a:spcPct val="102000"/>
              </a:lnSpc>
              <a:tabLst/>
            </a:pPr>
            <a:endParaRPr sz="800" dirty="0">
              <a:latin typeface="Arial"/>
              <a:ea typeface="Arial"/>
              <a:cs typeface="Arial"/>
            </a:endParaRPr>
          </a:p>
          <a:p>
            <a:pPr marL="760730" indent="-261620" algn="l" rtl="0" eaLnBrk="0">
              <a:lnSpc>
                <a:spcPct val="93000"/>
              </a:lnSpc>
              <a:spcBef>
                <a:spcPts val="2"/>
              </a:spcBef>
              <a:tabLst/>
            </a:pPr>
            <a:r>
              <a:rPr sz="25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•  When an instruction completes, r</a:t>
            </a: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elease the physical register that is no    </a:t>
            </a: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longer needed</a:t>
            </a:r>
            <a:endParaRPr sz="2500" dirty="0">
              <a:latin typeface="Times New Roman"/>
              <a:ea typeface="Times New Roman"/>
              <a:cs typeface="Times New Roman"/>
            </a:endParaRPr>
          </a:p>
        </p:txBody>
      </p:sp>
      <p:grpSp>
        <p:nvGrpSpPr>
          <p:cNvPr id="44" name="group 44"/>
          <p:cNvGrpSpPr/>
          <p:nvPr/>
        </p:nvGrpSpPr>
        <p:grpSpPr>
          <a:xfrm rot="21600000">
            <a:off x="0" y="5823749"/>
            <a:ext cx="10692000" cy="190500"/>
            <a:chOff x="0" y="0"/>
            <a:chExt cx="10692000" cy="190500"/>
          </a:xfrm>
        </p:grpSpPr>
        <p:pic>
          <p:nvPicPr>
            <p:cNvPr id="228" name="picture 22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600000">
              <a:off x="0" y="0"/>
              <a:ext cx="10692000" cy="190500"/>
            </a:xfrm>
            <a:prstGeom prst="rect">
              <a:avLst/>
            </a:prstGeom>
          </p:spPr>
        </p:pic>
        <p:sp>
          <p:nvSpPr>
            <p:cNvPr id="230" name="textbox 230"/>
            <p:cNvSpPr/>
            <p:nvPr/>
          </p:nvSpPr>
          <p:spPr>
            <a:xfrm>
              <a:off x="-12700" y="-12700"/>
              <a:ext cx="10717530" cy="236854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0000"/>
                </a:lnSpc>
                <a:tabLst/>
              </a:pPr>
              <a:endParaRPr sz="400" dirty="0">
                <a:latin typeface="Arial"/>
                <a:ea typeface="Arial"/>
                <a:cs typeface="Arial"/>
              </a:endParaRPr>
            </a:p>
            <a:p>
              <a:pPr marL="1078230" algn="l" rtl="0" eaLnBrk="0">
                <a:lnSpc>
                  <a:spcPct val="73000"/>
                </a:lnSpc>
                <a:spcBef>
                  <a:spcPts val="1"/>
                </a:spcBef>
                <a:tabLst/>
              </a:pPr>
              <a:r>
                <a:rPr sz="1000" kern="0" spc="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JinHui Lin                                                                                   Overview of</a:t>
              </a:r>
              <a:r>
                <a:rPr sz="1000" kern="0" spc="-9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1000" kern="0" spc="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Modern Processor</a:t>
              </a:r>
              <a:r>
                <a:rPr sz="1000" kern="0" spc="-6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1000" kern="0" spc="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Architecture     </a:t>
              </a:r>
              <a:r>
                <a:rPr sz="1000" kern="0" spc="-1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                                                               2025-06-02                  11 /</a:t>
              </a:r>
              <a:r>
                <a:rPr sz="1000" kern="0" spc="12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1000" kern="0" spc="-1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13</a:t>
              </a:r>
              <a:endParaRPr sz="1000" dirty="0">
                <a:latin typeface="Times New Roman"/>
                <a:ea typeface="Times New Roman"/>
                <a:cs typeface="Times New Roman"/>
              </a:endParaRPr>
            </a:p>
          </p:txBody>
        </p:sp>
      </p:grpSp>
      <p:pic>
        <p:nvPicPr>
          <p:cNvPr id="232" name="picture 2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0"/>
            <a:ext cx="10692000" cy="25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box 234"/>
          <p:cNvSpPr/>
          <p:nvPr/>
        </p:nvSpPr>
        <p:spPr>
          <a:xfrm>
            <a:off x="165901" y="111197"/>
            <a:ext cx="8709025" cy="85661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6184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8000"/>
              </a:lnSpc>
              <a:tabLst/>
            </a:pPr>
            <a:r>
              <a:rPr sz="3000" b="1" kern="0" spc="-20" dirty="0">
                <a:solidFill>
                  <a:srgbClr val="043649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Summary</a:t>
            </a:r>
            <a:endParaRPr sz="3000" dirty="0">
              <a:latin typeface="Times New Roman"/>
              <a:ea typeface="Times New Roman"/>
              <a:cs typeface="Times New Roman"/>
            </a:endParaRPr>
          </a:p>
          <a:p>
            <a:pPr algn="l" rtl="0" eaLnBrk="0">
              <a:lnSpc>
                <a:spcPct val="105000"/>
              </a:lnSpc>
              <a:tabLst/>
            </a:pPr>
            <a:endParaRPr sz="6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87000"/>
              </a:lnSpc>
              <a:spcBef>
                <a:spcPts val="3"/>
              </a:spcBef>
              <a:tabLst/>
            </a:pPr>
            <a:r>
              <a:rPr sz="25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Key optimization technologies in mod</a:t>
            </a: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ern processor architecture:</a:t>
            </a:r>
            <a:endParaRPr sz="2500" dirty="0">
              <a:latin typeface="Times New Roman"/>
              <a:ea typeface="Times New Roman"/>
              <a:cs typeface="Times New Roman"/>
            </a:endParaRPr>
          </a:p>
        </p:txBody>
      </p:sp>
      <p:grpSp>
        <p:nvGrpSpPr>
          <p:cNvPr id="46" name="group 46"/>
          <p:cNvGrpSpPr/>
          <p:nvPr/>
        </p:nvGrpSpPr>
        <p:grpSpPr>
          <a:xfrm rot="21600000">
            <a:off x="0" y="5823749"/>
            <a:ext cx="10692000" cy="190500"/>
            <a:chOff x="0" y="0"/>
            <a:chExt cx="10692000" cy="190500"/>
          </a:xfrm>
        </p:grpSpPr>
        <p:pic>
          <p:nvPicPr>
            <p:cNvPr id="236" name="picture 23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600000">
              <a:off x="0" y="0"/>
              <a:ext cx="10692000" cy="190500"/>
            </a:xfrm>
            <a:prstGeom prst="rect">
              <a:avLst/>
            </a:prstGeom>
          </p:spPr>
        </p:pic>
        <p:sp>
          <p:nvSpPr>
            <p:cNvPr id="238" name="textbox 238"/>
            <p:cNvSpPr/>
            <p:nvPr/>
          </p:nvSpPr>
          <p:spPr>
            <a:xfrm>
              <a:off x="-12700" y="-12700"/>
              <a:ext cx="10717530" cy="236854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0000"/>
                </a:lnSpc>
                <a:tabLst/>
              </a:pPr>
              <a:endParaRPr sz="400" dirty="0">
                <a:latin typeface="Arial"/>
                <a:ea typeface="Arial"/>
                <a:cs typeface="Arial"/>
              </a:endParaRPr>
            </a:p>
            <a:p>
              <a:pPr marL="1078230" algn="l" rtl="0" eaLnBrk="0">
                <a:lnSpc>
                  <a:spcPct val="73000"/>
                </a:lnSpc>
                <a:spcBef>
                  <a:spcPts val="1"/>
                </a:spcBef>
                <a:tabLst/>
              </a:pPr>
              <a:r>
                <a:rPr sz="1000" kern="0" spc="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JinHui Lin                                                                                   Overview of</a:t>
              </a:r>
              <a:r>
                <a:rPr sz="1000" kern="0" spc="-9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1000" kern="0" spc="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Modern Processor</a:t>
              </a:r>
              <a:r>
                <a:rPr sz="1000" kern="0" spc="-5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1000" kern="0" spc="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Architecture      </a:t>
              </a:r>
              <a:r>
                <a:rPr sz="1000" kern="0" spc="-1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                                                             2025-06-02                   12 /</a:t>
              </a:r>
              <a:r>
                <a:rPr sz="1000" kern="0" spc="11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1000" kern="0" spc="-1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13</a:t>
              </a:r>
              <a:endParaRPr sz="1000" dirty="0">
                <a:latin typeface="Times New Roman"/>
                <a:ea typeface="Times New Roman"/>
                <a:cs typeface="Times New Roman"/>
              </a:endParaRPr>
            </a:p>
          </p:txBody>
        </p:sp>
      </p:grpSp>
      <p:pic>
        <p:nvPicPr>
          <p:cNvPr id="240" name="picture 2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0"/>
            <a:ext cx="10691999" cy="25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box 242"/>
          <p:cNvSpPr/>
          <p:nvPr/>
        </p:nvSpPr>
        <p:spPr>
          <a:xfrm>
            <a:off x="165901" y="111197"/>
            <a:ext cx="9542780" cy="432244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6184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8000"/>
              </a:lnSpc>
              <a:tabLst/>
            </a:pPr>
            <a:r>
              <a:rPr sz="3000" b="1" kern="0" spc="-20" dirty="0">
                <a:solidFill>
                  <a:srgbClr val="043649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Summary</a:t>
            </a:r>
            <a:endParaRPr sz="3000" dirty="0">
              <a:latin typeface="Times New Roman"/>
              <a:ea typeface="Times New Roman"/>
              <a:cs typeface="Times New Roman"/>
            </a:endParaRPr>
          </a:p>
          <a:p>
            <a:pPr marL="474344" algn="l" rtl="0" eaLnBrk="0">
              <a:lnSpc>
                <a:spcPct val="87000"/>
              </a:lnSpc>
              <a:spcBef>
                <a:spcPts val="759"/>
              </a:spcBef>
              <a:tabLst/>
            </a:pPr>
            <a:r>
              <a:rPr sz="25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Key optimization technologies in mod</a:t>
            </a: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ern processor architecture:</a:t>
            </a:r>
            <a:endParaRPr sz="2500" dirty="0">
              <a:latin typeface="Times New Roman"/>
              <a:ea typeface="Times New Roman"/>
              <a:cs typeface="Times New Roman"/>
            </a:endParaRPr>
          </a:p>
          <a:p>
            <a:pPr algn="l" rtl="0" eaLnBrk="0">
              <a:lnSpc>
                <a:spcPct val="106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737869" indent="-251459" algn="l" rtl="0" eaLnBrk="0">
              <a:lnSpc>
                <a:spcPct val="93000"/>
              </a:lnSpc>
              <a:spcBef>
                <a:spcPts val="756"/>
              </a:spcBef>
              <a:tabLst/>
            </a:pPr>
            <a:r>
              <a:rPr sz="25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•  Pipelining: Divides</a:t>
            </a: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instruction execution into multiple stages</a:t>
            </a:r>
            <a:r>
              <a:rPr sz="25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sz="25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  </a:t>
            </a:r>
            <a:r>
              <a:rPr sz="25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parallel ex</a:t>
            </a: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ecution</a:t>
            </a:r>
            <a:endParaRPr sz="2500" dirty="0">
              <a:latin typeface="Times New Roman"/>
              <a:ea typeface="Times New Roman"/>
              <a:cs typeface="Times New Roman"/>
            </a:endParaRPr>
          </a:p>
          <a:p>
            <a:pPr marL="749300" indent="-262890" algn="l" rtl="0" eaLnBrk="0">
              <a:lnSpc>
                <a:spcPct val="85000"/>
              </a:lnSpc>
              <a:spcBef>
                <a:spcPts val="961"/>
              </a:spcBef>
              <a:tabLst/>
            </a:pPr>
            <a:r>
              <a:rPr sz="25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•  Branch prediction: Reduces pipeline stalls by pred</a:t>
            </a: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icting branch</a:t>
            </a:r>
            <a:r>
              <a:rPr sz="2500" kern="0" spc="-2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jump</a:t>
            </a:r>
            <a:r>
              <a:rPr sz="25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500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direction</a:t>
            </a:r>
            <a:endParaRPr sz="2500" dirty="0">
              <a:latin typeface="Times New Roman"/>
              <a:ea typeface="Times New Roman"/>
              <a:cs typeface="Times New Roman"/>
            </a:endParaRPr>
          </a:p>
          <a:p>
            <a:pPr marL="486409" algn="l" rtl="0" eaLnBrk="0">
              <a:lnSpc>
                <a:spcPct val="73000"/>
              </a:lnSpc>
              <a:spcBef>
                <a:spcPts val="1498"/>
              </a:spcBef>
              <a:tabLst/>
            </a:pPr>
            <a:r>
              <a:rPr sz="25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•  Out-of-order execution: Reorders</a:t>
            </a: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instructions to avoid data hazards</a:t>
            </a:r>
            <a:endParaRPr sz="2500" dirty="0">
              <a:latin typeface="Times New Roman"/>
              <a:ea typeface="Times New Roman"/>
              <a:cs typeface="Times New Roman"/>
            </a:endParaRPr>
          </a:p>
          <a:p>
            <a:pPr marL="486409" algn="l" rtl="0" eaLnBrk="0">
              <a:lnSpc>
                <a:spcPct val="87000"/>
              </a:lnSpc>
              <a:spcBef>
                <a:spcPts val="1091"/>
              </a:spcBef>
              <a:tabLst/>
            </a:pP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•  Superscalar: Executes multiple instructions in the</a:t>
            </a:r>
            <a:r>
              <a:rPr sz="2500" kern="0" spc="1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same</a:t>
            </a:r>
            <a:r>
              <a:rPr sz="25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cycle</a:t>
            </a:r>
            <a:endParaRPr sz="2500" dirty="0">
              <a:latin typeface="Times New Roman"/>
              <a:ea typeface="Times New Roman"/>
              <a:cs typeface="Times New Roman"/>
            </a:endParaRPr>
          </a:p>
          <a:p>
            <a:pPr marL="741044" indent="-254634" algn="l" rtl="0" eaLnBrk="0">
              <a:lnSpc>
                <a:spcPct val="93000"/>
              </a:lnSpc>
              <a:spcBef>
                <a:spcPts val="658"/>
              </a:spcBef>
              <a:tabLst/>
            </a:pPr>
            <a:r>
              <a:rPr sz="25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•  Register re</a:t>
            </a: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naming:</a:t>
            </a:r>
            <a:r>
              <a:rPr sz="2500" kern="0" spc="-1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Avoids register hazards through physical register</a:t>
            </a:r>
            <a:r>
              <a:rPr sz="25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mapping</a:t>
            </a:r>
            <a:endParaRPr sz="2500" dirty="0">
              <a:latin typeface="Times New Roman"/>
              <a:ea typeface="Times New Roman"/>
              <a:cs typeface="Times New Roman"/>
            </a:endParaRPr>
          </a:p>
        </p:txBody>
      </p:sp>
      <p:grpSp>
        <p:nvGrpSpPr>
          <p:cNvPr id="48" name="group 48"/>
          <p:cNvGrpSpPr/>
          <p:nvPr/>
        </p:nvGrpSpPr>
        <p:grpSpPr>
          <a:xfrm rot="21600000">
            <a:off x="0" y="5823749"/>
            <a:ext cx="10692000" cy="190500"/>
            <a:chOff x="0" y="0"/>
            <a:chExt cx="10692000" cy="190500"/>
          </a:xfrm>
        </p:grpSpPr>
        <p:pic>
          <p:nvPicPr>
            <p:cNvPr id="244" name="picture 24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600000">
              <a:off x="0" y="0"/>
              <a:ext cx="10692000" cy="190500"/>
            </a:xfrm>
            <a:prstGeom prst="rect">
              <a:avLst/>
            </a:prstGeom>
          </p:spPr>
        </p:pic>
        <p:sp>
          <p:nvSpPr>
            <p:cNvPr id="246" name="textbox 246"/>
            <p:cNvSpPr/>
            <p:nvPr/>
          </p:nvSpPr>
          <p:spPr>
            <a:xfrm>
              <a:off x="-12700" y="-12700"/>
              <a:ext cx="10717530" cy="236854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0000"/>
                </a:lnSpc>
                <a:tabLst/>
              </a:pPr>
              <a:endParaRPr sz="400" dirty="0">
                <a:latin typeface="Arial"/>
                <a:ea typeface="Arial"/>
                <a:cs typeface="Arial"/>
              </a:endParaRPr>
            </a:p>
            <a:p>
              <a:pPr marL="1078230" algn="l" rtl="0" eaLnBrk="0">
                <a:lnSpc>
                  <a:spcPct val="73000"/>
                </a:lnSpc>
                <a:spcBef>
                  <a:spcPts val="1"/>
                </a:spcBef>
                <a:tabLst/>
              </a:pPr>
              <a:r>
                <a:rPr sz="1000" kern="0" spc="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JinHui Lin                                                                                   Overview of</a:t>
              </a:r>
              <a:r>
                <a:rPr sz="1000" kern="0" spc="-9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1000" kern="0" spc="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Modern Processor</a:t>
              </a:r>
              <a:r>
                <a:rPr sz="1000" kern="0" spc="-5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1000" kern="0" spc="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Architecture      </a:t>
              </a:r>
              <a:r>
                <a:rPr sz="1000" kern="0" spc="-1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                                                             2025-06-02                   12 /</a:t>
              </a:r>
              <a:r>
                <a:rPr sz="1000" kern="0" spc="11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1000" kern="0" spc="-1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13</a:t>
              </a:r>
              <a:endParaRPr sz="1000" dirty="0">
                <a:latin typeface="Times New Roman"/>
                <a:ea typeface="Times New Roman"/>
                <a:cs typeface="Times New Roman"/>
              </a:endParaRPr>
            </a:p>
          </p:txBody>
        </p:sp>
      </p:grpSp>
      <p:pic>
        <p:nvPicPr>
          <p:cNvPr id="248" name="picture 2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0"/>
            <a:ext cx="10691999" cy="25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box 250"/>
          <p:cNvSpPr/>
          <p:nvPr/>
        </p:nvSpPr>
        <p:spPr>
          <a:xfrm>
            <a:off x="159793" y="116924"/>
            <a:ext cx="7227569" cy="8509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8127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70000"/>
              </a:lnSpc>
              <a:tabLst/>
            </a:pPr>
            <a:r>
              <a:rPr sz="3000" b="1" kern="0" spc="-50" dirty="0">
                <a:solidFill>
                  <a:srgbClr val="043649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Thank You</a:t>
            </a:r>
            <a:endParaRPr sz="3000" dirty="0">
              <a:latin typeface="Times New Roman"/>
              <a:ea typeface="Times New Roman"/>
              <a:cs typeface="Times New Roman"/>
            </a:endParaRPr>
          </a:p>
          <a:p>
            <a:pPr algn="l" rtl="0" eaLnBrk="0">
              <a:lnSpc>
                <a:spcPct val="102000"/>
              </a:lnSpc>
              <a:tabLst/>
            </a:pPr>
            <a:endParaRPr sz="1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87000"/>
              </a:lnSpc>
              <a:spcBef>
                <a:spcPts val="2"/>
              </a:spcBef>
              <a:tabLst/>
            </a:pPr>
            <a:r>
              <a:rPr sz="25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If</a:t>
            </a:r>
            <a:r>
              <a:rPr sz="2500" kern="0" spc="-2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5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you have any questions, please feel free to</a:t>
            </a:r>
            <a:r>
              <a:rPr sz="25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5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</a:t>
            </a: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iscuss.</a:t>
            </a:r>
            <a:endParaRPr sz="2500" dirty="0">
              <a:latin typeface="Times New Roman"/>
              <a:ea typeface="Times New Roman"/>
              <a:cs typeface="Times New Roman"/>
            </a:endParaRPr>
          </a:p>
        </p:txBody>
      </p:sp>
      <p:grpSp>
        <p:nvGrpSpPr>
          <p:cNvPr id="50" name="group 50"/>
          <p:cNvGrpSpPr/>
          <p:nvPr/>
        </p:nvGrpSpPr>
        <p:grpSpPr>
          <a:xfrm rot="21600000">
            <a:off x="0" y="5823749"/>
            <a:ext cx="10692000" cy="190500"/>
            <a:chOff x="0" y="0"/>
            <a:chExt cx="10692000" cy="190500"/>
          </a:xfrm>
        </p:grpSpPr>
        <p:pic>
          <p:nvPicPr>
            <p:cNvPr id="252" name="picture 25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600000">
              <a:off x="0" y="0"/>
              <a:ext cx="10692000" cy="190500"/>
            </a:xfrm>
            <a:prstGeom prst="rect">
              <a:avLst/>
            </a:prstGeom>
          </p:spPr>
        </p:pic>
        <p:sp>
          <p:nvSpPr>
            <p:cNvPr id="254" name="textbox 254"/>
            <p:cNvSpPr/>
            <p:nvPr/>
          </p:nvSpPr>
          <p:spPr>
            <a:xfrm>
              <a:off x="-12700" y="-12700"/>
              <a:ext cx="10717530" cy="236854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0000"/>
                </a:lnSpc>
                <a:tabLst/>
              </a:pPr>
              <a:endParaRPr sz="400" dirty="0">
                <a:latin typeface="Arial"/>
                <a:ea typeface="Arial"/>
                <a:cs typeface="Arial"/>
              </a:endParaRPr>
            </a:p>
            <a:p>
              <a:pPr marL="1078230" algn="l" rtl="0" eaLnBrk="0">
                <a:lnSpc>
                  <a:spcPct val="73000"/>
                </a:lnSpc>
                <a:spcBef>
                  <a:spcPts val="1"/>
                </a:spcBef>
                <a:tabLst/>
              </a:pPr>
              <a:r>
                <a:rPr sz="1000" kern="0" spc="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JinHui Lin                                                                                   Overview of</a:t>
              </a:r>
              <a:r>
                <a:rPr sz="1000" kern="0" spc="-9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1000" kern="0" spc="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Modern Processor</a:t>
              </a:r>
              <a:r>
                <a:rPr sz="1000" kern="0" spc="-5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1000" kern="0" spc="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Architecture      </a:t>
              </a:r>
              <a:r>
                <a:rPr sz="1000" kern="0" spc="-1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                                                             2025-06-02                   13 /</a:t>
              </a:r>
              <a:r>
                <a:rPr sz="1000" kern="0" spc="11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1000" kern="0" spc="-1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13</a:t>
              </a:r>
              <a:endParaRPr sz="1000" dirty="0">
                <a:latin typeface="Times New Roman"/>
                <a:ea typeface="Times New Roman"/>
                <a:cs typeface="Times New Roman"/>
              </a:endParaRPr>
            </a:p>
          </p:txBody>
        </p:sp>
      </p:grpSp>
      <p:pic>
        <p:nvPicPr>
          <p:cNvPr id="256" name="picture 2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0"/>
            <a:ext cx="10692000" cy="25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2"/>
          <p:cNvSpPr/>
          <p:nvPr/>
        </p:nvSpPr>
        <p:spPr>
          <a:xfrm>
            <a:off x="149485" y="111197"/>
            <a:ext cx="5874384" cy="453834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602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71000"/>
              </a:lnSpc>
              <a:tabLst/>
            </a:pPr>
            <a:r>
              <a:rPr sz="3000" b="1" kern="0" spc="0" dirty="0">
                <a:solidFill>
                  <a:srgbClr val="043649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What</a:t>
            </a:r>
            <a:r>
              <a:rPr sz="3000" b="1" kern="0" spc="-140" dirty="0">
                <a:solidFill>
                  <a:srgbClr val="043649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000" b="1" kern="0" spc="0" dirty="0">
                <a:solidFill>
                  <a:srgbClr val="043649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Affects CPU Perfor</a:t>
            </a:r>
            <a:r>
              <a:rPr sz="3000" b="1" kern="0" spc="-10" dirty="0">
                <a:solidFill>
                  <a:srgbClr val="043649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mance?</a:t>
            </a:r>
            <a:endParaRPr sz="3000" dirty="0">
              <a:latin typeface="Times New Roman"/>
              <a:ea typeface="Times New Roman"/>
              <a:cs typeface="Times New Roman"/>
            </a:endParaRPr>
          </a:p>
          <a:p>
            <a:pPr marL="493394" algn="l" rtl="0" eaLnBrk="0">
              <a:lnSpc>
                <a:spcPct val="73000"/>
              </a:lnSpc>
              <a:spcBef>
                <a:spcPts val="1359"/>
              </a:spcBef>
              <a:tabLst/>
            </a:pPr>
            <a:r>
              <a:rPr sz="25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Instruction Count</a:t>
            </a: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to be executed</a:t>
            </a:r>
            <a:endParaRPr sz="2500" dirty="0">
              <a:latin typeface="Times New Roman"/>
              <a:ea typeface="Times New Roman"/>
              <a:cs typeface="Times New Roman"/>
            </a:endParaRPr>
          </a:p>
          <a:p>
            <a:pPr algn="l" rtl="0" eaLnBrk="0">
              <a:lnSpc>
                <a:spcPct val="14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494665" algn="l" rtl="0" eaLnBrk="0">
              <a:lnSpc>
                <a:spcPct val="87000"/>
              </a:lnSpc>
              <a:spcBef>
                <a:spcPts val="757"/>
              </a:spcBef>
              <a:tabLst/>
            </a:pP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This depend</a:t>
            </a:r>
            <a:r>
              <a:rPr sz="2500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</a:t>
            </a:r>
            <a:r>
              <a:rPr sz="25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500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on:</a:t>
            </a:r>
            <a:endParaRPr sz="2500" dirty="0">
              <a:latin typeface="Times New Roman"/>
              <a:ea typeface="Times New Roman"/>
              <a:cs typeface="Times New Roman"/>
            </a:endParaRPr>
          </a:p>
          <a:p>
            <a:pPr marL="502919" algn="l" rtl="0" eaLnBrk="0">
              <a:lnSpc>
                <a:spcPct val="87000"/>
              </a:lnSpc>
              <a:spcBef>
                <a:spcPts val="675"/>
              </a:spcBef>
              <a:tabLst/>
            </a:pP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•  Program objectives</a:t>
            </a:r>
            <a:endParaRPr sz="2500" dirty="0">
              <a:latin typeface="Times New Roman"/>
              <a:ea typeface="Times New Roman"/>
              <a:cs typeface="Times New Roman"/>
            </a:endParaRPr>
          </a:p>
          <a:p>
            <a:pPr marL="502919" algn="l" rtl="0" eaLnBrk="0">
              <a:lnSpc>
                <a:spcPct val="87000"/>
              </a:lnSpc>
              <a:spcBef>
                <a:spcPts val="666"/>
              </a:spcBef>
              <a:tabLst/>
            </a:pP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•  ISA(Instruction</a:t>
            </a:r>
            <a:r>
              <a:rPr sz="2500" kern="0" spc="1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Set</a:t>
            </a:r>
            <a:r>
              <a:rPr sz="2500" kern="0" spc="-1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Arc</a:t>
            </a:r>
            <a:r>
              <a:rPr sz="2500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hitecture)</a:t>
            </a:r>
            <a:endParaRPr sz="2500" dirty="0">
              <a:latin typeface="Times New Roman"/>
              <a:ea typeface="Times New Roman"/>
              <a:cs typeface="Times New Roman"/>
            </a:endParaRPr>
          </a:p>
          <a:p>
            <a:pPr marL="502919" algn="l" rtl="0" eaLnBrk="0">
              <a:lnSpc>
                <a:spcPct val="87000"/>
              </a:lnSpc>
              <a:spcBef>
                <a:spcPts val="675"/>
              </a:spcBef>
              <a:tabLst/>
            </a:pPr>
            <a:r>
              <a:rPr sz="2500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•  Code</a:t>
            </a:r>
            <a:r>
              <a:rPr sz="2500" kern="0" spc="1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500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quality</a:t>
            </a:r>
            <a:endParaRPr sz="2500" dirty="0">
              <a:latin typeface="Times New Roman"/>
              <a:ea typeface="Times New Roman"/>
              <a:cs typeface="Times New Roman"/>
            </a:endParaRPr>
          </a:p>
          <a:p>
            <a:pPr marL="502919" algn="l" rtl="0" eaLnBrk="0">
              <a:lnSpc>
                <a:spcPct val="87000"/>
              </a:lnSpc>
              <a:spcBef>
                <a:spcPts val="671"/>
              </a:spcBef>
              <a:tabLst/>
            </a:pP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•  Programming language used</a:t>
            </a:r>
            <a:endParaRPr sz="2500" dirty="0">
              <a:latin typeface="Times New Roman"/>
              <a:ea typeface="Times New Roman"/>
              <a:cs typeface="Times New Roman"/>
            </a:endParaRPr>
          </a:p>
          <a:p>
            <a:pPr marL="502919" algn="l" rtl="0" eaLnBrk="0">
              <a:lnSpc>
                <a:spcPct val="87000"/>
              </a:lnSpc>
              <a:spcBef>
                <a:spcPts val="666"/>
              </a:spcBef>
              <a:tabLst/>
            </a:pP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•  Compiler behavior</a:t>
            </a:r>
            <a:endParaRPr sz="2500" dirty="0">
              <a:latin typeface="Times New Roman"/>
              <a:ea typeface="Times New Roman"/>
              <a:cs typeface="Times New Roman"/>
            </a:endParaRPr>
          </a:p>
          <a:p>
            <a:pPr marL="502919" algn="l" rtl="0" eaLnBrk="0">
              <a:lnSpc>
                <a:spcPts val="1915"/>
              </a:lnSpc>
              <a:spcBef>
                <a:spcPts val="917"/>
              </a:spcBef>
              <a:tabLst/>
            </a:pPr>
            <a:r>
              <a:rPr sz="2500" kern="0" spc="-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•</a:t>
            </a:r>
            <a:r>
              <a:rPr sz="25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2500" kern="0" spc="-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etc.</a:t>
            </a:r>
            <a:endParaRPr sz="2500" dirty="0">
              <a:latin typeface="Times New Roman"/>
              <a:ea typeface="Times New Roman"/>
              <a:cs typeface="Times New Roman"/>
            </a:endParaRPr>
          </a:p>
          <a:p>
            <a:pPr algn="l" rtl="0" eaLnBrk="0">
              <a:lnSpc>
                <a:spcPct val="145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5000"/>
              </a:lnSpc>
              <a:tabLst/>
            </a:pPr>
            <a:endParaRPr sz="6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87000"/>
              </a:lnSpc>
              <a:spcBef>
                <a:spcPts val="2"/>
              </a:spcBef>
              <a:tabLst/>
            </a:pPr>
            <a:r>
              <a:rPr sz="25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Not within the scope of</a:t>
            </a:r>
            <a:r>
              <a:rPr sz="2500" kern="0" spc="-2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5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today’s discussion</a:t>
            </a:r>
            <a:endParaRPr sz="2500" dirty="0">
              <a:latin typeface="Times New Roman"/>
              <a:ea typeface="Times New Roman"/>
              <a:cs typeface="Times New Roman"/>
            </a:endParaRPr>
          </a:p>
        </p:txBody>
      </p:sp>
      <p:grpSp>
        <p:nvGrpSpPr>
          <p:cNvPr id="4" name="group 4"/>
          <p:cNvGrpSpPr/>
          <p:nvPr/>
        </p:nvGrpSpPr>
        <p:grpSpPr>
          <a:xfrm rot="21600000">
            <a:off x="0" y="5823749"/>
            <a:ext cx="10692000" cy="190500"/>
            <a:chOff x="0" y="0"/>
            <a:chExt cx="10692000" cy="190500"/>
          </a:xfrm>
        </p:grpSpPr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600000">
              <a:off x="0" y="0"/>
              <a:ext cx="10692000" cy="190500"/>
            </a:xfrm>
            <a:prstGeom prst="rect">
              <a:avLst/>
            </a:prstGeom>
          </p:spPr>
        </p:pic>
        <p:sp>
          <p:nvSpPr>
            <p:cNvPr id="16" name="textbox 16"/>
            <p:cNvSpPr/>
            <p:nvPr/>
          </p:nvSpPr>
          <p:spPr>
            <a:xfrm>
              <a:off x="-12700" y="-12700"/>
              <a:ext cx="10717530" cy="236854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0000"/>
                </a:lnSpc>
                <a:tabLst/>
              </a:pPr>
              <a:endParaRPr sz="400" dirty="0">
                <a:latin typeface="Arial"/>
                <a:ea typeface="Arial"/>
                <a:cs typeface="Arial"/>
              </a:endParaRPr>
            </a:p>
            <a:p>
              <a:pPr marL="1078230" algn="l" rtl="0" eaLnBrk="0">
                <a:lnSpc>
                  <a:spcPct val="73000"/>
                </a:lnSpc>
                <a:spcBef>
                  <a:spcPts val="1"/>
                </a:spcBef>
                <a:tabLst/>
              </a:pPr>
              <a:r>
                <a:rPr sz="1000" kern="0" spc="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JinHui Lin                                                                                   Overview of</a:t>
              </a:r>
              <a:r>
                <a:rPr sz="1000" kern="0" spc="-9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1000" kern="0" spc="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Modern Processor</a:t>
              </a:r>
              <a:r>
                <a:rPr sz="1000" kern="0" spc="-5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1000" kern="0" spc="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Architecture              </a:t>
              </a:r>
              <a:r>
                <a:rPr sz="1000" kern="0" spc="-1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                                                      2025-06-02                   1 /</a:t>
              </a:r>
              <a:r>
                <a:rPr sz="1000" kern="0" spc="12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1000" kern="0" spc="-1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13</a:t>
              </a:r>
              <a:endParaRPr sz="1000" dirty="0">
                <a:latin typeface="Times New Roman"/>
                <a:ea typeface="Times New Roman"/>
                <a:cs typeface="Times New Roman"/>
              </a:endParaRPr>
            </a:p>
          </p:txBody>
        </p:sp>
      </p:grpSp>
      <p:pic>
        <p:nvPicPr>
          <p:cNvPr id="18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0"/>
            <a:ext cx="10691999" cy="25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20"/>
          <p:cNvSpPr/>
          <p:nvPr/>
        </p:nvSpPr>
        <p:spPr>
          <a:xfrm>
            <a:off x="149485" y="111197"/>
            <a:ext cx="5436234" cy="305625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602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71000"/>
              </a:lnSpc>
              <a:tabLst/>
            </a:pPr>
            <a:r>
              <a:rPr sz="3000" b="1" kern="0" spc="0" dirty="0">
                <a:solidFill>
                  <a:srgbClr val="043649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What</a:t>
            </a:r>
            <a:r>
              <a:rPr sz="3000" b="1" kern="0" spc="-140" dirty="0">
                <a:solidFill>
                  <a:srgbClr val="043649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000" b="1" kern="0" spc="0" dirty="0">
                <a:solidFill>
                  <a:srgbClr val="043649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Affects CPU Perfor</a:t>
            </a:r>
            <a:r>
              <a:rPr sz="3000" b="1" kern="0" spc="-10" dirty="0">
                <a:solidFill>
                  <a:srgbClr val="043649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mance?</a:t>
            </a:r>
            <a:endParaRPr sz="3000" dirty="0">
              <a:latin typeface="Times New Roman"/>
              <a:ea typeface="Times New Roman"/>
              <a:cs typeface="Times New Roman"/>
            </a:endParaRPr>
          </a:p>
          <a:p>
            <a:pPr marL="496569" algn="l" rtl="0" eaLnBrk="0">
              <a:lnSpc>
                <a:spcPct val="87000"/>
              </a:lnSpc>
              <a:spcBef>
                <a:spcPts val="1360"/>
              </a:spcBef>
              <a:tabLst/>
            </a:pP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Clock Frequency</a:t>
            </a:r>
            <a:endParaRPr sz="2500" dirty="0">
              <a:latin typeface="Times New Roman"/>
              <a:ea typeface="Times New Roman"/>
              <a:cs typeface="Times New Roman"/>
            </a:endParaRPr>
          </a:p>
          <a:p>
            <a:pPr algn="l" rtl="0" eaLnBrk="0">
              <a:lnSpc>
                <a:spcPct val="10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494665" algn="l" rtl="0" eaLnBrk="0">
              <a:lnSpc>
                <a:spcPct val="87000"/>
              </a:lnSpc>
              <a:spcBef>
                <a:spcPts val="757"/>
              </a:spcBef>
              <a:tabLst/>
            </a:pP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This depend</a:t>
            </a:r>
            <a:r>
              <a:rPr sz="2500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</a:t>
            </a:r>
            <a:r>
              <a:rPr sz="25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500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on:</a:t>
            </a:r>
            <a:endParaRPr sz="2500" dirty="0">
              <a:latin typeface="Times New Roman"/>
              <a:ea typeface="Times New Roman"/>
              <a:cs typeface="Times New Roman"/>
            </a:endParaRPr>
          </a:p>
          <a:p>
            <a:pPr marL="502919" algn="l" rtl="0" eaLnBrk="0">
              <a:lnSpc>
                <a:spcPct val="87000"/>
              </a:lnSpc>
              <a:spcBef>
                <a:spcPts val="675"/>
              </a:spcBef>
              <a:tabLst/>
            </a:pP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•  Front-end CPU</a:t>
            </a:r>
            <a:r>
              <a:rPr sz="25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de</a:t>
            </a:r>
            <a:r>
              <a:rPr sz="2500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sign</a:t>
            </a:r>
            <a:endParaRPr sz="2500" dirty="0">
              <a:latin typeface="Times New Roman"/>
              <a:ea typeface="Times New Roman"/>
              <a:cs typeface="Times New Roman"/>
            </a:endParaRPr>
          </a:p>
          <a:p>
            <a:pPr marL="502919" algn="l" rtl="0" eaLnBrk="0">
              <a:lnSpc>
                <a:spcPct val="87000"/>
              </a:lnSpc>
              <a:spcBef>
                <a:spcPts val="671"/>
              </a:spcBef>
              <a:tabLst/>
            </a:pP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•  Back-end design</a:t>
            </a:r>
            <a:endParaRPr sz="2500" dirty="0">
              <a:latin typeface="Times New Roman"/>
              <a:ea typeface="Times New Roman"/>
              <a:cs typeface="Times New Roman"/>
            </a:endParaRPr>
          </a:p>
          <a:p>
            <a:pPr marL="502919" algn="l" rtl="0" eaLnBrk="0">
              <a:lnSpc>
                <a:spcPct val="87000"/>
              </a:lnSpc>
              <a:spcBef>
                <a:spcPts val="671"/>
              </a:spcBef>
              <a:tabLst/>
            </a:pP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•  Manufacturing process</a:t>
            </a:r>
            <a:endParaRPr sz="2500" dirty="0">
              <a:latin typeface="Times New Roman"/>
              <a:ea typeface="Times New Roman"/>
              <a:cs typeface="Times New Roman"/>
            </a:endParaRPr>
          </a:p>
          <a:p>
            <a:pPr algn="l" rtl="0" eaLnBrk="0">
              <a:lnSpc>
                <a:spcPct val="108000"/>
              </a:lnSpc>
              <a:tabLst/>
            </a:pPr>
            <a:endParaRPr sz="700" dirty="0">
              <a:latin typeface="Arial"/>
              <a:ea typeface="Arial"/>
              <a:cs typeface="Arial"/>
            </a:endParaRPr>
          </a:p>
          <a:p>
            <a:pPr marL="502919" algn="l" rtl="0" eaLnBrk="0">
              <a:lnSpc>
                <a:spcPts val="1915"/>
              </a:lnSpc>
              <a:spcBef>
                <a:spcPts val="5"/>
              </a:spcBef>
              <a:tabLst/>
            </a:pPr>
            <a:r>
              <a:rPr sz="2500" kern="0" spc="-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•</a:t>
            </a:r>
            <a:r>
              <a:rPr sz="25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2500" kern="0" spc="-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etc.</a:t>
            </a:r>
            <a:endParaRPr sz="2500" dirty="0">
              <a:latin typeface="Times New Roman"/>
              <a:ea typeface="Times New Roman"/>
              <a:cs typeface="Times New Roman"/>
            </a:endParaRPr>
          </a:p>
        </p:txBody>
      </p:sp>
      <p:grpSp>
        <p:nvGrpSpPr>
          <p:cNvPr id="6" name="group 6"/>
          <p:cNvGrpSpPr/>
          <p:nvPr/>
        </p:nvGrpSpPr>
        <p:grpSpPr>
          <a:xfrm rot="21600000">
            <a:off x="0" y="5823749"/>
            <a:ext cx="10692000" cy="190500"/>
            <a:chOff x="0" y="0"/>
            <a:chExt cx="10692000" cy="190500"/>
          </a:xfrm>
        </p:grpSpPr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600000">
              <a:off x="0" y="0"/>
              <a:ext cx="10692000" cy="190500"/>
            </a:xfrm>
            <a:prstGeom prst="rect">
              <a:avLst/>
            </a:prstGeom>
          </p:spPr>
        </p:pic>
        <p:sp>
          <p:nvSpPr>
            <p:cNvPr id="24" name="textbox 24"/>
            <p:cNvSpPr/>
            <p:nvPr/>
          </p:nvSpPr>
          <p:spPr>
            <a:xfrm>
              <a:off x="-12700" y="-12700"/>
              <a:ext cx="10717530" cy="236854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0000"/>
                </a:lnSpc>
                <a:tabLst/>
              </a:pPr>
              <a:endParaRPr sz="400" dirty="0">
                <a:latin typeface="Arial"/>
                <a:ea typeface="Arial"/>
                <a:cs typeface="Arial"/>
              </a:endParaRPr>
            </a:p>
            <a:p>
              <a:pPr marL="1078230" algn="l" rtl="0" eaLnBrk="0">
                <a:lnSpc>
                  <a:spcPct val="73000"/>
                </a:lnSpc>
                <a:spcBef>
                  <a:spcPts val="1"/>
                </a:spcBef>
                <a:tabLst/>
              </a:pPr>
              <a:r>
                <a:rPr sz="1000" kern="0" spc="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JinHui Lin                                                                                   Overview of</a:t>
              </a:r>
              <a:r>
                <a:rPr sz="1000" kern="0" spc="-9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1000" kern="0" spc="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Modern Processor</a:t>
              </a:r>
              <a:r>
                <a:rPr sz="1000" kern="0" spc="-5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1000" kern="0" spc="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Architecture                                      </a:t>
              </a:r>
              <a:r>
                <a:rPr sz="1000" kern="0" spc="-1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                              2025-06-02                  2 /</a:t>
              </a:r>
              <a:r>
                <a:rPr sz="1000" kern="0" spc="12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1000" kern="0" spc="-1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13</a:t>
              </a:r>
              <a:endParaRPr sz="1000" dirty="0">
                <a:latin typeface="Times New Roman"/>
                <a:ea typeface="Times New Roman"/>
                <a:cs typeface="Times New Roman"/>
              </a:endParaRPr>
            </a:p>
          </p:txBody>
        </p:sp>
      </p:grpSp>
      <p:pic>
        <p:nvPicPr>
          <p:cNvPr id="26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0"/>
            <a:ext cx="10692000" cy="25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8"/>
          <p:cNvSpPr/>
          <p:nvPr/>
        </p:nvSpPr>
        <p:spPr>
          <a:xfrm>
            <a:off x="149485" y="111197"/>
            <a:ext cx="5874384" cy="37052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602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71000"/>
              </a:lnSpc>
              <a:tabLst/>
            </a:pPr>
            <a:r>
              <a:rPr sz="3000" b="1" kern="0" spc="0" dirty="0">
                <a:solidFill>
                  <a:srgbClr val="043649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What</a:t>
            </a:r>
            <a:r>
              <a:rPr sz="3000" b="1" kern="0" spc="-140" dirty="0">
                <a:solidFill>
                  <a:srgbClr val="043649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000" b="1" kern="0" spc="0" dirty="0">
                <a:solidFill>
                  <a:srgbClr val="043649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Affects CPU Perfor</a:t>
            </a:r>
            <a:r>
              <a:rPr sz="3000" b="1" kern="0" spc="-10" dirty="0">
                <a:solidFill>
                  <a:srgbClr val="043649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mance?</a:t>
            </a:r>
            <a:endParaRPr sz="3000" dirty="0">
              <a:latin typeface="Times New Roman"/>
              <a:ea typeface="Times New Roman"/>
              <a:cs typeface="Times New Roman"/>
            </a:endParaRPr>
          </a:p>
          <a:p>
            <a:pPr marL="496569" algn="l" rtl="0" eaLnBrk="0">
              <a:lnSpc>
                <a:spcPct val="87000"/>
              </a:lnSpc>
              <a:spcBef>
                <a:spcPts val="1360"/>
              </a:spcBef>
              <a:tabLst/>
            </a:pP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Clock Frequency</a:t>
            </a:r>
            <a:endParaRPr sz="2500" dirty="0">
              <a:latin typeface="Times New Roman"/>
              <a:ea typeface="Times New Roman"/>
              <a:cs typeface="Times New Roman"/>
            </a:endParaRPr>
          </a:p>
          <a:p>
            <a:pPr algn="l" rtl="0" eaLnBrk="0">
              <a:lnSpc>
                <a:spcPct val="10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494665" algn="l" rtl="0" eaLnBrk="0">
              <a:lnSpc>
                <a:spcPct val="87000"/>
              </a:lnSpc>
              <a:spcBef>
                <a:spcPts val="757"/>
              </a:spcBef>
              <a:tabLst/>
            </a:pP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This depend</a:t>
            </a:r>
            <a:r>
              <a:rPr sz="2500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</a:t>
            </a:r>
            <a:r>
              <a:rPr sz="25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500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on:</a:t>
            </a:r>
            <a:endParaRPr sz="2500" dirty="0">
              <a:latin typeface="Times New Roman"/>
              <a:ea typeface="Times New Roman"/>
              <a:cs typeface="Times New Roman"/>
            </a:endParaRPr>
          </a:p>
          <a:p>
            <a:pPr marL="502919" algn="l" rtl="0" eaLnBrk="0">
              <a:lnSpc>
                <a:spcPct val="87000"/>
              </a:lnSpc>
              <a:spcBef>
                <a:spcPts val="675"/>
              </a:spcBef>
              <a:tabLst/>
            </a:pP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•  Front-end CPU</a:t>
            </a:r>
            <a:r>
              <a:rPr sz="25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de</a:t>
            </a:r>
            <a:r>
              <a:rPr sz="2500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sign</a:t>
            </a:r>
            <a:endParaRPr sz="2500" dirty="0">
              <a:latin typeface="Times New Roman"/>
              <a:ea typeface="Times New Roman"/>
              <a:cs typeface="Times New Roman"/>
            </a:endParaRPr>
          </a:p>
          <a:p>
            <a:pPr marL="502919" algn="l" rtl="0" eaLnBrk="0">
              <a:lnSpc>
                <a:spcPct val="87000"/>
              </a:lnSpc>
              <a:spcBef>
                <a:spcPts val="671"/>
              </a:spcBef>
              <a:tabLst/>
            </a:pP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•  Back-end design</a:t>
            </a:r>
            <a:endParaRPr sz="2500" dirty="0">
              <a:latin typeface="Times New Roman"/>
              <a:ea typeface="Times New Roman"/>
              <a:cs typeface="Times New Roman"/>
            </a:endParaRPr>
          </a:p>
          <a:p>
            <a:pPr marL="502919" algn="l" rtl="0" eaLnBrk="0">
              <a:lnSpc>
                <a:spcPct val="87000"/>
              </a:lnSpc>
              <a:spcBef>
                <a:spcPts val="671"/>
              </a:spcBef>
              <a:tabLst/>
            </a:pP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•  Manufacturing process</a:t>
            </a:r>
            <a:endParaRPr sz="2500" dirty="0">
              <a:latin typeface="Times New Roman"/>
              <a:ea typeface="Times New Roman"/>
              <a:cs typeface="Times New Roman"/>
            </a:endParaRPr>
          </a:p>
          <a:p>
            <a:pPr marL="502919" algn="l" rtl="0" eaLnBrk="0">
              <a:lnSpc>
                <a:spcPts val="1915"/>
              </a:lnSpc>
              <a:spcBef>
                <a:spcPts val="912"/>
              </a:spcBef>
              <a:tabLst/>
            </a:pPr>
            <a:r>
              <a:rPr sz="2500" kern="0" spc="-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•</a:t>
            </a:r>
            <a:r>
              <a:rPr sz="25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2500" kern="0" spc="-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etc.</a:t>
            </a:r>
            <a:endParaRPr sz="2500" dirty="0">
              <a:latin typeface="Times New Roman"/>
              <a:ea typeface="Times New Roman"/>
              <a:cs typeface="Times New Roman"/>
            </a:endParaRPr>
          </a:p>
          <a:p>
            <a:pPr algn="l" rtl="0" eaLnBrk="0">
              <a:lnSpc>
                <a:spcPct val="145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5000"/>
              </a:lnSpc>
              <a:tabLst/>
            </a:pPr>
            <a:endParaRPr sz="6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87000"/>
              </a:lnSpc>
              <a:spcBef>
                <a:spcPts val="2"/>
              </a:spcBef>
              <a:tabLst/>
            </a:pPr>
            <a:r>
              <a:rPr sz="25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Not within the scope of</a:t>
            </a:r>
            <a:r>
              <a:rPr sz="2500" kern="0" spc="-2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5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today’s discussion</a:t>
            </a:r>
            <a:endParaRPr sz="2500" dirty="0">
              <a:latin typeface="Times New Roman"/>
              <a:ea typeface="Times New Roman"/>
              <a:cs typeface="Times New Roman"/>
            </a:endParaRPr>
          </a:p>
        </p:txBody>
      </p:sp>
      <p:grpSp>
        <p:nvGrpSpPr>
          <p:cNvPr id="8" name="group 8"/>
          <p:cNvGrpSpPr/>
          <p:nvPr/>
        </p:nvGrpSpPr>
        <p:grpSpPr>
          <a:xfrm rot="21600000">
            <a:off x="0" y="5823749"/>
            <a:ext cx="10692000" cy="190500"/>
            <a:chOff x="0" y="0"/>
            <a:chExt cx="10692000" cy="190500"/>
          </a:xfrm>
        </p:grpSpPr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600000">
              <a:off x="0" y="0"/>
              <a:ext cx="10692000" cy="190500"/>
            </a:xfrm>
            <a:prstGeom prst="rect">
              <a:avLst/>
            </a:prstGeom>
          </p:spPr>
        </p:pic>
        <p:sp>
          <p:nvSpPr>
            <p:cNvPr id="32" name="textbox 32"/>
            <p:cNvSpPr/>
            <p:nvPr/>
          </p:nvSpPr>
          <p:spPr>
            <a:xfrm>
              <a:off x="-12700" y="-12700"/>
              <a:ext cx="10717530" cy="236854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0000"/>
                </a:lnSpc>
                <a:tabLst/>
              </a:pPr>
              <a:endParaRPr sz="400" dirty="0">
                <a:latin typeface="Arial"/>
                <a:ea typeface="Arial"/>
                <a:cs typeface="Arial"/>
              </a:endParaRPr>
            </a:p>
            <a:p>
              <a:pPr marL="1078230" algn="l" rtl="0" eaLnBrk="0">
                <a:lnSpc>
                  <a:spcPct val="73000"/>
                </a:lnSpc>
                <a:spcBef>
                  <a:spcPts val="1"/>
                </a:spcBef>
                <a:tabLst/>
              </a:pPr>
              <a:r>
                <a:rPr sz="1000" kern="0" spc="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JinHui Lin                                                                                   Overview of</a:t>
              </a:r>
              <a:r>
                <a:rPr sz="1000" kern="0" spc="-9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1000" kern="0" spc="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Modern Processor</a:t>
              </a:r>
              <a:r>
                <a:rPr sz="1000" kern="0" spc="-5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1000" kern="0" spc="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Architecture                                      </a:t>
              </a:r>
              <a:r>
                <a:rPr sz="1000" kern="0" spc="-1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                              2025-06-02                  2 /</a:t>
              </a:r>
              <a:r>
                <a:rPr sz="1000" kern="0" spc="12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1000" kern="0" spc="-1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13</a:t>
              </a:r>
              <a:endParaRPr sz="1000" dirty="0">
                <a:latin typeface="Times New Roman"/>
                <a:ea typeface="Times New Roman"/>
                <a:cs typeface="Times New Roman"/>
              </a:endParaRPr>
            </a:p>
          </p:txBody>
        </p:sp>
      </p:grpSp>
      <p:pic>
        <p:nvPicPr>
          <p:cNvPr id="34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0"/>
            <a:ext cx="10692000" cy="25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6"/>
          <p:cNvSpPr/>
          <p:nvPr/>
        </p:nvSpPr>
        <p:spPr>
          <a:xfrm>
            <a:off x="149485" y="111197"/>
            <a:ext cx="8970644" cy="235013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602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71000"/>
              </a:lnSpc>
              <a:tabLst/>
            </a:pPr>
            <a:r>
              <a:rPr sz="3000" b="1" kern="0" spc="0" dirty="0">
                <a:solidFill>
                  <a:srgbClr val="043649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What</a:t>
            </a:r>
            <a:r>
              <a:rPr sz="3000" b="1" kern="0" spc="-140" dirty="0">
                <a:solidFill>
                  <a:srgbClr val="043649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000" b="1" kern="0" spc="0" dirty="0">
                <a:solidFill>
                  <a:srgbClr val="043649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Affects CPU Perfor</a:t>
            </a:r>
            <a:r>
              <a:rPr sz="3000" b="1" kern="0" spc="-10" dirty="0">
                <a:solidFill>
                  <a:srgbClr val="043649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mance?</a:t>
            </a:r>
            <a:endParaRPr sz="3000" dirty="0">
              <a:latin typeface="Times New Roman"/>
              <a:ea typeface="Times New Roman"/>
              <a:cs typeface="Times New Roman"/>
            </a:endParaRPr>
          </a:p>
          <a:p>
            <a:pPr marL="493394" algn="l" rtl="0" eaLnBrk="0">
              <a:lnSpc>
                <a:spcPct val="87000"/>
              </a:lnSpc>
              <a:spcBef>
                <a:spcPts val="1360"/>
              </a:spcBef>
              <a:tabLst/>
            </a:pPr>
            <a:r>
              <a:rPr sz="25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IPC (Instruct</a:t>
            </a: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ions Per Cycle)</a:t>
            </a:r>
            <a:endParaRPr sz="2500" dirty="0">
              <a:latin typeface="Times New Roman"/>
              <a:ea typeface="Times New Roman"/>
              <a:cs typeface="Times New Roman"/>
            </a:endParaRPr>
          </a:p>
          <a:p>
            <a:pPr algn="l" rtl="0" eaLnBrk="0">
              <a:lnSpc>
                <a:spcPct val="10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494665" algn="l" rtl="0" eaLnBrk="0">
              <a:lnSpc>
                <a:spcPct val="87000"/>
              </a:lnSpc>
              <a:spcBef>
                <a:spcPts val="762"/>
              </a:spcBef>
              <a:tabLst/>
            </a:pPr>
            <a:r>
              <a:rPr sz="25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 number of</a:t>
            </a:r>
            <a:r>
              <a:rPr sz="2500" kern="0" spc="-1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5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instructions that can be executed per</a:t>
            </a: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cycle</a:t>
            </a:r>
            <a:endParaRPr sz="2500" dirty="0">
              <a:latin typeface="Times New Roman"/>
              <a:ea typeface="Times New Roman"/>
              <a:cs typeface="Times New Roman"/>
            </a:endParaRPr>
          </a:p>
          <a:p>
            <a:pPr algn="l" rtl="0" eaLnBrk="0">
              <a:lnSpc>
                <a:spcPct val="106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77000"/>
              </a:lnSpc>
              <a:spcBef>
                <a:spcPts val="751"/>
              </a:spcBef>
              <a:tabLst/>
            </a:pP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This essentially equates to—“the CPU’s ability to parallelize</a:t>
            </a:r>
            <a:r>
              <a:rPr sz="2500" kern="0" spc="2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serial</a:t>
            </a:r>
            <a:endParaRPr sz="2500" dirty="0">
              <a:latin typeface="Times New Roman"/>
              <a:ea typeface="Times New Roman"/>
              <a:cs typeface="Times New Roman"/>
            </a:endParaRPr>
          </a:p>
          <a:p>
            <a:pPr marL="494665" algn="l" rtl="0" eaLnBrk="0">
              <a:lnSpc>
                <a:spcPct val="92000"/>
              </a:lnSpc>
              <a:spcBef>
                <a:spcPts val="16"/>
              </a:spcBef>
              <a:tabLst/>
            </a:pP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instructions”</a:t>
            </a:r>
            <a:endParaRPr sz="2500" dirty="0">
              <a:latin typeface="Times New Roman"/>
              <a:ea typeface="Times New Roman"/>
              <a:cs typeface="Times New Roman"/>
            </a:endParaRPr>
          </a:p>
        </p:txBody>
      </p:sp>
      <p:grpSp>
        <p:nvGrpSpPr>
          <p:cNvPr id="10" name="group 10"/>
          <p:cNvGrpSpPr/>
          <p:nvPr/>
        </p:nvGrpSpPr>
        <p:grpSpPr>
          <a:xfrm rot="21600000">
            <a:off x="0" y="5823749"/>
            <a:ext cx="10692000" cy="190500"/>
            <a:chOff x="0" y="0"/>
            <a:chExt cx="10692000" cy="190500"/>
          </a:xfrm>
        </p:grpSpPr>
        <p:pic>
          <p:nvPicPr>
            <p:cNvPr id="38" name="picture 3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600000">
              <a:off x="0" y="0"/>
              <a:ext cx="10692000" cy="190500"/>
            </a:xfrm>
            <a:prstGeom prst="rect">
              <a:avLst/>
            </a:prstGeom>
          </p:spPr>
        </p:pic>
        <p:sp>
          <p:nvSpPr>
            <p:cNvPr id="40" name="textbox 40"/>
            <p:cNvSpPr/>
            <p:nvPr/>
          </p:nvSpPr>
          <p:spPr>
            <a:xfrm>
              <a:off x="-12700" y="-12700"/>
              <a:ext cx="10717530" cy="236854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0000"/>
                </a:lnSpc>
                <a:tabLst/>
              </a:pPr>
              <a:endParaRPr sz="400" dirty="0">
                <a:latin typeface="Arial"/>
                <a:ea typeface="Arial"/>
                <a:cs typeface="Arial"/>
              </a:endParaRPr>
            </a:p>
            <a:p>
              <a:pPr marL="1078230" algn="l" rtl="0" eaLnBrk="0">
                <a:lnSpc>
                  <a:spcPct val="73000"/>
                </a:lnSpc>
                <a:spcBef>
                  <a:spcPts val="1"/>
                </a:spcBef>
                <a:tabLst/>
              </a:pPr>
              <a:r>
                <a:rPr sz="1000" kern="0" spc="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JinHui Lin                                                                                   Overview of</a:t>
              </a:r>
              <a:r>
                <a:rPr sz="1000" kern="0" spc="-9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1000" kern="0" spc="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Modern Processor</a:t>
              </a:r>
              <a:r>
                <a:rPr sz="1000" kern="0" spc="-5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1000" kern="0" spc="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Architecture                                      </a:t>
              </a:r>
              <a:r>
                <a:rPr sz="1000" kern="0" spc="-1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                              2025-06-02                  3 /</a:t>
              </a:r>
              <a:r>
                <a:rPr sz="1000" kern="0" spc="12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1000" kern="0" spc="-1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13</a:t>
              </a:r>
              <a:endParaRPr sz="1000" dirty="0">
                <a:latin typeface="Times New Roman"/>
                <a:ea typeface="Times New Roman"/>
                <a:cs typeface="Times New Roman"/>
              </a:endParaRPr>
            </a:p>
          </p:txBody>
        </p:sp>
      </p:grpSp>
      <p:pic>
        <p:nvPicPr>
          <p:cNvPr id="42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0"/>
            <a:ext cx="10692000" cy="25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17049" y="711795"/>
            <a:ext cx="3738109" cy="3373715"/>
          </a:xfrm>
          <a:prstGeom prst="rect">
            <a:avLst/>
          </a:prstGeom>
        </p:spPr>
      </p:pic>
      <p:sp>
        <p:nvSpPr>
          <p:cNvPr id="46" name="textbox 46"/>
          <p:cNvSpPr/>
          <p:nvPr/>
        </p:nvSpPr>
        <p:spPr>
          <a:xfrm>
            <a:off x="5494590" y="608999"/>
            <a:ext cx="4410075" cy="6699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39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20954" algn="l" rtl="0" eaLnBrk="0">
              <a:lnSpc>
                <a:spcPct val="76000"/>
              </a:lnSpc>
              <a:tabLst/>
            </a:pPr>
            <a:r>
              <a:rPr sz="2500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Classical Von Neumann Computer</a:t>
            </a:r>
            <a:endParaRPr sz="2500" dirty="0">
              <a:latin typeface="Times New Roman"/>
              <a:ea typeface="Times New Roman"/>
              <a:cs typeface="Times New Roman"/>
            </a:endParaRPr>
          </a:p>
          <a:p>
            <a:pPr marL="12700" algn="l" rtl="0" eaLnBrk="0">
              <a:lnSpc>
                <a:spcPct val="92000"/>
              </a:lnSpc>
              <a:spcBef>
                <a:spcPts val="21"/>
              </a:spcBef>
              <a:tabLst/>
            </a:pP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Architecture</a:t>
            </a:r>
            <a:endParaRPr sz="2500" dirty="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8" name="textbox 48"/>
          <p:cNvSpPr/>
          <p:nvPr/>
        </p:nvSpPr>
        <p:spPr>
          <a:xfrm>
            <a:off x="2807585" y="2472649"/>
            <a:ext cx="1539239" cy="141795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482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561975" indent="-501650" algn="l" rtl="0" eaLnBrk="0">
              <a:lnSpc>
                <a:spcPct val="112000"/>
              </a:lnSpc>
              <a:tabLst/>
            </a:pPr>
            <a:r>
              <a:rPr sz="1500" kern="0" spc="-10" dirty="0">
                <a:solidFill>
                  <a:srgbClr val="1E1E1E">
                    <a:alpha val="100000"/>
                  </a:srgbClr>
                </a:solidFill>
                <a:latin typeface="Segoe UI Emoji"/>
                <a:ea typeface="Segoe UI Emoji"/>
                <a:cs typeface="Segoe UI Emoji"/>
              </a:rPr>
              <a:t>Arithmetic</a:t>
            </a:r>
            <a:r>
              <a:rPr sz="1500" kern="0" spc="120" dirty="0">
                <a:solidFill>
                  <a:srgbClr val="1E1E1E">
                    <a:alpha val="100000"/>
                  </a:srgbClr>
                </a:solidFill>
                <a:latin typeface="Segoe UI Emoji"/>
                <a:ea typeface="Segoe UI Emoji"/>
                <a:cs typeface="Segoe UI Emoji"/>
              </a:rPr>
              <a:t> </a:t>
            </a:r>
            <a:r>
              <a:rPr sz="1500" kern="0" spc="-10" dirty="0">
                <a:solidFill>
                  <a:srgbClr val="1E1E1E">
                    <a:alpha val="100000"/>
                  </a:srgbClr>
                </a:solidFill>
                <a:latin typeface="Segoe UI Emoji"/>
                <a:ea typeface="Segoe UI Emoji"/>
                <a:cs typeface="Segoe UI Emoji"/>
              </a:rPr>
              <a:t>l</a:t>
            </a:r>
            <a:r>
              <a:rPr sz="1500" kern="0" spc="-20" dirty="0">
                <a:solidFill>
                  <a:srgbClr val="1E1E1E">
                    <a:alpha val="100000"/>
                  </a:srgbClr>
                </a:solidFill>
                <a:latin typeface="Segoe UI Emoji"/>
                <a:ea typeface="Segoe UI Emoji"/>
                <a:cs typeface="Segoe UI Emoji"/>
              </a:rPr>
              <a:t>ogic</a:t>
            </a:r>
            <a:r>
              <a:rPr sz="1500" kern="0" spc="0" dirty="0">
                <a:solidFill>
                  <a:srgbClr val="1E1E1E">
                    <a:alpha val="100000"/>
                  </a:srgbClr>
                </a:solidFill>
                <a:latin typeface="Segoe UI Emoji"/>
                <a:ea typeface="Segoe UI Emoji"/>
                <a:cs typeface="Segoe UI Emoji"/>
              </a:rPr>
              <a:t>    </a:t>
            </a:r>
            <a:r>
              <a:rPr sz="1500" kern="0" spc="-40" dirty="0">
                <a:solidFill>
                  <a:srgbClr val="1E1E1E">
                    <a:alpha val="100000"/>
                  </a:srgbClr>
                </a:solidFill>
                <a:latin typeface="Segoe UI Emoji"/>
                <a:ea typeface="Segoe UI Emoji"/>
                <a:cs typeface="Segoe UI Emoji"/>
              </a:rPr>
              <a:t>Unit</a:t>
            </a:r>
            <a:endParaRPr sz="1500" dirty="0">
              <a:latin typeface="Segoe UI Emoji"/>
              <a:ea typeface="Segoe UI Emoji"/>
              <a:cs typeface="Segoe UI Emoji"/>
            </a:endParaRPr>
          </a:p>
          <a:p>
            <a:pPr algn="l" rtl="0" eaLnBrk="0">
              <a:lnSpc>
                <a:spcPct val="129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3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3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25000"/>
              </a:lnSpc>
              <a:tabLst/>
            </a:pPr>
            <a:endParaRPr sz="3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811"/>
              </a:lnSpc>
              <a:spcBef>
                <a:spcPts val="3"/>
              </a:spcBef>
              <a:tabLst/>
            </a:pPr>
            <a:r>
              <a:rPr sz="1500" kern="0" spc="-30" dirty="0">
                <a:solidFill>
                  <a:srgbClr val="1E1E1E">
                    <a:alpha val="100000"/>
                  </a:srgbClr>
                </a:solidFill>
                <a:latin typeface="Segoe UI Emoji"/>
                <a:ea typeface="Segoe UI Emoji"/>
                <a:cs typeface="Segoe UI Emoji"/>
              </a:rPr>
              <a:t>Input</a:t>
            </a:r>
            <a:r>
              <a:rPr sz="1500" kern="0" spc="30" dirty="0">
                <a:solidFill>
                  <a:srgbClr val="1E1E1E">
                    <a:alpha val="100000"/>
                  </a:srgbClr>
                </a:solidFill>
                <a:latin typeface="Segoe UI Emoji"/>
                <a:ea typeface="Segoe UI Emoji"/>
                <a:cs typeface="Segoe UI Emoji"/>
              </a:rPr>
              <a:t>         </a:t>
            </a:r>
            <a:r>
              <a:rPr sz="1500" kern="0" spc="-30" dirty="0">
                <a:solidFill>
                  <a:srgbClr val="1E1E1E">
                    <a:alpha val="100000"/>
                  </a:srgbClr>
                </a:solidFill>
                <a:latin typeface="Segoe UI Emoji"/>
                <a:ea typeface="Segoe UI Emoji"/>
                <a:cs typeface="Segoe UI Emoji"/>
              </a:rPr>
              <a:t>Output</a:t>
            </a:r>
            <a:endParaRPr sz="1500" dirty="0">
              <a:latin typeface="Segoe UI Emoji"/>
              <a:ea typeface="Segoe UI Emoji"/>
              <a:cs typeface="Segoe UI Emoji"/>
            </a:endParaRPr>
          </a:p>
        </p:txBody>
      </p:sp>
      <p:grpSp>
        <p:nvGrpSpPr>
          <p:cNvPr id="12" name="group 12"/>
          <p:cNvGrpSpPr/>
          <p:nvPr/>
        </p:nvGrpSpPr>
        <p:grpSpPr>
          <a:xfrm rot="21600000">
            <a:off x="0" y="5823749"/>
            <a:ext cx="10692000" cy="190500"/>
            <a:chOff x="0" y="0"/>
            <a:chExt cx="10692000" cy="190500"/>
          </a:xfrm>
        </p:grpSpPr>
        <p:pic>
          <p:nvPicPr>
            <p:cNvPr id="50" name="picture 5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600000">
              <a:off x="0" y="0"/>
              <a:ext cx="10692000" cy="190500"/>
            </a:xfrm>
            <a:prstGeom prst="rect">
              <a:avLst/>
            </a:prstGeom>
          </p:spPr>
        </p:pic>
        <p:sp>
          <p:nvSpPr>
            <p:cNvPr id="52" name="textbox 52"/>
            <p:cNvSpPr/>
            <p:nvPr/>
          </p:nvSpPr>
          <p:spPr>
            <a:xfrm>
              <a:off x="-12700" y="-12700"/>
              <a:ext cx="10717530" cy="236854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0000"/>
                </a:lnSpc>
                <a:tabLst/>
              </a:pPr>
              <a:endParaRPr sz="400" dirty="0">
                <a:latin typeface="Arial"/>
                <a:ea typeface="Arial"/>
                <a:cs typeface="Arial"/>
              </a:endParaRPr>
            </a:p>
            <a:p>
              <a:pPr marL="1078230" algn="l" rtl="0" eaLnBrk="0">
                <a:lnSpc>
                  <a:spcPct val="73000"/>
                </a:lnSpc>
                <a:spcBef>
                  <a:spcPts val="1"/>
                </a:spcBef>
                <a:tabLst/>
              </a:pPr>
              <a:r>
                <a:rPr sz="1000" kern="0" spc="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JinHui Lin                                                                                   Overview of</a:t>
              </a:r>
              <a:r>
                <a:rPr sz="1000" kern="0" spc="-9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1000" kern="0" spc="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Modern Processor</a:t>
              </a:r>
              <a:r>
                <a:rPr sz="1000" kern="0" spc="-5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1000" kern="0" spc="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Architecture                                      </a:t>
              </a:r>
              <a:r>
                <a:rPr sz="1000" kern="0" spc="-1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                              2025-06-02                  4 /</a:t>
              </a:r>
              <a:r>
                <a:rPr sz="1000" kern="0" spc="12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1000" kern="0" spc="-1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13</a:t>
              </a:r>
              <a:endParaRPr sz="1000" dirty="0">
                <a:latin typeface="Times New Roman"/>
                <a:ea typeface="Times New Roman"/>
                <a:cs typeface="Times New Roman"/>
              </a:endParaRPr>
            </a:p>
          </p:txBody>
        </p:sp>
      </p:grpSp>
      <p:sp>
        <p:nvSpPr>
          <p:cNvPr id="54" name="textbox 54"/>
          <p:cNvSpPr/>
          <p:nvPr/>
        </p:nvSpPr>
        <p:spPr>
          <a:xfrm>
            <a:off x="154067" y="110816"/>
            <a:ext cx="4784725" cy="42354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401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7000"/>
              </a:lnSpc>
              <a:tabLst/>
            </a:pPr>
            <a:r>
              <a:rPr sz="3000" b="1" kern="0" spc="-10" dirty="0">
                <a:solidFill>
                  <a:srgbClr val="043649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Basic Computer</a:t>
            </a:r>
            <a:r>
              <a:rPr sz="3000" b="1" kern="0" spc="-120" dirty="0">
                <a:solidFill>
                  <a:srgbClr val="043649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000" b="1" kern="0" spc="-10" dirty="0">
                <a:solidFill>
                  <a:srgbClr val="043649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Architecture</a:t>
            </a:r>
            <a:endParaRPr sz="3000" dirty="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6" name="textbox 56"/>
          <p:cNvSpPr/>
          <p:nvPr/>
        </p:nvSpPr>
        <p:spPr>
          <a:xfrm>
            <a:off x="948011" y="2534561"/>
            <a:ext cx="640080" cy="53720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482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56210" indent="-143510" algn="l" rtl="0" eaLnBrk="0">
              <a:lnSpc>
                <a:spcPct val="112000"/>
              </a:lnSpc>
              <a:tabLst/>
            </a:pPr>
            <a:r>
              <a:rPr sz="1500" kern="0" spc="-20" dirty="0">
                <a:solidFill>
                  <a:srgbClr val="1E1E1E">
                    <a:alpha val="100000"/>
                  </a:srgbClr>
                </a:solidFill>
                <a:latin typeface="Segoe UI Emoji"/>
                <a:ea typeface="Segoe UI Emoji"/>
                <a:cs typeface="Segoe UI Emoji"/>
              </a:rPr>
              <a:t>Control</a:t>
            </a:r>
            <a:r>
              <a:rPr sz="1500" kern="0" spc="20" dirty="0">
                <a:solidFill>
                  <a:srgbClr val="1E1E1E">
                    <a:alpha val="100000"/>
                  </a:srgbClr>
                </a:solidFill>
                <a:latin typeface="Segoe UI Emoji"/>
                <a:ea typeface="Segoe UI Emoji"/>
                <a:cs typeface="Segoe UI Emoji"/>
              </a:rPr>
              <a:t> </a:t>
            </a:r>
            <a:r>
              <a:rPr sz="1500" kern="0" spc="-40" dirty="0">
                <a:solidFill>
                  <a:srgbClr val="1E1E1E">
                    <a:alpha val="100000"/>
                  </a:srgbClr>
                </a:solidFill>
                <a:latin typeface="Segoe UI Emoji"/>
                <a:ea typeface="Segoe UI Emoji"/>
                <a:cs typeface="Segoe UI Emoji"/>
              </a:rPr>
              <a:t>Unit</a:t>
            </a:r>
            <a:endParaRPr sz="1500" dirty="0">
              <a:latin typeface="Segoe UI Emoji"/>
              <a:ea typeface="Segoe UI Emoji"/>
              <a:cs typeface="Segoe UI Emoji"/>
            </a:endParaRPr>
          </a:p>
        </p:txBody>
      </p:sp>
      <p:pic>
        <p:nvPicPr>
          <p:cNvPr id="58" name="picture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0" y="0"/>
            <a:ext cx="10691998" cy="25400"/>
          </a:xfrm>
          <a:prstGeom prst="rect">
            <a:avLst/>
          </a:prstGeom>
        </p:spPr>
      </p:pic>
      <p:sp>
        <p:nvSpPr>
          <p:cNvPr id="60" name="textbox 60"/>
          <p:cNvSpPr/>
          <p:nvPr/>
        </p:nvSpPr>
        <p:spPr>
          <a:xfrm>
            <a:off x="2233065" y="1054925"/>
            <a:ext cx="720725" cy="2482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8327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7000"/>
              </a:lnSpc>
              <a:tabLst/>
            </a:pPr>
            <a:r>
              <a:rPr sz="1500" kern="0" spc="-20" dirty="0">
                <a:solidFill>
                  <a:srgbClr val="1E1E1E">
                    <a:alpha val="100000"/>
                  </a:srgbClr>
                </a:solidFill>
                <a:latin typeface="Segoe UI Emoji"/>
                <a:ea typeface="Segoe UI Emoji"/>
                <a:cs typeface="Segoe UI Emoji"/>
              </a:rPr>
              <a:t>Memory</a:t>
            </a:r>
            <a:endParaRPr sz="1500" dirty="0">
              <a:latin typeface="Segoe UI Emoji"/>
              <a:ea typeface="Segoe UI Emoji"/>
              <a:cs typeface="Segoe UI Emoj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17049" y="711795"/>
            <a:ext cx="3738109" cy="3373715"/>
          </a:xfrm>
          <a:prstGeom prst="rect">
            <a:avLst/>
          </a:prstGeom>
        </p:spPr>
      </p:pic>
      <p:sp>
        <p:nvSpPr>
          <p:cNvPr id="64" name="textbox 64"/>
          <p:cNvSpPr/>
          <p:nvPr/>
        </p:nvSpPr>
        <p:spPr>
          <a:xfrm>
            <a:off x="5494590" y="608999"/>
            <a:ext cx="4410075" cy="216598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39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20954" algn="l" rtl="0" eaLnBrk="0">
              <a:lnSpc>
                <a:spcPct val="76000"/>
              </a:lnSpc>
              <a:tabLst/>
            </a:pPr>
            <a:r>
              <a:rPr sz="2500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Classical Von Neumann Computer</a:t>
            </a:r>
            <a:endParaRPr sz="2500" dirty="0">
              <a:latin typeface="Times New Roman"/>
              <a:ea typeface="Times New Roman"/>
              <a:cs typeface="Times New Roman"/>
            </a:endParaRPr>
          </a:p>
          <a:p>
            <a:pPr marL="12700" algn="l" rtl="0" eaLnBrk="0">
              <a:lnSpc>
                <a:spcPct val="92000"/>
              </a:lnSpc>
              <a:spcBef>
                <a:spcPts val="21"/>
              </a:spcBef>
              <a:tabLst/>
            </a:pP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Architecture</a:t>
            </a:r>
            <a:endParaRPr sz="2500" dirty="0">
              <a:latin typeface="Times New Roman"/>
              <a:ea typeface="Times New Roman"/>
              <a:cs typeface="Times New Roman"/>
            </a:endParaRPr>
          </a:p>
          <a:p>
            <a:pPr algn="l" rtl="0" eaLnBrk="0">
              <a:lnSpc>
                <a:spcPct val="175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6509" algn="l" rtl="0" eaLnBrk="0">
              <a:lnSpc>
                <a:spcPct val="77000"/>
              </a:lnSpc>
              <a:spcBef>
                <a:spcPts val="751"/>
              </a:spcBef>
              <a:tabLst/>
            </a:pP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Even today, this architecture can</a:t>
            </a:r>
            <a:endParaRPr sz="2500" dirty="0">
              <a:latin typeface="Times New Roman"/>
              <a:ea typeface="Times New Roman"/>
              <a:cs typeface="Times New Roman"/>
            </a:endParaRPr>
          </a:p>
          <a:p>
            <a:pPr marL="20954" indent="3810" algn="l" rtl="0" eaLnBrk="0">
              <a:lnSpc>
                <a:spcPct val="110000"/>
              </a:lnSpc>
              <a:spcBef>
                <a:spcPts val="22"/>
              </a:spcBef>
              <a:tabLst/>
            </a:pPr>
            <a:r>
              <a:rPr sz="25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still be u</a:t>
            </a: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sed to explain computer    </a:t>
            </a: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architectu</a:t>
            </a:r>
            <a:r>
              <a:rPr sz="2500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re.</a:t>
            </a:r>
            <a:endParaRPr sz="2500" dirty="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6" name="textbox 66"/>
          <p:cNvSpPr/>
          <p:nvPr/>
        </p:nvSpPr>
        <p:spPr>
          <a:xfrm>
            <a:off x="2807585" y="2472649"/>
            <a:ext cx="1539239" cy="141795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482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561975" indent="-501650" algn="l" rtl="0" eaLnBrk="0">
              <a:lnSpc>
                <a:spcPct val="112000"/>
              </a:lnSpc>
              <a:tabLst/>
            </a:pPr>
            <a:r>
              <a:rPr sz="1500" kern="0" spc="-10" dirty="0">
                <a:solidFill>
                  <a:srgbClr val="1E1E1E">
                    <a:alpha val="100000"/>
                  </a:srgbClr>
                </a:solidFill>
                <a:latin typeface="Segoe UI Emoji"/>
                <a:ea typeface="Segoe UI Emoji"/>
                <a:cs typeface="Segoe UI Emoji"/>
              </a:rPr>
              <a:t>Arithmetic</a:t>
            </a:r>
            <a:r>
              <a:rPr sz="1500" kern="0" spc="120" dirty="0">
                <a:solidFill>
                  <a:srgbClr val="1E1E1E">
                    <a:alpha val="100000"/>
                  </a:srgbClr>
                </a:solidFill>
                <a:latin typeface="Segoe UI Emoji"/>
                <a:ea typeface="Segoe UI Emoji"/>
                <a:cs typeface="Segoe UI Emoji"/>
              </a:rPr>
              <a:t> </a:t>
            </a:r>
            <a:r>
              <a:rPr sz="1500" kern="0" spc="-10" dirty="0">
                <a:solidFill>
                  <a:srgbClr val="1E1E1E">
                    <a:alpha val="100000"/>
                  </a:srgbClr>
                </a:solidFill>
                <a:latin typeface="Segoe UI Emoji"/>
                <a:ea typeface="Segoe UI Emoji"/>
                <a:cs typeface="Segoe UI Emoji"/>
              </a:rPr>
              <a:t>l</a:t>
            </a:r>
            <a:r>
              <a:rPr sz="1500" kern="0" spc="-20" dirty="0">
                <a:solidFill>
                  <a:srgbClr val="1E1E1E">
                    <a:alpha val="100000"/>
                  </a:srgbClr>
                </a:solidFill>
                <a:latin typeface="Segoe UI Emoji"/>
                <a:ea typeface="Segoe UI Emoji"/>
                <a:cs typeface="Segoe UI Emoji"/>
              </a:rPr>
              <a:t>ogic</a:t>
            </a:r>
            <a:r>
              <a:rPr sz="1500" kern="0" spc="0" dirty="0">
                <a:solidFill>
                  <a:srgbClr val="1E1E1E">
                    <a:alpha val="100000"/>
                  </a:srgbClr>
                </a:solidFill>
                <a:latin typeface="Segoe UI Emoji"/>
                <a:ea typeface="Segoe UI Emoji"/>
                <a:cs typeface="Segoe UI Emoji"/>
              </a:rPr>
              <a:t>    </a:t>
            </a:r>
            <a:r>
              <a:rPr sz="1500" kern="0" spc="-40" dirty="0">
                <a:solidFill>
                  <a:srgbClr val="1E1E1E">
                    <a:alpha val="100000"/>
                  </a:srgbClr>
                </a:solidFill>
                <a:latin typeface="Segoe UI Emoji"/>
                <a:ea typeface="Segoe UI Emoji"/>
                <a:cs typeface="Segoe UI Emoji"/>
              </a:rPr>
              <a:t>Unit</a:t>
            </a:r>
            <a:endParaRPr sz="1500" dirty="0">
              <a:latin typeface="Segoe UI Emoji"/>
              <a:ea typeface="Segoe UI Emoji"/>
              <a:cs typeface="Segoe UI Emoji"/>
            </a:endParaRPr>
          </a:p>
          <a:p>
            <a:pPr algn="l" rtl="0" eaLnBrk="0">
              <a:lnSpc>
                <a:spcPct val="129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3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3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25000"/>
              </a:lnSpc>
              <a:tabLst/>
            </a:pPr>
            <a:endParaRPr sz="3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811"/>
              </a:lnSpc>
              <a:spcBef>
                <a:spcPts val="3"/>
              </a:spcBef>
              <a:tabLst/>
            </a:pPr>
            <a:r>
              <a:rPr sz="1500" kern="0" spc="-30" dirty="0">
                <a:solidFill>
                  <a:srgbClr val="1E1E1E">
                    <a:alpha val="100000"/>
                  </a:srgbClr>
                </a:solidFill>
                <a:latin typeface="Segoe UI Emoji"/>
                <a:ea typeface="Segoe UI Emoji"/>
                <a:cs typeface="Segoe UI Emoji"/>
              </a:rPr>
              <a:t>Input</a:t>
            </a:r>
            <a:r>
              <a:rPr sz="1500" kern="0" spc="30" dirty="0">
                <a:solidFill>
                  <a:srgbClr val="1E1E1E">
                    <a:alpha val="100000"/>
                  </a:srgbClr>
                </a:solidFill>
                <a:latin typeface="Segoe UI Emoji"/>
                <a:ea typeface="Segoe UI Emoji"/>
                <a:cs typeface="Segoe UI Emoji"/>
              </a:rPr>
              <a:t>         </a:t>
            </a:r>
            <a:r>
              <a:rPr sz="1500" kern="0" spc="-30" dirty="0">
                <a:solidFill>
                  <a:srgbClr val="1E1E1E">
                    <a:alpha val="100000"/>
                  </a:srgbClr>
                </a:solidFill>
                <a:latin typeface="Segoe UI Emoji"/>
                <a:ea typeface="Segoe UI Emoji"/>
                <a:cs typeface="Segoe UI Emoji"/>
              </a:rPr>
              <a:t>Output</a:t>
            </a:r>
            <a:endParaRPr sz="1500" dirty="0">
              <a:latin typeface="Segoe UI Emoji"/>
              <a:ea typeface="Segoe UI Emoji"/>
              <a:cs typeface="Segoe UI Emoji"/>
            </a:endParaRPr>
          </a:p>
        </p:txBody>
      </p:sp>
      <p:grpSp>
        <p:nvGrpSpPr>
          <p:cNvPr id="14" name="group 14"/>
          <p:cNvGrpSpPr/>
          <p:nvPr/>
        </p:nvGrpSpPr>
        <p:grpSpPr>
          <a:xfrm rot="21600000">
            <a:off x="0" y="5823749"/>
            <a:ext cx="10692000" cy="190500"/>
            <a:chOff x="0" y="0"/>
            <a:chExt cx="10692000" cy="190500"/>
          </a:xfrm>
        </p:grpSpPr>
        <p:pic>
          <p:nvPicPr>
            <p:cNvPr id="68" name="picture 6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600000">
              <a:off x="0" y="0"/>
              <a:ext cx="10692000" cy="190500"/>
            </a:xfrm>
            <a:prstGeom prst="rect">
              <a:avLst/>
            </a:prstGeom>
          </p:spPr>
        </p:pic>
        <p:sp>
          <p:nvSpPr>
            <p:cNvPr id="70" name="textbox 70"/>
            <p:cNvSpPr/>
            <p:nvPr/>
          </p:nvSpPr>
          <p:spPr>
            <a:xfrm>
              <a:off x="-12700" y="-12700"/>
              <a:ext cx="10717530" cy="236854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0000"/>
                </a:lnSpc>
                <a:tabLst/>
              </a:pPr>
              <a:endParaRPr sz="400" dirty="0">
                <a:latin typeface="Arial"/>
                <a:ea typeface="Arial"/>
                <a:cs typeface="Arial"/>
              </a:endParaRPr>
            </a:p>
            <a:p>
              <a:pPr marL="1078230" algn="l" rtl="0" eaLnBrk="0">
                <a:lnSpc>
                  <a:spcPct val="73000"/>
                </a:lnSpc>
                <a:spcBef>
                  <a:spcPts val="1"/>
                </a:spcBef>
                <a:tabLst/>
              </a:pPr>
              <a:r>
                <a:rPr sz="1000" kern="0" spc="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JinHui Lin                                                                                   Overview of</a:t>
              </a:r>
              <a:r>
                <a:rPr sz="1000" kern="0" spc="-9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1000" kern="0" spc="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Modern Processor</a:t>
              </a:r>
              <a:r>
                <a:rPr sz="1000" kern="0" spc="-5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1000" kern="0" spc="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Architecture                                      </a:t>
              </a:r>
              <a:r>
                <a:rPr sz="1000" kern="0" spc="-1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                              2025-06-02                  4 /</a:t>
              </a:r>
              <a:r>
                <a:rPr sz="1000" kern="0" spc="12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1000" kern="0" spc="-1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13</a:t>
              </a:r>
              <a:endParaRPr sz="1000" dirty="0">
                <a:latin typeface="Times New Roman"/>
                <a:ea typeface="Times New Roman"/>
                <a:cs typeface="Times New Roman"/>
              </a:endParaRPr>
            </a:p>
          </p:txBody>
        </p:sp>
      </p:grpSp>
      <p:sp>
        <p:nvSpPr>
          <p:cNvPr id="72" name="textbox 72"/>
          <p:cNvSpPr/>
          <p:nvPr/>
        </p:nvSpPr>
        <p:spPr>
          <a:xfrm>
            <a:off x="154067" y="110816"/>
            <a:ext cx="4784725" cy="42354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401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7000"/>
              </a:lnSpc>
              <a:tabLst/>
            </a:pPr>
            <a:r>
              <a:rPr sz="3000" b="1" kern="0" spc="-10" dirty="0">
                <a:solidFill>
                  <a:srgbClr val="043649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Basic Computer</a:t>
            </a:r>
            <a:r>
              <a:rPr sz="3000" b="1" kern="0" spc="-120" dirty="0">
                <a:solidFill>
                  <a:srgbClr val="043649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000" b="1" kern="0" spc="-10" dirty="0">
                <a:solidFill>
                  <a:srgbClr val="043649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Architecture</a:t>
            </a:r>
            <a:endParaRPr sz="3000" dirty="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74" name="textbox 74"/>
          <p:cNvSpPr/>
          <p:nvPr/>
        </p:nvSpPr>
        <p:spPr>
          <a:xfrm>
            <a:off x="948011" y="2534561"/>
            <a:ext cx="640080" cy="53720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482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56210" indent="-143510" algn="l" rtl="0" eaLnBrk="0">
              <a:lnSpc>
                <a:spcPct val="112000"/>
              </a:lnSpc>
              <a:tabLst/>
            </a:pPr>
            <a:r>
              <a:rPr sz="1500" kern="0" spc="-20" dirty="0">
                <a:solidFill>
                  <a:srgbClr val="1E1E1E">
                    <a:alpha val="100000"/>
                  </a:srgbClr>
                </a:solidFill>
                <a:latin typeface="Segoe UI Emoji"/>
                <a:ea typeface="Segoe UI Emoji"/>
                <a:cs typeface="Segoe UI Emoji"/>
              </a:rPr>
              <a:t>Control</a:t>
            </a:r>
            <a:r>
              <a:rPr sz="1500" kern="0" spc="20" dirty="0">
                <a:solidFill>
                  <a:srgbClr val="1E1E1E">
                    <a:alpha val="100000"/>
                  </a:srgbClr>
                </a:solidFill>
                <a:latin typeface="Segoe UI Emoji"/>
                <a:ea typeface="Segoe UI Emoji"/>
                <a:cs typeface="Segoe UI Emoji"/>
              </a:rPr>
              <a:t> </a:t>
            </a:r>
            <a:r>
              <a:rPr sz="1500" kern="0" spc="-40" dirty="0">
                <a:solidFill>
                  <a:srgbClr val="1E1E1E">
                    <a:alpha val="100000"/>
                  </a:srgbClr>
                </a:solidFill>
                <a:latin typeface="Segoe UI Emoji"/>
                <a:ea typeface="Segoe UI Emoji"/>
                <a:cs typeface="Segoe UI Emoji"/>
              </a:rPr>
              <a:t>Unit</a:t>
            </a:r>
            <a:endParaRPr sz="1500" dirty="0">
              <a:latin typeface="Segoe UI Emoji"/>
              <a:ea typeface="Segoe UI Emoji"/>
              <a:cs typeface="Segoe UI Emoji"/>
            </a:endParaRPr>
          </a:p>
        </p:txBody>
      </p:sp>
      <p:pic>
        <p:nvPicPr>
          <p:cNvPr id="76" name="picture 7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0" y="0"/>
            <a:ext cx="10691998" cy="25400"/>
          </a:xfrm>
          <a:prstGeom prst="rect">
            <a:avLst/>
          </a:prstGeom>
        </p:spPr>
      </p:pic>
      <p:sp>
        <p:nvSpPr>
          <p:cNvPr id="78" name="textbox 78"/>
          <p:cNvSpPr/>
          <p:nvPr/>
        </p:nvSpPr>
        <p:spPr>
          <a:xfrm>
            <a:off x="2233065" y="1054925"/>
            <a:ext cx="720725" cy="2482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8327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7000"/>
              </a:lnSpc>
              <a:tabLst/>
            </a:pPr>
            <a:r>
              <a:rPr sz="1500" kern="0" spc="-20" dirty="0">
                <a:solidFill>
                  <a:srgbClr val="1E1E1E">
                    <a:alpha val="100000"/>
                  </a:srgbClr>
                </a:solidFill>
                <a:latin typeface="Segoe UI Emoji"/>
                <a:ea typeface="Segoe UI Emoji"/>
                <a:cs typeface="Segoe UI Emoji"/>
              </a:rPr>
              <a:t>Memory</a:t>
            </a:r>
            <a:endParaRPr sz="1500" dirty="0">
              <a:latin typeface="Segoe UI Emoji"/>
              <a:ea typeface="Segoe UI Emoji"/>
              <a:cs typeface="Segoe UI Emoj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80"/>
          <p:cNvSpPr/>
          <p:nvPr/>
        </p:nvSpPr>
        <p:spPr>
          <a:xfrm>
            <a:off x="5494590" y="608999"/>
            <a:ext cx="4410075" cy="40068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39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20954" algn="l" rtl="0" eaLnBrk="0">
              <a:lnSpc>
                <a:spcPct val="76000"/>
              </a:lnSpc>
              <a:tabLst/>
            </a:pPr>
            <a:r>
              <a:rPr sz="2500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Classical Von Neumann Computer</a:t>
            </a:r>
            <a:endParaRPr sz="2500" dirty="0">
              <a:latin typeface="Times New Roman"/>
              <a:ea typeface="Times New Roman"/>
              <a:cs typeface="Times New Roman"/>
            </a:endParaRPr>
          </a:p>
          <a:p>
            <a:pPr marL="12700" algn="l" rtl="0" eaLnBrk="0">
              <a:lnSpc>
                <a:spcPct val="92000"/>
              </a:lnSpc>
              <a:spcBef>
                <a:spcPts val="21"/>
              </a:spcBef>
              <a:tabLst/>
            </a:pP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Architecture</a:t>
            </a:r>
            <a:endParaRPr sz="2500" dirty="0">
              <a:latin typeface="Times New Roman"/>
              <a:ea typeface="Times New Roman"/>
              <a:cs typeface="Times New Roman"/>
            </a:endParaRPr>
          </a:p>
          <a:p>
            <a:pPr algn="l" rtl="0" eaLnBrk="0">
              <a:lnSpc>
                <a:spcPct val="175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6509" algn="l" rtl="0" eaLnBrk="0">
              <a:lnSpc>
                <a:spcPct val="77000"/>
              </a:lnSpc>
              <a:spcBef>
                <a:spcPts val="751"/>
              </a:spcBef>
              <a:tabLst/>
            </a:pP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Even today, this architecture can</a:t>
            </a:r>
            <a:endParaRPr sz="2500" dirty="0">
              <a:latin typeface="Times New Roman"/>
              <a:ea typeface="Times New Roman"/>
              <a:cs typeface="Times New Roman"/>
            </a:endParaRPr>
          </a:p>
          <a:p>
            <a:pPr marL="20954" indent="3810" algn="l" rtl="0" eaLnBrk="0">
              <a:lnSpc>
                <a:spcPct val="110000"/>
              </a:lnSpc>
              <a:spcBef>
                <a:spcPts val="22"/>
              </a:spcBef>
              <a:tabLst/>
            </a:pPr>
            <a:r>
              <a:rPr sz="25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still be u</a:t>
            </a: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sed to explain computer    </a:t>
            </a: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architectu</a:t>
            </a:r>
            <a:r>
              <a:rPr sz="2500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re.</a:t>
            </a:r>
            <a:endParaRPr sz="2500" dirty="0">
              <a:latin typeface="Times New Roman"/>
              <a:ea typeface="Times New Roman"/>
              <a:cs typeface="Times New Roman"/>
            </a:endParaRPr>
          </a:p>
          <a:p>
            <a:pPr algn="l" rtl="0" eaLnBrk="0">
              <a:lnSpc>
                <a:spcPct val="129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7000"/>
              </a:lnSpc>
              <a:spcBef>
                <a:spcPts val="760"/>
              </a:spcBef>
              <a:tabLst/>
            </a:pPr>
            <a:r>
              <a:rPr sz="25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Although there </a:t>
            </a: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are minor</a:t>
            </a:r>
            <a:endParaRPr sz="2500" dirty="0">
              <a:latin typeface="Times New Roman"/>
              <a:ea typeface="Times New Roman"/>
              <a:cs typeface="Times New Roman"/>
            </a:endParaRPr>
          </a:p>
          <a:p>
            <a:pPr marL="19050" indent="1270" algn="l" rtl="0" eaLnBrk="0">
              <a:lnSpc>
                <a:spcPct val="106000"/>
              </a:lnSpc>
              <a:spcBef>
                <a:spcPts val="39"/>
              </a:spcBef>
              <a:tabLst/>
            </a:pPr>
            <a:r>
              <a:rPr sz="2500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differences in some</a:t>
            </a:r>
            <a:r>
              <a:rPr sz="2500" kern="0" spc="1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500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areas</a:t>
            </a:r>
            <a:r>
              <a:rPr sz="25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500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(such</a:t>
            </a:r>
            <a:r>
              <a:rPr sz="25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500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as</a:t>
            </a:r>
            <a:r>
              <a:rPr sz="25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25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internal regi</a:t>
            </a:r>
            <a:r>
              <a:rPr sz="2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sters, cache, MMIO,    </a:t>
            </a:r>
            <a:r>
              <a:rPr sz="2500" kern="0" spc="-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etc.)</a:t>
            </a:r>
            <a:endParaRPr sz="2500" dirty="0">
              <a:latin typeface="Times New Roman"/>
              <a:ea typeface="Times New Roman"/>
              <a:cs typeface="Times New Roman"/>
            </a:endParaRPr>
          </a:p>
        </p:txBody>
      </p:sp>
      <p:pic>
        <p:nvPicPr>
          <p:cNvPr id="82" name="picture 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17049" y="711795"/>
            <a:ext cx="3738109" cy="3373715"/>
          </a:xfrm>
          <a:prstGeom prst="rect">
            <a:avLst/>
          </a:prstGeom>
        </p:spPr>
      </p:pic>
      <p:sp>
        <p:nvSpPr>
          <p:cNvPr id="84" name="textbox 84"/>
          <p:cNvSpPr/>
          <p:nvPr/>
        </p:nvSpPr>
        <p:spPr>
          <a:xfrm>
            <a:off x="2807585" y="2472649"/>
            <a:ext cx="1539239" cy="141795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482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561975" indent="-501650" algn="l" rtl="0" eaLnBrk="0">
              <a:lnSpc>
                <a:spcPct val="112000"/>
              </a:lnSpc>
              <a:tabLst/>
            </a:pPr>
            <a:r>
              <a:rPr sz="1500" kern="0" spc="-10" dirty="0">
                <a:solidFill>
                  <a:srgbClr val="1E1E1E">
                    <a:alpha val="100000"/>
                  </a:srgbClr>
                </a:solidFill>
                <a:latin typeface="Segoe UI Emoji"/>
                <a:ea typeface="Segoe UI Emoji"/>
                <a:cs typeface="Segoe UI Emoji"/>
              </a:rPr>
              <a:t>Arithmetic</a:t>
            </a:r>
            <a:r>
              <a:rPr sz="1500" kern="0" spc="120" dirty="0">
                <a:solidFill>
                  <a:srgbClr val="1E1E1E">
                    <a:alpha val="100000"/>
                  </a:srgbClr>
                </a:solidFill>
                <a:latin typeface="Segoe UI Emoji"/>
                <a:ea typeface="Segoe UI Emoji"/>
                <a:cs typeface="Segoe UI Emoji"/>
              </a:rPr>
              <a:t> </a:t>
            </a:r>
            <a:r>
              <a:rPr sz="1500" kern="0" spc="-10" dirty="0">
                <a:solidFill>
                  <a:srgbClr val="1E1E1E">
                    <a:alpha val="100000"/>
                  </a:srgbClr>
                </a:solidFill>
                <a:latin typeface="Segoe UI Emoji"/>
                <a:ea typeface="Segoe UI Emoji"/>
                <a:cs typeface="Segoe UI Emoji"/>
              </a:rPr>
              <a:t>l</a:t>
            </a:r>
            <a:r>
              <a:rPr sz="1500" kern="0" spc="-20" dirty="0">
                <a:solidFill>
                  <a:srgbClr val="1E1E1E">
                    <a:alpha val="100000"/>
                  </a:srgbClr>
                </a:solidFill>
                <a:latin typeface="Segoe UI Emoji"/>
                <a:ea typeface="Segoe UI Emoji"/>
                <a:cs typeface="Segoe UI Emoji"/>
              </a:rPr>
              <a:t>ogic</a:t>
            </a:r>
            <a:r>
              <a:rPr sz="1500" kern="0" spc="0" dirty="0">
                <a:solidFill>
                  <a:srgbClr val="1E1E1E">
                    <a:alpha val="100000"/>
                  </a:srgbClr>
                </a:solidFill>
                <a:latin typeface="Segoe UI Emoji"/>
                <a:ea typeface="Segoe UI Emoji"/>
                <a:cs typeface="Segoe UI Emoji"/>
              </a:rPr>
              <a:t>    </a:t>
            </a:r>
            <a:r>
              <a:rPr sz="1500" kern="0" spc="-40" dirty="0">
                <a:solidFill>
                  <a:srgbClr val="1E1E1E">
                    <a:alpha val="100000"/>
                  </a:srgbClr>
                </a:solidFill>
                <a:latin typeface="Segoe UI Emoji"/>
                <a:ea typeface="Segoe UI Emoji"/>
                <a:cs typeface="Segoe UI Emoji"/>
              </a:rPr>
              <a:t>Unit</a:t>
            </a:r>
            <a:endParaRPr sz="1500" dirty="0">
              <a:latin typeface="Segoe UI Emoji"/>
              <a:ea typeface="Segoe UI Emoji"/>
              <a:cs typeface="Segoe UI Emoji"/>
            </a:endParaRPr>
          </a:p>
          <a:p>
            <a:pPr algn="l" rtl="0" eaLnBrk="0">
              <a:lnSpc>
                <a:spcPct val="129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3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3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25000"/>
              </a:lnSpc>
              <a:tabLst/>
            </a:pPr>
            <a:endParaRPr sz="3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811"/>
              </a:lnSpc>
              <a:spcBef>
                <a:spcPts val="3"/>
              </a:spcBef>
              <a:tabLst/>
            </a:pPr>
            <a:r>
              <a:rPr sz="1500" kern="0" spc="-30" dirty="0">
                <a:solidFill>
                  <a:srgbClr val="1E1E1E">
                    <a:alpha val="100000"/>
                  </a:srgbClr>
                </a:solidFill>
                <a:latin typeface="Segoe UI Emoji"/>
                <a:ea typeface="Segoe UI Emoji"/>
                <a:cs typeface="Segoe UI Emoji"/>
              </a:rPr>
              <a:t>Input</a:t>
            </a:r>
            <a:r>
              <a:rPr sz="1500" kern="0" spc="30" dirty="0">
                <a:solidFill>
                  <a:srgbClr val="1E1E1E">
                    <a:alpha val="100000"/>
                  </a:srgbClr>
                </a:solidFill>
                <a:latin typeface="Segoe UI Emoji"/>
                <a:ea typeface="Segoe UI Emoji"/>
                <a:cs typeface="Segoe UI Emoji"/>
              </a:rPr>
              <a:t>         </a:t>
            </a:r>
            <a:r>
              <a:rPr sz="1500" kern="0" spc="-30" dirty="0">
                <a:solidFill>
                  <a:srgbClr val="1E1E1E">
                    <a:alpha val="100000"/>
                  </a:srgbClr>
                </a:solidFill>
                <a:latin typeface="Segoe UI Emoji"/>
                <a:ea typeface="Segoe UI Emoji"/>
                <a:cs typeface="Segoe UI Emoji"/>
              </a:rPr>
              <a:t>Output</a:t>
            </a:r>
            <a:endParaRPr sz="1500" dirty="0">
              <a:latin typeface="Segoe UI Emoji"/>
              <a:ea typeface="Segoe UI Emoji"/>
              <a:cs typeface="Segoe UI Emoji"/>
            </a:endParaRPr>
          </a:p>
        </p:txBody>
      </p:sp>
      <p:grpSp>
        <p:nvGrpSpPr>
          <p:cNvPr id="16" name="group 16"/>
          <p:cNvGrpSpPr/>
          <p:nvPr/>
        </p:nvGrpSpPr>
        <p:grpSpPr>
          <a:xfrm rot="21600000">
            <a:off x="0" y="5823749"/>
            <a:ext cx="10692000" cy="190500"/>
            <a:chOff x="0" y="0"/>
            <a:chExt cx="10692000" cy="190500"/>
          </a:xfrm>
        </p:grpSpPr>
        <p:pic>
          <p:nvPicPr>
            <p:cNvPr id="86" name="picture 8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600000">
              <a:off x="0" y="0"/>
              <a:ext cx="10692000" cy="190500"/>
            </a:xfrm>
            <a:prstGeom prst="rect">
              <a:avLst/>
            </a:prstGeom>
          </p:spPr>
        </p:pic>
        <p:sp>
          <p:nvSpPr>
            <p:cNvPr id="88" name="textbox 88"/>
            <p:cNvSpPr/>
            <p:nvPr/>
          </p:nvSpPr>
          <p:spPr>
            <a:xfrm>
              <a:off x="-12700" y="-12700"/>
              <a:ext cx="10717530" cy="236854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0000"/>
                </a:lnSpc>
                <a:tabLst/>
              </a:pPr>
              <a:endParaRPr sz="400" dirty="0">
                <a:latin typeface="Arial"/>
                <a:ea typeface="Arial"/>
                <a:cs typeface="Arial"/>
              </a:endParaRPr>
            </a:p>
            <a:p>
              <a:pPr marL="1078230" algn="l" rtl="0" eaLnBrk="0">
                <a:lnSpc>
                  <a:spcPct val="73000"/>
                </a:lnSpc>
                <a:spcBef>
                  <a:spcPts val="1"/>
                </a:spcBef>
                <a:tabLst/>
              </a:pPr>
              <a:r>
                <a:rPr sz="1000" kern="0" spc="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JinHui Lin                                                                                   Overview of</a:t>
              </a:r>
              <a:r>
                <a:rPr sz="1000" kern="0" spc="-9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1000" kern="0" spc="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Modern Processor</a:t>
              </a:r>
              <a:r>
                <a:rPr sz="1000" kern="0" spc="-5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1000" kern="0" spc="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Architecture                                      </a:t>
              </a:r>
              <a:r>
                <a:rPr sz="1000" kern="0" spc="-1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                              2025-06-02                  4 /</a:t>
              </a:r>
              <a:r>
                <a:rPr sz="1000" kern="0" spc="12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1000" kern="0" spc="-1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13</a:t>
              </a:r>
              <a:endParaRPr sz="1000" dirty="0">
                <a:latin typeface="Times New Roman"/>
                <a:ea typeface="Times New Roman"/>
                <a:cs typeface="Times New Roman"/>
              </a:endParaRPr>
            </a:p>
          </p:txBody>
        </p:sp>
      </p:grpSp>
      <p:sp>
        <p:nvSpPr>
          <p:cNvPr id="90" name="textbox 90"/>
          <p:cNvSpPr/>
          <p:nvPr/>
        </p:nvSpPr>
        <p:spPr>
          <a:xfrm>
            <a:off x="154067" y="110816"/>
            <a:ext cx="4784725" cy="42354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401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7000"/>
              </a:lnSpc>
              <a:tabLst/>
            </a:pPr>
            <a:r>
              <a:rPr sz="3000" b="1" kern="0" spc="-10" dirty="0">
                <a:solidFill>
                  <a:srgbClr val="043649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Basic Computer</a:t>
            </a:r>
            <a:r>
              <a:rPr sz="3000" b="1" kern="0" spc="-120" dirty="0">
                <a:solidFill>
                  <a:srgbClr val="043649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000" b="1" kern="0" spc="-10" dirty="0">
                <a:solidFill>
                  <a:srgbClr val="043649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Architecture</a:t>
            </a:r>
            <a:endParaRPr sz="3000" dirty="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92" name="textbox 92"/>
          <p:cNvSpPr/>
          <p:nvPr/>
        </p:nvSpPr>
        <p:spPr>
          <a:xfrm>
            <a:off x="948011" y="2534561"/>
            <a:ext cx="640080" cy="53720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482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56210" indent="-143510" algn="l" rtl="0" eaLnBrk="0">
              <a:lnSpc>
                <a:spcPct val="112000"/>
              </a:lnSpc>
              <a:tabLst/>
            </a:pPr>
            <a:r>
              <a:rPr sz="1500" kern="0" spc="-20" dirty="0">
                <a:solidFill>
                  <a:srgbClr val="1E1E1E">
                    <a:alpha val="100000"/>
                  </a:srgbClr>
                </a:solidFill>
                <a:latin typeface="Segoe UI Emoji"/>
                <a:ea typeface="Segoe UI Emoji"/>
                <a:cs typeface="Segoe UI Emoji"/>
              </a:rPr>
              <a:t>Control</a:t>
            </a:r>
            <a:r>
              <a:rPr sz="1500" kern="0" spc="20" dirty="0">
                <a:solidFill>
                  <a:srgbClr val="1E1E1E">
                    <a:alpha val="100000"/>
                  </a:srgbClr>
                </a:solidFill>
                <a:latin typeface="Segoe UI Emoji"/>
                <a:ea typeface="Segoe UI Emoji"/>
                <a:cs typeface="Segoe UI Emoji"/>
              </a:rPr>
              <a:t> </a:t>
            </a:r>
            <a:r>
              <a:rPr sz="1500" kern="0" spc="-40" dirty="0">
                <a:solidFill>
                  <a:srgbClr val="1E1E1E">
                    <a:alpha val="100000"/>
                  </a:srgbClr>
                </a:solidFill>
                <a:latin typeface="Segoe UI Emoji"/>
                <a:ea typeface="Segoe UI Emoji"/>
                <a:cs typeface="Segoe UI Emoji"/>
              </a:rPr>
              <a:t>Unit</a:t>
            </a:r>
            <a:endParaRPr sz="1500" dirty="0">
              <a:latin typeface="Segoe UI Emoji"/>
              <a:ea typeface="Segoe UI Emoji"/>
              <a:cs typeface="Segoe UI Emoji"/>
            </a:endParaRPr>
          </a:p>
        </p:txBody>
      </p:sp>
      <p:pic>
        <p:nvPicPr>
          <p:cNvPr id="94" name="picture 9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0" y="0"/>
            <a:ext cx="10691998" cy="25400"/>
          </a:xfrm>
          <a:prstGeom prst="rect">
            <a:avLst/>
          </a:prstGeom>
        </p:spPr>
      </p:pic>
      <p:sp>
        <p:nvSpPr>
          <p:cNvPr id="96" name="textbox 96"/>
          <p:cNvSpPr/>
          <p:nvPr/>
        </p:nvSpPr>
        <p:spPr>
          <a:xfrm>
            <a:off x="2233065" y="1054925"/>
            <a:ext cx="720725" cy="2482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8327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7000"/>
              </a:lnSpc>
              <a:tabLst/>
            </a:pPr>
            <a:r>
              <a:rPr sz="1500" kern="0" spc="-20" dirty="0">
                <a:solidFill>
                  <a:srgbClr val="1E1E1E">
                    <a:alpha val="100000"/>
                  </a:srgbClr>
                </a:solidFill>
                <a:latin typeface="Segoe UI Emoji"/>
                <a:ea typeface="Segoe UI Emoji"/>
                <a:cs typeface="Segoe UI Emoji"/>
              </a:rPr>
              <a:t>Memory</a:t>
            </a:r>
            <a:endParaRPr sz="1500" dirty="0">
              <a:latin typeface="Segoe UI Emoji"/>
              <a:ea typeface="Segoe UI Emoji"/>
              <a:cs typeface="Segoe UI Emoj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ap:Properties xmlns:vt="http://schemas.openxmlformats.org/officeDocument/2006/docPropsVTypes" xmlns:ap="http://schemas.openxmlformats.org/officeDocument/2006/extended-properties">
  <ap:Application>Typst 0.13.0</ap:Application>
</ap: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Modern Processor Architecture</dc:title>
  <dc:creator>JinHui Lin</dc:creator>
  <dcterms:created xsi:type="dcterms:W3CDTF">2025-06-02T00:00:00Z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wqlLaW5nc29mdCBQREYgdG8gV1BTIDExMA</vt:lpwstr>
  </property>
  <property fmtid="{D5CDD505-2E9C-101B-9397-08002B2CF9AE}" pid="3" name="Created">
    <vt:filetime>2025-06-02T17:16:59</vt:filetime>
  </property>
</Properties>
</file>