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77231-145A-465F-AD6D-6FE9A6D528D9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1C56F-865F-4D67-ABCE-323A439353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48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31C56F-865F-4D67-ABCE-323A4393534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203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230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0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259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3250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81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35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8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6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55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32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477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9DFD7DC-E523-47B9-84F6-BDA0E1269E87}" type="datetimeFigureOut">
              <a:rPr lang="en-IN" smtClean="0"/>
              <a:t>19-12-2024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D2BDD93-A07D-4853-88F1-B77E25AC28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341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1491-1A8F-09B5-3836-98E29FC3A6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C3BA65-7CD4-C94D-BD1B-D47DF297B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Ayan Gupta </a:t>
            </a:r>
          </a:p>
          <a:p>
            <a:r>
              <a:rPr lang="en-US" dirty="0"/>
              <a:t>1RN23IS037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9995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385C-8DA6-DDE1-6FC4-DADCD44D2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579921"/>
            <a:ext cx="8991600" cy="1645920"/>
          </a:xfrm>
        </p:spPr>
        <p:txBody>
          <a:bodyPr/>
          <a:lstStyle/>
          <a:p>
            <a:r>
              <a:rPr lang="en-IN" dirty="0"/>
              <a:t>Allocation methods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87106B-518B-739A-0D5C-6888086D329B}"/>
              </a:ext>
            </a:extLst>
          </p:cNvPr>
          <p:cNvSpPr txBox="1">
            <a:spLocks/>
          </p:cNvSpPr>
          <p:nvPr/>
        </p:nvSpPr>
        <p:spPr bwMode="blackWhite">
          <a:xfrm>
            <a:off x="2803712" y="3632160"/>
            <a:ext cx="6584576" cy="1109492"/>
          </a:xfrm>
          <a:prstGeom prst="rect">
            <a:avLst/>
          </a:prstGeom>
          <a:solidFill>
            <a:srgbClr val="FFFFFF"/>
          </a:solidFill>
          <a:ln w="38100" cap="sq">
            <a:solidFill>
              <a:srgbClr val="404040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kern="1200" cap="all" spc="200" baseline="0" dirty="0">
                <a:solidFill>
                  <a:srgbClr val="262626"/>
                </a:solidFill>
                <a:effectLst/>
                <a:latin typeface="Gill Sans MT" panose="020B0502020104020203" pitchFamily="34" charset="0"/>
                <a:ea typeface="+mj-ea"/>
                <a:cs typeface="+mj-cs"/>
              </a:rPr>
              <a:t>performance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576665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66E26-30F0-D0F5-8BA4-DFE86175F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5877" y="102982"/>
            <a:ext cx="8431306" cy="1414291"/>
          </a:xfrm>
        </p:spPr>
        <p:txBody>
          <a:bodyPr/>
          <a:lstStyle/>
          <a:p>
            <a:r>
              <a:rPr lang="en-IN" dirty="0"/>
              <a:t>Contiguous Allocation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EBBA908-185D-078F-4D0F-556E0A2BCB69}"/>
              </a:ext>
            </a:extLst>
          </p:cNvPr>
          <p:cNvGrpSpPr/>
          <p:nvPr/>
        </p:nvGrpSpPr>
        <p:grpSpPr>
          <a:xfrm>
            <a:off x="367553" y="1900516"/>
            <a:ext cx="6669742" cy="4500283"/>
            <a:chOff x="367553" y="1900516"/>
            <a:chExt cx="6669742" cy="450028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A4C1D7-D8A8-4345-B79F-7A585F8D1113}"/>
                </a:ext>
              </a:extLst>
            </p:cNvPr>
            <p:cNvSpPr/>
            <p:nvPr/>
          </p:nvSpPr>
          <p:spPr>
            <a:xfrm>
              <a:off x="367553" y="1900516"/>
              <a:ext cx="6669742" cy="4500283"/>
            </a:xfrm>
            <a:prstGeom prst="roundRect">
              <a:avLst/>
            </a:prstGeom>
            <a:ln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F14461-9E3F-ED8F-7838-AB4566937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6863" y="2534209"/>
              <a:ext cx="6531122" cy="3100106"/>
            </a:xfrm>
            <a:prstGeom prst="rect">
              <a:avLst/>
            </a:prstGeom>
          </p:spPr>
        </p:pic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7378D01-B497-162D-C8A5-0636B4BCD0C7}"/>
              </a:ext>
            </a:extLst>
          </p:cNvPr>
          <p:cNvSpPr/>
          <p:nvPr/>
        </p:nvSpPr>
        <p:spPr>
          <a:xfrm>
            <a:off x="5430626" y="2278715"/>
            <a:ext cx="1470798" cy="762000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83A237-663B-9147-B5F3-2DAF8123AE93}"/>
              </a:ext>
            </a:extLst>
          </p:cNvPr>
          <p:cNvGrpSpPr/>
          <p:nvPr/>
        </p:nvGrpSpPr>
        <p:grpSpPr>
          <a:xfrm>
            <a:off x="7306235" y="1834120"/>
            <a:ext cx="4588952" cy="4500283"/>
            <a:chOff x="7306235" y="1834120"/>
            <a:chExt cx="4588952" cy="4500283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9DCCBFE-69B3-C8DD-7DD0-90DF97B520C6}"/>
                </a:ext>
              </a:extLst>
            </p:cNvPr>
            <p:cNvSpPr/>
            <p:nvPr/>
          </p:nvSpPr>
          <p:spPr>
            <a:xfrm>
              <a:off x="7306235" y="1834120"/>
              <a:ext cx="4588952" cy="4500283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5C0FAE1-27E0-D110-6117-10C5A34D899E}"/>
                </a:ext>
              </a:extLst>
            </p:cNvPr>
            <p:cNvSpPr txBox="1"/>
            <p:nvPr/>
          </p:nvSpPr>
          <p:spPr>
            <a:xfrm>
              <a:off x="7377953" y="2278715"/>
              <a:ext cx="4377184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Requires only one access to retrieve a disk block.</a:t>
              </a:r>
            </a:p>
            <a:p>
              <a:endParaRPr lang="en-US" sz="2400" dirty="0">
                <a:solidFill>
                  <a:schemeClr val="bg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Starting address of the file is saved in memory, making it easy to directly calculate the addresses of the file's blocks</a:t>
              </a:r>
              <a:r>
                <a:rPr lang="en-US" sz="2400" dirty="0"/>
                <a:t>.</a:t>
              </a:r>
            </a:p>
            <a:p>
              <a:r>
                <a:rPr lang="en-US" sz="2400" dirty="0">
                  <a:solidFill>
                    <a:schemeClr val="bg1"/>
                  </a:solidFill>
                </a:rPr>
                <a:t> 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>
                  <a:solidFill>
                    <a:schemeClr val="bg1"/>
                  </a:solidFill>
                </a:rPr>
                <a:t> Efficient for both sequential and direct access</a:t>
              </a:r>
            </a:p>
          </p:txBody>
        </p:sp>
      </p:grp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10D6EEA-74DE-1A9A-7E4E-8E629DDBB146}"/>
              </a:ext>
            </a:extLst>
          </p:cNvPr>
          <p:cNvCxnSpPr>
            <a:cxnSpLocks/>
            <a:stCxn id="2" idx="1"/>
          </p:cNvCxnSpPr>
          <p:nvPr/>
        </p:nvCxnSpPr>
        <p:spPr>
          <a:xfrm rot="10800000" flipV="1">
            <a:off x="941295" y="810128"/>
            <a:ext cx="804583" cy="1090388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945FFBF5-3D99-8F9D-7381-E153A9263098}"/>
              </a:ext>
            </a:extLst>
          </p:cNvPr>
          <p:cNvCxnSpPr>
            <a:cxnSpLocks/>
            <a:endCxn id="2" idx="3"/>
          </p:cNvCxnSpPr>
          <p:nvPr/>
        </p:nvCxnSpPr>
        <p:spPr>
          <a:xfrm rot="16200000" flipV="1">
            <a:off x="10036102" y="951209"/>
            <a:ext cx="1023992" cy="741829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2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8D8E-77FB-F7AF-F0D7-2CD3E0B57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8673"/>
            <a:ext cx="8991600" cy="1360503"/>
          </a:xfrm>
        </p:spPr>
        <p:txBody>
          <a:bodyPr/>
          <a:lstStyle/>
          <a:p>
            <a:r>
              <a:rPr lang="en-US" dirty="0"/>
              <a:t>Linked Allocation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D3640B4-195E-7AE3-15B5-9C058F1FB74A}"/>
              </a:ext>
            </a:extLst>
          </p:cNvPr>
          <p:cNvSpPr/>
          <p:nvPr/>
        </p:nvSpPr>
        <p:spPr>
          <a:xfrm>
            <a:off x="142593" y="2001929"/>
            <a:ext cx="6284259" cy="4213411"/>
          </a:xfrm>
          <a:prstGeom prst="roundRect">
            <a:avLst>
              <a:gd name="adj" fmla="val 68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820CD3-8AE3-5B99-F84F-5D1CC8EF7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43" y="2317374"/>
            <a:ext cx="5769253" cy="358252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76EE067-79F0-8595-5375-2045E618CBA6}"/>
              </a:ext>
            </a:extLst>
          </p:cNvPr>
          <p:cNvSpPr/>
          <p:nvPr/>
        </p:nvSpPr>
        <p:spPr>
          <a:xfrm>
            <a:off x="6757702" y="2001928"/>
            <a:ext cx="5065059" cy="4213411"/>
          </a:xfrm>
          <a:prstGeom prst="roundRect">
            <a:avLst>
              <a:gd name="adj" fmla="val 9433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C78D7-FE74-3153-B5D0-E4B4802C1E4D}"/>
              </a:ext>
            </a:extLst>
          </p:cNvPr>
          <p:cNvSpPr txBox="1"/>
          <p:nvPr/>
        </p:nvSpPr>
        <p:spPr>
          <a:xfrm>
            <a:off x="7066984" y="2483574"/>
            <a:ext cx="44464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Stores the address of the next block in memory. 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Works well for sequential access.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Direct access can be slow because requires multiple reads for the desired block.</a:t>
            </a:r>
            <a:endParaRPr lang="en-IN" sz="2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5FB7CCE-C224-1124-6BC6-5C18A68737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95617" y="933982"/>
            <a:ext cx="804583" cy="1090388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C89EC74-1462-B1AD-848B-643D5EB506C1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10591800" y="798925"/>
            <a:ext cx="804584" cy="1161897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267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A7E0-7EB2-8D7B-1533-4EF16A331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806" y="172462"/>
            <a:ext cx="8664388" cy="1239894"/>
          </a:xfrm>
        </p:spPr>
        <p:txBody>
          <a:bodyPr/>
          <a:lstStyle/>
          <a:p>
            <a:r>
              <a:rPr lang="en-IN" dirty="0"/>
              <a:t>Indexed Allocation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1E67CA3-279C-FB11-5FA6-0D54BDAD9724}"/>
              </a:ext>
            </a:extLst>
          </p:cNvPr>
          <p:cNvSpPr/>
          <p:nvPr/>
        </p:nvSpPr>
        <p:spPr>
          <a:xfrm>
            <a:off x="367553" y="1900516"/>
            <a:ext cx="6669742" cy="4500283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4A3EDEC-9927-0B7E-5093-0AF724F8910C}"/>
              </a:ext>
            </a:extLst>
          </p:cNvPr>
          <p:cNvSpPr/>
          <p:nvPr/>
        </p:nvSpPr>
        <p:spPr>
          <a:xfrm>
            <a:off x="7324165" y="1834120"/>
            <a:ext cx="4588952" cy="450028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52E192-E147-34C4-56BE-EBE2CFA8D106}"/>
              </a:ext>
            </a:extLst>
          </p:cNvPr>
          <p:cNvSpPr txBox="1"/>
          <p:nvPr/>
        </p:nvSpPr>
        <p:spPr>
          <a:xfrm>
            <a:off x="7557246" y="2175876"/>
            <a:ext cx="39534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Uses an index block to locate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 Direct access is quick if the index block is in memory.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Large file takes longer to access.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D7DF2FBF-4A7C-EEB1-6220-A8C600F0F4F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59223" y="810128"/>
            <a:ext cx="804583" cy="1090388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7B22AC64-ACEC-46BF-546B-099F5EA68BD2}"/>
              </a:ext>
            </a:extLst>
          </p:cNvPr>
          <p:cNvCxnSpPr>
            <a:cxnSpLocks/>
            <a:endCxn id="2" idx="3"/>
          </p:cNvCxnSpPr>
          <p:nvPr/>
        </p:nvCxnSpPr>
        <p:spPr>
          <a:xfrm rot="16200000" flipV="1">
            <a:off x="10309631" y="910973"/>
            <a:ext cx="1041711" cy="804584"/>
          </a:xfrm>
          <a:prstGeom prst="curvedConnector2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7379F3E-7055-1F3D-D022-A3E80ECAB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18" y="2302352"/>
            <a:ext cx="5787768" cy="3640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759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D837-4232-2D6F-7395-73962AA37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2700" y="136603"/>
            <a:ext cx="7086600" cy="1128959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4BF53C-B8FE-931F-8A74-5AD721053607}"/>
              </a:ext>
            </a:extLst>
          </p:cNvPr>
          <p:cNvSpPr/>
          <p:nvPr/>
        </p:nvSpPr>
        <p:spPr>
          <a:xfrm>
            <a:off x="1138518" y="1613647"/>
            <a:ext cx="9914964" cy="465268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224F-F996-672F-8F51-BA259E0D01F3}"/>
              </a:ext>
            </a:extLst>
          </p:cNvPr>
          <p:cNvSpPr txBox="1"/>
          <p:nvPr/>
        </p:nvSpPr>
        <p:spPr>
          <a:xfrm>
            <a:off x="1645023" y="2402541"/>
            <a:ext cx="8901953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Each allocation method has strengths and weaknesses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Contiguous Allocation: Fast and efficient for small files.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Linked Allocation: Ideal for sequential access.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Indexed Allocation: Better for larger files but needs more memory </a:t>
            </a:r>
            <a:r>
              <a:rPr lang="en-US" dirty="0"/>
              <a:t>memory.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600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3A7A1-A42A-0C41-2E15-BAAA60383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606040"/>
            <a:ext cx="8991600" cy="164592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397754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103</TotalTime>
  <Words>159</Words>
  <Application>Microsoft Office PowerPoint</Application>
  <PresentationFormat>Widescreen</PresentationFormat>
  <Paragraphs>33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Operating system</vt:lpstr>
      <vt:lpstr>Allocation methods</vt:lpstr>
      <vt:lpstr>Contiguous Allocation</vt:lpstr>
      <vt:lpstr>Linked Allocation</vt:lpstr>
      <vt:lpstr>Indexed Allocation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Ayan Gupta</dc:creator>
  <cp:lastModifiedBy>Ayan Gupta</cp:lastModifiedBy>
  <cp:revision>17</cp:revision>
  <dcterms:created xsi:type="dcterms:W3CDTF">2024-12-18T18:38:52Z</dcterms:created>
  <dcterms:modified xsi:type="dcterms:W3CDTF">2024-12-18T22:34:59Z</dcterms:modified>
</cp:coreProperties>
</file>