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5" r:id="rId11"/>
    <p:sldId id="272"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50" d="100"/>
          <a:sy n="50" d="100"/>
        </p:scale>
        <p:origin x="-643"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421725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375919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178162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70740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2429054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397038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768557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3341267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174106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158735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151510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195357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136421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423962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420923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87658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3C83B-43F5-4E4D-A7C4-811D3C40AB78}" type="datetimeFigureOut">
              <a:rPr lang="en-IN" smtClean="0"/>
              <a:pPr/>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24674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E43C83B-43F5-4E4D-A7C4-811D3C40AB78}" type="datetimeFigureOut">
              <a:rPr lang="en-IN" smtClean="0"/>
              <a:pPr/>
              <a:t>14-04-2024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A58BD9F-2909-4A20-8C44-15F4FB101BFA}" type="slidenum">
              <a:rPr lang="en-IN" smtClean="0"/>
              <a:pPr/>
              <a:t>‹#›</a:t>
            </a:fld>
            <a:endParaRPr lang="en-IN"/>
          </a:p>
        </p:txBody>
      </p:sp>
    </p:spTree>
    <p:extLst>
      <p:ext uri="{BB962C8B-B14F-4D97-AF65-F5344CB8AC3E}">
        <p14:creationId xmlns:p14="http://schemas.microsoft.com/office/powerpoint/2010/main" xmlns="" val="4235831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56BFA92-7F69-011B-FB00-54AFE3B86261}"/>
              </a:ext>
            </a:extLst>
          </p:cNvPr>
          <p:cNvSpPr txBox="1"/>
          <p:nvPr/>
        </p:nvSpPr>
        <p:spPr>
          <a:xfrm>
            <a:off x="3280523" y="801280"/>
            <a:ext cx="5630947" cy="1654748"/>
          </a:xfrm>
          <a:prstGeom prst="rect">
            <a:avLst/>
          </a:prstGeom>
          <a:noFill/>
        </p:spPr>
        <p:txBody>
          <a:bodyPr wrap="square" rtlCol="0">
            <a:spAutoFit/>
          </a:bodyPr>
          <a:lstStyle/>
          <a:p>
            <a:pPr algn="ctr"/>
            <a:r>
              <a:rPr lang="en-IN" sz="5400" b="1" dirty="0">
                <a:latin typeface="Algerian" panose="04020705040A02060702" pitchFamily="82" charset="0"/>
              </a:rPr>
              <a:t>DS 203 PROJECT </a:t>
            </a:r>
          </a:p>
          <a:p>
            <a:pPr algn="ctr">
              <a:lnSpc>
                <a:spcPct val="150000"/>
              </a:lnSpc>
            </a:pPr>
            <a:r>
              <a:rPr lang="en-IN" sz="3600" b="1" dirty="0">
                <a:latin typeface="Times New Roman" panose="02020603050405020304" pitchFamily="18" charset="0"/>
                <a:cs typeface="Times New Roman" panose="02020603050405020304" pitchFamily="18" charset="0"/>
              </a:rPr>
              <a:t>ASSIGNMENT 7</a:t>
            </a:r>
          </a:p>
        </p:txBody>
      </p:sp>
      <p:sp>
        <p:nvSpPr>
          <p:cNvPr id="5" name="TextBox 4">
            <a:extLst>
              <a:ext uri="{FF2B5EF4-FFF2-40B4-BE49-F238E27FC236}">
                <a16:creationId xmlns:a16="http://schemas.microsoft.com/office/drawing/2014/main" xmlns="" id="{A7362546-0E38-022A-BE4F-8C504B6361DB}"/>
              </a:ext>
            </a:extLst>
          </p:cNvPr>
          <p:cNvSpPr txBox="1"/>
          <p:nvPr/>
        </p:nvSpPr>
        <p:spPr>
          <a:xfrm>
            <a:off x="3624601" y="3715732"/>
            <a:ext cx="4942790" cy="1938992"/>
          </a:xfrm>
          <a:prstGeom prst="rect">
            <a:avLst/>
          </a:prstGeom>
          <a:noFill/>
        </p:spPr>
        <p:txBody>
          <a:bodyPr wrap="square" rtlCol="0">
            <a:spAutoFit/>
          </a:bodyPr>
          <a:lstStyle/>
          <a:p>
            <a:pPr algn="ctr"/>
            <a:r>
              <a:rPr lang="en-IN" sz="2400" b="1" u="sng" dirty="0">
                <a:latin typeface="Times New Roman" panose="02020603050405020304" pitchFamily="18" charset="0"/>
                <a:cs typeface="Times New Roman" panose="02020603050405020304" pitchFamily="18" charset="0"/>
              </a:rPr>
              <a:t>GROUP 56</a:t>
            </a:r>
          </a:p>
          <a:p>
            <a:pPr algn="ctr"/>
            <a:endParaRPr lang="en-IN" sz="2400" b="1" u="sng"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SUBRAM DAS - 210100153</a:t>
            </a:r>
          </a:p>
          <a:p>
            <a:pPr algn="ctr"/>
            <a:r>
              <a:rPr lang="en-IN" sz="2400" b="1" dirty="0">
                <a:latin typeface="Times New Roman" panose="02020603050405020304" pitchFamily="18" charset="0"/>
                <a:cs typeface="Times New Roman" panose="02020603050405020304" pitchFamily="18" charset="0"/>
              </a:rPr>
              <a:t>CHETAN JADHAV - 210100050</a:t>
            </a:r>
          </a:p>
          <a:p>
            <a:pPr algn="ctr"/>
            <a:r>
              <a:rPr lang="en-IN" sz="2400" b="1" dirty="0">
                <a:latin typeface="Times New Roman" panose="02020603050405020304" pitchFamily="18" charset="0"/>
                <a:cs typeface="Times New Roman" panose="02020603050405020304" pitchFamily="18" charset="0"/>
              </a:rPr>
              <a:t>ARYAN JANI - 19d100002</a:t>
            </a:r>
          </a:p>
        </p:txBody>
      </p:sp>
    </p:spTree>
    <p:extLst>
      <p:ext uri="{BB962C8B-B14F-4D97-AF65-F5344CB8AC3E}">
        <p14:creationId xmlns:p14="http://schemas.microsoft.com/office/powerpoint/2010/main" xmlns="" val="253049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10E2129-E9A0-CD18-7643-5FF2148C605F}"/>
              </a:ext>
            </a:extLst>
          </p:cNvPr>
          <p:cNvSpPr txBox="1"/>
          <p:nvPr/>
        </p:nvSpPr>
        <p:spPr>
          <a:xfrm>
            <a:off x="2710742" y="339147"/>
            <a:ext cx="7459745" cy="646331"/>
          </a:xfrm>
          <a:prstGeom prst="rect">
            <a:avLst/>
          </a:prstGeom>
          <a:noFill/>
        </p:spPr>
        <p:txBody>
          <a:bodyPr wrap="square" rtlCol="0">
            <a:spAutoFit/>
          </a:bodyPr>
          <a:lstStyle/>
          <a:p>
            <a:pPr algn="ctr"/>
            <a:r>
              <a:rPr lang="en-IN" sz="3600" b="1" u="sng" dirty="0">
                <a:latin typeface="Algerian" panose="04020705040A02060702" pitchFamily="82" charset="0"/>
              </a:rPr>
              <a:t>complexity analysis</a:t>
            </a:r>
          </a:p>
        </p:txBody>
      </p:sp>
      <p:sp>
        <p:nvSpPr>
          <p:cNvPr id="3" name="TextBox 2">
            <a:extLst>
              <a:ext uri="{FF2B5EF4-FFF2-40B4-BE49-F238E27FC236}">
                <a16:creationId xmlns:a16="http://schemas.microsoft.com/office/drawing/2014/main" xmlns="" id="{DEA361C0-4507-1C85-75E3-4ADDA43C7EFA}"/>
              </a:ext>
            </a:extLst>
          </p:cNvPr>
          <p:cNvSpPr txBox="1"/>
          <p:nvPr/>
        </p:nvSpPr>
        <p:spPr>
          <a:xfrm>
            <a:off x="725155" y="1598479"/>
            <a:ext cx="4777819" cy="3493264"/>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Low, Medium and High Complexity Analysis of the images, Three Different Models were taken </a:t>
            </a:r>
            <a:r>
              <a:rPr lang="en-IN" dirty="0" err="1">
                <a:latin typeface="Times New Roman" panose="02020603050405020304" pitchFamily="18" charset="0"/>
                <a:cs typeface="Times New Roman" panose="02020603050405020304" pitchFamily="18" charset="0"/>
              </a:rPr>
              <a:t>Kmeans</a:t>
            </a:r>
            <a:r>
              <a:rPr lang="en-IN" dirty="0">
                <a:latin typeface="Times New Roman" panose="02020603050405020304" pitchFamily="18" charset="0"/>
                <a:cs typeface="Times New Roman" panose="02020603050405020304" pitchFamily="18" charset="0"/>
              </a:rPr>
              <a:t>, Hierarchical and CNN pretrained VGG16 model</a:t>
            </a:r>
          </a:p>
          <a:p>
            <a:pPr marL="285750" indent="-285750" algn="just">
              <a:spcBef>
                <a:spcPts val="250"/>
              </a:spcBef>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Kmeans</a:t>
            </a:r>
            <a:r>
              <a:rPr lang="en-IN" dirty="0">
                <a:latin typeface="Times New Roman" panose="02020603050405020304" pitchFamily="18" charset="0"/>
                <a:cs typeface="Times New Roman" panose="02020603050405020304" pitchFamily="18" charset="0"/>
              </a:rPr>
              <a:t> and Hierarchical models produced the same type of clustered images when features of Area, Perimeter and Number of Edges were provided</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VGG16 went on to extract 4096 features from each of the images and produced clusters which were somewhat different from the other two</a:t>
            </a:r>
          </a:p>
        </p:txBody>
      </p:sp>
      <p:pic>
        <p:nvPicPr>
          <p:cNvPr id="6146" name="Picture 2">
            <a:extLst>
              <a:ext uri="{FF2B5EF4-FFF2-40B4-BE49-F238E27FC236}">
                <a16:creationId xmlns:a16="http://schemas.microsoft.com/office/drawing/2014/main" xmlns="" id="{DE5F6ACF-C64E-4659-D0F9-E5E3EE99FCF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77044" y="1410806"/>
            <a:ext cx="3052464" cy="168998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19AAFB06-46EA-5DB9-9B59-8B15AB7925A1}"/>
              </a:ext>
            </a:extLst>
          </p:cNvPr>
          <p:cNvPicPr>
            <a:picLocks noChangeAspect="1"/>
          </p:cNvPicPr>
          <p:nvPr/>
        </p:nvPicPr>
        <p:blipFill>
          <a:blip r:embed="rId3"/>
          <a:stretch>
            <a:fillRect/>
          </a:stretch>
        </p:blipFill>
        <p:spPr>
          <a:xfrm>
            <a:off x="9077645" y="1410806"/>
            <a:ext cx="2991439" cy="470084"/>
          </a:xfrm>
          <a:prstGeom prst="rect">
            <a:avLst/>
          </a:prstGeom>
        </p:spPr>
      </p:pic>
      <p:pic>
        <p:nvPicPr>
          <p:cNvPr id="7" name="Picture 6">
            <a:extLst>
              <a:ext uri="{FF2B5EF4-FFF2-40B4-BE49-F238E27FC236}">
                <a16:creationId xmlns:a16="http://schemas.microsoft.com/office/drawing/2014/main" xmlns="" id="{F1A1AC31-525D-08BD-6999-ACCA2AFFA3FC}"/>
              </a:ext>
            </a:extLst>
          </p:cNvPr>
          <p:cNvPicPr>
            <a:picLocks noChangeAspect="1"/>
          </p:cNvPicPr>
          <p:nvPr/>
        </p:nvPicPr>
        <p:blipFill>
          <a:blip r:embed="rId4"/>
          <a:stretch>
            <a:fillRect/>
          </a:stretch>
        </p:blipFill>
        <p:spPr>
          <a:xfrm>
            <a:off x="9121274" y="2047380"/>
            <a:ext cx="2904180" cy="416835"/>
          </a:xfrm>
          <a:prstGeom prst="rect">
            <a:avLst/>
          </a:prstGeom>
        </p:spPr>
      </p:pic>
      <p:pic>
        <p:nvPicPr>
          <p:cNvPr id="6148" name="Picture 4">
            <a:extLst>
              <a:ext uri="{FF2B5EF4-FFF2-40B4-BE49-F238E27FC236}">
                <a16:creationId xmlns:a16="http://schemas.microsoft.com/office/drawing/2014/main" xmlns="" id="{52D1F2E6-3B04-CB5B-29D4-CFA2683B4BC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121274" y="2593112"/>
            <a:ext cx="671316" cy="50767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a:extLst>
              <a:ext uri="{FF2B5EF4-FFF2-40B4-BE49-F238E27FC236}">
                <a16:creationId xmlns:a16="http://schemas.microsoft.com/office/drawing/2014/main" xmlns="" id="{1DD5A802-828C-E831-8492-225856A72DCF}"/>
              </a:ext>
            </a:extLst>
          </p:cNvPr>
          <p:cNvPicPr>
            <a:picLocks noChangeAspect="1"/>
          </p:cNvPicPr>
          <p:nvPr/>
        </p:nvPicPr>
        <p:blipFill>
          <a:blip r:embed="rId6"/>
          <a:stretch>
            <a:fillRect/>
          </a:stretch>
        </p:blipFill>
        <p:spPr>
          <a:xfrm>
            <a:off x="5867742" y="4208339"/>
            <a:ext cx="3924848" cy="590632"/>
          </a:xfrm>
          <a:prstGeom prst="rect">
            <a:avLst/>
          </a:prstGeom>
        </p:spPr>
      </p:pic>
      <p:pic>
        <p:nvPicPr>
          <p:cNvPr id="11" name="Picture 10">
            <a:extLst>
              <a:ext uri="{FF2B5EF4-FFF2-40B4-BE49-F238E27FC236}">
                <a16:creationId xmlns:a16="http://schemas.microsoft.com/office/drawing/2014/main" xmlns="" id="{110295CD-A715-E77C-585B-A6D1F51AFCAE}"/>
              </a:ext>
            </a:extLst>
          </p:cNvPr>
          <p:cNvPicPr>
            <a:picLocks noChangeAspect="1"/>
          </p:cNvPicPr>
          <p:nvPr/>
        </p:nvPicPr>
        <p:blipFill>
          <a:blip r:embed="rId7"/>
          <a:stretch>
            <a:fillRect/>
          </a:stretch>
        </p:blipFill>
        <p:spPr>
          <a:xfrm>
            <a:off x="5840498" y="4791664"/>
            <a:ext cx="4029637" cy="600159"/>
          </a:xfrm>
          <a:prstGeom prst="rect">
            <a:avLst/>
          </a:prstGeom>
        </p:spPr>
      </p:pic>
      <p:pic>
        <p:nvPicPr>
          <p:cNvPr id="13" name="Picture 12">
            <a:extLst>
              <a:ext uri="{FF2B5EF4-FFF2-40B4-BE49-F238E27FC236}">
                <a16:creationId xmlns:a16="http://schemas.microsoft.com/office/drawing/2014/main" xmlns="" id="{3AC02BA0-524F-0351-0313-6CA627361BCE}"/>
              </a:ext>
            </a:extLst>
          </p:cNvPr>
          <p:cNvPicPr>
            <a:picLocks noChangeAspect="1"/>
          </p:cNvPicPr>
          <p:nvPr/>
        </p:nvPicPr>
        <p:blipFill>
          <a:blip r:embed="rId8"/>
          <a:stretch>
            <a:fillRect/>
          </a:stretch>
        </p:blipFill>
        <p:spPr>
          <a:xfrm>
            <a:off x="5840498" y="5391823"/>
            <a:ext cx="4039164" cy="543001"/>
          </a:xfrm>
          <a:prstGeom prst="rect">
            <a:avLst/>
          </a:prstGeom>
        </p:spPr>
      </p:pic>
      <p:sp>
        <p:nvSpPr>
          <p:cNvPr id="14" name="TextBox 13">
            <a:extLst>
              <a:ext uri="{FF2B5EF4-FFF2-40B4-BE49-F238E27FC236}">
                <a16:creationId xmlns:a16="http://schemas.microsoft.com/office/drawing/2014/main" xmlns="" id="{D76AA945-6C1C-30BC-35F6-8CB019526FF5}"/>
              </a:ext>
            </a:extLst>
          </p:cNvPr>
          <p:cNvSpPr txBox="1"/>
          <p:nvPr/>
        </p:nvSpPr>
        <p:spPr>
          <a:xfrm>
            <a:off x="5677043" y="3192899"/>
            <a:ext cx="3052465" cy="307777"/>
          </a:xfrm>
          <a:prstGeom prst="rect">
            <a:avLst/>
          </a:prstGeom>
          <a:noFill/>
        </p:spPr>
        <p:txBody>
          <a:bodyPr wrap="square" rtlCol="0">
            <a:spAutoFit/>
          </a:bodyPr>
          <a:lstStyle/>
          <a:p>
            <a:pPr algn="ctr"/>
            <a:r>
              <a:rPr lang="en-IN" sz="1400" dirty="0">
                <a:latin typeface="Algerian" panose="04020705040A02060702" pitchFamily="82" charset="0"/>
              </a:rPr>
              <a:t>FIG: hierarchical clustering </a:t>
            </a:r>
          </a:p>
        </p:txBody>
      </p:sp>
      <p:sp>
        <p:nvSpPr>
          <p:cNvPr id="15" name="TextBox 14">
            <a:extLst>
              <a:ext uri="{FF2B5EF4-FFF2-40B4-BE49-F238E27FC236}">
                <a16:creationId xmlns:a16="http://schemas.microsoft.com/office/drawing/2014/main" xmlns="" id="{6F5D515B-C130-17D5-1401-128CBA49154C}"/>
              </a:ext>
            </a:extLst>
          </p:cNvPr>
          <p:cNvSpPr txBox="1"/>
          <p:nvPr/>
        </p:nvSpPr>
        <p:spPr>
          <a:xfrm>
            <a:off x="9121274" y="3166274"/>
            <a:ext cx="3052465" cy="307777"/>
          </a:xfrm>
          <a:prstGeom prst="rect">
            <a:avLst/>
          </a:prstGeom>
          <a:noFill/>
        </p:spPr>
        <p:txBody>
          <a:bodyPr wrap="square" rtlCol="0">
            <a:spAutoFit/>
          </a:bodyPr>
          <a:lstStyle/>
          <a:p>
            <a:pPr algn="ctr"/>
            <a:r>
              <a:rPr lang="en-IN" sz="1400" dirty="0">
                <a:latin typeface="Algerian" panose="04020705040A02060702" pitchFamily="82" charset="0"/>
              </a:rPr>
              <a:t>FIG: </a:t>
            </a:r>
            <a:r>
              <a:rPr lang="en-IN" sz="1400" dirty="0" err="1">
                <a:latin typeface="Algerian" panose="04020705040A02060702" pitchFamily="82" charset="0"/>
              </a:rPr>
              <a:t>kmeans</a:t>
            </a:r>
            <a:r>
              <a:rPr lang="en-IN" sz="1400" dirty="0">
                <a:latin typeface="Algerian" panose="04020705040A02060702" pitchFamily="82" charset="0"/>
              </a:rPr>
              <a:t> clustering </a:t>
            </a:r>
          </a:p>
        </p:txBody>
      </p:sp>
      <p:sp>
        <p:nvSpPr>
          <p:cNvPr id="16" name="TextBox 15">
            <a:extLst>
              <a:ext uri="{FF2B5EF4-FFF2-40B4-BE49-F238E27FC236}">
                <a16:creationId xmlns:a16="http://schemas.microsoft.com/office/drawing/2014/main" xmlns="" id="{8B423A3C-5B0E-D9AE-D9C2-EBD1D2EE0EA7}"/>
              </a:ext>
            </a:extLst>
          </p:cNvPr>
          <p:cNvSpPr txBox="1"/>
          <p:nvPr/>
        </p:nvSpPr>
        <p:spPr>
          <a:xfrm>
            <a:off x="6228816" y="6118511"/>
            <a:ext cx="3052465" cy="307777"/>
          </a:xfrm>
          <a:prstGeom prst="rect">
            <a:avLst/>
          </a:prstGeom>
          <a:noFill/>
        </p:spPr>
        <p:txBody>
          <a:bodyPr wrap="square" rtlCol="0">
            <a:spAutoFit/>
          </a:bodyPr>
          <a:lstStyle/>
          <a:p>
            <a:pPr algn="ctr"/>
            <a:r>
              <a:rPr lang="en-IN" sz="1400" dirty="0">
                <a:latin typeface="Algerian" panose="04020705040A02060702" pitchFamily="82" charset="0"/>
              </a:rPr>
              <a:t>FIG: vgg16 clustering </a:t>
            </a:r>
          </a:p>
        </p:txBody>
      </p:sp>
    </p:spTree>
    <p:extLst>
      <p:ext uri="{BB962C8B-B14F-4D97-AF65-F5344CB8AC3E}">
        <p14:creationId xmlns:p14="http://schemas.microsoft.com/office/powerpoint/2010/main" xmlns="" val="80282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F76FB7-4CDE-634E-C0FC-2FCB55FEABAA}"/>
              </a:ext>
            </a:extLst>
          </p:cNvPr>
          <p:cNvSpPr txBox="1"/>
          <p:nvPr/>
        </p:nvSpPr>
        <p:spPr>
          <a:xfrm>
            <a:off x="2710742" y="339147"/>
            <a:ext cx="7459745" cy="646331"/>
          </a:xfrm>
          <a:prstGeom prst="rect">
            <a:avLst/>
          </a:prstGeom>
          <a:noFill/>
        </p:spPr>
        <p:txBody>
          <a:bodyPr wrap="square" rtlCol="0">
            <a:spAutoFit/>
          </a:bodyPr>
          <a:lstStyle/>
          <a:p>
            <a:pPr algn="ctr"/>
            <a:r>
              <a:rPr lang="en-IN" sz="3600" b="1" u="sng" dirty="0">
                <a:latin typeface="Algerian" panose="04020705040A02060702" pitchFamily="82" charset="0"/>
              </a:rPr>
              <a:t>complexity analysis</a:t>
            </a:r>
          </a:p>
        </p:txBody>
      </p:sp>
      <p:sp>
        <p:nvSpPr>
          <p:cNvPr id="3" name="TextBox 2">
            <a:extLst>
              <a:ext uri="{FF2B5EF4-FFF2-40B4-BE49-F238E27FC236}">
                <a16:creationId xmlns:a16="http://schemas.microsoft.com/office/drawing/2014/main" xmlns="" id="{64ADEDAA-E1A7-7BA4-BE40-719B28F37197}"/>
              </a:ext>
            </a:extLst>
          </p:cNvPr>
          <p:cNvSpPr txBox="1"/>
          <p:nvPr/>
        </p:nvSpPr>
        <p:spPr>
          <a:xfrm>
            <a:off x="1130508" y="1409943"/>
            <a:ext cx="4777819" cy="2662267"/>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the criteria part, Number of edges are a good part to start with as high number of edges would have a higher complexity in building layouts rather than lower edges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Other </a:t>
            </a:r>
            <a:r>
              <a:rPr lang="en-IN" dirty="0" err="1">
                <a:latin typeface="Times New Roman" panose="02020603050405020304" pitchFamily="18" charset="0"/>
                <a:cs typeface="Times New Roman" panose="02020603050405020304" pitchFamily="18" charset="0"/>
              </a:rPr>
              <a:t>criterias</a:t>
            </a:r>
            <a:r>
              <a:rPr lang="en-IN" dirty="0">
                <a:latin typeface="Times New Roman" panose="02020603050405020304" pitchFamily="18" charset="0"/>
                <a:cs typeface="Times New Roman" panose="02020603050405020304" pitchFamily="18" charset="0"/>
              </a:rPr>
              <a:t> would be the area and perimeter. Area gives a better representation of the land needed for the layout physically</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Other </a:t>
            </a:r>
            <a:r>
              <a:rPr lang="en-IN" dirty="0" err="1">
                <a:latin typeface="Times New Roman" panose="02020603050405020304" pitchFamily="18" charset="0"/>
                <a:cs typeface="Times New Roman" panose="02020603050405020304" pitchFamily="18" charset="0"/>
              </a:rPr>
              <a:t>criterias</a:t>
            </a:r>
            <a:r>
              <a:rPr lang="en-IN" dirty="0">
                <a:latin typeface="Times New Roman" panose="02020603050405020304" pitchFamily="18" charset="0"/>
                <a:cs typeface="Times New Roman" panose="02020603050405020304" pitchFamily="18" charset="0"/>
              </a:rPr>
              <a:t> might be the number of sharp corners and the valleys in the image</a:t>
            </a:r>
          </a:p>
        </p:txBody>
      </p:sp>
      <p:pic>
        <p:nvPicPr>
          <p:cNvPr id="13314" name="Picture 2">
            <a:extLst>
              <a:ext uri="{FF2B5EF4-FFF2-40B4-BE49-F238E27FC236}">
                <a16:creationId xmlns:a16="http://schemas.microsoft.com/office/drawing/2014/main" xmlns="" id="{3C28F26C-2F72-43FC-E079-C7EEDC105FC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95" y="4104584"/>
            <a:ext cx="3064746" cy="2298560"/>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a:extLst>
              <a:ext uri="{FF2B5EF4-FFF2-40B4-BE49-F238E27FC236}">
                <a16:creationId xmlns:a16="http://schemas.microsoft.com/office/drawing/2014/main" xmlns="" id="{BC901D04-3E6C-BA89-1ABC-483AA7F2834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19417" y="4059340"/>
            <a:ext cx="3185396" cy="238904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9A9382F0-0BA4-4B5A-D5AC-78E38BF921C7}"/>
              </a:ext>
            </a:extLst>
          </p:cNvPr>
          <p:cNvSpPr txBox="1"/>
          <p:nvPr/>
        </p:nvSpPr>
        <p:spPr>
          <a:xfrm>
            <a:off x="6946089" y="6041799"/>
            <a:ext cx="3052465" cy="954107"/>
          </a:xfrm>
          <a:prstGeom prst="rect">
            <a:avLst/>
          </a:prstGeom>
          <a:noFill/>
        </p:spPr>
        <p:txBody>
          <a:bodyPr wrap="square" rtlCol="0">
            <a:spAutoFit/>
          </a:bodyPr>
          <a:lstStyle/>
          <a:p>
            <a:pPr algn="ctr"/>
            <a:r>
              <a:rPr lang="en-IN" sz="1400" dirty="0">
                <a:latin typeface="Algerian" panose="04020705040A02060702" pitchFamily="82" charset="0"/>
              </a:rPr>
              <a:t>FIG: some images denoting the different edges and corners complexities </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sp>
        <p:nvSpPr>
          <p:cNvPr id="5" name="TextBox 4">
            <a:extLst>
              <a:ext uri="{FF2B5EF4-FFF2-40B4-BE49-F238E27FC236}">
                <a16:creationId xmlns:a16="http://schemas.microsoft.com/office/drawing/2014/main" xmlns="" id="{7D5F06F6-28E0-6861-5910-DB90D5296313}"/>
              </a:ext>
            </a:extLst>
          </p:cNvPr>
          <p:cNvSpPr txBox="1"/>
          <p:nvPr/>
        </p:nvSpPr>
        <p:spPr>
          <a:xfrm>
            <a:off x="129906" y="6448387"/>
            <a:ext cx="3052465" cy="307777"/>
          </a:xfrm>
          <a:prstGeom prst="rect">
            <a:avLst/>
          </a:prstGeom>
          <a:noFill/>
        </p:spPr>
        <p:txBody>
          <a:bodyPr wrap="square" rtlCol="0">
            <a:spAutoFit/>
          </a:bodyPr>
          <a:lstStyle/>
          <a:p>
            <a:pPr algn="ctr"/>
            <a:r>
              <a:rPr lang="en-IN" sz="1400" dirty="0">
                <a:latin typeface="Algerian" panose="04020705040A02060702" pitchFamily="82" charset="0"/>
              </a:rPr>
              <a:t>High complexity</a:t>
            </a:r>
          </a:p>
        </p:txBody>
      </p:sp>
      <p:sp>
        <p:nvSpPr>
          <p:cNvPr id="6" name="TextBox 5">
            <a:extLst>
              <a:ext uri="{FF2B5EF4-FFF2-40B4-BE49-F238E27FC236}">
                <a16:creationId xmlns:a16="http://schemas.microsoft.com/office/drawing/2014/main" xmlns="" id="{8EED8CAB-211F-E155-6DC9-E73A58097C63}"/>
              </a:ext>
            </a:extLst>
          </p:cNvPr>
          <p:cNvSpPr txBox="1"/>
          <p:nvPr/>
        </p:nvSpPr>
        <p:spPr>
          <a:xfrm>
            <a:off x="3585882" y="6518853"/>
            <a:ext cx="3052465" cy="307777"/>
          </a:xfrm>
          <a:prstGeom prst="rect">
            <a:avLst/>
          </a:prstGeom>
          <a:noFill/>
        </p:spPr>
        <p:txBody>
          <a:bodyPr wrap="square" rtlCol="0">
            <a:spAutoFit/>
          </a:bodyPr>
          <a:lstStyle/>
          <a:p>
            <a:pPr algn="ctr"/>
            <a:r>
              <a:rPr lang="en-IN" sz="1400" dirty="0">
                <a:latin typeface="Algerian" panose="04020705040A02060702" pitchFamily="82" charset="0"/>
              </a:rPr>
              <a:t>medium complexity</a:t>
            </a:r>
          </a:p>
        </p:txBody>
      </p:sp>
      <p:pic>
        <p:nvPicPr>
          <p:cNvPr id="8" name="Picture 7">
            <a:extLst>
              <a:ext uri="{FF2B5EF4-FFF2-40B4-BE49-F238E27FC236}">
                <a16:creationId xmlns:a16="http://schemas.microsoft.com/office/drawing/2014/main" xmlns="" id="{0D6095AA-92D6-73A5-E4E7-E975A82EBC8F}"/>
              </a:ext>
            </a:extLst>
          </p:cNvPr>
          <p:cNvPicPr>
            <a:picLocks noChangeAspect="1"/>
          </p:cNvPicPr>
          <p:nvPr/>
        </p:nvPicPr>
        <p:blipFill>
          <a:blip r:embed="rId4"/>
          <a:stretch>
            <a:fillRect/>
          </a:stretch>
        </p:blipFill>
        <p:spPr>
          <a:xfrm>
            <a:off x="6181418" y="1245827"/>
            <a:ext cx="5957005" cy="2389048"/>
          </a:xfrm>
          <a:prstGeom prst="rect">
            <a:avLst/>
          </a:prstGeom>
        </p:spPr>
      </p:pic>
      <p:sp>
        <p:nvSpPr>
          <p:cNvPr id="9" name="TextBox 8">
            <a:extLst>
              <a:ext uri="{FF2B5EF4-FFF2-40B4-BE49-F238E27FC236}">
                <a16:creationId xmlns:a16="http://schemas.microsoft.com/office/drawing/2014/main" xmlns="" id="{5B9837D6-85F3-1B64-F1E7-7BDBC849DA42}"/>
              </a:ext>
            </a:extLst>
          </p:cNvPr>
          <p:cNvSpPr txBox="1"/>
          <p:nvPr/>
        </p:nvSpPr>
        <p:spPr>
          <a:xfrm>
            <a:off x="7833780" y="3771510"/>
            <a:ext cx="3052465" cy="738664"/>
          </a:xfrm>
          <a:prstGeom prst="rect">
            <a:avLst/>
          </a:prstGeom>
          <a:noFill/>
        </p:spPr>
        <p:txBody>
          <a:bodyPr wrap="square" rtlCol="0">
            <a:spAutoFit/>
          </a:bodyPr>
          <a:lstStyle/>
          <a:p>
            <a:pPr algn="ctr"/>
            <a:r>
              <a:rPr lang="en-IN" sz="1400" dirty="0">
                <a:latin typeface="Algerian" panose="04020705040A02060702" pitchFamily="82" charset="0"/>
              </a:rPr>
              <a:t>FIG: minimum and maximum values of the features for each clusters</a:t>
            </a:r>
          </a:p>
        </p:txBody>
      </p:sp>
    </p:spTree>
    <p:extLst>
      <p:ext uri="{BB962C8B-B14F-4D97-AF65-F5344CB8AC3E}">
        <p14:creationId xmlns:p14="http://schemas.microsoft.com/office/powerpoint/2010/main" xmlns="" val="102688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1B3B38B-58E5-6FDB-865A-37B9F31B479C}"/>
              </a:ext>
            </a:extLst>
          </p:cNvPr>
          <p:cNvSpPr txBox="1"/>
          <p:nvPr/>
        </p:nvSpPr>
        <p:spPr>
          <a:xfrm>
            <a:off x="2616474" y="339147"/>
            <a:ext cx="7979254" cy="646331"/>
          </a:xfrm>
          <a:prstGeom prst="rect">
            <a:avLst/>
          </a:prstGeom>
          <a:noFill/>
        </p:spPr>
        <p:txBody>
          <a:bodyPr wrap="square" rtlCol="0">
            <a:spAutoFit/>
          </a:bodyPr>
          <a:lstStyle/>
          <a:p>
            <a:pPr algn="ctr"/>
            <a:r>
              <a:rPr lang="en-IN" sz="3600" b="1" u="sng" dirty="0">
                <a:latin typeface="Algerian" panose="04020705040A02060702" pitchFamily="82" charset="0"/>
              </a:rPr>
              <a:t>Layout recommendation system</a:t>
            </a:r>
          </a:p>
        </p:txBody>
      </p:sp>
      <p:sp>
        <p:nvSpPr>
          <p:cNvPr id="3" name="TextBox 2">
            <a:extLst>
              <a:ext uri="{FF2B5EF4-FFF2-40B4-BE49-F238E27FC236}">
                <a16:creationId xmlns:a16="http://schemas.microsoft.com/office/drawing/2014/main" xmlns="" id="{DEFAE6CF-755B-0DB9-77A9-324BA9DDBAE7}"/>
              </a:ext>
            </a:extLst>
          </p:cNvPr>
          <p:cNvSpPr txBox="1"/>
          <p:nvPr/>
        </p:nvSpPr>
        <p:spPr>
          <a:xfrm>
            <a:off x="889799" y="1786062"/>
            <a:ext cx="4777819" cy="3293209"/>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the Layout Recommendation System, two models were tried out</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Unsupervised Nearest Neighbour</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Neural Network with 6 input features namely Area, Perimeter, Number of Edges, Length and Width of the Bounding Box and two hidden layers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both the models, 5 image predictions are done after training it over the entire 173 images and its extracted features</a:t>
            </a:r>
          </a:p>
          <a:p>
            <a:pPr lvl="1" algn="just">
              <a:spcBef>
                <a:spcPts val="250"/>
              </a:spcBef>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17AFCD5-E48B-5374-5594-B78D69D21723}"/>
              </a:ext>
            </a:extLst>
          </p:cNvPr>
          <p:cNvPicPr>
            <a:picLocks noChangeAspect="1"/>
          </p:cNvPicPr>
          <p:nvPr/>
        </p:nvPicPr>
        <p:blipFill>
          <a:blip r:embed="rId2"/>
          <a:stretch>
            <a:fillRect/>
          </a:stretch>
        </p:blipFill>
        <p:spPr>
          <a:xfrm>
            <a:off x="586824" y="5131472"/>
            <a:ext cx="6692484" cy="317131"/>
          </a:xfrm>
          <a:prstGeom prst="rect">
            <a:avLst/>
          </a:prstGeom>
        </p:spPr>
      </p:pic>
      <p:sp>
        <p:nvSpPr>
          <p:cNvPr id="10" name="TextBox 9">
            <a:extLst>
              <a:ext uri="{FF2B5EF4-FFF2-40B4-BE49-F238E27FC236}">
                <a16:creationId xmlns:a16="http://schemas.microsoft.com/office/drawing/2014/main" xmlns="" id="{0C719CB6-EAD4-5F27-381C-8706B264AAA0}"/>
              </a:ext>
            </a:extLst>
          </p:cNvPr>
          <p:cNvSpPr txBox="1"/>
          <p:nvPr/>
        </p:nvSpPr>
        <p:spPr>
          <a:xfrm>
            <a:off x="7543263" y="4480056"/>
            <a:ext cx="3052465" cy="523220"/>
          </a:xfrm>
          <a:prstGeom prst="rect">
            <a:avLst/>
          </a:prstGeom>
          <a:noFill/>
        </p:spPr>
        <p:txBody>
          <a:bodyPr wrap="square" rtlCol="0">
            <a:spAutoFit/>
          </a:bodyPr>
          <a:lstStyle/>
          <a:p>
            <a:pPr algn="ctr"/>
            <a:r>
              <a:rPr lang="en-IN" sz="1400" dirty="0">
                <a:latin typeface="Algerian" panose="04020705040A02060702" pitchFamily="82" charset="0"/>
              </a:rPr>
              <a:t>FIG: input features for the recommendation </a:t>
            </a:r>
            <a:r>
              <a:rPr lang="en-IN" sz="1400" dirty="0" err="1">
                <a:latin typeface="Algerian" panose="04020705040A02060702" pitchFamily="82" charset="0"/>
              </a:rPr>
              <a:t>sytem</a:t>
            </a:r>
            <a:r>
              <a:rPr lang="en-IN" sz="1400" dirty="0">
                <a:latin typeface="Algerian" panose="04020705040A02060702" pitchFamily="82" charset="0"/>
              </a:rPr>
              <a:t> </a:t>
            </a:r>
          </a:p>
        </p:txBody>
      </p:sp>
      <p:sp>
        <p:nvSpPr>
          <p:cNvPr id="11" name="TextBox 10">
            <a:extLst>
              <a:ext uri="{FF2B5EF4-FFF2-40B4-BE49-F238E27FC236}">
                <a16:creationId xmlns:a16="http://schemas.microsoft.com/office/drawing/2014/main" xmlns="" id="{0E3581E5-03BE-C8BD-165A-B5E2231DDDD5}"/>
              </a:ext>
            </a:extLst>
          </p:cNvPr>
          <p:cNvSpPr txBox="1"/>
          <p:nvPr/>
        </p:nvSpPr>
        <p:spPr>
          <a:xfrm>
            <a:off x="1698642" y="5565015"/>
            <a:ext cx="3684063" cy="523220"/>
          </a:xfrm>
          <a:prstGeom prst="rect">
            <a:avLst/>
          </a:prstGeom>
          <a:noFill/>
        </p:spPr>
        <p:txBody>
          <a:bodyPr wrap="square" rtlCol="0">
            <a:spAutoFit/>
          </a:bodyPr>
          <a:lstStyle/>
          <a:p>
            <a:pPr algn="ctr"/>
            <a:r>
              <a:rPr lang="en-IN" sz="1400" dirty="0">
                <a:latin typeface="Algerian" panose="04020705040A02060702" pitchFamily="82" charset="0"/>
              </a:rPr>
              <a:t>FIG: images recommended for the inputs by Nearest neighbour</a:t>
            </a:r>
          </a:p>
        </p:txBody>
      </p:sp>
      <p:pic>
        <p:nvPicPr>
          <p:cNvPr id="13" name="Picture 12">
            <a:extLst>
              <a:ext uri="{FF2B5EF4-FFF2-40B4-BE49-F238E27FC236}">
                <a16:creationId xmlns:a16="http://schemas.microsoft.com/office/drawing/2014/main" xmlns="" id="{133ED961-C7D5-54C0-1667-6B9EB2CB4471}"/>
              </a:ext>
            </a:extLst>
          </p:cNvPr>
          <p:cNvPicPr>
            <a:picLocks noChangeAspect="1"/>
          </p:cNvPicPr>
          <p:nvPr/>
        </p:nvPicPr>
        <p:blipFill>
          <a:blip r:embed="rId3"/>
          <a:stretch>
            <a:fillRect/>
          </a:stretch>
        </p:blipFill>
        <p:spPr>
          <a:xfrm>
            <a:off x="7978730" y="2582152"/>
            <a:ext cx="2181529" cy="1505160"/>
          </a:xfrm>
          <a:prstGeom prst="rect">
            <a:avLst/>
          </a:prstGeom>
        </p:spPr>
      </p:pic>
    </p:spTree>
    <p:extLst>
      <p:ext uri="{BB962C8B-B14F-4D97-AF65-F5344CB8AC3E}">
        <p14:creationId xmlns:p14="http://schemas.microsoft.com/office/powerpoint/2010/main" xmlns="" val="3877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17F97FD-69E0-7AAA-926E-052C4B7667EB}"/>
              </a:ext>
            </a:extLst>
          </p:cNvPr>
          <p:cNvSpPr txBox="1"/>
          <p:nvPr/>
        </p:nvSpPr>
        <p:spPr>
          <a:xfrm>
            <a:off x="2541059" y="339147"/>
            <a:ext cx="7979254" cy="646331"/>
          </a:xfrm>
          <a:prstGeom prst="rect">
            <a:avLst/>
          </a:prstGeom>
          <a:noFill/>
        </p:spPr>
        <p:txBody>
          <a:bodyPr wrap="square" rtlCol="0">
            <a:spAutoFit/>
          </a:bodyPr>
          <a:lstStyle/>
          <a:p>
            <a:pPr algn="ctr"/>
            <a:r>
              <a:rPr lang="en-IN" sz="3600" b="1" u="sng" dirty="0">
                <a:latin typeface="Algerian" panose="04020705040A02060702" pitchFamily="82" charset="0"/>
              </a:rPr>
              <a:t>Layout recommendation system</a:t>
            </a:r>
          </a:p>
        </p:txBody>
      </p:sp>
      <p:sp>
        <p:nvSpPr>
          <p:cNvPr id="3" name="TextBox 2">
            <a:extLst>
              <a:ext uri="{FF2B5EF4-FFF2-40B4-BE49-F238E27FC236}">
                <a16:creationId xmlns:a16="http://schemas.microsoft.com/office/drawing/2014/main" xmlns="" id="{74ED4649-BD93-D6D2-8DE5-78461210087B}"/>
              </a:ext>
            </a:extLst>
          </p:cNvPr>
          <p:cNvSpPr txBox="1"/>
          <p:nvPr/>
        </p:nvSpPr>
        <p:spPr>
          <a:xfrm>
            <a:off x="908653" y="1382602"/>
            <a:ext cx="4777819" cy="4601260"/>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Checking if the recommendation falls in the similar cluster and have the features close to the actual features of the image</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original features are almost in a close range of the given input features apart from the perimeter which might have caused because of the scaling and more importance given to the other 5 parameters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However, since we have just used the area, perimeter, edges, length and width of the image as features some recommendation may not be close and be far off. In such case, a CNN model with higher features are more better but qualitatively expressing the meaning of every feature would be very difficult in such a case </a:t>
            </a:r>
          </a:p>
        </p:txBody>
      </p:sp>
      <p:pic>
        <p:nvPicPr>
          <p:cNvPr id="8194" name="Picture 2">
            <a:extLst>
              <a:ext uri="{FF2B5EF4-FFF2-40B4-BE49-F238E27FC236}">
                <a16:creationId xmlns:a16="http://schemas.microsoft.com/office/drawing/2014/main" xmlns="" id="{208B7832-7976-9D69-8940-5AEF75E3A5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12819" y="985478"/>
            <a:ext cx="2908419" cy="218131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483433A1-FDFF-FA87-0133-14A52F4C377C}"/>
              </a:ext>
            </a:extLst>
          </p:cNvPr>
          <p:cNvSpPr txBox="1"/>
          <p:nvPr/>
        </p:nvSpPr>
        <p:spPr>
          <a:xfrm>
            <a:off x="8012819" y="3266640"/>
            <a:ext cx="3052465" cy="738664"/>
          </a:xfrm>
          <a:prstGeom prst="rect">
            <a:avLst/>
          </a:prstGeom>
          <a:noFill/>
        </p:spPr>
        <p:txBody>
          <a:bodyPr wrap="square" rtlCol="0">
            <a:spAutoFit/>
          </a:bodyPr>
          <a:lstStyle/>
          <a:p>
            <a:pPr algn="ctr"/>
            <a:r>
              <a:rPr lang="en-IN" sz="1400" dirty="0">
                <a:latin typeface="Algerian" panose="04020705040A02060702" pitchFamily="82" charset="0"/>
              </a:rPr>
              <a:t>FIG: image </a:t>
            </a:r>
            <a:r>
              <a:rPr lang="en-IN" sz="1400" b="0" dirty="0">
                <a:solidFill>
                  <a:srgbClr val="CE9178"/>
                </a:solidFill>
                <a:effectLst/>
                <a:highlight>
                  <a:srgbClr val="1E1E1E"/>
                </a:highlight>
                <a:latin typeface="Courier New" panose="02070309020205020404" pitchFamily="49" charset="0"/>
              </a:rPr>
              <a:t>/content/images/0131.jpg</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pic>
        <p:nvPicPr>
          <p:cNvPr id="7" name="Picture 6">
            <a:extLst>
              <a:ext uri="{FF2B5EF4-FFF2-40B4-BE49-F238E27FC236}">
                <a16:creationId xmlns:a16="http://schemas.microsoft.com/office/drawing/2014/main" xmlns="" id="{E957E7DD-EF5C-6060-EB24-A0CA96BB9822}"/>
              </a:ext>
            </a:extLst>
          </p:cNvPr>
          <p:cNvPicPr>
            <a:picLocks noChangeAspect="1"/>
          </p:cNvPicPr>
          <p:nvPr/>
        </p:nvPicPr>
        <p:blipFill>
          <a:blip r:embed="rId3"/>
          <a:stretch>
            <a:fillRect/>
          </a:stretch>
        </p:blipFill>
        <p:spPr>
          <a:xfrm>
            <a:off x="9077073" y="4801127"/>
            <a:ext cx="2886478" cy="1257475"/>
          </a:xfrm>
          <a:prstGeom prst="rect">
            <a:avLst/>
          </a:prstGeom>
        </p:spPr>
      </p:pic>
      <p:sp>
        <p:nvSpPr>
          <p:cNvPr id="8" name="TextBox 7">
            <a:extLst>
              <a:ext uri="{FF2B5EF4-FFF2-40B4-BE49-F238E27FC236}">
                <a16:creationId xmlns:a16="http://schemas.microsoft.com/office/drawing/2014/main" xmlns="" id="{FFDDDFBA-059F-A49D-9283-6368AD8E3766}"/>
              </a:ext>
            </a:extLst>
          </p:cNvPr>
          <p:cNvSpPr txBox="1"/>
          <p:nvPr/>
        </p:nvSpPr>
        <p:spPr>
          <a:xfrm>
            <a:off x="5686472" y="6149521"/>
            <a:ext cx="3052465" cy="738664"/>
          </a:xfrm>
          <a:prstGeom prst="rect">
            <a:avLst/>
          </a:prstGeom>
          <a:noFill/>
        </p:spPr>
        <p:txBody>
          <a:bodyPr wrap="square" rtlCol="0">
            <a:spAutoFit/>
          </a:bodyPr>
          <a:lstStyle/>
          <a:p>
            <a:pPr algn="ctr"/>
            <a:r>
              <a:rPr lang="en-IN" sz="1400" dirty="0">
                <a:latin typeface="Algerian" panose="04020705040A02060702" pitchFamily="82" charset="0"/>
              </a:rPr>
              <a:t>FIG: input features to the model</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sp>
        <p:nvSpPr>
          <p:cNvPr id="9" name="TextBox 8">
            <a:extLst>
              <a:ext uri="{FF2B5EF4-FFF2-40B4-BE49-F238E27FC236}">
                <a16:creationId xmlns:a16="http://schemas.microsoft.com/office/drawing/2014/main" xmlns="" id="{B53E2A37-A063-5C84-9755-F01796AD3F10}"/>
              </a:ext>
            </a:extLst>
          </p:cNvPr>
          <p:cNvSpPr txBox="1"/>
          <p:nvPr/>
        </p:nvSpPr>
        <p:spPr>
          <a:xfrm>
            <a:off x="8994080" y="6119336"/>
            <a:ext cx="3052465" cy="738664"/>
          </a:xfrm>
          <a:prstGeom prst="rect">
            <a:avLst/>
          </a:prstGeom>
          <a:noFill/>
        </p:spPr>
        <p:txBody>
          <a:bodyPr wrap="square" rtlCol="0">
            <a:spAutoFit/>
          </a:bodyPr>
          <a:lstStyle/>
          <a:p>
            <a:pPr algn="ctr"/>
            <a:r>
              <a:rPr lang="en-IN" sz="1400" dirty="0">
                <a:latin typeface="Algerian" panose="04020705040A02060702" pitchFamily="82" charset="0"/>
              </a:rPr>
              <a:t>FIG: original features and the cluster of the model</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pic>
        <p:nvPicPr>
          <p:cNvPr id="11" name="Picture 10">
            <a:extLst>
              <a:ext uri="{FF2B5EF4-FFF2-40B4-BE49-F238E27FC236}">
                <a16:creationId xmlns:a16="http://schemas.microsoft.com/office/drawing/2014/main" xmlns="" id="{585ECE8A-819E-BFC0-CDDE-7B761B937816}"/>
              </a:ext>
            </a:extLst>
          </p:cNvPr>
          <p:cNvPicPr>
            <a:picLocks noChangeAspect="1"/>
          </p:cNvPicPr>
          <p:nvPr/>
        </p:nvPicPr>
        <p:blipFill>
          <a:blip r:embed="rId4"/>
          <a:stretch>
            <a:fillRect/>
          </a:stretch>
        </p:blipFill>
        <p:spPr>
          <a:xfrm>
            <a:off x="6121939" y="4522805"/>
            <a:ext cx="2181529" cy="1505160"/>
          </a:xfrm>
          <a:prstGeom prst="rect">
            <a:avLst/>
          </a:prstGeom>
        </p:spPr>
      </p:pic>
    </p:spTree>
    <p:extLst>
      <p:ext uri="{BB962C8B-B14F-4D97-AF65-F5344CB8AC3E}">
        <p14:creationId xmlns:p14="http://schemas.microsoft.com/office/powerpoint/2010/main" xmlns="" val="231324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952E7F-F4E2-4CD7-8836-677D5E1305ED}"/>
              </a:ext>
            </a:extLst>
          </p:cNvPr>
          <p:cNvSpPr txBox="1"/>
          <p:nvPr/>
        </p:nvSpPr>
        <p:spPr>
          <a:xfrm>
            <a:off x="2541059" y="339147"/>
            <a:ext cx="7979254" cy="646331"/>
          </a:xfrm>
          <a:prstGeom prst="rect">
            <a:avLst/>
          </a:prstGeom>
          <a:noFill/>
        </p:spPr>
        <p:txBody>
          <a:bodyPr wrap="square" rtlCol="0">
            <a:spAutoFit/>
          </a:bodyPr>
          <a:lstStyle/>
          <a:p>
            <a:pPr algn="ctr"/>
            <a:r>
              <a:rPr lang="en-IN" sz="3600" b="1" u="sng" dirty="0">
                <a:latin typeface="Algerian" panose="04020705040A02060702" pitchFamily="82" charset="0"/>
              </a:rPr>
              <a:t>Layout recommendation system</a:t>
            </a:r>
          </a:p>
        </p:txBody>
      </p:sp>
      <p:pic>
        <p:nvPicPr>
          <p:cNvPr id="10242" name="Picture 2">
            <a:extLst>
              <a:ext uri="{FF2B5EF4-FFF2-40B4-BE49-F238E27FC236}">
                <a16:creationId xmlns:a16="http://schemas.microsoft.com/office/drawing/2014/main" xmlns="" id="{85BF1056-2A48-69A9-489C-72FAE60781B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33945" y="935407"/>
            <a:ext cx="3296644" cy="2472483"/>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a:extLst>
              <a:ext uri="{FF2B5EF4-FFF2-40B4-BE49-F238E27FC236}">
                <a16:creationId xmlns:a16="http://schemas.microsoft.com/office/drawing/2014/main" xmlns="" id="{57920E67-660B-A352-3535-B8499646B01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01902" y="942680"/>
            <a:ext cx="3315093" cy="2486320"/>
          </a:xfrm>
          <a:prstGeom prst="rect">
            <a:avLst/>
          </a:prstGeom>
          <a:noFill/>
          <a:extLst>
            <a:ext uri="{909E8E84-426E-40DD-AFC4-6F175D3DCCD1}">
              <a14:hiddenFill xmlns:a14="http://schemas.microsoft.com/office/drawing/2010/main" xmlns="">
                <a:solidFill>
                  <a:srgbClr val="FFFFFF"/>
                </a:solidFill>
              </a14:hiddenFill>
            </a:ext>
          </a:extLst>
        </p:spPr>
      </p:pic>
      <p:pic>
        <p:nvPicPr>
          <p:cNvPr id="10246" name="Picture 6">
            <a:extLst>
              <a:ext uri="{FF2B5EF4-FFF2-40B4-BE49-F238E27FC236}">
                <a16:creationId xmlns:a16="http://schemas.microsoft.com/office/drawing/2014/main" xmlns="" id="{FE860775-E40C-A3EC-C994-B57CD366CC8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224352" y="942680"/>
            <a:ext cx="3145410" cy="235905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7E39021B-C4E6-F808-C4C4-AD1B35B7EB0E}"/>
              </a:ext>
            </a:extLst>
          </p:cNvPr>
          <p:cNvSpPr txBox="1"/>
          <p:nvPr/>
        </p:nvSpPr>
        <p:spPr>
          <a:xfrm>
            <a:off x="4075005" y="6041799"/>
            <a:ext cx="4041990" cy="954107"/>
          </a:xfrm>
          <a:prstGeom prst="rect">
            <a:avLst/>
          </a:prstGeom>
          <a:noFill/>
        </p:spPr>
        <p:txBody>
          <a:bodyPr wrap="square" rtlCol="0">
            <a:spAutoFit/>
          </a:bodyPr>
          <a:lstStyle/>
          <a:p>
            <a:pPr algn="ctr"/>
            <a:r>
              <a:rPr lang="en-IN" sz="1400" dirty="0">
                <a:latin typeface="Algerian" panose="04020705040A02060702" pitchFamily="82" charset="0"/>
              </a:rPr>
              <a:t>FIG: other images recommended by the nearest neighbour</a:t>
            </a:r>
            <a:endParaRPr lang="en-IN" sz="1400" dirty="0">
              <a:latin typeface="Times New Roman" panose="02020603050405020304" pitchFamily="18" charset="0"/>
              <a:cs typeface="Times New Roman" panose="02020603050405020304" pitchFamily="18" charset="0"/>
            </a:endParaRPr>
          </a:p>
          <a:p>
            <a:pPr algn="ct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pic>
        <p:nvPicPr>
          <p:cNvPr id="10248" name="Picture 8">
            <a:extLst>
              <a:ext uri="{FF2B5EF4-FFF2-40B4-BE49-F238E27FC236}">
                <a16:creationId xmlns:a16="http://schemas.microsoft.com/office/drawing/2014/main" xmlns="" id="{67B4A9FB-F563-CE4F-266C-96498DD6B4BC}"/>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232428" y="3168418"/>
            <a:ext cx="3145410" cy="2359058"/>
          </a:xfrm>
          <a:prstGeom prst="rect">
            <a:avLst/>
          </a:prstGeom>
          <a:noFill/>
          <a:extLst>
            <a:ext uri="{909E8E84-426E-40DD-AFC4-6F175D3DCCD1}">
              <a14:hiddenFill xmlns:a14="http://schemas.microsoft.com/office/drawing/2010/main" xmlns="">
                <a:solidFill>
                  <a:srgbClr val="FFFFFF"/>
                </a:solidFill>
              </a14:hiddenFill>
            </a:ext>
          </a:extLst>
        </p:spPr>
      </p:pic>
      <p:pic>
        <p:nvPicPr>
          <p:cNvPr id="10250" name="Picture 10">
            <a:extLst>
              <a:ext uri="{FF2B5EF4-FFF2-40B4-BE49-F238E27FC236}">
                <a16:creationId xmlns:a16="http://schemas.microsoft.com/office/drawing/2014/main" xmlns="" id="{BA5B8FF7-098F-6230-7DFF-8C392077B083}"/>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036998" y="3104787"/>
            <a:ext cx="3315093" cy="24863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132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7B0239-249B-B87B-5791-E5054AE58E84}"/>
              </a:ext>
            </a:extLst>
          </p:cNvPr>
          <p:cNvSpPr txBox="1"/>
          <p:nvPr/>
        </p:nvSpPr>
        <p:spPr>
          <a:xfrm>
            <a:off x="2541059" y="339147"/>
            <a:ext cx="7979254" cy="646331"/>
          </a:xfrm>
          <a:prstGeom prst="rect">
            <a:avLst/>
          </a:prstGeom>
          <a:noFill/>
        </p:spPr>
        <p:txBody>
          <a:bodyPr wrap="square" rtlCol="0">
            <a:spAutoFit/>
          </a:bodyPr>
          <a:lstStyle/>
          <a:p>
            <a:pPr algn="ctr"/>
            <a:r>
              <a:rPr lang="en-IN" sz="3600" b="1" u="sng" dirty="0">
                <a:latin typeface="Algerian" panose="04020705040A02060702" pitchFamily="82" charset="0"/>
              </a:rPr>
              <a:t>Layout recommendation system</a:t>
            </a:r>
          </a:p>
        </p:txBody>
      </p:sp>
      <p:sp>
        <p:nvSpPr>
          <p:cNvPr id="3" name="TextBox 2">
            <a:extLst>
              <a:ext uri="{FF2B5EF4-FFF2-40B4-BE49-F238E27FC236}">
                <a16:creationId xmlns:a16="http://schemas.microsoft.com/office/drawing/2014/main" xmlns="" id="{F33BD3FD-B6DC-0261-960C-8E090EA37E9B}"/>
              </a:ext>
            </a:extLst>
          </p:cNvPr>
          <p:cNvSpPr txBox="1"/>
          <p:nvPr/>
        </p:nvSpPr>
        <p:spPr>
          <a:xfrm>
            <a:off x="1078335" y="1305295"/>
            <a:ext cx="4777819" cy="4362733"/>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the Neural Network with the hidden layers, apart from scaling,  the y labels which are the image paths were encoded in </a:t>
            </a:r>
            <a:r>
              <a:rPr lang="en-IN" dirty="0" err="1">
                <a:latin typeface="Times New Roman" panose="02020603050405020304" pitchFamily="18" charset="0"/>
                <a:cs typeface="Times New Roman" panose="02020603050405020304" pitchFamily="18" charset="0"/>
              </a:rPr>
              <a:t>numericals</a:t>
            </a:r>
            <a:r>
              <a:rPr lang="en-IN" dirty="0">
                <a:latin typeface="Times New Roman" panose="02020603050405020304" pitchFamily="18" charset="0"/>
                <a:cs typeface="Times New Roman" panose="02020603050405020304" pitchFamily="18" charset="0"/>
              </a:rPr>
              <a:t> for better model predictions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To predict more number of images, </a:t>
            </a:r>
            <a:r>
              <a:rPr lang="en-IN" dirty="0" err="1">
                <a:latin typeface="Times New Roman" panose="02020603050405020304" pitchFamily="18" charset="0"/>
                <a:cs typeface="Times New Roman" panose="02020603050405020304" pitchFamily="18" charset="0"/>
              </a:rPr>
              <a:t>MultiLabelBinarizer</a:t>
            </a:r>
            <a:r>
              <a:rPr lang="en-IN" dirty="0">
                <a:latin typeface="Times New Roman" panose="02020603050405020304" pitchFamily="18" charset="0"/>
                <a:cs typeface="Times New Roman" panose="02020603050405020304" pitchFamily="18" charset="0"/>
              </a:rPr>
              <a:t> was used, so that during prediction it gives out the probabilities for all the images and thresholding can be done to find out the best ones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input and original features are fairly closer. Also it is a little better than the Nearest Neighbour System. Reason may be of the </a:t>
            </a:r>
            <a:r>
              <a:rPr lang="en-IN" dirty="0" err="1">
                <a:latin typeface="Times New Roman" panose="02020603050405020304" pitchFamily="18" charset="0"/>
                <a:cs typeface="Times New Roman" panose="02020603050405020304" pitchFamily="18" charset="0"/>
              </a:rPr>
              <a:t>scalling</a:t>
            </a:r>
            <a:r>
              <a:rPr lang="en-IN" dirty="0">
                <a:latin typeface="Times New Roman" panose="02020603050405020304" pitchFamily="18" charset="0"/>
                <a:cs typeface="Times New Roman" panose="02020603050405020304" pitchFamily="18" charset="0"/>
              </a:rPr>
              <a:t>, encoding and the extra training of the model</a:t>
            </a:r>
          </a:p>
          <a:p>
            <a:pPr lvl="1" algn="just">
              <a:spcBef>
                <a:spcPts val="250"/>
              </a:spcBef>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567C036-A5DC-1E99-AB90-84D5C7A45D9E}"/>
              </a:ext>
            </a:extLst>
          </p:cNvPr>
          <p:cNvPicPr>
            <a:picLocks noChangeAspect="1"/>
          </p:cNvPicPr>
          <p:nvPr/>
        </p:nvPicPr>
        <p:blipFill>
          <a:blip r:embed="rId2"/>
          <a:stretch>
            <a:fillRect/>
          </a:stretch>
        </p:blipFill>
        <p:spPr>
          <a:xfrm>
            <a:off x="6096000" y="3987091"/>
            <a:ext cx="2181529" cy="1505160"/>
          </a:xfrm>
          <a:prstGeom prst="rect">
            <a:avLst/>
          </a:prstGeom>
        </p:spPr>
      </p:pic>
      <p:pic>
        <p:nvPicPr>
          <p:cNvPr id="7" name="Picture 6">
            <a:extLst>
              <a:ext uri="{FF2B5EF4-FFF2-40B4-BE49-F238E27FC236}">
                <a16:creationId xmlns:a16="http://schemas.microsoft.com/office/drawing/2014/main" xmlns="" id="{813C47B3-AA6C-16EA-748A-6A82C556A62A}"/>
              </a:ext>
            </a:extLst>
          </p:cNvPr>
          <p:cNvPicPr>
            <a:picLocks noChangeAspect="1"/>
          </p:cNvPicPr>
          <p:nvPr/>
        </p:nvPicPr>
        <p:blipFill>
          <a:blip r:embed="rId3"/>
          <a:stretch>
            <a:fillRect/>
          </a:stretch>
        </p:blipFill>
        <p:spPr>
          <a:xfrm>
            <a:off x="9061322" y="4114389"/>
            <a:ext cx="2917981" cy="1250563"/>
          </a:xfrm>
          <a:prstGeom prst="rect">
            <a:avLst/>
          </a:prstGeom>
        </p:spPr>
      </p:pic>
      <p:pic>
        <p:nvPicPr>
          <p:cNvPr id="11268" name="Picture 4">
            <a:extLst>
              <a:ext uri="{FF2B5EF4-FFF2-40B4-BE49-F238E27FC236}">
                <a16:creationId xmlns:a16="http://schemas.microsoft.com/office/drawing/2014/main" xmlns="" id="{4B39B204-2F8B-B03F-50F0-1DFF9781047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806430" y="970547"/>
            <a:ext cx="2317645" cy="186859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8A417DBC-C125-D984-655A-6CCDEEEA5637}"/>
              </a:ext>
            </a:extLst>
          </p:cNvPr>
          <p:cNvSpPr txBox="1"/>
          <p:nvPr/>
        </p:nvSpPr>
        <p:spPr>
          <a:xfrm>
            <a:off x="6944257" y="3032984"/>
            <a:ext cx="4041990" cy="738664"/>
          </a:xfrm>
          <a:prstGeom prst="rect">
            <a:avLst/>
          </a:prstGeom>
          <a:noFill/>
        </p:spPr>
        <p:txBody>
          <a:bodyPr wrap="square" rtlCol="0">
            <a:spAutoFit/>
          </a:bodyPr>
          <a:lstStyle/>
          <a:p>
            <a:pPr algn="ctr"/>
            <a:r>
              <a:rPr lang="en-IN" sz="1400" dirty="0">
                <a:latin typeface="Algerian" panose="04020705040A02060702" pitchFamily="82" charset="0"/>
              </a:rPr>
              <a:t>FIG: image from the neural network recommendation</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sp>
        <p:nvSpPr>
          <p:cNvPr id="9" name="TextBox 8">
            <a:extLst>
              <a:ext uri="{FF2B5EF4-FFF2-40B4-BE49-F238E27FC236}">
                <a16:creationId xmlns:a16="http://schemas.microsoft.com/office/drawing/2014/main" xmlns="" id="{58A260FC-AD3A-FCC6-46C5-8336DFB1BB58}"/>
              </a:ext>
            </a:extLst>
          </p:cNvPr>
          <p:cNvSpPr txBox="1"/>
          <p:nvPr/>
        </p:nvSpPr>
        <p:spPr>
          <a:xfrm>
            <a:off x="6027148" y="5707694"/>
            <a:ext cx="2250381" cy="738664"/>
          </a:xfrm>
          <a:prstGeom prst="rect">
            <a:avLst/>
          </a:prstGeom>
          <a:noFill/>
        </p:spPr>
        <p:txBody>
          <a:bodyPr wrap="square" rtlCol="0">
            <a:spAutoFit/>
          </a:bodyPr>
          <a:lstStyle/>
          <a:p>
            <a:pPr algn="ctr"/>
            <a:r>
              <a:rPr lang="en-IN" sz="1400" dirty="0">
                <a:latin typeface="Algerian" panose="04020705040A02060702" pitchFamily="82" charset="0"/>
              </a:rPr>
              <a:t>FIG: input features given to the model</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sp>
        <p:nvSpPr>
          <p:cNvPr id="10" name="TextBox 9">
            <a:extLst>
              <a:ext uri="{FF2B5EF4-FFF2-40B4-BE49-F238E27FC236}">
                <a16:creationId xmlns:a16="http://schemas.microsoft.com/office/drawing/2014/main" xmlns="" id="{3131B8D8-BBA0-2182-F21B-3A43CFF34571}"/>
              </a:ext>
            </a:extLst>
          </p:cNvPr>
          <p:cNvSpPr txBox="1"/>
          <p:nvPr/>
        </p:nvSpPr>
        <p:spPr>
          <a:xfrm>
            <a:off x="9492792" y="5599972"/>
            <a:ext cx="2374961" cy="954107"/>
          </a:xfrm>
          <a:prstGeom prst="rect">
            <a:avLst/>
          </a:prstGeom>
          <a:noFill/>
        </p:spPr>
        <p:txBody>
          <a:bodyPr wrap="square" rtlCol="0">
            <a:spAutoFit/>
          </a:bodyPr>
          <a:lstStyle/>
          <a:p>
            <a:pPr algn="ctr"/>
            <a:r>
              <a:rPr lang="en-IN" sz="1400" dirty="0">
                <a:latin typeface="Algerian" panose="04020705040A02060702" pitchFamily="82" charset="0"/>
              </a:rPr>
              <a:t>FIG: the original features of the model</a:t>
            </a:r>
            <a:endParaRPr lang="en-IN" sz="1400" dirty="0">
              <a:latin typeface="Times New Roman" panose="02020603050405020304" pitchFamily="18" charset="0"/>
              <a:cs typeface="Times New Roman" panose="02020603050405020304" pitchFamily="18" charset="0"/>
            </a:endParaRPr>
          </a:p>
          <a:p>
            <a:pPr algn="ct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spTree>
    <p:extLst>
      <p:ext uri="{BB962C8B-B14F-4D97-AF65-F5344CB8AC3E}">
        <p14:creationId xmlns:p14="http://schemas.microsoft.com/office/powerpoint/2010/main" xmlns="" val="54388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50C999-A617-C7F6-B7B5-63057F4B9617}"/>
              </a:ext>
            </a:extLst>
          </p:cNvPr>
          <p:cNvSpPr txBox="1"/>
          <p:nvPr/>
        </p:nvSpPr>
        <p:spPr>
          <a:xfrm>
            <a:off x="2541059" y="339147"/>
            <a:ext cx="7979254" cy="646331"/>
          </a:xfrm>
          <a:prstGeom prst="rect">
            <a:avLst/>
          </a:prstGeom>
          <a:noFill/>
        </p:spPr>
        <p:txBody>
          <a:bodyPr wrap="square" rtlCol="0">
            <a:spAutoFit/>
          </a:bodyPr>
          <a:lstStyle/>
          <a:p>
            <a:pPr algn="ctr"/>
            <a:r>
              <a:rPr lang="en-IN" sz="3600" b="1" u="sng" dirty="0">
                <a:latin typeface="Algerian" panose="04020705040A02060702" pitchFamily="82" charset="0"/>
              </a:rPr>
              <a:t>Layout recommendation system</a:t>
            </a:r>
          </a:p>
        </p:txBody>
      </p:sp>
      <p:sp>
        <p:nvSpPr>
          <p:cNvPr id="4" name="TextBox 3">
            <a:extLst>
              <a:ext uri="{FF2B5EF4-FFF2-40B4-BE49-F238E27FC236}">
                <a16:creationId xmlns:a16="http://schemas.microsoft.com/office/drawing/2014/main" xmlns="" id="{9E9235EF-C3A0-FC7D-35F2-9F5963CA423F}"/>
              </a:ext>
            </a:extLst>
          </p:cNvPr>
          <p:cNvSpPr txBox="1"/>
          <p:nvPr/>
        </p:nvSpPr>
        <p:spPr>
          <a:xfrm>
            <a:off x="2436043" y="1174977"/>
            <a:ext cx="7471527" cy="1200329"/>
          </a:xfrm>
          <a:prstGeom prst="rect">
            <a:avLst/>
          </a:prstGeom>
          <a:noFill/>
        </p:spPr>
        <p:txBody>
          <a:bodyPr wrap="square">
            <a:spAutoFit/>
          </a:bodyPr>
          <a:lstStyle/>
          <a:p>
            <a:pPr algn="ctr">
              <a:spcBef>
                <a:spcPts val="250"/>
              </a:spcBef>
            </a:pPr>
            <a:r>
              <a:rPr lang="en-IN" dirty="0">
                <a:latin typeface="Times New Roman" panose="02020603050405020304" pitchFamily="18" charset="0"/>
                <a:cs typeface="Times New Roman" panose="02020603050405020304" pitchFamily="18" charset="0"/>
              </a:rPr>
              <a:t>Another optimization which was done was to give more importance to some features say area and cluster after scaling so that the model recommends based on the customer requests. This can be automated using functions and other customer requests</a:t>
            </a:r>
          </a:p>
        </p:txBody>
      </p:sp>
      <p:pic>
        <p:nvPicPr>
          <p:cNvPr id="12290" name="Picture 2">
            <a:extLst>
              <a:ext uri="{FF2B5EF4-FFF2-40B4-BE49-F238E27FC236}">
                <a16:creationId xmlns:a16="http://schemas.microsoft.com/office/drawing/2014/main" xmlns="" id="{259C7FF8-4664-55A9-820A-E12F9F86B96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7097" y="2375306"/>
            <a:ext cx="2554665" cy="191599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5DA21908-22FF-3391-5D27-5FC55E81908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7177" y="2403587"/>
            <a:ext cx="2317645" cy="1868594"/>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4">
            <a:extLst>
              <a:ext uri="{FF2B5EF4-FFF2-40B4-BE49-F238E27FC236}">
                <a16:creationId xmlns:a16="http://schemas.microsoft.com/office/drawing/2014/main" xmlns="" id="{3EC8E771-166D-03FA-C471-3715EAEAA3A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30237" y="2403587"/>
            <a:ext cx="2516957" cy="1887718"/>
          </a:xfrm>
          <a:prstGeom prst="rect">
            <a:avLst/>
          </a:prstGeom>
          <a:noFill/>
          <a:extLst>
            <a:ext uri="{909E8E84-426E-40DD-AFC4-6F175D3DCCD1}">
              <a14:hiddenFill xmlns:a14="http://schemas.microsoft.com/office/drawing/2010/main" xmlns="">
                <a:solidFill>
                  <a:srgbClr val="FFFFFF"/>
                </a:solidFill>
              </a14:hiddenFill>
            </a:ext>
          </a:extLst>
        </p:spPr>
      </p:pic>
      <p:pic>
        <p:nvPicPr>
          <p:cNvPr id="12294" name="Picture 6">
            <a:extLst>
              <a:ext uri="{FF2B5EF4-FFF2-40B4-BE49-F238E27FC236}">
                <a16:creationId xmlns:a16="http://schemas.microsoft.com/office/drawing/2014/main" xmlns="" id="{FAE19682-55BD-964F-6460-4878B1ECE1AD}"/>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916811" y="4291305"/>
            <a:ext cx="2501134" cy="1875851"/>
          </a:xfrm>
          <a:prstGeom prst="rect">
            <a:avLst/>
          </a:prstGeom>
          <a:noFill/>
          <a:extLst>
            <a:ext uri="{909E8E84-426E-40DD-AFC4-6F175D3DCCD1}">
              <a14:hiddenFill xmlns:a14="http://schemas.microsoft.com/office/drawing/2010/main" xmlns="">
                <a:solidFill>
                  <a:srgbClr val="FFFFFF"/>
                </a:solidFill>
              </a14:hiddenFill>
            </a:ext>
          </a:extLst>
        </p:spPr>
      </p:pic>
      <p:pic>
        <p:nvPicPr>
          <p:cNvPr id="12296" name="Picture 8">
            <a:extLst>
              <a:ext uri="{FF2B5EF4-FFF2-40B4-BE49-F238E27FC236}">
                <a16:creationId xmlns:a16="http://schemas.microsoft.com/office/drawing/2014/main" xmlns="" id="{016FD699-F2CE-4F94-A355-299D59C56F1B}"/>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774054" y="4291305"/>
            <a:ext cx="2221584" cy="166618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B5F62211-BE5B-7DFD-446E-698C07219A50}"/>
              </a:ext>
            </a:extLst>
          </p:cNvPr>
          <p:cNvSpPr txBox="1"/>
          <p:nvPr/>
        </p:nvSpPr>
        <p:spPr>
          <a:xfrm>
            <a:off x="4588247" y="6207304"/>
            <a:ext cx="4041990" cy="738664"/>
          </a:xfrm>
          <a:prstGeom prst="rect">
            <a:avLst/>
          </a:prstGeom>
          <a:noFill/>
        </p:spPr>
        <p:txBody>
          <a:bodyPr wrap="square" rtlCol="0">
            <a:spAutoFit/>
          </a:bodyPr>
          <a:lstStyle/>
          <a:p>
            <a:pPr algn="ctr"/>
            <a:r>
              <a:rPr lang="en-IN" sz="1400" dirty="0">
                <a:latin typeface="Algerian" panose="04020705040A02060702" pitchFamily="82" charset="0"/>
              </a:rPr>
              <a:t>FIG: images from the neural network recommendation for the input feature</a:t>
            </a:r>
            <a:endParaRPr lang="en-IN" sz="1400" b="0" dirty="0">
              <a:solidFill>
                <a:srgbClr val="D4D4D4"/>
              </a:solidFill>
              <a:effectLst/>
              <a:highlight>
                <a:srgbClr val="1E1E1E"/>
              </a:highlight>
              <a:latin typeface="Courier New" panose="02070309020205020404" pitchFamily="49" charset="0"/>
            </a:endParaRPr>
          </a:p>
          <a:p>
            <a:pPr algn="ctr"/>
            <a:endParaRPr lang="en-IN" sz="1400" dirty="0">
              <a:latin typeface="Algerian" panose="04020705040A02060702" pitchFamily="82" charset="0"/>
            </a:endParaRPr>
          </a:p>
        </p:txBody>
      </p:sp>
    </p:spTree>
    <p:extLst>
      <p:ext uri="{BB962C8B-B14F-4D97-AF65-F5344CB8AC3E}">
        <p14:creationId xmlns:p14="http://schemas.microsoft.com/office/powerpoint/2010/main" xmlns="" val="191790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4136AD5-5129-B443-25BD-571CFCBF334F}"/>
              </a:ext>
            </a:extLst>
          </p:cNvPr>
          <p:cNvSpPr txBox="1"/>
          <p:nvPr/>
        </p:nvSpPr>
        <p:spPr>
          <a:xfrm>
            <a:off x="2541059" y="339147"/>
            <a:ext cx="7979254" cy="1200329"/>
          </a:xfrm>
          <a:prstGeom prst="rect">
            <a:avLst/>
          </a:prstGeom>
          <a:noFill/>
        </p:spPr>
        <p:txBody>
          <a:bodyPr wrap="square" rtlCol="0">
            <a:spAutoFit/>
          </a:bodyPr>
          <a:lstStyle/>
          <a:p>
            <a:pPr algn="ctr"/>
            <a:r>
              <a:rPr lang="en-IN" sz="3600" b="1" u="sng" dirty="0">
                <a:latin typeface="Algerian" panose="04020705040A02060702" pitchFamily="82" charset="0"/>
              </a:rPr>
              <a:t>Other ideas based on the image data and information</a:t>
            </a:r>
          </a:p>
        </p:txBody>
      </p:sp>
      <p:sp>
        <p:nvSpPr>
          <p:cNvPr id="3" name="TextBox 2">
            <a:extLst>
              <a:ext uri="{FF2B5EF4-FFF2-40B4-BE49-F238E27FC236}">
                <a16:creationId xmlns:a16="http://schemas.microsoft.com/office/drawing/2014/main" xmlns="" id="{5812B024-7071-130C-A554-4B469426DD37}"/>
              </a:ext>
            </a:extLst>
          </p:cNvPr>
          <p:cNvSpPr txBox="1"/>
          <p:nvPr/>
        </p:nvSpPr>
        <p:spPr>
          <a:xfrm>
            <a:off x="3491598" y="2021731"/>
            <a:ext cx="5426158" cy="3216265"/>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Using the features extracted from the images, we could possible create some layouts for the </a:t>
            </a:r>
            <a:r>
              <a:rPr lang="en-IN" dirty="0" err="1">
                <a:latin typeface="Times New Roman" panose="02020603050405020304" pitchFamily="18" charset="0"/>
                <a:cs typeface="Times New Roman" panose="02020603050405020304" pitchFamily="18" charset="0"/>
              </a:rPr>
              <a:t>buiding</a:t>
            </a:r>
            <a:r>
              <a:rPr lang="en-IN" dirty="0">
                <a:latin typeface="Times New Roman" panose="02020603050405020304" pitchFamily="18" charset="0"/>
                <a:cs typeface="Times New Roman" panose="02020603050405020304" pitchFamily="18" charset="0"/>
              </a:rPr>
              <a:t> with low, medium or high complexities given the length and width of the tight-fitting boundaries using Generative Adversarial Networks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better training of the model, image augmentations can be done like rotation and flipping</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Importance scaling of features can be done for taking in client requests more accurately and recommending better layout images. This can also be automated using functions instead of manually scaling</a:t>
            </a:r>
          </a:p>
        </p:txBody>
      </p:sp>
    </p:spTree>
    <p:extLst>
      <p:ext uri="{BB962C8B-B14F-4D97-AF65-F5344CB8AC3E}">
        <p14:creationId xmlns:p14="http://schemas.microsoft.com/office/powerpoint/2010/main" xmlns="" val="54451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BAC57EC-A058-17C4-1C55-29A92BF24A2F}"/>
              </a:ext>
            </a:extLst>
          </p:cNvPr>
          <p:cNvSpPr txBox="1"/>
          <p:nvPr/>
        </p:nvSpPr>
        <p:spPr>
          <a:xfrm>
            <a:off x="2541059" y="339147"/>
            <a:ext cx="7394793" cy="1200329"/>
          </a:xfrm>
          <a:prstGeom prst="rect">
            <a:avLst/>
          </a:prstGeom>
          <a:noFill/>
        </p:spPr>
        <p:txBody>
          <a:bodyPr wrap="square" rtlCol="0">
            <a:spAutoFit/>
          </a:bodyPr>
          <a:lstStyle/>
          <a:p>
            <a:pPr algn="ctr"/>
            <a:r>
              <a:rPr lang="en-IN" sz="3600" b="1" u="sng" dirty="0">
                <a:latin typeface="Algerian" panose="04020705040A02060702" pitchFamily="82" charset="0"/>
              </a:rPr>
              <a:t>Summary of all the questions asked</a:t>
            </a:r>
          </a:p>
        </p:txBody>
      </p:sp>
      <p:sp>
        <p:nvSpPr>
          <p:cNvPr id="3" name="TextBox 2">
            <a:extLst>
              <a:ext uri="{FF2B5EF4-FFF2-40B4-BE49-F238E27FC236}">
                <a16:creationId xmlns:a16="http://schemas.microsoft.com/office/drawing/2014/main" xmlns="" id="{5FAFE785-92BE-C463-3356-99E473D1ED7B}"/>
              </a:ext>
            </a:extLst>
          </p:cNvPr>
          <p:cNvSpPr txBox="1"/>
          <p:nvPr/>
        </p:nvSpPr>
        <p:spPr>
          <a:xfrm>
            <a:off x="2541059" y="1757781"/>
            <a:ext cx="7121681" cy="4039567"/>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grouping the images into families, Elbow method was used for number of clusters and three methods were implemented</a:t>
            </a:r>
          </a:p>
          <a:p>
            <a:pPr marL="742950" lvl="1"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KMEANS</a:t>
            </a:r>
          </a:p>
          <a:p>
            <a:pPr marL="742950" lvl="1"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HIRARCHICAL</a:t>
            </a:r>
          </a:p>
          <a:p>
            <a:pPr marL="742950" lvl="1"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VGG16 PRETRAINED MODEL</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Low, Medium and High Complexity criteria, Number of corners and Area of the images can be taken</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Recommendation system, two models were used</a:t>
            </a:r>
          </a:p>
          <a:p>
            <a:pPr marL="742950" lvl="1"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Nearest Neighbour</a:t>
            </a:r>
          </a:p>
          <a:p>
            <a:pPr marL="742950" lvl="1"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Neural Network doing somewhat better than the former</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Importance Scaling of features as per customer requests and Innovative designs of layouts can be made using GANs </a:t>
            </a:r>
          </a:p>
          <a:p>
            <a:pPr marL="285750" indent="-285750" algn="just">
              <a:spcBef>
                <a:spcPts val="250"/>
              </a:spcBef>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7393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DB46E87-9E1A-CA03-3C1D-89B11B494B17}"/>
              </a:ext>
            </a:extLst>
          </p:cNvPr>
          <p:cNvSpPr txBox="1"/>
          <p:nvPr/>
        </p:nvSpPr>
        <p:spPr>
          <a:xfrm>
            <a:off x="2541059" y="339147"/>
            <a:ext cx="7394793" cy="1200329"/>
          </a:xfrm>
          <a:prstGeom prst="rect">
            <a:avLst/>
          </a:prstGeom>
          <a:noFill/>
        </p:spPr>
        <p:txBody>
          <a:bodyPr wrap="square" rtlCol="0">
            <a:spAutoFit/>
          </a:bodyPr>
          <a:lstStyle/>
          <a:p>
            <a:pPr algn="ctr"/>
            <a:r>
              <a:rPr lang="en-IN" sz="3600" b="1" u="sng" dirty="0">
                <a:latin typeface="Algerian" panose="04020705040A02060702" pitchFamily="82" charset="0"/>
              </a:rPr>
              <a:t>Learning, experiences and hurdles</a:t>
            </a:r>
          </a:p>
        </p:txBody>
      </p:sp>
      <p:sp>
        <p:nvSpPr>
          <p:cNvPr id="4" name="TextBox 3">
            <a:extLst>
              <a:ext uri="{FF2B5EF4-FFF2-40B4-BE49-F238E27FC236}">
                <a16:creationId xmlns:a16="http://schemas.microsoft.com/office/drawing/2014/main" xmlns="" id="{26D3CD92-D7FB-9E0E-EDF7-2B48483524AF}"/>
              </a:ext>
            </a:extLst>
          </p:cNvPr>
          <p:cNvSpPr txBox="1"/>
          <p:nvPr/>
        </p:nvSpPr>
        <p:spPr>
          <a:xfrm>
            <a:off x="3525376" y="1927463"/>
            <a:ext cx="5426158" cy="3608680"/>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Learnt about Image Handling and Feature Extraction which made sense physically and practically to a customer/ architect</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Using the recommendation system and tunning it based on the parameters was a good learning </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Learning about which algorithm to use and why was a good outcome of the project</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Learnt a lot using CHATGPT and Google searches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One of the hurdles was being lost while doing the recommendation system and trying out different parameters and hyperparameters in the models </a:t>
            </a:r>
          </a:p>
          <a:p>
            <a:pPr marL="285750" indent="-285750" algn="just">
              <a:spcBef>
                <a:spcPts val="250"/>
              </a:spcBef>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388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41DC8CC-D9C6-F061-B9A4-7581E3BDBA5C}"/>
              </a:ext>
            </a:extLst>
          </p:cNvPr>
          <p:cNvSpPr txBox="1"/>
          <p:nvPr/>
        </p:nvSpPr>
        <p:spPr>
          <a:xfrm>
            <a:off x="3572759" y="461913"/>
            <a:ext cx="5184742" cy="646331"/>
          </a:xfrm>
          <a:prstGeom prst="rect">
            <a:avLst/>
          </a:prstGeom>
          <a:noFill/>
        </p:spPr>
        <p:txBody>
          <a:bodyPr wrap="square" rtlCol="0">
            <a:spAutoFit/>
          </a:bodyPr>
          <a:lstStyle/>
          <a:p>
            <a:pPr algn="ctr"/>
            <a:r>
              <a:rPr lang="en-IN" sz="3600" b="1" u="sng" dirty="0">
                <a:latin typeface="Algerian" panose="04020705040A02060702" pitchFamily="82" charset="0"/>
              </a:rPr>
              <a:t>PROBLEM DESCRIPTION</a:t>
            </a:r>
          </a:p>
        </p:txBody>
      </p:sp>
      <p:sp>
        <p:nvSpPr>
          <p:cNvPr id="5" name="TextBox 4">
            <a:extLst>
              <a:ext uri="{FF2B5EF4-FFF2-40B4-BE49-F238E27FC236}">
                <a16:creationId xmlns:a16="http://schemas.microsoft.com/office/drawing/2014/main" xmlns="" id="{3EED6030-239D-CE95-B9FA-71E7330053AD}"/>
              </a:ext>
            </a:extLst>
          </p:cNvPr>
          <p:cNvSpPr txBox="1"/>
          <p:nvPr/>
        </p:nvSpPr>
        <p:spPr>
          <a:xfrm>
            <a:off x="755715" y="1657776"/>
            <a:ext cx="6078717" cy="3808735"/>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1183 images for plan view of buildings are given of size 640x480 pixels </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Grouping of images into families needs to be done based on their different shapes and features using different ML models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Classify the images into Low, Medium, and High Complexity layouts using some criteria to decide the classification</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Assuming the length, width is known of the tight fitting box, the layout area and permissible layout complexity, make a recommendation system to provide the closest design image families of the inputs given</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D5472B05-B1DA-A720-CF50-D5D89556B127}"/>
              </a:ext>
            </a:extLst>
          </p:cNvPr>
          <p:cNvPicPr>
            <a:picLocks noChangeAspect="1"/>
          </p:cNvPicPr>
          <p:nvPr/>
        </p:nvPicPr>
        <p:blipFill>
          <a:blip r:embed="rId2"/>
          <a:stretch>
            <a:fillRect/>
          </a:stretch>
        </p:blipFill>
        <p:spPr>
          <a:xfrm>
            <a:off x="2211703" y="5093832"/>
            <a:ext cx="7906853" cy="1047896"/>
          </a:xfrm>
          <a:prstGeom prst="rect">
            <a:avLst/>
          </a:prstGeom>
        </p:spPr>
      </p:pic>
      <p:pic>
        <p:nvPicPr>
          <p:cNvPr id="9" name="Picture 8">
            <a:extLst>
              <a:ext uri="{FF2B5EF4-FFF2-40B4-BE49-F238E27FC236}">
                <a16:creationId xmlns:a16="http://schemas.microsoft.com/office/drawing/2014/main" xmlns="" id="{CED1CEB9-6801-A6DA-E33A-26D0D19AC8CB}"/>
              </a:ext>
            </a:extLst>
          </p:cNvPr>
          <p:cNvPicPr>
            <a:picLocks noChangeAspect="1"/>
          </p:cNvPicPr>
          <p:nvPr/>
        </p:nvPicPr>
        <p:blipFill>
          <a:blip r:embed="rId3"/>
          <a:stretch>
            <a:fillRect/>
          </a:stretch>
        </p:blipFill>
        <p:spPr>
          <a:xfrm>
            <a:off x="7704338" y="1240220"/>
            <a:ext cx="3731947" cy="2794453"/>
          </a:xfrm>
          <a:prstGeom prst="rect">
            <a:avLst/>
          </a:prstGeom>
        </p:spPr>
      </p:pic>
      <p:sp>
        <p:nvSpPr>
          <p:cNvPr id="10" name="TextBox 9">
            <a:extLst>
              <a:ext uri="{FF2B5EF4-FFF2-40B4-BE49-F238E27FC236}">
                <a16:creationId xmlns:a16="http://schemas.microsoft.com/office/drawing/2014/main" xmlns="" id="{26495109-E98C-3FA1-0743-EBFE4FB4F14C}"/>
              </a:ext>
            </a:extLst>
          </p:cNvPr>
          <p:cNvSpPr txBox="1"/>
          <p:nvPr/>
        </p:nvSpPr>
        <p:spPr>
          <a:xfrm>
            <a:off x="7880808" y="4166647"/>
            <a:ext cx="3555477" cy="369332"/>
          </a:xfrm>
          <a:prstGeom prst="rect">
            <a:avLst/>
          </a:prstGeom>
          <a:noFill/>
        </p:spPr>
        <p:txBody>
          <a:bodyPr wrap="square" rtlCol="0">
            <a:spAutoFit/>
          </a:bodyPr>
          <a:lstStyle/>
          <a:p>
            <a:pPr algn="ctr"/>
            <a:r>
              <a:rPr lang="en-IN" dirty="0">
                <a:latin typeface="Algerian" panose="04020705040A02060702" pitchFamily="82" charset="0"/>
              </a:rPr>
              <a:t>FIG: Tight Fitting Box</a:t>
            </a:r>
          </a:p>
        </p:txBody>
      </p:sp>
      <p:sp>
        <p:nvSpPr>
          <p:cNvPr id="11" name="TextBox 10">
            <a:extLst>
              <a:ext uri="{FF2B5EF4-FFF2-40B4-BE49-F238E27FC236}">
                <a16:creationId xmlns:a16="http://schemas.microsoft.com/office/drawing/2014/main" xmlns="" id="{7B7234FA-5DE7-4B87-21CB-47731C12106A}"/>
              </a:ext>
            </a:extLst>
          </p:cNvPr>
          <p:cNvSpPr txBox="1"/>
          <p:nvPr/>
        </p:nvSpPr>
        <p:spPr>
          <a:xfrm>
            <a:off x="3888948" y="6330249"/>
            <a:ext cx="4552362" cy="369332"/>
          </a:xfrm>
          <a:prstGeom prst="rect">
            <a:avLst/>
          </a:prstGeom>
          <a:noFill/>
        </p:spPr>
        <p:txBody>
          <a:bodyPr wrap="square" rtlCol="0">
            <a:spAutoFit/>
          </a:bodyPr>
          <a:lstStyle/>
          <a:p>
            <a:pPr algn="ctr"/>
            <a:r>
              <a:rPr lang="en-IN" dirty="0">
                <a:latin typeface="Algerian" panose="04020705040A02060702" pitchFamily="82" charset="0"/>
              </a:rPr>
              <a:t>FIG: some images of the plan view</a:t>
            </a:r>
          </a:p>
        </p:txBody>
      </p:sp>
    </p:spTree>
    <p:extLst>
      <p:ext uri="{BB962C8B-B14F-4D97-AF65-F5344CB8AC3E}">
        <p14:creationId xmlns:p14="http://schemas.microsoft.com/office/powerpoint/2010/main" xmlns="" val="618612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DB46E87-9E1A-CA03-3C1D-89B11B494B17}"/>
              </a:ext>
            </a:extLst>
          </p:cNvPr>
          <p:cNvSpPr txBox="1"/>
          <p:nvPr/>
        </p:nvSpPr>
        <p:spPr>
          <a:xfrm>
            <a:off x="2388659" y="3082347"/>
            <a:ext cx="7394793" cy="646331"/>
          </a:xfrm>
          <a:prstGeom prst="rect">
            <a:avLst/>
          </a:prstGeom>
          <a:noFill/>
        </p:spPr>
        <p:txBody>
          <a:bodyPr wrap="square" rtlCol="0">
            <a:spAutoFit/>
          </a:bodyPr>
          <a:lstStyle/>
          <a:p>
            <a:pPr algn="ctr"/>
            <a:r>
              <a:rPr lang="en-IN" sz="3600" b="1" dirty="0" smtClean="0">
                <a:latin typeface="Algerian" panose="04020705040A02060702" pitchFamily="82" charset="0"/>
              </a:rPr>
              <a:t>Thank you </a:t>
            </a:r>
            <a:endParaRPr lang="en-IN" sz="3600" b="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6815476-178B-E206-2EE4-BF539382F603}"/>
              </a:ext>
            </a:extLst>
          </p:cNvPr>
          <p:cNvSpPr txBox="1"/>
          <p:nvPr/>
        </p:nvSpPr>
        <p:spPr>
          <a:xfrm>
            <a:off x="2862606" y="367645"/>
            <a:ext cx="6466787" cy="646331"/>
          </a:xfrm>
          <a:prstGeom prst="rect">
            <a:avLst/>
          </a:prstGeom>
          <a:noFill/>
        </p:spPr>
        <p:txBody>
          <a:bodyPr wrap="square" rtlCol="0">
            <a:spAutoFit/>
          </a:bodyPr>
          <a:lstStyle/>
          <a:p>
            <a:pPr algn="ctr"/>
            <a:r>
              <a:rPr lang="en-IN" sz="3600" b="1" u="sng" dirty="0">
                <a:latin typeface="Algerian" panose="04020705040A02060702" pitchFamily="82" charset="0"/>
              </a:rPr>
              <a:t>Summary of our solution</a:t>
            </a:r>
          </a:p>
        </p:txBody>
      </p:sp>
      <p:sp>
        <p:nvSpPr>
          <p:cNvPr id="3" name="TextBox 2">
            <a:extLst>
              <a:ext uri="{FF2B5EF4-FFF2-40B4-BE49-F238E27FC236}">
                <a16:creationId xmlns:a16="http://schemas.microsoft.com/office/drawing/2014/main" xmlns="" id="{7DAFFA92-647B-D5D3-7805-DEAE62D21C05}"/>
              </a:ext>
            </a:extLst>
          </p:cNvPr>
          <p:cNvSpPr txBox="1"/>
          <p:nvPr/>
        </p:nvSpPr>
        <p:spPr>
          <a:xfrm>
            <a:off x="755715" y="1733190"/>
            <a:ext cx="6097572" cy="3808735"/>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Extracted different features from the images using CV2 contour and canny functions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Used Elbow method for finding the number of clusters for the K Nearest Neighbours Model </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Classification of Low, Medium and High Complexity layouts, the features extracted from images were used and </a:t>
            </a:r>
            <a:r>
              <a:rPr lang="en-IN" dirty="0" err="1">
                <a:latin typeface="Times New Roman" panose="02020603050405020304" pitchFamily="18" charset="0"/>
                <a:cs typeface="Times New Roman" panose="02020603050405020304" pitchFamily="18" charset="0"/>
              </a:rPr>
              <a:t>Kmeans</a:t>
            </a:r>
            <a:r>
              <a:rPr lang="en-IN" dirty="0">
                <a:latin typeface="Times New Roman" panose="02020603050405020304" pitchFamily="18" charset="0"/>
                <a:cs typeface="Times New Roman" panose="02020603050405020304" pitchFamily="18" charset="0"/>
              </a:rPr>
              <a:t> for n =3 model was implemented</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the recommendation system for images, the features extracted from images, length, and width extracted from tight fitting box and cluster labels were taken as final features and Nearest Neighbours and Neural Networks were used</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5A33141B-9387-6D49-3952-6475F2491C60}"/>
              </a:ext>
            </a:extLst>
          </p:cNvPr>
          <p:cNvPicPr>
            <a:picLocks noChangeAspect="1"/>
          </p:cNvPicPr>
          <p:nvPr/>
        </p:nvPicPr>
        <p:blipFill>
          <a:blip r:embed="rId2"/>
          <a:stretch>
            <a:fillRect/>
          </a:stretch>
        </p:blipFill>
        <p:spPr>
          <a:xfrm>
            <a:off x="7784834" y="1757129"/>
            <a:ext cx="3334215" cy="3343742"/>
          </a:xfrm>
          <a:prstGeom prst="rect">
            <a:avLst/>
          </a:prstGeom>
        </p:spPr>
      </p:pic>
      <p:sp>
        <p:nvSpPr>
          <p:cNvPr id="8" name="TextBox 7">
            <a:extLst>
              <a:ext uri="{FF2B5EF4-FFF2-40B4-BE49-F238E27FC236}">
                <a16:creationId xmlns:a16="http://schemas.microsoft.com/office/drawing/2014/main" xmlns="" id="{DFEC5CA7-8D26-FFEA-63EB-7B3A96585631}"/>
              </a:ext>
            </a:extLst>
          </p:cNvPr>
          <p:cNvSpPr txBox="1"/>
          <p:nvPr/>
        </p:nvSpPr>
        <p:spPr>
          <a:xfrm>
            <a:off x="7345442" y="5218759"/>
            <a:ext cx="4212998" cy="646331"/>
          </a:xfrm>
          <a:prstGeom prst="rect">
            <a:avLst/>
          </a:prstGeom>
          <a:noFill/>
        </p:spPr>
        <p:txBody>
          <a:bodyPr wrap="square" rtlCol="0">
            <a:spAutoFit/>
          </a:bodyPr>
          <a:lstStyle/>
          <a:p>
            <a:pPr algn="ctr"/>
            <a:r>
              <a:rPr lang="en-IN" dirty="0">
                <a:latin typeface="Algerian" panose="04020705040A02060702" pitchFamily="82" charset="0"/>
              </a:rPr>
              <a:t>FIG: images for different clusters</a:t>
            </a:r>
          </a:p>
        </p:txBody>
      </p:sp>
    </p:spTree>
    <p:extLst>
      <p:ext uri="{BB962C8B-B14F-4D97-AF65-F5344CB8AC3E}">
        <p14:creationId xmlns:p14="http://schemas.microsoft.com/office/powerpoint/2010/main" xmlns="" val="303552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285452-8C1C-7041-4F85-262CD936881E}"/>
              </a:ext>
            </a:extLst>
          </p:cNvPr>
          <p:cNvSpPr txBox="1"/>
          <p:nvPr/>
        </p:nvSpPr>
        <p:spPr>
          <a:xfrm>
            <a:off x="2862606" y="367645"/>
            <a:ext cx="6466787" cy="646331"/>
          </a:xfrm>
          <a:prstGeom prst="rect">
            <a:avLst/>
          </a:prstGeom>
          <a:noFill/>
        </p:spPr>
        <p:txBody>
          <a:bodyPr wrap="square" rtlCol="0">
            <a:spAutoFit/>
          </a:bodyPr>
          <a:lstStyle/>
          <a:p>
            <a:pPr algn="ctr"/>
            <a:r>
              <a:rPr lang="en-IN" sz="3600" b="1" u="sng" dirty="0">
                <a:latin typeface="Algerian" panose="04020705040A02060702" pitchFamily="82" charset="0"/>
              </a:rPr>
              <a:t>Feature extraction</a:t>
            </a:r>
          </a:p>
        </p:txBody>
      </p:sp>
      <p:sp>
        <p:nvSpPr>
          <p:cNvPr id="3" name="TextBox 2">
            <a:extLst>
              <a:ext uri="{FF2B5EF4-FFF2-40B4-BE49-F238E27FC236}">
                <a16:creationId xmlns:a16="http://schemas.microsoft.com/office/drawing/2014/main" xmlns="" id="{5D4C7AFD-6169-445C-CF7F-33D78F63E34C}"/>
              </a:ext>
            </a:extLst>
          </p:cNvPr>
          <p:cNvSpPr txBox="1"/>
          <p:nvPr/>
        </p:nvSpPr>
        <p:spPr>
          <a:xfrm>
            <a:off x="670874" y="1219681"/>
            <a:ext cx="6097572" cy="5270674"/>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After unzipping the images in 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the contour features namely edges, area and perimeter were extracted from each of the images.</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Firstly, by converting the given image to a grayscale image. </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Since the image is yellow, the grayscale is seen to be almost black </a:t>
            </a:r>
            <a:r>
              <a:rPr lang="en-US" dirty="0">
                <a:latin typeface="Times New Roman" panose="02020603050405020304" pitchFamily="18" charset="0"/>
                <a:cs typeface="Times New Roman" panose="02020603050405020304" pitchFamily="18" charset="0"/>
              </a:rPr>
              <a:t>as grayscale images represent intensity values where pure yellow has low intensity in the red and green channels, and almost no intensity in the blue channel</a:t>
            </a:r>
            <a:endParaRPr lang="en-IN" dirty="0">
              <a:latin typeface="Times New Roman" panose="02020603050405020304" pitchFamily="18" charset="0"/>
              <a:cs typeface="Times New Roman" panose="02020603050405020304" pitchFamily="18" charset="0"/>
            </a:endParaRP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Used two methods for detecting edges, Binary thresholding and Canny method</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Since the image was not able to grayscale, thresholding didn’t give a proper edge detection</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Canny Method gave a perfect edge detection as it</a:t>
            </a:r>
            <a:r>
              <a:rPr lang="en-US" dirty="0">
                <a:latin typeface="Times New Roman" panose="02020603050405020304" pitchFamily="18" charset="0"/>
                <a:cs typeface="Times New Roman" panose="02020603050405020304" pitchFamily="18" charset="0"/>
              </a:rPr>
              <a:t> operates by first computing the image gradient to identify regions of rapid intensity change, which typically correspond to edges. </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EB9FC08C-C2E7-5A45-EBA3-CE255582FB2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2908" y="1219681"/>
            <a:ext cx="1976485" cy="148236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a:extLst>
              <a:ext uri="{FF2B5EF4-FFF2-40B4-BE49-F238E27FC236}">
                <a16:creationId xmlns:a16="http://schemas.microsoft.com/office/drawing/2014/main" xmlns="" id="{40A6A823-FFB0-A156-5847-A01A11020891}"/>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16539"/>
          <a:stretch/>
        </p:blipFill>
        <p:spPr bwMode="auto">
          <a:xfrm>
            <a:off x="9629260" y="1327838"/>
            <a:ext cx="2212590" cy="1482364"/>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a:extLst>
              <a:ext uri="{FF2B5EF4-FFF2-40B4-BE49-F238E27FC236}">
                <a16:creationId xmlns:a16="http://schemas.microsoft.com/office/drawing/2014/main" xmlns="" id="{8BF2E544-6221-DF42-4F5D-FBEB25D14E34}"/>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52908" y="3560878"/>
            <a:ext cx="1976487" cy="148236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a:extLst>
              <a:ext uri="{FF2B5EF4-FFF2-40B4-BE49-F238E27FC236}">
                <a16:creationId xmlns:a16="http://schemas.microsoft.com/office/drawing/2014/main" xmlns="" id="{CA437B50-E611-5D9D-3AED-501F8CBF4238}"/>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865361" y="3560877"/>
            <a:ext cx="1976487" cy="148236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36D95073-08F0-2369-141E-8E3A27877B68}"/>
              </a:ext>
            </a:extLst>
          </p:cNvPr>
          <p:cNvSpPr txBox="1"/>
          <p:nvPr/>
        </p:nvSpPr>
        <p:spPr>
          <a:xfrm>
            <a:off x="6992043" y="2753861"/>
            <a:ext cx="2649723" cy="307777"/>
          </a:xfrm>
          <a:prstGeom prst="rect">
            <a:avLst/>
          </a:prstGeom>
          <a:noFill/>
        </p:spPr>
        <p:txBody>
          <a:bodyPr wrap="square" rtlCol="0">
            <a:spAutoFit/>
          </a:bodyPr>
          <a:lstStyle/>
          <a:p>
            <a:pPr algn="ctr"/>
            <a:r>
              <a:rPr lang="en-IN" sz="1400" dirty="0">
                <a:latin typeface="Algerian" panose="04020705040A02060702" pitchFamily="82" charset="0"/>
              </a:rPr>
              <a:t>FIG: Original image</a:t>
            </a:r>
          </a:p>
        </p:txBody>
      </p:sp>
      <p:sp>
        <p:nvSpPr>
          <p:cNvPr id="5" name="TextBox 4">
            <a:extLst>
              <a:ext uri="{FF2B5EF4-FFF2-40B4-BE49-F238E27FC236}">
                <a16:creationId xmlns:a16="http://schemas.microsoft.com/office/drawing/2014/main" xmlns="" id="{348D5503-847E-B890-8C53-013FCA35B1F8}"/>
              </a:ext>
            </a:extLst>
          </p:cNvPr>
          <p:cNvSpPr txBox="1"/>
          <p:nvPr/>
        </p:nvSpPr>
        <p:spPr>
          <a:xfrm>
            <a:off x="9528744" y="2740986"/>
            <a:ext cx="2649723" cy="307777"/>
          </a:xfrm>
          <a:prstGeom prst="rect">
            <a:avLst/>
          </a:prstGeom>
          <a:noFill/>
        </p:spPr>
        <p:txBody>
          <a:bodyPr wrap="square" rtlCol="0">
            <a:spAutoFit/>
          </a:bodyPr>
          <a:lstStyle/>
          <a:p>
            <a:pPr algn="ctr"/>
            <a:r>
              <a:rPr lang="en-IN" sz="1400" dirty="0">
                <a:latin typeface="Algerian" panose="04020705040A02060702" pitchFamily="82" charset="0"/>
              </a:rPr>
              <a:t>FIG: </a:t>
            </a:r>
            <a:r>
              <a:rPr lang="en-IN" sz="1400" dirty="0" err="1">
                <a:latin typeface="Algerian" panose="04020705040A02060702" pitchFamily="82" charset="0"/>
              </a:rPr>
              <a:t>grayscaled</a:t>
            </a:r>
            <a:r>
              <a:rPr lang="en-IN" sz="1400" dirty="0">
                <a:latin typeface="Algerian" panose="04020705040A02060702" pitchFamily="82" charset="0"/>
              </a:rPr>
              <a:t> image</a:t>
            </a:r>
          </a:p>
        </p:txBody>
      </p:sp>
      <p:sp>
        <p:nvSpPr>
          <p:cNvPr id="6" name="TextBox 5">
            <a:extLst>
              <a:ext uri="{FF2B5EF4-FFF2-40B4-BE49-F238E27FC236}">
                <a16:creationId xmlns:a16="http://schemas.microsoft.com/office/drawing/2014/main" xmlns="" id="{855AE994-6012-C2E6-E775-54785C0286E9}"/>
              </a:ext>
            </a:extLst>
          </p:cNvPr>
          <p:cNvSpPr txBox="1"/>
          <p:nvPr/>
        </p:nvSpPr>
        <p:spPr>
          <a:xfrm>
            <a:off x="6979537" y="5277817"/>
            <a:ext cx="2649723" cy="523220"/>
          </a:xfrm>
          <a:prstGeom prst="rect">
            <a:avLst/>
          </a:prstGeom>
          <a:noFill/>
        </p:spPr>
        <p:txBody>
          <a:bodyPr wrap="square" rtlCol="0">
            <a:spAutoFit/>
          </a:bodyPr>
          <a:lstStyle/>
          <a:p>
            <a:pPr algn="ctr"/>
            <a:r>
              <a:rPr lang="en-IN" sz="1400" dirty="0">
                <a:latin typeface="Algerian" panose="04020705040A02060702" pitchFamily="82" charset="0"/>
              </a:rPr>
              <a:t>FIG: edge detection using binary thresholding </a:t>
            </a:r>
          </a:p>
        </p:txBody>
      </p:sp>
      <p:sp>
        <p:nvSpPr>
          <p:cNvPr id="7" name="TextBox 6">
            <a:extLst>
              <a:ext uri="{FF2B5EF4-FFF2-40B4-BE49-F238E27FC236}">
                <a16:creationId xmlns:a16="http://schemas.microsoft.com/office/drawing/2014/main" xmlns="" id="{3EA1F047-F6C2-4BF5-189E-7EB1D6760E0A}"/>
              </a:ext>
            </a:extLst>
          </p:cNvPr>
          <p:cNvSpPr txBox="1"/>
          <p:nvPr/>
        </p:nvSpPr>
        <p:spPr>
          <a:xfrm>
            <a:off x="9542277" y="5309650"/>
            <a:ext cx="2649723" cy="523220"/>
          </a:xfrm>
          <a:prstGeom prst="rect">
            <a:avLst/>
          </a:prstGeom>
          <a:noFill/>
        </p:spPr>
        <p:txBody>
          <a:bodyPr wrap="square" rtlCol="0">
            <a:spAutoFit/>
          </a:bodyPr>
          <a:lstStyle/>
          <a:p>
            <a:pPr algn="ctr"/>
            <a:r>
              <a:rPr lang="en-IN" sz="1400" dirty="0">
                <a:latin typeface="Algerian" panose="04020705040A02060702" pitchFamily="82" charset="0"/>
              </a:rPr>
              <a:t>FIG: edge detection using canny method</a:t>
            </a:r>
          </a:p>
        </p:txBody>
      </p:sp>
    </p:spTree>
    <p:extLst>
      <p:ext uri="{BB962C8B-B14F-4D97-AF65-F5344CB8AC3E}">
        <p14:creationId xmlns:p14="http://schemas.microsoft.com/office/powerpoint/2010/main" xmlns="" val="6976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BFE41E-D6FD-C7BA-1512-9A664543D5E0}"/>
              </a:ext>
            </a:extLst>
          </p:cNvPr>
          <p:cNvSpPr txBox="1"/>
          <p:nvPr/>
        </p:nvSpPr>
        <p:spPr>
          <a:xfrm>
            <a:off x="2862606" y="367645"/>
            <a:ext cx="6466787" cy="646331"/>
          </a:xfrm>
          <a:prstGeom prst="rect">
            <a:avLst/>
          </a:prstGeom>
          <a:noFill/>
        </p:spPr>
        <p:txBody>
          <a:bodyPr wrap="square" rtlCol="0">
            <a:spAutoFit/>
          </a:bodyPr>
          <a:lstStyle/>
          <a:p>
            <a:pPr algn="ctr"/>
            <a:r>
              <a:rPr lang="en-IN" sz="3600" b="1" u="sng" dirty="0">
                <a:latin typeface="Algerian" panose="04020705040A02060702" pitchFamily="82" charset="0"/>
              </a:rPr>
              <a:t>Feature extraction</a:t>
            </a:r>
          </a:p>
        </p:txBody>
      </p:sp>
      <p:sp>
        <p:nvSpPr>
          <p:cNvPr id="3" name="TextBox 2">
            <a:extLst>
              <a:ext uri="{FF2B5EF4-FFF2-40B4-BE49-F238E27FC236}">
                <a16:creationId xmlns:a16="http://schemas.microsoft.com/office/drawing/2014/main" xmlns="" id="{72CE0C74-303F-305E-1664-112DAA652063}"/>
              </a:ext>
            </a:extLst>
          </p:cNvPr>
          <p:cNvSpPr txBox="1"/>
          <p:nvPr/>
        </p:nvSpPr>
        <p:spPr>
          <a:xfrm>
            <a:off x="1142214" y="1180224"/>
            <a:ext cx="4777819" cy="2346796"/>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After the contouring and edge detection is completed, Area, Perimeter and the Number of Edges are taken as the features for the respective images  </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As an architect, these parameters would be the best ones for a building layout design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01358FD-8BA2-C74B-2299-538E84348727}"/>
              </a:ext>
            </a:extLst>
          </p:cNvPr>
          <p:cNvPicPr>
            <a:picLocks noChangeAspect="1"/>
          </p:cNvPicPr>
          <p:nvPr/>
        </p:nvPicPr>
        <p:blipFill>
          <a:blip r:embed="rId2"/>
          <a:stretch>
            <a:fillRect/>
          </a:stretch>
        </p:blipFill>
        <p:spPr>
          <a:xfrm>
            <a:off x="2064470" y="3527020"/>
            <a:ext cx="4325949" cy="3267407"/>
          </a:xfrm>
          <a:prstGeom prst="rect">
            <a:avLst/>
          </a:prstGeom>
        </p:spPr>
      </p:pic>
      <p:pic>
        <p:nvPicPr>
          <p:cNvPr id="7" name="Picture 6">
            <a:extLst>
              <a:ext uri="{FF2B5EF4-FFF2-40B4-BE49-F238E27FC236}">
                <a16:creationId xmlns:a16="http://schemas.microsoft.com/office/drawing/2014/main" xmlns="" id="{705658C6-5DDC-4361-17A9-74F2C99FCCB4}"/>
              </a:ext>
            </a:extLst>
          </p:cNvPr>
          <p:cNvPicPr>
            <a:picLocks noChangeAspect="1"/>
          </p:cNvPicPr>
          <p:nvPr/>
        </p:nvPicPr>
        <p:blipFill>
          <a:blip r:embed="rId3"/>
          <a:stretch>
            <a:fillRect/>
          </a:stretch>
        </p:blipFill>
        <p:spPr>
          <a:xfrm>
            <a:off x="6530531" y="1180224"/>
            <a:ext cx="3596999" cy="2559725"/>
          </a:xfrm>
          <a:prstGeom prst="rect">
            <a:avLst/>
          </a:prstGeom>
        </p:spPr>
      </p:pic>
      <p:sp>
        <p:nvSpPr>
          <p:cNvPr id="8" name="TextBox 7">
            <a:extLst>
              <a:ext uri="{FF2B5EF4-FFF2-40B4-BE49-F238E27FC236}">
                <a16:creationId xmlns:a16="http://schemas.microsoft.com/office/drawing/2014/main" xmlns="" id="{B4DA8E96-CE88-49BA-2670-70E2F3ADE11F}"/>
              </a:ext>
            </a:extLst>
          </p:cNvPr>
          <p:cNvSpPr txBox="1"/>
          <p:nvPr/>
        </p:nvSpPr>
        <p:spPr>
          <a:xfrm>
            <a:off x="6853286" y="4543720"/>
            <a:ext cx="3968685" cy="923330"/>
          </a:xfrm>
          <a:prstGeom prst="rect">
            <a:avLst/>
          </a:prstGeom>
          <a:noFill/>
        </p:spPr>
        <p:txBody>
          <a:bodyPr wrap="square" rtlCol="0">
            <a:spAutoFit/>
          </a:bodyPr>
          <a:lstStyle/>
          <a:p>
            <a:pPr algn="ctr"/>
            <a:r>
              <a:rPr lang="en-IN" dirty="0">
                <a:latin typeface="Algerian" panose="04020705040A02060702" pitchFamily="82" charset="0"/>
              </a:rPr>
              <a:t>FIG: Area, perimeter, and edges extracted after the canny method edge detection</a:t>
            </a:r>
          </a:p>
        </p:txBody>
      </p:sp>
    </p:spTree>
    <p:extLst>
      <p:ext uri="{BB962C8B-B14F-4D97-AF65-F5344CB8AC3E}">
        <p14:creationId xmlns:p14="http://schemas.microsoft.com/office/powerpoint/2010/main" xmlns="" val="318587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8AD404-AF2B-A71B-C44E-55EB0A7AA722}"/>
              </a:ext>
            </a:extLst>
          </p:cNvPr>
          <p:cNvSpPr txBox="1"/>
          <p:nvPr/>
        </p:nvSpPr>
        <p:spPr>
          <a:xfrm>
            <a:off x="2862606" y="367645"/>
            <a:ext cx="6466787" cy="646331"/>
          </a:xfrm>
          <a:prstGeom prst="rect">
            <a:avLst/>
          </a:prstGeom>
          <a:noFill/>
        </p:spPr>
        <p:txBody>
          <a:bodyPr wrap="square" rtlCol="0">
            <a:spAutoFit/>
          </a:bodyPr>
          <a:lstStyle/>
          <a:p>
            <a:pPr algn="ctr"/>
            <a:r>
              <a:rPr lang="en-IN" sz="3600" b="1" u="sng" dirty="0">
                <a:latin typeface="Algerian" panose="04020705040A02060702" pitchFamily="82" charset="0"/>
              </a:rPr>
              <a:t>Image duplicates</a:t>
            </a:r>
          </a:p>
        </p:txBody>
      </p:sp>
      <p:sp>
        <p:nvSpPr>
          <p:cNvPr id="3" name="TextBox 2">
            <a:extLst>
              <a:ext uri="{FF2B5EF4-FFF2-40B4-BE49-F238E27FC236}">
                <a16:creationId xmlns:a16="http://schemas.microsoft.com/office/drawing/2014/main" xmlns="" id="{E4F95CA9-4634-C025-BC14-BF7A93266BAF}"/>
              </a:ext>
            </a:extLst>
          </p:cNvPr>
          <p:cNvSpPr txBox="1"/>
          <p:nvPr/>
        </p:nvSpPr>
        <p:spPr>
          <a:xfrm>
            <a:off x="1142214" y="1180224"/>
            <a:ext cx="4953786" cy="4678204"/>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One of the prepossessing steps was to remove the duplicates in the images’ zip file </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After removing the duplicates only 173 unique images were left</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was done by using the area, perimeter, and number of edges taken during the feature extraction process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was needed because when done using all 1183 pictures, the clustering was done with one image coming several times which was not required</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Moreover, as an architect one layout image is enough to tackle the customer layout demands and requests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CFD62E6-9048-145C-932B-89029F848604}"/>
              </a:ext>
            </a:extLst>
          </p:cNvPr>
          <p:cNvPicPr>
            <a:picLocks noChangeAspect="1"/>
          </p:cNvPicPr>
          <p:nvPr/>
        </p:nvPicPr>
        <p:blipFill rotWithShape="1">
          <a:blip r:embed="rId2"/>
          <a:srcRect l="22099" r="43627"/>
          <a:stretch/>
        </p:blipFill>
        <p:spPr>
          <a:xfrm>
            <a:off x="6215140" y="2928812"/>
            <a:ext cx="5682205" cy="1400589"/>
          </a:xfrm>
          <a:prstGeom prst="rect">
            <a:avLst/>
          </a:prstGeom>
        </p:spPr>
      </p:pic>
      <p:sp>
        <p:nvSpPr>
          <p:cNvPr id="6" name="TextBox 5">
            <a:extLst>
              <a:ext uri="{FF2B5EF4-FFF2-40B4-BE49-F238E27FC236}">
                <a16:creationId xmlns:a16="http://schemas.microsoft.com/office/drawing/2014/main" xmlns="" id="{41C7CCE6-0018-714F-AAB1-561D65BA00E8}"/>
              </a:ext>
            </a:extLst>
          </p:cNvPr>
          <p:cNvSpPr txBox="1"/>
          <p:nvPr/>
        </p:nvSpPr>
        <p:spPr>
          <a:xfrm>
            <a:off x="7081101" y="4629846"/>
            <a:ext cx="3968685" cy="646331"/>
          </a:xfrm>
          <a:prstGeom prst="rect">
            <a:avLst/>
          </a:prstGeom>
          <a:noFill/>
        </p:spPr>
        <p:txBody>
          <a:bodyPr wrap="square" rtlCol="0">
            <a:spAutoFit/>
          </a:bodyPr>
          <a:lstStyle/>
          <a:p>
            <a:pPr algn="ctr"/>
            <a:r>
              <a:rPr lang="en-IN" dirty="0">
                <a:latin typeface="Algerian" panose="04020705040A02060702" pitchFamily="82" charset="0"/>
              </a:rPr>
              <a:t>FIG: during clustering same images pop up leading to bias </a:t>
            </a:r>
          </a:p>
        </p:txBody>
      </p:sp>
      <p:pic>
        <p:nvPicPr>
          <p:cNvPr id="8" name="Picture 7">
            <a:extLst>
              <a:ext uri="{FF2B5EF4-FFF2-40B4-BE49-F238E27FC236}">
                <a16:creationId xmlns:a16="http://schemas.microsoft.com/office/drawing/2014/main" xmlns="" id="{682E973A-6696-C8D1-D3CF-E859683D935D}"/>
              </a:ext>
            </a:extLst>
          </p:cNvPr>
          <p:cNvPicPr>
            <a:picLocks noChangeAspect="1"/>
          </p:cNvPicPr>
          <p:nvPr/>
        </p:nvPicPr>
        <p:blipFill>
          <a:blip r:embed="rId3"/>
          <a:stretch>
            <a:fillRect/>
          </a:stretch>
        </p:blipFill>
        <p:spPr>
          <a:xfrm>
            <a:off x="6488906" y="1343581"/>
            <a:ext cx="5408439" cy="1585231"/>
          </a:xfrm>
          <a:prstGeom prst="rect">
            <a:avLst/>
          </a:prstGeom>
        </p:spPr>
      </p:pic>
    </p:spTree>
    <p:extLst>
      <p:ext uri="{BB962C8B-B14F-4D97-AF65-F5344CB8AC3E}">
        <p14:creationId xmlns:p14="http://schemas.microsoft.com/office/powerpoint/2010/main" xmlns="" val="378044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30E931-F5AA-C27E-56B0-6E87C718C877}"/>
              </a:ext>
            </a:extLst>
          </p:cNvPr>
          <p:cNvSpPr txBox="1"/>
          <p:nvPr/>
        </p:nvSpPr>
        <p:spPr>
          <a:xfrm>
            <a:off x="2862606" y="367645"/>
            <a:ext cx="6466787" cy="646331"/>
          </a:xfrm>
          <a:prstGeom prst="rect">
            <a:avLst/>
          </a:prstGeom>
          <a:noFill/>
        </p:spPr>
        <p:txBody>
          <a:bodyPr wrap="square" rtlCol="0">
            <a:spAutoFit/>
          </a:bodyPr>
          <a:lstStyle/>
          <a:p>
            <a:pPr algn="ctr"/>
            <a:r>
              <a:rPr lang="en-IN" sz="3600" b="1" u="sng" dirty="0">
                <a:latin typeface="Algerian" panose="04020705040A02060702" pitchFamily="82" charset="0"/>
              </a:rPr>
              <a:t>Tight fitting box</a:t>
            </a:r>
          </a:p>
        </p:txBody>
      </p:sp>
      <p:sp>
        <p:nvSpPr>
          <p:cNvPr id="3" name="TextBox 2">
            <a:extLst>
              <a:ext uri="{FF2B5EF4-FFF2-40B4-BE49-F238E27FC236}">
                <a16:creationId xmlns:a16="http://schemas.microsoft.com/office/drawing/2014/main" xmlns="" id="{202F60FA-2708-D0EF-D874-22FC10A0269A}"/>
              </a:ext>
            </a:extLst>
          </p:cNvPr>
          <p:cNvSpPr txBox="1"/>
          <p:nvPr/>
        </p:nvSpPr>
        <p:spPr>
          <a:xfrm>
            <a:off x="1061767" y="1317861"/>
            <a:ext cx="4777819" cy="2939266"/>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getting the length and width of the tight fitting box, after edge detection and contouring </a:t>
            </a:r>
            <a:r>
              <a:rPr lang="en-IN" dirty="0" err="1">
                <a:latin typeface="Times New Roman" panose="02020603050405020304" pitchFamily="18" charset="0"/>
                <a:cs typeface="Times New Roman" panose="02020603050405020304" pitchFamily="18" charset="0"/>
              </a:rPr>
              <a:t>minAreaRect</a:t>
            </a:r>
            <a:r>
              <a:rPr lang="en-IN" dirty="0">
                <a:latin typeface="Times New Roman" panose="02020603050405020304" pitchFamily="18" charset="0"/>
                <a:cs typeface="Times New Roman" panose="02020603050405020304" pitchFamily="18" charset="0"/>
              </a:rPr>
              <a:t> function helps in getting the box</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is needed as an architect to get the best possible layout for the customer design requirements</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Moreover, this can also be used as a feature for clustering and other predictive analysis</a:t>
            </a:r>
          </a:p>
          <a:p>
            <a:pPr algn="just"/>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9019DEB6-EE81-10D2-1AD1-54F5867E83C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52415" y="1180224"/>
            <a:ext cx="2895279" cy="2171459"/>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a:extLst>
              <a:ext uri="{FF2B5EF4-FFF2-40B4-BE49-F238E27FC236}">
                <a16:creationId xmlns:a16="http://schemas.microsoft.com/office/drawing/2014/main" xmlns="" id="{BBEF3BE5-BEBF-FACB-D730-BE7EE0A10FE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0" y="1180224"/>
            <a:ext cx="3048000"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a:extLst>
              <a:ext uri="{FF2B5EF4-FFF2-40B4-BE49-F238E27FC236}">
                <a16:creationId xmlns:a16="http://schemas.microsoft.com/office/drawing/2014/main" xmlns="" id="{5BED27AC-7325-1E13-659E-E97A744CA55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5885"/>
            <a:ext cx="3242821" cy="2432115"/>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a:extLst>
              <a:ext uri="{FF2B5EF4-FFF2-40B4-BE49-F238E27FC236}">
                <a16:creationId xmlns:a16="http://schemas.microsoft.com/office/drawing/2014/main" xmlns="" id="{1DC4844C-4B2E-281A-B46A-8E7969B456E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242820" y="4425884"/>
            <a:ext cx="3242821" cy="24321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85284CC3-5111-71D9-E150-D2E04965EC1D}"/>
              </a:ext>
            </a:extLst>
          </p:cNvPr>
          <p:cNvSpPr txBox="1"/>
          <p:nvPr/>
        </p:nvSpPr>
        <p:spPr>
          <a:xfrm>
            <a:off x="7081101" y="4629846"/>
            <a:ext cx="3968685" cy="646331"/>
          </a:xfrm>
          <a:prstGeom prst="rect">
            <a:avLst/>
          </a:prstGeom>
          <a:noFill/>
        </p:spPr>
        <p:txBody>
          <a:bodyPr wrap="square" rtlCol="0">
            <a:spAutoFit/>
          </a:bodyPr>
          <a:lstStyle/>
          <a:p>
            <a:pPr algn="ctr"/>
            <a:r>
              <a:rPr lang="en-IN" dirty="0">
                <a:latin typeface="Algerian" panose="04020705040A02060702" pitchFamily="82" charset="0"/>
              </a:rPr>
              <a:t>FIG: Tight-fitting box over some of the images</a:t>
            </a:r>
          </a:p>
        </p:txBody>
      </p:sp>
    </p:spTree>
    <p:extLst>
      <p:ext uri="{BB962C8B-B14F-4D97-AF65-F5344CB8AC3E}">
        <p14:creationId xmlns:p14="http://schemas.microsoft.com/office/powerpoint/2010/main" xmlns="" val="29706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2F4C2A-E4C6-ED19-719C-68530D1B961C}"/>
              </a:ext>
            </a:extLst>
          </p:cNvPr>
          <p:cNvSpPr txBox="1"/>
          <p:nvPr/>
        </p:nvSpPr>
        <p:spPr>
          <a:xfrm>
            <a:off x="2862606" y="329937"/>
            <a:ext cx="6466787" cy="646331"/>
          </a:xfrm>
          <a:prstGeom prst="rect">
            <a:avLst/>
          </a:prstGeom>
          <a:noFill/>
        </p:spPr>
        <p:txBody>
          <a:bodyPr wrap="square" rtlCol="0">
            <a:spAutoFit/>
          </a:bodyPr>
          <a:lstStyle/>
          <a:p>
            <a:pPr algn="ctr"/>
            <a:r>
              <a:rPr lang="en-IN" sz="3600" b="1" u="sng" dirty="0">
                <a:latin typeface="Algerian" panose="04020705040A02060702" pitchFamily="82" charset="0"/>
              </a:rPr>
              <a:t>Finding cluster families</a:t>
            </a:r>
          </a:p>
        </p:txBody>
      </p:sp>
      <p:sp>
        <p:nvSpPr>
          <p:cNvPr id="3" name="TextBox 2">
            <a:extLst>
              <a:ext uri="{FF2B5EF4-FFF2-40B4-BE49-F238E27FC236}">
                <a16:creationId xmlns:a16="http://schemas.microsoft.com/office/drawing/2014/main" xmlns="" id="{E4321F69-E808-FA95-4D7A-313096145B38}"/>
              </a:ext>
            </a:extLst>
          </p:cNvPr>
          <p:cNvSpPr txBox="1"/>
          <p:nvPr/>
        </p:nvSpPr>
        <p:spPr>
          <a:xfrm>
            <a:off x="899225" y="1030881"/>
            <a:ext cx="4777819" cy="3293209"/>
          </a:xfrm>
          <a:prstGeom prst="rect">
            <a:avLst/>
          </a:prstGeom>
          <a:noFill/>
        </p:spPr>
        <p:txBody>
          <a:bodyPr wrap="square" rtlCol="0">
            <a:spAutoFit/>
          </a:bodyPr>
          <a:lstStyle/>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finding the number of clusters for the unique layouts, elbow method is used </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Features used is firstly only Area, Perimeter and Number of Edges</a:t>
            </a:r>
          </a:p>
          <a:p>
            <a:pPr marL="742950" lvl="1" indent="-285750" algn="just">
              <a:spcBef>
                <a:spcPts val="25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Secondly Length, Width of Tight Fitting Box along with Area, Perimeter and Number of Edges </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First Case, the number of clusters can be seen to be around 3 or 4.</a:t>
            </a:r>
          </a:p>
          <a:p>
            <a:pPr marL="285750" indent="-285750" algn="just">
              <a:spcBef>
                <a:spcPts val="250"/>
              </a:spcBef>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For Second Case, the number of clusters is around 6</a:t>
            </a:r>
          </a:p>
        </p:txBody>
      </p:sp>
      <p:pic>
        <p:nvPicPr>
          <p:cNvPr id="5122" name="Picture 2">
            <a:extLst>
              <a:ext uri="{FF2B5EF4-FFF2-40B4-BE49-F238E27FC236}">
                <a16:creationId xmlns:a16="http://schemas.microsoft.com/office/drawing/2014/main" xmlns="" id="{900D9B18-EB9F-FF66-C81B-E2EA4D9A37F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85548" y="828509"/>
            <a:ext cx="3065419" cy="2442672"/>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a:extLst>
              <a:ext uri="{FF2B5EF4-FFF2-40B4-BE49-F238E27FC236}">
                <a16:creationId xmlns:a16="http://schemas.microsoft.com/office/drawing/2014/main" xmlns="" id="{DA41C234-8361-D777-E339-2F456FEFAEA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0463" y="974040"/>
            <a:ext cx="2882785" cy="229714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31B3B8C0-F652-2384-97D4-DA294C8111A7}"/>
              </a:ext>
            </a:extLst>
          </p:cNvPr>
          <p:cNvSpPr txBox="1"/>
          <p:nvPr/>
        </p:nvSpPr>
        <p:spPr>
          <a:xfrm>
            <a:off x="6299160" y="3370082"/>
            <a:ext cx="2207197" cy="954107"/>
          </a:xfrm>
          <a:prstGeom prst="rect">
            <a:avLst/>
          </a:prstGeom>
          <a:noFill/>
        </p:spPr>
        <p:txBody>
          <a:bodyPr wrap="square" rtlCol="0">
            <a:spAutoFit/>
          </a:bodyPr>
          <a:lstStyle/>
          <a:p>
            <a:pPr algn="ctr"/>
            <a:r>
              <a:rPr lang="en-IN" sz="1400" dirty="0">
                <a:latin typeface="Algerian" panose="04020705040A02060702" pitchFamily="82" charset="0"/>
              </a:rPr>
              <a:t>FIG: (first case) Elbow method for Area, perimeter and edge number</a:t>
            </a:r>
          </a:p>
        </p:txBody>
      </p:sp>
      <p:sp>
        <p:nvSpPr>
          <p:cNvPr id="5" name="TextBox 4">
            <a:extLst>
              <a:ext uri="{FF2B5EF4-FFF2-40B4-BE49-F238E27FC236}">
                <a16:creationId xmlns:a16="http://schemas.microsoft.com/office/drawing/2014/main" xmlns="" id="{83C19BDC-FA02-FC8C-0220-7BA754A8A05D}"/>
              </a:ext>
            </a:extLst>
          </p:cNvPr>
          <p:cNvSpPr txBox="1"/>
          <p:nvPr/>
        </p:nvSpPr>
        <p:spPr>
          <a:xfrm>
            <a:off x="9502219" y="3429000"/>
            <a:ext cx="2480585" cy="1169551"/>
          </a:xfrm>
          <a:prstGeom prst="rect">
            <a:avLst/>
          </a:prstGeom>
          <a:noFill/>
        </p:spPr>
        <p:txBody>
          <a:bodyPr wrap="square" rtlCol="0">
            <a:spAutoFit/>
          </a:bodyPr>
          <a:lstStyle/>
          <a:p>
            <a:pPr algn="ctr"/>
            <a:r>
              <a:rPr lang="en-IN" sz="1400" dirty="0">
                <a:latin typeface="Algerian" panose="04020705040A02060702" pitchFamily="82" charset="0"/>
              </a:rPr>
              <a:t>FIG: (second case) Elbow method for length, width along with Area, perimeter and edge number</a:t>
            </a:r>
          </a:p>
        </p:txBody>
      </p:sp>
      <p:pic>
        <p:nvPicPr>
          <p:cNvPr id="5126" name="Picture 6">
            <a:extLst>
              <a:ext uri="{FF2B5EF4-FFF2-40B4-BE49-F238E27FC236}">
                <a16:creationId xmlns:a16="http://schemas.microsoft.com/office/drawing/2014/main" xmlns="" id="{88582D09-02A2-40B4-FE8E-CF7F7E892FF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34569" y="4378703"/>
            <a:ext cx="3661777" cy="244267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2534AC07-7615-5DFB-50FD-99F0E34F2F83}"/>
              </a:ext>
            </a:extLst>
          </p:cNvPr>
          <p:cNvSpPr txBox="1"/>
          <p:nvPr/>
        </p:nvSpPr>
        <p:spPr>
          <a:xfrm>
            <a:off x="5509253" y="5303899"/>
            <a:ext cx="2207197" cy="738664"/>
          </a:xfrm>
          <a:prstGeom prst="rect">
            <a:avLst/>
          </a:prstGeom>
          <a:noFill/>
        </p:spPr>
        <p:txBody>
          <a:bodyPr wrap="square" rtlCol="0">
            <a:spAutoFit/>
          </a:bodyPr>
          <a:lstStyle/>
          <a:p>
            <a:pPr algn="ctr"/>
            <a:r>
              <a:rPr lang="en-IN" sz="1400" dirty="0">
                <a:latin typeface="Algerian" panose="04020705040A02060702" pitchFamily="82" charset="0"/>
              </a:rPr>
              <a:t>FIG: </a:t>
            </a:r>
            <a:r>
              <a:rPr lang="en-IN" sz="1400" dirty="0" err="1">
                <a:latin typeface="Algerian" panose="04020705040A02060702" pitchFamily="82" charset="0"/>
              </a:rPr>
              <a:t>pca</a:t>
            </a:r>
            <a:r>
              <a:rPr lang="en-IN" sz="1400" dirty="0">
                <a:latin typeface="Algerian" panose="04020705040A02060702" pitchFamily="82" charset="0"/>
              </a:rPr>
              <a:t> analysis for the vgg16 features for 3 clusters</a:t>
            </a:r>
          </a:p>
        </p:txBody>
      </p:sp>
    </p:spTree>
    <p:extLst>
      <p:ext uri="{BB962C8B-B14F-4D97-AF65-F5344CB8AC3E}">
        <p14:creationId xmlns:p14="http://schemas.microsoft.com/office/powerpoint/2010/main" xmlns="" val="387836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A0AAC1-B01E-E389-67A5-D9DA7F110953}"/>
              </a:ext>
            </a:extLst>
          </p:cNvPr>
          <p:cNvSpPr txBox="1"/>
          <p:nvPr/>
        </p:nvSpPr>
        <p:spPr>
          <a:xfrm>
            <a:off x="2767303" y="310867"/>
            <a:ext cx="7459745" cy="646331"/>
          </a:xfrm>
          <a:prstGeom prst="rect">
            <a:avLst/>
          </a:prstGeom>
          <a:noFill/>
        </p:spPr>
        <p:txBody>
          <a:bodyPr wrap="square" rtlCol="0">
            <a:spAutoFit/>
          </a:bodyPr>
          <a:lstStyle/>
          <a:p>
            <a:pPr algn="ctr"/>
            <a:r>
              <a:rPr lang="en-IN" sz="3600" b="1" u="sng" dirty="0">
                <a:latin typeface="Algerian" panose="04020705040A02060702" pitchFamily="82" charset="0"/>
              </a:rPr>
              <a:t>Using </a:t>
            </a:r>
            <a:r>
              <a:rPr lang="en-IN" sz="3600" b="1" u="sng" dirty="0" err="1">
                <a:latin typeface="Algerian" panose="04020705040A02060702" pitchFamily="82" charset="0"/>
              </a:rPr>
              <a:t>kmeans</a:t>
            </a:r>
            <a:r>
              <a:rPr lang="en-IN" sz="3600" b="1" u="sng" dirty="0">
                <a:latin typeface="Algerian" panose="04020705040A02060702" pitchFamily="82" charset="0"/>
              </a:rPr>
              <a:t> for n = 4, 5, 6</a:t>
            </a:r>
          </a:p>
        </p:txBody>
      </p:sp>
      <p:pic>
        <p:nvPicPr>
          <p:cNvPr id="4" name="Picture 3">
            <a:extLst>
              <a:ext uri="{FF2B5EF4-FFF2-40B4-BE49-F238E27FC236}">
                <a16:creationId xmlns:a16="http://schemas.microsoft.com/office/drawing/2014/main" xmlns="" id="{E1909A56-9EA5-6E9A-F2B5-A9F158EDAB73}"/>
              </a:ext>
            </a:extLst>
          </p:cNvPr>
          <p:cNvPicPr>
            <a:picLocks noChangeAspect="1"/>
          </p:cNvPicPr>
          <p:nvPr/>
        </p:nvPicPr>
        <p:blipFill>
          <a:blip r:embed="rId2"/>
          <a:stretch>
            <a:fillRect/>
          </a:stretch>
        </p:blipFill>
        <p:spPr>
          <a:xfrm>
            <a:off x="9526" y="1283534"/>
            <a:ext cx="4020111" cy="581106"/>
          </a:xfrm>
          <a:prstGeom prst="rect">
            <a:avLst/>
          </a:prstGeom>
        </p:spPr>
      </p:pic>
      <p:pic>
        <p:nvPicPr>
          <p:cNvPr id="6" name="Picture 5">
            <a:extLst>
              <a:ext uri="{FF2B5EF4-FFF2-40B4-BE49-F238E27FC236}">
                <a16:creationId xmlns:a16="http://schemas.microsoft.com/office/drawing/2014/main" xmlns="" id="{E5D9C27A-0D06-FFD6-2A18-551A8FE491EF}"/>
              </a:ext>
            </a:extLst>
          </p:cNvPr>
          <p:cNvPicPr>
            <a:picLocks noChangeAspect="1"/>
          </p:cNvPicPr>
          <p:nvPr/>
        </p:nvPicPr>
        <p:blipFill>
          <a:blip r:embed="rId3"/>
          <a:stretch>
            <a:fillRect/>
          </a:stretch>
        </p:blipFill>
        <p:spPr>
          <a:xfrm>
            <a:off x="0" y="2356121"/>
            <a:ext cx="4039164" cy="562053"/>
          </a:xfrm>
          <a:prstGeom prst="rect">
            <a:avLst/>
          </a:prstGeom>
        </p:spPr>
      </p:pic>
      <p:pic>
        <p:nvPicPr>
          <p:cNvPr id="8" name="Picture 7">
            <a:extLst>
              <a:ext uri="{FF2B5EF4-FFF2-40B4-BE49-F238E27FC236}">
                <a16:creationId xmlns:a16="http://schemas.microsoft.com/office/drawing/2014/main" xmlns="" id="{074FD199-9F16-923C-2D9C-02005DB761EE}"/>
              </a:ext>
            </a:extLst>
          </p:cNvPr>
          <p:cNvPicPr>
            <a:picLocks noChangeAspect="1"/>
          </p:cNvPicPr>
          <p:nvPr/>
        </p:nvPicPr>
        <p:blipFill>
          <a:blip r:embed="rId4"/>
          <a:stretch>
            <a:fillRect/>
          </a:stretch>
        </p:blipFill>
        <p:spPr>
          <a:xfrm>
            <a:off x="19052" y="3390935"/>
            <a:ext cx="4020112" cy="500155"/>
          </a:xfrm>
          <a:prstGeom prst="rect">
            <a:avLst/>
          </a:prstGeom>
        </p:spPr>
      </p:pic>
      <p:pic>
        <p:nvPicPr>
          <p:cNvPr id="10" name="Picture 9">
            <a:extLst>
              <a:ext uri="{FF2B5EF4-FFF2-40B4-BE49-F238E27FC236}">
                <a16:creationId xmlns:a16="http://schemas.microsoft.com/office/drawing/2014/main" xmlns="" id="{F9D649D0-540A-80A1-3592-64D24496DEB0}"/>
              </a:ext>
            </a:extLst>
          </p:cNvPr>
          <p:cNvPicPr>
            <a:picLocks noChangeAspect="1"/>
          </p:cNvPicPr>
          <p:nvPr/>
        </p:nvPicPr>
        <p:blipFill>
          <a:blip r:embed="rId5" cstate="print"/>
          <a:stretch>
            <a:fillRect/>
          </a:stretch>
        </p:blipFill>
        <p:spPr>
          <a:xfrm>
            <a:off x="19052" y="4396616"/>
            <a:ext cx="4020112" cy="507163"/>
          </a:xfrm>
          <a:prstGeom prst="rect">
            <a:avLst/>
          </a:prstGeom>
        </p:spPr>
      </p:pic>
      <p:pic>
        <p:nvPicPr>
          <p:cNvPr id="12" name="Picture 11">
            <a:extLst>
              <a:ext uri="{FF2B5EF4-FFF2-40B4-BE49-F238E27FC236}">
                <a16:creationId xmlns:a16="http://schemas.microsoft.com/office/drawing/2014/main" xmlns="" id="{16D2F8BD-3CAA-8123-5AF8-A21982E19781}"/>
              </a:ext>
            </a:extLst>
          </p:cNvPr>
          <p:cNvPicPr>
            <a:picLocks noChangeAspect="1"/>
          </p:cNvPicPr>
          <p:nvPr/>
        </p:nvPicPr>
        <p:blipFill>
          <a:blip r:embed="rId6" cstate="print"/>
          <a:stretch>
            <a:fillRect/>
          </a:stretch>
        </p:blipFill>
        <p:spPr>
          <a:xfrm>
            <a:off x="1170009" y="5260136"/>
            <a:ext cx="1092426" cy="732073"/>
          </a:xfrm>
          <a:prstGeom prst="rect">
            <a:avLst/>
          </a:prstGeom>
        </p:spPr>
      </p:pic>
      <p:sp>
        <p:nvSpPr>
          <p:cNvPr id="13" name="TextBox 12">
            <a:extLst>
              <a:ext uri="{FF2B5EF4-FFF2-40B4-BE49-F238E27FC236}">
                <a16:creationId xmlns:a16="http://schemas.microsoft.com/office/drawing/2014/main" xmlns="" id="{F3FAFC3D-3E44-D813-153D-721C19D3D14F}"/>
              </a:ext>
            </a:extLst>
          </p:cNvPr>
          <p:cNvSpPr txBox="1"/>
          <p:nvPr/>
        </p:nvSpPr>
        <p:spPr>
          <a:xfrm>
            <a:off x="1263968" y="2002714"/>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1</a:t>
            </a:r>
          </a:p>
        </p:txBody>
      </p:sp>
      <p:sp>
        <p:nvSpPr>
          <p:cNvPr id="14" name="TextBox 13">
            <a:extLst>
              <a:ext uri="{FF2B5EF4-FFF2-40B4-BE49-F238E27FC236}">
                <a16:creationId xmlns:a16="http://schemas.microsoft.com/office/drawing/2014/main" xmlns="" id="{1E15CFEA-B98F-3589-FF7D-9FCE1C77DF96}"/>
              </a:ext>
            </a:extLst>
          </p:cNvPr>
          <p:cNvSpPr txBox="1"/>
          <p:nvPr/>
        </p:nvSpPr>
        <p:spPr>
          <a:xfrm>
            <a:off x="1194044" y="3034578"/>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2</a:t>
            </a:r>
          </a:p>
        </p:txBody>
      </p:sp>
      <p:sp>
        <p:nvSpPr>
          <p:cNvPr id="15" name="TextBox 14">
            <a:extLst>
              <a:ext uri="{FF2B5EF4-FFF2-40B4-BE49-F238E27FC236}">
                <a16:creationId xmlns:a16="http://schemas.microsoft.com/office/drawing/2014/main" xmlns="" id="{D19ECF9B-7DFE-45EA-D57E-8C50F1D07401}"/>
              </a:ext>
            </a:extLst>
          </p:cNvPr>
          <p:cNvSpPr txBox="1"/>
          <p:nvPr/>
        </p:nvSpPr>
        <p:spPr>
          <a:xfrm>
            <a:off x="1263969" y="3960317"/>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3</a:t>
            </a:r>
          </a:p>
        </p:txBody>
      </p:sp>
      <p:sp>
        <p:nvSpPr>
          <p:cNvPr id="16" name="TextBox 15">
            <a:extLst>
              <a:ext uri="{FF2B5EF4-FFF2-40B4-BE49-F238E27FC236}">
                <a16:creationId xmlns:a16="http://schemas.microsoft.com/office/drawing/2014/main" xmlns="" id="{8D7928FD-B47B-4644-EAC3-31D5BAD87EA9}"/>
              </a:ext>
            </a:extLst>
          </p:cNvPr>
          <p:cNvSpPr txBox="1"/>
          <p:nvPr/>
        </p:nvSpPr>
        <p:spPr>
          <a:xfrm>
            <a:off x="1170009" y="4913933"/>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4</a:t>
            </a:r>
          </a:p>
        </p:txBody>
      </p:sp>
      <p:sp>
        <p:nvSpPr>
          <p:cNvPr id="17" name="TextBox 16">
            <a:extLst>
              <a:ext uri="{FF2B5EF4-FFF2-40B4-BE49-F238E27FC236}">
                <a16:creationId xmlns:a16="http://schemas.microsoft.com/office/drawing/2014/main" xmlns="" id="{67FB6AC4-B252-FBD3-56CB-C0A88C590C8C}"/>
              </a:ext>
            </a:extLst>
          </p:cNvPr>
          <p:cNvSpPr txBox="1"/>
          <p:nvPr/>
        </p:nvSpPr>
        <p:spPr>
          <a:xfrm>
            <a:off x="1194044" y="6030635"/>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5</a:t>
            </a:r>
          </a:p>
        </p:txBody>
      </p:sp>
      <p:sp>
        <p:nvSpPr>
          <p:cNvPr id="18" name="TextBox 17">
            <a:extLst>
              <a:ext uri="{FF2B5EF4-FFF2-40B4-BE49-F238E27FC236}">
                <a16:creationId xmlns:a16="http://schemas.microsoft.com/office/drawing/2014/main" xmlns="" id="{14FD9B93-6E15-0E51-A7E2-6A8F9DA16FE1}"/>
              </a:ext>
            </a:extLst>
          </p:cNvPr>
          <p:cNvSpPr txBox="1"/>
          <p:nvPr/>
        </p:nvSpPr>
        <p:spPr>
          <a:xfrm>
            <a:off x="0" y="6334780"/>
            <a:ext cx="3968685" cy="523220"/>
          </a:xfrm>
          <a:prstGeom prst="rect">
            <a:avLst/>
          </a:prstGeom>
          <a:noFill/>
        </p:spPr>
        <p:txBody>
          <a:bodyPr wrap="square" rtlCol="0">
            <a:spAutoFit/>
          </a:bodyPr>
          <a:lstStyle/>
          <a:p>
            <a:pPr algn="ctr"/>
            <a:r>
              <a:rPr lang="en-IN" sz="1400" dirty="0">
                <a:latin typeface="Algerian" panose="04020705040A02060702" pitchFamily="82" charset="0"/>
              </a:rPr>
              <a:t>FIG: some of the images </a:t>
            </a:r>
          </a:p>
          <a:p>
            <a:pPr algn="ctr"/>
            <a:r>
              <a:rPr lang="en-IN" sz="1400" dirty="0">
                <a:latin typeface="Algerian" panose="04020705040A02060702" pitchFamily="82" charset="0"/>
              </a:rPr>
              <a:t>case for </a:t>
            </a:r>
            <a:r>
              <a:rPr lang="en-IN" sz="1400" dirty="0" err="1">
                <a:latin typeface="Algerian" panose="04020705040A02060702" pitchFamily="82" charset="0"/>
              </a:rPr>
              <a:t>kmeans</a:t>
            </a:r>
            <a:r>
              <a:rPr lang="en-IN" sz="1400" dirty="0">
                <a:latin typeface="Algerian" panose="04020705040A02060702" pitchFamily="82" charset="0"/>
              </a:rPr>
              <a:t> with n=5 clusters</a:t>
            </a:r>
          </a:p>
        </p:txBody>
      </p:sp>
      <p:pic>
        <p:nvPicPr>
          <p:cNvPr id="20" name="Picture 19">
            <a:extLst>
              <a:ext uri="{FF2B5EF4-FFF2-40B4-BE49-F238E27FC236}">
                <a16:creationId xmlns:a16="http://schemas.microsoft.com/office/drawing/2014/main" xmlns="" id="{0DB68F4F-501D-7178-D079-B0DEE1F7BDF5}"/>
              </a:ext>
            </a:extLst>
          </p:cNvPr>
          <p:cNvPicPr>
            <a:picLocks noChangeAspect="1"/>
          </p:cNvPicPr>
          <p:nvPr/>
        </p:nvPicPr>
        <p:blipFill>
          <a:blip r:embed="rId7"/>
          <a:stretch>
            <a:fillRect/>
          </a:stretch>
        </p:blipFill>
        <p:spPr>
          <a:xfrm>
            <a:off x="4283907" y="1021560"/>
            <a:ext cx="4020111" cy="523948"/>
          </a:xfrm>
          <a:prstGeom prst="rect">
            <a:avLst/>
          </a:prstGeom>
        </p:spPr>
      </p:pic>
      <p:pic>
        <p:nvPicPr>
          <p:cNvPr id="22" name="Picture 21">
            <a:extLst>
              <a:ext uri="{FF2B5EF4-FFF2-40B4-BE49-F238E27FC236}">
                <a16:creationId xmlns:a16="http://schemas.microsoft.com/office/drawing/2014/main" xmlns="" id="{A51E78B7-D723-FE33-1931-266738B8D794}"/>
              </a:ext>
            </a:extLst>
          </p:cNvPr>
          <p:cNvPicPr>
            <a:picLocks noChangeAspect="1"/>
          </p:cNvPicPr>
          <p:nvPr/>
        </p:nvPicPr>
        <p:blipFill>
          <a:blip r:embed="rId8"/>
          <a:stretch>
            <a:fillRect/>
          </a:stretch>
        </p:blipFill>
        <p:spPr>
          <a:xfrm>
            <a:off x="4189886" y="1857651"/>
            <a:ext cx="3972479" cy="552527"/>
          </a:xfrm>
          <a:prstGeom prst="rect">
            <a:avLst/>
          </a:prstGeom>
        </p:spPr>
      </p:pic>
      <p:pic>
        <p:nvPicPr>
          <p:cNvPr id="24" name="Picture 23">
            <a:extLst>
              <a:ext uri="{FF2B5EF4-FFF2-40B4-BE49-F238E27FC236}">
                <a16:creationId xmlns:a16="http://schemas.microsoft.com/office/drawing/2014/main" xmlns="" id="{C33196E2-ED9D-04C0-4347-F2E7EC3282E8}"/>
              </a:ext>
            </a:extLst>
          </p:cNvPr>
          <p:cNvPicPr>
            <a:picLocks noChangeAspect="1"/>
          </p:cNvPicPr>
          <p:nvPr/>
        </p:nvPicPr>
        <p:blipFill>
          <a:blip r:embed="rId9"/>
          <a:stretch>
            <a:fillRect/>
          </a:stretch>
        </p:blipFill>
        <p:spPr>
          <a:xfrm>
            <a:off x="4283907" y="2822231"/>
            <a:ext cx="3940677" cy="469330"/>
          </a:xfrm>
          <a:prstGeom prst="rect">
            <a:avLst/>
          </a:prstGeom>
        </p:spPr>
      </p:pic>
      <p:pic>
        <p:nvPicPr>
          <p:cNvPr id="26" name="Picture 25">
            <a:extLst>
              <a:ext uri="{FF2B5EF4-FFF2-40B4-BE49-F238E27FC236}">
                <a16:creationId xmlns:a16="http://schemas.microsoft.com/office/drawing/2014/main" xmlns="" id="{8A80F5D4-9E17-9956-7DA9-809AF57C2DA3}"/>
              </a:ext>
            </a:extLst>
          </p:cNvPr>
          <p:cNvPicPr>
            <a:picLocks noChangeAspect="1"/>
          </p:cNvPicPr>
          <p:nvPr/>
        </p:nvPicPr>
        <p:blipFill>
          <a:blip r:embed="rId10" cstate="print"/>
          <a:stretch>
            <a:fillRect/>
          </a:stretch>
        </p:blipFill>
        <p:spPr>
          <a:xfrm>
            <a:off x="4374085" y="3725836"/>
            <a:ext cx="3847344" cy="500155"/>
          </a:xfrm>
          <a:prstGeom prst="rect">
            <a:avLst/>
          </a:prstGeom>
        </p:spPr>
      </p:pic>
      <p:pic>
        <p:nvPicPr>
          <p:cNvPr id="28" name="Picture 27">
            <a:extLst>
              <a:ext uri="{FF2B5EF4-FFF2-40B4-BE49-F238E27FC236}">
                <a16:creationId xmlns:a16="http://schemas.microsoft.com/office/drawing/2014/main" xmlns="" id="{6BF88776-962D-172C-4636-D37F57CC8A6B}"/>
              </a:ext>
            </a:extLst>
          </p:cNvPr>
          <p:cNvPicPr>
            <a:picLocks noChangeAspect="1"/>
          </p:cNvPicPr>
          <p:nvPr/>
        </p:nvPicPr>
        <p:blipFill>
          <a:blip r:embed="rId11"/>
          <a:stretch>
            <a:fillRect/>
          </a:stretch>
        </p:blipFill>
        <p:spPr>
          <a:xfrm>
            <a:off x="4296997" y="4679910"/>
            <a:ext cx="4020111" cy="447737"/>
          </a:xfrm>
          <a:prstGeom prst="rect">
            <a:avLst/>
          </a:prstGeom>
        </p:spPr>
      </p:pic>
      <p:pic>
        <p:nvPicPr>
          <p:cNvPr id="29" name="Picture 28">
            <a:extLst>
              <a:ext uri="{FF2B5EF4-FFF2-40B4-BE49-F238E27FC236}">
                <a16:creationId xmlns:a16="http://schemas.microsoft.com/office/drawing/2014/main" xmlns="" id="{B275187E-5F6E-35E0-6BF1-6C359E62A895}"/>
              </a:ext>
            </a:extLst>
          </p:cNvPr>
          <p:cNvPicPr>
            <a:picLocks noChangeAspect="1"/>
          </p:cNvPicPr>
          <p:nvPr/>
        </p:nvPicPr>
        <p:blipFill>
          <a:blip r:embed="rId12" cstate="print"/>
          <a:stretch>
            <a:fillRect/>
          </a:stretch>
        </p:blipFill>
        <p:spPr>
          <a:xfrm>
            <a:off x="5932116" y="5554735"/>
            <a:ext cx="666647" cy="446744"/>
          </a:xfrm>
          <a:prstGeom prst="rect">
            <a:avLst/>
          </a:prstGeom>
        </p:spPr>
      </p:pic>
      <p:sp>
        <p:nvSpPr>
          <p:cNvPr id="30" name="TextBox 29">
            <a:extLst>
              <a:ext uri="{FF2B5EF4-FFF2-40B4-BE49-F238E27FC236}">
                <a16:creationId xmlns:a16="http://schemas.microsoft.com/office/drawing/2014/main" xmlns="" id="{E8BF71B8-85B2-A598-4CAE-0756E704638D}"/>
              </a:ext>
            </a:extLst>
          </p:cNvPr>
          <p:cNvSpPr txBox="1"/>
          <p:nvPr/>
        </p:nvSpPr>
        <p:spPr>
          <a:xfrm>
            <a:off x="5660589" y="1594185"/>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1</a:t>
            </a:r>
          </a:p>
        </p:txBody>
      </p:sp>
      <p:sp>
        <p:nvSpPr>
          <p:cNvPr id="31" name="TextBox 30">
            <a:extLst>
              <a:ext uri="{FF2B5EF4-FFF2-40B4-BE49-F238E27FC236}">
                <a16:creationId xmlns:a16="http://schemas.microsoft.com/office/drawing/2014/main" xmlns="" id="{A90DEF59-C6DB-07FC-CAAD-53C6C2E7D5EB}"/>
              </a:ext>
            </a:extLst>
          </p:cNvPr>
          <p:cNvSpPr txBox="1"/>
          <p:nvPr/>
        </p:nvSpPr>
        <p:spPr>
          <a:xfrm>
            <a:off x="5700307" y="2451205"/>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2</a:t>
            </a:r>
          </a:p>
        </p:txBody>
      </p:sp>
      <p:sp>
        <p:nvSpPr>
          <p:cNvPr id="32" name="TextBox 31">
            <a:extLst>
              <a:ext uri="{FF2B5EF4-FFF2-40B4-BE49-F238E27FC236}">
                <a16:creationId xmlns:a16="http://schemas.microsoft.com/office/drawing/2014/main" xmlns="" id="{D1A2620C-35F8-4C72-9262-705BE95B8568}"/>
              </a:ext>
            </a:extLst>
          </p:cNvPr>
          <p:cNvSpPr txBox="1"/>
          <p:nvPr/>
        </p:nvSpPr>
        <p:spPr>
          <a:xfrm>
            <a:off x="5759061" y="3379086"/>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3</a:t>
            </a:r>
          </a:p>
        </p:txBody>
      </p:sp>
      <p:sp>
        <p:nvSpPr>
          <p:cNvPr id="33" name="TextBox 32">
            <a:extLst>
              <a:ext uri="{FF2B5EF4-FFF2-40B4-BE49-F238E27FC236}">
                <a16:creationId xmlns:a16="http://schemas.microsoft.com/office/drawing/2014/main" xmlns="" id="{96B2768B-FDD8-EA94-8617-A9783CA99953}"/>
              </a:ext>
            </a:extLst>
          </p:cNvPr>
          <p:cNvSpPr txBox="1"/>
          <p:nvPr/>
        </p:nvSpPr>
        <p:spPr>
          <a:xfrm>
            <a:off x="5759678" y="4302598"/>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4</a:t>
            </a:r>
          </a:p>
        </p:txBody>
      </p:sp>
      <p:sp>
        <p:nvSpPr>
          <p:cNvPr id="34" name="TextBox 33">
            <a:extLst>
              <a:ext uri="{FF2B5EF4-FFF2-40B4-BE49-F238E27FC236}">
                <a16:creationId xmlns:a16="http://schemas.microsoft.com/office/drawing/2014/main" xmlns="" id="{B477A067-309B-175B-9654-EB48E0F63BF1}"/>
              </a:ext>
            </a:extLst>
          </p:cNvPr>
          <p:cNvSpPr txBox="1"/>
          <p:nvPr/>
        </p:nvSpPr>
        <p:spPr>
          <a:xfrm>
            <a:off x="5759060" y="5236883"/>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5</a:t>
            </a:r>
          </a:p>
        </p:txBody>
      </p:sp>
      <p:sp>
        <p:nvSpPr>
          <p:cNvPr id="35" name="TextBox 34">
            <a:extLst>
              <a:ext uri="{FF2B5EF4-FFF2-40B4-BE49-F238E27FC236}">
                <a16:creationId xmlns:a16="http://schemas.microsoft.com/office/drawing/2014/main" xmlns="" id="{3D9A98C4-67BA-7E9D-3746-57BC67886365}"/>
              </a:ext>
            </a:extLst>
          </p:cNvPr>
          <p:cNvSpPr txBox="1"/>
          <p:nvPr/>
        </p:nvSpPr>
        <p:spPr>
          <a:xfrm>
            <a:off x="6672588" y="5682551"/>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6</a:t>
            </a:r>
          </a:p>
        </p:txBody>
      </p:sp>
      <p:sp>
        <p:nvSpPr>
          <p:cNvPr id="36" name="TextBox 35">
            <a:extLst>
              <a:ext uri="{FF2B5EF4-FFF2-40B4-BE49-F238E27FC236}">
                <a16:creationId xmlns:a16="http://schemas.microsoft.com/office/drawing/2014/main" xmlns="" id="{FB9C1902-A504-B5EC-B140-5B9A4DEC7F82}"/>
              </a:ext>
            </a:extLst>
          </p:cNvPr>
          <p:cNvSpPr txBox="1"/>
          <p:nvPr/>
        </p:nvSpPr>
        <p:spPr>
          <a:xfrm>
            <a:off x="4269902" y="6316466"/>
            <a:ext cx="3968685" cy="523220"/>
          </a:xfrm>
          <a:prstGeom prst="rect">
            <a:avLst/>
          </a:prstGeom>
          <a:noFill/>
        </p:spPr>
        <p:txBody>
          <a:bodyPr wrap="square" rtlCol="0">
            <a:spAutoFit/>
          </a:bodyPr>
          <a:lstStyle/>
          <a:p>
            <a:pPr algn="ctr"/>
            <a:r>
              <a:rPr lang="en-IN" sz="1400" dirty="0">
                <a:latin typeface="Algerian" panose="04020705040A02060702" pitchFamily="82" charset="0"/>
              </a:rPr>
              <a:t>FIG: some of the images </a:t>
            </a:r>
          </a:p>
          <a:p>
            <a:pPr algn="ctr"/>
            <a:r>
              <a:rPr lang="en-IN" sz="1400" dirty="0">
                <a:latin typeface="Algerian" panose="04020705040A02060702" pitchFamily="82" charset="0"/>
              </a:rPr>
              <a:t>case for </a:t>
            </a:r>
            <a:r>
              <a:rPr lang="en-IN" sz="1400" dirty="0" err="1">
                <a:latin typeface="Algerian" panose="04020705040A02060702" pitchFamily="82" charset="0"/>
              </a:rPr>
              <a:t>kmeans</a:t>
            </a:r>
            <a:r>
              <a:rPr lang="en-IN" sz="1400" dirty="0">
                <a:latin typeface="Algerian" panose="04020705040A02060702" pitchFamily="82" charset="0"/>
              </a:rPr>
              <a:t> with n=6 clusters</a:t>
            </a:r>
          </a:p>
        </p:txBody>
      </p:sp>
      <p:pic>
        <p:nvPicPr>
          <p:cNvPr id="38" name="Picture 37">
            <a:extLst>
              <a:ext uri="{FF2B5EF4-FFF2-40B4-BE49-F238E27FC236}">
                <a16:creationId xmlns:a16="http://schemas.microsoft.com/office/drawing/2014/main" xmlns="" id="{07AFC578-412E-7ECA-4700-23CC223BB9E1}"/>
              </a:ext>
            </a:extLst>
          </p:cNvPr>
          <p:cNvPicPr>
            <a:picLocks noChangeAspect="1"/>
          </p:cNvPicPr>
          <p:nvPr/>
        </p:nvPicPr>
        <p:blipFill>
          <a:blip r:embed="rId13"/>
          <a:stretch>
            <a:fillRect/>
          </a:stretch>
        </p:blipFill>
        <p:spPr>
          <a:xfrm>
            <a:off x="8322614" y="2409991"/>
            <a:ext cx="3808869" cy="552901"/>
          </a:xfrm>
          <a:prstGeom prst="rect">
            <a:avLst/>
          </a:prstGeom>
        </p:spPr>
      </p:pic>
      <p:pic>
        <p:nvPicPr>
          <p:cNvPr id="40" name="Picture 39">
            <a:extLst>
              <a:ext uri="{FF2B5EF4-FFF2-40B4-BE49-F238E27FC236}">
                <a16:creationId xmlns:a16="http://schemas.microsoft.com/office/drawing/2014/main" xmlns="" id="{18EC259B-E602-9A5A-BAA6-F19CC6F7E2B1}"/>
              </a:ext>
            </a:extLst>
          </p:cNvPr>
          <p:cNvPicPr>
            <a:picLocks noChangeAspect="1"/>
          </p:cNvPicPr>
          <p:nvPr/>
        </p:nvPicPr>
        <p:blipFill>
          <a:blip r:embed="rId14"/>
          <a:stretch>
            <a:fillRect/>
          </a:stretch>
        </p:blipFill>
        <p:spPr>
          <a:xfrm>
            <a:off x="8362772" y="1412103"/>
            <a:ext cx="3768711" cy="524419"/>
          </a:xfrm>
          <a:prstGeom prst="rect">
            <a:avLst/>
          </a:prstGeom>
        </p:spPr>
      </p:pic>
      <p:pic>
        <p:nvPicPr>
          <p:cNvPr id="42" name="Picture 41">
            <a:extLst>
              <a:ext uri="{FF2B5EF4-FFF2-40B4-BE49-F238E27FC236}">
                <a16:creationId xmlns:a16="http://schemas.microsoft.com/office/drawing/2014/main" xmlns="" id="{52F64F47-9575-DCD5-338A-A1B756DD3171}"/>
              </a:ext>
            </a:extLst>
          </p:cNvPr>
          <p:cNvPicPr>
            <a:picLocks noChangeAspect="1"/>
          </p:cNvPicPr>
          <p:nvPr/>
        </p:nvPicPr>
        <p:blipFill>
          <a:blip r:embed="rId15"/>
          <a:stretch>
            <a:fillRect/>
          </a:stretch>
        </p:blipFill>
        <p:spPr>
          <a:xfrm>
            <a:off x="8416068" y="3436361"/>
            <a:ext cx="3715415" cy="467439"/>
          </a:xfrm>
          <a:prstGeom prst="rect">
            <a:avLst/>
          </a:prstGeom>
        </p:spPr>
      </p:pic>
      <p:pic>
        <p:nvPicPr>
          <p:cNvPr id="43" name="Picture 42">
            <a:extLst>
              <a:ext uri="{FF2B5EF4-FFF2-40B4-BE49-F238E27FC236}">
                <a16:creationId xmlns:a16="http://schemas.microsoft.com/office/drawing/2014/main" xmlns="" id="{45CB9CCC-8F6D-F806-2A30-F6858D3BE16F}"/>
              </a:ext>
            </a:extLst>
          </p:cNvPr>
          <p:cNvPicPr>
            <a:picLocks noChangeAspect="1"/>
          </p:cNvPicPr>
          <p:nvPr/>
        </p:nvPicPr>
        <p:blipFill>
          <a:blip r:embed="rId12" cstate="print"/>
          <a:stretch>
            <a:fillRect/>
          </a:stretch>
        </p:blipFill>
        <p:spPr>
          <a:xfrm>
            <a:off x="9940451" y="4467188"/>
            <a:ext cx="666647" cy="446744"/>
          </a:xfrm>
          <a:prstGeom prst="rect">
            <a:avLst/>
          </a:prstGeom>
        </p:spPr>
      </p:pic>
      <p:sp>
        <p:nvSpPr>
          <p:cNvPr id="44" name="TextBox 43">
            <a:extLst>
              <a:ext uri="{FF2B5EF4-FFF2-40B4-BE49-F238E27FC236}">
                <a16:creationId xmlns:a16="http://schemas.microsoft.com/office/drawing/2014/main" xmlns="" id="{284F3EC0-DB30-8DA3-3685-25D90444B419}"/>
              </a:ext>
            </a:extLst>
          </p:cNvPr>
          <p:cNvSpPr txBox="1"/>
          <p:nvPr/>
        </p:nvSpPr>
        <p:spPr>
          <a:xfrm>
            <a:off x="9653472" y="1974409"/>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1</a:t>
            </a:r>
          </a:p>
        </p:txBody>
      </p:sp>
      <p:sp>
        <p:nvSpPr>
          <p:cNvPr id="45" name="TextBox 44">
            <a:extLst>
              <a:ext uri="{FF2B5EF4-FFF2-40B4-BE49-F238E27FC236}">
                <a16:creationId xmlns:a16="http://schemas.microsoft.com/office/drawing/2014/main" xmlns="" id="{4682916D-AA5B-89A9-FB72-5FF54CABDB84}"/>
              </a:ext>
            </a:extLst>
          </p:cNvPr>
          <p:cNvSpPr txBox="1"/>
          <p:nvPr/>
        </p:nvSpPr>
        <p:spPr>
          <a:xfrm>
            <a:off x="9680119" y="3034578"/>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2</a:t>
            </a:r>
          </a:p>
        </p:txBody>
      </p:sp>
      <p:sp>
        <p:nvSpPr>
          <p:cNvPr id="46" name="TextBox 45">
            <a:extLst>
              <a:ext uri="{FF2B5EF4-FFF2-40B4-BE49-F238E27FC236}">
                <a16:creationId xmlns:a16="http://schemas.microsoft.com/office/drawing/2014/main" xmlns="" id="{E3E30DFB-92F5-C56F-9504-17F2DDBA0263}"/>
              </a:ext>
            </a:extLst>
          </p:cNvPr>
          <p:cNvSpPr txBox="1"/>
          <p:nvPr/>
        </p:nvSpPr>
        <p:spPr>
          <a:xfrm>
            <a:off x="9740722" y="3991603"/>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3</a:t>
            </a:r>
          </a:p>
        </p:txBody>
      </p:sp>
      <p:sp>
        <p:nvSpPr>
          <p:cNvPr id="47" name="TextBox 46">
            <a:extLst>
              <a:ext uri="{FF2B5EF4-FFF2-40B4-BE49-F238E27FC236}">
                <a16:creationId xmlns:a16="http://schemas.microsoft.com/office/drawing/2014/main" xmlns="" id="{6AEA9657-26AD-0082-F4ED-3E98A52C32F8}"/>
              </a:ext>
            </a:extLst>
          </p:cNvPr>
          <p:cNvSpPr txBox="1"/>
          <p:nvPr/>
        </p:nvSpPr>
        <p:spPr>
          <a:xfrm>
            <a:off x="9735333" y="5067821"/>
            <a:ext cx="1187309" cy="307777"/>
          </a:xfrm>
          <a:prstGeom prst="rect">
            <a:avLst/>
          </a:prstGeom>
          <a:noFill/>
        </p:spPr>
        <p:txBody>
          <a:bodyPr wrap="square" rtlCol="0">
            <a:spAutoFit/>
          </a:bodyPr>
          <a:lstStyle/>
          <a:p>
            <a:pPr algn="ctr"/>
            <a:r>
              <a:rPr lang="en-IN" sz="1400" dirty="0">
                <a:latin typeface="Algerian" panose="04020705040A02060702" pitchFamily="82" charset="0"/>
              </a:rPr>
              <a:t>Cluster 4</a:t>
            </a:r>
          </a:p>
        </p:txBody>
      </p:sp>
      <p:sp>
        <p:nvSpPr>
          <p:cNvPr id="48" name="TextBox 47">
            <a:extLst>
              <a:ext uri="{FF2B5EF4-FFF2-40B4-BE49-F238E27FC236}">
                <a16:creationId xmlns:a16="http://schemas.microsoft.com/office/drawing/2014/main" xmlns="" id="{650469C7-8539-4D57-C198-81468D1AD94F}"/>
              </a:ext>
            </a:extLst>
          </p:cNvPr>
          <p:cNvSpPr txBox="1"/>
          <p:nvPr/>
        </p:nvSpPr>
        <p:spPr>
          <a:xfrm>
            <a:off x="8416068" y="5626172"/>
            <a:ext cx="3968685" cy="523220"/>
          </a:xfrm>
          <a:prstGeom prst="rect">
            <a:avLst/>
          </a:prstGeom>
          <a:noFill/>
        </p:spPr>
        <p:txBody>
          <a:bodyPr wrap="square" rtlCol="0">
            <a:spAutoFit/>
          </a:bodyPr>
          <a:lstStyle/>
          <a:p>
            <a:pPr algn="ctr"/>
            <a:r>
              <a:rPr lang="en-IN" sz="1400" dirty="0">
                <a:latin typeface="Algerian" panose="04020705040A02060702" pitchFamily="82" charset="0"/>
              </a:rPr>
              <a:t>FIG: some of the images </a:t>
            </a:r>
          </a:p>
          <a:p>
            <a:pPr algn="ctr"/>
            <a:r>
              <a:rPr lang="en-IN" sz="1400" dirty="0">
                <a:latin typeface="Algerian" panose="04020705040A02060702" pitchFamily="82" charset="0"/>
              </a:rPr>
              <a:t>case for </a:t>
            </a:r>
            <a:r>
              <a:rPr lang="en-IN" sz="1400" dirty="0" err="1">
                <a:latin typeface="Algerian" panose="04020705040A02060702" pitchFamily="82" charset="0"/>
              </a:rPr>
              <a:t>kmeans</a:t>
            </a:r>
            <a:r>
              <a:rPr lang="en-IN" sz="1400" dirty="0">
                <a:latin typeface="Algerian" panose="04020705040A02060702" pitchFamily="82" charset="0"/>
              </a:rPr>
              <a:t> with n=4 clusters</a:t>
            </a:r>
          </a:p>
        </p:txBody>
      </p:sp>
      <p:cxnSp>
        <p:nvCxnSpPr>
          <p:cNvPr id="51" name="Straight Connector 50">
            <a:extLst>
              <a:ext uri="{FF2B5EF4-FFF2-40B4-BE49-F238E27FC236}">
                <a16:creationId xmlns:a16="http://schemas.microsoft.com/office/drawing/2014/main" xmlns="" id="{879BE75F-91B5-A9CD-A222-085971B9ADFD}"/>
              </a:ext>
            </a:extLst>
          </p:cNvPr>
          <p:cNvCxnSpPr/>
          <p:nvPr/>
        </p:nvCxnSpPr>
        <p:spPr>
          <a:xfrm>
            <a:off x="4039164" y="1021560"/>
            <a:ext cx="0" cy="5662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FC5F63FE-F3E9-651F-1781-EB71BEA35073}"/>
              </a:ext>
            </a:extLst>
          </p:cNvPr>
          <p:cNvCxnSpPr/>
          <p:nvPr/>
        </p:nvCxnSpPr>
        <p:spPr>
          <a:xfrm>
            <a:off x="8362772" y="957198"/>
            <a:ext cx="0" cy="56620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758011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458</TotalTime>
  <Words>1680</Words>
  <Application>Microsoft Office PowerPoint</Application>
  <PresentationFormat>Custom</PresentationFormat>
  <Paragraphs>140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Droplet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 Das</dc:creator>
  <cp:lastModifiedBy>Subram</cp:lastModifiedBy>
  <cp:revision>5</cp:revision>
  <dcterms:created xsi:type="dcterms:W3CDTF">2024-04-14T09:57:55Z</dcterms:created>
  <dcterms:modified xsi:type="dcterms:W3CDTF">2024-04-14T17:40:36Z</dcterms:modified>
</cp:coreProperties>
</file>