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1" r:id="rId1"/>
    <p:sldMasterId id="2147483875" r:id="rId2"/>
  </p:sldMasterIdLst>
  <p:notesMasterIdLst>
    <p:notesMasterId r:id="rId110"/>
  </p:notesMasterIdLst>
  <p:handoutMasterIdLst>
    <p:handoutMasterId r:id="rId111"/>
  </p:handoutMasterIdLst>
  <p:sldIdLst>
    <p:sldId id="770" r:id="rId3"/>
    <p:sldId id="772" r:id="rId4"/>
    <p:sldId id="664" r:id="rId5"/>
    <p:sldId id="666" r:id="rId6"/>
    <p:sldId id="667" r:id="rId7"/>
    <p:sldId id="668" r:id="rId8"/>
    <p:sldId id="669" r:id="rId9"/>
    <p:sldId id="670" r:id="rId10"/>
    <p:sldId id="671" r:id="rId11"/>
    <p:sldId id="672" r:id="rId12"/>
    <p:sldId id="673" r:id="rId13"/>
    <p:sldId id="674" r:id="rId14"/>
    <p:sldId id="675" r:id="rId15"/>
    <p:sldId id="676" r:id="rId16"/>
    <p:sldId id="677" r:id="rId17"/>
    <p:sldId id="678" r:id="rId18"/>
    <p:sldId id="679" r:id="rId19"/>
    <p:sldId id="680" r:id="rId20"/>
    <p:sldId id="681" r:id="rId21"/>
    <p:sldId id="682" r:id="rId22"/>
    <p:sldId id="683" r:id="rId23"/>
    <p:sldId id="684" r:id="rId24"/>
    <p:sldId id="685" r:id="rId25"/>
    <p:sldId id="686" r:id="rId26"/>
    <p:sldId id="687" r:id="rId27"/>
    <p:sldId id="688" r:id="rId28"/>
    <p:sldId id="689" r:id="rId29"/>
    <p:sldId id="690" r:id="rId30"/>
    <p:sldId id="691" r:id="rId31"/>
    <p:sldId id="692" r:id="rId32"/>
    <p:sldId id="693" r:id="rId33"/>
    <p:sldId id="694" r:id="rId34"/>
    <p:sldId id="695" r:id="rId35"/>
    <p:sldId id="696" r:id="rId36"/>
    <p:sldId id="697" r:id="rId37"/>
    <p:sldId id="698" r:id="rId38"/>
    <p:sldId id="711" r:id="rId39"/>
    <p:sldId id="699" r:id="rId40"/>
    <p:sldId id="700" r:id="rId41"/>
    <p:sldId id="701" r:id="rId42"/>
    <p:sldId id="702" r:id="rId43"/>
    <p:sldId id="703" r:id="rId44"/>
    <p:sldId id="704" r:id="rId45"/>
    <p:sldId id="705" r:id="rId46"/>
    <p:sldId id="706" r:id="rId47"/>
    <p:sldId id="707" r:id="rId48"/>
    <p:sldId id="708" r:id="rId49"/>
    <p:sldId id="709" r:id="rId50"/>
    <p:sldId id="710" r:id="rId51"/>
    <p:sldId id="771" r:id="rId52"/>
    <p:sldId id="713" r:id="rId53"/>
    <p:sldId id="714" r:id="rId54"/>
    <p:sldId id="715" r:id="rId55"/>
    <p:sldId id="716" r:id="rId56"/>
    <p:sldId id="717" r:id="rId57"/>
    <p:sldId id="718" r:id="rId58"/>
    <p:sldId id="719" r:id="rId59"/>
    <p:sldId id="720" r:id="rId60"/>
    <p:sldId id="721" r:id="rId61"/>
    <p:sldId id="722" r:id="rId62"/>
    <p:sldId id="723" r:id="rId63"/>
    <p:sldId id="724" r:id="rId64"/>
    <p:sldId id="725" r:id="rId65"/>
    <p:sldId id="726" r:id="rId66"/>
    <p:sldId id="727" r:id="rId67"/>
    <p:sldId id="728" r:id="rId68"/>
    <p:sldId id="729" r:id="rId69"/>
    <p:sldId id="730" r:id="rId70"/>
    <p:sldId id="731" r:id="rId71"/>
    <p:sldId id="732" r:id="rId72"/>
    <p:sldId id="733" r:id="rId73"/>
    <p:sldId id="734" r:id="rId74"/>
    <p:sldId id="735" r:id="rId75"/>
    <p:sldId id="736" r:id="rId76"/>
    <p:sldId id="737" r:id="rId77"/>
    <p:sldId id="738" r:id="rId78"/>
    <p:sldId id="739" r:id="rId79"/>
    <p:sldId id="740" r:id="rId80"/>
    <p:sldId id="741" r:id="rId81"/>
    <p:sldId id="742" r:id="rId82"/>
    <p:sldId id="743" r:id="rId83"/>
    <p:sldId id="744" r:id="rId84"/>
    <p:sldId id="745" r:id="rId85"/>
    <p:sldId id="746" r:id="rId86"/>
    <p:sldId id="765" r:id="rId87"/>
    <p:sldId id="766" r:id="rId88"/>
    <p:sldId id="767" r:id="rId89"/>
    <p:sldId id="768" r:id="rId90"/>
    <p:sldId id="769" r:id="rId91"/>
    <p:sldId id="747" r:id="rId92"/>
    <p:sldId id="748" r:id="rId93"/>
    <p:sldId id="749" r:id="rId94"/>
    <p:sldId id="750" r:id="rId95"/>
    <p:sldId id="751" r:id="rId96"/>
    <p:sldId id="752" r:id="rId97"/>
    <p:sldId id="753" r:id="rId98"/>
    <p:sldId id="754" r:id="rId99"/>
    <p:sldId id="755" r:id="rId100"/>
    <p:sldId id="756" r:id="rId101"/>
    <p:sldId id="757" r:id="rId102"/>
    <p:sldId id="758" r:id="rId103"/>
    <p:sldId id="759" r:id="rId104"/>
    <p:sldId id="760" r:id="rId105"/>
    <p:sldId id="761" r:id="rId106"/>
    <p:sldId id="762" r:id="rId107"/>
    <p:sldId id="763" r:id="rId108"/>
    <p:sldId id="633" r:id="rId109"/>
  </p:sldIdLst>
  <p:sldSz cx="9144000" cy="6858000" type="screen4x3"/>
  <p:notesSz cx="6761163" cy="9931400"/>
  <p:defaultTextStyle>
    <a:defPPr>
      <a:defRPr lang="en-GB"/>
    </a:defPPr>
    <a:lvl1pPr algn="l" rtl="0" fontAlgn="base">
      <a:spcBef>
        <a:spcPct val="0"/>
      </a:spcBef>
      <a:spcAft>
        <a:spcPct val="0"/>
      </a:spcAft>
      <a:defRPr sz="96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96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96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96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9600" b="1" kern="1200">
        <a:solidFill>
          <a:schemeClr val="tx1"/>
        </a:solidFill>
        <a:latin typeface="Tahoma" pitchFamily="34" charset="0"/>
        <a:ea typeface="宋体" pitchFamily="2" charset="-122"/>
        <a:cs typeface="+mn-cs"/>
      </a:defRPr>
    </a:lvl5pPr>
    <a:lvl6pPr marL="2286000" algn="l" defTabSz="914400" rtl="0" eaLnBrk="1" latinLnBrk="0" hangingPunct="1">
      <a:defRPr sz="9600" b="1" kern="1200">
        <a:solidFill>
          <a:schemeClr val="tx1"/>
        </a:solidFill>
        <a:latin typeface="Tahoma" pitchFamily="34" charset="0"/>
        <a:ea typeface="宋体" pitchFamily="2" charset="-122"/>
        <a:cs typeface="+mn-cs"/>
      </a:defRPr>
    </a:lvl6pPr>
    <a:lvl7pPr marL="2743200" algn="l" defTabSz="914400" rtl="0" eaLnBrk="1" latinLnBrk="0" hangingPunct="1">
      <a:defRPr sz="9600" b="1" kern="1200">
        <a:solidFill>
          <a:schemeClr val="tx1"/>
        </a:solidFill>
        <a:latin typeface="Tahoma" pitchFamily="34" charset="0"/>
        <a:ea typeface="宋体" pitchFamily="2" charset="-122"/>
        <a:cs typeface="+mn-cs"/>
      </a:defRPr>
    </a:lvl7pPr>
    <a:lvl8pPr marL="3200400" algn="l" defTabSz="914400" rtl="0" eaLnBrk="1" latinLnBrk="0" hangingPunct="1">
      <a:defRPr sz="9600" b="1" kern="1200">
        <a:solidFill>
          <a:schemeClr val="tx1"/>
        </a:solidFill>
        <a:latin typeface="Tahoma" pitchFamily="34" charset="0"/>
        <a:ea typeface="宋体" pitchFamily="2" charset="-122"/>
        <a:cs typeface="+mn-cs"/>
      </a:defRPr>
    </a:lvl8pPr>
    <a:lvl9pPr marL="3657600" algn="l" defTabSz="914400" rtl="0" eaLnBrk="1" latinLnBrk="0" hangingPunct="1">
      <a:defRPr sz="96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C0051C"/>
    <a:srgbClr val="D4F127"/>
    <a:srgbClr val="CCFFCC"/>
    <a:srgbClr val="C7051C"/>
    <a:srgbClr val="ECD882"/>
    <a:srgbClr val="D9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7" autoAdjust="0"/>
    <p:restoredTop sz="85839" autoAdjust="0"/>
  </p:normalViewPr>
  <p:slideViewPr>
    <p:cSldViewPr snapToGrid="0">
      <p:cViewPr varScale="1">
        <p:scale>
          <a:sx n="98" d="100"/>
          <a:sy n="98" d="100"/>
        </p:scale>
        <p:origin x="1476" y="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4038"/>
    </p:cViewPr>
  </p:sorterViewPr>
  <p:notesViewPr>
    <p:cSldViewPr snapToGrid="0">
      <p:cViewPr>
        <p:scale>
          <a:sx n="100" d="100"/>
          <a:sy n="100" d="100"/>
        </p:scale>
        <p:origin x="-1278" y="1224"/>
      </p:cViewPr>
      <p:guideLst>
        <p:guide orient="horz" pos="3128"/>
        <p:guide pos="213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54.xml"/><Relationship Id="rId13" Type="http://schemas.openxmlformats.org/officeDocument/2006/relationships/slide" Target="slides/slide81.xml"/><Relationship Id="rId18" Type="http://schemas.openxmlformats.org/officeDocument/2006/relationships/slide" Target="slides/slide101.xml"/><Relationship Id="rId3" Type="http://schemas.openxmlformats.org/officeDocument/2006/relationships/slide" Target="slides/slide42.xml"/><Relationship Id="rId7" Type="http://schemas.openxmlformats.org/officeDocument/2006/relationships/slide" Target="slides/slide53.xml"/><Relationship Id="rId12" Type="http://schemas.openxmlformats.org/officeDocument/2006/relationships/slide" Target="slides/slide77.xml"/><Relationship Id="rId17" Type="http://schemas.openxmlformats.org/officeDocument/2006/relationships/slide" Target="slides/slide100.xml"/><Relationship Id="rId2" Type="http://schemas.openxmlformats.org/officeDocument/2006/relationships/slide" Target="slides/slide41.xml"/><Relationship Id="rId16" Type="http://schemas.openxmlformats.org/officeDocument/2006/relationships/slide" Target="slides/slide94.xml"/><Relationship Id="rId20" Type="http://schemas.openxmlformats.org/officeDocument/2006/relationships/slide" Target="slides/slide105.xml"/><Relationship Id="rId1" Type="http://schemas.openxmlformats.org/officeDocument/2006/relationships/slide" Target="slides/slide4.xml"/><Relationship Id="rId6" Type="http://schemas.openxmlformats.org/officeDocument/2006/relationships/slide" Target="slides/slide51.xml"/><Relationship Id="rId11" Type="http://schemas.openxmlformats.org/officeDocument/2006/relationships/slide" Target="slides/slide58.xml"/><Relationship Id="rId5" Type="http://schemas.openxmlformats.org/officeDocument/2006/relationships/slide" Target="slides/slide47.xml"/><Relationship Id="rId15" Type="http://schemas.openxmlformats.org/officeDocument/2006/relationships/slide" Target="slides/slide93.xml"/><Relationship Id="rId10" Type="http://schemas.openxmlformats.org/officeDocument/2006/relationships/slide" Target="slides/slide56.xml"/><Relationship Id="rId19" Type="http://schemas.openxmlformats.org/officeDocument/2006/relationships/slide" Target="slides/slide104.xml"/><Relationship Id="rId4" Type="http://schemas.openxmlformats.org/officeDocument/2006/relationships/slide" Target="slides/slide45.xml"/><Relationship Id="rId9" Type="http://schemas.openxmlformats.org/officeDocument/2006/relationships/slide" Target="slides/slide55.xml"/><Relationship Id="rId14"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30525" cy="496888"/>
          </a:xfrm>
          <a:prstGeom prst="rect">
            <a:avLst/>
          </a:prstGeom>
          <a:noFill/>
          <a:ln>
            <a:noFill/>
          </a:ln>
          <a:effectLst/>
          <a:extLst/>
        </p:spPr>
        <p:txBody>
          <a:bodyPr vert="horz" wrap="square" lIns="91730" tIns="45865" rIns="91730" bIns="45865" numCol="1" anchor="t" anchorCtr="0" compatLnSpc="1">
            <a:prstTxWarp prst="textNoShape">
              <a:avLst/>
            </a:prstTxWarp>
          </a:bodyPr>
          <a:lstStyle>
            <a:lvl1pPr defTabSz="917575">
              <a:lnSpc>
                <a:spcPct val="100000"/>
              </a:lnSpc>
              <a:spcBef>
                <a:spcPct val="0"/>
              </a:spcBef>
              <a:buClrTx/>
              <a:buSzTx/>
              <a:buFontTx/>
              <a:buNone/>
              <a:defRPr sz="1200" b="0">
                <a:effectLst/>
                <a:ea typeface="+mn-ea"/>
              </a:defRPr>
            </a:lvl1pPr>
          </a:lstStyle>
          <a:p>
            <a:pPr>
              <a:defRPr/>
            </a:pPr>
            <a:endParaRPr lang="en-GB" altLang="zh-CN"/>
          </a:p>
        </p:txBody>
      </p:sp>
      <p:sp>
        <p:nvSpPr>
          <p:cNvPr id="43011" name="Rectangle 3"/>
          <p:cNvSpPr>
            <a:spLocks noGrp="1" noChangeArrowheads="1"/>
          </p:cNvSpPr>
          <p:nvPr>
            <p:ph type="dt" sz="quarter" idx="1"/>
          </p:nvPr>
        </p:nvSpPr>
        <p:spPr bwMode="auto">
          <a:xfrm>
            <a:off x="3830638" y="0"/>
            <a:ext cx="2930525" cy="496888"/>
          </a:xfrm>
          <a:prstGeom prst="rect">
            <a:avLst/>
          </a:prstGeom>
          <a:noFill/>
          <a:ln>
            <a:noFill/>
          </a:ln>
          <a:effectLst/>
          <a:extLst/>
        </p:spPr>
        <p:txBody>
          <a:bodyPr vert="horz" wrap="square" lIns="91730" tIns="45865" rIns="91730" bIns="45865" numCol="1" anchor="t" anchorCtr="0" compatLnSpc="1">
            <a:prstTxWarp prst="textNoShape">
              <a:avLst/>
            </a:prstTxWarp>
          </a:bodyPr>
          <a:lstStyle>
            <a:lvl1pPr algn="r" defTabSz="917575">
              <a:lnSpc>
                <a:spcPct val="100000"/>
              </a:lnSpc>
              <a:spcBef>
                <a:spcPct val="0"/>
              </a:spcBef>
              <a:buClrTx/>
              <a:buSzTx/>
              <a:buFontTx/>
              <a:buNone/>
              <a:defRPr sz="1200" b="0">
                <a:effectLst/>
                <a:ea typeface="+mn-ea"/>
              </a:defRPr>
            </a:lvl1pPr>
          </a:lstStyle>
          <a:p>
            <a:pPr>
              <a:defRPr/>
            </a:pPr>
            <a:endParaRPr lang="en-GB" altLang="zh-CN"/>
          </a:p>
        </p:txBody>
      </p:sp>
      <p:sp>
        <p:nvSpPr>
          <p:cNvPr id="43012" name="Rectangle 4"/>
          <p:cNvSpPr>
            <a:spLocks noGrp="1" noChangeArrowheads="1"/>
          </p:cNvSpPr>
          <p:nvPr>
            <p:ph type="ftr" sz="quarter" idx="2"/>
          </p:nvPr>
        </p:nvSpPr>
        <p:spPr bwMode="auto">
          <a:xfrm>
            <a:off x="0" y="9434513"/>
            <a:ext cx="2930525" cy="496887"/>
          </a:xfrm>
          <a:prstGeom prst="rect">
            <a:avLst/>
          </a:prstGeom>
          <a:noFill/>
          <a:ln>
            <a:noFill/>
          </a:ln>
          <a:effectLst/>
          <a:extLst/>
        </p:spPr>
        <p:txBody>
          <a:bodyPr vert="horz" wrap="square" lIns="91730" tIns="45865" rIns="91730" bIns="45865" numCol="1" anchor="b" anchorCtr="0" compatLnSpc="1">
            <a:prstTxWarp prst="textNoShape">
              <a:avLst/>
            </a:prstTxWarp>
          </a:bodyPr>
          <a:lstStyle>
            <a:lvl1pPr defTabSz="917575">
              <a:lnSpc>
                <a:spcPct val="100000"/>
              </a:lnSpc>
              <a:spcBef>
                <a:spcPct val="0"/>
              </a:spcBef>
              <a:buClrTx/>
              <a:buSzTx/>
              <a:buFontTx/>
              <a:buNone/>
              <a:defRPr sz="1200" b="0">
                <a:effectLst/>
                <a:ea typeface="+mn-ea"/>
              </a:defRPr>
            </a:lvl1pPr>
          </a:lstStyle>
          <a:p>
            <a:pPr>
              <a:defRPr/>
            </a:pPr>
            <a:endParaRPr lang="en-GB" altLang="zh-CN"/>
          </a:p>
        </p:txBody>
      </p:sp>
      <p:sp>
        <p:nvSpPr>
          <p:cNvPr id="43013" name="Rectangle 5"/>
          <p:cNvSpPr>
            <a:spLocks noGrp="1" noChangeArrowheads="1"/>
          </p:cNvSpPr>
          <p:nvPr>
            <p:ph type="sldNum" sz="quarter" idx="3"/>
          </p:nvPr>
        </p:nvSpPr>
        <p:spPr bwMode="auto">
          <a:xfrm>
            <a:off x="3830638" y="9434513"/>
            <a:ext cx="2930525" cy="496887"/>
          </a:xfrm>
          <a:prstGeom prst="rect">
            <a:avLst/>
          </a:prstGeom>
          <a:noFill/>
          <a:ln>
            <a:noFill/>
          </a:ln>
          <a:effectLst/>
          <a:extLst/>
        </p:spPr>
        <p:txBody>
          <a:bodyPr vert="horz" wrap="square" lIns="91730" tIns="45865" rIns="91730" bIns="45865" numCol="1" anchor="b" anchorCtr="0" compatLnSpc="1">
            <a:prstTxWarp prst="textNoShape">
              <a:avLst/>
            </a:prstTxWarp>
          </a:bodyPr>
          <a:lstStyle>
            <a:lvl1pPr algn="r" defTabSz="917575">
              <a:lnSpc>
                <a:spcPct val="100000"/>
              </a:lnSpc>
              <a:spcBef>
                <a:spcPct val="0"/>
              </a:spcBef>
              <a:buClrTx/>
              <a:buSzTx/>
              <a:buFontTx/>
              <a:buNone/>
              <a:defRPr sz="1200" b="0">
                <a:effectLst/>
                <a:ea typeface="+mn-ea"/>
              </a:defRPr>
            </a:lvl1pPr>
          </a:lstStyle>
          <a:p>
            <a:pPr>
              <a:defRPr/>
            </a:pPr>
            <a:fld id="{8A4025BF-74EC-4CAA-98EB-A239F66C5821}" type="slidenum">
              <a:rPr lang="zh-CN" altLang="en-GB"/>
              <a:pPr>
                <a:defRPr/>
              </a:pPr>
              <a:t>‹#›</a:t>
            </a:fld>
            <a:endParaRPr lang="en-GB" altLang="zh-CN"/>
          </a:p>
        </p:txBody>
      </p:sp>
    </p:spTree>
    <p:extLst>
      <p:ext uri="{BB962C8B-B14F-4D97-AF65-F5344CB8AC3E}">
        <p14:creationId xmlns:p14="http://schemas.microsoft.com/office/powerpoint/2010/main" val="1445251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30525" cy="496888"/>
          </a:xfrm>
          <a:prstGeom prst="rect">
            <a:avLst/>
          </a:prstGeom>
          <a:noFill/>
          <a:ln>
            <a:noFill/>
          </a:ln>
          <a:effectLst/>
          <a:extLst/>
        </p:spPr>
        <p:txBody>
          <a:bodyPr vert="horz" wrap="square" lIns="91730" tIns="45865" rIns="91730" bIns="45865" numCol="1" anchor="t" anchorCtr="0" compatLnSpc="1">
            <a:prstTxWarp prst="textNoShape">
              <a:avLst/>
            </a:prstTxWarp>
          </a:bodyPr>
          <a:lstStyle>
            <a:lvl1pPr defTabSz="917575">
              <a:lnSpc>
                <a:spcPct val="100000"/>
              </a:lnSpc>
              <a:spcBef>
                <a:spcPct val="0"/>
              </a:spcBef>
              <a:buClrTx/>
              <a:buSzTx/>
              <a:buFontTx/>
              <a:buNone/>
              <a:defRPr sz="1200" b="0">
                <a:effectLst/>
                <a:latin typeface="Times New Roman" pitchFamily="18" charset="0"/>
                <a:ea typeface="+mn-ea"/>
              </a:defRPr>
            </a:lvl1pPr>
          </a:lstStyle>
          <a:p>
            <a:pPr>
              <a:defRPr/>
            </a:pPr>
            <a:endParaRPr lang="en-GB" altLang="zh-CN"/>
          </a:p>
        </p:txBody>
      </p:sp>
      <p:sp>
        <p:nvSpPr>
          <p:cNvPr id="9219" name="Rectangle 3"/>
          <p:cNvSpPr>
            <a:spLocks noGrp="1" noChangeArrowheads="1"/>
          </p:cNvSpPr>
          <p:nvPr>
            <p:ph type="dt" idx="1"/>
          </p:nvPr>
        </p:nvSpPr>
        <p:spPr bwMode="auto">
          <a:xfrm>
            <a:off x="3830638" y="0"/>
            <a:ext cx="2930525" cy="496888"/>
          </a:xfrm>
          <a:prstGeom prst="rect">
            <a:avLst/>
          </a:prstGeom>
          <a:noFill/>
          <a:ln>
            <a:noFill/>
          </a:ln>
          <a:effectLst/>
          <a:extLst/>
        </p:spPr>
        <p:txBody>
          <a:bodyPr vert="horz" wrap="square" lIns="91730" tIns="45865" rIns="91730" bIns="45865" numCol="1" anchor="t" anchorCtr="0" compatLnSpc="1">
            <a:prstTxWarp prst="textNoShape">
              <a:avLst/>
            </a:prstTxWarp>
          </a:bodyPr>
          <a:lstStyle>
            <a:lvl1pPr algn="r" defTabSz="917575">
              <a:lnSpc>
                <a:spcPct val="100000"/>
              </a:lnSpc>
              <a:spcBef>
                <a:spcPct val="0"/>
              </a:spcBef>
              <a:buClrTx/>
              <a:buSzTx/>
              <a:buFontTx/>
              <a:buNone/>
              <a:defRPr sz="1200" b="0">
                <a:effectLst/>
                <a:latin typeface="Times New Roman" pitchFamily="18" charset="0"/>
                <a:ea typeface="+mn-ea"/>
              </a:defRPr>
            </a:lvl1pPr>
          </a:lstStyle>
          <a:p>
            <a:pPr>
              <a:defRPr/>
            </a:pPr>
            <a:endParaRPr lang="en-GB" altLang="zh-CN"/>
          </a:p>
        </p:txBody>
      </p:sp>
      <p:sp>
        <p:nvSpPr>
          <p:cNvPr id="16388" name="Rectangle 4"/>
          <p:cNvSpPr>
            <a:spLocks noGrp="1" noRot="1" noChangeAspect="1" noChangeArrowheads="1" noTextEdit="1"/>
          </p:cNvSpPr>
          <p:nvPr>
            <p:ph type="sldImg" idx="2"/>
          </p:nvPr>
        </p:nvSpPr>
        <p:spPr bwMode="auto">
          <a:xfrm>
            <a:off x="898525" y="744538"/>
            <a:ext cx="4965700" cy="37242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01700" y="4718050"/>
            <a:ext cx="4957763" cy="4468813"/>
          </a:xfrm>
          <a:prstGeom prst="rect">
            <a:avLst/>
          </a:prstGeom>
          <a:noFill/>
          <a:ln>
            <a:noFill/>
          </a:ln>
          <a:effectLst/>
          <a:extLst/>
        </p:spPr>
        <p:txBody>
          <a:bodyPr vert="horz" wrap="square" lIns="91730" tIns="45865" rIns="91730" bIns="45865" numCol="1" anchor="t" anchorCtr="0" compatLnSpc="1">
            <a:prstTxWarp prst="textNoShape">
              <a:avLst/>
            </a:prstTxWarp>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9222" name="Rectangle 6"/>
          <p:cNvSpPr>
            <a:spLocks noGrp="1" noChangeArrowheads="1"/>
          </p:cNvSpPr>
          <p:nvPr>
            <p:ph type="ftr" sz="quarter" idx="4"/>
          </p:nvPr>
        </p:nvSpPr>
        <p:spPr bwMode="auto">
          <a:xfrm>
            <a:off x="0" y="9434513"/>
            <a:ext cx="2930525" cy="496887"/>
          </a:xfrm>
          <a:prstGeom prst="rect">
            <a:avLst/>
          </a:prstGeom>
          <a:noFill/>
          <a:ln>
            <a:noFill/>
          </a:ln>
          <a:effectLst/>
          <a:extLst/>
        </p:spPr>
        <p:txBody>
          <a:bodyPr vert="horz" wrap="square" lIns="91730" tIns="45865" rIns="91730" bIns="45865" numCol="1" anchor="b" anchorCtr="0" compatLnSpc="1">
            <a:prstTxWarp prst="textNoShape">
              <a:avLst/>
            </a:prstTxWarp>
          </a:bodyPr>
          <a:lstStyle>
            <a:lvl1pPr defTabSz="917575">
              <a:lnSpc>
                <a:spcPct val="100000"/>
              </a:lnSpc>
              <a:spcBef>
                <a:spcPct val="0"/>
              </a:spcBef>
              <a:buClrTx/>
              <a:buSzTx/>
              <a:buFontTx/>
              <a:buNone/>
              <a:defRPr sz="1200" b="0">
                <a:effectLst/>
                <a:latin typeface="Times New Roman" pitchFamily="18" charset="0"/>
                <a:ea typeface="+mn-ea"/>
              </a:defRPr>
            </a:lvl1pPr>
          </a:lstStyle>
          <a:p>
            <a:pPr>
              <a:defRPr/>
            </a:pPr>
            <a:endParaRPr lang="en-GB" altLang="zh-CN"/>
          </a:p>
        </p:txBody>
      </p:sp>
      <p:sp>
        <p:nvSpPr>
          <p:cNvPr id="9223" name="Rectangle 7"/>
          <p:cNvSpPr>
            <a:spLocks noGrp="1" noChangeArrowheads="1"/>
          </p:cNvSpPr>
          <p:nvPr>
            <p:ph type="sldNum" sz="quarter" idx="5"/>
          </p:nvPr>
        </p:nvSpPr>
        <p:spPr bwMode="auto">
          <a:xfrm>
            <a:off x="3830638" y="9434513"/>
            <a:ext cx="2930525" cy="496887"/>
          </a:xfrm>
          <a:prstGeom prst="rect">
            <a:avLst/>
          </a:prstGeom>
          <a:noFill/>
          <a:ln>
            <a:noFill/>
          </a:ln>
          <a:effectLst/>
          <a:extLst/>
        </p:spPr>
        <p:txBody>
          <a:bodyPr vert="horz" wrap="square" lIns="91730" tIns="45865" rIns="91730" bIns="45865" numCol="1" anchor="b" anchorCtr="0" compatLnSpc="1">
            <a:prstTxWarp prst="textNoShape">
              <a:avLst/>
            </a:prstTxWarp>
          </a:bodyPr>
          <a:lstStyle>
            <a:lvl1pPr algn="r" defTabSz="917575">
              <a:lnSpc>
                <a:spcPct val="100000"/>
              </a:lnSpc>
              <a:spcBef>
                <a:spcPct val="0"/>
              </a:spcBef>
              <a:buClrTx/>
              <a:buSzTx/>
              <a:buFontTx/>
              <a:buNone/>
              <a:defRPr sz="1200" b="0">
                <a:effectLst/>
                <a:latin typeface="Times New Roman" pitchFamily="18" charset="0"/>
                <a:ea typeface="+mn-ea"/>
              </a:defRPr>
            </a:lvl1pPr>
          </a:lstStyle>
          <a:p>
            <a:pPr>
              <a:defRPr/>
            </a:pPr>
            <a:fld id="{3E54DB15-DE16-45AB-B65A-1B1E996647E8}" type="slidenum">
              <a:rPr lang="zh-CN" altLang="en-GB"/>
              <a:pPr>
                <a:defRPr/>
              </a:pPr>
              <a:t>‹#›</a:t>
            </a:fld>
            <a:endParaRPr lang="en-GB" altLang="zh-CN"/>
          </a:p>
        </p:txBody>
      </p:sp>
    </p:spTree>
    <p:extLst>
      <p:ext uri="{BB962C8B-B14F-4D97-AF65-F5344CB8AC3E}">
        <p14:creationId xmlns:p14="http://schemas.microsoft.com/office/powerpoint/2010/main" val="976703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ln>
            <a:miter lim="800000"/>
            <a:headEnd/>
            <a:tailEnd/>
          </a:ln>
        </p:spPr>
        <p:txBody>
          <a:bodyPr/>
          <a:lstStyle/>
          <a:p>
            <a:pPr>
              <a:defRPr/>
            </a:pPr>
            <a:fld id="{47368F57-C3D9-4B41-83CB-1EB341CA6EAC}" type="slidenum">
              <a:rPr lang="zh-CN" altLang="en-GB" smtClean="0"/>
              <a:pPr>
                <a:defRPr/>
              </a:pPr>
              <a:t>0</a:t>
            </a:fld>
            <a:endParaRPr lang="en-GB" altLang="zh-CN" dirty="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08368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E54DB15-DE16-45AB-B65A-1B1E996647E8}" type="slidenum">
              <a:rPr lang="zh-CN" altLang="en-GB" smtClean="0"/>
              <a:pPr>
                <a:defRPr/>
              </a:pPr>
              <a:t>2</a:t>
            </a:fld>
            <a:endParaRPr lang="en-GB" altLang="zh-CN"/>
          </a:p>
        </p:txBody>
      </p:sp>
    </p:spTree>
    <p:extLst>
      <p:ext uri="{BB962C8B-B14F-4D97-AF65-F5344CB8AC3E}">
        <p14:creationId xmlns:p14="http://schemas.microsoft.com/office/powerpoint/2010/main" val="3460868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那么首先，我将简要介绍</a:t>
            </a:r>
            <a:r>
              <a:rPr lang="en-US" altLang="zh-CN" dirty="0"/>
              <a:t>LoRa</a:t>
            </a:r>
            <a:r>
              <a:rPr lang="zh-CN" altLang="en-US" dirty="0"/>
              <a:t>收发系统的架构和关键技术。</a:t>
            </a:r>
            <a:endParaRPr lang="en-US" altLang="zh-CN" dirty="0"/>
          </a:p>
          <a:p>
            <a:r>
              <a:rPr lang="zh-CN" altLang="en-US" dirty="0"/>
              <a:t>我们看到的这个图是</a:t>
            </a:r>
            <a:r>
              <a:rPr lang="en-US" altLang="zh-CN" dirty="0"/>
              <a:t>LoRa</a:t>
            </a:r>
            <a:r>
              <a:rPr lang="zh-CN" altLang="en-US" dirty="0"/>
              <a:t>的发射机结构，基于相关的标准协议制定。</a:t>
            </a:r>
            <a:endParaRPr lang="en-US" altLang="zh-CN" dirty="0"/>
          </a:p>
          <a:p>
            <a:r>
              <a:rPr lang="zh-CN" altLang="en-US" dirty="0"/>
              <a:t>其帧结构分为四段，包括其中一段长为</a:t>
            </a:r>
            <a:r>
              <a:rPr lang="en-US" altLang="zh-CN" dirty="0"/>
              <a:t>80</a:t>
            </a:r>
            <a:r>
              <a:rPr lang="zh-CN" altLang="en-US" dirty="0"/>
              <a:t>比特的全零前导字段。</a:t>
            </a:r>
            <a:endParaRPr lang="en-US" altLang="zh-CN" dirty="0"/>
          </a:p>
          <a:p>
            <a:r>
              <a:rPr lang="zh-CN" altLang="en-US" dirty="0"/>
              <a:t>除了基本功能模块以外，其中最关键的就是</a:t>
            </a:r>
            <a:r>
              <a:rPr lang="en-US" altLang="zh-CN" dirty="0"/>
              <a:t>Chirp</a:t>
            </a:r>
            <a:r>
              <a:rPr lang="zh-CN" altLang="en-US" dirty="0"/>
              <a:t>扩频，也即线性扩频技术。</a:t>
            </a:r>
            <a:endParaRPr lang="en-US" altLang="zh-CN" dirty="0"/>
          </a:p>
          <a:p>
            <a:r>
              <a:rPr lang="en-US" altLang="zh-CN" dirty="0"/>
              <a:t>Chirp</a:t>
            </a:r>
            <a:r>
              <a:rPr lang="zh-CN" altLang="en-US" dirty="0"/>
              <a:t>扩频序列由四个子序列构成，扩频因子达到</a:t>
            </a:r>
            <a:r>
              <a:rPr lang="en-US" altLang="zh-CN" dirty="0"/>
              <a:t>24</a:t>
            </a:r>
            <a:r>
              <a:rPr lang="zh-CN" altLang="en-US" dirty="0"/>
              <a:t>；</a:t>
            </a:r>
            <a:endParaRPr lang="en-US" altLang="zh-CN" dirty="0"/>
          </a:p>
          <a:p>
            <a:r>
              <a:rPr lang="zh-CN" altLang="en-US" dirty="0"/>
              <a:t>极大展宽了信号频谱，这也是</a:t>
            </a:r>
            <a:r>
              <a:rPr lang="en-US" altLang="zh-CN" dirty="0"/>
              <a:t>LoRa</a:t>
            </a:r>
            <a:r>
              <a:rPr lang="zh-CN" altLang="en-US" dirty="0"/>
              <a:t>低功耗远距离传输的关键技术。</a:t>
            </a:r>
          </a:p>
        </p:txBody>
      </p:sp>
      <p:sp>
        <p:nvSpPr>
          <p:cNvPr id="4" name="灯片编号占位符 3"/>
          <p:cNvSpPr>
            <a:spLocks noGrp="1"/>
          </p:cNvSpPr>
          <p:nvPr>
            <p:ph type="sldNum" sz="quarter" idx="10"/>
          </p:nvPr>
        </p:nvSpPr>
        <p:spPr/>
        <p:txBody>
          <a:bodyPr/>
          <a:lstStyle/>
          <a:p>
            <a:fld id="{7CE540CA-93EF-490D-B7D6-DA77D630C4AD}" type="slidenum">
              <a:rPr lang="en-US" altLang="zh-CN" smtClean="0"/>
              <a:pPr/>
              <a:t>84</a:t>
            </a:fld>
            <a:endParaRPr lang="en-US" altLang="zh-CN"/>
          </a:p>
        </p:txBody>
      </p:sp>
    </p:spTree>
    <p:extLst>
      <p:ext uri="{BB962C8B-B14F-4D97-AF65-F5344CB8AC3E}">
        <p14:creationId xmlns:p14="http://schemas.microsoft.com/office/powerpoint/2010/main" val="137978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针对发射机的架构，我们首先设计了对应的接收方案。</a:t>
            </a:r>
            <a:endParaRPr lang="en-US" altLang="zh-CN" dirty="0"/>
          </a:p>
          <a:p>
            <a:r>
              <a:rPr lang="zh-CN" altLang="en-US" dirty="0"/>
              <a:t>可以看到，接收机基本上是发射机的一个“”逆过程“。</a:t>
            </a:r>
            <a:endParaRPr lang="en-US" altLang="zh-CN" dirty="0"/>
          </a:p>
          <a:p>
            <a:r>
              <a:rPr lang="zh-CN" altLang="en-US" dirty="0"/>
              <a:t>为了提高系统的性能，我们着重对定时同步和</a:t>
            </a:r>
            <a:r>
              <a:rPr lang="en-US" altLang="zh-CN" dirty="0"/>
              <a:t>Rake</a:t>
            </a:r>
            <a:r>
              <a:rPr lang="zh-CN" altLang="en-US" dirty="0"/>
              <a:t>分集两个重要环节进行研究；</a:t>
            </a:r>
            <a:endParaRPr lang="en-US" altLang="zh-CN" dirty="0"/>
          </a:p>
          <a:p>
            <a:r>
              <a:rPr lang="zh-CN" altLang="en-US" dirty="0"/>
              <a:t>接下来我将逐一介绍。</a:t>
            </a:r>
          </a:p>
        </p:txBody>
      </p:sp>
      <p:sp>
        <p:nvSpPr>
          <p:cNvPr id="4" name="灯片编号占位符 3"/>
          <p:cNvSpPr>
            <a:spLocks noGrp="1"/>
          </p:cNvSpPr>
          <p:nvPr>
            <p:ph type="sldNum" sz="quarter" idx="10"/>
          </p:nvPr>
        </p:nvSpPr>
        <p:spPr/>
        <p:txBody>
          <a:bodyPr/>
          <a:lstStyle/>
          <a:p>
            <a:fld id="{7CE540CA-93EF-490D-B7D6-DA77D630C4AD}" type="slidenum">
              <a:rPr lang="en-US" altLang="zh-CN" smtClean="0"/>
              <a:pPr/>
              <a:t>85</a:t>
            </a:fld>
            <a:endParaRPr lang="en-US" altLang="zh-CN"/>
          </a:p>
        </p:txBody>
      </p:sp>
    </p:spTree>
    <p:extLst>
      <p:ext uri="{BB962C8B-B14F-4D97-AF65-F5344CB8AC3E}">
        <p14:creationId xmlns:p14="http://schemas.microsoft.com/office/powerpoint/2010/main" val="407104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第一个方面是“低信噪比下的准确同步和多径估计”。</a:t>
            </a:r>
            <a:endParaRPr lang="en-US" altLang="zh-CN" dirty="0"/>
          </a:p>
          <a:p>
            <a:r>
              <a:rPr lang="zh-CN" altLang="en-US" dirty="0"/>
              <a:t>由于</a:t>
            </a:r>
            <a:r>
              <a:rPr lang="en-US" altLang="zh-CN" dirty="0"/>
              <a:t>Chirp</a:t>
            </a:r>
            <a:r>
              <a:rPr lang="zh-CN" altLang="en-US" dirty="0"/>
              <a:t>信号具有良好的脉冲压缩特性，本地和</a:t>
            </a:r>
            <a:r>
              <a:rPr lang="en-US" altLang="zh-CN" dirty="0"/>
              <a:t>Chirp</a:t>
            </a:r>
            <a:r>
              <a:rPr lang="zh-CN" altLang="en-US" dirty="0"/>
              <a:t>序列和收到的信号进行相关运算便会得到相关的脉冲尖峰；</a:t>
            </a:r>
            <a:endParaRPr lang="en-US" altLang="zh-CN" dirty="0"/>
          </a:p>
          <a:p>
            <a:r>
              <a:rPr lang="zh-CN" altLang="en-US" dirty="0"/>
              <a:t>如图中所示，当存在多径时就会有多个尖峰；</a:t>
            </a:r>
            <a:endParaRPr lang="en-US" altLang="zh-CN" dirty="0"/>
          </a:p>
          <a:p>
            <a:r>
              <a:rPr lang="zh-CN" altLang="en-US" dirty="0"/>
              <a:t>通过对脉冲的捕获就可以对信号或者多径进行定时同步。</a:t>
            </a:r>
            <a:endParaRPr lang="en-US" altLang="zh-CN" dirty="0"/>
          </a:p>
          <a:p>
            <a:r>
              <a:rPr lang="zh-CN" altLang="en-US" dirty="0"/>
              <a:t>然而，信噪比下降时该方法迅速恶化，出现非常多的干扰旁瓣，从而造成虚警。</a:t>
            </a:r>
            <a:endParaRPr lang="en-US" altLang="zh-CN" dirty="0"/>
          </a:p>
          <a:p>
            <a:r>
              <a:rPr lang="zh-CN" altLang="en-US" dirty="0"/>
              <a:t>因此，我们对该算法做了改进，利用帧结构中前导字段的特殊性，将相关长度从单个子序列扩长到整个</a:t>
            </a:r>
            <a:r>
              <a:rPr lang="en-US" altLang="zh-CN" dirty="0"/>
              <a:t>Chirp</a:t>
            </a:r>
            <a:r>
              <a:rPr lang="zh-CN" altLang="en-US" dirty="0"/>
              <a:t>序列。</a:t>
            </a:r>
            <a:endParaRPr lang="en-US" altLang="zh-CN" dirty="0"/>
          </a:p>
          <a:p>
            <a:r>
              <a:rPr lang="zh-CN" altLang="en-US" dirty="0"/>
              <a:t>图片是算法改进前后的对比，可以看到改进后的干扰旁瓣得到很好抑制，从而提高同步和多径估计的准确度。</a:t>
            </a:r>
            <a:endParaRPr lang="en-US" altLang="zh-CN" dirty="0"/>
          </a:p>
        </p:txBody>
      </p:sp>
      <p:sp>
        <p:nvSpPr>
          <p:cNvPr id="4" name="灯片编号占位符 3"/>
          <p:cNvSpPr>
            <a:spLocks noGrp="1"/>
          </p:cNvSpPr>
          <p:nvPr>
            <p:ph type="sldNum" sz="quarter" idx="10"/>
          </p:nvPr>
        </p:nvSpPr>
        <p:spPr/>
        <p:txBody>
          <a:bodyPr/>
          <a:lstStyle/>
          <a:p>
            <a:fld id="{7CE540CA-93EF-490D-B7D6-DA77D630C4AD}" type="slidenum">
              <a:rPr lang="en-US" altLang="zh-CN" smtClean="0"/>
              <a:pPr/>
              <a:t>86</a:t>
            </a:fld>
            <a:endParaRPr lang="en-US" altLang="zh-CN"/>
          </a:p>
        </p:txBody>
      </p:sp>
    </p:spTree>
    <p:extLst>
      <p:ext uri="{BB962C8B-B14F-4D97-AF65-F5344CB8AC3E}">
        <p14:creationId xmlns:p14="http://schemas.microsoft.com/office/powerpoint/2010/main" val="61806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除此之外，我们还提出了另外一个关键技术，即：空时二维</a:t>
            </a:r>
            <a:r>
              <a:rPr lang="en-US" altLang="zh-CN" dirty="0"/>
              <a:t>Rake</a:t>
            </a:r>
            <a:r>
              <a:rPr lang="zh-CN" altLang="en-US" dirty="0"/>
              <a:t>分集。</a:t>
            </a:r>
            <a:endParaRPr lang="en-US" altLang="zh-CN" dirty="0"/>
          </a:p>
          <a:p>
            <a:r>
              <a:rPr lang="zh-CN" altLang="en-US" dirty="0"/>
              <a:t>并且提出了两种具体的方案。</a:t>
            </a:r>
            <a:endParaRPr lang="en-US" altLang="zh-CN" dirty="0"/>
          </a:p>
          <a:p>
            <a:r>
              <a:rPr lang="zh-CN" altLang="en-US" dirty="0"/>
              <a:t>第一种方案首先对双天线收到的两路信号进行信噪比估计，根据衡量因子选择较好一路，并进一步在多径估计的基础上，对时域的多径分量进行等增益合并；</a:t>
            </a:r>
            <a:endParaRPr lang="en-US" altLang="zh-CN" dirty="0"/>
          </a:p>
          <a:p>
            <a:r>
              <a:rPr lang="zh-CN" altLang="en-US" dirty="0"/>
              <a:t>第二种方案则首先对两路信号都进行类似的</a:t>
            </a:r>
            <a:r>
              <a:rPr lang="en-US" altLang="zh-CN" dirty="0"/>
              <a:t>EGC</a:t>
            </a:r>
            <a:r>
              <a:rPr lang="zh-CN" altLang="en-US" dirty="0"/>
              <a:t>处理，然后分别进行信道衰减因子的估计，根据衰减比例进行最大化合并。</a:t>
            </a:r>
            <a:endParaRPr lang="en-US" altLang="zh-CN" dirty="0"/>
          </a:p>
          <a:p>
            <a:r>
              <a:rPr lang="zh-CN" altLang="en-US" dirty="0"/>
              <a:t>从而提高信噪比。</a:t>
            </a:r>
          </a:p>
        </p:txBody>
      </p:sp>
      <p:sp>
        <p:nvSpPr>
          <p:cNvPr id="4" name="灯片编号占位符 3"/>
          <p:cNvSpPr>
            <a:spLocks noGrp="1"/>
          </p:cNvSpPr>
          <p:nvPr>
            <p:ph type="sldNum" sz="quarter" idx="10"/>
          </p:nvPr>
        </p:nvSpPr>
        <p:spPr/>
        <p:txBody>
          <a:bodyPr/>
          <a:lstStyle/>
          <a:p>
            <a:fld id="{7CE540CA-93EF-490D-B7D6-DA77D630C4AD}" type="slidenum">
              <a:rPr lang="en-US" altLang="zh-CN" smtClean="0"/>
              <a:pPr/>
              <a:t>87</a:t>
            </a:fld>
            <a:endParaRPr lang="en-US" altLang="zh-CN"/>
          </a:p>
        </p:txBody>
      </p:sp>
    </p:spTree>
    <p:extLst>
      <p:ext uri="{BB962C8B-B14F-4D97-AF65-F5344CB8AC3E}">
        <p14:creationId xmlns:p14="http://schemas.microsoft.com/office/powerpoint/2010/main" val="1968996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在此基础上，我们做了一些仿真测试。</a:t>
            </a:r>
            <a:endParaRPr lang="en-US" altLang="zh-CN" dirty="0"/>
          </a:p>
          <a:p>
            <a:r>
              <a:rPr lang="zh-CN" altLang="en-US" dirty="0"/>
              <a:t>实验结果标明，在误码率为</a:t>
            </a:r>
            <a:r>
              <a:rPr lang="en-US" altLang="zh-CN" dirty="0"/>
              <a:t>10</a:t>
            </a:r>
            <a:r>
              <a:rPr lang="en-US" altLang="zh-CN" baseline="30000" dirty="0"/>
              <a:t>-5</a:t>
            </a:r>
            <a:r>
              <a:rPr lang="zh-CN" altLang="en-US" dirty="0"/>
              <a:t>时，两种</a:t>
            </a:r>
            <a:r>
              <a:rPr lang="en-US" altLang="zh-CN" dirty="0"/>
              <a:t>Rake</a:t>
            </a:r>
            <a:r>
              <a:rPr lang="zh-CN" altLang="en-US" dirty="0"/>
              <a:t>接收机均能获得约</a:t>
            </a:r>
            <a:r>
              <a:rPr lang="en-US" altLang="zh-CN" dirty="0"/>
              <a:t>3dB</a:t>
            </a:r>
            <a:r>
              <a:rPr lang="zh-CN" altLang="en-US" dirty="0"/>
              <a:t>的增益；</a:t>
            </a:r>
            <a:endParaRPr lang="en-US" altLang="zh-CN" dirty="0"/>
          </a:p>
          <a:p>
            <a:r>
              <a:rPr lang="zh-CN" altLang="en-US" dirty="0"/>
              <a:t>并且，</a:t>
            </a:r>
            <a:r>
              <a:rPr lang="en-US" altLang="zh-CN" dirty="0"/>
              <a:t>EGC+MRC</a:t>
            </a:r>
            <a:r>
              <a:rPr lang="zh-CN" altLang="en-US" dirty="0"/>
              <a:t>方案略优于另外另外的</a:t>
            </a:r>
            <a:r>
              <a:rPr lang="en-US" altLang="zh-CN" dirty="0"/>
              <a:t>SC+EGC</a:t>
            </a:r>
            <a:r>
              <a:rPr lang="zh-CN" altLang="en-US" dirty="0"/>
              <a:t>方案。</a:t>
            </a:r>
          </a:p>
        </p:txBody>
      </p:sp>
      <p:sp>
        <p:nvSpPr>
          <p:cNvPr id="4" name="灯片编号占位符 3"/>
          <p:cNvSpPr>
            <a:spLocks noGrp="1"/>
          </p:cNvSpPr>
          <p:nvPr>
            <p:ph type="sldNum" sz="quarter" idx="10"/>
          </p:nvPr>
        </p:nvSpPr>
        <p:spPr/>
        <p:txBody>
          <a:bodyPr/>
          <a:lstStyle/>
          <a:p>
            <a:fld id="{7CE540CA-93EF-490D-B7D6-DA77D630C4AD}" type="slidenum">
              <a:rPr lang="en-US" altLang="zh-CN" smtClean="0"/>
              <a:pPr/>
              <a:t>88</a:t>
            </a:fld>
            <a:endParaRPr lang="en-US" altLang="zh-CN"/>
          </a:p>
        </p:txBody>
      </p:sp>
    </p:spTree>
    <p:extLst>
      <p:ext uri="{BB962C8B-B14F-4D97-AF65-F5344CB8AC3E}">
        <p14:creationId xmlns:p14="http://schemas.microsoft.com/office/powerpoint/2010/main" val="6878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0000FF"/>
              </a:buClr>
              <a:defRPr/>
            </a:pPr>
            <a:fld id="{3AE51F0C-570E-4CF2-8F67-DFF0AA368775}" type="slidenum">
              <a:rPr lang="zh-CN" altLang="en-GB">
                <a:solidFill>
                  <a:prstClr val="black"/>
                </a:solidFill>
              </a:rPr>
              <a:pPr>
                <a:buClr>
                  <a:srgbClr val="0000FF"/>
                </a:buClr>
                <a:defRPr/>
              </a:pPr>
              <a:t>106</a:t>
            </a:fld>
            <a:endParaRPr lang="en-GB" altLang="zh-CN">
              <a:solidFill>
                <a:prstClr val="black"/>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02499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grpSp>
          <p:nvGrpSpPr>
            <p:cNvPr id="5" name="Group 1027"/>
            <p:cNvGrpSpPr>
              <a:grpSpLocks/>
            </p:cNvGrpSpPr>
            <p:nvPr/>
          </p:nvGrpSpPr>
          <p:grpSpPr bwMode="auto">
            <a:xfrm>
              <a:off x="0" y="0"/>
              <a:ext cx="5760" cy="4320"/>
              <a:chOff x="0" y="0"/>
              <a:chExt cx="5760" cy="4320"/>
            </a:xfrm>
          </p:grpSpPr>
          <p:sp>
            <p:nvSpPr>
              <p:cNvPr id="15" name="Rectangle 1028"/>
              <p:cNvSpPr>
                <a:spLocks noChangeArrowheads="1"/>
              </p:cNvSpPr>
              <p:nvPr/>
            </p:nvSpPr>
            <p:spPr bwMode="ltGray">
              <a:xfrm>
                <a:off x="2112" y="0"/>
                <a:ext cx="3648" cy="96"/>
              </a:xfrm>
              <a:prstGeom prst="rect">
                <a:avLst/>
              </a:prstGeom>
              <a:solidFill>
                <a:schemeClr val="folHlink"/>
              </a:solidFill>
              <a:ln>
                <a:noFill/>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outerShdw>
                  </a:effectLst>
                </a:endParaRPr>
              </a:p>
            </p:txBody>
          </p:sp>
          <p:grpSp>
            <p:nvGrpSpPr>
              <p:cNvPr id="16" name="Group 1029"/>
              <p:cNvGrpSpPr>
                <a:grpSpLocks/>
              </p:cNvGrpSpPr>
              <p:nvPr userDrawn="1"/>
            </p:nvGrpSpPr>
            <p:grpSpPr bwMode="auto">
              <a:xfrm>
                <a:off x="0" y="0"/>
                <a:ext cx="5760" cy="4320"/>
                <a:chOff x="0" y="0"/>
                <a:chExt cx="5760" cy="4320"/>
              </a:xfrm>
            </p:grpSpPr>
            <p:sp>
              <p:nvSpPr>
                <p:cNvPr id="18" name="Line 1030"/>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9" name="Line 1031"/>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0" name="Line 1032"/>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1" name="Line 1033"/>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2" name="Line 1034"/>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3" name="Line 1035"/>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4" name="Line 1036"/>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5" name="Line 1037"/>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6" name="Line 1038"/>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7" name="Line 1039"/>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8" name="Line 1040"/>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9" name="Line 1041"/>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0" name="Line 1042"/>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1" name="Line 1043"/>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2" name="Line 1044"/>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3" name="Line 1045"/>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4" name="Line 1046"/>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5" name="Line 1047"/>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6" name="Line 1048"/>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7" name="Line 1049"/>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8" name="Line 1050"/>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9" name="Line 1051"/>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6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grpSp>
          <p:sp>
            <p:nvSpPr>
              <p:cNvPr id="17" name="Line 1081"/>
              <p:cNvSpPr>
                <a:spLocks noChangeShapeType="1"/>
              </p:cNvSpPr>
              <p:nvPr/>
            </p:nvSpPr>
            <p:spPr bwMode="ltGray">
              <a:xfrm>
                <a:off x="5568" y="0"/>
                <a:ext cx="0" cy="1488"/>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grpSp>
        <p:grpSp>
          <p:nvGrpSpPr>
            <p:cNvPr id="6" name="Group 1082"/>
            <p:cNvGrpSpPr>
              <a:grpSpLocks/>
            </p:cNvGrpSpPr>
            <p:nvPr userDrawn="1"/>
          </p:nvGrpSpPr>
          <p:grpSpPr bwMode="auto">
            <a:xfrm>
              <a:off x="3" y="559"/>
              <a:ext cx="4192" cy="1796"/>
              <a:chOff x="3" y="559"/>
              <a:chExt cx="4192" cy="1796"/>
            </a:xfrm>
          </p:grpSpPr>
          <p:sp>
            <p:nvSpPr>
              <p:cNvPr id="11" name="Line 1083"/>
              <p:cNvSpPr>
                <a:spLocks noChangeShapeType="1"/>
              </p:cNvSpPr>
              <p:nvPr userDrawn="1"/>
            </p:nvSpPr>
            <p:spPr bwMode="ltGray">
              <a:xfrm>
                <a:off x="506" y="559"/>
                <a:ext cx="0" cy="1796"/>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2" name="Line 1084"/>
              <p:cNvSpPr>
                <a:spLocks noChangeShapeType="1"/>
              </p:cNvSpPr>
              <p:nvPr userDrawn="1"/>
            </p:nvSpPr>
            <p:spPr bwMode="ltGray">
              <a:xfrm flipH="1" flipV="1">
                <a:off x="3" y="1924"/>
                <a:ext cx="3211" cy="1"/>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3" name="Line 1085"/>
              <p:cNvSpPr>
                <a:spLocks noChangeShapeType="1"/>
              </p:cNvSpPr>
              <p:nvPr userDrawn="1"/>
            </p:nvSpPr>
            <p:spPr bwMode="ltGray">
              <a:xfrm flipH="1" flipV="1">
                <a:off x="384" y="938"/>
                <a:ext cx="3811" cy="1"/>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4" name="Arc 1086"/>
              <p:cNvSpPr>
                <a:spLocks/>
              </p:cNvSpPr>
              <p:nvPr userDrawn="1"/>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C0C0C0"/>
                    </a:outerShdw>
                  </a:effectLst>
                </a:endParaRPr>
              </a:p>
            </p:txBody>
          </p:sp>
        </p:grpSp>
        <p:grpSp>
          <p:nvGrpSpPr>
            <p:cNvPr id="7" name="Group 1087"/>
            <p:cNvGrpSpPr>
              <a:grpSpLocks/>
            </p:cNvGrpSpPr>
            <p:nvPr userDrawn="1"/>
          </p:nvGrpSpPr>
          <p:grpSpPr bwMode="auto">
            <a:xfrm>
              <a:off x="1480" y="1952"/>
              <a:ext cx="3808" cy="1812"/>
              <a:chOff x="1480" y="1952"/>
              <a:chExt cx="3808" cy="1812"/>
            </a:xfrm>
          </p:grpSpPr>
          <p:sp>
            <p:nvSpPr>
              <p:cNvPr id="8" name="Line 1088"/>
              <p:cNvSpPr>
                <a:spLocks noChangeShapeType="1"/>
              </p:cNvSpPr>
              <p:nvPr/>
            </p:nvSpPr>
            <p:spPr bwMode="ltGray">
              <a:xfrm flipV="1">
                <a:off x="1480" y="3442"/>
                <a:ext cx="3808" cy="0"/>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9" name="Line 1089"/>
              <p:cNvSpPr>
                <a:spLocks noChangeShapeType="1"/>
              </p:cNvSpPr>
              <p:nvPr/>
            </p:nvSpPr>
            <p:spPr bwMode="ltGray">
              <a:xfrm flipH="1">
                <a:off x="5172" y="1952"/>
                <a:ext cx="0" cy="1812"/>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 name="Arc 1090"/>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C0C0C0"/>
                    </a:outerShdw>
                  </a:effectLst>
                </a:endParaRPr>
              </a:p>
            </p:txBody>
          </p:sp>
        </p:grpSp>
      </p:grpSp>
      <p:sp>
        <p:nvSpPr>
          <p:cNvPr id="11331" name="Rectangle 1091"/>
          <p:cNvSpPr>
            <a:spLocks noGrp="1" noChangeArrowheads="1"/>
          </p:cNvSpPr>
          <p:nvPr>
            <p:ph type="ctrTitle" hasCustomPrompt="1"/>
          </p:nvPr>
        </p:nvSpPr>
        <p:spPr>
          <a:xfrm>
            <a:off x="990600" y="1752600"/>
            <a:ext cx="7772400" cy="1143000"/>
          </a:xfrm>
        </p:spPr>
        <p:txBody>
          <a:bodyPr/>
          <a:lstStyle>
            <a:lvl1pPr algn="l">
              <a:defRPr>
                <a:solidFill>
                  <a:srgbClr val="C00000"/>
                </a:solidFill>
              </a:defRPr>
            </a:lvl1pPr>
          </a:lstStyle>
          <a:p>
            <a:pPr lvl="0"/>
            <a:r>
              <a:rPr kumimoji="0" lang="zh-CN" altLang="en-US" sz="6600" b="1" i="0" u="none" strike="noStrike" kern="0" cap="none" spc="0" normalizeH="0" baseline="0" noProof="0" dirty="0">
                <a:ln>
                  <a:noFill/>
                </a:ln>
                <a:solidFill>
                  <a:srgbClr val="C00000"/>
                </a:solidFill>
                <a:effectLst/>
                <a:uLnTx/>
                <a:uFillTx/>
                <a:latin typeface="+mj-lt"/>
                <a:ea typeface="大黑体" charset="-122"/>
                <a:cs typeface="+mj-cs"/>
              </a:rPr>
              <a:t>标  题</a:t>
            </a:r>
            <a:endParaRPr lang="en-GB" altLang="zh-CN" noProof="0" dirty="0"/>
          </a:p>
        </p:txBody>
      </p:sp>
      <p:sp>
        <p:nvSpPr>
          <p:cNvPr id="11332" name="Rectangle 1092" descr="Rectangle: Click to edit Master text styles&#10;Second level&#10;Third level&#10;Fourth level&#10;Fifth level"/>
          <p:cNvSpPr>
            <a:spLocks noGrp="1" noChangeArrowheads="1"/>
          </p:cNvSpPr>
          <p:nvPr>
            <p:ph type="subTitle" idx="1" hasCustomPrompt="1"/>
          </p:nvPr>
        </p:nvSpPr>
        <p:spPr>
          <a:xfrm>
            <a:off x="990600" y="3309938"/>
            <a:ext cx="6400800" cy="1752600"/>
          </a:xfrm>
        </p:spPr>
        <p:txBody>
          <a:bodyPr/>
          <a:lstStyle>
            <a:lvl1pPr marL="0" indent="0" algn="l">
              <a:buFont typeface="Wingdings" pitchFamily="2" charset="2"/>
              <a:buNone/>
              <a:defRPr sz="6600" b="1">
                <a:solidFill>
                  <a:srgbClr val="C00000"/>
                </a:solidFill>
                <a:ea typeface="大黑体"/>
              </a:defRPr>
            </a:lvl1pPr>
          </a:lstStyle>
          <a:p>
            <a:pPr lvl="0"/>
            <a:r>
              <a:rPr lang="zh-CN" altLang="en-US" noProof="0" dirty="0"/>
              <a:t>副标题</a:t>
            </a:r>
            <a:endParaRPr lang="en-GB" altLang="zh-CN" noProof="0" dirty="0"/>
          </a:p>
        </p:txBody>
      </p:sp>
      <p:sp>
        <p:nvSpPr>
          <p:cNvPr id="69" name="Rectangle 1093"/>
          <p:cNvSpPr>
            <a:spLocks noGrp="1" noChangeArrowheads="1"/>
          </p:cNvSpPr>
          <p:nvPr>
            <p:ph type="dt" sz="quarter" idx="10"/>
          </p:nvPr>
        </p:nvSpPr>
        <p:spPr/>
        <p:txBody>
          <a:bodyPr/>
          <a:lstStyle>
            <a:lvl1pPr>
              <a:defRPr/>
            </a:lvl1pPr>
          </a:lstStyle>
          <a:p>
            <a:pPr>
              <a:defRPr/>
            </a:pPr>
            <a:fld id="{13AF5D4C-B6AB-46C8-88C7-20635636C4EF}" type="datetime1">
              <a:rPr lang="zh-CN" altLang="en-US" smtClean="0"/>
              <a:pPr>
                <a:defRPr/>
              </a:pPr>
              <a:t>2020/11/13</a:t>
            </a:fld>
            <a:endParaRPr lang="en-GB" altLang="zh-CN"/>
          </a:p>
        </p:txBody>
      </p:sp>
      <p:sp>
        <p:nvSpPr>
          <p:cNvPr id="70" name="Rectangle 1094"/>
          <p:cNvSpPr>
            <a:spLocks noGrp="1" noChangeArrowheads="1"/>
          </p:cNvSpPr>
          <p:nvPr>
            <p:ph type="ftr" sz="quarter" idx="11"/>
          </p:nvPr>
        </p:nvSpPr>
        <p:spPr/>
        <p:txBody>
          <a:bodyPr/>
          <a:lstStyle>
            <a:lvl1pPr>
              <a:defRPr/>
            </a:lvl1pPr>
          </a:lstStyle>
          <a:p>
            <a:pPr>
              <a:defRPr/>
            </a:pPr>
            <a:endParaRPr lang="en-GB" altLang="zh-CN"/>
          </a:p>
        </p:txBody>
      </p:sp>
      <p:sp>
        <p:nvSpPr>
          <p:cNvPr id="71" name="Rectangle 1095"/>
          <p:cNvSpPr>
            <a:spLocks noGrp="1" noChangeArrowheads="1"/>
          </p:cNvSpPr>
          <p:nvPr>
            <p:ph type="sldNum" sz="quarter" idx="12"/>
          </p:nvPr>
        </p:nvSpPr>
        <p:spPr/>
        <p:txBody>
          <a:bodyPr/>
          <a:lstStyle>
            <a:lvl1pPr>
              <a:defRPr/>
            </a:lvl1pPr>
          </a:lstStyle>
          <a:p>
            <a:pPr>
              <a:defRPr/>
            </a:pPr>
            <a:fld id="{72B440EF-8F2B-4DC1-A99A-4D5E5739E338}" type="slidenum">
              <a:rPr lang="zh-CN" altLang="en-GB"/>
              <a:pPr>
                <a:defRPr/>
              </a:pPr>
              <a:t>‹#›</a:t>
            </a:fld>
            <a:endParaRPr lang="en-GB"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3048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838200" y="19050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00600" y="19050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838200" y="40386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800600" y="40386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5"/>
          <p:cNvSpPr>
            <a:spLocks noGrp="1" noChangeArrowheads="1"/>
          </p:cNvSpPr>
          <p:nvPr>
            <p:ph type="dt" sz="half" idx="10"/>
          </p:nvPr>
        </p:nvSpPr>
        <p:spPr>
          <a:ln/>
        </p:spPr>
        <p:txBody>
          <a:bodyPr/>
          <a:lstStyle>
            <a:lvl1pPr>
              <a:defRPr/>
            </a:lvl1pPr>
          </a:lstStyle>
          <a:p>
            <a:pPr>
              <a:defRPr/>
            </a:pPr>
            <a:fld id="{5A0DBCD5-33E5-4B52-A645-7AEB84DBFC64}" type="datetime1">
              <a:rPr lang="zh-CN" altLang="en-US" smtClean="0"/>
              <a:pPr>
                <a:defRPr/>
              </a:pPr>
              <a:t>2020/11/13</a:t>
            </a:fld>
            <a:endParaRPr lang="en-GB" altLang="zh-CN"/>
          </a:p>
        </p:txBody>
      </p:sp>
      <p:sp>
        <p:nvSpPr>
          <p:cNvPr id="8"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7"/>
          <p:cNvSpPr>
            <a:spLocks noGrp="1" noChangeArrowheads="1"/>
          </p:cNvSpPr>
          <p:nvPr>
            <p:ph type="sldNum" sz="quarter" idx="12"/>
          </p:nvPr>
        </p:nvSpPr>
        <p:spPr>
          <a:ln/>
        </p:spPr>
        <p:txBody>
          <a:bodyPr/>
          <a:lstStyle>
            <a:lvl1pPr>
              <a:defRPr/>
            </a:lvl1pPr>
          </a:lstStyle>
          <a:p>
            <a:pPr>
              <a:defRPr/>
            </a:pPr>
            <a:fld id="{D29F90FD-0863-47A3-8DFB-3D861AED5ACC}" type="slidenum">
              <a:rPr lang="zh-CN" altLang="en-GB"/>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3657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3657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5B6B4AE-4977-4ECF-9E87-06D3930FBE90}" type="datetime1">
              <a:rPr lang="zh-CN" altLang="en-US" smtClean="0"/>
              <a:t>2020/11/13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580D472-E85D-4DED-99F2-8D403906005A}" type="slidenum">
              <a:rPr lang="en-US" altLang="zh-CN"/>
              <a:pPr/>
              <a:t>‹#›</a:t>
            </a:fld>
            <a:endParaRPr lang="en-US" altLang="zh-CN"/>
          </a:p>
        </p:txBody>
      </p:sp>
    </p:spTree>
    <p:extLst>
      <p:ext uri="{BB962C8B-B14F-4D97-AF65-F5344CB8AC3E}">
        <p14:creationId xmlns:p14="http://schemas.microsoft.com/office/powerpoint/2010/main" val="283952729"/>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331" name="Rectangle 1091"/>
          <p:cNvSpPr>
            <a:spLocks noGrp="1" noChangeArrowheads="1"/>
          </p:cNvSpPr>
          <p:nvPr>
            <p:ph type="ctrTitle" hasCustomPrompt="1"/>
          </p:nvPr>
        </p:nvSpPr>
        <p:spPr>
          <a:xfrm>
            <a:off x="990600" y="1028700"/>
            <a:ext cx="7772400" cy="1866900"/>
          </a:xfrm>
        </p:spPr>
        <p:txBody>
          <a:bodyPr/>
          <a:lstStyle>
            <a:lvl1pPr marL="0" marR="0" indent="0" algn="ctr" defTabSz="914400" rtl="0" eaLnBrk="0" fontAlgn="base" latinLnBrk="0" hangingPunct="0">
              <a:lnSpc>
                <a:spcPct val="120000"/>
              </a:lnSpc>
              <a:spcBef>
                <a:spcPct val="20000"/>
              </a:spcBef>
              <a:spcAft>
                <a:spcPct val="0"/>
              </a:spcAft>
              <a:buClr>
                <a:srgbClr val="000066"/>
              </a:buClr>
              <a:buSzPct val="110000"/>
              <a:buFont typeface="Wingdings" pitchFamily="2" charset="2"/>
              <a:buNone/>
              <a:tabLst/>
              <a:defRPr>
                <a:solidFill>
                  <a:srgbClr val="C00000"/>
                </a:solidFill>
              </a:defRPr>
            </a:lvl1pPr>
          </a:lstStyle>
          <a:p>
            <a:pPr marL="0" marR="0" lvl="0" indent="0" algn="ctr" defTabSz="914400" rtl="0" eaLnBrk="0" fontAlgn="base" latinLnBrk="0" hangingPunct="0">
              <a:lnSpc>
                <a:spcPct val="120000"/>
              </a:lnSpc>
              <a:spcBef>
                <a:spcPct val="20000"/>
              </a:spcBef>
              <a:spcAft>
                <a:spcPct val="0"/>
              </a:spcAft>
              <a:buClr>
                <a:srgbClr val="000066"/>
              </a:buClr>
              <a:buSzPct val="110000"/>
              <a:buFont typeface="Wingdings" pitchFamily="2" charset="2"/>
              <a:buNone/>
              <a:tabLst/>
              <a:defRPr/>
            </a:pPr>
            <a:r>
              <a:rPr kumimoji="1" lang="zh-CN" altLang="en-US" sz="4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rPr>
              <a:t>第二讲 </a:t>
            </a:r>
            <a:br>
              <a:rPr kumimoji="1" lang="en-US" altLang="zh-CN" sz="4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rPr>
            </a:br>
            <a:r>
              <a:rPr kumimoji="1" lang="zh-CN" altLang="en-US" sz="4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rPr>
              <a:t>基本概念</a:t>
            </a:r>
            <a:endParaRPr kumimoji="1" lang="en-US" altLang="zh-CN" sz="4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endParaRPr>
          </a:p>
        </p:txBody>
      </p:sp>
      <p:sp>
        <p:nvSpPr>
          <p:cNvPr id="11332" name="Rectangle 1092"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dirty="0"/>
              <a:t>单击此处编辑母版副标题样式</a:t>
            </a:r>
            <a:endParaRPr lang="en-GB" altLang="zh-CN" dirty="0"/>
          </a:p>
        </p:txBody>
      </p:sp>
      <p:sp>
        <p:nvSpPr>
          <p:cNvPr id="4" name="Rectangle 1093"/>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
                <a:schemeClr val="hlink"/>
              </a:buClr>
              <a:buSzPct val="110000"/>
              <a:buFont typeface="Wingdings" pitchFamily="2" charset="2"/>
              <a:buNone/>
              <a:defRPr kumimoji="1" sz="1400" b="0">
                <a:solidFill>
                  <a:srgbClr val="40458C"/>
                </a:solidFill>
                <a:latin typeface="Times New Roman" pitchFamily="18" charset="0"/>
                <a:ea typeface="宋体" pitchFamily="2" charset="-122"/>
              </a:defRPr>
            </a:lvl1pPr>
          </a:lstStyle>
          <a:p>
            <a:pPr>
              <a:defRPr/>
            </a:pPr>
            <a:fld id="{7DD96F04-D46B-45C8-B77B-EF39AC65468F}" type="datetime1">
              <a:rPr lang="zh-CN" altLang="en-US" smtClean="0"/>
              <a:pPr>
                <a:defRPr/>
              </a:pPr>
              <a:t>2020/11/13</a:t>
            </a:fld>
            <a:endParaRPr lang="en-US" altLang="zh-CN"/>
          </a:p>
        </p:txBody>
      </p:sp>
      <p:sp>
        <p:nvSpPr>
          <p:cNvPr id="5" name="Rectangle 1094"/>
          <p:cNvSpPr>
            <a:spLocks noGrp="1" noChangeArrowheads="1"/>
          </p:cNvSpPr>
          <p:nvPr>
            <p:ph type="ftr" sz="quarter" idx="11"/>
          </p:nvPr>
        </p:nvSpPr>
        <p:spPr/>
        <p:txBody>
          <a:bodyPr/>
          <a:lstStyle>
            <a:lvl1pPr>
              <a:defRPr/>
            </a:lvl1pPr>
          </a:lstStyle>
          <a:p>
            <a:pPr>
              <a:defRPr/>
            </a:pPr>
            <a:endParaRPr lang="en-US" altLang="zh-CN"/>
          </a:p>
        </p:txBody>
      </p:sp>
      <p:sp>
        <p:nvSpPr>
          <p:cNvPr id="6" name="Rectangle 1095"/>
          <p:cNvSpPr>
            <a:spLocks noGrp="1" noChangeArrowheads="1"/>
          </p:cNvSpPr>
          <p:nvPr>
            <p:ph type="sldNum" sz="quarter" idx="12"/>
          </p:nvPr>
        </p:nvSpPr>
        <p:spPr>
          <a:xfrm>
            <a:off x="6553200" y="6248400"/>
            <a:ext cx="1905000" cy="457200"/>
          </a:xfrm>
        </p:spPr>
        <p:txBody>
          <a:bodyPr/>
          <a:lstStyle>
            <a:lvl1pPr>
              <a:defRPr/>
            </a:lvl1pPr>
          </a:lstStyle>
          <a:p>
            <a:pPr>
              <a:defRPr/>
            </a:pPr>
            <a:fld id="{07F8B010-134F-4E0E-9A31-5E7F0040C157}" type="slidenum">
              <a:rPr lang="en-US" altLang="zh-CN"/>
              <a:pPr>
                <a:defRPr/>
              </a:pPr>
              <a:t>‹#›</a:t>
            </a:fld>
            <a:endParaRPr lang="en-US" altLang="zh-CN"/>
          </a:p>
        </p:txBody>
      </p:sp>
    </p:spTree>
  </p:cSld>
  <p:clrMapOvr>
    <a:masterClrMapping/>
  </p:clrMapOvr>
  <p:transition advTm="12468"/>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ea typeface="黑体"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baseline="0">
                <a:latin typeface="Times New Roman" pitchFamily="18" charset="0"/>
                <a:ea typeface="黑体" pitchFamily="49" charset="-122"/>
              </a:defRPr>
            </a:lvl1pPr>
            <a:lvl2pPr>
              <a:defRPr baseline="0">
                <a:latin typeface="Times New Roman" pitchFamily="18" charset="0"/>
                <a:ea typeface="黑体" pitchFamily="49" charset="-122"/>
              </a:defRPr>
            </a:lvl2pPr>
            <a:lvl3pPr>
              <a:defRPr baseline="0">
                <a:latin typeface="Times New Roman" pitchFamily="18" charset="0"/>
                <a:ea typeface="黑体" pitchFamily="49" charset="-122"/>
              </a:defRPr>
            </a:lvl3pPr>
            <a:lvl4pPr>
              <a:defRPr baseline="0">
                <a:latin typeface="Times New Roman" pitchFamily="18" charset="0"/>
                <a:ea typeface="黑体" pitchFamily="49" charset="-122"/>
              </a:defRPr>
            </a:lvl4pPr>
            <a:lvl5pPr>
              <a:defRPr baseline="0">
                <a:latin typeface="Times New Roman" pitchFamily="18" charset="0"/>
                <a:ea typeface="黑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5" name="Rectangle 67"/>
          <p:cNvSpPr>
            <a:spLocks noGrp="1" noChangeArrowheads="1"/>
          </p:cNvSpPr>
          <p:nvPr>
            <p:ph type="sldNum" sz="quarter" idx="11"/>
          </p:nvPr>
        </p:nvSpPr>
        <p:spPr>
          <a:ln/>
        </p:spPr>
        <p:txBody>
          <a:bodyPr/>
          <a:lstStyle>
            <a:lvl1pPr>
              <a:defRPr/>
            </a:lvl1pPr>
          </a:lstStyle>
          <a:p>
            <a:pPr>
              <a:defRPr/>
            </a:pPr>
            <a:fld id="{8E06AC19-0022-4278-AF62-3DEF4BE6CAD6}" type="slidenum">
              <a:rPr lang="en-US" altLang="zh-CN"/>
              <a:pPr>
                <a:defRPr/>
              </a:pPr>
              <a:t>‹#›</a:t>
            </a:fld>
            <a:endParaRPr lang="en-US" altLang="zh-CN"/>
          </a:p>
        </p:txBody>
      </p:sp>
    </p:spTree>
  </p:cSld>
  <p:clrMapOvr>
    <a:masterClrMapping/>
  </p:clrMapOvr>
  <p:transition advTm="12468"/>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5" name="Rectangle 67"/>
          <p:cNvSpPr>
            <a:spLocks noGrp="1" noChangeArrowheads="1"/>
          </p:cNvSpPr>
          <p:nvPr>
            <p:ph type="sldNum" sz="quarter" idx="11"/>
          </p:nvPr>
        </p:nvSpPr>
        <p:spPr>
          <a:ln/>
        </p:spPr>
        <p:txBody>
          <a:bodyPr/>
          <a:lstStyle>
            <a:lvl1pPr>
              <a:defRPr/>
            </a:lvl1pPr>
          </a:lstStyle>
          <a:p>
            <a:pPr>
              <a:defRPr/>
            </a:pPr>
            <a:fld id="{37F0D9F3-FAF8-4280-B4DD-A75A73F53C6E}" type="slidenum">
              <a:rPr lang="en-US" altLang="zh-CN"/>
              <a:pPr>
                <a:defRPr/>
              </a:pPr>
              <a:t>‹#›</a:t>
            </a:fld>
            <a:endParaRPr lang="en-US" altLang="zh-CN"/>
          </a:p>
        </p:txBody>
      </p:sp>
    </p:spTree>
  </p:cSld>
  <p:clrMapOvr>
    <a:masterClrMapping/>
  </p:clrMapOvr>
  <p:transition advTm="12468"/>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1"/>
          </p:nvPr>
        </p:nvSpPr>
        <p:spPr>
          <a:ln/>
        </p:spPr>
        <p:txBody>
          <a:bodyPr/>
          <a:lstStyle>
            <a:lvl1pPr>
              <a:defRPr/>
            </a:lvl1pPr>
          </a:lstStyle>
          <a:p>
            <a:pPr>
              <a:defRPr/>
            </a:pPr>
            <a:fld id="{74FCE05A-5D90-4F72-B6E8-BFDD923D08E0}" type="slidenum">
              <a:rPr lang="en-US" altLang="zh-CN"/>
              <a:pPr>
                <a:defRPr/>
              </a:pPr>
              <a:t>‹#›</a:t>
            </a:fld>
            <a:endParaRPr lang="en-US" altLang="zh-CN"/>
          </a:p>
        </p:txBody>
      </p:sp>
    </p:spTree>
  </p:cSld>
  <p:clrMapOvr>
    <a:masterClrMapping/>
  </p:clrMapOvr>
  <p:transition advTm="12468"/>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8" name="Rectangle 67"/>
          <p:cNvSpPr>
            <a:spLocks noGrp="1" noChangeArrowheads="1"/>
          </p:cNvSpPr>
          <p:nvPr>
            <p:ph type="sldNum" sz="quarter" idx="11"/>
          </p:nvPr>
        </p:nvSpPr>
        <p:spPr>
          <a:ln/>
        </p:spPr>
        <p:txBody>
          <a:bodyPr/>
          <a:lstStyle>
            <a:lvl1pPr>
              <a:defRPr/>
            </a:lvl1pPr>
          </a:lstStyle>
          <a:p>
            <a:pPr>
              <a:defRPr/>
            </a:pPr>
            <a:fld id="{A9890496-3FD0-4D9D-A4C3-70966C1D6A9B}" type="slidenum">
              <a:rPr lang="en-US" altLang="zh-CN"/>
              <a:pPr>
                <a:defRPr/>
              </a:pPr>
              <a:t>‹#›</a:t>
            </a:fld>
            <a:endParaRPr lang="en-US" altLang="zh-CN"/>
          </a:p>
        </p:txBody>
      </p:sp>
    </p:spTree>
  </p:cSld>
  <p:clrMapOvr>
    <a:masterClrMapping/>
  </p:clrMapOvr>
  <p:transition advTm="12468"/>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4" name="Rectangle 67"/>
          <p:cNvSpPr>
            <a:spLocks noGrp="1" noChangeArrowheads="1"/>
          </p:cNvSpPr>
          <p:nvPr>
            <p:ph type="sldNum" sz="quarter" idx="11"/>
          </p:nvPr>
        </p:nvSpPr>
        <p:spPr>
          <a:ln/>
        </p:spPr>
        <p:txBody>
          <a:bodyPr/>
          <a:lstStyle>
            <a:lvl1pPr>
              <a:defRPr/>
            </a:lvl1pPr>
          </a:lstStyle>
          <a:p>
            <a:pPr>
              <a:defRPr/>
            </a:pPr>
            <a:fld id="{03539631-E70D-4247-96B9-CE4395A55486}" type="slidenum">
              <a:rPr lang="en-US" altLang="zh-CN"/>
              <a:pPr>
                <a:defRPr/>
              </a:pPr>
              <a:t>‹#›</a:t>
            </a:fld>
            <a:endParaRPr lang="en-US" altLang="zh-CN"/>
          </a:p>
        </p:txBody>
      </p:sp>
    </p:spTree>
  </p:cSld>
  <p:clrMapOvr>
    <a:masterClrMapping/>
  </p:clrMapOvr>
  <p:transition advTm="12468"/>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3" name="Rectangle 67"/>
          <p:cNvSpPr>
            <a:spLocks noGrp="1" noChangeArrowheads="1"/>
          </p:cNvSpPr>
          <p:nvPr>
            <p:ph type="sldNum" sz="quarter" idx="11"/>
          </p:nvPr>
        </p:nvSpPr>
        <p:spPr>
          <a:ln/>
        </p:spPr>
        <p:txBody>
          <a:bodyPr/>
          <a:lstStyle>
            <a:lvl1pPr>
              <a:defRPr/>
            </a:lvl1pPr>
          </a:lstStyle>
          <a:p>
            <a:pPr>
              <a:defRPr/>
            </a:pPr>
            <a:fld id="{C1B92B34-C97D-47A2-A317-B24039635F5A}" type="slidenum">
              <a:rPr lang="en-US" altLang="zh-CN"/>
              <a:pPr>
                <a:defRPr/>
              </a:pPr>
              <a:t>‹#›</a:t>
            </a:fld>
            <a:endParaRPr lang="en-US" altLang="zh-CN"/>
          </a:p>
        </p:txBody>
      </p:sp>
    </p:spTree>
  </p:cSld>
  <p:clrMapOvr>
    <a:masterClrMapping/>
  </p:clrMapOvr>
  <p:transition advTm="12468"/>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1"/>
          </p:nvPr>
        </p:nvSpPr>
        <p:spPr>
          <a:ln/>
        </p:spPr>
        <p:txBody>
          <a:bodyPr/>
          <a:lstStyle>
            <a:lvl1pPr>
              <a:defRPr/>
            </a:lvl1pPr>
          </a:lstStyle>
          <a:p>
            <a:pPr>
              <a:defRPr/>
            </a:pPr>
            <a:fld id="{81847B1B-7628-4612-BF46-1D91A0981782}" type="slidenum">
              <a:rPr lang="en-US" altLang="zh-CN"/>
              <a:pPr>
                <a:defRPr/>
              </a:pPr>
              <a:t>‹#›</a:t>
            </a:fld>
            <a:endParaRPr lang="en-US" altLang="zh-CN"/>
          </a:p>
        </p:txBody>
      </p:sp>
    </p:spTree>
  </p:cSld>
  <p:clrMapOvr>
    <a:masterClrMapping/>
  </p:clrMapOvr>
  <p:transition advTm="12468"/>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90550" y="433490"/>
            <a:ext cx="8134350" cy="885621"/>
          </a:xfrm>
        </p:spPr>
        <p:txBody>
          <a:bodyPr/>
          <a:lstStyle>
            <a:lvl1pPr algn="l">
              <a:defRPr sz="5400" b="1">
                <a:solidFill>
                  <a:srgbClr val="002060"/>
                </a:solidFill>
                <a:ea typeface="大黑体"/>
              </a:defRPr>
            </a:lvl1pPr>
          </a:lstStyle>
          <a:p>
            <a:r>
              <a:rPr lang="zh-CN" altLang="en-US" dirty="0"/>
              <a:t>标题和内容</a:t>
            </a:r>
          </a:p>
        </p:txBody>
      </p:sp>
      <p:sp>
        <p:nvSpPr>
          <p:cNvPr id="3" name="内容占位符 2"/>
          <p:cNvSpPr>
            <a:spLocks noGrp="1"/>
          </p:cNvSpPr>
          <p:nvPr>
            <p:ph idx="1"/>
          </p:nvPr>
        </p:nvSpPr>
        <p:spPr>
          <a:xfrm>
            <a:off x="628650" y="1562100"/>
            <a:ext cx="7772400" cy="3314700"/>
          </a:xfrm>
        </p:spPr>
        <p:txBody>
          <a:bodyPr/>
          <a:lstStyle>
            <a:lvl1pPr algn="l">
              <a:buFontTx/>
              <a:buNone/>
              <a:defRPr sz="2400" b="1">
                <a:solidFill>
                  <a:schemeClr val="tx1"/>
                </a:solidFill>
                <a:ea typeface="大黑体"/>
              </a:defRPr>
            </a:lvl1pPr>
            <a:lvl2pPr marL="457200" indent="0" algn="l">
              <a:buFontTx/>
              <a:buNone/>
              <a:defRPr sz="2400" b="1">
                <a:solidFill>
                  <a:schemeClr val="tx1"/>
                </a:solidFill>
                <a:ea typeface="大黑体"/>
              </a:defRPr>
            </a:lvl2pPr>
            <a:lvl3pPr marL="914400" indent="0" algn="l">
              <a:buFontTx/>
              <a:buNone/>
              <a:defRPr sz="2400" b="1">
                <a:solidFill>
                  <a:schemeClr val="tx1"/>
                </a:solidFill>
                <a:ea typeface="大黑体"/>
              </a:defRPr>
            </a:lvl3pPr>
            <a:lvl4pPr marL="1371600" indent="0" algn="l">
              <a:buFontTx/>
              <a:buNone/>
              <a:defRPr sz="2400" b="1">
                <a:solidFill>
                  <a:schemeClr val="tx1"/>
                </a:solidFill>
                <a:ea typeface="大黑体"/>
              </a:defRPr>
            </a:lvl4pPr>
            <a:lvl5pPr marL="1828800" indent="0" algn="l">
              <a:buFontTx/>
              <a:buNone/>
              <a:defRPr sz="2400" b="1">
                <a:solidFill>
                  <a:schemeClr val="tx1"/>
                </a:solidFill>
                <a:ea typeface="大黑体"/>
              </a:defRPr>
            </a:lvl5pPr>
          </a:lstStyle>
          <a:p>
            <a:pPr lvl="0"/>
            <a:r>
              <a:rPr lang="zh-CN" altLang="en-US" dirty="0"/>
              <a:t>单击此处编辑母版文本样式</a:t>
            </a:r>
          </a:p>
        </p:txBody>
      </p:sp>
      <p:sp>
        <p:nvSpPr>
          <p:cNvPr id="4" name="Rectangle 65"/>
          <p:cNvSpPr>
            <a:spLocks noGrp="1" noChangeArrowheads="1"/>
          </p:cNvSpPr>
          <p:nvPr>
            <p:ph type="dt" sz="half" idx="10"/>
          </p:nvPr>
        </p:nvSpPr>
        <p:spPr>
          <a:ln/>
        </p:spPr>
        <p:txBody>
          <a:bodyPr/>
          <a:lstStyle>
            <a:lvl1pPr>
              <a:defRPr/>
            </a:lvl1pPr>
          </a:lstStyle>
          <a:p>
            <a:pPr>
              <a:defRPr/>
            </a:pPr>
            <a:fld id="{E670CF68-FF5A-4B04-A2C7-6B4183B0EF7C}" type="datetime1">
              <a:rPr lang="zh-CN" altLang="en-US" smtClean="0"/>
              <a:pPr>
                <a:defRPr/>
              </a:pPr>
              <a:t>2020/11/13</a:t>
            </a:fld>
            <a:endParaRPr lang="en-GB"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2"/>
          </p:nvPr>
        </p:nvSpPr>
        <p:spPr>
          <a:ln/>
        </p:spPr>
        <p:txBody>
          <a:bodyPr/>
          <a:lstStyle>
            <a:lvl1pPr>
              <a:defRPr/>
            </a:lvl1pPr>
          </a:lstStyle>
          <a:p>
            <a:pPr>
              <a:defRPr/>
            </a:pPr>
            <a:fld id="{4057644D-785C-4C3A-8C09-F3C91A6224FB}" type="slidenum">
              <a:rPr lang="zh-CN" altLang="en-GB"/>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1"/>
          </p:nvPr>
        </p:nvSpPr>
        <p:spPr>
          <a:ln/>
        </p:spPr>
        <p:txBody>
          <a:bodyPr/>
          <a:lstStyle>
            <a:lvl1pPr>
              <a:defRPr/>
            </a:lvl1pPr>
          </a:lstStyle>
          <a:p>
            <a:pPr>
              <a:defRPr/>
            </a:pPr>
            <a:fld id="{DAD9B5BD-BBE4-4075-9C83-38CC821C63C9}" type="slidenum">
              <a:rPr lang="en-US" altLang="zh-CN"/>
              <a:pPr>
                <a:defRPr/>
              </a:pPr>
              <a:t>‹#›</a:t>
            </a:fld>
            <a:endParaRPr lang="en-US" altLang="zh-CN"/>
          </a:p>
        </p:txBody>
      </p:sp>
    </p:spTree>
  </p:cSld>
  <p:clrMapOvr>
    <a:masterClrMapping/>
  </p:clrMapOvr>
  <p:transition advTm="12468"/>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5" name="Rectangle 67"/>
          <p:cNvSpPr>
            <a:spLocks noGrp="1" noChangeArrowheads="1"/>
          </p:cNvSpPr>
          <p:nvPr>
            <p:ph type="sldNum" sz="quarter" idx="11"/>
          </p:nvPr>
        </p:nvSpPr>
        <p:spPr>
          <a:ln/>
        </p:spPr>
        <p:txBody>
          <a:bodyPr/>
          <a:lstStyle>
            <a:lvl1pPr>
              <a:defRPr/>
            </a:lvl1pPr>
          </a:lstStyle>
          <a:p>
            <a:pPr>
              <a:defRPr/>
            </a:pPr>
            <a:fld id="{53395E51-DCFB-4CE1-955F-4E1D083DAC8F}" type="slidenum">
              <a:rPr lang="en-US" altLang="zh-CN"/>
              <a:pPr>
                <a:defRPr/>
              </a:pPr>
              <a:t>‹#›</a:t>
            </a:fld>
            <a:endParaRPr lang="en-US" altLang="zh-CN"/>
          </a:p>
        </p:txBody>
      </p:sp>
    </p:spTree>
  </p:cSld>
  <p:clrMapOvr>
    <a:masterClrMapping/>
  </p:clrMapOvr>
  <p:transition advTm="12468"/>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5" name="Rectangle 67"/>
          <p:cNvSpPr>
            <a:spLocks noGrp="1" noChangeArrowheads="1"/>
          </p:cNvSpPr>
          <p:nvPr>
            <p:ph type="sldNum" sz="quarter" idx="11"/>
          </p:nvPr>
        </p:nvSpPr>
        <p:spPr>
          <a:ln/>
        </p:spPr>
        <p:txBody>
          <a:bodyPr/>
          <a:lstStyle>
            <a:lvl1pPr>
              <a:defRPr/>
            </a:lvl1pPr>
          </a:lstStyle>
          <a:p>
            <a:pPr>
              <a:defRPr/>
            </a:pPr>
            <a:fld id="{01487AFB-A963-4021-BCFA-0FE50495921F}" type="slidenum">
              <a:rPr lang="en-US" altLang="zh-CN"/>
              <a:pPr>
                <a:defRPr/>
              </a:pPr>
              <a:t>‹#›</a:t>
            </a:fld>
            <a:endParaRPr lang="en-US" altLang="zh-CN"/>
          </a:p>
        </p:txBody>
      </p:sp>
    </p:spTree>
  </p:cSld>
  <p:clrMapOvr>
    <a:masterClrMapping/>
  </p:clrMapOvr>
  <p:transition advTm="12468"/>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6"/>
          <p:cNvSpPr>
            <a:spLocks noGrp="1" noChangeArrowheads="1"/>
          </p:cNvSpPr>
          <p:nvPr>
            <p:ph type="ftr" sz="quarter" idx="10"/>
          </p:nvPr>
        </p:nvSpPr>
        <p:spPr/>
        <p:txBody>
          <a:bodyPr/>
          <a:lstStyle>
            <a:lvl1pPr>
              <a:defRPr/>
            </a:lvl1pPr>
          </a:lstStyle>
          <a:p>
            <a:pPr>
              <a:defRPr/>
            </a:pPr>
            <a:endParaRPr lang="en-GB" altLang="zh-CN"/>
          </a:p>
        </p:txBody>
      </p:sp>
      <p:sp>
        <p:nvSpPr>
          <p:cNvPr id="6" name="Rectangle 67"/>
          <p:cNvSpPr>
            <a:spLocks noGrp="1" noChangeArrowheads="1"/>
          </p:cNvSpPr>
          <p:nvPr>
            <p:ph type="sldNum" sz="quarter" idx="11"/>
          </p:nvPr>
        </p:nvSpPr>
        <p:spPr>
          <a:xfrm>
            <a:off x="6553200" y="6248400"/>
            <a:ext cx="1905000" cy="457200"/>
          </a:xfrm>
        </p:spPr>
        <p:txBody>
          <a:bodyPr/>
          <a:lstStyle>
            <a:lvl1pPr>
              <a:defRPr/>
            </a:lvl1pPr>
          </a:lstStyle>
          <a:p>
            <a:pPr>
              <a:defRPr/>
            </a:pPr>
            <a:fld id="{46951757-A037-47A2-A619-0D619472F5B9}" type="slidenum">
              <a:rPr lang="zh-CN" altLang="en-GB"/>
              <a:pPr>
                <a:defRPr/>
              </a:pPr>
              <a:t>‹#›</a:t>
            </a:fld>
            <a:endParaRPr lang="en-GB" altLang="zh-CN"/>
          </a:p>
        </p:txBody>
      </p:sp>
    </p:spTree>
  </p:cSld>
  <p:clrMapOvr>
    <a:masterClrMapping/>
  </p:clrMapOvr>
  <p:transition advTm="12468"/>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4" name="Rectangle 67"/>
          <p:cNvSpPr>
            <a:spLocks noGrp="1" noChangeArrowheads="1"/>
          </p:cNvSpPr>
          <p:nvPr>
            <p:ph type="sldNum" sz="quarter" idx="11"/>
          </p:nvPr>
        </p:nvSpPr>
        <p:spPr>
          <a:ln/>
        </p:spPr>
        <p:txBody>
          <a:bodyPr/>
          <a:lstStyle>
            <a:lvl1pPr>
              <a:defRPr/>
            </a:lvl1pPr>
          </a:lstStyle>
          <a:p>
            <a:pPr>
              <a:defRPr/>
            </a:pPr>
            <a:fld id="{FA4E94EE-F392-48E2-BD83-F8F445B53913}" type="slidenum">
              <a:rPr lang="en-US" altLang="zh-CN"/>
              <a:pPr>
                <a:defRPr/>
              </a:pPr>
              <a:t>‹#›</a:t>
            </a:fld>
            <a:endParaRPr lang="en-US" altLang="zh-CN"/>
          </a:p>
        </p:txBody>
      </p:sp>
    </p:spTree>
  </p:cSld>
  <p:clrMapOvr>
    <a:masterClrMapping/>
  </p:clrMapOvr>
  <p:transition advTm="12468"/>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3048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838200" y="19050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00600" y="19050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838200" y="40386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800600" y="40386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8" name="Rectangle 67"/>
          <p:cNvSpPr>
            <a:spLocks noGrp="1" noChangeArrowheads="1"/>
          </p:cNvSpPr>
          <p:nvPr>
            <p:ph type="sldNum" sz="quarter" idx="11"/>
          </p:nvPr>
        </p:nvSpPr>
        <p:spPr>
          <a:ln/>
        </p:spPr>
        <p:txBody>
          <a:bodyPr/>
          <a:lstStyle>
            <a:lvl1pPr>
              <a:defRPr/>
            </a:lvl1pPr>
          </a:lstStyle>
          <a:p>
            <a:pPr>
              <a:defRPr/>
            </a:pPr>
            <a:fld id="{0B096875-1E25-426D-B4FE-EC95EE7D6016}" type="slidenum">
              <a:rPr lang="en-US" altLang="zh-CN"/>
              <a:pPr>
                <a:defRPr/>
              </a:pPr>
              <a:t>‹#›</a:t>
            </a:fld>
            <a:endParaRPr lang="en-US" altLang="zh-CN"/>
          </a:p>
        </p:txBody>
      </p:sp>
    </p:spTree>
  </p:cSld>
  <p:clrMapOvr>
    <a:masterClrMapping/>
  </p:clrMapOvr>
  <p:transition advTm="12468"/>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00600" y="19050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00600" y="40386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7" name="Rectangle 67"/>
          <p:cNvSpPr>
            <a:spLocks noGrp="1" noChangeArrowheads="1"/>
          </p:cNvSpPr>
          <p:nvPr>
            <p:ph type="sldNum" sz="quarter" idx="11"/>
          </p:nvPr>
        </p:nvSpPr>
        <p:spPr>
          <a:ln/>
        </p:spPr>
        <p:txBody>
          <a:bodyPr/>
          <a:lstStyle>
            <a:lvl1pPr>
              <a:defRPr/>
            </a:lvl1pPr>
          </a:lstStyle>
          <a:p>
            <a:pPr>
              <a:defRPr/>
            </a:pPr>
            <a:fld id="{31FBDED6-F1EC-4D19-8C86-B499386CC710}" type="slidenum">
              <a:rPr lang="en-US" altLang="zh-CN"/>
              <a:pPr>
                <a:defRPr/>
              </a:pPr>
              <a:t>‹#›</a:t>
            </a:fld>
            <a:endParaRPr lang="en-US" altLang="zh-CN"/>
          </a:p>
        </p:txBody>
      </p:sp>
    </p:spTree>
  </p:cSld>
  <p:clrMapOvr>
    <a:masterClrMapping/>
  </p:clrMapOvr>
  <p:transition advTm="12468"/>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00600" y="19050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00600" y="40386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7" name="Rectangle 67"/>
          <p:cNvSpPr>
            <a:spLocks noGrp="1" noChangeArrowheads="1"/>
          </p:cNvSpPr>
          <p:nvPr>
            <p:ph type="sldNum" sz="quarter" idx="11"/>
          </p:nvPr>
        </p:nvSpPr>
        <p:spPr>
          <a:ln/>
        </p:spPr>
        <p:txBody>
          <a:bodyPr/>
          <a:lstStyle>
            <a:lvl1pPr>
              <a:defRPr/>
            </a:lvl1pPr>
          </a:lstStyle>
          <a:p>
            <a:pPr>
              <a:defRPr/>
            </a:pPr>
            <a:fld id="{3CBAF843-F534-44CF-8555-A6FED53F8327}" type="slidenum">
              <a:rPr lang="en-US" altLang="zh-CN"/>
              <a:pPr>
                <a:defRPr/>
              </a:pPr>
              <a:t>‹#›</a:t>
            </a:fld>
            <a:endParaRPr lang="en-US" altLang="zh-CN"/>
          </a:p>
        </p:txBody>
      </p:sp>
    </p:spTree>
  </p:cSld>
  <p:clrMapOvr>
    <a:masterClrMapping/>
  </p:clrMapOvr>
  <p:transition advTm="12468"/>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9050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38200" y="40386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1"/>
          </p:nvPr>
        </p:nvSpPr>
        <p:spPr>
          <a:ln/>
        </p:spPr>
        <p:txBody>
          <a:bodyPr/>
          <a:lstStyle>
            <a:lvl1pPr>
              <a:defRPr/>
            </a:lvl1pPr>
          </a:lstStyle>
          <a:p>
            <a:pPr>
              <a:defRPr/>
            </a:pPr>
            <a:fld id="{EAF5368D-69F8-4B99-BEC4-9CB365892B0A}" type="slidenum">
              <a:rPr lang="en-US" altLang="zh-CN"/>
              <a:pPr>
                <a:defRPr/>
              </a:pPr>
              <a:t>‹#›</a:t>
            </a:fld>
            <a:endParaRPr lang="en-US" altLang="zh-CN"/>
          </a:p>
        </p:txBody>
      </p:sp>
    </p:spTree>
  </p:cSld>
  <p:clrMapOvr>
    <a:masterClrMapping/>
  </p:clrMapOvr>
  <p:transition advTm="12468"/>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838200" y="1905000"/>
            <a:ext cx="7772400" cy="4114800"/>
          </a:xfrm>
        </p:spPr>
        <p:txBody>
          <a:bodyPr/>
          <a:lstStyle/>
          <a:p>
            <a:pPr lvl="0"/>
            <a:r>
              <a:rPr lang="zh-CN" altLang="en-US" noProof="0"/>
              <a:t>单击图标添加表格</a:t>
            </a:r>
          </a:p>
        </p:txBody>
      </p:sp>
      <p:sp>
        <p:nvSpPr>
          <p:cNvPr id="4" name="Rectangle 66"/>
          <p:cNvSpPr>
            <a:spLocks noGrp="1" noChangeArrowheads="1"/>
          </p:cNvSpPr>
          <p:nvPr>
            <p:ph type="ftr" sz="quarter" idx="10"/>
          </p:nvPr>
        </p:nvSpPr>
        <p:spPr>
          <a:ln/>
        </p:spPr>
        <p:txBody>
          <a:bodyPr/>
          <a:lstStyle>
            <a:lvl1pPr>
              <a:defRPr/>
            </a:lvl1pPr>
          </a:lstStyle>
          <a:p>
            <a:pPr>
              <a:defRPr/>
            </a:pPr>
            <a:endParaRPr lang="en-GB" altLang="zh-CN"/>
          </a:p>
        </p:txBody>
      </p:sp>
      <p:sp>
        <p:nvSpPr>
          <p:cNvPr id="5" name="Rectangle 67"/>
          <p:cNvSpPr>
            <a:spLocks noGrp="1" noChangeArrowheads="1"/>
          </p:cNvSpPr>
          <p:nvPr>
            <p:ph type="sldNum" sz="quarter" idx="11"/>
          </p:nvPr>
        </p:nvSpPr>
        <p:spPr>
          <a:ln/>
        </p:spPr>
        <p:txBody>
          <a:bodyPr/>
          <a:lstStyle>
            <a:lvl1pPr>
              <a:defRPr/>
            </a:lvl1pPr>
          </a:lstStyle>
          <a:p>
            <a:pPr>
              <a:defRPr/>
            </a:pPr>
            <a:fld id="{E31B2A8E-7DD0-44D4-B0FE-B06AE02AEB8E}" type="slidenum">
              <a:rPr lang="en-US" altLang="zh-CN"/>
              <a:pPr>
                <a:defRPr/>
              </a:pPr>
              <a:t>‹#›</a:t>
            </a:fld>
            <a:endParaRPr lang="en-US" altLang="zh-CN"/>
          </a:p>
        </p:txBody>
      </p:sp>
    </p:spTree>
  </p:cSld>
  <p:clrMapOvr>
    <a:masterClrMapping/>
  </p:clrMapOvr>
  <p:transition advTm="12468"/>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5800" y="384175"/>
            <a:ext cx="7772400" cy="1139825"/>
          </a:xfrm>
        </p:spPr>
        <p:txBody>
          <a:bodyPr anchor="t"/>
          <a:lstStyle>
            <a:lvl1pPr algn="l">
              <a:defRPr sz="5400" b="1" cap="all">
                <a:solidFill>
                  <a:srgbClr val="C00000"/>
                </a:solidFill>
                <a:latin typeface="黑体" panose="02010609060101010101" pitchFamily="49" charset="-122"/>
                <a:ea typeface="黑体" panose="02010609060101010101" pitchFamily="49" charset="-122"/>
              </a:defRPr>
            </a:lvl1pPr>
          </a:lstStyle>
          <a:p>
            <a:r>
              <a:rPr lang="zh-CN" altLang="en-US" dirty="0"/>
              <a:t>节标题</a:t>
            </a:r>
          </a:p>
        </p:txBody>
      </p:sp>
      <p:sp>
        <p:nvSpPr>
          <p:cNvPr id="3" name="文本占位符 2"/>
          <p:cNvSpPr>
            <a:spLocks noGrp="1"/>
          </p:cNvSpPr>
          <p:nvPr>
            <p:ph type="body" idx="1" hasCustomPrompt="1"/>
          </p:nvPr>
        </p:nvSpPr>
        <p:spPr>
          <a:xfrm>
            <a:off x="838200" y="1866900"/>
            <a:ext cx="7772400" cy="2330451"/>
          </a:xfrm>
        </p:spPr>
        <p:txBody>
          <a:bodyPr anchor="b"/>
          <a:lstStyle>
            <a:lvl1pPr marL="0" marR="0" indent="0" algn="l" defTabSz="914400" rtl="0" eaLnBrk="1" fontAlgn="base" latinLnBrk="0" hangingPunct="1">
              <a:lnSpc>
                <a:spcPct val="100000"/>
              </a:lnSpc>
              <a:spcBef>
                <a:spcPct val="0"/>
              </a:spcBef>
              <a:spcAft>
                <a:spcPct val="0"/>
              </a:spcAft>
              <a:buClr>
                <a:srgbClr val="40458C"/>
              </a:buClr>
              <a:buSzTx/>
              <a:buFont typeface="Wingdings" pitchFamily="2" charset="2"/>
              <a:buNone/>
              <a:tabLst/>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base" latinLnBrk="0" hangingPunct="1">
              <a:lnSpc>
                <a:spcPct val="100000"/>
              </a:lnSpc>
              <a:spcBef>
                <a:spcPct val="0"/>
              </a:spcBef>
              <a:spcAft>
                <a:spcPct val="0"/>
              </a:spcAft>
              <a:buClr>
                <a:srgbClr val="40458C"/>
              </a:buClr>
              <a:buSzTx/>
              <a:buFont typeface="Wingdings" pitchFamily="2" charset="2"/>
              <a:buChar char="l"/>
              <a:tabLst/>
              <a:defRPr/>
            </a:pPr>
            <a:r>
              <a:rPr kumimoji="0" lang="zh-CN" altLang="en-US" sz="3600" b="1" i="0" u="none" strike="noStrike" kern="0" cap="none" spc="0" normalizeH="0" baseline="0" noProof="0" dirty="0">
                <a:ln>
                  <a:noFill/>
                </a:ln>
                <a:solidFill>
                  <a:srgbClr val="40458C"/>
                </a:solidFill>
                <a:effectLst/>
                <a:uLnTx/>
                <a:uFillTx/>
                <a:latin typeface="Tahoma" pitchFamily="34" charset="0"/>
                <a:ea typeface="大黑体" charset="-122"/>
                <a:cs typeface="+mn-cs"/>
              </a:rPr>
              <a:t>条目</a:t>
            </a:r>
            <a:endParaRPr kumimoji="0" lang="en-US" altLang="zh-CN" sz="3600" b="1" i="0" u="none" strike="noStrike" kern="0" cap="none" spc="0" normalizeH="0" baseline="0" noProof="0" dirty="0">
              <a:ln>
                <a:noFill/>
              </a:ln>
              <a:solidFill>
                <a:srgbClr val="40458C"/>
              </a:solidFill>
              <a:effectLst/>
              <a:uLnTx/>
              <a:uFillTx/>
              <a:latin typeface="Tahoma" pitchFamily="34" charset="0"/>
              <a:ea typeface="大黑体" charset="-122"/>
              <a:cs typeface="+mn-cs"/>
            </a:endParaRPr>
          </a:p>
          <a:p>
            <a:pPr marL="0" marR="0" lvl="0" indent="0" algn="l" defTabSz="914400" rtl="0" eaLnBrk="1" fontAlgn="base" latinLnBrk="0" hangingPunct="1">
              <a:lnSpc>
                <a:spcPct val="100000"/>
              </a:lnSpc>
              <a:spcBef>
                <a:spcPct val="0"/>
              </a:spcBef>
              <a:spcAft>
                <a:spcPct val="0"/>
              </a:spcAft>
              <a:buClr>
                <a:srgbClr val="40458C"/>
              </a:buClr>
              <a:buSzTx/>
              <a:buFont typeface="Wingdings" pitchFamily="2" charset="2"/>
              <a:buChar char="l"/>
              <a:tabLst/>
              <a:defRPr/>
            </a:pPr>
            <a:r>
              <a:rPr kumimoji="0" lang="zh-CN" altLang="en-US" sz="3600" b="1" i="0" u="none" strike="noStrike" kern="0" cap="none" spc="0" normalizeH="0" baseline="0" noProof="0" dirty="0">
                <a:ln>
                  <a:noFill/>
                </a:ln>
                <a:solidFill>
                  <a:srgbClr val="40458C"/>
                </a:solidFill>
                <a:effectLst/>
                <a:uLnTx/>
                <a:uFillTx/>
                <a:latin typeface="Tahoma" pitchFamily="34" charset="0"/>
                <a:ea typeface="大黑体" charset="-122"/>
                <a:cs typeface="+mn-cs"/>
              </a:rPr>
              <a:t>条目</a:t>
            </a:r>
            <a:endParaRPr kumimoji="0" lang="en-US" altLang="zh-CN" sz="3600" b="1" i="0" u="none" strike="noStrike" kern="0" cap="none" spc="0" normalizeH="0" baseline="0" noProof="0" dirty="0">
              <a:ln>
                <a:noFill/>
              </a:ln>
              <a:solidFill>
                <a:srgbClr val="40458C"/>
              </a:solidFill>
              <a:effectLst/>
              <a:uLnTx/>
              <a:uFillTx/>
              <a:latin typeface="Tahoma" pitchFamily="34" charset="0"/>
              <a:ea typeface="大黑体" charset="-122"/>
              <a:cs typeface="+mn-cs"/>
            </a:endParaRPr>
          </a:p>
          <a:p>
            <a:pPr marL="0" marR="0" lvl="0" indent="0" algn="l" defTabSz="914400" rtl="0" eaLnBrk="1" fontAlgn="base" latinLnBrk="0" hangingPunct="1">
              <a:lnSpc>
                <a:spcPct val="100000"/>
              </a:lnSpc>
              <a:spcBef>
                <a:spcPct val="0"/>
              </a:spcBef>
              <a:spcAft>
                <a:spcPct val="0"/>
              </a:spcAft>
              <a:buClr>
                <a:srgbClr val="40458C"/>
              </a:buClr>
              <a:buSzTx/>
              <a:buFont typeface="Wingdings" pitchFamily="2" charset="2"/>
              <a:buChar char="l"/>
              <a:tabLst/>
              <a:defRPr/>
            </a:pPr>
            <a:r>
              <a:rPr kumimoji="0" lang="zh-CN" altLang="en-US" sz="3600" b="1" i="0" u="none" strike="noStrike" kern="0" cap="none" spc="0" normalizeH="0" baseline="0" noProof="0" dirty="0">
                <a:ln>
                  <a:noFill/>
                </a:ln>
                <a:solidFill>
                  <a:srgbClr val="40458C"/>
                </a:solidFill>
                <a:effectLst/>
                <a:uLnTx/>
                <a:uFillTx/>
                <a:latin typeface="Tahoma" pitchFamily="34" charset="0"/>
                <a:ea typeface="大黑体" charset="-122"/>
                <a:cs typeface="+mn-cs"/>
              </a:rPr>
              <a:t>条目</a:t>
            </a:r>
            <a:endParaRPr kumimoji="0" lang="en-US" altLang="zh-CN" sz="3600" b="1" i="0" u="none" strike="noStrike" kern="0" cap="none" spc="0" normalizeH="0" baseline="0" noProof="0" dirty="0">
              <a:ln>
                <a:noFill/>
              </a:ln>
              <a:solidFill>
                <a:srgbClr val="40458C"/>
              </a:solidFill>
              <a:effectLst/>
              <a:uLnTx/>
              <a:uFillTx/>
              <a:latin typeface="Tahoma" pitchFamily="34" charset="0"/>
              <a:ea typeface="大黑体" charset="-122"/>
              <a:cs typeface="+mn-cs"/>
            </a:endParaRPr>
          </a:p>
          <a:p>
            <a:pPr marL="0" marR="0" lvl="0" indent="0" algn="l" defTabSz="914400" rtl="0" eaLnBrk="1" fontAlgn="base" latinLnBrk="0" hangingPunct="1">
              <a:lnSpc>
                <a:spcPct val="100000"/>
              </a:lnSpc>
              <a:spcBef>
                <a:spcPct val="0"/>
              </a:spcBef>
              <a:spcAft>
                <a:spcPct val="0"/>
              </a:spcAft>
              <a:buClr>
                <a:srgbClr val="40458C"/>
              </a:buClr>
              <a:buSzTx/>
              <a:buFont typeface="Wingdings" pitchFamily="2" charset="2"/>
              <a:buChar char="l"/>
              <a:tabLst/>
              <a:defRPr/>
            </a:pPr>
            <a:r>
              <a:rPr kumimoji="0" lang="zh-CN" altLang="en-US" sz="3600" b="1" i="0" u="none" strike="noStrike" kern="0" cap="none" spc="0" normalizeH="0" baseline="0" noProof="0" dirty="0">
                <a:ln>
                  <a:noFill/>
                </a:ln>
                <a:solidFill>
                  <a:srgbClr val="40458C"/>
                </a:solidFill>
                <a:effectLst/>
                <a:uLnTx/>
                <a:uFillTx/>
                <a:latin typeface="Tahoma" pitchFamily="34" charset="0"/>
                <a:ea typeface="大黑体" charset="-122"/>
                <a:cs typeface="+mn-cs"/>
              </a:rPr>
              <a:t>条目</a:t>
            </a:r>
          </a:p>
        </p:txBody>
      </p:sp>
      <p:sp>
        <p:nvSpPr>
          <p:cNvPr id="4" name="Rectangle 65"/>
          <p:cNvSpPr>
            <a:spLocks noGrp="1" noChangeArrowheads="1"/>
          </p:cNvSpPr>
          <p:nvPr>
            <p:ph type="dt" sz="half" idx="10"/>
          </p:nvPr>
        </p:nvSpPr>
        <p:spPr>
          <a:ln/>
        </p:spPr>
        <p:txBody>
          <a:bodyPr/>
          <a:lstStyle>
            <a:lvl1pPr>
              <a:defRPr/>
            </a:lvl1pPr>
          </a:lstStyle>
          <a:p>
            <a:pPr>
              <a:defRPr/>
            </a:pPr>
            <a:fld id="{03342A1E-ACD6-4E33-B360-1F414CF06610}" type="datetime1">
              <a:rPr lang="zh-CN" altLang="en-US" smtClean="0"/>
              <a:pPr>
                <a:defRPr/>
              </a:pPr>
              <a:t>2020/11/13</a:t>
            </a:fld>
            <a:endParaRPr lang="en-GB"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2"/>
          </p:nvPr>
        </p:nvSpPr>
        <p:spPr>
          <a:ln/>
        </p:spPr>
        <p:txBody>
          <a:bodyPr/>
          <a:lstStyle>
            <a:lvl1pPr>
              <a:defRPr/>
            </a:lvl1pPr>
          </a:lstStyle>
          <a:p>
            <a:pPr>
              <a:defRPr/>
            </a:pPr>
            <a:fld id="{C36B3B01-7CE1-4C37-9E23-8AF96BD45A18}" type="slidenum">
              <a:rPr lang="zh-CN" altLang="en-GB"/>
              <a:pPr>
                <a:defRPr/>
              </a:pPr>
              <a:t>‹#›</a:t>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5800" y="285750"/>
            <a:ext cx="8153400" cy="1228521"/>
          </a:xfrm>
        </p:spPr>
        <p:txBody>
          <a:bodyPr/>
          <a:lstStyle>
            <a:lvl1pPr algn="l">
              <a:defRPr sz="5400" b="1">
                <a:solidFill>
                  <a:srgbClr val="002060"/>
                </a:solidFill>
                <a:ea typeface="大黑体"/>
              </a:defRPr>
            </a:lvl1pPr>
          </a:lstStyle>
          <a:p>
            <a:r>
              <a:rPr lang="zh-CN" altLang="en-US" dirty="0"/>
              <a:t>两栏内容</a:t>
            </a:r>
          </a:p>
        </p:txBody>
      </p:sp>
      <p:sp>
        <p:nvSpPr>
          <p:cNvPr id="3" name="内容占位符 2"/>
          <p:cNvSpPr>
            <a:spLocks noGrp="1"/>
          </p:cNvSpPr>
          <p:nvPr>
            <p:ph sz="half" idx="1"/>
          </p:nvPr>
        </p:nvSpPr>
        <p:spPr>
          <a:xfrm>
            <a:off x="838200" y="1905000"/>
            <a:ext cx="3810000" cy="4114800"/>
          </a:xfrm>
        </p:spPr>
        <p:txBody>
          <a:bodyPr/>
          <a:lstStyle>
            <a:lvl1pPr>
              <a:defRPr sz="2800">
                <a:solidFill>
                  <a:schemeClr val="tx1"/>
                </a:solidFill>
                <a:ea typeface="大黑体"/>
              </a:defRPr>
            </a:lvl1pPr>
            <a:lvl2pPr>
              <a:defRPr sz="2400">
                <a:solidFill>
                  <a:schemeClr val="tx1"/>
                </a:solidFill>
                <a:ea typeface="大黑体"/>
              </a:defRPr>
            </a:lvl2pPr>
            <a:lvl3pPr>
              <a:defRPr sz="2000">
                <a:solidFill>
                  <a:schemeClr val="tx1"/>
                </a:solidFill>
                <a:ea typeface="大黑体"/>
              </a:defRPr>
            </a:lvl3pPr>
            <a:lvl4pPr>
              <a:defRPr sz="1800">
                <a:solidFill>
                  <a:schemeClr val="tx1"/>
                </a:solidFill>
                <a:ea typeface="大黑体"/>
              </a:defRPr>
            </a:lvl4pPr>
            <a:lvl5pPr>
              <a:defRPr sz="1800">
                <a:solidFill>
                  <a:schemeClr val="tx1"/>
                </a:solidFill>
                <a:ea typeface="大黑体"/>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800600" y="1905000"/>
            <a:ext cx="3810000" cy="4114800"/>
          </a:xfrm>
        </p:spPr>
        <p:txBody>
          <a:bodyPr/>
          <a:lstStyle>
            <a:lvl1pPr>
              <a:defRPr sz="2800">
                <a:ea typeface="大黑体"/>
              </a:defRPr>
            </a:lvl1pPr>
            <a:lvl2pPr>
              <a:defRPr sz="2400">
                <a:ea typeface="大黑体"/>
              </a:defRPr>
            </a:lvl2pPr>
            <a:lvl3pPr>
              <a:defRPr sz="2000">
                <a:ea typeface="大黑体"/>
              </a:defRPr>
            </a:lvl3pPr>
            <a:lvl4pPr>
              <a:defRPr sz="1800">
                <a:ea typeface="大黑体"/>
              </a:defRPr>
            </a:lvl4pPr>
            <a:lvl5pPr>
              <a:defRPr sz="1800">
                <a:ea typeface="大黑体"/>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5"/>
          <p:cNvSpPr>
            <a:spLocks noGrp="1" noChangeArrowheads="1"/>
          </p:cNvSpPr>
          <p:nvPr>
            <p:ph type="dt" sz="half" idx="10"/>
          </p:nvPr>
        </p:nvSpPr>
        <p:spPr>
          <a:ln/>
        </p:spPr>
        <p:txBody>
          <a:bodyPr/>
          <a:lstStyle>
            <a:lvl1pPr>
              <a:defRPr/>
            </a:lvl1pPr>
          </a:lstStyle>
          <a:p>
            <a:pPr>
              <a:defRPr/>
            </a:pPr>
            <a:fld id="{8BD0E4FA-9256-4D29-85D1-EE9C7C81D0A8}" type="datetime1">
              <a:rPr lang="zh-CN" altLang="en-US" smtClean="0"/>
              <a:pPr>
                <a:defRPr/>
              </a:pPr>
              <a:t>2020/11/13</a:t>
            </a:fld>
            <a:endParaRPr lang="en-GB"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7"/>
          <p:cNvSpPr>
            <a:spLocks noGrp="1" noChangeArrowheads="1"/>
          </p:cNvSpPr>
          <p:nvPr>
            <p:ph type="sldNum" sz="quarter" idx="12"/>
          </p:nvPr>
        </p:nvSpPr>
        <p:spPr>
          <a:ln/>
        </p:spPr>
        <p:txBody>
          <a:bodyPr/>
          <a:lstStyle>
            <a:lvl1pPr>
              <a:defRPr/>
            </a:lvl1pPr>
          </a:lstStyle>
          <a:p>
            <a:pPr>
              <a:defRPr/>
            </a:pPr>
            <a:fld id="{42C2124E-4305-439F-9E8E-E4DD4F7A145B}" type="slidenum">
              <a:rPr lang="zh-CN" altLang="en-GB"/>
              <a:pPr>
                <a:defRPr/>
              </a:pPr>
              <a:t>‹#›</a:t>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5"/>
          <p:cNvSpPr>
            <a:spLocks noGrp="1" noChangeArrowheads="1"/>
          </p:cNvSpPr>
          <p:nvPr>
            <p:ph type="dt" sz="half" idx="10"/>
          </p:nvPr>
        </p:nvSpPr>
        <p:spPr>
          <a:ln/>
        </p:spPr>
        <p:txBody>
          <a:bodyPr/>
          <a:lstStyle>
            <a:lvl1pPr>
              <a:defRPr/>
            </a:lvl1pPr>
          </a:lstStyle>
          <a:p>
            <a:pPr>
              <a:defRPr/>
            </a:pPr>
            <a:fld id="{45293CC0-3E57-4533-BCD9-A59D16B6F1B4}" type="datetime1">
              <a:rPr lang="zh-CN" altLang="en-US" smtClean="0"/>
              <a:pPr>
                <a:defRPr/>
              </a:pPr>
              <a:t>2020/11/13</a:t>
            </a:fld>
            <a:endParaRPr lang="en-GB" altLang="zh-CN"/>
          </a:p>
        </p:txBody>
      </p:sp>
      <p:sp>
        <p:nvSpPr>
          <p:cNvPr id="8"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7"/>
          <p:cNvSpPr>
            <a:spLocks noGrp="1" noChangeArrowheads="1"/>
          </p:cNvSpPr>
          <p:nvPr>
            <p:ph type="sldNum" sz="quarter" idx="12"/>
          </p:nvPr>
        </p:nvSpPr>
        <p:spPr>
          <a:ln/>
        </p:spPr>
        <p:txBody>
          <a:bodyPr/>
          <a:lstStyle>
            <a:lvl1pPr>
              <a:defRPr/>
            </a:lvl1pPr>
          </a:lstStyle>
          <a:p>
            <a:pPr>
              <a:defRPr/>
            </a:pPr>
            <a:fld id="{764AF208-18DB-45A4-9234-D35695F12892}" type="slidenum">
              <a:rPr lang="zh-CN" altLang="en-GB"/>
              <a:pPr>
                <a:defRPr/>
              </a:pPr>
              <a:t>‹#›</a:t>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5800" y="304800"/>
            <a:ext cx="8115300" cy="1095171"/>
          </a:xfrm>
        </p:spPr>
        <p:txBody>
          <a:bodyPr/>
          <a:lstStyle>
            <a:lvl1pPr algn="l">
              <a:defRPr sz="5400" b="1">
                <a:solidFill>
                  <a:srgbClr val="002060"/>
                </a:solidFill>
                <a:ea typeface="大黑体"/>
              </a:defRPr>
            </a:lvl1pPr>
          </a:lstStyle>
          <a:p>
            <a:r>
              <a:rPr lang="zh-CN" altLang="en-US" dirty="0"/>
              <a:t>仅标题</a:t>
            </a:r>
          </a:p>
        </p:txBody>
      </p:sp>
      <p:sp>
        <p:nvSpPr>
          <p:cNvPr id="3" name="Rectangle 65"/>
          <p:cNvSpPr>
            <a:spLocks noGrp="1" noChangeArrowheads="1"/>
          </p:cNvSpPr>
          <p:nvPr>
            <p:ph type="dt" sz="half" idx="10"/>
          </p:nvPr>
        </p:nvSpPr>
        <p:spPr>
          <a:ln/>
        </p:spPr>
        <p:txBody>
          <a:bodyPr/>
          <a:lstStyle>
            <a:lvl1pPr>
              <a:defRPr/>
            </a:lvl1pPr>
          </a:lstStyle>
          <a:p>
            <a:pPr>
              <a:defRPr/>
            </a:pPr>
            <a:fld id="{DDCE85C3-2FB3-4176-BE88-D2AD0BE2B1D9}" type="datetime1">
              <a:rPr lang="zh-CN" altLang="en-US" smtClean="0"/>
              <a:pPr>
                <a:defRPr/>
              </a:pPr>
              <a:t>2020/11/13</a:t>
            </a:fld>
            <a:endParaRPr lang="en-GB" altLang="zh-CN"/>
          </a:p>
        </p:txBody>
      </p:sp>
      <p:sp>
        <p:nvSpPr>
          <p:cNvPr id="4"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7"/>
          <p:cNvSpPr>
            <a:spLocks noGrp="1" noChangeArrowheads="1"/>
          </p:cNvSpPr>
          <p:nvPr>
            <p:ph type="sldNum" sz="quarter" idx="12"/>
          </p:nvPr>
        </p:nvSpPr>
        <p:spPr>
          <a:ln/>
        </p:spPr>
        <p:txBody>
          <a:bodyPr/>
          <a:lstStyle>
            <a:lvl1pPr>
              <a:defRPr/>
            </a:lvl1pPr>
          </a:lstStyle>
          <a:p>
            <a:pPr>
              <a:defRPr/>
            </a:pPr>
            <a:fld id="{6F65E408-839F-4B1F-9370-957B729FC541}" type="slidenum">
              <a:rPr lang="zh-CN" altLang="en-GB"/>
              <a:pPr>
                <a:defRPr/>
              </a:pPr>
              <a:t>‹#›</a:t>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EBF18FB6-A18E-4905-B8F6-F20BF07EF9C6}" type="datetime1">
              <a:rPr lang="zh-CN" altLang="en-US" smtClean="0"/>
              <a:pPr>
                <a:defRPr/>
              </a:pPr>
              <a:t>2020/11/13</a:t>
            </a:fld>
            <a:endParaRPr lang="en-GB" altLang="zh-CN"/>
          </a:p>
        </p:txBody>
      </p:sp>
      <p:sp>
        <p:nvSpPr>
          <p:cNvPr id="3"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7"/>
          <p:cNvSpPr>
            <a:spLocks noGrp="1" noChangeArrowheads="1"/>
          </p:cNvSpPr>
          <p:nvPr>
            <p:ph type="sldNum" sz="quarter" idx="12"/>
          </p:nvPr>
        </p:nvSpPr>
        <p:spPr>
          <a:ln/>
        </p:spPr>
        <p:txBody>
          <a:bodyPr/>
          <a:lstStyle>
            <a:lvl1pPr>
              <a:defRPr/>
            </a:lvl1pPr>
          </a:lstStyle>
          <a:p>
            <a:pPr>
              <a:defRPr/>
            </a:pPr>
            <a:fld id="{F13EC1A2-80CC-4BEA-A8B9-2E1E540E6C1F}" type="slidenum">
              <a:rPr lang="zh-CN" altLang="en-GB"/>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5"/>
          <p:cNvSpPr>
            <a:spLocks noGrp="1" noChangeArrowheads="1"/>
          </p:cNvSpPr>
          <p:nvPr>
            <p:ph type="dt" sz="half" idx="10"/>
          </p:nvPr>
        </p:nvSpPr>
        <p:spPr>
          <a:ln/>
        </p:spPr>
        <p:txBody>
          <a:bodyPr/>
          <a:lstStyle>
            <a:lvl1pPr>
              <a:defRPr/>
            </a:lvl1pPr>
          </a:lstStyle>
          <a:p>
            <a:pPr>
              <a:defRPr/>
            </a:pPr>
            <a:fld id="{923704B9-EE00-46D7-8965-76F326AC3616}" type="datetime1">
              <a:rPr lang="zh-CN" altLang="en-US" smtClean="0"/>
              <a:pPr>
                <a:defRPr/>
              </a:pPr>
              <a:t>2020/11/13</a:t>
            </a:fld>
            <a:endParaRPr lang="en-GB"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7"/>
          <p:cNvSpPr>
            <a:spLocks noGrp="1" noChangeArrowheads="1"/>
          </p:cNvSpPr>
          <p:nvPr>
            <p:ph type="sldNum" sz="quarter" idx="12"/>
          </p:nvPr>
        </p:nvSpPr>
        <p:spPr>
          <a:ln/>
        </p:spPr>
        <p:txBody>
          <a:bodyPr/>
          <a:lstStyle>
            <a:lvl1pPr>
              <a:defRPr/>
            </a:lvl1pPr>
          </a:lstStyle>
          <a:p>
            <a:pPr>
              <a:defRPr/>
            </a:pPr>
            <a:fld id="{531FDE55-10AC-4980-9330-4E70D7DE2A23}" type="slidenum">
              <a:rPr lang="zh-CN" altLang="en-GB"/>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5"/>
          <p:cNvSpPr>
            <a:spLocks noGrp="1" noChangeArrowheads="1"/>
          </p:cNvSpPr>
          <p:nvPr>
            <p:ph type="dt" sz="half" idx="10"/>
          </p:nvPr>
        </p:nvSpPr>
        <p:spPr>
          <a:ln/>
        </p:spPr>
        <p:txBody>
          <a:bodyPr/>
          <a:lstStyle>
            <a:lvl1pPr>
              <a:defRPr/>
            </a:lvl1pPr>
          </a:lstStyle>
          <a:p>
            <a:pPr>
              <a:defRPr/>
            </a:pPr>
            <a:fld id="{9EF72D87-7419-4F91-BFD5-8A17934775E6}" type="datetime1">
              <a:rPr lang="zh-CN" altLang="en-US" smtClean="0"/>
              <a:pPr>
                <a:defRPr/>
              </a:pPr>
              <a:t>2020/11/13</a:t>
            </a:fld>
            <a:endParaRPr lang="en-GB" altLang="zh-CN"/>
          </a:p>
        </p:txBody>
      </p:sp>
      <p:sp>
        <p:nvSpPr>
          <p:cNvPr id="4"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7"/>
          <p:cNvSpPr>
            <a:spLocks noGrp="1" noChangeArrowheads="1"/>
          </p:cNvSpPr>
          <p:nvPr>
            <p:ph type="sldNum" sz="quarter" idx="12"/>
          </p:nvPr>
        </p:nvSpPr>
        <p:spPr>
          <a:ln/>
        </p:spPr>
        <p:txBody>
          <a:bodyPr/>
          <a:lstStyle>
            <a:lvl1pPr>
              <a:defRPr/>
            </a:lvl1pPr>
          </a:lstStyle>
          <a:p>
            <a:pPr>
              <a:defRPr/>
            </a:pPr>
            <a:fld id="{5C6D1B7B-E6F2-493F-B882-1A5B8A338BB2}" type="slidenum">
              <a:rPr lang="zh-CN" altLang="en-GB"/>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245"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46"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47"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49"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50"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52"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53"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54"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57"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58"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59"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0"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1"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2"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3"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4"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5"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6"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grpSp>
          <p:grpSp>
            <p:nvGrpSpPr>
              <p:cNvPr id="1040" name="Group 27"/>
              <p:cNvGrpSpPr>
                <a:grpSpLocks/>
              </p:cNvGrpSpPr>
              <p:nvPr/>
            </p:nvGrpSpPr>
            <p:grpSpPr bwMode="auto">
              <a:xfrm>
                <a:off x="192" y="0"/>
                <a:ext cx="5376" cy="4320"/>
                <a:chOff x="192" y="0"/>
                <a:chExt cx="5376" cy="4320"/>
              </a:xfrm>
            </p:grpSpPr>
            <p:sp>
              <p:nvSpPr>
                <p:cNvPr id="1026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6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7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8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9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9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9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9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9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9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29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grpSp>
        </p:grpSp>
        <p:sp>
          <p:nvSpPr>
            <p:cNvPr id="10297"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C0C0C0"/>
                  </a:outerShdw>
                </a:effectLst>
              </a:endParaRPr>
            </a:p>
          </p:txBody>
        </p:sp>
        <p:sp>
          <p:nvSpPr>
            <p:cNvPr id="10298" name="Line 58"/>
            <p:cNvSpPr>
              <a:spLocks noChangeShapeType="1"/>
            </p:cNvSpPr>
            <p:nvPr/>
          </p:nvSpPr>
          <p:spPr bwMode="ltGray">
            <a:xfrm>
              <a:off x="5568" y="0"/>
              <a:ext cx="0" cy="1488"/>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grpSp>
          <p:nvGrpSpPr>
            <p:cNvPr id="1035" name="Group 59"/>
            <p:cNvGrpSpPr>
              <a:grpSpLocks/>
            </p:cNvGrpSpPr>
            <p:nvPr/>
          </p:nvGrpSpPr>
          <p:grpSpPr bwMode="auto">
            <a:xfrm>
              <a:off x="261" y="892"/>
              <a:ext cx="1124" cy="1464"/>
              <a:chOff x="96" y="916"/>
              <a:chExt cx="2208" cy="2876"/>
            </a:xfrm>
          </p:grpSpPr>
          <p:sp>
            <p:nvSpPr>
              <p:cNvPr id="10300" name="Line 60"/>
              <p:cNvSpPr>
                <a:spLocks noChangeShapeType="1"/>
              </p:cNvSpPr>
              <p:nvPr/>
            </p:nvSpPr>
            <p:spPr bwMode="ltGray">
              <a:xfrm flipH="1">
                <a:off x="96" y="1038"/>
                <a:ext cx="2208" cy="0"/>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301" name="Line 61"/>
              <p:cNvSpPr>
                <a:spLocks noChangeShapeType="1"/>
              </p:cNvSpPr>
              <p:nvPr/>
            </p:nvSpPr>
            <p:spPr bwMode="ltGray">
              <a:xfrm>
                <a:off x="336" y="920"/>
                <a:ext cx="0" cy="2872"/>
              </a:xfrm>
              <a:prstGeom prst="line">
                <a:avLst/>
              </a:pr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000000">
                        <a:alpha val="43137"/>
                      </a:srgbClr>
                    </a:outerShdw>
                  </a:effectLst>
                  <a:ea typeface="+mn-ea"/>
                </a:endParaRPr>
              </a:p>
            </p:txBody>
          </p:sp>
          <p:sp>
            <p:nvSpPr>
              <p:cNvPr id="10302"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p:spPr>
            <p:txBody>
              <a:bodyPr wrap="none" anchor="ctr"/>
              <a:lstStyle/>
              <a:p>
                <a:pPr>
                  <a:lnSpc>
                    <a:spcPct val="80000"/>
                  </a:lnSpc>
                  <a:spcBef>
                    <a:spcPct val="20000"/>
                  </a:spcBef>
                  <a:buClr>
                    <a:schemeClr val="hlink"/>
                  </a:buClr>
                  <a:buSzPct val="110000"/>
                  <a:buFont typeface="Wingdings" pitchFamily="2" charset="2"/>
                  <a:buNone/>
                  <a:defRPr/>
                </a:pPr>
                <a:endParaRPr lang="zh-CN" altLang="en-US">
                  <a:effectLst>
                    <a:outerShdw blurRad="38100" dist="38100" dir="2700000" algn="tl">
                      <a:srgbClr val="C0C0C0"/>
                    </a:outerShdw>
                  </a:effectLst>
                </a:endParaRPr>
              </a:p>
            </p:txBody>
          </p:sp>
        </p:grpSp>
      </p:grpSp>
      <p:sp>
        <p:nvSpPr>
          <p:cNvPr id="1027" name="Rectangle 63"/>
          <p:cNvSpPr>
            <a:spLocks noGrp="1" noChangeArrowheads="1"/>
          </p:cNvSpPr>
          <p:nvPr>
            <p:ph type="title"/>
          </p:nvPr>
        </p:nvSpPr>
        <p:spPr bwMode="auto">
          <a:xfrm>
            <a:off x="414338" y="1524000"/>
            <a:ext cx="8729662" cy="183812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35000"/>
              </a:lnSpc>
              <a:spcBef>
                <a:spcPct val="0"/>
              </a:spcBef>
              <a:spcAft>
                <a:spcPct val="0"/>
              </a:spcAft>
              <a:buClrTx/>
              <a:buSzTx/>
              <a:buFont typeface="Wingdings" pitchFamily="2" charset="2"/>
              <a:buNone/>
              <a:tabLst/>
              <a:defRPr/>
            </a:pPr>
            <a:r>
              <a:rPr kumimoji="1" lang="zh-CN" altLang="en-US" sz="4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rPr>
              <a:t>现代通信技术</a:t>
            </a:r>
            <a:br>
              <a:rPr kumimoji="1" lang="en-US" altLang="zh-CN" sz="4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rPr>
            </a:br>
            <a:r>
              <a:rPr kumimoji="1" lang="en-US" altLang="zh-CN" sz="4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rPr>
              <a:t>Modern Communication Technologies</a:t>
            </a:r>
            <a:endParaRPr kumimoji="1" lang="zh-CN" altLang="en-US" sz="4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imes New Roman" pitchFamily="18" charset="0"/>
              <a:ea typeface="黑体" pitchFamily="2" charset="-122"/>
              <a:cs typeface="+mn-cs"/>
            </a:endParaRP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3810000"/>
            <a:ext cx="77724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35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rPr>
              <a:t>电子与信息工程学院</a:t>
            </a:r>
            <a:endParaRPr kumimoji="0" lang="en-US" altLang="zh-CN"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endParaRPr>
          </a:p>
          <a:p>
            <a:pPr marL="0" marR="0" lvl="0" indent="0" algn="ctr" defTabSz="914400" rtl="0" eaLnBrk="1" fontAlgn="base" latinLnBrk="0" hangingPunct="1">
              <a:lnSpc>
                <a:spcPct val="135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rPr>
              <a:t>陈</a:t>
            </a:r>
            <a:r>
              <a:rPr kumimoji="1" lang="en-US" altLang="zh-CN"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rPr>
              <a:t> </a:t>
            </a: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rPr>
              <a:t>翔</a:t>
            </a:r>
          </a:p>
          <a:p>
            <a:pPr marL="0" marR="0" lvl="0" indent="0" algn="ctr" defTabSz="914400" rtl="0" eaLnBrk="1" fontAlgn="base" latinLnBrk="0" hangingPunct="1">
              <a:lnSpc>
                <a:spcPct val="135000"/>
              </a:lnSpc>
              <a:spcBef>
                <a:spcPct val="0"/>
              </a:spcBef>
              <a:spcAft>
                <a:spcPct val="0"/>
              </a:spcAft>
              <a:buClrTx/>
              <a:buSzTx/>
              <a:buFontTx/>
              <a:buNone/>
              <a:tabLst/>
              <a:defRPr/>
            </a:pPr>
            <a:r>
              <a:rPr kumimoji="1" lang="zh-CN" altLang="zh-CN" sz="28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rPr>
              <a:t>20</a:t>
            </a:r>
            <a:r>
              <a:rPr kumimoji="1" lang="en-US" altLang="zh-CN" sz="28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rPr>
              <a:t>16-2017</a:t>
            </a:r>
            <a:r>
              <a:rPr kumimoji="1" lang="zh-CN" altLang="en-US" sz="28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rPr>
              <a:t>学年第一学期</a:t>
            </a:r>
            <a:endPar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黑体" pitchFamily="2" charset="-122"/>
              <a:ea typeface="黑体" pitchFamily="2" charset="-122"/>
              <a:cs typeface="+mn-cs"/>
            </a:endParaRPr>
          </a:p>
        </p:txBody>
      </p:sp>
      <p:sp>
        <p:nvSpPr>
          <p:cNvPr id="10305" name="Rectangle 65"/>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effectLst/>
                <a:ea typeface="宋体" pitchFamily="2" charset="-122"/>
              </a:defRPr>
            </a:lvl1pPr>
          </a:lstStyle>
          <a:p>
            <a:pPr>
              <a:defRPr/>
            </a:pPr>
            <a:fld id="{C606B61D-A0A8-41FD-A4AB-6EA1A2FC2416}" type="datetime1">
              <a:rPr lang="zh-CN" altLang="en-US" smtClean="0"/>
              <a:pPr>
                <a:defRPr/>
              </a:pPr>
              <a:t>2020/11/13</a:t>
            </a:fld>
            <a:endParaRPr lang="en-GB" altLang="zh-CN"/>
          </a:p>
        </p:txBody>
      </p:sp>
      <p:sp>
        <p:nvSpPr>
          <p:cNvPr id="10306" name="Rectangle 66"/>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b="0">
                <a:effectLst/>
                <a:ea typeface="宋体" pitchFamily="2" charset="-122"/>
              </a:defRPr>
            </a:lvl1pPr>
          </a:lstStyle>
          <a:p>
            <a:pPr>
              <a:defRPr/>
            </a:pPr>
            <a:endParaRPr lang="en-GB" altLang="zh-CN"/>
          </a:p>
        </p:txBody>
      </p:sp>
      <p:sp>
        <p:nvSpPr>
          <p:cNvPr id="10307" name="Rectangle 67"/>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effectLst/>
                <a:ea typeface="宋体" pitchFamily="2" charset="-122"/>
              </a:defRPr>
            </a:lvl1pPr>
          </a:lstStyle>
          <a:p>
            <a:pPr>
              <a:defRPr/>
            </a:pPr>
            <a:fld id="{153BB93C-6E06-417F-BF76-F335FC83F279}"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4400" r:id="rId1"/>
    <p:sldLayoutId id="2147484372" r:id="rId2"/>
    <p:sldLayoutId id="2147484373" r:id="rId3"/>
    <p:sldLayoutId id="2147484374" r:id="rId4"/>
    <p:sldLayoutId id="2147484375" r:id="rId5"/>
    <p:sldLayoutId id="2147484376" r:id="rId6"/>
    <p:sldLayoutId id="2147484377" r:id="rId7"/>
    <p:sldLayoutId id="2147484378" r:id="rId8"/>
    <p:sldLayoutId id="2147484382" r:id="rId9"/>
    <p:sldLayoutId id="2147484383" r:id="rId10"/>
    <p:sldLayoutId id="2147484403" r:id="rId11"/>
  </p:sldLayoutIdLst>
  <p:hf hdr="0" ftr="0" dt="0"/>
  <p:txStyles>
    <p:titleStyle>
      <a:lvl1pPr marL="0" marR="0" indent="0" algn="ctr" defTabSz="914400" rtl="0" eaLnBrk="1" fontAlgn="base" latinLnBrk="0" hangingPunct="1">
        <a:lnSpc>
          <a:spcPct val="135000"/>
        </a:lnSpc>
        <a:spcBef>
          <a:spcPct val="0"/>
        </a:spcBef>
        <a:spcAft>
          <a:spcPct val="0"/>
        </a:spcAft>
        <a:buClrTx/>
        <a:buSzTx/>
        <a:buFont typeface="Wingdings" pitchFamily="2" charset="2"/>
        <a:buNone/>
        <a:tabLs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0" marR="0" indent="0" algn="ctr" defTabSz="914400" rtl="0" eaLnBrk="1" fontAlgn="base" latinLnBrk="0" hangingPunct="1">
        <a:lnSpc>
          <a:spcPct val="135000"/>
        </a:lnSpc>
        <a:spcBef>
          <a:spcPct val="0"/>
        </a:spcBef>
        <a:spcAft>
          <a:spcPct val="0"/>
        </a:spcAft>
        <a:buClrTx/>
        <a:buSzTx/>
        <a:buFontTx/>
        <a:buNone/>
        <a:tabLst/>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55" name="Group 3"/>
            <p:cNvGrpSpPr>
              <a:grpSpLocks/>
            </p:cNvGrpSpPr>
            <p:nvPr/>
          </p:nvGrpSpPr>
          <p:grpSpPr bwMode="auto">
            <a:xfrm>
              <a:off x="0" y="0"/>
              <a:ext cx="5760" cy="4320"/>
              <a:chOff x="0" y="0"/>
              <a:chExt cx="5760" cy="4320"/>
            </a:xfrm>
          </p:grpSpPr>
          <p:grpSp>
            <p:nvGrpSpPr>
              <p:cNvPr id="2062" name="Group 4"/>
              <p:cNvGrpSpPr>
                <a:grpSpLocks/>
              </p:cNvGrpSpPr>
              <p:nvPr/>
            </p:nvGrpSpPr>
            <p:grpSpPr bwMode="auto">
              <a:xfrm>
                <a:off x="0" y="192"/>
                <a:ext cx="5760" cy="4032"/>
                <a:chOff x="0" y="192"/>
                <a:chExt cx="5760" cy="4032"/>
              </a:xfrm>
            </p:grpSpPr>
            <p:sp>
              <p:nvSpPr>
                <p:cNvPr id="10245" name="Line 5"/>
                <p:cNvSpPr>
                  <a:spLocks noChangeShapeType="1"/>
                </p:cNvSpPr>
                <p:nvPr/>
              </p:nvSpPr>
              <p:spPr bwMode="white">
                <a:xfrm>
                  <a:off x="0" y="192"/>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46" name="Line 6"/>
                <p:cNvSpPr>
                  <a:spLocks noChangeShapeType="1"/>
                </p:cNvSpPr>
                <p:nvPr/>
              </p:nvSpPr>
              <p:spPr bwMode="white">
                <a:xfrm>
                  <a:off x="0" y="384"/>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2" name="Line 7"/>
                <p:cNvSpPr>
                  <a:spLocks noChangeShapeType="1"/>
                </p:cNvSpPr>
                <p:nvPr/>
              </p:nvSpPr>
              <p:spPr bwMode="white">
                <a:xfrm>
                  <a:off x="0" y="576"/>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48" name="Line 8"/>
                <p:cNvSpPr>
                  <a:spLocks noChangeShapeType="1"/>
                </p:cNvSpPr>
                <p:nvPr/>
              </p:nvSpPr>
              <p:spPr bwMode="white">
                <a:xfrm>
                  <a:off x="0" y="768"/>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49" name="Line 9"/>
                <p:cNvSpPr>
                  <a:spLocks noChangeShapeType="1"/>
                </p:cNvSpPr>
                <p:nvPr/>
              </p:nvSpPr>
              <p:spPr bwMode="white">
                <a:xfrm>
                  <a:off x="0" y="960"/>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3" name="Line 10"/>
                <p:cNvSpPr>
                  <a:spLocks noChangeShapeType="1"/>
                </p:cNvSpPr>
                <p:nvPr/>
              </p:nvSpPr>
              <p:spPr bwMode="white">
                <a:xfrm>
                  <a:off x="0" y="1152"/>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51" name="Line 11"/>
                <p:cNvSpPr>
                  <a:spLocks noChangeShapeType="1"/>
                </p:cNvSpPr>
                <p:nvPr/>
              </p:nvSpPr>
              <p:spPr bwMode="white">
                <a:xfrm>
                  <a:off x="0" y="1344"/>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52" name="Line 12"/>
                <p:cNvSpPr>
                  <a:spLocks noChangeShapeType="1"/>
                </p:cNvSpPr>
                <p:nvPr/>
              </p:nvSpPr>
              <p:spPr bwMode="white">
                <a:xfrm>
                  <a:off x="0" y="1536"/>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53" name="Line 13"/>
                <p:cNvSpPr>
                  <a:spLocks noChangeShapeType="1"/>
                </p:cNvSpPr>
                <p:nvPr/>
              </p:nvSpPr>
              <p:spPr bwMode="white">
                <a:xfrm>
                  <a:off x="0" y="1728"/>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4" name="Line 14"/>
                <p:cNvSpPr>
                  <a:spLocks noChangeShapeType="1"/>
                </p:cNvSpPr>
                <p:nvPr/>
              </p:nvSpPr>
              <p:spPr bwMode="white">
                <a:xfrm>
                  <a:off x="0" y="1920"/>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5" name="Line 15"/>
                <p:cNvSpPr>
                  <a:spLocks noChangeShapeType="1"/>
                </p:cNvSpPr>
                <p:nvPr/>
              </p:nvSpPr>
              <p:spPr bwMode="white">
                <a:xfrm>
                  <a:off x="0" y="2112"/>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56" name="Line 16"/>
                <p:cNvSpPr>
                  <a:spLocks noChangeShapeType="1"/>
                </p:cNvSpPr>
                <p:nvPr/>
              </p:nvSpPr>
              <p:spPr bwMode="white">
                <a:xfrm>
                  <a:off x="0" y="2304"/>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57" name="Line 17"/>
                <p:cNvSpPr>
                  <a:spLocks noChangeShapeType="1"/>
                </p:cNvSpPr>
                <p:nvPr/>
              </p:nvSpPr>
              <p:spPr bwMode="white">
                <a:xfrm>
                  <a:off x="0" y="2496"/>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58" name="Line 18"/>
                <p:cNvSpPr>
                  <a:spLocks noChangeShapeType="1"/>
                </p:cNvSpPr>
                <p:nvPr/>
              </p:nvSpPr>
              <p:spPr bwMode="white">
                <a:xfrm>
                  <a:off x="0" y="2688"/>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59" name="Line 19"/>
                <p:cNvSpPr>
                  <a:spLocks noChangeShapeType="1"/>
                </p:cNvSpPr>
                <p:nvPr/>
              </p:nvSpPr>
              <p:spPr bwMode="white">
                <a:xfrm>
                  <a:off x="0" y="2880"/>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0" name="Line 20"/>
                <p:cNvSpPr>
                  <a:spLocks noChangeShapeType="1"/>
                </p:cNvSpPr>
                <p:nvPr/>
              </p:nvSpPr>
              <p:spPr bwMode="white">
                <a:xfrm>
                  <a:off x="0" y="3072"/>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1" name="Line 21"/>
                <p:cNvSpPr>
                  <a:spLocks noChangeShapeType="1"/>
                </p:cNvSpPr>
                <p:nvPr/>
              </p:nvSpPr>
              <p:spPr bwMode="white">
                <a:xfrm>
                  <a:off x="0" y="3264"/>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2" name="Line 22"/>
                <p:cNvSpPr>
                  <a:spLocks noChangeShapeType="1"/>
                </p:cNvSpPr>
                <p:nvPr/>
              </p:nvSpPr>
              <p:spPr bwMode="white">
                <a:xfrm>
                  <a:off x="0" y="3456"/>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3" name="Line 23"/>
                <p:cNvSpPr>
                  <a:spLocks noChangeShapeType="1"/>
                </p:cNvSpPr>
                <p:nvPr/>
              </p:nvSpPr>
              <p:spPr bwMode="white">
                <a:xfrm>
                  <a:off x="0" y="3648"/>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4" name="Line 24"/>
                <p:cNvSpPr>
                  <a:spLocks noChangeShapeType="1"/>
                </p:cNvSpPr>
                <p:nvPr/>
              </p:nvSpPr>
              <p:spPr bwMode="white">
                <a:xfrm>
                  <a:off x="0" y="3840"/>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5" name="Line 25"/>
                <p:cNvSpPr>
                  <a:spLocks noChangeShapeType="1"/>
                </p:cNvSpPr>
                <p:nvPr/>
              </p:nvSpPr>
              <p:spPr bwMode="white">
                <a:xfrm>
                  <a:off x="0" y="4032"/>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6" name="Line 26"/>
                <p:cNvSpPr>
                  <a:spLocks noChangeShapeType="1"/>
                </p:cNvSpPr>
                <p:nvPr/>
              </p:nvSpPr>
              <p:spPr bwMode="white">
                <a:xfrm>
                  <a:off x="0" y="4224"/>
                  <a:ext cx="5760"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grpSp>
          <p:grpSp>
            <p:nvGrpSpPr>
              <p:cNvPr id="2063" name="Group 27"/>
              <p:cNvGrpSpPr>
                <a:grpSpLocks/>
              </p:cNvGrpSpPr>
              <p:nvPr/>
            </p:nvGrpSpPr>
            <p:grpSpPr bwMode="auto">
              <a:xfrm>
                <a:off x="192" y="0"/>
                <a:ext cx="5376" cy="4320"/>
                <a:chOff x="192" y="0"/>
                <a:chExt cx="5376" cy="4320"/>
              </a:xfrm>
            </p:grpSpPr>
            <p:sp>
              <p:nvSpPr>
                <p:cNvPr id="10268" name="Line 28"/>
                <p:cNvSpPr>
                  <a:spLocks noChangeShapeType="1"/>
                </p:cNvSpPr>
                <p:nvPr/>
              </p:nvSpPr>
              <p:spPr bwMode="white">
                <a:xfrm>
                  <a:off x="192"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69" name="Line 29"/>
                <p:cNvSpPr>
                  <a:spLocks noChangeShapeType="1"/>
                </p:cNvSpPr>
                <p:nvPr/>
              </p:nvSpPr>
              <p:spPr bwMode="white">
                <a:xfrm>
                  <a:off x="384"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0" name="Line 30"/>
                <p:cNvSpPr>
                  <a:spLocks noChangeShapeType="1"/>
                </p:cNvSpPr>
                <p:nvPr/>
              </p:nvSpPr>
              <p:spPr bwMode="white">
                <a:xfrm>
                  <a:off x="576"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1" name="Line 31"/>
                <p:cNvSpPr>
                  <a:spLocks noChangeShapeType="1"/>
                </p:cNvSpPr>
                <p:nvPr/>
              </p:nvSpPr>
              <p:spPr bwMode="white">
                <a:xfrm>
                  <a:off x="768"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2" name="Line 32"/>
                <p:cNvSpPr>
                  <a:spLocks noChangeShapeType="1"/>
                </p:cNvSpPr>
                <p:nvPr/>
              </p:nvSpPr>
              <p:spPr bwMode="white">
                <a:xfrm>
                  <a:off x="960"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3" name="Line 33"/>
                <p:cNvSpPr>
                  <a:spLocks noChangeShapeType="1"/>
                </p:cNvSpPr>
                <p:nvPr/>
              </p:nvSpPr>
              <p:spPr bwMode="white">
                <a:xfrm>
                  <a:off x="1152"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4" name="Line 34"/>
                <p:cNvSpPr>
                  <a:spLocks noChangeShapeType="1"/>
                </p:cNvSpPr>
                <p:nvPr/>
              </p:nvSpPr>
              <p:spPr bwMode="white">
                <a:xfrm>
                  <a:off x="1344"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5" name="Line 35"/>
                <p:cNvSpPr>
                  <a:spLocks noChangeShapeType="1"/>
                </p:cNvSpPr>
                <p:nvPr/>
              </p:nvSpPr>
              <p:spPr bwMode="white">
                <a:xfrm>
                  <a:off x="1536"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6" name="Line 36"/>
                <p:cNvSpPr>
                  <a:spLocks noChangeShapeType="1"/>
                </p:cNvSpPr>
                <p:nvPr/>
              </p:nvSpPr>
              <p:spPr bwMode="white">
                <a:xfrm>
                  <a:off x="1728"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7" name="Line 37"/>
                <p:cNvSpPr>
                  <a:spLocks noChangeShapeType="1"/>
                </p:cNvSpPr>
                <p:nvPr/>
              </p:nvSpPr>
              <p:spPr bwMode="white">
                <a:xfrm>
                  <a:off x="1920"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8" name="Line 38"/>
                <p:cNvSpPr>
                  <a:spLocks noChangeShapeType="1"/>
                </p:cNvSpPr>
                <p:nvPr/>
              </p:nvSpPr>
              <p:spPr bwMode="white">
                <a:xfrm>
                  <a:off x="2112"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79" name="Line 39"/>
                <p:cNvSpPr>
                  <a:spLocks noChangeShapeType="1"/>
                </p:cNvSpPr>
                <p:nvPr/>
              </p:nvSpPr>
              <p:spPr bwMode="white">
                <a:xfrm>
                  <a:off x="2304"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0" name="Line 40"/>
                <p:cNvSpPr>
                  <a:spLocks noChangeShapeType="1"/>
                </p:cNvSpPr>
                <p:nvPr/>
              </p:nvSpPr>
              <p:spPr bwMode="white">
                <a:xfrm>
                  <a:off x="2496"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1" name="Line 41"/>
                <p:cNvSpPr>
                  <a:spLocks noChangeShapeType="1"/>
                </p:cNvSpPr>
                <p:nvPr/>
              </p:nvSpPr>
              <p:spPr bwMode="white">
                <a:xfrm>
                  <a:off x="2688"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2" name="Line 42"/>
                <p:cNvSpPr>
                  <a:spLocks noChangeShapeType="1"/>
                </p:cNvSpPr>
                <p:nvPr/>
              </p:nvSpPr>
              <p:spPr bwMode="white">
                <a:xfrm>
                  <a:off x="2880"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3" name="Line 43"/>
                <p:cNvSpPr>
                  <a:spLocks noChangeShapeType="1"/>
                </p:cNvSpPr>
                <p:nvPr/>
              </p:nvSpPr>
              <p:spPr bwMode="white">
                <a:xfrm>
                  <a:off x="3072"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4" name="Line 44"/>
                <p:cNvSpPr>
                  <a:spLocks noChangeShapeType="1"/>
                </p:cNvSpPr>
                <p:nvPr/>
              </p:nvSpPr>
              <p:spPr bwMode="white">
                <a:xfrm>
                  <a:off x="3264"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5" name="Line 45"/>
                <p:cNvSpPr>
                  <a:spLocks noChangeShapeType="1"/>
                </p:cNvSpPr>
                <p:nvPr/>
              </p:nvSpPr>
              <p:spPr bwMode="white">
                <a:xfrm>
                  <a:off x="3456"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6" name="Line 46"/>
                <p:cNvSpPr>
                  <a:spLocks noChangeShapeType="1"/>
                </p:cNvSpPr>
                <p:nvPr/>
              </p:nvSpPr>
              <p:spPr bwMode="white">
                <a:xfrm>
                  <a:off x="3648"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7" name="Line 47"/>
                <p:cNvSpPr>
                  <a:spLocks noChangeShapeType="1"/>
                </p:cNvSpPr>
                <p:nvPr/>
              </p:nvSpPr>
              <p:spPr bwMode="white">
                <a:xfrm>
                  <a:off x="3840"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8" name="Line 48"/>
                <p:cNvSpPr>
                  <a:spLocks noChangeShapeType="1"/>
                </p:cNvSpPr>
                <p:nvPr/>
              </p:nvSpPr>
              <p:spPr bwMode="white">
                <a:xfrm>
                  <a:off x="4032"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89" name="Line 49"/>
                <p:cNvSpPr>
                  <a:spLocks noChangeShapeType="1"/>
                </p:cNvSpPr>
                <p:nvPr/>
              </p:nvSpPr>
              <p:spPr bwMode="white">
                <a:xfrm>
                  <a:off x="4224"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90" name="Line 50"/>
                <p:cNvSpPr>
                  <a:spLocks noChangeShapeType="1"/>
                </p:cNvSpPr>
                <p:nvPr/>
              </p:nvSpPr>
              <p:spPr bwMode="white">
                <a:xfrm>
                  <a:off x="4416"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91" name="Line 51"/>
                <p:cNvSpPr>
                  <a:spLocks noChangeShapeType="1"/>
                </p:cNvSpPr>
                <p:nvPr/>
              </p:nvSpPr>
              <p:spPr bwMode="white">
                <a:xfrm>
                  <a:off x="4608"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92" name="Line 52"/>
                <p:cNvSpPr>
                  <a:spLocks noChangeShapeType="1"/>
                </p:cNvSpPr>
                <p:nvPr/>
              </p:nvSpPr>
              <p:spPr bwMode="white">
                <a:xfrm>
                  <a:off x="4800"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93" name="Line 53"/>
                <p:cNvSpPr>
                  <a:spLocks noChangeShapeType="1"/>
                </p:cNvSpPr>
                <p:nvPr/>
              </p:nvSpPr>
              <p:spPr bwMode="white">
                <a:xfrm>
                  <a:off x="4992"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94" name="Line 54"/>
                <p:cNvSpPr>
                  <a:spLocks noChangeShapeType="1"/>
                </p:cNvSpPr>
                <p:nvPr/>
              </p:nvSpPr>
              <p:spPr bwMode="white">
                <a:xfrm>
                  <a:off x="5184"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95" name="Line 55"/>
                <p:cNvSpPr>
                  <a:spLocks noChangeShapeType="1"/>
                </p:cNvSpPr>
                <p:nvPr/>
              </p:nvSpPr>
              <p:spPr bwMode="white">
                <a:xfrm>
                  <a:off x="5376"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296" name="Line 56"/>
                <p:cNvSpPr>
                  <a:spLocks noChangeShapeType="1"/>
                </p:cNvSpPr>
                <p:nvPr/>
              </p:nvSpPr>
              <p:spPr bwMode="white">
                <a:xfrm>
                  <a:off x="5568" y="0"/>
                  <a:ext cx="0" cy="432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grpSp>
        </p:grpSp>
        <p:sp>
          <p:nvSpPr>
            <p:cNvPr id="10297" name="Rectangle 57"/>
            <p:cNvSpPr>
              <a:spLocks noChangeArrowheads="1"/>
            </p:cNvSpPr>
            <p:nvPr/>
          </p:nvSpPr>
          <p:spPr bwMode="ltGray">
            <a:xfrm>
              <a:off x="2112" y="0"/>
              <a:ext cx="3648" cy="96"/>
            </a:xfrm>
            <a:prstGeom prst="rect">
              <a:avLst/>
            </a:prstGeom>
            <a:solidFill>
              <a:schemeClr val="bg2"/>
            </a:solidFill>
            <a:ln w="9525">
              <a:solidFill>
                <a:srgbClr val="E6ECFE"/>
              </a:solidFill>
              <a:miter lim="800000"/>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outerShdw>
                </a:effectLst>
                <a:latin typeface="Times New Roman" pitchFamily="18" charset="0"/>
                <a:ea typeface="宋体" charset="-122"/>
              </a:endParaRPr>
            </a:p>
          </p:txBody>
        </p:sp>
        <p:sp>
          <p:nvSpPr>
            <p:cNvPr id="10298" name="Line 58"/>
            <p:cNvSpPr>
              <a:spLocks noChangeShapeType="1"/>
            </p:cNvSpPr>
            <p:nvPr/>
          </p:nvSpPr>
          <p:spPr bwMode="ltGray">
            <a:xfrm>
              <a:off x="5568" y="0"/>
              <a:ext cx="0" cy="1488"/>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grpSp>
          <p:nvGrpSpPr>
            <p:cNvPr id="2058" name="Group 59"/>
            <p:cNvGrpSpPr>
              <a:grpSpLocks/>
            </p:cNvGrpSpPr>
            <p:nvPr/>
          </p:nvGrpSpPr>
          <p:grpSpPr bwMode="auto">
            <a:xfrm>
              <a:off x="261" y="892"/>
              <a:ext cx="1124" cy="1464"/>
              <a:chOff x="96" y="916"/>
              <a:chExt cx="2208" cy="2876"/>
            </a:xfrm>
          </p:grpSpPr>
          <p:sp>
            <p:nvSpPr>
              <p:cNvPr id="10300" name="Line 60"/>
              <p:cNvSpPr>
                <a:spLocks noChangeShapeType="1"/>
              </p:cNvSpPr>
              <p:nvPr/>
            </p:nvSpPr>
            <p:spPr bwMode="ltGray">
              <a:xfrm flipH="1">
                <a:off x="96" y="1038"/>
                <a:ext cx="2208" cy="0"/>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301" name="Line 61"/>
              <p:cNvSpPr>
                <a:spLocks noChangeShapeType="1"/>
              </p:cNvSpPr>
              <p:nvPr/>
            </p:nvSpPr>
            <p:spPr bwMode="ltGray">
              <a:xfrm>
                <a:off x="336" y="920"/>
                <a:ext cx="0" cy="2872"/>
              </a:xfrm>
              <a:prstGeom prst="line">
                <a:avLst/>
              </a:pr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sp>
            <p:nvSpPr>
              <p:cNvPr id="10302"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rgbClr val="E6ECFE"/>
                </a:solidFill>
                <a:round/>
                <a:headEnd/>
                <a:tailEnd/>
              </a:ln>
              <a:effectLst/>
            </p:spPr>
            <p:txBody>
              <a:bodyPr wrap="none" anchor="ctr"/>
              <a:lstStyle/>
              <a:p>
                <a:pPr algn="ctr">
                  <a:lnSpc>
                    <a:spcPct val="80000"/>
                  </a:lnSpc>
                  <a:buClr>
                    <a:schemeClr val="hlink"/>
                  </a:buClr>
                  <a:buSzPct val="110000"/>
                  <a:buFont typeface="Wingdings" pitchFamily="2" charset="2"/>
                  <a:buNone/>
                  <a:defRPr/>
                </a:pPr>
                <a:endParaRPr kumimoji="1" lang="zh-CN" altLang="en-US" sz="2400">
                  <a:solidFill>
                    <a:srgbClr val="40458C"/>
                  </a:solidFill>
                  <a:effectLst>
                    <a:outerShdw blurRad="38100" dist="38100" dir="2700000" algn="tl">
                      <a:srgbClr val="000000">
                        <a:alpha val="43137"/>
                      </a:srgbClr>
                    </a:outerShdw>
                  </a:effectLst>
                  <a:latin typeface="Times New Roman" pitchFamily="18" charset="0"/>
                </a:endParaRPr>
              </a:p>
            </p:txBody>
          </p:sp>
        </p:grpSp>
      </p:grpSp>
      <p:sp>
        <p:nvSpPr>
          <p:cNvPr id="2051"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GB" altLang="zh-CN"/>
          </a:p>
        </p:txBody>
      </p:sp>
      <p:sp>
        <p:nvSpPr>
          <p:cNvPr id="2052"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ltLang="zh-CN"/>
          </a:p>
        </p:txBody>
      </p:sp>
      <p:sp>
        <p:nvSpPr>
          <p:cNvPr id="10306"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
                <a:schemeClr val="hlink"/>
              </a:buClr>
              <a:buSzPct val="110000"/>
              <a:buFont typeface="Wingdings" pitchFamily="2" charset="2"/>
              <a:buNone/>
              <a:defRPr kumimoji="1" sz="1400" b="0">
                <a:solidFill>
                  <a:srgbClr val="40458C"/>
                </a:solidFill>
                <a:latin typeface="Times New Roman" pitchFamily="18" charset="0"/>
                <a:ea typeface="宋体" pitchFamily="2" charset="-122"/>
              </a:defRPr>
            </a:lvl1pPr>
          </a:lstStyle>
          <a:p>
            <a:pPr>
              <a:defRPr/>
            </a:pPr>
            <a:endParaRPr lang="en-GB" altLang="zh-CN"/>
          </a:p>
        </p:txBody>
      </p:sp>
      <p:sp>
        <p:nvSpPr>
          <p:cNvPr id="10307" name="Rectangle 67"/>
          <p:cNvSpPr>
            <a:spLocks noGrp="1" noChangeArrowheads="1"/>
          </p:cNvSpPr>
          <p:nvPr>
            <p:ph type="sldNum" sz="quarter" idx="4"/>
          </p:nvPr>
        </p:nvSpPr>
        <p:spPr bwMode="auto">
          <a:xfrm>
            <a:off x="7164388" y="635635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1" sz="1400" b="0">
                <a:solidFill>
                  <a:srgbClr val="40458C"/>
                </a:solidFill>
                <a:effectLst/>
                <a:latin typeface="Times New Roman" pitchFamily="18" charset="0"/>
                <a:ea typeface="宋体" pitchFamily="2" charset="-122"/>
              </a:defRPr>
            </a:lvl1pPr>
          </a:lstStyle>
          <a:p>
            <a:pPr>
              <a:defRPr/>
            </a:pPr>
            <a:fld id="{7C5F6580-1730-4250-BB60-CEB7A8782E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01" r:id="rId1"/>
    <p:sldLayoutId id="2147484384"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402" r:id="rId12"/>
    <p:sldLayoutId id="2147484394" r:id="rId13"/>
    <p:sldLayoutId id="2147484395" r:id="rId14"/>
    <p:sldLayoutId id="2147484396" r:id="rId15"/>
    <p:sldLayoutId id="2147484397" r:id="rId16"/>
    <p:sldLayoutId id="2147484398" r:id="rId17"/>
    <p:sldLayoutId id="2147484399" r:id="rId18"/>
  </p:sldLayoutIdLst>
  <p:transition advTm="12468"/>
  <p:hf hdr="0" ftr="0" dt="0"/>
  <p:txStyles>
    <p:titleStyle>
      <a:lvl1pPr algn="l" rtl="0" eaLnBrk="0" fontAlgn="base" hangingPunct="0">
        <a:spcBef>
          <a:spcPct val="0"/>
        </a:spcBef>
        <a:spcAft>
          <a:spcPct val="0"/>
        </a:spcAft>
        <a:defRPr sz="4400" b="1">
          <a:solidFill>
            <a:schemeClr val="tx2"/>
          </a:solidFill>
          <a:latin typeface="黑体" pitchFamily="2" charset="-122"/>
          <a:ea typeface="黑体" pitchFamily="2" charset="-122"/>
          <a:cs typeface="+mj-cs"/>
        </a:defRPr>
      </a:lvl1pPr>
      <a:lvl2pPr algn="l" rtl="0" eaLnBrk="0" fontAlgn="base" hangingPunct="0">
        <a:spcBef>
          <a:spcPct val="0"/>
        </a:spcBef>
        <a:spcAft>
          <a:spcPct val="0"/>
        </a:spcAft>
        <a:defRPr sz="4400" b="1">
          <a:solidFill>
            <a:schemeClr val="tx2"/>
          </a:solidFill>
          <a:latin typeface="黑体" pitchFamily="2" charset="-122"/>
          <a:ea typeface="黑体" pitchFamily="2" charset="-122"/>
        </a:defRPr>
      </a:lvl2pPr>
      <a:lvl3pPr algn="l" rtl="0" eaLnBrk="0" fontAlgn="base" hangingPunct="0">
        <a:spcBef>
          <a:spcPct val="0"/>
        </a:spcBef>
        <a:spcAft>
          <a:spcPct val="0"/>
        </a:spcAft>
        <a:defRPr sz="4400" b="1">
          <a:solidFill>
            <a:schemeClr val="tx2"/>
          </a:solidFill>
          <a:latin typeface="黑体" pitchFamily="2" charset="-122"/>
          <a:ea typeface="黑体" pitchFamily="2" charset="-122"/>
        </a:defRPr>
      </a:lvl3pPr>
      <a:lvl4pPr algn="l" rtl="0" eaLnBrk="0" fontAlgn="base" hangingPunct="0">
        <a:spcBef>
          <a:spcPct val="0"/>
        </a:spcBef>
        <a:spcAft>
          <a:spcPct val="0"/>
        </a:spcAft>
        <a:defRPr sz="4400" b="1">
          <a:solidFill>
            <a:schemeClr val="tx2"/>
          </a:solidFill>
          <a:latin typeface="黑体" pitchFamily="2" charset="-122"/>
          <a:ea typeface="黑体" pitchFamily="2" charset="-122"/>
        </a:defRPr>
      </a:lvl4pPr>
      <a:lvl5pPr algn="l" rtl="0" eaLnBrk="0" fontAlgn="base" hangingPunct="0">
        <a:spcBef>
          <a:spcPct val="0"/>
        </a:spcBef>
        <a:spcAft>
          <a:spcPct val="0"/>
        </a:spcAft>
        <a:defRPr sz="4400" b="1">
          <a:solidFill>
            <a:schemeClr val="tx2"/>
          </a:solidFill>
          <a:latin typeface="黑体" pitchFamily="2" charset="-122"/>
          <a:ea typeface="黑体" pitchFamily="2" charset="-122"/>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lnSpc>
          <a:spcPct val="120000"/>
        </a:lnSpc>
        <a:spcBef>
          <a:spcPct val="20000"/>
        </a:spcBef>
        <a:spcAft>
          <a:spcPct val="0"/>
        </a:spcAft>
        <a:buClr>
          <a:schemeClr val="hlink"/>
        </a:buClr>
        <a:buSzPct val="110000"/>
        <a:buFont typeface="Wingdings" pitchFamily="2" charset="2"/>
        <a:buBlip>
          <a:blip r:embed="rId20"/>
        </a:buBlip>
        <a:defRPr sz="3200" b="1">
          <a:solidFill>
            <a:schemeClr val="tx1"/>
          </a:solidFill>
          <a:latin typeface="黑体" pitchFamily="2" charset="-122"/>
          <a:ea typeface="黑体" pitchFamily="2" charset="-122"/>
          <a:cs typeface="+mn-cs"/>
        </a:defRPr>
      </a:lvl1pPr>
      <a:lvl2pPr marL="742950" indent="-285750" algn="l" rtl="0" eaLnBrk="0" fontAlgn="base" hangingPunct="0">
        <a:lnSpc>
          <a:spcPct val="120000"/>
        </a:lnSpc>
        <a:spcBef>
          <a:spcPct val="20000"/>
        </a:spcBef>
        <a:spcAft>
          <a:spcPct val="0"/>
        </a:spcAft>
        <a:buClr>
          <a:schemeClr val="tx1"/>
        </a:buClr>
        <a:buSzPct val="60000"/>
        <a:buFont typeface="Wingdings" pitchFamily="2" charset="2"/>
        <a:buChar char="n"/>
        <a:defRPr sz="2800" b="1">
          <a:solidFill>
            <a:schemeClr val="tx1"/>
          </a:solidFill>
          <a:latin typeface="黑体" pitchFamily="2" charset="-122"/>
          <a:ea typeface="黑体" pitchFamily="2" charset="-122"/>
        </a:defRPr>
      </a:lvl2pPr>
      <a:lvl3pPr marL="1143000" indent="-228600" algn="l" rtl="0" eaLnBrk="0" fontAlgn="base" hangingPunct="0">
        <a:lnSpc>
          <a:spcPct val="120000"/>
        </a:lnSpc>
        <a:spcBef>
          <a:spcPct val="20000"/>
        </a:spcBef>
        <a:spcAft>
          <a:spcPct val="0"/>
        </a:spcAft>
        <a:buClr>
          <a:schemeClr val="hlink"/>
        </a:buClr>
        <a:buSzPct val="95000"/>
        <a:buFont typeface="Wingdings" pitchFamily="2" charset="2"/>
        <a:buChar char="w"/>
        <a:defRPr sz="2400" b="1">
          <a:solidFill>
            <a:schemeClr val="tx1"/>
          </a:solidFill>
          <a:latin typeface="黑体" pitchFamily="2" charset="-122"/>
          <a:ea typeface="黑体" pitchFamily="2" charset="-122"/>
        </a:defRPr>
      </a:lvl3pPr>
      <a:lvl4pPr marL="1600200" indent="-228600" algn="l" rtl="0" eaLnBrk="0" fontAlgn="base" hangingPunct="0">
        <a:lnSpc>
          <a:spcPct val="120000"/>
        </a:lnSpc>
        <a:spcBef>
          <a:spcPct val="20000"/>
        </a:spcBef>
        <a:spcAft>
          <a:spcPct val="0"/>
        </a:spcAft>
        <a:buClr>
          <a:schemeClr val="tx1"/>
        </a:buClr>
        <a:buSzPct val="65000"/>
        <a:buFont typeface="Wingdings" pitchFamily="2" charset="2"/>
        <a:buChar char="n"/>
        <a:defRPr sz="2000" b="1">
          <a:solidFill>
            <a:schemeClr val="tx1"/>
          </a:solidFill>
          <a:latin typeface="黑体" pitchFamily="2" charset="-122"/>
          <a:ea typeface="黑体" pitchFamily="2" charset="-122"/>
        </a:defRPr>
      </a:lvl4pPr>
      <a:lvl5pPr marL="2057400" indent="-228600" algn="l" rtl="0" eaLnBrk="0" fontAlgn="base" hangingPunct="0">
        <a:lnSpc>
          <a:spcPct val="120000"/>
        </a:lnSpc>
        <a:spcBef>
          <a:spcPct val="20000"/>
        </a:spcBef>
        <a:spcAft>
          <a:spcPct val="0"/>
        </a:spcAft>
        <a:buClr>
          <a:schemeClr val="hlink"/>
        </a:buClr>
        <a:buSzPct val="60000"/>
        <a:buFont typeface="Wingdings" pitchFamily="2" charset="2"/>
        <a:buChar char="n"/>
        <a:defRPr sz="2000" b="1">
          <a:solidFill>
            <a:schemeClr val="tx1"/>
          </a:solidFill>
          <a:latin typeface="黑体" pitchFamily="2" charset="-122"/>
          <a:ea typeface="黑体" pitchFamily="2"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28.bin"/><Relationship Id="rId4" Type="http://schemas.openxmlformats.org/officeDocument/2006/relationships/image" Target="../media/image50.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3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32.bin"/></Relationships>
</file>

<file path=ppt/slides/_rels/slide104.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7.wmf"/><Relationship Id="rId5" Type="http://schemas.openxmlformats.org/officeDocument/2006/relationships/oleObject" Target="../embeddings/oleObject34.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36.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0.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emf"/><Relationship Id="rId5" Type="http://schemas.openxmlformats.org/officeDocument/2006/relationships/oleObject" Target="../embeddings/oleObject17.bin"/><Relationship Id="rId4" Type="http://schemas.openxmlformats.org/officeDocument/2006/relationships/image" Target="../media/image26.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1.xml"/><Relationship Id="rId1" Type="http://schemas.openxmlformats.org/officeDocument/2006/relationships/vmlDrawing" Target="../drawings/vmlDrawing16.vml"/><Relationship Id="rId4" Type="http://schemas.openxmlformats.org/officeDocument/2006/relationships/image" Target="../media/image3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7.wmf"/><Relationship Id="rId5" Type="http://schemas.openxmlformats.org/officeDocument/2006/relationships/oleObject" Target="../embeddings/oleObject23.bin"/><Relationship Id="rId4" Type="http://schemas.openxmlformats.org/officeDocument/2006/relationships/image" Target="../media/image36.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9.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8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8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Text Box 2"/>
          <p:cNvSpPr txBox="1">
            <a:spLocks noChangeArrowheads="1"/>
          </p:cNvSpPr>
          <p:nvPr/>
        </p:nvSpPr>
        <p:spPr bwMode="auto">
          <a:xfrm>
            <a:off x="457200" y="344488"/>
            <a:ext cx="6007100" cy="461962"/>
          </a:xfrm>
          <a:prstGeom prst="rect">
            <a:avLst/>
          </a:prstGeom>
          <a:noFill/>
          <a:ln>
            <a:noFill/>
          </a:ln>
          <a:effectLst/>
          <a:extLst/>
        </p:spPr>
        <p:txBody>
          <a:bodyPr>
            <a:spAutoFit/>
          </a:bodyPr>
          <a:lstStyle/>
          <a:p>
            <a:pPr>
              <a:spcBef>
                <a:spcPct val="50000"/>
              </a:spcBef>
              <a:defRPr/>
            </a:pPr>
            <a:r>
              <a:rPr kumimoji="1" lang="en-US" altLang="zh-CN" sz="2400" dirty="0">
                <a:solidFill>
                  <a:srgbClr val="000066"/>
                </a:solidFill>
                <a:effectLst>
                  <a:outerShdw blurRad="38100" dist="38100" dir="2700000" algn="tl">
                    <a:srgbClr val="C0C0C0"/>
                  </a:outerShdw>
                </a:effectLst>
                <a:latin typeface="Times New Roman" pitchFamily="18" charset="0"/>
                <a:ea typeface="黑体" pitchFamily="2" charset="-122"/>
              </a:rPr>
              <a:t>2020</a:t>
            </a:r>
            <a:r>
              <a:rPr kumimoji="1" lang="zh-CN" altLang="en-US" sz="2400" dirty="0">
                <a:solidFill>
                  <a:srgbClr val="000066"/>
                </a:solidFill>
                <a:effectLst>
                  <a:outerShdw blurRad="38100" dist="38100" dir="2700000" algn="tl">
                    <a:srgbClr val="C0C0C0"/>
                  </a:outerShdw>
                </a:effectLst>
                <a:latin typeface="Times New Roman" pitchFamily="18" charset="0"/>
                <a:ea typeface="黑体" pitchFamily="2" charset="-122"/>
              </a:rPr>
              <a:t>级电子与通信工程专业硕士</a:t>
            </a:r>
            <a:endParaRPr kumimoji="1" lang="en-US" altLang="zh-CN" sz="2400" dirty="0">
              <a:solidFill>
                <a:srgbClr val="000066"/>
              </a:solidFill>
              <a:effectLst>
                <a:outerShdw blurRad="38100" dist="38100" dir="2700000" algn="tl">
                  <a:srgbClr val="C0C0C0"/>
                </a:outerShdw>
              </a:effectLst>
              <a:latin typeface="Times New Roman" pitchFamily="18" charset="0"/>
              <a:ea typeface="黑体" pitchFamily="2" charset="-122"/>
            </a:endParaRPr>
          </a:p>
        </p:txBody>
      </p:sp>
      <p:sp>
        <p:nvSpPr>
          <p:cNvPr id="1051651" name="Text Box 3"/>
          <p:cNvSpPr txBox="1">
            <a:spLocks noChangeArrowheads="1"/>
          </p:cNvSpPr>
          <p:nvPr/>
        </p:nvSpPr>
        <p:spPr bwMode="auto">
          <a:xfrm>
            <a:off x="404813" y="1438275"/>
            <a:ext cx="8640762" cy="1920526"/>
          </a:xfrm>
          <a:prstGeom prst="rect">
            <a:avLst/>
          </a:prstGeom>
          <a:noFill/>
          <a:ln>
            <a:noFill/>
          </a:ln>
          <a:effectLst/>
          <a:extLst/>
        </p:spPr>
        <p:txBody>
          <a:bodyPr>
            <a:spAutoFit/>
          </a:bodyPr>
          <a:lstStyle/>
          <a:p>
            <a:pPr algn="ctr">
              <a:lnSpc>
                <a:spcPct val="135000"/>
              </a:lnSpc>
              <a:buFont typeface="Wingdings" pitchFamily="2" charset="2"/>
              <a:buNone/>
              <a:defRPr/>
            </a:pPr>
            <a:r>
              <a:rPr kumimoji="1" lang="zh-CN" altLang="en-US" sz="4800" dirty="0">
                <a:solidFill>
                  <a:srgbClr val="CC0000"/>
                </a:solidFill>
                <a:effectLst>
                  <a:outerShdw blurRad="38100" dist="38100" dir="2700000" algn="tl">
                    <a:srgbClr val="C0C0C0"/>
                  </a:outerShdw>
                </a:effectLst>
                <a:latin typeface="Times New Roman" pitchFamily="18" charset="0"/>
                <a:ea typeface="黑体" pitchFamily="2" charset="-122"/>
              </a:rPr>
              <a:t>现代通信技术</a:t>
            </a:r>
            <a:endParaRPr kumimoji="1" lang="en-US" altLang="zh-CN" sz="4800" dirty="0">
              <a:solidFill>
                <a:srgbClr val="CC0000"/>
              </a:solidFill>
              <a:effectLst>
                <a:outerShdw blurRad="38100" dist="38100" dir="2700000" algn="tl">
                  <a:srgbClr val="C0C0C0"/>
                </a:outerShdw>
              </a:effectLst>
              <a:latin typeface="Times New Roman" pitchFamily="18" charset="0"/>
              <a:ea typeface="黑体" pitchFamily="2" charset="-122"/>
            </a:endParaRPr>
          </a:p>
          <a:p>
            <a:pPr algn="ctr">
              <a:lnSpc>
                <a:spcPct val="135000"/>
              </a:lnSpc>
              <a:buFont typeface="Wingdings" pitchFamily="2" charset="2"/>
              <a:buNone/>
              <a:defRPr/>
            </a:pPr>
            <a:r>
              <a:rPr kumimoji="1" lang="en-US" altLang="zh-CN" sz="4000" dirty="0">
                <a:solidFill>
                  <a:srgbClr val="CC0000"/>
                </a:solidFill>
                <a:effectLst>
                  <a:outerShdw blurRad="38100" dist="38100" dir="2700000" algn="tl">
                    <a:srgbClr val="C0C0C0"/>
                  </a:outerShdw>
                </a:effectLst>
                <a:latin typeface="Times New Roman" pitchFamily="18" charset="0"/>
                <a:ea typeface="黑体" pitchFamily="2" charset="-122"/>
              </a:rPr>
              <a:t>Modern Communication Technologies</a:t>
            </a:r>
            <a:endParaRPr kumimoji="1" lang="zh-CN" altLang="en-US" sz="4000" dirty="0">
              <a:solidFill>
                <a:srgbClr val="CC0000"/>
              </a:solidFill>
              <a:effectLst>
                <a:outerShdw blurRad="38100" dist="38100" dir="2700000" algn="tl">
                  <a:srgbClr val="C0C0C0"/>
                </a:outerShdw>
              </a:effectLst>
              <a:latin typeface="Times New Roman" pitchFamily="18" charset="0"/>
              <a:ea typeface="黑体" pitchFamily="2" charset="-122"/>
            </a:endParaRPr>
          </a:p>
        </p:txBody>
      </p:sp>
      <p:sp>
        <p:nvSpPr>
          <p:cNvPr id="1051652" name="Text Box 4"/>
          <p:cNvSpPr txBox="1">
            <a:spLocks noChangeArrowheads="1"/>
          </p:cNvSpPr>
          <p:nvPr/>
        </p:nvSpPr>
        <p:spPr bwMode="auto">
          <a:xfrm>
            <a:off x="617538" y="3863975"/>
            <a:ext cx="7991475" cy="1918795"/>
          </a:xfrm>
          <a:prstGeom prst="rect">
            <a:avLst/>
          </a:prstGeom>
          <a:noFill/>
          <a:ln>
            <a:noFill/>
          </a:ln>
          <a:effectLst/>
          <a:extLst/>
        </p:spPr>
        <p:txBody>
          <a:bodyPr>
            <a:spAutoFit/>
          </a:bodyPr>
          <a:lstStyle/>
          <a:p>
            <a:pPr algn="ctr">
              <a:lnSpc>
                <a:spcPct val="135000"/>
              </a:lnSpc>
              <a:defRPr/>
            </a:pPr>
            <a:r>
              <a:rPr lang="zh-CN" altLang="en-US" sz="3200" dirty="0">
                <a:solidFill>
                  <a:srgbClr val="000066"/>
                </a:solidFill>
                <a:effectLst>
                  <a:outerShdw blurRad="38100" dist="38100" dir="2700000" algn="tl">
                    <a:srgbClr val="C0C0C0"/>
                  </a:outerShdw>
                </a:effectLst>
                <a:latin typeface="黑体" pitchFamily="2" charset="-122"/>
                <a:ea typeface="黑体" pitchFamily="2" charset="-122"/>
              </a:rPr>
              <a:t>电子与信息工程学院</a:t>
            </a:r>
            <a:endParaRPr lang="en-US" altLang="zh-CN" sz="3200" dirty="0">
              <a:solidFill>
                <a:srgbClr val="000066"/>
              </a:solidFill>
              <a:effectLst>
                <a:outerShdw blurRad="38100" dist="38100" dir="2700000" algn="tl">
                  <a:srgbClr val="C0C0C0"/>
                </a:outerShdw>
              </a:effectLst>
              <a:latin typeface="黑体" pitchFamily="2" charset="-122"/>
              <a:ea typeface="黑体" pitchFamily="2" charset="-122"/>
            </a:endParaRPr>
          </a:p>
          <a:p>
            <a:pPr algn="ctr">
              <a:lnSpc>
                <a:spcPct val="135000"/>
              </a:lnSpc>
              <a:defRPr/>
            </a:pPr>
            <a:r>
              <a:rPr kumimoji="1" lang="zh-CN" altLang="en-US" sz="3200" dirty="0">
                <a:solidFill>
                  <a:srgbClr val="000066"/>
                </a:solidFill>
                <a:effectLst>
                  <a:outerShdw blurRad="38100" dist="38100" dir="2700000" algn="tl">
                    <a:srgbClr val="C0C0C0"/>
                  </a:outerShdw>
                </a:effectLst>
                <a:latin typeface="黑体" pitchFamily="2" charset="-122"/>
                <a:ea typeface="黑体" pitchFamily="2" charset="-122"/>
              </a:rPr>
              <a:t>陈</a:t>
            </a:r>
            <a:r>
              <a:rPr kumimoji="1" lang="en-US" altLang="zh-CN" sz="3200" dirty="0">
                <a:solidFill>
                  <a:srgbClr val="000066"/>
                </a:solidFill>
                <a:effectLst>
                  <a:outerShdw blurRad="38100" dist="38100" dir="2700000" algn="tl">
                    <a:srgbClr val="C0C0C0"/>
                  </a:outerShdw>
                </a:effectLst>
                <a:latin typeface="黑体" pitchFamily="2" charset="-122"/>
                <a:ea typeface="黑体" pitchFamily="2" charset="-122"/>
              </a:rPr>
              <a:t> </a:t>
            </a:r>
            <a:r>
              <a:rPr kumimoji="1" lang="zh-CN" altLang="en-US" sz="3200" dirty="0">
                <a:solidFill>
                  <a:srgbClr val="000066"/>
                </a:solidFill>
                <a:effectLst>
                  <a:outerShdw blurRad="38100" dist="38100" dir="2700000" algn="tl">
                    <a:srgbClr val="C0C0C0"/>
                  </a:outerShdw>
                </a:effectLst>
                <a:latin typeface="黑体" pitchFamily="2" charset="-122"/>
                <a:ea typeface="黑体" pitchFamily="2" charset="-122"/>
              </a:rPr>
              <a:t>翔</a:t>
            </a:r>
          </a:p>
          <a:p>
            <a:pPr algn="ctr">
              <a:lnSpc>
                <a:spcPct val="135000"/>
              </a:lnSpc>
              <a:defRPr/>
            </a:pPr>
            <a:r>
              <a:rPr kumimoji="1" lang="zh-CN" altLang="zh-CN" sz="2800" dirty="0">
                <a:solidFill>
                  <a:srgbClr val="000066"/>
                </a:solidFill>
                <a:effectLst>
                  <a:outerShdw blurRad="38100" dist="38100" dir="2700000" algn="tl">
                    <a:srgbClr val="C0C0C0"/>
                  </a:outerShdw>
                </a:effectLst>
                <a:latin typeface="黑体" pitchFamily="2" charset="-122"/>
                <a:ea typeface="黑体" pitchFamily="2" charset="-122"/>
              </a:rPr>
              <a:t>20</a:t>
            </a:r>
            <a:r>
              <a:rPr kumimoji="1" lang="en-US" altLang="zh-CN" sz="2800">
                <a:solidFill>
                  <a:srgbClr val="000066"/>
                </a:solidFill>
                <a:effectLst>
                  <a:outerShdw blurRad="38100" dist="38100" dir="2700000" algn="tl">
                    <a:srgbClr val="C0C0C0"/>
                  </a:outerShdw>
                </a:effectLst>
                <a:latin typeface="黑体" pitchFamily="2" charset="-122"/>
                <a:ea typeface="黑体" pitchFamily="2" charset="-122"/>
              </a:rPr>
              <a:t>20-2021</a:t>
            </a:r>
            <a:r>
              <a:rPr kumimoji="1" lang="zh-CN" altLang="en-US" sz="2800">
                <a:solidFill>
                  <a:srgbClr val="000066"/>
                </a:solidFill>
                <a:effectLst>
                  <a:outerShdw blurRad="38100" dist="38100" dir="2700000" algn="tl">
                    <a:srgbClr val="C0C0C0"/>
                  </a:outerShdw>
                </a:effectLst>
                <a:latin typeface="黑体" pitchFamily="2" charset="-122"/>
                <a:ea typeface="黑体" pitchFamily="2" charset="-122"/>
              </a:rPr>
              <a:t>学年</a:t>
            </a:r>
            <a:r>
              <a:rPr kumimoji="1" lang="zh-CN" altLang="en-US" sz="2800" dirty="0">
                <a:solidFill>
                  <a:srgbClr val="000066"/>
                </a:solidFill>
                <a:effectLst>
                  <a:outerShdw blurRad="38100" dist="38100" dir="2700000" algn="tl">
                    <a:srgbClr val="C0C0C0"/>
                  </a:outerShdw>
                </a:effectLst>
                <a:latin typeface="黑体" pitchFamily="2" charset="-122"/>
                <a:ea typeface="黑体" pitchFamily="2" charset="-122"/>
              </a:rPr>
              <a:t>第一学期</a:t>
            </a:r>
            <a:endParaRPr kumimoji="1" lang="zh-CN" altLang="en-US" sz="3200" dirty="0">
              <a:solidFill>
                <a:srgbClr val="000066"/>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3699377892"/>
      </p:ext>
    </p:extLst>
  </p:cSld>
  <p:clrMapOvr>
    <a:masterClrMapping/>
  </p:clrMapOvr>
  <p:transition advTm="1246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14350" y="857250"/>
            <a:ext cx="7772400" cy="666750"/>
          </a:xfrm>
        </p:spPr>
        <p:txBody>
          <a:bodyPr/>
          <a:lstStyle/>
          <a:p>
            <a:pPr eaLnBrk="1" hangingPunct="1"/>
            <a:r>
              <a:rPr lang="zh-CN" altLang="en-US" sz="6600" b="1" dirty="0">
                <a:ea typeface="大黑体" charset="-122"/>
              </a:rPr>
              <a:t>工作</a:t>
            </a:r>
            <a:r>
              <a:rPr lang="zh-CN" altLang="zh-CN" sz="6600" b="1" dirty="0">
                <a:ea typeface="大黑体" charset="-122"/>
              </a:rPr>
              <a:t>原理</a:t>
            </a:r>
            <a:endParaRPr lang="zh-CN" altLang="en-US" sz="6600" b="1" dirty="0">
              <a:ea typeface="大黑体" charset="-122"/>
            </a:endParaRPr>
          </a:p>
        </p:txBody>
      </p:sp>
      <p:sp>
        <p:nvSpPr>
          <p:cNvPr id="27651" name="Rectangle 3"/>
          <p:cNvSpPr>
            <a:spLocks noGrp="1" noChangeArrowheads="1"/>
          </p:cNvSpPr>
          <p:nvPr>
            <p:ph type="body" idx="1"/>
          </p:nvPr>
        </p:nvSpPr>
        <p:spPr>
          <a:xfrm>
            <a:off x="514350" y="1733550"/>
            <a:ext cx="8362950" cy="4572000"/>
          </a:xfrm>
        </p:spPr>
        <p:txBody>
          <a:bodyPr/>
          <a:lstStyle/>
          <a:p>
            <a:pPr eaLnBrk="1" hangingPunct="1">
              <a:buFont typeface="Wingdings" panose="05000000000000000000" pitchFamily="2" charset="2"/>
              <a:buChar char="l"/>
            </a:pPr>
            <a:r>
              <a:rPr lang="zh-CN" altLang="en-US" sz="2800" b="1" dirty="0">
                <a:latin typeface="大黑体" charset="-122"/>
                <a:ea typeface="大黑体" charset="-122"/>
              </a:rPr>
              <a:t>非频率选择性衰落主要体现为接收电平的降低。</a:t>
            </a:r>
          </a:p>
          <a:p>
            <a:pPr eaLnBrk="1" hangingPunct="1">
              <a:buFont typeface="Wingdings" panose="05000000000000000000" pitchFamily="2" charset="2"/>
              <a:buChar char="l"/>
            </a:pPr>
            <a:r>
              <a:rPr lang="zh-CN" altLang="en-US" sz="2800" b="1" dirty="0">
                <a:latin typeface="大黑体" charset="-122"/>
                <a:ea typeface="大黑体" charset="-122"/>
              </a:rPr>
              <a:t>统计特性：平均接收电平；接收电平降低到某个门限值以下的概率。</a:t>
            </a:r>
          </a:p>
          <a:p>
            <a:pPr eaLnBrk="1" hangingPunct="1">
              <a:buFont typeface="Wingdings" panose="05000000000000000000" pitchFamily="2" charset="2"/>
              <a:buChar char="l"/>
            </a:pPr>
            <a:r>
              <a:rPr lang="zh-CN" altLang="en-US" sz="2800" b="1" dirty="0">
                <a:latin typeface="大黑体" charset="-122"/>
                <a:ea typeface="大黑体" charset="-122"/>
              </a:rPr>
              <a:t>抗衰落的原理：衰落储备法。</a:t>
            </a:r>
          </a:p>
          <a:p>
            <a:pPr eaLnBrk="1" hangingPunct="1">
              <a:buFontTx/>
              <a:buNone/>
            </a:pPr>
            <a:r>
              <a:rPr lang="zh-CN" altLang="en-US" sz="2800" b="1" dirty="0">
                <a:latin typeface="大黑体" charset="-122"/>
                <a:ea typeface="大黑体" charset="-122"/>
              </a:rPr>
              <a:t>	</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a:t>
            </a:fld>
            <a:endParaRPr lang="en-GB" altLang="zh-CN"/>
          </a:p>
        </p:txBody>
      </p:sp>
    </p:spTree>
    <p:extLst>
      <p:ext uri="{BB962C8B-B14F-4D97-AF65-F5344CB8AC3E}">
        <p14:creationId xmlns:p14="http://schemas.microsoft.com/office/powerpoint/2010/main" val="22593083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28650" y="1530350"/>
            <a:ext cx="8210550" cy="838200"/>
          </a:xfrm>
        </p:spPr>
        <p:txBody>
          <a:bodyPr/>
          <a:lstStyle/>
          <a:p>
            <a:pPr eaLnBrk="1" hangingPunct="1"/>
            <a:r>
              <a:rPr lang="zh-CN" altLang="en-US" sz="4800" b="1" dirty="0">
                <a:latin typeface="大黑体" charset="-122"/>
                <a:ea typeface="大黑体" charset="-122"/>
              </a:rPr>
              <a:t>空时码用于抗衰落的一个例子</a:t>
            </a:r>
            <a:br>
              <a:rPr lang="zh-CN" altLang="en-US" sz="4800" b="1" dirty="0">
                <a:latin typeface="大黑体" charset="-122"/>
                <a:ea typeface="大黑体" charset="-122"/>
              </a:rPr>
            </a:br>
            <a:r>
              <a:rPr lang="en-US" altLang="zh-CN" sz="4400" b="1" dirty="0" err="1">
                <a:latin typeface="大黑体" charset="-122"/>
                <a:ea typeface="大黑体" charset="-122"/>
              </a:rPr>
              <a:t>Alamouti</a:t>
            </a:r>
            <a:r>
              <a:rPr lang="zh-CN" altLang="en-US" sz="4400" b="1" dirty="0">
                <a:latin typeface="大黑体" charset="-122"/>
                <a:ea typeface="大黑体" charset="-122"/>
              </a:rPr>
              <a:t>码</a:t>
            </a:r>
          </a:p>
        </p:txBody>
      </p:sp>
      <p:sp>
        <p:nvSpPr>
          <p:cNvPr id="50179" name="Rectangle 3"/>
          <p:cNvSpPr>
            <a:spLocks noGrp="1" noChangeArrowheads="1"/>
          </p:cNvSpPr>
          <p:nvPr>
            <p:ph type="body" idx="1"/>
          </p:nvPr>
        </p:nvSpPr>
        <p:spPr>
          <a:xfrm>
            <a:off x="628650" y="2368550"/>
            <a:ext cx="7772400" cy="3657600"/>
          </a:xfrm>
          <a:noFill/>
        </p:spPr>
        <p:txBody>
          <a:bodyPr/>
          <a:lstStyle/>
          <a:p>
            <a:pPr eaLnBrk="1" hangingPunct="1">
              <a:buFont typeface="Wingdings" panose="05000000000000000000" pitchFamily="2" charset="2"/>
              <a:buChar char="l"/>
            </a:pPr>
            <a:r>
              <a:rPr lang="zh-CN" altLang="en-US" sz="2800" b="1" dirty="0">
                <a:latin typeface="大黑体" charset="-122"/>
                <a:ea typeface="大黑体" charset="-122"/>
              </a:rPr>
              <a:t>这是一种空时分组码（</a:t>
            </a:r>
            <a:r>
              <a:rPr lang="en-US" altLang="zh-CN" sz="2800" b="1" dirty="0">
                <a:latin typeface="大黑体" charset="-122"/>
                <a:ea typeface="大黑体" charset="-122"/>
              </a:rPr>
              <a:t>STBC</a:t>
            </a:r>
            <a:r>
              <a:rPr lang="zh-CN" altLang="en-US" sz="2800" b="1" dirty="0">
                <a:latin typeface="大黑体" charset="-122"/>
                <a:ea typeface="大黑体" charset="-122"/>
              </a:rPr>
              <a:t>）</a:t>
            </a:r>
          </a:p>
          <a:p>
            <a:pPr eaLnBrk="1" hangingPunct="1">
              <a:buFont typeface="Wingdings" panose="05000000000000000000" pitchFamily="2" charset="2"/>
              <a:buChar char="l"/>
            </a:pPr>
            <a:r>
              <a:rPr lang="zh-CN" altLang="en-US" sz="2800" b="1" dirty="0">
                <a:latin typeface="大黑体" charset="-122"/>
                <a:ea typeface="大黑体" charset="-122"/>
              </a:rPr>
              <a:t>采用二个发送天线，一个接收天线</a:t>
            </a:r>
          </a:p>
          <a:p>
            <a:pPr eaLnBrk="1" hangingPunct="1">
              <a:buFont typeface="Wingdings" panose="05000000000000000000" pitchFamily="2" charset="2"/>
              <a:buChar char="l"/>
            </a:pPr>
            <a:r>
              <a:rPr lang="zh-CN" altLang="en-US" sz="2800" b="1" dirty="0">
                <a:latin typeface="大黑体" charset="-122"/>
                <a:ea typeface="大黑体" charset="-122"/>
              </a:rPr>
              <a:t>实际上是一种空间分集，可以从二个方面来说明这种分集方法的原理：</a:t>
            </a:r>
          </a:p>
          <a:p>
            <a:pPr eaLnBrk="1" hangingPunct="1">
              <a:buFont typeface="Wingdings" panose="05000000000000000000" pitchFamily="2" charset="2"/>
              <a:buChar char="l"/>
            </a:pPr>
            <a:r>
              <a:rPr lang="zh-CN" altLang="en-US" sz="2800" b="1" dirty="0">
                <a:latin typeface="大黑体" charset="-122"/>
                <a:ea typeface="大黑体" charset="-122"/>
              </a:rPr>
              <a:t>－发送端如何对信息符号进行编码并形成发送序列</a:t>
            </a:r>
          </a:p>
          <a:p>
            <a:pPr eaLnBrk="1" hangingPunct="1">
              <a:buFont typeface="Wingdings" panose="05000000000000000000" pitchFamily="2" charset="2"/>
              <a:buChar char="l"/>
            </a:pPr>
            <a:r>
              <a:rPr lang="zh-CN" altLang="en-US" sz="2800" b="1" dirty="0">
                <a:latin typeface="大黑体" charset="-122"/>
                <a:ea typeface="大黑体" charset="-122"/>
              </a:rPr>
              <a:t>－接收端如何对接收到的信号进行合成</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99</a:t>
            </a:fld>
            <a:endParaRPr lang="en-GB" altLang="zh-CN"/>
          </a:p>
        </p:txBody>
      </p:sp>
    </p:spTree>
    <p:extLst>
      <p:ext uri="{BB962C8B-B14F-4D97-AF65-F5344CB8AC3E}">
        <p14:creationId xmlns:p14="http://schemas.microsoft.com/office/powerpoint/2010/main" val="11741279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612775" y="410778"/>
            <a:ext cx="8153400" cy="1228521"/>
          </a:xfrm>
        </p:spPr>
        <p:txBody>
          <a:bodyPr/>
          <a:lstStyle/>
          <a:p>
            <a:pPr eaLnBrk="1" hangingPunct="1"/>
            <a:r>
              <a:rPr lang="en-US" altLang="zh-CN" b="1" dirty="0" err="1">
                <a:latin typeface="大黑体" charset="-122"/>
                <a:ea typeface="大黑体" charset="-122"/>
              </a:rPr>
              <a:t>Alamouti</a:t>
            </a:r>
            <a:r>
              <a:rPr lang="zh-CN" altLang="en-US" b="1" dirty="0">
                <a:latin typeface="大黑体" charset="-122"/>
                <a:ea typeface="大黑体" charset="-122"/>
              </a:rPr>
              <a:t>码实现方案</a:t>
            </a:r>
          </a:p>
        </p:txBody>
      </p:sp>
      <p:sp>
        <p:nvSpPr>
          <p:cNvPr id="6150" name="Rectangle 3"/>
          <p:cNvSpPr>
            <a:spLocks noChangeArrowheads="1"/>
          </p:cNvSpPr>
          <p:nvPr/>
        </p:nvSpPr>
        <p:spPr bwMode="auto">
          <a:xfrm>
            <a:off x="2624138"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nvGrpSpPr>
          <p:cNvPr id="6151" name="Group 100"/>
          <p:cNvGrpSpPr>
            <a:grpSpLocks/>
          </p:cNvGrpSpPr>
          <p:nvPr/>
        </p:nvGrpSpPr>
        <p:grpSpPr bwMode="auto">
          <a:xfrm>
            <a:off x="663575" y="2014538"/>
            <a:ext cx="7467600" cy="2478087"/>
            <a:chOff x="368" y="1263"/>
            <a:chExt cx="4704" cy="1561"/>
          </a:xfrm>
        </p:grpSpPr>
        <p:graphicFrame>
          <p:nvGraphicFramePr>
            <p:cNvPr id="6146" name="Object 96"/>
            <p:cNvGraphicFramePr>
              <a:graphicFrameLocks noChangeAspect="1"/>
            </p:cNvGraphicFramePr>
            <p:nvPr/>
          </p:nvGraphicFramePr>
          <p:xfrm>
            <a:off x="4916" y="1672"/>
            <a:ext cx="120" cy="160"/>
          </p:xfrm>
          <a:graphic>
            <a:graphicData uri="http://schemas.openxmlformats.org/presentationml/2006/ole">
              <mc:AlternateContent xmlns:mc="http://schemas.openxmlformats.org/markup-compatibility/2006">
                <mc:Choice xmlns:v="urn:schemas-microsoft-com:vml" Requires="v">
                  <p:oleObj spid="_x0000_s24648" name="公式" r:id="rId3" imgW="190440" imgH="253800" progId="Equation.3">
                    <p:embed/>
                  </p:oleObj>
                </mc:Choice>
                <mc:Fallback>
                  <p:oleObj name="公式" r:id="rId3" imgW="1904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 y="1672"/>
                          <a:ext cx="12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Rectangle 7"/>
            <p:cNvSpPr>
              <a:spLocks noChangeArrowheads="1"/>
            </p:cNvSpPr>
            <p:nvPr/>
          </p:nvSpPr>
          <p:spPr bwMode="auto">
            <a:xfrm>
              <a:off x="616" y="1752"/>
              <a:ext cx="216" cy="480"/>
            </a:xfrm>
            <a:prstGeom prst="rect">
              <a:avLst/>
            </a:prstGeom>
            <a:solidFill>
              <a:srgbClr val="FFCC00"/>
            </a:solidFill>
            <a:ln w="222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200"/>
                <a:t>串</a:t>
              </a:r>
              <a:r>
                <a:rPr lang="en-US" altLang="zh-CN" sz="1200"/>
                <a:t>/</a:t>
              </a:r>
              <a:r>
                <a:rPr lang="zh-CN" altLang="en-US" sz="1200"/>
                <a:t>并</a:t>
              </a:r>
            </a:p>
            <a:p>
              <a:pPr algn="ctr"/>
              <a:r>
                <a:rPr lang="zh-CN" altLang="en-US" sz="1200"/>
                <a:t>变</a:t>
              </a:r>
            </a:p>
            <a:p>
              <a:pPr algn="ctr"/>
              <a:r>
                <a:rPr lang="zh-CN" altLang="en-US" sz="1200"/>
                <a:t>换</a:t>
              </a:r>
            </a:p>
          </p:txBody>
        </p:sp>
        <p:sp>
          <p:nvSpPr>
            <p:cNvPr id="6153" name="Rectangle 8"/>
            <p:cNvSpPr>
              <a:spLocks noChangeArrowheads="1"/>
            </p:cNvSpPr>
            <p:nvPr/>
          </p:nvSpPr>
          <p:spPr bwMode="auto">
            <a:xfrm>
              <a:off x="1200" y="1568"/>
              <a:ext cx="216" cy="840"/>
            </a:xfrm>
            <a:prstGeom prst="rect">
              <a:avLst/>
            </a:prstGeom>
            <a:solidFill>
              <a:srgbClr val="FFCC00"/>
            </a:solidFill>
            <a:ln w="222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空</a:t>
              </a:r>
            </a:p>
            <a:p>
              <a:pPr algn="ctr"/>
              <a:r>
                <a:rPr lang="zh-CN" altLang="en-US"/>
                <a:t>时</a:t>
              </a:r>
            </a:p>
            <a:p>
              <a:pPr algn="ctr"/>
              <a:r>
                <a:rPr lang="zh-CN" altLang="en-US"/>
                <a:t>编</a:t>
              </a:r>
            </a:p>
            <a:p>
              <a:pPr algn="ctr"/>
              <a:r>
                <a:rPr lang="zh-CN" altLang="en-US"/>
                <a:t>码</a:t>
              </a:r>
            </a:p>
          </p:txBody>
        </p:sp>
        <p:sp>
          <p:nvSpPr>
            <p:cNvPr id="6154" name="Rectangle 9"/>
            <p:cNvSpPr>
              <a:spLocks noChangeArrowheads="1"/>
            </p:cNvSpPr>
            <p:nvPr/>
          </p:nvSpPr>
          <p:spPr bwMode="auto">
            <a:xfrm>
              <a:off x="1816" y="1568"/>
              <a:ext cx="216" cy="240"/>
            </a:xfrm>
            <a:prstGeom prst="rect">
              <a:avLst/>
            </a:prstGeom>
            <a:solidFill>
              <a:srgbClr val="FFCC00"/>
            </a:solidFill>
            <a:ln w="222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发</a:t>
              </a:r>
            </a:p>
          </p:txBody>
        </p:sp>
        <p:sp>
          <p:nvSpPr>
            <p:cNvPr id="6155" name="Rectangle 10"/>
            <p:cNvSpPr>
              <a:spLocks noChangeArrowheads="1"/>
            </p:cNvSpPr>
            <p:nvPr/>
          </p:nvSpPr>
          <p:spPr bwMode="auto">
            <a:xfrm>
              <a:off x="1832" y="2144"/>
              <a:ext cx="216" cy="240"/>
            </a:xfrm>
            <a:prstGeom prst="rect">
              <a:avLst/>
            </a:prstGeom>
            <a:solidFill>
              <a:srgbClr val="FFCC00"/>
            </a:solidFill>
            <a:ln w="222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发</a:t>
              </a:r>
            </a:p>
          </p:txBody>
        </p:sp>
        <p:sp>
          <p:nvSpPr>
            <p:cNvPr id="6156" name="Line 11"/>
            <p:cNvSpPr>
              <a:spLocks noChangeShapeType="1"/>
            </p:cNvSpPr>
            <p:nvPr/>
          </p:nvSpPr>
          <p:spPr bwMode="auto">
            <a:xfrm>
              <a:off x="823" y="1872"/>
              <a:ext cx="37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Line 12"/>
            <p:cNvSpPr>
              <a:spLocks noChangeShapeType="1"/>
            </p:cNvSpPr>
            <p:nvPr/>
          </p:nvSpPr>
          <p:spPr bwMode="auto">
            <a:xfrm>
              <a:off x="823" y="2072"/>
              <a:ext cx="37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8" name="Line 13"/>
            <p:cNvSpPr>
              <a:spLocks noChangeShapeType="1"/>
            </p:cNvSpPr>
            <p:nvPr/>
          </p:nvSpPr>
          <p:spPr bwMode="auto">
            <a:xfrm>
              <a:off x="1431" y="1696"/>
              <a:ext cx="37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9" name="Line 14"/>
            <p:cNvSpPr>
              <a:spLocks noChangeShapeType="1"/>
            </p:cNvSpPr>
            <p:nvPr/>
          </p:nvSpPr>
          <p:spPr bwMode="auto">
            <a:xfrm>
              <a:off x="1399" y="2272"/>
              <a:ext cx="424"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0" name="Line 15"/>
            <p:cNvSpPr>
              <a:spLocks noChangeShapeType="1"/>
            </p:cNvSpPr>
            <p:nvPr/>
          </p:nvSpPr>
          <p:spPr bwMode="auto">
            <a:xfrm>
              <a:off x="2023" y="1688"/>
              <a:ext cx="37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16"/>
            <p:cNvSpPr>
              <a:spLocks noChangeShapeType="1"/>
            </p:cNvSpPr>
            <p:nvPr/>
          </p:nvSpPr>
          <p:spPr bwMode="auto">
            <a:xfrm>
              <a:off x="2055" y="2272"/>
              <a:ext cx="37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162" name="Group 26"/>
            <p:cNvGrpSpPr>
              <a:grpSpLocks/>
            </p:cNvGrpSpPr>
            <p:nvPr/>
          </p:nvGrpSpPr>
          <p:grpSpPr bwMode="auto">
            <a:xfrm>
              <a:off x="2408" y="2088"/>
              <a:ext cx="96" cy="352"/>
              <a:chOff x="2416" y="2648"/>
              <a:chExt cx="304" cy="984"/>
            </a:xfrm>
          </p:grpSpPr>
          <p:sp>
            <p:nvSpPr>
              <p:cNvPr id="6200" name="Arc 22"/>
              <p:cNvSpPr>
                <a:spLocks/>
              </p:cNvSpPr>
              <p:nvPr/>
            </p:nvSpPr>
            <p:spPr bwMode="auto">
              <a:xfrm flipH="1">
                <a:off x="2424" y="2648"/>
                <a:ext cx="296" cy="4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1" name="Arc 23"/>
              <p:cNvSpPr>
                <a:spLocks/>
              </p:cNvSpPr>
              <p:nvPr/>
            </p:nvSpPr>
            <p:spPr bwMode="auto">
              <a:xfrm flipH="1" flipV="1">
                <a:off x="2424" y="3136"/>
                <a:ext cx="296" cy="4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2" name="Line 24"/>
              <p:cNvSpPr>
                <a:spLocks noChangeShapeType="1"/>
              </p:cNvSpPr>
              <p:nvPr/>
            </p:nvSpPr>
            <p:spPr bwMode="auto">
              <a:xfrm>
                <a:off x="2416" y="3168"/>
                <a:ext cx="2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3" name="Line 25"/>
              <p:cNvSpPr>
                <a:spLocks noChangeShapeType="1"/>
              </p:cNvSpPr>
              <p:nvPr/>
            </p:nvSpPr>
            <p:spPr bwMode="auto">
              <a:xfrm flipH="1">
                <a:off x="2704" y="3016"/>
                <a:ext cx="8" cy="2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3" name="Group 32"/>
            <p:cNvGrpSpPr>
              <a:grpSpLocks/>
            </p:cNvGrpSpPr>
            <p:nvPr/>
          </p:nvGrpSpPr>
          <p:grpSpPr bwMode="auto">
            <a:xfrm>
              <a:off x="2368" y="1496"/>
              <a:ext cx="96" cy="352"/>
              <a:chOff x="2416" y="2648"/>
              <a:chExt cx="304" cy="984"/>
            </a:xfrm>
          </p:grpSpPr>
          <p:sp>
            <p:nvSpPr>
              <p:cNvPr id="6196" name="Arc 33"/>
              <p:cNvSpPr>
                <a:spLocks/>
              </p:cNvSpPr>
              <p:nvPr/>
            </p:nvSpPr>
            <p:spPr bwMode="auto">
              <a:xfrm flipH="1">
                <a:off x="2424" y="2648"/>
                <a:ext cx="296" cy="4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97" name="Arc 34"/>
              <p:cNvSpPr>
                <a:spLocks/>
              </p:cNvSpPr>
              <p:nvPr/>
            </p:nvSpPr>
            <p:spPr bwMode="auto">
              <a:xfrm flipH="1" flipV="1">
                <a:off x="2424" y="3136"/>
                <a:ext cx="296" cy="4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98" name="Line 35"/>
              <p:cNvSpPr>
                <a:spLocks noChangeShapeType="1"/>
              </p:cNvSpPr>
              <p:nvPr/>
            </p:nvSpPr>
            <p:spPr bwMode="auto">
              <a:xfrm>
                <a:off x="2416" y="3168"/>
                <a:ext cx="2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9" name="Line 36"/>
              <p:cNvSpPr>
                <a:spLocks noChangeShapeType="1"/>
              </p:cNvSpPr>
              <p:nvPr/>
            </p:nvSpPr>
            <p:spPr bwMode="auto">
              <a:xfrm flipH="1">
                <a:off x="2704" y="3016"/>
                <a:ext cx="8" cy="2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4" name="Group 42"/>
            <p:cNvGrpSpPr>
              <a:grpSpLocks/>
            </p:cNvGrpSpPr>
            <p:nvPr/>
          </p:nvGrpSpPr>
          <p:grpSpPr bwMode="auto">
            <a:xfrm flipH="1">
              <a:off x="3272" y="1784"/>
              <a:ext cx="96" cy="352"/>
              <a:chOff x="3304" y="1576"/>
              <a:chExt cx="96" cy="352"/>
            </a:xfrm>
          </p:grpSpPr>
          <p:sp>
            <p:nvSpPr>
              <p:cNvPr id="6192" name="Arc 38"/>
              <p:cNvSpPr>
                <a:spLocks/>
              </p:cNvSpPr>
              <p:nvPr/>
            </p:nvSpPr>
            <p:spPr bwMode="auto">
              <a:xfrm flipH="1" flipV="1">
                <a:off x="3307" y="1751"/>
                <a:ext cx="93" cy="1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93" name="Arc 39"/>
              <p:cNvSpPr>
                <a:spLocks/>
              </p:cNvSpPr>
              <p:nvPr/>
            </p:nvSpPr>
            <p:spPr bwMode="auto">
              <a:xfrm flipH="1">
                <a:off x="3307" y="1576"/>
                <a:ext cx="93" cy="1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94" name="Line 40"/>
              <p:cNvSpPr>
                <a:spLocks noChangeShapeType="1"/>
              </p:cNvSpPr>
              <p:nvPr/>
            </p:nvSpPr>
            <p:spPr bwMode="auto">
              <a:xfrm>
                <a:off x="3304" y="1742"/>
                <a:ext cx="93"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5" name="Line 41"/>
              <p:cNvSpPr>
                <a:spLocks noChangeShapeType="1"/>
              </p:cNvSpPr>
              <p:nvPr/>
            </p:nvSpPr>
            <p:spPr bwMode="auto">
              <a:xfrm flipH="1" flipV="1">
                <a:off x="3395" y="1696"/>
                <a:ext cx="2" cy="1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65" name="Rectangle 43"/>
            <p:cNvSpPr>
              <a:spLocks noChangeArrowheads="1"/>
            </p:cNvSpPr>
            <p:nvPr/>
          </p:nvSpPr>
          <p:spPr bwMode="auto">
            <a:xfrm>
              <a:off x="3608" y="1832"/>
              <a:ext cx="216" cy="240"/>
            </a:xfrm>
            <a:prstGeom prst="rect">
              <a:avLst/>
            </a:prstGeom>
            <a:solidFill>
              <a:srgbClr val="FFCC00"/>
            </a:solidFill>
            <a:ln w="222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800" b="0"/>
                <a:t>+</a:t>
              </a:r>
            </a:p>
          </p:txBody>
        </p:sp>
        <p:sp>
          <p:nvSpPr>
            <p:cNvPr id="6166" name="Line 44"/>
            <p:cNvSpPr>
              <a:spLocks noChangeShapeType="1"/>
            </p:cNvSpPr>
            <p:nvPr/>
          </p:nvSpPr>
          <p:spPr bwMode="auto">
            <a:xfrm>
              <a:off x="3368" y="1952"/>
              <a:ext cx="240"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7" name="Line 45"/>
            <p:cNvSpPr>
              <a:spLocks noChangeShapeType="1"/>
            </p:cNvSpPr>
            <p:nvPr/>
          </p:nvSpPr>
          <p:spPr bwMode="auto">
            <a:xfrm flipV="1">
              <a:off x="3728" y="2080"/>
              <a:ext cx="0" cy="26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8" name="Rectangle 46"/>
            <p:cNvSpPr>
              <a:spLocks noChangeArrowheads="1"/>
            </p:cNvSpPr>
            <p:nvPr/>
          </p:nvSpPr>
          <p:spPr bwMode="auto">
            <a:xfrm>
              <a:off x="4232" y="1752"/>
              <a:ext cx="552" cy="384"/>
            </a:xfrm>
            <a:prstGeom prst="rect">
              <a:avLst/>
            </a:prstGeom>
            <a:solidFill>
              <a:srgbClr val="FFCC00"/>
            </a:solidFill>
            <a:ln w="222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合并</a:t>
              </a:r>
            </a:p>
          </p:txBody>
        </p:sp>
        <p:sp>
          <p:nvSpPr>
            <p:cNvPr id="6169" name="Rectangle 47"/>
            <p:cNvSpPr>
              <a:spLocks noChangeArrowheads="1"/>
            </p:cNvSpPr>
            <p:nvPr/>
          </p:nvSpPr>
          <p:spPr bwMode="auto">
            <a:xfrm>
              <a:off x="4248" y="2568"/>
              <a:ext cx="536" cy="256"/>
            </a:xfrm>
            <a:prstGeom prst="rect">
              <a:avLst/>
            </a:prstGeom>
            <a:solidFill>
              <a:srgbClr val="FFCC00"/>
            </a:solidFill>
            <a:ln w="222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400"/>
                <a:t>信道估计</a:t>
              </a:r>
            </a:p>
          </p:txBody>
        </p:sp>
        <p:sp>
          <p:nvSpPr>
            <p:cNvPr id="6170" name="Line 48"/>
            <p:cNvSpPr>
              <a:spLocks noChangeShapeType="1"/>
            </p:cNvSpPr>
            <p:nvPr/>
          </p:nvSpPr>
          <p:spPr bwMode="auto">
            <a:xfrm>
              <a:off x="3816" y="1960"/>
              <a:ext cx="43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1" name="Line 49"/>
            <p:cNvSpPr>
              <a:spLocks noChangeShapeType="1"/>
            </p:cNvSpPr>
            <p:nvPr/>
          </p:nvSpPr>
          <p:spPr bwMode="auto">
            <a:xfrm>
              <a:off x="3984" y="1952"/>
              <a:ext cx="0" cy="736"/>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2" name="Line 50"/>
            <p:cNvSpPr>
              <a:spLocks noChangeShapeType="1"/>
            </p:cNvSpPr>
            <p:nvPr/>
          </p:nvSpPr>
          <p:spPr bwMode="auto">
            <a:xfrm>
              <a:off x="3992" y="2680"/>
              <a:ext cx="240"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3" name="Line 51"/>
            <p:cNvSpPr>
              <a:spLocks noChangeShapeType="1"/>
            </p:cNvSpPr>
            <p:nvPr/>
          </p:nvSpPr>
          <p:spPr bwMode="auto">
            <a:xfrm flipV="1">
              <a:off x="4384" y="2128"/>
              <a:ext cx="0" cy="42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4" name="Line 52"/>
            <p:cNvSpPr>
              <a:spLocks noChangeShapeType="1"/>
            </p:cNvSpPr>
            <p:nvPr/>
          </p:nvSpPr>
          <p:spPr bwMode="auto">
            <a:xfrm flipV="1">
              <a:off x="4632" y="2136"/>
              <a:ext cx="0" cy="42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5" name="Line 53"/>
            <p:cNvSpPr>
              <a:spLocks noChangeShapeType="1"/>
            </p:cNvSpPr>
            <p:nvPr/>
          </p:nvSpPr>
          <p:spPr bwMode="auto">
            <a:xfrm>
              <a:off x="4784" y="1864"/>
              <a:ext cx="28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6" name="Line 54"/>
            <p:cNvSpPr>
              <a:spLocks noChangeShapeType="1"/>
            </p:cNvSpPr>
            <p:nvPr/>
          </p:nvSpPr>
          <p:spPr bwMode="auto">
            <a:xfrm>
              <a:off x="4776" y="2032"/>
              <a:ext cx="2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7" name="Line 55"/>
            <p:cNvSpPr>
              <a:spLocks noChangeShapeType="1"/>
            </p:cNvSpPr>
            <p:nvPr/>
          </p:nvSpPr>
          <p:spPr bwMode="auto">
            <a:xfrm flipV="1">
              <a:off x="368" y="1992"/>
              <a:ext cx="249"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8" name="Line 56"/>
            <p:cNvSpPr>
              <a:spLocks noChangeShapeType="1"/>
            </p:cNvSpPr>
            <p:nvPr/>
          </p:nvSpPr>
          <p:spPr bwMode="auto">
            <a:xfrm>
              <a:off x="2712" y="1704"/>
              <a:ext cx="408" cy="216"/>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9" name="Line 57"/>
            <p:cNvSpPr>
              <a:spLocks noChangeShapeType="1"/>
            </p:cNvSpPr>
            <p:nvPr/>
          </p:nvSpPr>
          <p:spPr bwMode="auto">
            <a:xfrm flipV="1">
              <a:off x="2712" y="2048"/>
              <a:ext cx="384" cy="192"/>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0" name="Text Box 81"/>
            <p:cNvSpPr txBox="1">
              <a:spLocks noChangeArrowheads="1"/>
            </p:cNvSpPr>
            <p:nvPr/>
          </p:nvSpPr>
          <p:spPr bwMode="auto">
            <a:xfrm>
              <a:off x="886" y="1639"/>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S</a:t>
              </a:r>
              <a:r>
                <a:rPr lang="en-US" altLang="zh-CN" sz="1400" baseline="-25000"/>
                <a:t>0</a:t>
              </a:r>
              <a:endParaRPr lang="en-US" altLang="zh-CN" sz="1400"/>
            </a:p>
          </p:txBody>
        </p:sp>
        <p:sp>
          <p:nvSpPr>
            <p:cNvPr id="6181" name="Text Box 82"/>
            <p:cNvSpPr txBox="1">
              <a:spLocks noChangeArrowheads="1"/>
            </p:cNvSpPr>
            <p:nvPr/>
          </p:nvSpPr>
          <p:spPr bwMode="auto">
            <a:xfrm>
              <a:off x="886" y="2167"/>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S</a:t>
              </a:r>
              <a:r>
                <a:rPr lang="en-US" altLang="zh-CN" sz="1400" baseline="-25000"/>
                <a:t>1</a:t>
              </a:r>
              <a:endParaRPr lang="en-US" altLang="zh-CN" sz="1400"/>
            </a:p>
          </p:txBody>
        </p:sp>
        <p:sp>
          <p:nvSpPr>
            <p:cNvPr id="6182" name="Text Box 83"/>
            <p:cNvSpPr txBox="1">
              <a:spLocks noChangeArrowheads="1"/>
            </p:cNvSpPr>
            <p:nvPr/>
          </p:nvSpPr>
          <p:spPr bwMode="auto">
            <a:xfrm>
              <a:off x="1422" y="1399"/>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dirty="0"/>
                <a:t>S</a:t>
              </a:r>
              <a:r>
                <a:rPr lang="en-US" altLang="zh-CN" sz="1400" baseline="-25000" dirty="0"/>
                <a:t>0</a:t>
              </a:r>
              <a:r>
                <a:rPr lang="en-US" altLang="zh-CN" sz="1400" dirty="0"/>
                <a:t>, -S</a:t>
              </a:r>
              <a:r>
                <a:rPr lang="en-US" altLang="zh-CN" sz="1400" baseline="-25000" dirty="0"/>
                <a:t>1</a:t>
              </a:r>
              <a:r>
                <a:rPr lang="en-US" altLang="zh-CN" sz="1400" baseline="30000" dirty="0"/>
                <a:t>*</a:t>
              </a:r>
              <a:endParaRPr lang="en-US" altLang="zh-CN" sz="1400" dirty="0"/>
            </a:p>
          </p:txBody>
        </p:sp>
        <p:sp>
          <p:nvSpPr>
            <p:cNvPr id="6183" name="Text Box 84"/>
            <p:cNvSpPr txBox="1">
              <a:spLocks noChangeArrowheads="1"/>
            </p:cNvSpPr>
            <p:nvPr/>
          </p:nvSpPr>
          <p:spPr bwMode="auto">
            <a:xfrm>
              <a:off x="1422" y="2327"/>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S</a:t>
              </a:r>
              <a:r>
                <a:rPr lang="en-US" altLang="zh-CN" sz="1400" baseline="-25000"/>
                <a:t>1</a:t>
              </a:r>
              <a:r>
                <a:rPr lang="en-US" altLang="zh-CN" sz="1400"/>
                <a:t>, S</a:t>
              </a:r>
              <a:r>
                <a:rPr lang="en-US" altLang="zh-CN" sz="1400" baseline="-25000"/>
                <a:t>0</a:t>
              </a:r>
              <a:r>
                <a:rPr lang="en-US" altLang="zh-CN" sz="1400" baseline="30000"/>
                <a:t>*</a:t>
              </a:r>
              <a:endParaRPr lang="en-US" altLang="zh-CN" sz="1400"/>
            </a:p>
          </p:txBody>
        </p:sp>
        <p:sp>
          <p:nvSpPr>
            <p:cNvPr id="6184" name="Text Box 85"/>
            <p:cNvSpPr txBox="1">
              <a:spLocks noChangeArrowheads="1"/>
            </p:cNvSpPr>
            <p:nvPr/>
          </p:nvSpPr>
          <p:spPr bwMode="auto">
            <a:xfrm>
              <a:off x="2310" y="1263"/>
              <a:ext cx="3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天线</a:t>
              </a:r>
              <a:r>
                <a:rPr lang="en-US" altLang="zh-CN" sz="1200"/>
                <a:t>0</a:t>
              </a:r>
            </a:p>
          </p:txBody>
        </p:sp>
        <p:sp>
          <p:nvSpPr>
            <p:cNvPr id="6185" name="Text Box 86"/>
            <p:cNvSpPr txBox="1">
              <a:spLocks noChangeArrowheads="1"/>
            </p:cNvSpPr>
            <p:nvPr/>
          </p:nvSpPr>
          <p:spPr bwMode="auto">
            <a:xfrm>
              <a:off x="2334" y="2511"/>
              <a:ext cx="3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天线</a:t>
              </a:r>
              <a:r>
                <a:rPr lang="en-US" altLang="zh-CN" sz="1200"/>
                <a:t>1</a:t>
              </a:r>
            </a:p>
          </p:txBody>
        </p:sp>
        <p:sp>
          <p:nvSpPr>
            <p:cNvPr id="6186" name="Text Box 87"/>
            <p:cNvSpPr txBox="1">
              <a:spLocks noChangeArrowheads="1"/>
            </p:cNvSpPr>
            <p:nvPr/>
          </p:nvSpPr>
          <p:spPr bwMode="auto">
            <a:xfrm>
              <a:off x="2854" y="1511"/>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h</a:t>
              </a:r>
              <a:r>
                <a:rPr lang="en-US" altLang="zh-CN" sz="1400" baseline="-25000"/>
                <a:t>0</a:t>
              </a:r>
              <a:endParaRPr lang="en-US" altLang="zh-CN" sz="1400"/>
            </a:p>
          </p:txBody>
        </p:sp>
        <p:sp>
          <p:nvSpPr>
            <p:cNvPr id="6187" name="Text Box 88"/>
            <p:cNvSpPr txBox="1">
              <a:spLocks noChangeArrowheads="1"/>
            </p:cNvSpPr>
            <p:nvPr/>
          </p:nvSpPr>
          <p:spPr bwMode="auto">
            <a:xfrm>
              <a:off x="2886" y="2231"/>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h</a:t>
              </a:r>
              <a:r>
                <a:rPr lang="en-US" altLang="zh-CN" sz="1400" baseline="-25000"/>
                <a:t>1</a:t>
              </a:r>
              <a:endParaRPr lang="en-US" altLang="zh-CN" sz="1400"/>
            </a:p>
          </p:txBody>
        </p:sp>
        <p:sp>
          <p:nvSpPr>
            <p:cNvPr id="6188" name="Text Box 89"/>
            <p:cNvSpPr txBox="1">
              <a:spLocks noChangeArrowheads="1"/>
            </p:cNvSpPr>
            <p:nvPr/>
          </p:nvSpPr>
          <p:spPr bwMode="auto">
            <a:xfrm>
              <a:off x="3302" y="2175"/>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n</a:t>
              </a:r>
              <a:r>
                <a:rPr lang="en-US" altLang="zh-CN" sz="1400" baseline="-25000"/>
                <a:t>0</a:t>
              </a:r>
              <a:r>
                <a:rPr lang="en-US" altLang="zh-CN" sz="1400"/>
                <a:t>, n</a:t>
              </a:r>
              <a:r>
                <a:rPr lang="en-US" altLang="zh-CN" sz="1400" baseline="-25000"/>
                <a:t>1</a:t>
              </a:r>
              <a:endParaRPr lang="en-US" altLang="zh-CN" sz="1400"/>
            </a:p>
          </p:txBody>
        </p:sp>
        <p:sp>
          <p:nvSpPr>
            <p:cNvPr id="6189" name="Text Box 90"/>
            <p:cNvSpPr txBox="1">
              <a:spLocks noChangeArrowheads="1"/>
            </p:cNvSpPr>
            <p:nvPr/>
          </p:nvSpPr>
          <p:spPr bwMode="auto">
            <a:xfrm>
              <a:off x="3798" y="1631"/>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r</a:t>
              </a:r>
              <a:r>
                <a:rPr lang="en-US" altLang="zh-CN" sz="1400" baseline="-25000"/>
                <a:t>0</a:t>
              </a:r>
              <a:r>
                <a:rPr lang="en-US" altLang="zh-CN" sz="1400"/>
                <a:t>, r</a:t>
              </a:r>
              <a:r>
                <a:rPr lang="en-US" altLang="zh-CN" sz="1400" baseline="-25000"/>
                <a:t>1</a:t>
              </a:r>
              <a:endParaRPr lang="en-US" altLang="zh-CN" sz="1400"/>
            </a:p>
          </p:txBody>
        </p:sp>
        <p:sp>
          <p:nvSpPr>
            <p:cNvPr id="6190" name="Text Box 91"/>
            <p:cNvSpPr txBox="1">
              <a:spLocks noChangeArrowheads="1"/>
            </p:cNvSpPr>
            <p:nvPr/>
          </p:nvSpPr>
          <p:spPr bwMode="auto">
            <a:xfrm>
              <a:off x="4174" y="2295"/>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h</a:t>
              </a:r>
              <a:r>
                <a:rPr lang="en-US" altLang="zh-CN" sz="1400" baseline="-25000"/>
                <a:t>0</a:t>
              </a:r>
              <a:endParaRPr lang="en-US" altLang="zh-CN" sz="1400"/>
            </a:p>
          </p:txBody>
        </p:sp>
        <p:sp>
          <p:nvSpPr>
            <p:cNvPr id="6191" name="Text Box 92"/>
            <p:cNvSpPr txBox="1">
              <a:spLocks noChangeArrowheads="1"/>
            </p:cNvSpPr>
            <p:nvPr/>
          </p:nvSpPr>
          <p:spPr bwMode="auto">
            <a:xfrm>
              <a:off x="4614" y="2287"/>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t>h</a:t>
              </a:r>
              <a:r>
                <a:rPr lang="en-US" altLang="zh-CN" sz="1400" baseline="-25000"/>
                <a:t>1</a:t>
              </a:r>
              <a:endParaRPr lang="en-US" altLang="zh-CN" sz="1400"/>
            </a:p>
          </p:txBody>
        </p:sp>
        <p:graphicFrame>
          <p:nvGraphicFramePr>
            <p:cNvPr id="6147" name="Object 98"/>
            <p:cNvGraphicFramePr>
              <a:graphicFrameLocks noChangeAspect="1"/>
            </p:cNvGraphicFramePr>
            <p:nvPr/>
          </p:nvGraphicFramePr>
          <p:xfrm>
            <a:off x="4934" y="2088"/>
            <a:ext cx="106" cy="152"/>
          </p:xfrm>
          <a:graphic>
            <a:graphicData uri="http://schemas.openxmlformats.org/presentationml/2006/ole">
              <mc:AlternateContent xmlns:mc="http://schemas.openxmlformats.org/markup-compatibility/2006">
                <mc:Choice xmlns:v="urn:schemas-microsoft-com:vml" Requires="v">
                  <p:oleObj spid="_x0000_s24649" name="公式" r:id="rId5" imgW="177480" imgH="241200" progId="Equation.3">
                    <p:embed/>
                  </p:oleObj>
                </mc:Choice>
                <mc:Fallback>
                  <p:oleObj name="公式" r:id="rId5" imgW="1774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4" y="2088"/>
                          <a:ext cx="10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pPr>
              <a:defRPr/>
            </a:pPr>
            <a:fld id="{42C2124E-4305-439F-9E8E-E4DD4F7A145B}" type="slidenum">
              <a:rPr lang="zh-CN" altLang="en-GB" smtClean="0"/>
              <a:pPr>
                <a:defRPr/>
              </a:pPr>
              <a:t>100</a:t>
            </a:fld>
            <a:endParaRPr lang="en-GB" altLang="zh-CN"/>
          </a:p>
        </p:txBody>
      </p:sp>
    </p:spTree>
    <p:extLst>
      <p:ext uri="{BB962C8B-B14F-4D97-AF65-F5344CB8AC3E}">
        <p14:creationId xmlns:p14="http://schemas.microsoft.com/office/powerpoint/2010/main" val="946609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41350" y="666750"/>
            <a:ext cx="7772400" cy="635000"/>
          </a:xfrm>
        </p:spPr>
        <p:txBody>
          <a:bodyPr/>
          <a:lstStyle/>
          <a:p>
            <a:pPr eaLnBrk="1" hangingPunct="1"/>
            <a:r>
              <a:rPr lang="zh-CN" altLang="en-US" b="1" dirty="0">
                <a:ea typeface="大黑体" charset="-122"/>
              </a:rPr>
              <a:t>序列的编码和发送</a:t>
            </a:r>
          </a:p>
        </p:txBody>
      </p:sp>
      <p:sp>
        <p:nvSpPr>
          <p:cNvPr id="51203" name="Rectangle 3"/>
          <p:cNvSpPr>
            <a:spLocks noGrp="1" noChangeArrowheads="1"/>
          </p:cNvSpPr>
          <p:nvPr>
            <p:ph type="body" idx="1"/>
          </p:nvPr>
        </p:nvSpPr>
        <p:spPr>
          <a:xfrm>
            <a:off x="647700" y="1384300"/>
            <a:ext cx="8191500" cy="3657600"/>
          </a:xfrm>
        </p:spPr>
        <p:txBody>
          <a:bodyPr/>
          <a:lstStyle/>
          <a:p>
            <a:pPr algn="just" eaLnBrk="1" hangingPunct="1">
              <a:buFontTx/>
              <a:buNone/>
            </a:pPr>
            <a:r>
              <a:rPr lang="zh-CN" altLang="en-US" sz="2400" b="1" dirty="0">
                <a:latin typeface="大黑体" charset="-122"/>
                <a:ea typeface="大黑体" charset="-122"/>
              </a:rPr>
              <a:t>在一个符号周期，两根发射天线分别发送不同的信号，从天线</a:t>
            </a:r>
            <a:r>
              <a:rPr lang="en-US" altLang="zh-CN" sz="2400" b="1" dirty="0">
                <a:latin typeface="大黑体" charset="-122"/>
                <a:ea typeface="大黑体" charset="-122"/>
              </a:rPr>
              <a:t>0</a:t>
            </a:r>
            <a:r>
              <a:rPr lang="zh-CN" altLang="en-US" sz="2400" b="1" dirty="0">
                <a:latin typeface="大黑体" charset="-122"/>
                <a:ea typeface="大黑体" charset="-122"/>
              </a:rPr>
              <a:t>发送的信号记做</a:t>
            </a:r>
            <a:r>
              <a:rPr lang="en-US" altLang="zh-CN" sz="2000" b="1" dirty="0">
                <a:ea typeface="大黑体" charset="-122"/>
              </a:rPr>
              <a:t>S</a:t>
            </a:r>
            <a:r>
              <a:rPr lang="en-US" altLang="zh-CN" sz="2000" b="1" baseline="-25000" dirty="0">
                <a:ea typeface="大黑体" charset="-122"/>
              </a:rPr>
              <a:t>0</a:t>
            </a:r>
            <a:r>
              <a:rPr lang="zh-CN" altLang="en-US" sz="2400" b="1" dirty="0">
                <a:latin typeface="大黑体" charset="-122"/>
                <a:ea typeface="大黑体" charset="-122"/>
              </a:rPr>
              <a:t>，从天线</a:t>
            </a:r>
            <a:r>
              <a:rPr lang="en-US" altLang="zh-CN" sz="2400" b="1" dirty="0">
                <a:latin typeface="大黑体" charset="-122"/>
                <a:ea typeface="大黑体" charset="-122"/>
              </a:rPr>
              <a:t>1</a:t>
            </a:r>
            <a:r>
              <a:rPr lang="zh-CN" altLang="en-US" sz="2400" b="1" dirty="0">
                <a:latin typeface="大黑体" charset="-122"/>
                <a:ea typeface="大黑体" charset="-122"/>
              </a:rPr>
              <a:t>发送的信号记做</a:t>
            </a:r>
            <a:r>
              <a:rPr lang="en-US" altLang="zh-CN" sz="2000" b="1" dirty="0">
                <a:ea typeface="大黑体" charset="-122"/>
              </a:rPr>
              <a:t>S</a:t>
            </a:r>
            <a:r>
              <a:rPr lang="en-US" altLang="zh-CN" sz="2000" b="1" baseline="-25000" dirty="0">
                <a:ea typeface="大黑体" charset="-122"/>
              </a:rPr>
              <a:t>1</a:t>
            </a:r>
            <a:endParaRPr lang="en-US" altLang="zh-CN" sz="2000" b="1" dirty="0">
              <a:ea typeface="大黑体" charset="-122"/>
            </a:endParaRPr>
          </a:p>
          <a:p>
            <a:pPr algn="just" eaLnBrk="1" hangingPunct="1">
              <a:buFontTx/>
              <a:buNone/>
            </a:pPr>
            <a:r>
              <a:rPr lang="zh-CN" altLang="en-US" sz="2400" b="1" dirty="0">
                <a:latin typeface="大黑体" charset="-122"/>
                <a:ea typeface="大黑体" charset="-122"/>
              </a:rPr>
              <a:t>。在下一个信号周期，天线</a:t>
            </a:r>
            <a:r>
              <a:rPr lang="en-US" altLang="zh-CN" sz="2400" b="1" dirty="0">
                <a:latin typeface="大黑体" charset="-122"/>
                <a:ea typeface="大黑体" charset="-122"/>
              </a:rPr>
              <a:t>0</a:t>
            </a:r>
            <a:r>
              <a:rPr lang="zh-CN" altLang="en-US" sz="2400" b="1" dirty="0">
                <a:latin typeface="大黑体" charset="-122"/>
                <a:ea typeface="大黑体" charset="-122"/>
              </a:rPr>
              <a:t>发送</a:t>
            </a:r>
            <a:r>
              <a:rPr lang="zh-CN" altLang="en-US" sz="2000" b="1" dirty="0">
                <a:ea typeface="大黑体" charset="-122"/>
              </a:rPr>
              <a:t>－</a:t>
            </a:r>
            <a:r>
              <a:rPr lang="en-US" altLang="zh-CN" sz="2000" b="1" dirty="0">
                <a:ea typeface="大黑体" charset="-122"/>
              </a:rPr>
              <a:t>S</a:t>
            </a:r>
            <a:r>
              <a:rPr lang="en-US" altLang="zh-CN" sz="2000" b="1" baseline="-25000" dirty="0">
                <a:ea typeface="大黑体" charset="-122"/>
              </a:rPr>
              <a:t>1</a:t>
            </a:r>
            <a:r>
              <a:rPr lang="en-US" altLang="zh-CN" sz="2800" b="1" baseline="30000" dirty="0">
                <a:cs typeface="Times New Roman" panose="02020603050405020304" pitchFamily="18" charset="0"/>
              </a:rPr>
              <a:t>*</a:t>
            </a:r>
            <a:r>
              <a:rPr lang="en-US" altLang="zh-CN" sz="2400" b="1" dirty="0">
                <a:latin typeface="大黑体" charset="-122"/>
                <a:ea typeface="大黑体" charset="-122"/>
              </a:rPr>
              <a:t> </a:t>
            </a:r>
            <a:r>
              <a:rPr lang="zh-CN" altLang="en-US" sz="2400" b="1" dirty="0">
                <a:latin typeface="大黑体" charset="-122"/>
                <a:ea typeface="大黑体" charset="-122"/>
              </a:rPr>
              <a:t>，天线</a:t>
            </a:r>
            <a:r>
              <a:rPr lang="en-US" altLang="zh-CN" sz="2400" b="1" dirty="0">
                <a:latin typeface="大黑体" charset="-122"/>
                <a:ea typeface="大黑体" charset="-122"/>
              </a:rPr>
              <a:t>1</a:t>
            </a:r>
            <a:r>
              <a:rPr lang="zh-CN" altLang="en-US" sz="2400" b="1" dirty="0">
                <a:latin typeface="大黑体" charset="-122"/>
                <a:ea typeface="大黑体" charset="-122"/>
              </a:rPr>
              <a:t>发送</a:t>
            </a:r>
            <a:r>
              <a:rPr lang="en-US" altLang="zh-CN" sz="2000" b="1" dirty="0">
                <a:ea typeface="大黑体" charset="-122"/>
              </a:rPr>
              <a:t>S</a:t>
            </a:r>
            <a:r>
              <a:rPr lang="en-US" altLang="zh-CN" sz="2000" b="1" baseline="-25000" dirty="0">
                <a:ea typeface="大黑体" charset="-122"/>
              </a:rPr>
              <a:t>0</a:t>
            </a:r>
            <a:r>
              <a:rPr lang="en-US" altLang="zh-CN" sz="2800" b="1" baseline="30000" dirty="0">
                <a:cs typeface="Times New Roman" panose="02020603050405020304" pitchFamily="18" charset="0"/>
              </a:rPr>
              <a:t>*</a:t>
            </a:r>
          </a:p>
          <a:p>
            <a:pPr algn="just" eaLnBrk="1" hangingPunct="1">
              <a:buFontTx/>
              <a:buNone/>
            </a:pPr>
            <a:r>
              <a:rPr lang="zh-CN" altLang="en-US" sz="2400" b="1" dirty="0">
                <a:latin typeface="大黑体" charset="-122"/>
                <a:ea typeface="大黑体" charset="-122"/>
              </a:rPr>
              <a:t>，这种编码方法称为空时分组码（</a:t>
            </a:r>
            <a:r>
              <a:rPr lang="en-US" altLang="zh-CN" sz="2400" b="1" dirty="0">
                <a:latin typeface="大黑体" charset="-122"/>
                <a:ea typeface="大黑体" charset="-122"/>
              </a:rPr>
              <a:t>STBC</a:t>
            </a:r>
            <a:r>
              <a:rPr lang="zh-CN" altLang="en-US" sz="2400" b="1" dirty="0">
                <a:latin typeface="大黑体" charset="-122"/>
                <a:ea typeface="大黑体" charset="-122"/>
              </a:rPr>
              <a:t>），编码的生成矩阵见表。</a:t>
            </a:r>
          </a:p>
          <a:p>
            <a:pPr eaLnBrk="1" hangingPunct="1"/>
            <a:endParaRPr lang="en-US" altLang="zh-CN" sz="2400" b="1" dirty="0">
              <a:latin typeface="大黑体" charset="-122"/>
              <a:ea typeface="大黑体" charset="-122"/>
            </a:endParaRPr>
          </a:p>
        </p:txBody>
      </p:sp>
      <p:grpSp>
        <p:nvGrpSpPr>
          <p:cNvPr id="51204" name="Group 4"/>
          <p:cNvGrpSpPr>
            <a:grpSpLocks/>
          </p:cNvGrpSpPr>
          <p:nvPr/>
        </p:nvGrpSpPr>
        <p:grpSpPr bwMode="auto">
          <a:xfrm>
            <a:off x="1365250" y="4057650"/>
            <a:ext cx="6337300" cy="1968500"/>
            <a:chOff x="904" y="2248"/>
            <a:chExt cx="3992" cy="1240"/>
          </a:xfrm>
        </p:grpSpPr>
        <p:sp>
          <p:nvSpPr>
            <p:cNvPr id="51205" name="Rectangle 5"/>
            <p:cNvSpPr>
              <a:spLocks noChangeArrowheads="1"/>
            </p:cNvSpPr>
            <p:nvPr/>
          </p:nvSpPr>
          <p:spPr bwMode="auto">
            <a:xfrm>
              <a:off x="912" y="2248"/>
              <a:ext cx="3976" cy="121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51206" name="Line 6"/>
            <p:cNvSpPr>
              <a:spLocks noChangeShapeType="1"/>
            </p:cNvSpPr>
            <p:nvPr/>
          </p:nvSpPr>
          <p:spPr bwMode="auto">
            <a:xfrm>
              <a:off x="912" y="2672"/>
              <a:ext cx="396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7" name="Line 7"/>
            <p:cNvSpPr>
              <a:spLocks noChangeShapeType="1"/>
            </p:cNvSpPr>
            <p:nvPr/>
          </p:nvSpPr>
          <p:spPr bwMode="auto">
            <a:xfrm flipV="1">
              <a:off x="904" y="3048"/>
              <a:ext cx="3992" cy="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Line 8"/>
            <p:cNvSpPr>
              <a:spLocks noChangeShapeType="1"/>
            </p:cNvSpPr>
            <p:nvPr/>
          </p:nvSpPr>
          <p:spPr bwMode="auto">
            <a:xfrm>
              <a:off x="2088" y="2256"/>
              <a:ext cx="0" cy="12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Line 9"/>
            <p:cNvSpPr>
              <a:spLocks noChangeShapeType="1"/>
            </p:cNvSpPr>
            <p:nvPr/>
          </p:nvSpPr>
          <p:spPr bwMode="auto">
            <a:xfrm>
              <a:off x="3480" y="2248"/>
              <a:ext cx="0" cy="1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Text Box 10"/>
            <p:cNvSpPr txBox="1">
              <a:spLocks noChangeArrowheads="1"/>
            </p:cNvSpPr>
            <p:nvPr/>
          </p:nvSpPr>
          <p:spPr bwMode="auto">
            <a:xfrm>
              <a:off x="2534" y="2318"/>
              <a:ext cx="5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000"/>
                <a:t>天线</a:t>
              </a:r>
              <a:r>
                <a:rPr lang="en-US" altLang="zh-CN" sz="2000"/>
                <a:t>0</a:t>
              </a:r>
            </a:p>
          </p:txBody>
        </p:sp>
        <p:sp>
          <p:nvSpPr>
            <p:cNvPr id="51211" name="Text Box 11"/>
            <p:cNvSpPr txBox="1">
              <a:spLocks noChangeArrowheads="1"/>
            </p:cNvSpPr>
            <p:nvPr/>
          </p:nvSpPr>
          <p:spPr bwMode="auto">
            <a:xfrm>
              <a:off x="3878" y="2326"/>
              <a:ext cx="5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000"/>
                <a:t>天线</a:t>
              </a:r>
              <a:r>
                <a:rPr lang="en-US" altLang="zh-CN" sz="2000"/>
                <a:t>1</a:t>
              </a:r>
            </a:p>
          </p:txBody>
        </p:sp>
        <p:sp>
          <p:nvSpPr>
            <p:cNvPr id="51212" name="Text Box 12"/>
            <p:cNvSpPr txBox="1">
              <a:spLocks noChangeArrowheads="1"/>
            </p:cNvSpPr>
            <p:nvPr/>
          </p:nvSpPr>
          <p:spPr bwMode="auto">
            <a:xfrm>
              <a:off x="1078" y="2726"/>
              <a:ext cx="5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000"/>
                <a:t>时刻 </a:t>
              </a:r>
              <a:r>
                <a:rPr lang="en-US" altLang="zh-CN" sz="2000"/>
                <a:t>t</a:t>
              </a:r>
            </a:p>
          </p:txBody>
        </p:sp>
        <p:sp>
          <p:nvSpPr>
            <p:cNvPr id="51213" name="Text Box 13"/>
            <p:cNvSpPr txBox="1">
              <a:spLocks noChangeArrowheads="1"/>
            </p:cNvSpPr>
            <p:nvPr/>
          </p:nvSpPr>
          <p:spPr bwMode="auto">
            <a:xfrm>
              <a:off x="1078" y="3118"/>
              <a:ext cx="8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000"/>
                <a:t>时刻 </a:t>
              </a:r>
              <a:r>
                <a:rPr lang="en-US" altLang="zh-CN" sz="2000"/>
                <a:t>t+T</a:t>
              </a:r>
            </a:p>
          </p:txBody>
        </p:sp>
        <p:sp>
          <p:nvSpPr>
            <p:cNvPr id="51214" name="Text Box 14"/>
            <p:cNvSpPr txBox="1">
              <a:spLocks noChangeArrowheads="1"/>
            </p:cNvSpPr>
            <p:nvPr/>
          </p:nvSpPr>
          <p:spPr bwMode="auto">
            <a:xfrm>
              <a:off x="2542" y="2750"/>
              <a:ext cx="5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t>S</a:t>
              </a:r>
              <a:r>
                <a:rPr lang="en-US" altLang="zh-CN" sz="2000" baseline="-25000"/>
                <a:t>0</a:t>
              </a:r>
              <a:endParaRPr lang="en-US" altLang="zh-CN" sz="2000"/>
            </a:p>
          </p:txBody>
        </p:sp>
        <p:sp>
          <p:nvSpPr>
            <p:cNvPr id="51215" name="Text Box 15"/>
            <p:cNvSpPr txBox="1">
              <a:spLocks noChangeArrowheads="1"/>
            </p:cNvSpPr>
            <p:nvPr/>
          </p:nvSpPr>
          <p:spPr bwMode="auto">
            <a:xfrm>
              <a:off x="3926" y="2734"/>
              <a:ext cx="5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t>S</a:t>
              </a:r>
              <a:r>
                <a:rPr lang="en-US" altLang="zh-CN" sz="2000" baseline="-25000"/>
                <a:t>1</a:t>
              </a:r>
              <a:endParaRPr lang="en-US" altLang="zh-CN" sz="2000"/>
            </a:p>
          </p:txBody>
        </p:sp>
        <p:sp>
          <p:nvSpPr>
            <p:cNvPr id="51216" name="Text Box 16"/>
            <p:cNvSpPr txBox="1">
              <a:spLocks noChangeArrowheads="1"/>
            </p:cNvSpPr>
            <p:nvPr/>
          </p:nvSpPr>
          <p:spPr bwMode="auto">
            <a:xfrm>
              <a:off x="2478" y="3118"/>
              <a:ext cx="5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000"/>
                <a:t>－</a:t>
              </a:r>
              <a:r>
                <a:rPr lang="en-US" altLang="zh-CN" sz="2000"/>
                <a:t>S</a:t>
              </a:r>
              <a:r>
                <a:rPr lang="en-US" altLang="zh-CN" sz="2000" baseline="-25000"/>
                <a:t>1</a:t>
              </a:r>
              <a:r>
                <a:rPr lang="en-US" altLang="zh-CN" sz="2800" baseline="30000">
                  <a:ea typeface="仿宋_GB2312" pitchFamily="49" charset="-122"/>
                  <a:cs typeface="Times New Roman" panose="02020603050405020304" pitchFamily="18" charset="0"/>
                </a:rPr>
                <a:t>*</a:t>
              </a:r>
              <a:endParaRPr lang="en-US" altLang="zh-CN" sz="2800"/>
            </a:p>
          </p:txBody>
        </p:sp>
        <p:sp>
          <p:nvSpPr>
            <p:cNvPr id="51217" name="Text Box 17"/>
            <p:cNvSpPr txBox="1">
              <a:spLocks noChangeArrowheads="1"/>
            </p:cNvSpPr>
            <p:nvPr/>
          </p:nvSpPr>
          <p:spPr bwMode="auto">
            <a:xfrm>
              <a:off x="3934" y="3126"/>
              <a:ext cx="5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t>S</a:t>
              </a:r>
              <a:r>
                <a:rPr lang="en-US" altLang="zh-CN" sz="2000" baseline="-25000"/>
                <a:t>0</a:t>
              </a:r>
              <a:r>
                <a:rPr lang="en-US" altLang="zh-CN" sz="2800" baseline="30000">
                  <a:ea typeface="仿宋_GB2312" pitchFamily="49" charset="-122"/>
                  <a:cs typeface="Times New Roman" panose="02020603050405020304" pitchFamily="18" charset="0"/>
                </a:rPr>
                <a:t>*</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101</a:t>
            </a:fld>
            <a:endParaRPr lang="en-GB" altLang="zh-CN"/>
          </a:p>
        </p:txBody>
      </p:sp>
    </p:spTree>
    <p:extLst>
      <p:ext uri="{BB962C8B-B14F-4D97-AF65-F5344CB8AC3E}">
        <p14:creationId xmlns:p14="http://schemas.microsoft.com/office/powerpoint/2010/main" val="32590425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542925" y="827088"/>
            <a:ext cx="7772400" cy="635000"/>
          </a:xfrm>
        </p:spPr>
        <p:txBody>
          <a:bodyPr/>
          <a:lstStyle/>
          <a:p>
            <a:pPr eaLnBrk="1" hangingPunct="1"/>
            <a:r>
              <a:rPr lang="zh-CN" altLang="en-US" b="1" dirty="0">
                <a:ea typeface="大黑体" charset="-122"/>
              </a:rPr>
              <a:t>序列的编码和发送（续）</a:t>
            </a:r>
          </a:p>
        </p:txBody>
      </p:sp>
      <p:sp>
        <p:nvSpPr>
          <p:cNvPr id="7175" name="Rectangle 3"/>
          <p:cNvSpPr>
            <a:spLocks noGrp="1" noChangeArrowheads="1"/>
          </p:cNvSpPr>
          <p:nvPr>
            <p:ph type="body" idx="1"/>
          </p:nvPr>
        </p:nvSpPr>
        <p:spPr>
          <a:xfrm>
            <a:off x="647700" y="1384300"/>
            <a:ext cx="7886700" cy="3657600"/>
          </a:xfrm>
        </p:spPr>
        <p:txBody>
          <a:bodyPr/>
          <a:lstStyle/>
          <a:p>
            <a:pPr algn="just" eaLnBrk="1" hangingPunct="1">
              <a:buFont typeface="Wingdings" panose="05000000000000000000" pitchFamily="2" charset="2"/>
              <a:buChar char="l"/>
            </a:pPr>
            <a:r>
              <a:rPr lang="zh-CN" altLang="en-US" sz="2400" b="1" dirty="0">
                <a:latin typeface="大黑体" charset="-122"/>
                <a:ea typeface="大黑体" charset="-122"/>
              </a:rPr>
              <a:t>信道可以分别用</a:t>
            </a:r>
            <a:r>
              <a:rPr lang="en-US" altLang="zh-CN" sz="2400" b="1" dirty="0">
                <a:latin typeface="大黑体" charset="-122"/>
                <a:ea typeface="大黑体" charset="-122"/>
              </a:rPr>
              <a:t>h</a:t>
            </a:r>
            <a:r>
              <a:rPr lang="en-US" altLang="zh-CN" sz="2400" b="1" baseline="-25000" dirty="0">
                <a:latin typeface="大黑体" charset="-122"/>
                <a:ea typeface="大黑体" charset="-122"/>
              </a:rPr>
              <a:t>0</a:t>
            </a:r>
            <a:r>
              <a:rPr lang="en-US" altLang="zh-CN" sz="2400" b="1" dirty="0">
                <a:latin typeface="大黑体" charset="-122"/>
                <a:ea typeface="大黑体" charset="-122"/>
              </a:rPr>
              <a:t>(t)</a:t>
            </a:r>
            <a:r>
              <a:rPr lang="zh-CN" altLang="en-US" sz="2400" b="1" dirty="0">
                <a:latin typeface="大黑体" charset="-122"/>
                <a:ea typeface="大黑体" charset="-122"/>
              </a:rPr>
              <a:t>和</a:t>
            </a:r>
            <a:r>
              <a:rPr lang="en-US" altLang="zh-CN" sz="2400" b="1" dirty="0">
                <a:latin typeface="大黑体" charset="-122"/>
                <a:ea typeface="大黑体" charset="-122"/>
              </a:rPr>
              <a:t>h</a:t>
            </a:r>
            <a:r>
              <a:rPr lang="en-US" altLang="zh-CN" sz="2400" b="1" baseline="-25000" dirty="0">
                <a:latin typeface="大黑体" charset="-122"/>
                <a:ea typeface="大黑体" charset="-122"/>
              </a:rPr>
              <a:t>1</a:t>
            </a:r>
            <a:r>
              <a:rPr lang="en-US" altLang="zh-CN" sz="2400" b="1" dirty="0">
                <a:latin typeface="大黑体" charset="-122"/>
                <a:ea typeface="大黑体" charset="-122"/>
              </a:rPr>
              <a:t>(t)</a:t>
            </a:r>
            <a:r>
              <a:rPr lang="zh-CN" altLang="en-US" sz="2400" b="1" dirty="0">
                <a:latin typeface="大黑体" charset="-122"/>
                <a:ea typeface="大黑体" charset="-122"/>
              </a:rPr>
              <a:t>表示，假设在相邻的两个符号周期内信道的衰落是常数，则有</a:t>
            </a:r>
          </a:p>
          <a:p>
            <a:pPr algn="ctr" eaLnBrk="1" hangingPunct="1">
              <a:buFontTx/>
              <a:buNone/>
            </a:pPr>
            <a:r>
              <a:rPr lang="zh-CN" altLang="en-US" sz="2400" b="1" dirty="0">
                <a:latin typeface="大黑体" charset="-122"/>
                <a:ea typeface="大黑体" charset="-122"/>
              </a:rPr>
              <a:t>			</a:t>
            </a:r>
          </a:p>
          <a:p>
            <a:pPr algn="just" eaLnBrk="1" hangingPunct="1"/>
            <a:endParaRPr lang="zh-CN" altLang="en-US" sz="2400" b="1" dirty="0">
              <a:latin typeface="大黑体" charset="-122"/>
              <a:ea typeface="大黑体" charset="-122"/>
            </a:endParaRPr>
          </a:p>
          <a:p>
            <a:pPr algn="just" eaLnBrk="1" hangingPunct="1"/>
            <a:endParaRPr lang="zh-CN" altLang="en-US" sz="2400" b="1" dirty="0">
              <a:latin typeface="大黑体" charset="-122"/>
              <a:ea typeface="大黑体" charset="-122"/>
            </a:endParaRPr>
          </a:p>
          <a:p>
            <a:pPr algn="just" eaLnBrk="1" hangingPunct="1">
              <a:buFont typeface="Wingdings" panose="05000000000000000000" pitchFamily="2" charset="2"/>
              <a:buChar char="l"/>
            </a:pPr>
            <a:r>
              <a:rPr lang="zh-CN" altLang="en-US" sz="2400" b="1" dirty="0">
                <a:latin typeface="大黑体" charset="-122"/>
                <a:ea typeface="大黑体" charset="-122"/>
              </a:rPr>
              <a:t>则接收信号可以表示为</a:t>
            </a:r>
          </a:p>
          <a:p>
            <a:pPr algn="ctr" eaLnBrk="1" hangingPunct="1">
              <a:buFontTx/>
              <a:buNone/>
            </a:pPr>
            <a:endParaRPr lang="zh-CN" altLang="en-US" sz="2400" b="1" dirty="0">
              <a:latin typeface="大黑体" charset="-122"/>
              <a:ea typeface="大黑体" charset="-122"/>
            </a:endParaRPr>
          </a:p>
          <a:p>
            <a:pPr eaLnBrk="1" hangingPunct="1"/>
            <a:endParaRPr lang="en-US" altLang="zh-CN" sz="2400" b="1" dirty="0">
              <a:latin typeface="大黑体" charset="-122"/>
              <a:ea typeface="大黑体" charset="-122"/>
            </a:endParaRPr>
          </a:p>
        </p:txBody>
      </p:sp>
      <p:graphicFrame>
        <p:nvGraphicFramePr>
          <p:cNvPr id="7170" name="Object 4"/>
          <p:cNvGraphicFramePr>
            <a:graphicFrameLocks noChangeAspect="1"/>
          </p:cNvGraphicFramePr>
          <p:nvPr>
            <p:extLst/>
          </p:nvPr>
        </p:nvGraphicFramePr>
        <p:xfrm>
          <a:off x="2211387" y="2636838"/>
          <a:ext cx="4435475" cy="576262"/>
        </p:xfrm>
        <a:graphic>
          <a:graphicData uri="http://schemas.openxmlformats.org/presentationml/2006/ole">
            <mc:AlternateContent xmlns:mc="http://schemas.openxmlformats.org/markup-compatibility/2006">
              <mc:Choice xmlns:v="urn:schemas-microsoft-com:vml" Requires="v">
                <p:oleObj spid="_x0000_s25742" name="公式" r:id="rId3" imgW="1854000" imgH="241200" progId="Equation.3">
                  <p:embed/>
                </p:oleObj>
              </mc:Choice>
              <mc:Fallback>
                <p:oleObj name="公式" r:id="rId3" imgW="18540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7" y="2636838"/>
                        <a:ext cx="4435475" cy="5762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5"/>
          <p:cNvGraphicFramePr>
            <a:graphicFrameLocks noChangeAspect="1"/>
          </p:cNvGraphicFramePr>
          <p:nvPr>
            <p:extLst/>
          </p:nvPr>
        </p:nvGraphicFramePr>
        <p:xfrm>
          <a:off x="2211387" y="3167857"/>
          <a:ext cx="4289425" cy="550862"/>
        </p:xfrm>
        <a:graphic>
          <a:graphicData uri="http://schemas.openxmlformats.org/presentationml/2006/ole">
            <mc:AlternateContent xmlns:mc="http://schemas.openxmlformats.org/markup-compatibility/2006">
              <mc:Choice xmlns:v="urn:schemas-microsoft-com:vml" Requires="v">
                <p:oleObj spid="_x0000_s25743" name="公式" r:id="rId5" imgW="1777680" imgH="228600" progId="Equation.3">
                  <p:embed/>
                </p:oleObj>
              </mc:Choice>
              <mc:Fallback>
                <p:oleObj name="公式" r:id="rId5" imgW="17776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387" y="3167857"/>
                        <a:ext cx="4289425" cy="5508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6"/>
          <p:cNvGraphicFramePr>
            <a:graphicFrameLocks noChangeAspect="1"/>
          </p:cNvGraphicFramePr>
          <p:nvPr>
            <p:extLst/>
          </p:nvPr>
        </p:nvGraphicFramePr>
        <p:xfrm>
          <a:off x="2303462" y="4486275"/>
          <a:ext cx="4197350" cy="609600"/>
        </p:xfrm>
        <a:graphic>
          <a:graphicData uri="http://schemas.openxmlformats.org/presentationml/2006/ole">
            <mc:AlternateContent xmlns:mc="http://schemas.openxmlformats.org/markup-compatibility/2006">
              <mc:Choice xmlns:v="urn:schemas-microsoft-com:vml" Requires="v">
                <p:oleObj spid="_x0000_s25744" name="Equation" r:id="rId7" imgW="1574640" imgH="228600" progId="Equation.3">
                  <p:embed/>
                </p:oleObj>
              </mc:Choice>
              <mc:Fallback>
                <p:oleObj name="Equation" r:id="rId7" imgW="15746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3462" y="4486275"/>
                        <a:ext cx="419735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7"/>
          <p:cNvGraphicFramePr>
            <a:graphicFrameLocks noChangeAspect="1"/>
          </p:cNvGraphicFramePr>
          <p:nvPr>
            <p:extLst/>
          </p:nvPr>
        </p:nvGraphicFramePr>
        <p:xfrm>
          <a:off x="2063750" y="5095875"/>
          <a:ext cx="5054600" cy="619125"/>
        </p:xfrm>
        <a:graphic>
          <a:graphicData uri="http://schemas.openxmlformats.org/presentationml/2006/ole">
            <mc:AlternateContent xmlns:mc="http://schemas.openxmlformats.org/markup-compatibility/2006">
              <mc:Choice xmlns:v="urn:schemas-microsoft-com:vml" Requires="v">
                <p:oleObj spid="_x0000_s25745" name="Equation" r:id="rId9" imgW="1968480" imgH="241200" progId="Equation.3">
                  <p:embed/>
                </p:oleObj>
              </mc:Choice>
              <mc:Fallback>
                <p:oleObj name="Equation" r:id="rId9" imgW="196848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3750" y="5095875"/>
                        <a:ext cx="5054600" cy="619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102</a:t>
            </a:fld>
            <a:endParaRPr lang="en-GB" altLang="zh-CN"/>
          </a:p>
        </p:txBody>
      </p:sp>
    </p:spTree>
    <p:extLst>
      <p:ext uri="{BB962C8B-B14F-4D97-AF65-F5344CB8AC3E}">
        <p14:creationId xmlns:p14="http://schemas.microsoft.com/office/powerpoint/2010/main" val="33610851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517525" y="896938"/>
            <a:ext cx="7772400" cy="635000"/>
          </a:xfrm>
        </p:spPr>
        <p:txBody>
          <a:bodyPr/>
          <a:lstStyle/>
          <a:p>
            <a:pPr eaLnBrk="1" hangingPunct="1"/>
            <a:r>
              <a:rPr lang="zh-CN" altLang="en-US" b="1" dirty="0">
                <a:latin typeface="大黑体" charset="-122"/>
                <a:ea typeface="大黑体" charset="-122"/>
              </a:rPr>
              <a:t>接收信号的合并 </a:t>
            </a:r>
          </a:p>
        </p:txBody>
      </p:sp>
      <p:sp>
        <p:nvSpPr>
          <p:cNvPr id="8199" name="Rectangle 3"/>
          <p:cNvSpPr>
            <a:spLocks noGrp="1" noChangeArrowheads="1"/>
          </p:cNvSpPr>
          <p:nvPr>
            <p:ph type="body" idx="1"/>
          </p:nvPr>
        </p:nvSpPr>
        <p:spPr>
          <a:xfrm>
            <a:off x="584200" y="1485900"/>
            <a:ext cx="7772400" cy="4491038"/>
          </a:xfrm>
        </p:spPr>
        <p:txBody>
          <a:bodyPr/>
          <a:lstStyle/>
          <a:p>
            <a:pPr algn="just" eaLnBrk="1" hangingPunct="1">
              <a:buFont typeface="Wingdings" panose="05000000000000000000" pitchFamily="2" charset="2"/>
              <a:buChar char="l"/>
            </a:pPr>
            <a:r>
              <a:rPr lang="zh-CN" altLang="en-US" sz="2400" b="1" dirty="0">
                <a:latin typeface="大黑体" charset="-122"/>
                <a:ea typeface="大黑体" charset="-122"/>
              </a:rPr>
              <a:t>如图所示，合并单元接收信号和并输出两个信号：</a:t>
            </a:r>
          </a:p>
          <a:p>
            <a:pPr algn="ctr" eaLnBrk="1" hangingPunct="1">
              <a:buFontTx/>
              <a:buNone/>
            </a:pPr>
            <a:r>
              <a:rPr lang="zh-CN" altLang="en-US" sz="2400" b="1" dirty="0">
                <a:latin typeface="大黑体" charset="-122"/>
                <a:ea typeface="大黑体" charset="-122"/>
              </a:rPr>
              <a:t>			          </a:t>
            </a:r>
          </a:p>
          <a:p>
            <a:pPr algn="just" eaLnBrk="1" hangingPunct="1"/>
            <a:endParaRPr lang="zh-CN" altLang="en-US" sz="2400" b="1" dirty="0">
              <a:latin typeface="大黑体" charset="-122"/>
              <a:ea typeface="大黑体" charset="-122"/>
            </a:endParaRPr>
          </a:p>
          <a:p>
            <a:pPr algn="just" eaLnBrk="1" hangingPunct="1"/>
            <a:endParaRPr lang="zh-CN" altLang="en-US" sz="2400" b="1" dirty="0">
              <a:latin typeface="大黑体" charset="-122"/>
              <a:ea typeface="大黑体" charset="-122"/>
            </a:endParaRPr>
          </a:p>
          <a:p>
            <a:pPr algn="just" eaLnBrk="1" hangingPunct="1">
              <a:buFont typeface="Wingdings" panose="05000000000000000000" pitchFamily="2" charset="2"/>
              <a:buChar char="l"/>
            </a:pPr>
            <a:r>
              <a:rPr lang="zh-CN" altLang="en-US" sz="2400" b="1" dirty="0">
                <a:latin typeface="大黑体" charset="-122"/>
                <a:ea typeface="大黑体" charset="-122"/>
              </a:rPr>
              <a:t>将式展开后得到</a:t>
            </a:r>
          </a:p>
          <a:p>
            <a:pPr algn="ctr" eaLnBrk="1" hangingPunct="1">
              <a:buFontTx/>
              <a:buNone/>
            </a:pPr>
            <a:endParaRPr lang="zh-CN" altLang="en-US" sz="2400" b="1" dirty="0">
              <a:latin typeface="大黑体" charset="-122"/>
              <a:ea typeface="大黑体" charset="-122"/>
            </a:endParaRPr>
          </a:p>
          <a:p>
            <a:pPr eaLnBrk="1" hangingPunct="1"/>
            <a:endParaRPr lang="en-US" altLang="zh-CN" sz="2400" b="1" dirty="0">
              <a:latin typeface="大黑体" charset="-122"/>
              <a:ea typeface="大黑体" charset="-122"/>
            </a:endParaRPr>
          </a:p>
        </p:txBody>
      </p:sp>
      <p:graphicFrame>
        <p:nvGraphicFramePr>
          <p:cNvPr id="8194" name="Object 4"/>
          <p:cNvGraphicFramePr>
            <a:graphicFrameLocks noChangeAspect="1"/>
          </p:cNvGraphicFramePr>
          <p:nvPr/>
        </p:nvGraphicFramePr>
        <p:xfrm>
          <a:off x="1646238" y="1987550"/>
          <a:ext cx="1927225" cy="534988"/>
        </p:xfrm>
        <a:graphic>
          <a:graphicData uri="http://schemas.openxmlformats.org/presentationml/2006/ole">
            <mc:AlternateContent xmlns:mc="http://schemas.openxmlformats.org/markup-compatibility/2006">
              <mc:Choice xmlns:v="urn:schemas-microsoft-com:vml" Requires="v">
                <p:oleObj spid="_x0000_s26766" name="公式" r:id="rId3" imgW="914400" imgH="253800" progId="Equation.3">
                  <p:embed/>
                </p:oleObj>
              </mc:Choice>
              <mc:Fallback>
                <p:oleObj name="公式" r:id="rId3" imgW="9144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238" y="1987550"/>
                        <a:ext cx="1927225" cy="534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5"/>
          <p:cNvGraphicFramePr>
            <a:graphicFrameLocks noChangeAspect="1"/>
          </p:cNvGraphicFramePr>
          <p:nvPr>
            <p:extLst>
              <p:ext uri="{D42A27DB-BD31-4B8C-83A1-F6EECF244321}">
                <p14:modId xmlns:p14="http://schemas.microsoft.com/office/powerpoint/2010/main" val="652502802"/>
              </p:ext>
            </p:extLst>
          </p:nvPr>
        </p:nvGraphicFramePr>
        <p:xfrm>
          <a:off x="1684338" y="2927350"/>
          <a:ext cx="1851025" cy="522288"/>
        </p:xfrm>
        <a:graphic>
          <a:graphicData uri="http://schemas.openxmlformats.org/presentationml/2006/ole">
            <mc:AlternateContent xmlns:mc="http://schemas.openxmlformats.org/markup-compatibility/2006">
              <mc:Choice xmlns:v="urn:schemas-microsoft-com:vml" Requires="v">
                <p:oleObj spid="_x0000_s26767" name="Equation" r:id="rId5" imgW="901440" imgH="253800" progId="Equation.DSMT4">
                  <p:embed/>
                </p:oleObj>
              </mc:Choice>
              <mc:Fallback>
                <p:oleObj name="Equation" r:id="rId5" imgW="901440" imgH="253800" progId="Equation.DSMT4">
                  <p:embed/>
                  <p:pic>
                    <p:nvPicPr>
                      <p:cNvPr id="0" name=""/>
                      <p:cNvPicPr>
                        <a:picLocks noChangeAspect="1" noChangeArrowheads="1"/>
                      </p:cNvPicPr>
                      <p:nvPr/>
                    </p:nvPicPr>
                    <p:blipFill>
                      <a:blip r:embed="rId6"/>
                      <a:srcRect/>
                      <a:stretch>
                        <a:fillRect/>
                      </a:stretch>
                    </p:blipFill>
                    <p:spPr bwMode="auto">
                      <a:xfrm>
                        <a:off x="1684338" y="2927350"/>
                        <a:ext cx="1851025" cy="522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6"/>
          <p:cNvGraphicFramePr>
            <a:graphicFrameLocks noChangeAspect="1"/>
          </p:cNvGraphicFramePr>
          <p:nvPr>
            <p:extLst/>
          </p:nvPr>
        </p:nvGraphicFramePr>
        <p:xfrm>
          <a:off x="1671638" y="4038600"/>
          <a:ext cx="3649663" cy="520700"/>
        </p:xfrm>
        <a:graphic>
          <a:graphicData uri="http://schemas.openxmlformats.org/presentationml/2006/ole">
            <mc:AlternateContent xmlns:mc="http://schemas.openxmlformats.org/markup-compatibility/2006">
              <mc:Choice xmlns:v="urn:schemas-microsoft-com:vml" Requires="v">
                <p:oleObj spid="_x0000_s26768" name="公式" r:id="rId7" imgW="1777680" imgH="253800" progId="Equation.3">
                  <p:embed/>
                </p:oleObj>
              </mc:Choice>
              <mc:Fallback>
                <p:oleObj name="公式" r:id="rId7" imgW="177768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638" y="4038600"/>
                        <a:ext cx="3649663" cy="520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7"/>
          <p:cNvGraphicFramePr>
            <a:graphicFrameLocks noChangeAspect="1"/>
          </p:cNvGraphicFramePr>
          <p:nvPr>
            <p:extLst/>
          </p:nvPr>
        </p:nvGraphicFramePr>
        <p:xfrm>
          <a:off x="1671638" y="4860924"/>
          <a:ext cx="4051300" cy="574675"/>
        </p:xfrm>
        <a:graphic>
          <a:graphicData uri="http://schemas.openxmlformats.org/presentationml/2006/ole">
            <mc:AlternateContent xmlns:mc="http://schemas.openxmlformats.org/markup-compatibility/2006">
              <mc:Choice xmlns:v="urn:schemas-microsoft-com:vml" Requires="v">
                <p:oleObj spid="_x0000_s26769" name="公式" r:id="rId9" imgW="1790640" imgH="253800" progId="Equation.3">
                  <p:embed/>
                </p:oleObj>
              </mc:Choice>
              <mc:Fallback>
                <p:oleObj name="公式" r:id="rId9" imgW="179064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1638" y="4860924"/>
                        <a:ext cx="4051300" cy="574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103</a:t>
            </a:fld>
            <a:endParaRPr lang="en-GB" altLang="zh-CN"/>
          </a:p>
        </p:txBody>
      </p:sp>
    </p:spTree>
    <p:extLst>
      <p:ext uri="{BB962C8B-B14F-4D97-AF65-F5344CB8AC3E}">
        <p14:creationId xmlns:p14="http://schemas.microsoft.com/office/powerpoint/2010/main" val="19485709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63550" y="915195"/>
            <a:ext cx="7772400" cy="635000"/>
          </a:xfrm>
        </p:spPr>
        <p:txBody>
          <a:bodyPr/>
          <a:lstStyle/>
          <a:p>
            <a:pPr eaLnBrk="1" hangingPunct="1"/>
            <a:r>
              <a:rPr lang="en-US" altLang="zh-CN" b="1" dirty="0">
                <a:ea typeface="大黑体" charset="-122"/>
              </a:rPr>
              <a:t> </a:t>
            </a:r>
            <a:r>
              <a:rPr lang="en-US" altLang="zh-CN" b="1" dirty="0" err="1">
                <a:latin typeface="大黑体" charset="-122"/>
                <a:ea typeface="大黑体" charset="-122"/>
              </a:rPr>
              <a:t>Alamouti</a:t>
            </a:r>
            <a:r>
              <a:rPr lang="zh-CN" altLang="en-US" b="1" dirty="0">
                <a:latin typeface="大黑体" charset="-122"/>
                <a:ea typeface="大黑体" charset="-122"/>
              </a:rPr>
              <a:t>码的性能</a:t>
            </a:r>
          </a:p>
        </p:txBody>
      </p:sp>
      <p:sp>
        <p:nvSpPr>
          <p:cNvPr id="9220" name="Rectangle 3"/>
          <p:cNvSpPr>
            <a:spLocks noChangeArrowheads="1"/>
          </p:cNvSpPr>
          <p:nvPr/>
        </p:nvSpPr>
        <p:spPr bwMode="auto">
          <a:xfrm>
            <a:off x="2000250" y="1781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9221" name="Rectangle 6"/>
          <p:cNvSpPr>
            <a:spLocks noChangeArrowheads="1"/>
          </p:cNvSpPr>
          <p:nvPr/>
        </p:nvSpPr>
        <p:spPr bwMode="auto">
          <a:xfrm>
            <a:off x="1938338"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aphicFrame>
        <p:nvGraphicFramePr>
          <p:cNvPr id="9218" name="Object 5"/>
          <p:cNvGraphicFramePr>
            <a:graphicFrameLocks noChangeAspect="1"/>
          </p:cNvGraphicFramePr>
          <p:nvPr>
            <p:extLst/>
          </p:nvPr>
        </p:nvGraphicFramePr>
        <p:xfrm>
          <a:off x="1366838" y="1781175"/>
          <a:ext cx="5965825" cy="4294188"/>
        </p:xfrm>
        <a:graphic>
          <a:graphicData uri="http://schemas.openxmlformats.org/presentationml/2006/ole">
            <mc:AlternateContent xmlns:mc="http://schemas.openxmlformats.org/markup-compatibility/2006">
              <mc:Choice xmlns:v="urn:schemas-microsoft-com:vml" Requires="v">
                <p:oleObj spid="_x0000_s27685" r:id="rId3" imgW="6924294" imgH="3997147" progId="Visio.Drawing.11">
                  <p:embed/>
                </p:oleObj>
              </mc:Choice>
              <mc:Fallback>
                <p:oleObj r:id="rId3" imgW="6924294" imgH="39971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1781175"/>
                        <a:ext cx="5965825" cy="429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104</a:t>
            </a:fld>
            <a:endParaRPr lang="en-GB" altLang="zh-CN"/>
          </a:p>
        </p:txBody>
      </p:sp>
    </p:spTree>
    <p:extLst>
      <p:ext uri="{BB962C8B-B14F-4D97-AF65-F5344CB8AC3E}">
        <p14:creationId xmlns:p14="http://schemas.microsoft.com/office/powerpoint/2010/main" val="5627482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603250" y="646113"/>
            <a:ext cx="7340600" cy="673100"/>
          </a:xfrm>
        </p:spPr>
        <p:txBody>
          <a:bodyPr/>
          <a:lstStyle/>
          <a:p>
            <a:pPr algn="l" eaLnBrk="1" hangingPunct="1"/>
            <a:r>
              <a:rPr lang="zh-CN" altLang="en-US" sz="5400" b="1" dirty="0">
                <a:solidFill>
                  <a:srgbClr val="002060"/>
                </a:solidFill>
                <a:latin typeface="大黑体" charset="-122"/>
                <a:ea typeface="大黑体" charset="-122"/>
              </a:rPr>
              <a:t>作业 </a:t>
            </a:r>
            <a:r>
              <a:rPr lang="en-US" altLang="zh-CN" sz="5400" b="1" dirty="0">
                <a:solidFill>
                  <a:srgbClr val="002060"/>
                </a:solidFill>
                <a:latin typeface="大黑体" charset="-122"/>
                <a:ea typeface="大黑体" charset="-122"/>
              </a:rPr>
              <a:t>7</a:t>
            </a:r>
          </a:p>
        </p:txBody>
      </p:sp>
      <p:sp>
        <p:nvSpPr>
          <p:cNvPr id="52227" name="TextBox 2"/>
          <p:cNvSpPr txBox="1">
            <a:spLocks noChangeArrowheads="1"/>
          </p:cNvSpPr>
          <p:nvPr/>
        </p:nvSpPr>
        <p:spPr bwMode="auto">
          <a:xfrm>
            <a:off x="673100" y="1724025"/>
            <a:ext cx="8128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800" dirty="0">
                <a:solidFill>
                  <a:schemeClr val="tx1"/>
                </a:solidFill>
              </a:rPr>
              <a:t>无线通信为了对抗信道衰落，经常采用分集接收、信道均衡及瑞克接收技术，试比较这三种技术的异同之处。</a:t>
            </a:r>
            <a:endParaRPr kumimoji="0" lang="zh-CN" altLang="en-US" sz="2800" dirty="0">
              <a:solidFill>
                <a:schemeClr val="tx1"/>
              </a:solidFill>
              <a:latin typeface="大黑体" charset="-122"/>
            </a:endParaRPr>
          </a:p>
          <a:p>
            <a:pPr eaLnBrk="1" hangingPunct="1"/>
            <a:endParaRPr lang="en-US" altLang="zh-CN" sz="2400" dirty="0">
              <a:latin typeface="大黑体" charset="-122"/>
            </a:endParaRPr>
          </a:p>
        </p:txBody>
      </p:sp>
      <p:sp>
        <p:nvSpPr>
          <p:cNvPr id="2" name="灯片编号占位符 1"/>
          <p:cNvSpPr>
            <a:spLocks noGrp="1"/>
          </p:cNvSpPr>
          <p:nvPr>
            <p:ph type="sldNum" sz="quarter" idx="12"/>
          </p:nvPr>
        </p:nvSpPr>
        <p:spPr/>
        <p:txBody>
          <a:bodyPr/>
          <a:lstStyle/>
          <a:p>
            <a:pPr>
              <a:defRPr/>
            </a:pPr>
            <a:fld id="{F13EC1A2-80CC-4BEA-A8B9-2E1E540E6C1F}" type="slidenum">
              <a:rPr lang="zh-CN" altLang="en-GB" smtClean="0"/>
              <a:pPr>
                <a:defRPr/>
              </a:pPr>
              <a:t>105</a:t>
            </a:fld>
            <a:endParaRPr lang="en-GB" altLang="zh-CN"/>
          </a:p>
        </p:txBody>
      </p:sp>
    </p:spTree>
    <p:extLst>
      <p:ext uri="{BB962C8B-B14F-4D97-AF65-F5344CB8AC3E}">
        <p14:creationId xmlns:p14="http://schemas.microsoft.com/office/powerpoint/2010/main" val="42328633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Text Box 2"/>
          <p:cNvSpPr txBox="1">
            <a:spLocks noChangeArrowheads="1"/>
          </p:cNvSpPr>
          <p:nvPr/>
        </p:nvSpPr>
        <p:spPr bwMode="auto">
          <a:xfrm>
            <a:off x="1935163" y="2349500"/>
            <a:ext cx="6119812" cy="1828800"/>
          </a:xfrm>
          <a:prstGeom prst="rect">
            <a:avLst/>
          </a:prstGeom>
          <a:noFill/>
          <a:ln>
            <a:noFill/>
          </a:ln>
          <a:effectLst/>
          <a:extLst/>
        </p:spPr>
        <p:txBody>
          <a:bodyPr lIns="0" tIns="0" rIns="0" bIns="0">
            <a:spAutoFit/>
          </a:bodyPr>
          <a:lstStyle/>
          <a:p>
            <a:pPr algn="ctr">
              <a:defRPr/>
            </a:pPr>
            <a:r>
              <a:rPr kumimoji="1" lang="zh-CN" altLang="en-US" sz="12000">
                <a:solidFill>
                  <a:srgbClr val="000066"/>
                </a:solidFill>
                <a:effectLst>
                  <a:outerShdw blurRad="38100" dist="38100" dir="2700000" algn="tl">
                    <a:srgbClr val="C0C0C0"/>
                  </a:outerShdw>
                </a:effectLst>
                <a:latin typeface="华文彩云" pitchFamily="2" charset="-122"/>
                <a:ea typeface="华文彩云" pitchFamily="2" charset="-122"/>
              </a:rPr>
              <a:t>谢  谢！</a:t>
            </a:r>
          </a:p>
        </p:txBody>
      </p:sp>
      <p:sp>
        <p:nvSpPr>
          <p:cNvPr id="15363" name="灯片编号占位符 3"/>
          <p:cNvSpPr>
            <a:spLocks noGrp="1"/>
          </p:cNvSpPr>
          <p:nvPr>
            <p:ph type="sldNum" sz="quarter" idx="12"/>
          </p:nvPr>
        </p:nvSpPr>
        <p:spPr>
          <a:xfrm>
            <a:off x="7010400" y="6492875"/>
            <a:ext cx="2133600" cy="365125"/>
          </a:xfrm>
          <a:noFill/>
          <a:ln>
            <a:miter lim="800000"/>
            <a:headEnd/>
            <a:tailEnd/>
          </a:ln>
        </p:spPr>
        <p:txBody>
          <a:bodyPr anchor="ctr"/>
          <a:lstStyle/>
          <a:p>
            <a:fld id="{67D1ABF1-7C78-4C42-B85B-C2A3BE91CC51}" type="slidenum">
              <a:rPr lang="zh-CN" altLang="en-GB" sz="1200" smtClean="0">
                <a:solidFill>
                  <a:srgbClr val="40458C"/>
                </a:solidFill>
              </a:rPr>
              <a:pPr/>
              <a:t>106</a:t>
            </a:fld>
            <a:endParaRPr lang="en-GB" altLang="zh-CN" sz="1200">
              <a:solidFill>
                <a:srgbClr val="40458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590550" y="544512"/>
            <a:ext cx="7772400" cy="666750"/>
          </a:xfrm>
        </p:spPr>
        <p:txBody>
          <a:bodyPr/>
          <a:lstStyle/>
          <a:p>
            <a:pPr eaLnBrk="1" hangingPunct="1"/>
            <a:r>
              <a:rPr lang="zh-CN" altLang="zh-CN" b="1" dirty="0">
                <a:ea typeface="大黑体" charset="-122"/>
              </a:rPr>
              <a:t>无线传播方程</a:t>
            </a:r>
            <a:endParaRPr lang="zh-CN" altLang="en-US" b="1" dirty="0">
              <a:ea typeface="大黑体" charset="-122"/>
            </a:endParaRPr>
          </a:p>
        </p:txBody>
      </p:sp>
      <p:sp>
        <p:nvSpPr>
          <p:cNvPr id="1029" name="Rectangle 3"/>
          <p:cNvSpPr>
            <a:spLocks noGrp="1" noChangeArrowheads="1"/>
          </p:cNvSpPr>
          <p:nvPr>
            <p:ph type="body" idx="1"/>
          </p:nvPr>
        </p:nvSpPr>
        <p:spPr>
          <a:xfrm>
            <a:off x="590550" y="1485900"/>
            <a:ext cx="8553450" cy="4838700"/>
          </a:xfrm>
        </p:spPr>
        <p:txBody>
          <a:bodyPr/>
          <a:lstStyle/>
          <a:p>
            <a:pPr eaLnBrk="1" hangingPunct="1">
              <a:buFont typeface="Wingdings" panose="05000000000000000000" pitchFamily="2" charset="2"/>
              <a:buChar char="l"/>
            </a:pPr>
            <a:r>
              <a:rPr lang="zh-CN" altLang="en-US" sz="2400" b="1" dirty="0">
                <a:ea typeface="大黑体" charset="-122"/>
              </a:rPr>
              <a:t>门限接收电平</a:t>
            </a:r>
          </a:p>
          <a:p>
            <a:pPr eaLnBrk="1" hangingPunct="1"/>
            <a:endParaRPr lang="zh-CN" altLang="en-US" sz="2400" b="1" dirty="0">
              <a:ea typeface="大黑体" charset="-122"/>
            </a:endParaRPr>
          </a:p>
          <a:p>
            <a:pPr eaLnBrk="1" hangingPunct="1"/>
            <a:endParaRPr lang="zh-CN" altLang="en-US" sz="2400" b="1" dirty="0">
              <a:ea typeface="大黑体" charset="-122"/>
            </a:endParaRPr>
          </a:p>
          <a:p>
            <a:pPr eaLnBrk="1" hangingPunct="1">
              <a:buFontTx/>
              <a:buNone/>
            </a:pPr>
            <a:r>
              <a:rPr lang="zh-CN" altLang="en-US" sz="2400" b="1" dirty="0">
                <a:ea typeface="大黑体" charset="-122"/>
              </a:rPr>
              <a:t>其中：</a:t>
            </a:r>
            <a:r>
              <a:rPr lang="en-US" altLang="zh-CN" sz="2400" b="1" dirty="0" err="1">
                <a:ea typeface="大黑体" charset="-122"/>
              </a:rPr>
              <a:t>E</a:t>
            </a:r>
            <a:r>
              <a:rPr lang="en-US" altLang="zh-CN" sz="2400" b="1" baseline="-25000" dirty="0" err="1">
                <a:ea typeface="大黑体" charset="-122"/>
              </a:rPr>
              <a:t>b</a:t>
            </a:r>
            <a:r>
              <a:rPr lang="en-US" altLang="zh-CN" sz="2400" b="1" dirty="0">
                <a:ea typeface="大黑体" charset="-122"/>
              </a:rPr>
              <a:t>/N</a:t>
            </a:r>
            <a:r>
              <a:rPr lang="en-US" altLang="zh-CN" sz="2400" b="1" baseline="-25000" dirty="0">
                <a:ea typeface="大黑体" charset="-122"/>
              </a:rPr>
              <a:t>0</a:t>
            </a:r>
            <a:r>
              <a:rPr lang="zh-CN" altLang="en-US" sz="2400" b="1" dirty="0">
                <a:ea typeface="大黑体" charset="-122"/>
              </a:rPr>
              <a:t>为归一化门限信噪比的实际值，</a:t>
            </a:r>
            <a:r>
              <a:rPr lang="en-US" altLang="zh-CN" sz="2400" b="1" dirty="0" err="1">
                <a:ea typeface="大黑体" charset="-122"/>
              </a:rPr>
              <a:t>N</a:t>
            </a:r>
            <a:r>
              <a:rPr lang="en-US" altLang="zh-CN" sz="2800" b="1" baseline="-25000" dirty="0" err="1">
                <a:ea typeface="大黑体" charset="-122"/>
              </a:rPr>
              <a:t>f</a:t>
            </a:r>
            <a:r>
              <a:rPr lang="zh-CN" altLang="en-US" sz="2400" b="1" dirty="0">
                <a:ea typeface="大黑体" charset="-122"/>
              </a:rPr>
              <a:t>为接收机噪声系数，</a:t>
            </a:r>
            <a:r>
              <a:rPr lang="en-US" altLang="zh-CN" sz="2400" b="1" dirty="0">
                <a:ea typeface="大黑体" charset="-122"/>
              </a:rPr>
              <a:t>k</a:t>
            </a:r>
            <a:r>
              <a:rPr lang="zh-CN" altLang="en-US" sz="2400" b="1" dirty="0">
                <a:ea typeface="大黑体" charset="-122"/>
              </a:rPr>
              <a:t>为玻尔兹曼常数，</a:t>
            </a:r>
            <a:r>
              <a:rPr lang="en-US" altLang="zh-CN" sz="2400" b="1" dirty="0">
                <a:ea typeface="大黑体" charset="-122"/>
              </a:rPr>
              <a:t>T</a:t>
            </a:r>
            <a:r>
              <a:rPr lang="en-US" altLang="zh-CN" sz="2400" b="1" baseline="-25000" dirty="0">
                <a:ea typeface="大黑体" charset="-122"/>
              </a:rPr>
              <a:t>0</a:t>
            </a:r>
            <a:r>
              <a:rPr lang="zh-CN" altLang="zh-CN" sz="2400" b="1" dirty="0">
                <a:ea typeface="大黑体" charset="-122"/>
              </a:rPr>
              <a:t>为绝对温度，</a:t>
            </a:r>
            <a:r>
              <a:rPr lang="en-US" altLang="zh-CN" sz="2400" b="1" dirty="0">
                <a:ea typeface="大黑体" charset="-122"/>
              </a:rPr>
              <a:t>f</a:t>
            </a:r>
            <a:r>
              <a:rPr lang="en-US" altLang="zh-CN" sz="2400" b="1" baseline="-25000" dirty="0">
                <a:ea typeface="大黑体" charset="-122"/>
              </a:rPr>
              <a:t>b</a:t>
            </a:r>
            <a:r>
              <a:rPr lang="zh-CN" altLang="en-US" sz="2400" b="1" dirty="0">
                <a:ea typeface="大黑体" charset="-122"/>
              </a:rPr>
              <a:t>为传输比特率。</a:t>
            </a:r>
          </a:p>
          <a:p>
            <a:pPr eaLnBrk="1" hangingPunct="1">
              <a:buFont typeface="Wingdings" panose="05000000000000000000" pitchFamily="2" charset="2"/>
              <a:buChar char="l"/>
            </a:pPr>
            <a:r>
              <a:rPr lang="zh-CN" altLang="en-US" sz="2400" b="1" dirty="0">
                <a:ea typeface="大黑体" charset="-122"/>
              </a:rPr>
              <a:t>实际接收电平</a:t>
            </a:r>
          </a:p>
          <a:p>
            <a:pPr eaLnBrk="1" hangingPunct="1"/>
            <a:endParaRPr lang="zh-CN" altLang="en-US" sz="2400" b="1" dirty="0">
              <a:ea typeface="大黑体" charset="-122"/>
            </a:endParaRPr>
          </a:p>
          <a:p>
            <a:pPr eaLnBrk="1" hangingPunct="1"/>
            <a:endParaRPr lang="zh-CN" altLang="en-US" sz="2400" b="1" dirty="0">
              <a:ea typeface="大黑体" charset="-122"/>
            </a:endParaRPr>
          </a:p>
          <a:p>
            <a:pPr eaLnBrk="1" hangingPunct="1">
              <a:buFontTx/>
              <a:buNone/>
            </a:pPr>
            <a:r>
              <a:rPr lang="zh-CN" altLang="en-US" sz="2400" b="1" dirty="0">
                <a:ea typeface="大黑体" charset="-122"/>
              </a:rPr>
              <a:t>其中：</a:t>
            </a:r>
            <a:r>
              <a:rPr lang="en-US" altLang="zh-CN" sz="2400" b="1" dirty="0">
                <a:ea typeface="大黑体" charset="-122"/>
              </a:rPr>
              <a:t>P</a:t>
            </a:r>
            <a:r>
              <a:rPr lang="en-US" altLang="zh-CN" sz="2400" b="1" baseline="-25000" dirty="0">
                <a:ea typeface="大黑体" charset="-122"/>
              </a:rPr>
              <a:t>t</a:t>
            </a:r>
            <a:r>
              <a:rPr lang="zh-CN" altLang="zh-CN" sz="2400" b="1" dirty="0">
                <a:ea typeface="大黑体" charset="-122"/>
              </a:rPr>
              <a:t>为发送功率，</a:t>
            </a:r>
            <a:r>
              <a:rPr lang="en-US" altLang="zh-CN" sz="2400" b="1" dirty="0">
                <a:ea typeface="大黑体" charset="-122"/>
              </a:rPr>
              <a:t>G</a:t>
            </a:r>
            <a:r>
              <a:rPr lang="en-US" altLang="zh-CN" sz="2400" b="1" baseline="-25000" dirty="0">
                <a:ea typeface="大黑体" charset="-122"/>
              </a:rPr>
              <a:t>A</a:t>
            </a:r>
            <a:r>
              <a:rPr lang="zh-CN" altLang="zh-CN" sz="2400" b="1" dirty="0">
                <a:ea typeface="大黑体" charset="-122"/>
              </a:rPr>
              <a:t>为收发天线增益，</a:t>
            </a:r>
            <a:r>
              <a:rPr lang="en-US" altLang="zh-CN" sz="2400" b="1" dirty="0">
                <a:ea typeface="大黑体" charset="-122"/>
              </a:rPr>
              <a:t>L</a:t>
            </a:r>
            <a:r>
              <a:rPr lang="en-US" altLang="zh-CN" sz="2400" b="1" baseline="-25000" dirty="0">
                <a:ea typeface="大黑体" charset="-122"/>
              </a:rPr>
              <a:t>A</a:t>
            </a:r>
            <a:r>
              <a:rPr lang="zh-CN" altLang="zh-CN" sz="2400" b="1" dirty="0">
                <a:ea typeface="大黑体" charset="-122"/>
              </a:rPr>
              <a:t>为收发天</a:t>
            </a:r>
            <a:r>
              <a:rPr lang="zh-CN" altLang="en-US" sz="2400" b="1" dirty="0">
                <a:ea typeface="大黑体" charset="-122"/>
              </a:rPr>
              <a:t>馈</a:t>
            </a:r>
            <a:r>
              <a:rPr lang="zh-CN" altLang="zh-CN" sz="2400" b="1" dirty="0">
                <a:ea typeface="大黑体" charset="-122"/>
              </a:rPr>
              <a:t>系统的损耗，</a:t>
            </a:r>
            <a:r>
              <a:rPr lang="en-US" altLang="zh-CN" sz="2400" b="1" dirty="0">
                <a:solidFill>
                  <a:srgbClr val="FF0000"/>
                </a:solidFill>
                <a:ea typeface="大黑体" charset="-122"/>
              </a:rPr>
              <a:t>L</a:t>
            </a:r>
            <a:r>
              <a:rPr lang="en-US" altLang="zh-CN" sz="2400" b="1" baseline="-25000" dirty="0">
                <a:solidFill>
                  <a:srgbClr val="FF0000"/>
                </a:solidFill>
                <a:ea typeface="大黑体" charset="-122"/>
              </a:rPr>
              <a:t>S</a:t>
            </a:r>
            <a:r>
              <a:rPr lang="zh-CN" altLang="zh-CN" sz="2400" b="1" dirty="0">
                <a:solidFill>
                  <a:srgbClr val="FF0000"/>
                </a:solidFill>
                <a:ea typeface="大黑体" charset="-122"/>
              </a:rPr>
              <a:t>为传播路径损耗</a:t>
            </a:r>
            <a:r>
              <a:rPr lang="zh-CN" altLang="zh-CN" sz="2400" b="1" dirty="0">
                <a:ea typeface="大黑体" charset="-122"/>
              </a:rPr>
              <a:t>。</a:t>
            </a:r>
            <a:endParaRPr lang="zh-CN" altLang="en-US" sz="2400" b="1" dirty="0">
              <a:ea typeface="大黑体" charset="-122"/>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1439475420"/>
              </p:ext>
            </p:extLst>
          </p:nvPr>
        </p:nvGraphicFramePr>
        <p:xfrm>
          <a:off x="3014663" y="1966515"/>
          <a:ext cx="2892425" cy="941388"/>
        </p:xfrm>
        <a:graphic>
          <a:graphicData uri="http://schemas.openxmlformats.org/presentationml/2006/ole">
            <mc:AlternateContent xmlns:mc="http://schemas.openxmlformats.org/markup-compatibility/2006">
              <mc:Choice xmlns:v="urn:schemas-microsoft-com:vml" Requires="v">
                <p:oleObj spid="_x0000_s2182" name="公式" r:id="rId3" imgW="1320227" imgH="431613" progId="Equation.3">
                  <p:embed/>
                </p:oleObj>
              </mc:Choice>
              <mc:Fallback>
                <p:oleObj name="公式" r:id="rId3" imgW="1320227" imgH="431613" progId="Equation.3">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663" y="1966515"/>
                        <a:ext cx="289242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1306361456"/>
              </p:ext>
            </p:extLst>
          </p:nvPr>
        </p:nvGraphicFramePr>
        <p:xfrm>
          <a:off x="3014663" y="4329906"/>
          <a:ext cx="1852612" cy="889000"/>
        </p:xfrm>
        <a:graphic>
          <a:graphicData uri="http://schemas.openxmlformats.org/presentationml/2006/ole">
            <mc:AlternateContent xmlns:mc="http://schemas.openxmlformats.org/markup-compatibility/2006">
              <mc:Choice xmlns:v="urn:schemas-microsoft-com:vml" Requires="v">
                <p:oleObj spid="_x0000_s2183" name="Equation" r:id="rId5" imgW="952500" imgH="457200" progId="Equation.3">
                  <p:embed/>
                </p:oleObj>
              </mc:Choice>
              <mc:Fallback>
                <p:oleObj name="Equation" r:id="rId5" imgW="952500" imgH="4572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3" y="4329906"/>
                        <a:ext cx="18526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10</a:t>
            </a:fld>
            <a:endParaRPr lang="en-GB" altLang="zh-CN"/>
          </a:p>
        </p:txBody>
      </p:sp>
    </p:spTree>
    <p:extLst>
      <p:ext uri="{BB962C8B-B14F-4D97-AF65-F5344CB8AC3E}">
        <p14:creationId xmlns:p14="http://schemas.microsoft.com/office/powerpoint/2010/main" val="355894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09600" y="657225"/>
            <a:ext cx="7772400" cy="666750"/>
          </a:xfrm>
        </p:spPr>
        <p:txBody>
          <a:bodyPr/>
          <a:lstStyle/>
          <a:p>
            <a:pPr eaLnBrk="1" hangingPunct="1"/>
            <a:r>
              <a:rPr lang="zh-CN" altLang="zh-CN" b="1" dirty="0">
                <a:ea typeface="大黑体" charset="-122"/>
              </a:rPr>
              <a:t>传播统计</a:t>
            </a:r>
            <a:r>
              <a:rPr lang="zh-CN" altLang="en-US" b="1" dirty="0">
                <a:ea typeface="大黑体" charset="-122"/>
              </a:rPr>
              <a:t>特性</a:t>
            </a:r>
          </a:p>
        </p:txBody>
      </p:sp>
      <p:sp>
        <p:nvSpPr>
          <p:cNvPr id="2052" name="Rectangle 3"/>
          <p:cNvSpPr>
            <a:spLocks noGrp="1" noChangeArrowheads="1"/>
          </p:cNvSpPr>
          <p:nvPr>
            <p:ph type="body" idx="1"/>
          </p:nvPr>
        </p:nvSpPr>
        <p:spPr>
          <a:xfrm>
            <a:off x="609600" y="1524000"/>
            <a:ext cx="8260080" cy="4470400"/>
          </a:xfrm>
        </p:spPr>
        <p:txBody>
          <a:bodyPr/>
          <a:lstStyle/>
          <a:p>
            <a:pPr eaLnBrk="1" hangingPunct="1">
              <a:buFont typeface="Wingdings" panose="05000000000000000000" pitchFamily="2" charset="2"/>
              <a:buChar char="l"/>
            </a:pPr>
            <a:r>
              <a:rPr lang="zh-CN" altLang="en-US" sz="2400" b="1" dirty="0">
                <a:latin typeface="大黑体" charset="-122"/>
                <a:ea typeface="大黑体" charset="-122"/>
              </a:rPr>
              <a:t>注意：</a:t>
            </a:r>
            <a:r>
              <a:rPr lang="en-US" altLang="zh-CN" sz="2400" b="1" dirty="0">
                <a:ea typeface="大黑体" charset="-122"/>
              </a:rPr>
              <a:t>L</a:t>
            </a:r>
            <a:r>
              <a:rPr lang="en-US" altLang="zh-CN" sz="2400" b="1" baseline="-25000" dirty="0">
                <a:ea typeface="大黑体" charset="-122"/>
              </a:rPr>
              <a:t>S</a:t>
            </a:r>
            <a:r>
              <a:rPr lang="zh-CN" altLang="zh-CN" sz="2400" b="1" dirty="0">
                <a:latin typeface="大黑体" charset="-122"/>
                <a:ea typeface="大黑体" charset="-122"/>
              </a:rPr>
              <a:t>是一个随机变量，存在平均传播损耗</a:t>
            </a:r>
            <a:r>
              <a:rPr lang="en-US" altLang="zh-CN" sz="2400" b="1" dirty="0">
                <a:ea typeface="大黑体" charset="-122"/>
              </a:rPr>
              <a:t>L</a:t>
            </a:r>
            <a:r>
              <a:rPr lang="en-US" altLang="zh-CN" sz="2400" b="1" baseline="-25000" dirty="0">
                <a:ea typeface="大黑体" charset="-122"/>
              </a:rPr>
              <a:t>S,</a:t>
            </a:r>
            <a:r>
              <a:rPr lang="zh-CN" altLang="en-US" sz="2400" b="1" baseline="-25000" dirty="0">
                <a:ea typeface="大黑体" charset="-122"/>
              </a:rPr>
              <a:t>平均</a:t>
            </a:r>
            <a:r>
              <a:rPr lang="zh-CN" altLang="zh-CN" sz="2400" b="1" dirty="0">
                <a:latin typeface="大黑体" charset="-122"/>
                <a:ea typeface="大黑体" charset="-122"/>
              </a:rPr>
              <a:t>及传播</a:t>
            </a:r>
            <a:endParaRPr lang="en-US" altLang="zh-CN" sz="2400" b="1" dirty="0">
              <a:latin typeface="大黑体" charset="-122"/>
              <a:ea typeface="大黑体" charset="-122"/>
            </a:endParaRPr>
          </a:p>
          <a:p>
            <a:pPr eaLnBrk="1" hangingPunct="1"/>
            <a:r>
              <a:rPr lang="zh-CN" altLang="zh-CN" sz="2400" b="1" dirty="0">
                <a:latin typeface="大黑体" charset="-122"/>
                <a:ea typeface="大黑体" charset="-122"/>
              </a:rPr>
              <a:t>损耗大于某个值的概率</a:t>
            </a:r>
            <a:r>
              <a:rPr lang="en-US" altLang="zh-CN" sz="2400" b="1" dirty="0">
                <a:ea typeface="大黑体" charset="-122"/>
              </a:rPr>
              <a:t>P</a:t>
            </a:r>
            <a:r>
              <a:rPr lang="zh-CN" altLang="en-US" sz="2400" b="1" dirty="0">
                <a:ea typeface="大黑体" charset="-122"/>
              </a:rPr>
              <a:t>（</a:t>
            </a:r>
            <a:r>
              <a:rPr lang="en-US" altLang="zh-CN" sz="2400" b="1" dirty="0" err="1">
                <a:ea typeface="大黑体" charset="-122"/>
              </a:rPr>
              <a:t>L</a:t>
            </a:r>
            <a:r>
              <a:rPr lang="en-US" altLang="zh-CN" sz="2400" b="1" baseline="-25000" dirty="0" err="1">
                <a:ea typeface="大黑体" charset="-122"/>
              </a:rPr>
              <a:t>S</a:t>
            </a:r>
            <a:r>
              <a:rPr lang="en-US" altLang="zh-CN" sz="2400" b="1" dirty="0" err="1">
                <a:ea typeface="大黑体" charset="-122"/>
                <a:sym typeface="Symbol" panose="05050102010706020507" pitchFamily="18" charset="2"/>
              </a:rPr>
              <a:t>a</a:t>
            </a:r>
            <a:r>
              <a:rPr lang="zh-CN" altLang="en-US" sz="2400" b="1" dirty="0">
                <a:ea typeface="大黑体" charset="-122"/>
                <a:sym typeface="Symbol" panose="05050102010706020507" pitchFamily="18" charset="2"/>
              </a:rPr>
              <a:t>）</a:t>
            </a:r>
            <a:r>
              <a:rPr lang="zh-CN" altLang="en-US" sz="2400" b="1" dirty="0">
                <a:latin typeface="大黑体" charset="-122"/>
                <a:ea typeface="大黑体" charset="-122"/>
              </a:rPr>
              <a:t>。</a:t>
            </a:r>
          </a:p>
          <a:p>
            <a:pPr eaLnBrk="1" hangingPunct="1">
              <a:buFont typeface="Wingdings" panose="05000000000000000000" pitchFamily="2" charset="2"/>
              <a:buChar char="l"/>
            </a:pPr>
            <a:r>
              <a:rPr lang="zh-CN" altLang="zh-CN" sz="2400" b="1" dirty="0">
                <a:latin typeface="大黑体" charset="-122"/>
                <a:ea typeface="大黑体" charset="-122"/>
              </a:rPr>
              <a:t>如果信道没有衰落，传播损耗取平均传播损耗，就有：</a:t>
            </a:r>
          </a:p>
          <a:p>
            <a:pPr eaLnBrk="1" hangingPunct="1"/>
            <a:endParaRPr lang="zh-CN" altLang="zh-CN" sz="2400" b="1" dirty="0">
              <a:latin typeface="大黑体" charset="-122"/>
              <a:ea typeface="大黑体" charset="-122"/>
            </a:endParaRPr>
          </a:p>
          <a:p>
            <a:pPr eaLnBrk="1" hangingPunct="1"/>
            <a:endParaRPr lang="zh-CN" altLang="zh-CN" sz="2400" b="1" dirty="0">
              <a:latin typeface="大黑体" charset="-122"/>
              <a:ea typeface="大黑体" charset="-122"/>
            </a:endParaRPr>
          </a:p>
          <a:p>
            <a:pPr eaLnBrk="1" hangingPunct="1"/>
            <a:endParaRPr lang="zh-CN" altLang="zh-CN" sz="2400" b="1" dirty="0">
              <a:latin typeface="大黑体" charset="-122"/>
              <a:ea typeface="大黑体" charset="-122"/>
            </a:endParaRPr>
          </a:p>
          <a:p>
            <a:pPr eaLnBrk="1" hangingPunct="1">
              <a:buFont typeface="Wingdings" panose="05000000000000000000" pitchFamily="2" charset="2"/>
              <a:buChar char="l"/>
            </a:pPr>
            <a:r>
              <a:rPr lang="zh-CN" altLang="en-US" sz="2400" b="1" dirty="0">
                <a:latin typeface="大黑体" charset="-122"/>
                <a:ea typeface="大黑体" charset="-122"/>
              </a:rPr>
              <a:t>令：</a:t>
            </a:r>
            <a:r>
              <a:rPr lang="en-US" altLang="zh-CN" sz="2400" b="1" dirty="0">
                <a:ea typeface="大黑体" charset="-122"/>
              </a:rPr>
              <a:t>P</a:t>
            </a:r>
            <a:r>
              <a:rPr lang="en-US" altLang="zh-CN" sz="2400" b="1" baseline="-25000" dirty="0">
                <a:ea typeface="大黑体" charset="-122"/>
              </a:rPr>
              <a:t>r,</a:t>
            </a:r>
            <a:r>
              <a:rPr lang="zh-CN" altLang="en-US" sz="2400" b="1" baseline="-25000" dirty="0">
                <a:ea typeface="大黑体" charset="-122"/>
              </a:rPr>
              <a:t>平均</a:t>
            </a:r>
            <a:r>
              <a:rPr lang="zh-CN" altLang="en-US" sz="2400" b="1" dirty="0">
                <a:ea typeface="大黑体" charset="-122"/>
              </a:rPr>
              <a:t>＝</a:t>
            </a:r>
            <a:r>
              <a:rPr lang="en-US" altLang="zh-CN" sz="2400" b="1" dirty="0">
                <a:ea typeface="大黑体" charset="-122"/>
              </a:rPr>
              <a:t>P</a:t>
            </a:r>
            <a:r>
              <a:rPr lang="en-US" altLang="zh-CN" sz="2400" b="1" baseline="-25000" dirty="0">
                <a:ea typeface="大黑体" charset="-122"/>
              </a:rPr>
              <a:t>ro</a:t>
            </a:r>
            <a:r>
              <a:rPr lang="zh-CN" altLang="en-US" sz="2400" b="1" dirty="0">
                <a:latin typeface="大黑体" charset="-122"/>
                <a:ea typeface="大黑体" charset="-122"/>
              </a:rPr>
              <a:t>，</a:t>
            </a:r>
            <a:r>
              <a:rPr lang="zh-CN" altLang="zh-CN" sz="2400" b="1" dirty="0">
                <a:latin typeface="大黑体" charset="-122"/>
                <a:ea typeface="大黑体" charset="-122"/>
              </a:rPr>
              <a:t>即平均接收电平等于门限接收电平，无线通信系统就能正常工作。</a:t>
            </a:r>
          </a:p>
          <a:p>
            <a:pPr eaLnBrk="1" hangingPunct="1">
              <a:buFont typeface="Wingdings" panose="05000000000000000000" pitchFamily="2" charset="2"/>
              <a:buChar char="l"/>
            </a:pPr>
            <a:r>
              <a:rPr lang="zh-CN" altLang="zh-CN" sz="2400" b="1" dirty="0">
                <a:latin typeface="大黑体" charset="-122"/>
                <a:ea typeface="大黑体" charset="-122"/>
              </a:rPr>
              <a:t>实际无线传播信道是有衰落的，因此在</a:t>
            </a:r>
            <a:r>
              <a:rPr lang="zh-CN" altLang="zh-CN" sz="2400" b="1" dirty="0">
                <a:solidFill>
                  <a:srgbClr val="FF0000"/>
                </a:solidFill>
                <a:latin typeface="大黑体" charset="-122"/>
                <a:ea typeface="大黑体" charset="-122"/>
              </a:rPr>
              <a:t>没有衰落时的平均接收电平必需大于门限接收电平</a:t>
            </a:r>
            <a:r>
              <a:rPr lang="zh-CN" altLang="zh-CN" sz="2400" b="1" dirty="0">
                <a:latin typeface="大黑体" charset="-122"/>
                <a:ea typeface="大黑体" charset="-122"/>
              </a:rPr>
              <a:t>，才能保证可靠通信。</a:t>
            </a:r>
            <a:endParaRPr lang="zh-CN" altLang="en-US" sz="2400" b="1" dirty="0">
              <a:latin typeface="大黑体" charset="-122"/>
              <a:ea typeface="大黑体" charset="-122"/>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965723145"/>
              </p:ext>
            </p:extLst>
          </p:nvPr>
        </p:nvGraphicFramePr>
        <p:xfrm>
          <a:off x="2596289" y="3244306"/>
          <a:ext cx="2850922" cy="1004976"/>
        </p:xfrm>
        <a:graphic>
          <a:graphicData uri="http://schemas.openxmlformats.org/presentationml/2006/ole">
            <mc:AlternateContent xmlns:mc="http://schemas.openxmlformats.org/markup-compatibility/2006">
              <mc:Choice xmlns:v="urn:schemas-microsoft-com:vml" Requires="v">
                <p:oleObj spid="_x0000_s3140" name="公式" r:id="rId3" imgW="1333500" imgH="469900" progId="Equation.3">
                  <p:embed/>
                </p:oleObj>
              </mc:Choice>
              <mc:Fallback>
                <p:oleObj name="公式" r:id="rId3" imgW="1333500" imgH="4699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289" y="3244306"/>
                        <a:ext cx="2850922" cy="1004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11</a:t>
            </a:fld>
            <a:endParaRPr lang="en-GB" altLang="zh-CN"/>
          </a:p>
        </p:txBody>
      </p:sp>
    </p:spTree>
    <p:extLst>
      <p:ext uri="{BB962C8B-B14F-4D97-AF65-F5344CB8AC3E}">
        <p14:creationId xmlns:p14="http://schemas.microsoft.com/office/powerpoint/2010/main" val="232266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47700" y="609600"/>
            <a:ext cx="7772400" cy="666750"/>
          </a:xfrm>
        </p:spPr>
        <p:txBody>
          <a:bodyPr/>
          <a:lstStyle/>
          <a:p>
            <a:pPr eaLnBrk="1" hangingPunct="1"/>
            <a:r>
              <a:rPr lang="zh-CN" altLang="zh-CN" b="1" dirty="0">
                <a:ea typeface="大黑体" charset="-122"/>
              </a:rPr>
              <a:t>衰落储备法</a:t>
            </a:r>
            <a:endParaRPr lang="zh-CN" altLang="en-US" b="1" dirty="0">
              <a:ea typeface="大黑体" charset="-122"/>
            </a:endParaRPr>
          </a:p>
        </p:txBody>
      </p:sp>
      <p:sp>
        <p:nvSpPr>
          <p:cNvPr id="3076" name="Rectangle 3"/>
          <p:cNvSpPr>
            <a:spLocks noGrp="1" noChangeArrowheads="1"/>
          </p:cNvSpPr>
          <p:nvPr>
            <p:ph type="body" idx="1"/>
          </p:nvPr>
        </p:nvSpPr>
        <p:spPr>
          <a:xfrm>
            <a:off x="647700" y="1562100"/>
            <a:ext cx="8339546" cy="4533900"/>
          </a:xfrm>
        </p:spPr>
        <p:txBody>
          <a:bodyPr/>
          <a:lstStyle/>
          <a:p>
            <a:pPr eaLnBrk="1" hangingPunct="1">
              <a:buFont typeface="Wingdings" panose="05000000000000000000" pitchFamily="2" charset="2"/>
              <a:buChar char="l"/>
            </a:pPr>
            <a:r>
              <a:rPr lang="zh-CN" altLang="en-US" sz="2400" b="1" dirty="0">
                <a:latin typeface="大黑体" charset="-122"/>
                <a:ea typeface="大黑体" charset="-122"/>
              </a:rPr>
              <a:t>令平均接收电平和门限接收电平之比值为：</a:t>
            </a:r>
          </a:p>
          <a:p>
            <a:pPr eaLnBrk="1" hangingPunct="1">
              <a:buFontTx/>
              <a:buNone/>
            </a:pPr>
            <a:r>
              <a:rPr lang="zh-CN" altLang="en-US" sz="2400" b="1" dirty="0">
                <a:latin typeface="大黑体" charset="-122"/>
                <a:ea typeface="大黑体" charset="-122"/>
              </a:rPr>
              <a:t>		</a:t>
            </a:r>
            <a:r>
              <a:rPr lang="en-US" altLang="zh-CN" sz="2400" b="1" dirty="0">
                <a:ea typeface="大黑体" charset="-122"/>
              </a:rPr>
              <a:t>R</a:t>
            </a:r>
            <a:r>
              <a:rPr lang="zh-CN" altLang="en-US" sz="2400" b="1" dirty="0">
                <a:ea typeface="大黑体" charset="-122"/>
              </a:rPr>
              <a:t>＝</a:t>
            </a:r>
            <a:r>
              <a:rPr lang="en-US" altLang="zh-CN" sz="2400" b="1" dirty="0">
                <a:ea typeface="大黑体" charset="-122"/>
              </a:rPr>
              <a:t>P</a:t>
            </a:r>
            <a:r>
              <a:rPr lang="en-US" altLang="zh-CN" sz="2400" b="1" baseline="-25000" dirty="0">
                <a:ea typeface="大黑体" charset="-122"/>
              </a:rPr>
              <a:t>r,</a:t>
            </a:r>
            <a:r>
              <a:rPr lang="zh-CN" altLang="en-US" sz="2400" b="1" baseline="-25000" dirty="0">
                <a:ea typeface="大黑体" charset="-122"/>
              </a:rPr>
              <a:t>平均</a:t>
            </a:r>
            <a:r>
              <a:rPr lang="en-US" altLang="zh-CN" sz="2400" b="1" dirty="0">
                <a:ea typeface="大黑体" charset="-122"/>
              </a:rPr>
              <a:t>/P</a:t>
            </a:r>
            <a:r>
              <a:rPr lang="en-US" altLang="zh-CN" sz="2400" b="1" baseline="-25000" dirty="0">
                <a:ea typeface="大黑体" charset="-122"/>
              </a:rPr>
              <a:t>r0</a:t>
            </a:r>
            <a:endParaRPr lang="en-US" altLang="zh-CN" sz="2400" b="1" dirty="0">
              <a:ea typeface="大黑体" charset="-122"/>
            </a:endParaRPr>
          </a:p>
          <a:p>
            <a:pPr eaLnBrk="1" hangingPunct="1">
              <a:buFontTx/>
              <a:buNone/>
            </a:pPr>
            <a:r>
              <a:rPr lang="zh-CN" altLang="en-US" sz="2400" b="1" dirty="0">
                <a:latin typeface="大黑体" charset="-122"/>
                <a:ea typeface="大黑体" charset="-122"/>
              </a:rPr>
              <a:t>就有：</a:t>
            </a:r>
          </a:p>
          <a:p>
            <a:pPr eaLnBrk="1" hangingPunct="1">
              <a:buFontTx/>
              <a:buNone/>
            </a:pPr>
            <a:endParaRPr lang="zh-CN" altLang="en-US" sz="2400" b="1" dirty="0">
              <a:latin typeface="大黑体" charset="-122"/>
              <a:ea typeface="大黑体" charset="-122"/>
            </a:endParaRPr>
          </a:p>
          <a:p>
            <a:pPr eaLnBrk="1" hangingPunct="1">
              <a:buFontTx/>
              <a:buNone/>
            </a:pPr>
            <a:endParaRPr lang="zh-CN" altLang="en-US" sz="2400" b="1" dirty="0">
              <a:latin typeface="大黑体" charset="-122"/>
              <a:ea typeface="大黑体" charset="-122"/>
            </a:endParaRPr>
          </a:p>
          <a:p>
            <a:pPr eaLnBrk="1" hangingPunct="1">
              <a:buFontTx/>
              <a:buNone/>
            </a:pPr>
            <a:endParaRPr lang="zh-CN" altLang="en-US" sz="2400" b="1" dirty="0">
              <a:latin typeface="大黑体" charset="-122"/>
              <a:ea typeface="大黑体" charset="-122"/>
            </a:endParaRPr>
          </a:p>
          <a:p>
            <a:pPr eaLnBrk="1" hangingPunct="1">
              <a:buFontTx/>
              <a:buNone/>
            </a:pPr>
            <a:r>
              <a:rPr lang="zh-CN" altLang="en-US" sz="2400" b="1" dirty="0">
                <a:latin typeface="大黑体" charset="-122"/>
                <a:ea typeface="大黑体" charset="-122"/>
              </a:rPr>
              <a:t>称</a:t>
            </a:r>
            <a:r>
              <a:rPr lang="en-US" altLang="zh-CN" sz="2400" b="1" dirty="0">
                <a:solidFill>
                  <a:srgbClr val="FF0000"/>
                </a:solidFill>
                <a:ea typeface="大黑体" charset="-122"/>
              </a:rPr>
              <a:t>R</a:t>
            </a:r>
            <a:r>
              <a:rPr lang="zh-CN" altLang="zh-CN" sz="2400" b="1" dirty="0">
                <a:solidFill>
                  <a:srgbClr val="FF0000"/>
                </a:solidFill>
                <a:latin typeface="大黑体" charset="-122"/>
                <a:ea typeface="大黑体" charset="-122"/>
              </a:rPr>
              <a:t>为衰落储备</a:t>
            </a:r>
            <a:r>
              <a:rPr lang="zh-CN" altLang="zh-CN" sz="2400" b="1" dirty="0">
                <a:latin typeface="大黑体" charset="-122"/>
                <a:ea typeface="大黑体" charset="-122"/>
              </a:rPr>
              <a:t>。</a:t>
            </a:r>
          </a:p>
          <a:p>
            <a:pPr eaLnBrk="1" hangingPunct="1">
              <a:buFont typeface="Wingdings" panose="05000000000000000000" pitchFamily="2" charset="2"/>
              <a:buChar char="l"/>
            </a:pPr>
            <a:r>
              <a:rPr lang="zh-CN" altLang="en-US" sz="2400" b="1" dirty="0">
                <a:latin typeface="大黑体" charset="-122"/>
                <a:ea typeface="大黑体" charset="-122"/>
              </a:rPr>
              <a:t>对抗非频率选择性衰落的主要方法是衰落储备法，即通过选择足够的衰落储备来保证接收电平降低到门限以下（这种事件可以称为中断）的概率小于某个值。</a:t>
            </a:r>
          </a:p>
        </p:txBody>
      </p:sp>
      <p:graphicFrame>
        <p:nvGraphicFramePr>
          <p:cNvPr id="3074" name="Object 4"/>
          <p:cNvGraphicFramePr>
            <a:graphicFrameLocks noChangeAspect="1"/>
          </p:cNvGraphicFramePr>
          <p:nvPr>
            <p:extLst>
              <p:ext uri="{D42A27DB-BD31-4B8C-83A1-F6EECF244321}">
                <p14:modId xmlns:p14="http://schemas.microsoft.com/office/powerpoint/2010/main" val="788375250"/>
              </p:ext>
            </p:extLst>
          </p:nvPr>
        </p:nvGraphicFramePr>
        <p:xfrm>
          <a:off x="1735092" y="2843893"/>
          <a:ext cx="4340225" cy="1409700"/>
        </p:xfrm>
        <a:graphic>
          <a:graphicData uri="http://schemas.openxmlformats.org/presentationml/2006/ole">
            <mc:AlternateContent xmlns:mc="http://schemas.openxmlformats.org/markup-compatibility/2006">
              <mc:Choice xmlns:v="urn:schemas-microsoft-com:vml" Requires="v">
                <p:oleObj spid="_x0000_s4164" name="公式" r:id="rId3" imgW="1993900" imgH="647700" progId="Equation.3">
                  <p:embed/>
                </p:oleObj>
              </mc:Choice>
              <mc:Fallback>
                <p:oleObj name="公式" r:id="rId3" imgW="1993900" imgH="6477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092" y="2843893"/>
                        <a:ext cx="434022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12</a:t>
            </a:fld>
            <a:endParaRPr lang="en-GB" altLang="zh-CN"/>
          </a:p>
        </p:txBody>
      </p:sp>
    </p:spTree>
    <p:extLst>
      <p:ext uri="{BB962C8B-B14F-4D97-AF65-F5344CB8AC3E}">
        <p14:creationId xmlns:p14="http://schemas.microsoft.com/office/powerpoint/2010/main" val="170000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47700" y="590550"/>
            <a:ext cx="7772400" cy="666750"/>
          </a:xfrm>
        </p:spPr>
        <p:txBody>
          <a:bodyPr/>
          <a:lstStyle/>
          <a:p>
            <a:pPr eaLnBrk="1" hangingPunct="1"/>
            <a:r>
              <a:rPr lang="zh-CN" altLang="zh-CN" b="1" dirty="0">
                <a:ea typeface="大黑体" charset="-122"/>
              </a:rPr>
              <a:t>衰落储备法（续）</a:t>
            </a:r>
            <a:endParaRPr lang="zh-CN" altLang="en-US" b="1" dirty="0">
              <a:ea typeface="大黑体" charset="-122"/>
            </a:endParaRPr>
          </a:p>
        </p:txBody>
      </p:sp>
      <p:sp>
        <p:nvSpPr>
          <p:cNvPr id="4100" name="Rectangle 3"/>
          <p:cNvSpPr>
            <a:spLocks noGrp="1" noChangeArrowheads="1"/>
          </p:cNvSpPr>
          <p:nvPr>
            <p:ph type="body" idx="1"/>
          </p:nvPr>
        </p:nvSpPr>
        <p:spPr>
          <a:xfrm>
            <a:off x="647700" y="1543050"/>
            <a:ext cx="8274231" cy="3581400"/>
          </a:xfrm>
        </p:spPr>
        <p:txBody>
          <a:bodyPr/>
          <a:lstStyle/>
          <a:p>
            <a:pPr eaLnBrk="1" hangingPunct="1">
              <a:buFont typeface="Wingdings" panose="05000000000000000000" pitchFamily="2" charset="2"/>
              <a:buChar char="l"/>
            </a:pPr>
            <a:r>
              <a:rPr lang="zh-CN" altLang="en-US" sz="2400" b="1" dirty="0">
                <a:latin typeface="大黑体" charset="-122"/>
                <a:ea typeface="大黑体" charset="-122"/>
              </a:rPr>
              <a:t>接收电平比平均接收电平</a:t>
            </a:r>
            <a:r>
              <a:rPr lang="zh-CN" altLang="en-US" sz="2400" b="1" dirty="0">
                <a:solidFill>
                  <a:srgbClr val="FF0000"/>
                </a:solidFill>
                <a:latin typeface="大黑体" charset="-122"/>
                <a:ea typeface="大黑体" charset="-122"/>
              </a:rPr>
              <a:t>下降</a:t>
            </a:r>
            <a:r>
              <a:rPr lang="en-US" altLang="zh-CN" sz="2400" b="1" dirty="0" err="1">
                <a:solidFill>
                  <a:srgbClr val="FF0000"/>
                </a:solidFill>
                <a:ea typeface="大黑体" charset="-122"/>
              </a:rPr>
              <a:t>F</a:t>
            </a:r>
            <a:r>
              <a:rPr lang="en-US" altLang="zh-CN" sz="2400" b="1" baseline="-25000" dirty="0" err="1">
                <a:solidFill>
                  <a:srgbClr val="FF0000"/>
                </a:solidFill>
                <a:ea typeface="大黑体" charset="-122"/>
              </a:rPr>
              <a:t>d</a:t>
            </a:r>
            <a:r>
              <a:rPr lang="en-US" altLang="zh-CN" sz="2400" b="1" dirty="0">
                <a:solidFill>
                  <a:srgbClr val="FF0000"/>
                </a:solidFill>
                <a:ea typeface="大黑体" charset="-122"/>
              </a:rPr>
              <a:t>(dB</a:t>
            </a:r>
            <a:r>
              <a:rPr lang="zh-CN" altLang="en-US" sz="2400" b="1" dirty="0">
                <a:solidFill>
                  <a:srgbClr val="FF0000"/>
                </a:solidFill>
                <a:ea typeface="大黑体" charset="-122"/>
              </a:rPr>
              <a:t>）</a:t>
            </a:r>
            <a:r>
              <a:rPr lang="zh-CN" altLang="zh-CN" sz="2400" b="1" dirty="0">
                <a:solidFill>
                  <a:srgbClr val="FF0000"/>
                </a:solidFill>
                <a:latin typeface="大黑体" charset="-122"/>
                <a:ea typeface="大黑体" charset="-122"/>
              </a:rPr>
              <a:t>的概率</a:t>
            </a:r>
            <a:r>
              <a:rPr lang="zh-CN" altLang="en-US" sz="2400" b="1" dirty="0">
                <a:latin typeface="大黑体" charset="-122"/>
                <a:ea typeface="大黑体" charset="-122"/>
              </a:rPr>
              <a:t>（或称为中断概率）</a:t>
            </a:r>
            <a:r>
              <a:rPr lang="zh-CN" altLang="zh-CN" sz="2400" b="1" dirty="0">
                <a:latin typeface="大黑体" charset="-122"/>
                <a:ea typeface="大黑体" charset="-122"/>
              </a:rPr>
              <a:t>为：</a:t>
            </a:r>
            <a:endParaRPr lang="zh-CN" altLang="en-US" sz="2400" b="1" dirty="0">
              <a:latin typeface="大黑体" charset="-122"/>
              <a:ea typeface="大黑体" charset="-122"/>
            </a:endParaRPr>
          </a:p>
          <a:p>
            <a:pPr eaLnBrk="1" hangingPunct="1">
              <a:buFontTx/>
              <a:buNone/>
            </a:pPr>
            <a:endParaRPr lang="zh-CN" altLang="en-US" sz="2400" b="1" dirty="0">
              <a:latin typeface="大黑体" charset="-122"/>
              <a:ea typeface="大黑体" charset="-122"/>
            </a:endParaRPr>
          </a:p>
          <a:p>
            <a:pPr eaLnBrk="1" hangingPunct="1">
              <a:buFontTx/>
              <a:buNone/>
            </a:pPr>
            <a:endParaRPr lang="zh-CN" altLang="en-US" sz="2400" b="1" dirty="0">
              <a:latin typeface="大黑体" charset="-122"/>
              <a:ea typeface="大黑体" charset="-122"/>
            </a:endParaRPr>
          </a:p>
          <a:p>
            <a:pPr eaLnBrk="1" hangingPunct="1">
              <a:buFontTx/>
              <a:buNone/>
            </a:pPr>
            <a:r>
              <a:rPr lang="zh-CN" altLang="en-US" sz="2400" b="1" dirty="0">
                <a:latin typeface="大黑体" charset="-122"/>
                <a:ea typeface="大黑体" charset="-122"/>
              </a:rPr>
              <a:t>其中</a:t>
            </a:r>
            <a:r>
              <a:rPr lang="en-US" altLang="zh-CN" sz="2400" b="1" dirty="0">
                <a:ea typeface="大黑体" charset="-122"/>
              </a:rPr>
              <a:t>A</a:t>
            </a:r>
            <a:r>
              <a:rPr lang="zh-CN" altLang="zh-CN" sz="2400" b="1" dirty="0">
                <a:latin typeface="大黑体" charset="-122"/>
                <a:ea typeface="大黑体" charset="-122"/>
              </a:rPr>
              <a:t>为和地形、气候有关的系数，</a:t>
            </a:r>
            <a:r>
              <a:rPr lang="en-US" altLang="zh-CN" sz="2400" b="1" dirty="0">
                <a:ea typeface="大黑体" charset="-122"/>
              </a:rPr>
              <a:t>m</a:t>
            </a:r>
            <a:r>
              <a:rPr lang="zh-CN" altLang="en-US" sz="2400" b="1" dirty="0">
                <a:latin typeface="大黑体" charset="-122"/>
                <a:ea typeface="大黑体" charset="-122"/>
              </a:rPr>
              <a:t>为频率因子，</a:t>
            </a:r>
            <a:r>
              <a:rPr lang="en-US" altLang="zh-CN" sz="2400" b="1" dirty="0">
                <a:ea typeface="大黑体" charset="-122"/>
              </a:rPr>
              <a:t>n</a:t>
            </a:r>
            <a:r>
              <a:rPr lang="zh-CN" altLang="en-US" sz="2400" b="1" dirty="0">
                <a:latin typeface="大黑体" charset="-122"/>
                <a:ea typeface="大黑体" charset="-122"/>
              </a:rPr>
              <a:t>为距离因子。若选择</a:t>
            </a:r>
            <a:r>
              <a:rPr lang="zh-CN" altLang="zh-CN" sz="2400" b="1" dirty="0">
                <a:latin typeface="大黑体" charset="-122"/>
                <a:ea typeface="大黑体" charset="-122"/>
              </a:rPr>
              <a:t>衰落储备量</a:t>
            </a:r>
            <a:r>
              <a:rPr lang="en-US" altLang="zh-CN" sz="2400" b="1" dirty="0" err="1">
                <a:ea typeface="大黑体" charset="-122"/>
              </a:rPr>
              <a:t>R</a:t>
            </a:r>
            <a:r>
              <a:rPr lang="en-US" altLang="zh-CN" sz="2400" b="1" dirty="0" err="1">
                <a:ea typeface="大黑体" charset="-122"/>
                <a:sym typeface="Symbol" panose="05050102010706020507" pitchFamily="18" charset="2"/>
              </a:rPr>
              <a:t>F</a:t>
            </a:r>
            <a:r>
              <a:rPr lang="en-US" altLang="zh-CN" sz="2400" b="1" baseline="-25000" dirty="0" err="1">
                <a:ea typeface="大黑体" charset="-122"/>
                <a:sym typeface="Symbol" panose="05050102010706020507" pitchFamily="18" charset="2"/>
              </a:rPr>
              <a:t>d</a:t>
            </a:r>
            <a:r>
              <a:rPr lang="zh-CN" altLang="en-US" sz="2400" b="1" dirty="0">
                <a:latin typeface="大黑体" charset="-122"/>
                <a:ea typeface="大黑体" charset="-122"/>
              </a:rPr>
              <a:t>，</a:t>
            </a:r>
            <a:r>
              <a:rPr lang="zh-CN" altLang="zh-CN" sz="2400" b="1" dirty="0">
                <a:latin typeface="大黑体" charset="-122"/>
                <a:ea typeface="大黑体" charset="-122"/>
              </a:rPr>
              <a:t>就可以保证通信中断率的要求。</a:t>
            </a:r>
          </a:p>
          <a:p>
            <a:pPr eaLnBrk="1" hangingPunct="1">
              <a:buFontTx/>
              <a:buNone/>
            </a:pPr>
            <a:endParaRPr lang="zh-CN" altLang="en-US" sz="2400" b="1" dirty="0">
              <a:latin typeface="大黑体" charset="-122"/>
              <a:ea typeface="大黑体" charset="-122"/>
            </a:endParaRPr>
          </a:p>
          <a:p>
            <a:pPr eaLnBrk="1" hangingPunct="1"/>
            <a:endParaRPr lang="zh-CN" altLang="en-US" sz="2400" b="1" dirty="0">
              <a:latin typeface="大黑体" charset="-122"/>
              <a:ea typeface="大黑体" charset="-122"/>
            </a:endParaRPr>
          </a:p>
          <a:p>
            <a:pPr eaLnBrk="1" hangingPunct="1"/>
            <a:endParaRPr lang="en-US" altLang="zh-CN" sz="2400" b="1" dirty="0">
              <a:latin typeface="大黑体" charset="-122"/>
              <a:ea typeface="大黑体" charset="-122"/>
            </a:endParaRPr>
          </a:p>
        </p:txBody>
      </p:sp>
      <p:graphicFrame>
        <p:nvGraphicFramePr>
          <p:cNvPr id="4098" name="Object 4"/>
          <p:cNvGraphicFramePr>
            <a:graphicFrameLocks noChangeAspect="1"/>
          </p:cNvGraphicFramePr>
          <p:nvPr>
            <p:extLst>
              <p:ext uri="{D42A27DB-BD31-4B8C-83A1-F6EECF244321}">
                <p14:modId xmlns:p14="http://schemas.microsoft.com/office/powerpoint/2010/main" val="3367802689"/>
              </p:ext>
            </p:extLst>
          </p:nvPr>
        </p:nvGraphicFramePr>
        <p:xfrm>
          <a:off x="2664370" y="2712674"/>
          <a:ext cx="4057650" cy="608013"/>
        </p:xfrm>
        <a:graphic>
          <a:graphicData uri="http://schemas.openxmlformats.org/presentationml/2006/ole">
            <mc:AlternateContent xmlns:mc="http://schemas.openxmlformats.org/markup-compatibility/2006">
              <mc:Choice xmlns:v="urn:schemas-microsoft-com:vml" Requires="v">
                <p:oleObj spid="_x0000_s5188" name="公式" r:id="rId3" imgW="1600200" imgH="241300" progId="Equation.3">
                  <p:embed/>
                </p:oleObj>
              </mc:Choice>
              <mc:Fallback>
                <p:oleObj name="公式" r:id="rId3" imgW="1600200" imgH="2413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70" y="2712674"/>
                        <a:ext cx="4057650"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13</a:t>
            </a:fld>
            <a:endParaRPr lang="en-GB" altLang="zh-CN"/>
          </a:p>
        </p:txBody>
      </p:sp>
    </p:spTree>
    <p:extLst>
      <p:ext uri="{BB962C8B-B14F-4D97-AF65-F5344CB8AC3E}">
        <p14:creationId xmlns:p14="http://schemas.microsoft.com/office/powerpoint/2010/main" val="202968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609600"/>
            <a:ext cx="7772400" cy="666750"/>
          </a:xfrm>
        </p:spPr>
        <p:txBody>
          <a:bodyPr/>
          <a:lstStyle/>
          <a:p>
            <a:pPr eaLnBrk="1" hangingPunct="1"/>
            <a:r>
              <a:rPr lang="zh-CN" altLang="zh-CN" b="1" dirty="0">
                <a:ea typeface="大黑体" charset="-122"/>
              </a:rPr>
              <a:t>衰落储备法（续）</a:t>
            </a:r>
            <a:endParaRPr lang="zh-CN" altLang="en-US" b="1" dirty="0">
              <a:ea typeface="大黑体" charset="-122"/>
            </a:endParaRPr>
          </a:p>
        </p:txBody>
      </p:sp>
      <p:sp>
        <p:nvSpPr>
          <p:cNvPr id="28675" name="Rectangle 3"/>
          <p:cNvSpPr>
            <a:spLocks noGrp="1" noChangeArrowheads="1"/>
          </p:cNvSpPr>
          <p:nvPr>
            <p:ph type="body" idx="1"/>
          </p:nvPr>
        </p:nvSpPr>
        <p:spPr>
          <a:xfrm>
            <a:off x="628650" y="1543050"/>
            <a:ext cx="8149590" cy="3606800"/>
          </a:xfrm>
        </p:spPr>
        <p:txBody>
          <a:bodyPr/>
          <a:lstStyle/>
          <a:p>
            <a:pPr eaLnBrk="1" hangingPunct="1">
              <a:buFont typeface="Wingdings" panose="05000000000000000000" pitchFamily="2" charset="2"/>
              <a:buChar char="l"/>
            </a:pPr>
            <a:r>
              <a:rPr lang="zh-CN" altLang="en-US" sz="2400" b="1" dirty="0">
                <a:latin typeface="大黑体" charset="-122"/>
                <a:ea typeface="大黑体" charset="-122"/>
              </a:rPr>
              <a:t>工程设计方法</a:t>
            </a:r>
          </a:p>
          <a:p>
            <a:pPr eaLnBrk="1" hangingPunct="1">
              <a:buFontTx/>
              <a:buNone/>
            </a:pPr>
            <a:endParaRPr lang="zh-CN" altLang="en-US" sz="2400" b="1" dirty="0">
              <a:latin typeface="大黑体" charset="-122"/>
              <a:ea typeface="大黑体" charset="-122"/>
            </a:endParaRPr>
          </a:p>
          <a:p>
            <a:pPr eaLnBrk="1" hangingPunct="1">
              <a:buFontTx/>
              <a:buNone/>
            </a:pPr>
            <a:r>
              <a:rPr lang="zh-CN" altLang="en-US" b="1" dirty="0">
                <a:latin typeface="大黑体" charset="-122"/>
                <a:ea typeface="大黑体" charset="-122"/>
              </a:rPr>
              <a:t>根据中断概率</a:t>
            </a:r>
            <a:r>
              <a:rPr lang="en-US" altLang="zh-CN" b="1" dirty="0">
                <a:latin typeface="大黑体" charset="-122"/>
                <a:ea typeface="大黑体" charset="-122"/>
              </a:rPr>
              <a:t>U</a:t>
            </a:r>
            <a:r>
              <a:rPr lang="zh-CN" altLang="en-US" b="1" baseline="-25000" dirty="0">
                <a:latin typeface="大黑体" charset="-122"/>
                <a:ea typeface="大黑体" charset="-122"/>
              </a:rPr>
              <a:t>中断</a:t>
            </a:r>
            <a:r>
              <a:rPr lang="zh-CN" altLang="en-US" b="1" dirty="0">
                <a:latin typeface="大黑体" charset="-122"/>
                <a:ea typeface="大黑体" charset="-122"/>
              </a:rPr>
              <a:t>→确定衰落深度</a:t>
            </a:r>
            <a:r>
              <a:rPr lang="en-US" altLang="zh-CN" b="1" dirty="0" err="1">
                <a:latin typeface="大黑体" charset="-122"/>
                <a:ea typeface="大黑体" charset="-122"/>
              </a:rPr>
              <a:t>F</a:t>
            </a:r>
            <a:r>
              <a:rPr lang="en-US" altLang="zh-CN" b="1" baseline="-25000" dirty="0" err="1">
                <a:latin typeface="大黑体" charset="-122"/>
                <a:ea typeface="大黑体" charset="-122"/>
              </a:rPr>
              <a:t>d</a:t>
            </a:r>
            <a:r>
              <a:rPr lang="en-US" altLang="zh-CN" b="1" dirty="0">
                <a:latin typeface="大黑体" charset="-122"/>
                <a:ea typeface="大黑体" charset="-122"/>
              </a:rPr>
              <a:t>→</a:t>
            </a:r>
            <a:r>
              <a:rPr lang="zh-CN" altLang="en-US" b="1" dirty="0">
                <a:latin typeface="大黑体" charset="-122"/>
                <a:ea typeface="大黑体" charset="-122"/>
              </a:rPr>
              <a:t>根据</a:t>
            </a:r>
            <a:r>
              <a:rPr lang="en-US" altLang="zh-CN" b="1" dirty="0" err="1">
                <a:ea typeface="大黑体" charset="-122"/>
              </a:rPr>
              <a:t>R</a:t>
            </a:r>
            <a:r>
              <a:rPr lang="en-US" altLang="zh-CN" b="1" dirty="0" err="1">
                <a:ea typeface="大黑体" charset="-122"/>
                <a:sym typeface="Symbol" panose="05050102010706020507" pitchFamily="18" charset="2"/>
              </a:rPr>
              <a:t>F</a:t>
            </a:r>
            <a:r>
              <a:rPr lang="en-US" altLang="zh-CN" b="1" baseline="-25000" dirty="0" err="1">
                <a:ea typeface="大黑体" charset="-122"/>
                <a:sym typeface="Symbol" panose="05050102010706020507" pitchFamily="18" charset="2"/>
              </a:rPr>
              <a:t>d</a:t>
            </a:r>
            <a:r>
              <a:rPr lang="en-US" altLang="zh-CN" b="1" dirty="0">
                <a:latin typeface="大黑体" charset="-122"/>
                <a:ea typeface="大黑体" charset="-122"/>
              </a:rPr>
              <a:t>→</a:t>
            </a:r>
            <a:r>
              <a:rPr lang="zh-CN" altLang="en-US" b="1" dirty="0">
                <a:latin typeface="大黑体" charset="-122"/>
                <a:ea typeface="大黑体" charset="-122"/>
              </a:rPr>
              <a:t>确定衰落储备</a:t>
            </a:r>
            <a:r>
              <a:rPr lang="en-US" altLang="zh-CN" b="1" dirty="0">
                <a:ea typeface="大黑体" charset="-122"/>
              </a:rPr>
              <a:t>R</a:t>
            </a:r>
          </a:p>
          <a:p>
            <a:pPr eaLnBrk="1" hangingPunct="1">
              <a:buFontTx/>
              <a:buNone/>
            </a:pPr>
            <a:endParaRPr lang="en-US" altLang="zh-CN" sz="2400" b="1" dirty="0">
              <a:latin typeface="大黑体" charset="-122"/>
              <a:ea typeface="大黑体" charset="-122"/>
            </a:endParaRPr>
          </a:p>
          <a:p>
            <a:pPr eaLnBrk="1" hangingPunct="1">
              <a:buFont typeface="Wingdings" pitchFamily="2" charset="2"/>
              <a:buChar char="l"/>
            </a:pPr>
            <a:r>
              <a:rPr lang="zh-CN" altLang="en-US" sz="2400" b="1" dirty="0">
                <a:latin typeface="大黑体" charset="-122"/>
                <a:ea typeface="大黑体" charset="-122"/>
              </a:rPr>
              <a:t>衰落储备的实现方法：增加发送功率、提高天线增益、减少通信距离、降低噪声系数及对归一化信噪比的要求等。</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14</a:t>
            </a:fld>
            <a:endParaRPr lang="en-GB" altLang="zh-CN"/>
          </a:p>
        </p:txBody>
      </p:sp>
    </p:spTree>
    <p:extLst>
      <p:ext uri="{BB962C8B-B14F-4D97-AF65-F5344CB8AC3E}">
        <p14:creationId xmlns:p14="http://schemas.microsoft.com/office/powerpoint/2010/main" val="365812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29699" name="Rectangle 3"/>
          <p:cNvSpPr>
            <a:spLocks noGrp="1" noChangeArrowheads="1"/>
          </p:cNvSpPr>
          <p:nvPr>
            <p:ph type="subTitle" idx="1"/>
          </p:nvPr>
        </p:nvSpPr>
        <p:spPr>
          <a:xfrm>
            <a:off x="1123950" y="1524000"/>
            <a:ext cx="6591300" cy="1485900"/>
          </a:xfrm>
        </p:spPr>
        <p:txBody>
          <a:bodyPr/>
          <a:lstStyle/>
          <a:p>
            <a:pPr eaLnBrk="1" hangingPunct="1">
              <a:buClr>
                <a:schemeClr val="tx1"/>
              </a:buClr>
            </a:pPr>
            <a:r>
              <a:rPr lang="zh-CN" altLang="en-US" b="1" dirty="0">
                <a:solidFill>
                  <a:srgbClr val="CC0000"/>
                </a:solidFill>
                <a:ea typeface="大黑体" charset="-122"/>
              </a:rPr>
              <a:t>功率控制法</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15</a:t>
            </a:fld>
            <a:endParaRPr lang="en-GB" altLang="zh-CN"/>
          </a:p>
        </p:txBody>
      </p:sp>
    </p:spTree>
    <p:extLst>
      <p:ext uri="{BB962C8B-B14F-4D97-AF65-F5344CB8AC3E}">
        <p14:creationId xmlns:p14="http://schemas.microsoft.com/office/powerpoint/2010/main" val="27224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647700"/>
            <a:ext cx="7772400" cy="666750"/>
          </a:xfrm>
        </p:spPr>
        <p:txBody>
          <a:bodyPr/>
          <a:lstStyle/>
          <a:p>
            <a:pPr eaLnBrk="1" hangingPunct="1"/>
            <a:r>
              <a:rPr lang="zh-CN" altLang="en-US" b="1" dirty="0">
                <a:ea typeface="大黑体" charset="-122"/>
              </a:rPr>
              <a:t>工作</a:t>
            </a:r>
            <a:r>
              <a:rPr lang="zh-CN" altLang="zh-CN" b="1" dirty="0">
                <a:ea typeface="大黑体" charset="-122"/>
              </a:rPr>
              <a:t>原理</a:t>
            </a:r>
            <a:endParaRPr lang="zh-CN" altLang="en-US" b="1" dirty="0">
              <a:ea typeface="大黑体" charset="-122"/>
            </a:endParaRPr>
          </a:p>
        </p:txBody>
      </p:sp>
      <p:sp>
        <p:nvSpPr>
          <p:cNvPr id="30723" name="Rectangle 3"/>
          <p:cNvSpPr>
            <a:spLocks noGrp="1" noChangeArrowheads="1"/>
          </p:cNvSpPr>
          <p:nvPr>
            <p:ph type="body" idx="1"/>
          </p:nvPr>
        </p:nvSpPr>
        <p:spPr>
          <a:xfrm>
            <a:off x="609600" y="1562100"/>
            <a:ext cx="8351520" cy="4279900"/>
          </a:xfrm>
        </p:spPr>
        <p:txBody>
          <a:bodyPr/>
          <a:lstStyle/>
          <a:p>
            <a:pPr eaLnBrk="1" hangingPunct="1">
              <a:buFont typeface="Wingdings" panose="05000000000000000000" pitchFamily="2" charset="2"/>
              <a:buChar char="l"/>
            </a:pPr>
            <a:r>
              <a:rPr lang="zh-CN" altLang="en-US" sz="2800" b="1" dirty="0">
                <a:latin typeface="大黑体" charset="-122"/>
                <a:ea typeface="大黑体" charset="-122"/>
              </a:rPr>
              <a:t>电平储备法根据一定的中断概率给出足够的电平储备量</a:t>
            </a:r>
            <a:r>
              <a:rPr lang="en-US" altLang="zh-CN" sz="2800" b="1" dirty="0">
                <a:latin typeface="大黑体" charset="-122"/>
                <a:ea typeface="大黑体" charset="-122"/>
              </a:rPr>
              <a:t>,</a:t>
            </a:r>
            <a:r>
              <a:rPr lang="zh-CN" altLang="en-US" sz="2800" b="1" dirty="0">
                <a:latin typeface="大黑体" charset="-122"/>
                <a:ea typeface="大黑体" charset="-122"/>
              </a:rPr>
              <a:t>从而保证无线通信的传播可靠性。</a:t>
            </a:r>
          </a:p>
          <a:p>
            <a:pPr eaLnBrk="1" hangingPunct="1">
              <a:buFont typeface="Wingdings" panose="05000000000000000000" pitchFamily="2" charset="2"/>
              <a:buChar char="l"/>
            </a:pPr>
            <a:r>
              <a:rPr lang="zh-CN" altLang="en-US" sz="2800" b="1" dirty="0">
                <a:latin typeface="大黑体" charset="-122"/>
                <a:ea typeface="大黑体" charset="-122"/>
              </a:rPr>
              <a:t>但是也存在问题</a:t>
            </a:r>
            <a:r>
              <a:rPr lang="zh-CN" altLang="en-US" sz="2800" b="1" dirty="0">
                <a:latin typeface="大黑体" charset="-122"/>
                <a:ea typeface="大黑体" charset="-122"/>
                <a:sym typeface="Wingdings" panose="05000000000000000000" pitchFamily="2" charset="2"/>
              </a:rPr>
              <a:t>：</a:t>
            </a:r>
          </a:p>
          <a:p>
            <a:pPr eaLnBrk="1" hangingPunct="1">
              <a:buFontTx/>
              <a:buNone/>
            </a:pPr>
            <a:r>
              <a:rPr lang="zh-CN" altLang="en-US" sz="2800" b="1" dirty="0">
                <a:latin typeface="大黑体" charset="-122"/>
                <a:ea typeface="大黑体" charset="-122"/>
              </a:rPr>
              <a:t>	－为了防备偶尔的电平衰落，大多数时间的电平都是浪费的；</a:t>
            </a:r>
          </a:p>
          <a:p>
            <a:pPr eaLnBrk="1" hangingPunct="1">
              <a:buFontTx/>
              <a:buNone/>
            </a:pPr>
            <a:r>
              <a:rPr lang="zh-CN" altLang="en-US" sz="2800" b="1" dirty="0">
                <a:latin typeface="大黑体" charset="-122"/>
                <a:ea typeface="大黑体" charset="-122"/>
              </a:rPr>
              <a:t>	－在多址或多用户场合，这种电平储备更不可取，它将产生严重的多址或多用户干扰，如</a:t>
            </a:r>
            <a:r>
              <a:rPr lang="en-US" altLang="zh-CN" sz="2800" b="1" dirty="0">
                <a:latin typeface="大黑体" charset="-122"/>
                <a:ea typeface="大黑体" charset="-122"/>
              </a:rPr>
              <a:t>CDMA</a:t>
            </a:r>
            <a:r>
              <a:rPr lang="zh-CN" altLang="en-US" sz="2800" b="1" dirty="0">
                <a:latin typeface="大黑体" charset="-122"/>
                <a:ea typeface="大黑体" charset="-122"/>
              </a:rPr>
              <a:t>这样的干扰受限系统中的远近效应干扰。</a:t>
            </a:r>
          </a:p>
          <a:p>
            <a:pPr eaLnBrk="1" hangingPunct="1">
              <a:buFont typeface="Wingdings" panose="05000000000000000000" pitchFamily="2" charset="2"/>
              <a:buChar char="l"/>
            </a:pPr>
            <a:r>
              <a:rPr lang="zh-CN" altLang="en-US" sz="2800" b="1" dirty="0">
                <a:latin typeface="大黑体" charset="-122"/>
                <a:ea typeface="大黑体" charset="-122"/>
              </a:rPr>
              <a:t>为此，采用自适应的功率控制法。</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16</a:t>
            </a:fld>
            <a:endParaRPr lang="en-GB" altLang="zh-CN"/>
          </a:p>
        </p:txBody>
      </p:sp>
    </p:spTree>
    <p:extLst>
      <p:ext uri="{BB962C8B-B14F-4D97-AF65-F5344CB8AC3E}">
        <p14:creationId xmlns:p14="http://schemas.microsoft.com/office/powerpoint/2010/main" val="99675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9125" y="704850"/>
            <a:ext cx="7772400" cy="666750"/>
          </a:xfrm>
        </p:spPr>
        <p:txBody>
          <a:bodyPr/>
          <a:lstStyle/>
          <a:p>
            <a:pPr eaLnBrk="1" hangingPunct="1"/>
            <a:r>
              <a:rPr lang="zh-CN" altLang="en-US" b="1" dirty="0">
                <a:ea typeface="大黑体" charset="-122"/>
              </a:rPr>
              <a:t>自适应功率控制</a:t>
            </a:r>
          </a:p>
        </p:txBody>
      </p:sp>
      <p:sp>
        <p:nvSpPr>
          <p:cNvPr id="31747" name="Rectangle 3"/>
          <p:cNvSpPr>
            <a:spLocks noGrp="1" noChangeArrowheads="1"/>
          </p:cNvSpPr>
          <p:nvPr>
            <p:ph type="body" idx="1"/>
          </p:nvPr>
        </p:nvSpPr>
        <p:spPr>
          <a:xfrm>
            <a:off x="619125" y="1657350"/>
            <a:ext cx="8553450" cy="742950"/>
          </a:xfrm>
        </p:spPr>
        <p:txBody>
          <a:bodyPr/>
          <a:lstStyle/>
          <a:p>
            <a:pPr eaLnBrk="1" hangingPunct="1">
              <a:buFont typeface="Wingdings" panose="05000000000000000000" pitchFamily="2" charset="2"/>
              <a:buChar char="l"/>
            </a:pPr>
            <a:r>
              <a:rPr lang="zh-CN" altLang="en-US" sz="2800" b="1" dirty="0">
                <a:latin typeface="大黑体" charset="-122"/>
                <a:ea typeface="大黑体" charset="-122"/>
              </a:rPr>
              <a:t>原理框图</a:t>
            </a: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en-US" altLang="zh-CN" sz="2800" b="1" dirty="0">
              <a:latin typeface="大黑体" charset="-122"/>
              <a:ea typeface="大黑体" charset="-122"/>
            </a:endParaRPr>
          </a:p>
        </p:txBody>
      </p:sp>
      <p:grpSp>
        <p:nvGrpSpPr>
          <p:cNvPr id="31748" name="Group 18"/>
          <p:cNvGrpSpPr>
            <a:grpSpLocks/>
          </p:cNvGrpSpPr>
          <p:nvPr/>
        </p:nvGrpSpPr>
        <p:grpSpPr bwMode="auto">
          <a:xfrm>
            <a:off x="1428750" y="2152650"/>
            <a:ext cx="6172200" cy="2781300"/>
            <a:chOff x="900" y="1356"/>
            <a:chExt cx="3888" cy="1752"/>
          </a:xfrm>
        </p:grpSpPr>
        <p:sp>
          <p:nvSpPr>
            <p:cNvPr id="31749" name="Rectangle 4"/>
            <p:cNvSpPr>
              <a:spLocks noChangeArrowheads="1"/>
            </p:cNvSpPr>
            <p:nvPr/>
          </p:nvSpPr>
          <p:spPr bwMode="auto">
            <a:xfrm>
              <a:off x="1404" y="1932"/>
              <a:ext cx="1056" cy="444"/>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2400">
                  <a:solidFill>
                    <a:srgbClr val="000066"/>
                  </a:solidFill>
                </a:rPr>
                <a:t>功率控制</a:t>
              </a:r>
            </a:p>
          </p:txBody>
        </p:sp>
        <p:sp>
          <p:nvSpPr>
            <p:cNvPr id="31750" name="Rectangle 5"/>
            <p:cNvSpPr>
              <a:spLocks noChangeArrowheads="1"/>
            </p:cNvSpPr>
            <p:nvPr/>
          </p:nvSpPr>
          <p:spPr bwMode="auto">
            <a:xfrm>
              <a:off x="2976" y="1932"/>
              <a:ext cx="1056" cy="444"/>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31751" name="Rectangle 6"/>
            <p:cNvSpPr>
              <a:spLocks noChangeArrowheads="1"/>
            </p:cNvSpPr>
            <p:nvPr/>
          </p:nvSpPr>
          <p:spPr bwMode="auto">
            <a:xfrm>
              <a:off x="1416" y="2664"/>
              <a:ext cx="1056" cy="444"/>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31752" name="Rectangle 7"/>
            <p:cNvSpPr>
              <a:spLocks noChangeArrowheads="1"/>
            </p:cNvSpPr>
            <p:nvPr/>
          </p:nvSpPr>
          <p:spPr bwMode="auto">
            <a:xfrm>
              <a:off x="3182" y="2016"/>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zh-CN" altLang="en-US" sz="2400">
                  <a:solidFill>
                    <a:srgbClr val="000066"/>
                  </a:solidFill>
                </a:rPr>
                <a:t>发射机</a:t>
              </a:r>
            </a:p>
          </p:txBody>
        </p:sp>
        <p:sp>
          <p:nvSpPr>
            <p:cNvPr id="31753" name="Rectangle 8"/>
            <p:cNvSpPr>
              <a:spLocks noChangeArrowheads="1"/>
            </p:cNvSpPr>
            <p:nvPr/>
          </p:nvSpPr>
          <p:spPr bwMode="auto">
            <a:xfrm>
              <a:off x="1514" y="27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zh-CN" altLang="en-US" sz="2400">
                  <a:solidFill>
                    <a:srgbClr val="000066"/>
                  </a:solidFill>
                </a:rPr>
                <a:t>功率检测</a:t>
              </a:r>
            </a:p>
          </p:txBody>
        </p:sp>
        <p:sp>
          <p:nvSpPr>
            <p:cNvPr id="31754" name="Line 9"/>
            <p:cNvSpPr>
              <a:spLocks noChangeShapeType="1"/>
            </p:cNvSpPr>
            <p:nvPr/>
          </p:nvSpPr>
          <p:spPr bwMode="auto">
            <a:xfrm>
              <a:off x="900" y="2148"/>
              <a:ext cx="5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5" name="Line 10"/>
            <p:cNvSpPr>
              <a:spLocks noChangeShapeType="1"/>
            </p:cNvSpPr>
            <p:nvPr/>
          </p:nvSpPr>
          <p:spPr bwMode="auto">
            <a:xfrm>
              <a:off x="2472" y="2148"/>
              <a:ext cx="4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6" name="Line 11"/>
            <p:cNvSpPr>
              <a:spLocks noChangeShapeType="1"/>
            </p:cNvSpPr>
            <p:nvPr/>
          </p:nvSpPr>
          <p:spPr bwMode="auto">
            <a:xfrm>
              <a:off x="4044" y="2136"/>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12"/>
            <p:cNvSpPr>
              <a:spLocks noChangeShapeType="1"/>
            </p:cNvSpPr>
            <p:nvPr/>
          </p:nvSpPr>
          <p:spPr bwMode="auto">
            <a:xfrm>
              <a:off x="4368" y="1368"/>
              <a:ext cx="4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Line 13"/>
            <p:cNvSpPr>
              <a:spLocks noChangeShapeType="1"/>
            </p:cNvSpPr>
            <p:nvPr/>
          </p:nvSpPr>
          <p:spPr bwMode="auto">
            <a:xfrm>
              <a:off x="4380" y="1356"/>
              <a:ext cx="204" cy="2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14"/>
            <p:cNvSpPr>
              <a:spLocks noChangeShapeType="1"/>
            </p:cNvSpPr>
            <p:nvPr/>
          </p:nvSpPr>
          <p:spPr bwMode="auto">
            <a:xfrm flipH="1">
              <a:off x="4608" y="1368"/>
              <a:ext cx="180" cy="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15"/>
            <p:cNvSpPr>
              <a:spLocks noChangeShapeType="1"/>
            </p:cNvSpPr>
            <p:nvPr/>
          </p:nvSpPr>
          <p:spPr bwMode="auto">
            <a:xfrm>
              <a:off x="4584" y="1584"/>
              <a:ext cx="0" cy="5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16"/>
            <p:cNvSpPr>
              <a:spLocks noChangeShapeType="1"/>
            </p:cNvSpPr>
            <p:nvPr/>
          </p:nvSpPr>
          <p:spPr bwMode="auto">
            <a:xfrm flipV="1">
              <a:off x="1932" y="237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2" name="Line 17"/>
            <p:cNvSpPr>
              <a:spLocks noChangeShapeType="1"/>
            </p:cNvSpPr>
            <p:nvPr/>
          </p:nvSpPr>
          <p:spPr bwMode="auto">
            <a:xfrm flipH="1">
              <a:off x="2460" y="288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17</a:t>
            </a:fld>
            <a:endParaRPr lang="en-GB" altLang="zh-CN"/>
          </a:p>
        </p:txBody>
      </p:sp>
    </p:spTree>
    <p:extLst>
      <p:ext uri="{BB962C8B-B14F-4D97-AF65-F5344CB8AC3E}">
        <p14:creationId xmlns:p14="http://schemas.microsoft.com/office/powerpoint/2010/main" val="383021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737659"/>
            <a:ext cx="7772400" cy="666750"/>
          </a:xfrm>
        </p:spPr>
        <p:txBody>
          <a:bodyPr/>
          <a:lstStyle/>
          <a:p>
            <a:pPr eaLnBrk="1" hangingPunct="1"/>
            <a:r>
              <a:rPr lang="zh-CN" altLang="en-US" b="1" dirty="0">
                <a:ea typeface="大黑体" charset="-122"/>
              </a:rPr>
              <a:t>自适应功率控制（续）</a:t>
            </a:r>
          </a:p>
        </p:txBody>
      </p:sp>
      <p:sp>
        <p:nvSpPr>
          <p:cNvPr id="32771" name="Rectangle 3"/>
          <p:cNvSpPr>
            <a:spLocks noGrp="1" noChangeArrowheads="1"/>
          </p:cNvSpPr>
          <p:nvPr>
            <p:ph type="body" idx="1"/>
          </p:nvPr>
        </p:nvSpPr>
        <p:spPr>
          <a:xfrm>
            <a:off x="609600" y="1536700"/>
            <a:ext cx="8553450" cy="742950"/>
          </a:xfrm>
        </p:spPr>
        <p:txBody>
          <a:bodyPr/>
          <a:lstStyle/>
          <a:p>
            <a:pPr eaLnBrk="1" hangingPunct="1">
              <a:buFont typeface="Wingdings" panose="05000000000000000000" pitchFamily="2" charset="2"/>
              <a:buChar char="l"/>
            </a:pPr>
            <a:r>
              <a:rPr lang="zh-CN" altLang="en-US" sz="2800" b="1" dirty="0">
                <a:solidFill>
                  <a:srgbClr val="FF0000"/>
                </a:solidFill>
                <a:latin typeface="大黑体" charset="-122"/>
                <a:ea typeface="大黑体" charset="-122"/>
              </a:rPr>
              <a:t>开环</a:t>
            </a:r>
            <a:r>
              <a:rPr lang="zh-CN" altLang="en-US" sz="2800" b="1" dirty="0">
                <a:latin typeface="大黑体" charset="-122"/>
                <a:ea typeface="大黑体" charset="-122"/>
              </a:rPr>
              <a:t>功率控制</a:t>
            </a:r>
            <a:r>
              <a:rPr lang="en-US" altLang="zh-CN" sz="2800" b="1" dirty="0">
                <a:latin typeface="大黑体" charset="-122"/>
                <a:ea typeface="大黑体" charset="-122"/>
              </a:rPr>
              <a:t>——</a:t>
            </a:r>
            <a:r>
              <a:rPr lang="zh-CN" altLang="en-US" sz="2800" b="1" dirty="0">
                <a:solidFill>
                  <a:srgbClr val="FF0000"/>
                </a:solidFill>
                <a:latin typeface="大黑体" charset="-122"/>
                <a:ea typeface="大黑体" charset="-122"/>
              </a:rPr>
              <a:t>只在发端直接检测、控制</a:t>
            </a: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buFont typeface="Wingdings" panose="05000000000000000000" pitchFamily="2" charset="2"/>
              <a:buChar char="l"/>
            </a:pPr>
            <a:r>
              <a:rPr lang="zh-CN" altLang="en-US" sz="2400" b="1" dirty="0">
                <a:latin typeface="大黑体" charset="-122"/>
                <a:ea typeface="大黑体" charset="-122"/>
              </a:rPr>
              <a:t>说明</a:t>
            </a:r>
          </a:p>
          <a:p>
            <a:pPr eaLnBrk="1" hangingPunct="1"/>
            <a:r>
              <a:rPr lang="zh-CN" altLang="en-US" sz="1800" b="1" dirty="0">
                <a:latin typeface="大黑体" charset="-122"/>
                <a:ea typeface="大黑体" charset="-122"/>
              </a:rPr>
              <a:t>对于无衰落信道，开环控制适用于</a:t>
            </a:r>
            <a:r>
              <a:rPr lang="en-US" altLang="zh-CN" sz="1800" b="1" dirty="0">
                <a:latin typeface="大黑体" charset="-122"/>
                <a:ea typeface="大黑体" charset="-122"/>
              </a:rPr>
              <a:t>FDD</a:t>
            </a:r>
            <a:r>
              <a:rPr lang="zh-CN" altLang="en-US" sz="1800" b="1" dirty="0">
                <a:latin typeface="大黑体" charset="-122"/>
                <a:ea typeface="大黑体" charset="-122"/>
              </a:rPr>
              <a:t>及</a:t>
            </a:r>
            <a:r>
              <a:rPr lang="en-US" altLang="zh-CN" sz="1800" b="1" dirty="0">
                <a:latin typeface="大黑体" charset="-122"/>
                <a:ea typeface="大黑体" charset="-122"/>
              </a:rPr>
              <a:t>TDD</a:t>
            </a:r>
            <a:r>
              <a:rPr lang="zh-CN" altLang="en-US" sz="1800" b="1" dirty="0">
                <a:latin typeface="大黑体" charset="-122"/>
                <a:ea typeface="大黑体" charset="-122"/>
              </a:rPr>
              <a:t>。</a:t>
            </a:r>
          </a:p>
          <a:p>
            <a:pPr eaLnBrk="1" hangingPunct="1"/>
            <a:r>
              <a:rPr lang="zh-CN" altLang="en-US" sz="1800" b="1" dirty="0">
                <a:latin typeface="大黑体" charset="-122"/>
                <a:ea typeface="大黑体" charset="-122"/>
              </a:rPr>
              <a:t>对于频率衰落信道，开环控制适用于</a:t>
            </a:r>
            <a:r>
              <a:rPr lang="en-US" altLang="zh-CN" sz="1800" b="1" dirty="0">
                <a:latin typeface="大黑体" charset="-122"/>
                <a:ea typeface="大黑体" charset="-122"/>
              </a:rPr>
              <a:t>TDD</a:t>
            </a:r>
            <a:r>
              <a:rPr lang="zh-CN" altLang="en-US" sz="1800" b="1" dirty="0">
                <a:latin typeface="大黑体" charset="-122"/>
                <a:ea typeface="大黑体" charset="-122"/>
              </a:rPr>
              <a:t>，不适用于</a:t>
            </a:r>
            <a:r>
              <a:rPr lang="en-US" altLang="zh-CN" sz="1800" b="1" dirty="0">
                <a:latin typeface="大黑体" charset="-122"/>
                <a:ea typeface="大黑体" charset="-122"/>
              </a:rPr>
              <a:t>FDD</a:t>
            </a:r>
            <a:r>
              <a:rPr lang="zh-CN" altLang="en-US" sz="1800" b="1" dirty="0">
                <a:latin typeface="大黑体" charset="-122"/>
                <a:ea typeface="大黑体" charset="-122"/>
              </a:rPr>
              <a:t>。（</a:t>
            </a:r>
            <a:r>
              <a:rPr lang="zh-CN" altLang="en-US" sz="1800" b="1" dirty="0">
                <a:solidFill>
                  <a:srgbClr val="FF0000"/>
                </a:solidFill>
                <a:latin typeface="大黑体" charset="-122"/>
                <a:ea typeface="大黑体" charset="-122"/>
              </a:rPr>
              <a:t>相对时不变、宽带</a:t>
            </a:r>
            <a:r>
              <a:rPr lang="zh-CN" altLang="en-US" sz="1800" b="1" dirty="0">
                <a:latin typeface="大黑体" charset="-122"/>
                <a:ea typeface="大黑体" charset="-122"/>
              </a:rPr>
              <a:t>）</a:t>
            </a:r>
          </a:p>
          <a:p>
            <a:pPr eaLnBrk="1" hangingPunct="1"/>
            <a:r>
              <a:rPr lang="zh-CN" altLang="en-US" sz="1800" b="1" dirty="0">
                <a:latin typeface="大黑体" charset="-122"/>
                <a:ea typeface="大黑体" charset="-122"/>
              </a:rPr>
              <a:t>对于时间衰落信道，开环控制适用于</a:t>
            </a:r>
            <a:r>
              <a:rPr lang="en-US" altLang="zh-CN" sz="1800" b="1" dirty="0">
                <a:latin typeface="大黑体" charset="-122"/>
                <a:ea typeface="大黑体" charset="-122"/>
              </a:rPr>
              <a:t>FDD</a:t>
            </a:r>
            <a:r>
              <a:rPr lang="zh-CN" altLang="en-US" sz="1800" b="1" dirty="0">
                <a:latin typeface="大黑体" charset="-122"/>
                <a:ea typeface="大黑体" charset="-122"/>
              </a:rPr>
              <a:t>，不适用于</a:t>
            </a:r>
            <a:r>
              <a:rPr lang="en-US" altLang="zh-CN" sz="1800" b="1" dirty="0">
                <a:latin typeface="大黑体" charset="-122"/>
                <a:ea typeface="大黑体" charset="-122"/>
              </a:rPr>
              <a:t>TDD</a:t>
            </a:r>
            <a:r>
              <a:rPr lang="zh-CN" altLang="en-US" sz="1800" b="1" dirty="0">
                <a:latin typeface="大黑体" charset="-122"/>
                <a:ea typeface="大黑体" charset="-122"/>
              </a:rPr>
              <a:t>。（</a:t>
            </a:r>
            <a:r>
              <a:rPr lang="zh-CN" altLang="en-US" sz="1800" b="1" dirty="0">
                <a:solidFill>
                  <a:srgbClr val="FF0000"/>
                </a:solidFill>
                <a:latin typeface="大黑体" charset="-122"/>
                <a:ea typeface="大黑体" charset="-122"/>
              </a:rPr>
              <a:t>相对窄带、相干带宽</a:t>
            </a:r>
            <a:r>
              <a:rPr lang="zh-CN" altLang="en-US" sz="1800" b="1" dirty="0">
                <a:latin typeface="大黑体" charset="-122"/>
                <a:ea typeface="大黑体" charset="-122"/>
              </a:rPr>
              <a:t>）</a:t>
            </a:r>
          </a:p>
          <a:p>
            <a:pPr eaLnBrk="1" hangingPunct="1"/>
            <a:r>
              <a:rPr lang="zh-CN" altLang="en-US" sz="1800" b="1" dirty="0">
                <a:latin typeface="大黑体" charset="-122"/>
                <a:ea typeface="大黑体" charset="-122"/>
              </a:rPr>
              <a:t>对于双衰落信道，开环控制都不适用。</a:t>
            </a:r>
            <a:endParaRPr lang="zh-CN" altLang="en-US" sz="2800" b="1" dirty="0">
              <a:latin typeface="大黑体" charset="-122"/>
              <a:ea typeface="大黑体" charset="-122"/>
            </a:endParaRPr>
          </a:p>
        </p:txBody>
      </p:sp>
      <p:grpSp>
        <p:nvGrpSpPr>
          <p:cNvPr id="32772" name="Group 4"/>
          <p:cNvGrpSpPr>
            <a:grpSpLocks/>
          </p:cNvGrpSpPr>
          <p:nvPr/>
        </p:nvGrpSpPr>
        <p:grpSpPr bwMode="auto">
          <a:xfrm>
            <a:off x="1746250" y="2324100"/>
            <a:ext cx="6019800" cy="2057400"/>
            <a:chOff x="972" y="1368"/>
            <a:chExt cx="3540" cy="972"/>
          </a:xfrm>
        </p:grpSpPr>
        <p:sp>
          <p:nvSpPr>
            <p:cNvPr id="32773" name="Rectangle 5"/>
            <p:cNvSpPr>
              <a:spLocks noChangeArrowheads="1"/>
            </p:cNvSpPr>
            <p:nvPr/>
          </p:nvSpPr>
          <p:spPr bwMode="auto">
            <a:xfrm>
              <a:off x="1344" y="1404"/>
              <a:ext cx="637" cy="336"/>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rPr>
                <a:t>功率控制</a:t>
              </a:r>
            </a:p>
          </p:txBody>
        </p:sp>
        <p:sp>
          <p:nvSpPr>
            <p:cNvPr id="32774" name="Rectangle 6"/>
            <p:cNvSpPr>
              <a:spLocks noChangeArrowheads="1"/>
            </p:cNvSpPr>
            <p:nvPr/>
          </p:nvSpPr>
          <p:spPr bwMode="auto">
            <a:xfrm>
              <a:off x="2328" y="1392"/>
              <a:ext cx="637" cy="336"/>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rPr>
                <a:t>发射机</a:t>
              </a:r>
            </a:p>
          </p:txBody>
        </p:sp>
        <p:sp>
          <p:nvSpPr>
            <p:cNvPr id="32775" name="Rectangle 7"/>
            <p:cNvSpPr>
              <a:spLocks noChangeArrowheads="1"/>
            </p:cNvSpPr>
            <p:nvPr/>
          </p:nvSpPr>
          <p:spPr bwMode="auto">
            <a:xfrm>
              <a:off x="1332" y="1992"/>
              <a:ext cx="637" cy="336"/>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rPr>
                <a:t>功率检测</a:t>
              </a:r>
            </a:p>
          </p:txBody>
        </p:sp>
        <p:sp>
          <p:nvSpPr>
            <p:cNvPr id="32776" name="Rectangle 8"/>
            <p:cNvSpPr>
              <a:spLocks noChangeArrowheads="1"/>
            </p:cNvSpPr>
            <p:nvPr/>
          </p:nvSpPr>
          <p:spPr bwMode="auto">
            <a:xfrm>
              <a:off x="2316" y="2004"/>
              <a:ext cx="637" cy="336"/>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rPr>
                <a:t>接收机</a:t>
              </a:r>
            </a:p>
          </p:txBody>
        </p:sp>
        <p:sp>
          <p:nvSpPr>
            <p:cNvPr id="32777" name="Rectangle 9"/>
            <p:cNvSpPr>
              <a:spLocks noChangeArrowheads="1"/>
            </p:cNvSpPr>
            <p:nvPr/>
          </p:nvSpPr>
          <p:spPr bwMode="auto">
            <a:xfrm>
              <a:off x="3264" y="1728"/>
              <a:ext cx="637" cy="336"/>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rPr>
                <a:t>双工器</a:t>
              </a:r>
            </a:p>
          </p:txBody>
        </p:sp>
        <p:grpSp>
          <p:nvGrpSpPr>
            <p:cNvPr id="32778" name="Group 10"/>
            <p:cNvGrpSpPr>
              <a:grpSpLocks/>
            </p:cNvGrpSpPr>
            <p:nvPr/>
          </p:nvGrpSpPr>
          <p:grpSpPr bwMode="auto">
            <a:xfrm>
              <a:off x="3924" y="1368"/>
              <a:ext cx="588" cy="528"/>
              <a:chOff x="4044" y="1356"/>
              <a:chExt cx="744" cy="792"/>
            </a:xfrm>
          </p:grpSpPr>
          <p:sp>
            <p:nvSpPr>
              <p:cNvPr id="32787" name="Line 11"/>
              <p:cNvSpPr>
                <a:spLocks noChangeShapeType="1"/>
              </p:cNvSpPr>
              <p:nvPr/>
            </p:nvSpPr>
            <p:spPr bwMode="auto">
              <a:xfrm>
                <a:off x="4044" y="2136"/>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12"/>
              <p:cNvSpPr>
                <a:spLocks noChangeShapeType="1"/>
              </p:cNvSpPr>
              <p:nvPr/>
            </p:nvSpPr>
            <p:spPr bwMode="auto">
              <a:xfrm>
                <a:off x="4368" y="1368"/>
                <a:ext cx="4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13"/>
              <p:cNvSpPr>
                <a:spLocks noChangeShapeType="1"/>
              </p:cNvSpPr>
              <p:nvPr/>
            </p:nvSpPr>
            <p:spPr bwMode="auto">
              <a:xfrm>
                <a:off x="4380" y="1356"/>
                <a:ext cx="204" cy="2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14"/>
              <p:cNvSpPr>
                <a:spLocks noChangeShapeType="1"/>
              </p:cNvSpPr>
              <p:nvPr/>
            </p:nvSpPr>
            <p:spPr bwMode="auto">
              <a:xfrm flipH="1">
                <a:off x="4608" y="1368"/>
                <a:ext cx="180" cy="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15"/>
              <p:cNvSpPr>
                <a:spLocks noChangeShapeType="1"/>
              </p:cNvSpPr>
              <p:nvPr/>
            </p:nvSpPr>
            <p:spPr bwMode="auto">
              <a:xfrm>
                <a:off x="4584" y="1584"/>
                <a:ext cx="0" cy="5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79" name="Line 16"/>
            <p:cNvSpPr>
              <a:spLocks noChangeShapeType="1"/>
            </p:cNvSpPr>
            <p:nvPr/>
          </p:nvSpPr>
          <p:spPr bwMode="auto">
            <a:xfrm>
              <a:off x="972" y="1584"/>
              <a:ext cx="3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Line 17"/>
            <p:cNvSpPr>
              <a:spLocks noChangeShapeType="1"/>
            </p:cNvSpPr>
            <p:nvPr/>
          </p:nvSpPr>
          <p:spPr bwMode="auto">
            <a:xfrm>
              <a:off x="1980" y="1572"/>
              <a:ext cx="3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Line 18"/>
            <p:cNvSpPr>
              <a:spLocks noChangeShapeType="1"/>
            </p:cNvSpPr>
            <p:nvPr/>
          </p:nvSpPr>
          <p:spPr bwMode="auto">
            <a:xfrm>
              <a:off x="2964" y="1572"/>
              <a:ext cx="6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19"/>
            <p:cNvSpPr>
              <a:spLocks noChangeShapeType="1"/>
            </p:cNvSpPr>
            <p:nvPr/>
          </p:nvSpPr>
          <p:spPr bwMode="auto">
            <a:xfrm>
              <a:off x="3584" y="15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3" name="Line 20"/>
            <p:cNvSpPr>
              <a:spLocks noChangeShapeType="1"/>
            </p:cNvSpPr>
            <p:nvPr/>
          </p:nvSpPr>
          <p:spPr bwMode="auto">
            <a:xfrm flipV="1">
              <a:off x="1644" y="171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4" name="Line 21"/>
            <p:cNvSpPr>
              <a:spLocks noChangeShapeType="1"/>
            </p:cNvSpPr>
            <p:nvPr/>
          </p:nvSpPr>
          <p:spPr bwMode="auto">
            <a:xfrm flipH="1">
              <a:off x="1956" y="2172"/>
              <a:ext cx="3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5" name="Line 22"/>
            <p:cNvSpPr>
              <a:spLocks noChangeShapeType="1"/>
            </p:cNvSpPr>
            <p:nvPr/>
          </p:nvSpPr>
          <p:spPr bwMode="auto">
            <a:xfrm flipH="1">
              <a:off x="2940" y="2172"/>
              <a:ext cx="6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6" name="Line 23"/>
            <p:cNvSpPr>
              <a:spLocks noChangeShapeType="1"/>
            </p:cNvSpPr>
            <p:nvPr/>
          </p:nvSpPr>
          <p:spPr bwMode="auto">
            <a:xfrm>
              <a:off x="3584" y="2068"/>
              <a:ext cx="0" cy="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18</a:t>
            </a:fld>
            <a:endParaRPr lang="en-GB" altLang="zh-CN"/>
          </a:p>
        </p:txBody>
      </p:sp>
    </p:spTree>
    <p:extLst>
      <p:ext uri="{BB962C8B-B14F-4D97-AF65-F5344CB8AC3E}">
        <p14:creationId xmlns:p14="http://schemas.microsoft.com/office/powerpoint/2010/main" val="223538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3CCFA4-749B-494B-8722-1304723B19D6}"/>
              </a:ext>
            </a:extLst>
          </p:cNvPr>
          <p:cNvSpPr>
            <a:spLocks noGrp="1"/>
          </p:cNvSpPr>
          <p:nvPr>
            <p:ph type="sldNum" sz="quarter" idx="12"/>
          </p:nvPr>
        </p:nvSpPr>
        <p:spPr/>
        <p:txBody>
          <a:bodyPr/>
          <a:lstStyle/>
          <a:p>
            <a:pPr>
              <a:defRPr/>
            </a:pPr>
            <a:fld id="{F13EC1A2-80CC-4BEA-A8B9-2E1E540E6C1F}" type="slidenum">
              <a:rPr lang="zh-CN" altLang="en-GB" smtClean="0"/>
              <a:pPr>
                <a:defRPr/>
              </a:pPr>
              <a:t>1</a:t>
            </a:fld>
            <a:endParaRPr lang="en-GB" altLang="zh-CN"/>
          </a:p>
        </p:txBody>
      </p:sp>
      <p:sp>
        <p:nvSpPr>
          <p:cNvPr id="3" name="文本框 2">
            <a:extLst>
              <a:ext uri="{FF2B5EF4-FFF2-40B4-BE49-F238E27FC236}">
                <a16:creationId xmlns:a16="http://schemas.microsoft.com/office/drawing/2014/main" id="{D58F367F-64ED-4DF6-8C60-4AD922385F96}"/>
              </a:ext>
            </a:extLst>
          </p:cNvPr>
          <p:cNvSpPr txBox="1"/>
          <p:nvPr/>
        </p:nvSpPr>
        <p:spPr>
          <a:xfrm>
            <a:off x="537771" y="1260556"/>
            <a:ext cx="7842608" cy="1015663"/>
          </a:xfrm>
          <a:prstGeom prst="rect">
            <a:avLst/>
          </a:prstGeom>
          <a:noFill/>
        </p:spPr>
        <p:txBody>
          <a:bodyPr wrap="square" rtlCol="0">
            <a:spAutoFit/>
          </a:bodyPr>
          <a:lstStyle/>
          <a:p>
            <a:r>
              <a:rPr lang="en-US" altLang="zh-CN" sz="2000" dirty="0"/>
              <a:t>https://c.m.163.com/news/v/VCQC5FFC8.html?spss=newsapp&amp;spssid=d76cd77ed598b8f5d93ea5e56a6258e1&amp;spsw=1</a:t>
            </a:r>
            <a:endParaRPr lang="zh-CN" altLang="en-US" sz="2000" dirty="0"/>
          </a:p>
        </p:txBody>
      </p:sp>
      <p:sp>
        <p:nvSpPr>
          <p:cNvPr id="4" name="文本框 3">
            <a:extLst>
              <a:ext uri="{FF2B5EF4-FFF2-40B4-BE49-F238E27FC236}">
                <a16:creationId xmlns:a16="http://schemas.microsoft.com/office/drawing/2014/main" id="{5F60A9C1-3602-4427-A0F9-6E80D039BAF7}"/>
              </a:ext>
            </a:extLst>
          </p:cNvPr>
          <p:cNvSpPr txBox="1"/>
          <p:nvPr/>
        </p:nvSpPr>
        <p:spPr>
          <a:xfrm>
            <a:off x="402077" y="337226"/>
            <a:ext cx="4842992" cy="923330"/>
          </a:xfrm>
          <a:prstGeom prst="rect">
            <a:avLst/>
          </a:prstGeom>
          <a:noFill/>
        </p:spPr>
        <p:txBody>
          <a:bodyPr wrap="none" rtlCol="0">
            <a:spAutoFit/>
          </a:bodyPr>
          <a:lstStyle/>
          <a:p>
            <a:r>
              <a:rPr lang="zh-CN" altLang="en-US" sz="5400" dirty="0">
                <a:solidFill>
                  <a:srgbClr val="002060"/>
                </a:solidFill>
                <a:latin typeface="黑体" panose="02010609060101010101" pitchFamily="49" charset="-122"/>
                <a:ea typeface="黑体" panose="02010609060101010101" pitchFamily="49" charset="-122"/>
              </a:rPr>
              <a:t>天通一号</a:t>
            </a:r>
            <a:r>
              <a:rPr lang="en-US" altLang="zh-CN" sz="5400" dirty="0">
                <a:solidFill>
                  <a:srgbClr val="002060"/>
                </a:solidFill>
                <a:latin typeface="黑体" panose="02010609060101010101" pitchFamily="49" charset="-122"/>
                <a:ea typeface="黑体" panose="02010609060101010101" pitchFamily="49" charset="-122"/>
              </a:rPr>
              <a:t>-02</a:t>
            </a:r>
            <a:r>
              <a:rPr lang="zh-CN" altLang="en-US" sz="5400" dirty="0">
                <a:solidFill>
                  <a:srgbClr val="002060"/>
                </a:solidFill>
                <a:latin typeface="黑体" panose="02010609060101010101" pitchFamily="49" charset="-122"/>
                <a:ea typeface="黑体" panose="02010609060101010101" pitchFamily="49" charset="-122"/>
              </a:rPr>
              <a:t>星</a:t>
            </a:r>
          </a:p>
        </p:txBody>
      </p:sp>
      <p:pic>
        <p:nvPicPr>
          <p:cNvPr id="28674" name="Picture 2" descr="https://timgsa.baidu.com/timg?image&amp;quality=80&amp;size=b9999_10000&amp;sec=1605238777837&amp;di=a3a95d4c9f9b2b7235e5e0c092b59c82&amp;imgtype=0&amp;src=http%3A%2F%2Fimgsrc.baidu.com%2Fbaike%2Fpic%2Fitem%2Fbbe0d3114f9d3340b9127bc3.jpg">
            <a:extLst>
              <a:ext uri="{FF2B5EF4-FFF2-40B4-BE49-F238E27FC236}">
                <a16:creationId xmlns:a16="http://schemas.microsoft.com/office/drawing/2014/main" id="{1DCFE4D7-AE1A-4967-BF93-015043EC7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794" y="2083541"/>
            <a:ext cx="2715725" cy="4100637"/>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https://timgsa.baidu.com/timg?image&amp;quality=80&amp;size=b9999_10000&amp;sec=1605238823577&amp;di=1251f96ce3caf8652b94911b7cbe7bea&amp;imgtype=0&amp;src=http%3A%2F%2Fa1.att.hudong.com%2F03%2F42%2F01300544246234149691424998276_s.jpg">
            <a:extLst>
              <a:ext uri="{FF2B5EF4-FFF2-40B4-BE49-F238E27FC236}">
                <a16:creationId xmlns:a16="http://schemas.microsoft.com/office/drawing/2014/main" id="{24B579CE-5BE0-4235-B871-390CD9134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656" y="2061298"/>
            <a:ext cx="3247012" cy="414512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1806DAE-E0C4-4F64-9E8D-E16DCD176F23}"/>
              </a:ext>
            </a:extLst>
          </p:cNvPr>
          <p:cNvSpPr txBox="1"/>
          <p:nvPr/>
        </p:nvSpPr>
        <p:spPr>
          <a:xfrm>
            <a:off x="650696" y="6289941"/>
            <a:ext cx="784260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纪念为大</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作出过杰出贡献的中国卫星通信领域先辈们！</a:t>
            </a:r>
          </a:p>
        </p:txBody>
      </p:sp>
    </p:spTree>
    <p:extLst>
      <p:ext uri="{BB962C8B-B14F-4D97-AF65-F5344CB8AC3E}">
        <p14:creationId xmlns:p14="http://schemas.microsoft.com/office/powerpoint/2010/main" val="1821674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7952" y="585788"/>
            <a:ext cx="7772400" cy="666750"/>
          </a:xfrm>
        </p:spPr>
        <p:txBody>
          <a:bodyPr/>
          <a:lstStyle/>
          <a:p>
            <a:pPr eaLnBrk="1" hangingPunct="1"/>
            <a:r>
              <a:rPr lang="zh-CN" altLang="en-US" b="1" dirty="0">
                <a:ea typeface="大黑体" charset="-122"/>
              </a:rPr>
              <a:t>自适应功率控制（续）</a:t>
            </a:r>
          </a:p>
        </p:txBody>
      </p:sp>
      <p:sp>
        <p:nvSpPr>
          <p:cNvPr id="33795" name="Rectangle 3"/>
          <p:cNvSpPr>
            <a:spLocks noGrp="1" noChangeArrowheads="1"/>
          </p:cNvSpPr>
          <p:nvPr>
            <p:ph type="body" idx="1"/>
          </p:nvPr>
        </p:nvSpPr>
        <p:spPr>
          <a:xfrm>
            <a:off x="609600" y="1562100"/>
            <a:ext cx="8553450" cy="742950"/>
          </a:xfrm>
        </p:spPr>
        <p:txBody>
          <a:bodyPr/>
          <a:lstStyle/>
          <a:p>
            <a:pPr eaLnBrk="1" hangingPunct="1">
              <a:buFont typeface="Wingdings" panose="05000000000000000000" pitchFamily="2" charset="2"/>
              <a:buChar char="l"/>
            </a:pPr>
            <a:r>
              <a:rPr lang="zh-CN" altLang="en-US" sz="2800" b="1" dirty="0">
                <a:latin typeface="大黑体" charset="-122"/>
                <a:ea typeface="大黑体" charset="-122"/>
              </a:rPr>
              <a:t>闭环功率控制</a:t>
            </a:r>
            <a:endParaRPr lang="en-US" altLang="zh-CN" sz="2800" b="1" dirty="0">
              <a:latin typeface="大黑体" charset="-122"/>
              <a:ea typeface="大黑体" charset="-122"/>
            </a:endParaRPr>
          </a:p>
          <a:p>
            <a:pPr eaLnBrk="1" hangingPunct="1">
              <a:buFont typeface="Wingdings" panose="05000000000000000000" pitchFamily="2" charset="2"/>
              <a:buChar char="l"/>
            </a:pPr>
            <a:endParaRPr lang="en-US" altLang="zh-CN" sz="2800" dirty="0">
              <a:latin typeface="大黑体" charset="-122"/>
              <a:ea typeface="大黑体" charset="-122"/>
            </a:endParaRPr>
          </a:p>
          <a:p>
            <a:pPr eaLnBrk="1" hangingPunct="1">
              <a:buFont typeface="Wingdings" panose="05000000000000000000" pitchFamily="2" charset="2"/>
              <a:buChar char="l"/>
            </a:pPr>
            <a:endParaRPr lang="en-US" altLang="zh-CN" sz="2800" b="1" dirty="0">
              <a:latin typeface="大黑体" charset="-122"/>
              <a:ea typeface="大黑体" charset="-122"/>
            </a:endParaRPr>
          </a:p>
          <a:p>
            <a:pPr eaLnBrk="1" hangingPunct="1">
              <a:buFont typeface="Wingdings" panose="05000000000000000000" pitchFamily="2" charset="2"/>
              <a:buChar char="l"/>
            </a:pPr>
            <a:endParaRPr lang="en-US" altLang="zh-CN" sz="2800" dirty="0">
              <a:latin typeface="大黑体" charset="-122"/>
              <a:ea typeface="大黑体" charset="-122"/>
            </a:endParaRPr>
          </a:p>
          <a:p>
            <a:pPr eaLnBrk="1" hangingPunct="1">
              <a:buFont typeface="Wingdings" panose="05000000000000000000" pitchFamily="2" charset="2"/>
              <a:buChar char="l"/>
            </a:pPr>
            <a:endParaRPr lang="en-US" altLang="zh-CN" sz="2800" b="1" dirty="0">
              <a:latin typeface="大黑体" charset="-122"/>
              <a:ea typeface="大黑体" charset="-122"/>
            </a:endParaRPr>
          </a:p>
          <a:p>
            <a:pPr eaLnBrk="1" hangingPunct="1">
              <a:buFont typeface="Wingdings" panose="05000000000000000000" pitchFamily="2" charset="2"/>
              <a:buChar char="l"/>
            </a:pPr>
            <a:endParaRPr lang="en-US" altLang="zh-CN" sz="2800" dirty="0">
              <a:latin typeface="大黑体" charset="-122"/>
              <a:ea typeface="大黑体" charset="-122"/>
            </a:endParaRPr>
          </a:p>
          <a:p>
            <a:pPr eaLnBrk="1" hangingPunct="1">
              <a:buFont typeface="Wingdings" panose="05000000000000000000" pitchFamily="2" charset="2"/>
              <a:buChar char="l"/>
            </a:pPr>
            <a:r>
              <a:rPr lang="zh-CN" altLang="en-US" sz="2800" b="1" dirty="0">
                <a:latin typeface="大黑体" charset="-122"/>
                <a:ea typeface="大黑体" charset="-122"/>
              </a:rPr>
              <a:t>注意：</a:t>
            </a:r>
            <a:endParaRPr lang="en-US" altLang="zh-CN" sz="2800" b="1" dirty="0">
              <a:latin typeface="大黑体" charset="-122"/>
              <a:ea typeface="大黑体" charset="-122"/>
            </a:endParaRPr>
          </a:p>
          <a:p>
            <a:pPr eaLnBrk="1" hangingPunct="1">
              <a:buFont typeface="Wingdings" panose="05000000000000000000" pitchFamily="2" charset="2"/>
              <a:buChar char="l"/>
            </a:pPr>
            <a:r>
              <a:rPr lang="zh-CN" altLang="en-US" b="1" dirty="0">
                <a:solidFill>
                  <a:srgbClr val="FF0000"/>
                </a:solidFill>
                <a:latin typeface="大黑体" charset="-122"/>
                <a:ea typeface="大黑体" charset="-122"/>
              </a:rPr>
              <a:t>闭环功率控制同样存在有效的相干时间、相干带宽的问题，工程中往往不会控的太“细”，针对大尺度更多！</a:t>
            </a:r>
            <a:endParaRPr lang="zh-CN" altLang="en-US" sz="2800" b="1" dirty="0">
              <a:solidFill>
                <a:srgbClr val="FF0000"/>
              </a:solidFill>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zh-CN" altLang="en-US" sz="2800" b="1" dirty="0">
              <a:latin typeface="大黑体" charset="-122"/>
              <a:ea typeface="大黑体" charset="-122"/>
            </a:endParaRPr>
          </a:p>
          <a:p>
            <a:pPr eaLnBrk="1" hangingPunct="1"/>
            <a:endParaRPr lang="en-US" altLang="zh-CN" sz="2800" b="1" dirty="0">
              <a:latin typeface="大黑体" charset="-122"/>
              <a:ea typeface="大黑体" charset="-122"/>
            </a:endParaRPr>
          </a:p>
        </p:txBody>
      </p:sp>
      <p:grpSp>
        <p:nvGrpSpPr>
          <p:cNvPr id="33796" name="Group 4"/>
          <p:cNvGrpSpPr>
            <a:grpSpLocks/>
          </p:cNvGrpSpPr>
          <p:nvPr/>
        </p:nvGrpSpPr>
        <p:grpSpPr bwMode="auto">
          <a:xfrm>
            <a:off x="1047750" y="3105150"/>
            <a:ext cx="7304088" cy="1817688"/>
            <a:chOff x="480" y="1764"/>
            <a:chExt cx="4601" cy="1145"/>
          </a:xfrm>
        </p:grpSpPr>
        <p:sp>
          <p:nvSpPr>
            <p:cNvPr id="33797" name="Rectangle 5"/>
            <p:cNvSpPr>
              <a:spLocks noChangeArrowheads="1"/>
            </p:cNvSpPr>
            <p:nvPr/>
          </p:nvSpPr>
          <p:spPr bwMode="auto">
            <a:xfrm>
              <a:off x="722" y="1820"/>
              <a:ext cx="417" cy="383"/>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功率控制</a:t>
              </a:r>
            </a:p>
          </p:txBody>
        </p:sp>
        <p:sp>
          <p:nvSpPr>
            <p:cNvPr id="33798" name="Rectangle 6"/>
            <p:cNvSpPr>
              <a:spLocks noChangeArrowheads="1"/>
            </p:cNvSpPr>
            <p:nvPr/>
          </p:nvSpPr>
          <p:spPr bwMode="auto">
            <a:xfrm>
              <a:off x="1365" y="1807"/>
              <a:ext cx="416" cy="383"/>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发射机</a:t>
              </a:r>
            </a:p>
          </p:txBody>
        </p:sp>
        <p:sp>
          <p:nvSpPr>
            <p:cNvPr id="33799" name="Rectangle 7"/>
            <p:cNvSpPr>
              <a:spLocks noChangeArrowheads="1"/>
            </p:cNvSpPr>
            <p:nvPr/>
          </p:nvSpPr>
          <p:spPr bwMode="auto">
            <a:xfrm>
              <a:off x="1357" y="2505"/>
              <a:ext cx="416" cy="383"/>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接收机</a:t>
              </a:r>
            </a:p>
          </p:txBody>
        </p:sp>
        <p:sp>
          <p:nvSpPr>
            <p:cNvPr id="33800" name="Rectangle 8"/>
            <p:cNvSpPr>
              <a:spLocks noChangeArrowheads="1"/>
            </p:cNvSpPr>
            <p:nvPr/>
          </p:nvSpPr>
          <p:spPr bwMode="auto">
            <a:xfrm>
              <a:off x="1976" y="2190"/>
              <a:ext cx="416" cy="383"/>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双工器</a:t>
              </a:r>
            </a:p>
          </p:txBody>
        </p:sp>
        <p:grpSp>
          <p:nvGrpSpPr>
            <p:cNvPr id="33801" name="Group 9"/>
            <p:cNvGrpSpPr>
              <a:grpSpLocks/>
            </p:cNvGrpSpPr>
            <p:nvPr/>
          </p:nvGrpSpPr>
          <p:grpSpPr bwMode="auto">
            <a:xfrm>
              <a:off x="2406" y="1779"/>
              <a:ext cx="384" cy="602"/>
              <a:chOff x="4044" y="1356"/>
              <a:chExt cx="744" cy="792"/>
            </a:xfrm>
          </p:grpSpPr>
          <p:sp>
            <p:nvSpPr>
              <p:cNvPr id="33827" name="Line 10"/>
              <p:cNvSpPr>
                <a:spLocks noChangeShapeType="1"/>
              </p:cNvSpPr>
              <p:nvPr/>
            </p:nvSpPr>
            <p:spPr bwMode="auto">
              <a:xfrm>
                <a:off x="4044" y="2136"/>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Line 11"/>
              <p:cNvSpPr>
                <a:spLocks noChangeShapeType="1"/>
              </p:cNvSpPr>
              <p:nvPr/>
            </p:nvSpPr>
            <p:spPr bwMode="auto">
              <a:xfrm>
                <a:off x="4368" y="1368"/>
                <a:ext cx="4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9" name="Line 12"/>
              <p:cNvSpPr>
                <a:spLocks noChangeShapeType="1"/>
              </p:cNvSpPr>
              <p:nvPr/>
            </p:nvSpPr>
            <p:spPr bwMode="auto">
              <a:xfrm>
                <a:off x="4380" y="1356"/>
                <a:ext cx="204" cy="2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13"/>
              <p:cNvSpPr>
                <a:spLocks noChangeShapeType="1"/>
              </p:cNvSpPr>
              <p:nvPr/>
            </p:nvSpPr>
            <p:spPr bwMode="auto">
              <a:xfrm flipH="1">
                <a:off x="4608" y="1368"/>
                <a:ext cx="180" cy="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Line 14"/>
              <p:cNvSpPr>
                <a:spLocks noChangeShapeType="1"/>
              </p:cNvSpPr>
              <p:nvPr/>
            </p:nvSpPr>
            <p:spPr bwMode="auto">
              <a:xfrm>
                <a:off x="4584" y="1584"/>
                <a:ext cx="0" cy="5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02" name="Line 15"/>
            <p:cNvSpPr>
              <a:spLocks noChangeShapeType="1"/>
            </p:cNvSpPr>
            <p:nvPr/>
          </p:nvSpPr>
          <p:spPr bwMode="auto">
            <a:xfrm>
              <a:off x="480" y="2026"/>
              <a:ext cx="24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16"/>
            <p:cNvSpPr>
              <a:spLocks noChangeShapeType="1"/>
            </p:cNvSpPr>
            <p:nvPr/>
          </p:nvSpPr>
          <p:spPr bwMode="auto">
            <a:xfrm>
              <a:off x="1138" y="2011"/>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Line 17"/>
            <p:cNvSpPr>
              <a:spLocks noChangeShapeType="1"/>
            </p:cNvSpPr>
            <p:nvPr/>
          </p:nvSpPr>
          <p:spPr bwMode="auto">
            <a:xfrm>
              <a:off x="1780" y="2011"/>
              <a:ext cx="4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8"/>
            <p:cNvSpPr>
              <a:spLocks noChangeShapeType="1"/>
            </p:cNvSpPr>
            <p:nvPr/>
          </p:nvSpPr>
          <p:spPr bwMode="auto">
            <a:xfrm>
              <a:off x="2185" y="2021"/>
              <a:ext cx="0" cy="1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6" name="Line 19"/>
            <p:cNvSpPr>
              <a:spLocks noChangeShapeType="1"/>
            </p:cNvSpPr>
            <p:nvPr/>
          </p:nvSpPr>
          <p:spPr bwMode="auto">
            <a:xfrm flipH="1" flipV="1">
              <a:off x="918" y="2176"/>
              <a:ext cx="0" cy="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7" name="Line 20"/>
            <p:cNvSpPr>
              <a:spLocks noChangeShapeType="1"/>
            </p:cNvSpPr>
            <p:nvPr/>
          </p:nvSpPr>
          <p:spPr bwMode="auto">
            <a:xfrm flipH="1">
              <a:off x="922" y="2696"/>
              <a:ext cx="435" cy="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21"/>
            <p:cNvSpPr>
              <a:spLocks noChangeShapeType="1"/>
            </p:cNvSpPr>
            <p:nvPr/>
          </p:nvSpPr>
          <p:spPr bwMode="auto">
            <a:xfrm flipH="1">
              <a:off x="1764" y="2696"/>
              <a:ext cx="41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9" name="Line 22"/>
            <p:cNvSpPr>
              <a:spLocks noChangeShapeType="1"/>
            </p:cNvSpPr>
            <p:nvPr/>
          </p:nvSpPr>
          <p:spPr bwMode="auto">
            <a:xfrm>
              <a:off x="2185" y="2578"/>
              <a:ext cx="0" cy="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Rectangle 23"/>
            <p:cNvSpPr>
              <a:spLocks noChangeArrowheads="1"/>
            </p:cNvSpPr>
            <p:nvPr/>
          </p:nvSpPr>
          <p:spPr bwMode="auto">
            <a:xfrm>
              <a:off x="4666" y="2524"/>
              <a:ext cx="415" cy="385"/>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功率检测</a:t>
              </a:r>
            </a:p>
          </p:txBody>
        </p:sp>
        <p:sp>
          <p:nvSpPr>
            <p:cNvPr id="33811" name="Rectangle 24"/>
            <p:cNvSpPr>
              <a:spLocks noChangeArrowheads="1"/>
            </p:cNvSpPr>
            <p:nvPr/>
          </p:nvSpPr>
          <p:spPr bwMode="auto">
            <a:xfrm>
              <a:off x="3458" y="2190"/>
              <a:ext cx="416" cy="383"/>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双工器</a:t>
              </a:r>
            </a:p>
          </p:txBody>
        </p:sp>
        <p:grpSp>
          <p:nvGrpSpPr>
            <p:cNvPr id="33812" name="Group 25"/>
            <p:cNvGrpSpPr>
              <a:grpSpLocks/>
            </p:cNvGrpSpPr>
            <p:nvPr/>
          </p:nvGrpSpPr>
          <p:grpSpPr bwMode="auto">
            <a:xfrm>
              <a:off x="3082" y="1764"/>
              <a:ext cx="216" cy="602"/>
              <a:chOff x="2984" y="2292"/>
              <a:chExt cx="208" cy="495"/>
            </a:xfrm>
          </p:grpSpPr>
          <p:sp>
            <p:nvSpPr>
              <p:cNvPr id="33823" name="Line 26"/>
              <p:cNvSpPr>
                <a:spLocks noChangeShapeType="1"/>
              </p:cNvSpPr>
              <p:nvPr/>
            </p:nvSpPr>
            <p:spPr bwMode="auto">
              <a:xfrm>
                <a:off x="2984" y="2300"/>
                <a:ext cx="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Line 27"/>
              <p:cNvSpPr>
                <a:spLocks noChangeShapeType="1"/>
              </p:cNvSpPr>
              <p:nvPr/>
            </p:nvSpPr>
            <p:spPr bwMode="auto">
              <a:xfrm>
                <a:off x="2990" y="2292"/>
                <a:ext cx="101" cy="1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28"/>
              <p:cNvSpPr>
                <a:spLocks noChangeShapeType="1"/>
              </p:cNvSpPr>
              <p:nvPr/>
            </p:nvSpPr>
            <p:spPr bwMode="auto">
              <a:xfrm flipH="1">
                <a:off x="3103" y="2300"/>
                <a:ext cx="89" cy="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Line 29"/>
              <p:cNvSpPr>
                <a:spLocks noChangeShapeType="1"/>
              </p:cNvSpPr>
              <p:nvPr/>
            </p:nvSpPr>
            <p:spPr bwMode="auto">
              <a:xfrm>
                <a:off x="3091" y="2435"/>
                <a:ext cx="0" cy="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3" name="Rectangle 30"/>
            <p:cNvSpPr>
              <a:spLocks noChangeArrowheads="1"/>
            </p:cNvSpPr>
            <p:nvPr/>
          </p:nvSpPr>
          <p:spPr bwMode="auto">
            <a:xfrm>
              <a:off x="4058" y="1821"/>
              <a:ext cx="416" cy="383"/>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发射机</a:t>
              </a:r>
            </a:p>
          </p:txBody>
        </p:sp>
        <p:sp>
          <p:nvSpPr>
            <p:cNvPr id="33814" name="Rectangle 31"/>
            <p:cNvSpPr>
              <a:spLocks noChangeArrowheads="1"/>
            </p:cNvSpPr>
            <p:nvPr/>
          </p:nvSpPr>
          <p:spPr bwMode="auto">
            <a:xfrm>
              <a:off x="4051" y="2520"/>
              <a:ext cx="415" cy="383"/>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200">
                  <a:solidFill>
                    <a:srgbClr val="000066"/>
                  </a:solidFill>
                </a:rPr>
                <a:t>接收机</a:t>
              </a:r>
            </a:p>
          </p:txBody>
        </p:sp>
        <p:sp>
          <p:nvSpPr>
            <p:cNvPr id="33815" name="Line 32"/>
            <p:cNvSpPr>
              <a:spLocks noChangeShapeType="1"/>
            </p:cNvSpPr>
            <p:nvPr/>
          </p:nvSpPr>
          <p:spPr bwMode="auto">
            <a:xfrm flipV="1">
              <a:off x="3669" y="2026"/>
              <a:ext cx="3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33"/>
            <p:cNvSpPr>
              <a:spLocks noChangeShapeType="1"/>
            </p:cNvSpPr>
            <p:nvPr/>
          </p:nvSpPr>
          <p:spPr bwMode="auto">
            <a:xfrm flipH="1" flipV="1">
              <a:off x="3682" y="2711"/>
              <a:ext cx="369"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34"/>
            <p:cNvSpPr>
              <a:spLocks noChangeShapeType="1"/>
            </p:cNvSpPr>
            <p:nvPr/>
          </p:nvSpPr>
          <p:spPr bwMode="auto">
            <a:xfrm>
              <a:off x="3199" y="2363"/>
              <a:ext cx="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Line 35"/>
            <p:cNvSpPr>
              <a:spLocks noChangeShapeType="1"/>
            </p:cNvSpPr>
            <p:nvPr/>
          </p:nvSpPr>
          <p:spPr bwMode="auto">
            <a:xfrm>
              <a:off x="3686" y="2027"/>
              <a:ext cx="0" cy="1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9" name="Line 36"/>
            <p:cNvSpPr>
              <a:spLocks noChangeShapeType="1"/>
            </p:cNvSpPr>
            <p:nvPr/>
          </p:nvSpPr>
          <p:spPr bwMode="auto">
            <a:xfrm>
              <a:off x="3690" y="2577"/>
              <a:ext cx="0" cy="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Line 37"/>
            <p:cNvSpPr>
              <a:spLocks noChangeShapeType="1"/>
            </p:cNvSpPr>
            <p:nvPr/>
          </p:nvSpPr>
          <p:spPr bwMode="auto">
            <a:xfrm>
              <a:off x="4468" y="2708"/>
              <a:ext cx="2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1" name="Line 38"/>
            <p:cNvSpPr>
              <a:spLocks noChangeShapeType="1"/>
            </p:cNvSpPr>
            <p:nvPr/>
          </p:nvSpPr>
          <p:spPr bwMode="auto">
            <a:xfrm flipV="1">
              <a:off x="4876" y="2007"/>
              <a:ext cx="0" cy="5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Line 39"/>
            <p:cNvSpPr>
              <a:spLocks noChangeShapeType="1"/>
            </p:cNvSpPr>
            <p:nvPr/>
          </p:nvSpPr>
          <p:spPr bwMode="auto">
            <a:xfrm flipH="1">
              <a:off x="4481" y="2007"/>
              <a:ext cx="3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19</a:t>
            </a:fld>
            <a:endParaRPr lang="en-GB" altLang="zh-CN"/>
          </a:p>
        </p:txBody>
      </p:sp>
    </p:spTree>
    <p:extLst>
      <p:ext uri="{BB962C8B-B14F-4D97-AF65-F5344CB8AC3E}">
        <p14:creationId xmlns:p14="http://schemas.microsoft.com/office/powerpoint/2010/main" val="3651306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34819" name="Rectangle 3"/>
          <p:cNvSpPr>
            <a:spLocks noGrp="1" noChangeArrowheads="1"/>
          </p:cNvSpPr>
          <p:nvPr>
            <p:ph type="subTitle" idx="1"/>
          </p:nvPr>
        </p:nvSpPr>
        <p:spPr>
          <a:xfrm>
            <a:off x="990600" y="1695450"/>
            <a:ext cx="6591300" cy="1276350"/>
          </a:xfrm>
        </p:spPr>
        <p:txBody>
          <a:bodyPr/>
          <a:lstStyle/>
          <a:p>
            <a:pPr eaLnBrk="1" hangingPunct="1">
              <a:buClr>
                <a:schemeClr val="tx1"/>
              </a:buClr>
            </a:pPr>
            <a:r>
              <a:rPr lang="zh-CN" altLang="en-US" b="1" dirty="0">
                <a:solidFill>
                  <a:srgbClr val="CC0000"/>
                </a:solidFill>
                <a:ea typeface="大黑体" charset="-122"/>
              </a:rPr>
              <a:t>分集技术</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20</a:t>
            </a:fld>
            <a:endParaRPr lang="en-GB" altLang="zh-CN"/>
          </a:p>
        </p:txBody>
      </p:sp>
    </p:spTree>
    <p:extLst>
      <p:ext uri="{BB962C8B-B14F-4D97-AF65-F5344CB8AC3E}">
        <p14:creationId xmlns:p14="http://schemas.microsoft.com/office/powerpoint/2010/main" val="236906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4838" y="381000"/>
            <a:ext cx="7772400" cy="742950"/>
          </a:xfrm>
        </p:spPr>
        <p:txBody>
          <a:bodyPr/>
          <a:lstStyle/>
          <a:p>
            <a:pPr eaLnBrk="1" hangingPunct="1"/>
            <a:r>
              <a:rPr lang="en-US" altLang="zh-CN" b="1" dirty="0" err="1">
                <a:ea typeface="大黑体" charset="-122"/>
              </a:rPr>
              <a:t>分集</a:t>
            </a:r>
            <a:r>
              <a:rPr lang="zh-CN" altLang="en-US" b="1" dirty="0">
                <a:ea typeface="大黑体" charset="-122"/>
              </a:rPr>
              <a:t>原理</a:t>
            </a:r>
          </a:p>
        </p:txBody>
      </p:sp>
      <p:sp>
        <p:nvSpPr>
          <p:cNvPr id="35843" name="Rectangle 3"/>
          <p:cNvSpPr>
            <a:spLocks noGrp="1" noChangeArrowheads="1"/>
          </p:cNvSpPr>
          <p:nvPr>
            <p:ph type="body" idx="1"/>
          </p:nvPr>
        </p:nvSpPr>
        <p:spPr>
          <a:xfrm>
            <a:off x="604838" y="1413193"/>
            <a:ext cx="8172450" cy="4629150"/>
          </a:xfrm>
        </p:spPr>
        <p:txBody>
          <a:bodyPr/>
          <a:lstStyle/>
          <a:p>
            <a:pPr eaLnBrk="1" hangingPunct="1">
              <a:lnSpc>
                <a:spcPct val="120000"/>
              </a:lnSpc>
              <a:buFont typeface="Wingdings" panose="05000000000000000000" pitchFamily="2" charset="2"/>
              <a:buChar char="l"/>
            </a:pPr>
            <a:r>
              <a:rPr lang="en-US" altLang="zh-CN" b="1" dirty="0" err="1"/>
              <a:t>前面介绍的电平储备法及功率控制法存在局限性，当发生深度衰落时，或者发生深度色散时，无法保证系统的性能</a:t>
            </a:r>
            <a:r>
              <a:rPr lang="en-US" altLang="zh-CN" b="1" dirty="0"/>
              <a:t>。</a:t>
            </a:r>
            <a:r>
              <a:rPr lang="en-US" altLang="zh-CN" b="1" dirty="0" err="1"/>
              <a:t>为此，需要采用进一步的抗衰落措施</a:t>
            </a:r>
            <a:r>
              <a:rPr lang="en-US" altLang="zh-CN" b="1" dirty="0"/>
              <a:t>。</a:t>
            </a:r>
          </a:p>
          <a:p>
            <a:pPr eaLnBrk="1" hangingPunct="1">
              <a:lnSpc>
                <a:spcPct val="120000"/>
              </a:lnSpc>
              <a:buFont typeface="Wingdings" panose="05000000000000000000" pitchFamily="2" charset="2"/>
              <a:buChar char="l"/>
            </a:pPr>
            <a:r>
              <a:rPr lang="en-US" altLang="zh-CN" b="1" dirty="0" err="1"/>
              <a:t>分集原理：利用</a:t>
            </a:r>
            <a:r>
              <a:rPr lang="zh-CN" altLang="en-US" b="1" dirty="0"/>
              <a:t>无线传播环境中来自不同途径（支路）的多径信号的统计独立性进行合并，从而实现分集。</a:t>
            </a:r>
          </a:p>
          <a:p>
            <a:pPr eaLnBrk="1" hangingPunct="1">
              <a:lnSpc>
                <a:spcPct val="120000"/>
              </a:lnSpc>
              <a:buFont typeface="Wingdings" panose="05000000000000000000" pitchFamily="2" charset="2"/>
              <a:buChar char="l"/>
            </a:pPr>
            <a:r>
              <a:rPr lang="zh-CN" altLang="en-US" b="1" dirty="0"/>
              <a:t>首先要找出来自不同途径（支路）的多径信号，这些途径（支路）可以是不同的频率、不同的时间、不同的空间、不同的极化、不同的角度等。</a:t>
            </a:r>
          </a:p>
          <a:p>
            <a:pPr eaLnBrk="1" hangingPunct="1">
              <a:lnSpc>
                <a:spcPct val="120000"/>
              </a:lnSpc>
              <a:buFont typeface="Wingdings" panose="05000000000000000000" pitchFamily="2" charset="2"/>
              <a:buChar char="l"/>
            </a:pPr>
            <a:r>
              <a:rPr lang="zh-CN" altLang="en-US" b="1" dirty="0"/>
              <a:t>其次要以某种方法进行合并。</a:t>
            </a:r>
            <a:r>
              <a:rPr lang="en-US" altLang="zh-CN" b="1" dirty="0"/>
              <a:t>——</a:t>
            </a:r>
            <a:r>
              <a:rPr lang="zh-CN" altLang="en-US" b="1" dirty="0">
                <a:solidFill>
                  <a:srgbClr val="FF0000"/>
                </a:solidFill>
              </a:rPr>
              <a:t>合并可以是显性、也可以是隐性的合并！</a:t>
            </a:r>
          </a:p>
          <a:p>
            <a:pPr eaLnBrk="1" hangingPunct="1">
              <a:lnSpc>
                <a:spcPct val="120000"/>
              </a:lnSpc>
              <a:buFont typeface="Wingdings" panose="05000000000000000000" pitchFamily="2" charset="2"/>
              <a:buChar char="l"/>
            </a:pPr>
            <a:r>
              <a:rPr lang="zh-CN" altLang="en-US" b="1" dirty="0"/>
              <a:t>应该指出：分集技术</a:t>
            </a:r>
            <a:r>
              <a:rPr lang="zh-CN" altLang="en-US" b="1" dirty="0">
                <a:solidFill>
                  <a:srgbClr val="C00000"/>
                </a:solidFill>
              </a:rPr>
              <a:t>不仅能改善非频率选择性衰落，同时也能改善频率选择性衰落</a:t>
            </a:r>
            <a:r>
              <a:rPr lang="zh-CN" altLang="en-US" b="1" dirty="0"/>
              <a:t>。</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21</a:t>
            </a:fld>
            <a:endParaRPr lang="en-GB" altLang="zh-CN"/>
          </a:p>
        </p:txBody>
      </p:sp>
    </p:spTree>
    <p:extLst>
      <p:ext uri="{BB962C8B-B14F-4D97-AF65-F5344CB8AC3E}">
        <p14:creationId xmlns:p14="http://schemas.microsoft.com/office/powerpoint/2010/main" val="2188502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74688" y="506414"/>
            <a:ext cx="7772400" cy="742950"/>
          </a:xfrm>
        </p:spPr>
        <p:txBody>
          <a:bodyPr/>
          <a:lstStyle/>
          <a:p>
            <a:pPr eaLnBrk="1" hangingPunct="1"/>
            <a:r>
              <a:rPr lang="en-US" altLang="zh-CN" b="1" dirty="0" err="1">
                <a:ea typeface="大黑体" charset="-122"/>
              </a:rPr>
              <a:t>分集</a:t>
            </a:r>
            <a:r>
              <a:rPr lang="zh-CN" altLang="en-US" b="1" dirty="0">
                <a:ea typeface="大黑体" charset="-122"/>
              </a:rPr>
              <a:t>原理（续）</a:t>
            </a:r>
          </a:p>
        </p:txBody>
      </p:sp>
      <p:sp>
        <p:nvSpPr>
          <p:cNvPr id="36867" name="Rectangle 3"/>
          <p:cNvSpPr>
            <a:spLocks noChangeArrowheads="1"/>
          </p:cNvSpPr>
          <p:nvPr/>
        </p:nvSpPr>
        <p:spPr bwMode="auto">
          <a:xfrm>
            <a:off x="3124200" y="2149475"/>
            <a:ext cx="2225675" cy="1401763"/>
          </a:xfrm>
          <a:prstGeom prst="rect">
            <a:avLst/>
          </a:prstGeom>
          <a:solidFill>
            <a:srgbClr val="FFFF99"/>
          </a:solidFill>
          <a:ln w="3810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36868" name="Line 4"/>
          <p:cNvSpPr>
            <a:spLocks noChangeShapeType="1"/>
          </p:cNvSpPr>
          <p:nvPr/>
        </p:nvSpPr>
        <p:spPr bwMode="auto">
          <a:xfrm>
            <a:off x="1935163" y="2484438"/>
            <a:ext cx="11588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69" name="Line 5"/>
          <p:cNvSpPr>
            <a:spLocks noChangeShapeType="1"/>
          </p:cNvSpPr>
          <p:nvPr/>
        </p:nvSpPr>
        <p:spPr bwMode="auto">
          <a:xfrm>
            <a:off x="1935163" y="3124200"/>
            <a:ext cx="1189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0" name="Line 6"/>
          <p:cNvSpPr>
            <a:spLocks noChangeShapeType="1"/>
          </p:cNvSpPr>
          <p:nvPr/>
        </p:nvSpPr>
        <p:spPr bwMode="auto">
          <a:xfrm>
            <a:off x="5349875" y="2759075"/>
            <a:ext cx="17065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1" name="Rectangle 7"/>
          <p:cNvSpPr>
            <a:spLocks noChangeArrowheads="1"/>
          </p:cNvSpPr>
          <p:nvPr/>
        </p:nvSpPr>
        <p:spPr bwMode="auto">
          <a:xfrm>
            <a:off x="3154363" y="4435475"/>
            <a:ext cx="2225675" cy="762000"/>
          </a:xfrm>
          <a:prstGeom prst="rect">
            <a:avLst/>
          </a:prstGeom>
          <a:solidFill>
            <a:srgbClr val="FFFF99"/>
          </a:solidFill>
          <a:ln w="3810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36872" name="Line 8"/>
          <p:cNvSpPr>
            <a:spLocks noChangeShapeType="1"/>
          </p:cNvSpPr>
          <p:nvPr/>
        </p:nvSpPr>
        <p:spPr bwMode="auto">
          <a:xfrm flipV="1">
            <a:off x="4191000" y="3521075"/>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3" name="Line 9"/>
          <p:cNvSpPr>
            <a:spLocks noChangeShapeType="1"/>
          </p:cNvSpPr>
          <p:nvPr/>
        </p:nvSpPr>
        <p:spPr bwMode="auto">
          <a:xfrm flipH="1">
            <a:off x="5380038" y="4740275"/>
            <a:ext cx="8524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4" name="Line 10"/>
          <p:cNvSpPr>
            <a:spLocks noChangeShapeType="1"/>
          </p:cNvSpPr>
          <p:nvPr/>
        </p:nvSpPr>
        <p:spPr bwMode="auto">
          <a:xfrm>
            <a:off x="6232525" y="2759075"/>
            <a:ext cx="0" cy="1949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Text Box 11"/>
          <p:cNvSpPr txBox="1">
            <a:spLocks noChangeArrowheads="1"/>
          </p:cNvSpPr>
          <p:nvPr/>
        </p:nvSpPr>
        <p:spPr bwMode="auto">
          <a:xfrm>
            <a:off x="3765550" y="261143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zh-CN" altLang="en-US" sz="2400">
                <a:solidFill>
                  <a:srgbClr val="000066"/>
                </a:solidFill>
                <a:latin typeface="大黑体" charset="-122"/>
              </a:rPr>
              <a:t>合并</a:t>
            </a:r>
          </a:p>
        </p:txBody>
      </p:sp>
      <p:sp>
        <p:nvSpPr>
          <p:cNvPr id="36876" name="Text Box 12"/>
          <p:cNvSpPr txBox="1">
            <a:spLocks noChangeArrowheads="1"/>
          </p:cNvSpPr>
          <p:nvPr/>
        </p:nvSpPr>
        <p:spPr bwMode="auto">
          <a:xfrm>
            <a:off x="3763963" y="45624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zh-CN" altLang="en-US" sz="2400">
                <a:solidFill>
                  <a:srgbClr val="000066"/>
                </a:solidFill>
                <a:latin typeface="大黑体" charset="-122"/>
              </a:rPr>
              <a:t>控制</a:t>
            </a:r>
          </a:p>
        </p:txBody>
      </p:sp>
      <p:sp>
        <p:nvSpPr>
          <p:cNvPr id="36877" name="Text Box 13"/>
          <p:cNvSpPr txBox="1">
            <a:spLocks noChangeArrowheads="1"/>
          </p:cNvSpPr>
          <p:nvPr/>
        </p:nvSpPr>
        <p:spPr bwMode="auto">
          <a:xfrm>
            <a:off x="1935163" y="1941513"/>
            <a:ext cx="95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zh-CN" altLang="en-US" sz="2400">
                <a:solidFill>
                  <a:srgbClr val="000066"/>
                </a:solidFill>
                <a:latin typeface="大黑体" charset="-122"/>
              </a:rPr>
              <a:t>支路</a:t>
            </a:r>
            <a:r>
              <a:rPr lang="en-US" altLang="zh-CN" sz="2400">
                <a:solidFill>
                  <a:srgbClr val="000066"/>
                </a:solidFill>
                <a:latin typeface="大黑体" charset="-122"/>
              </a:rPr>
              <a:t>1</a:t>
            </a:r>
          </a:p>
        </p:txBody>
      </p:sp>
      <p:sp>
        <p:nvSpPr>
          <p:cNvPr id="36878" name="Text Box 14"/>
          <p:cNvSpPr txBox="1">
            <a:spLocks noChangeArrowheads="1"/>
          </p:cNvSpPr>
          <p:nvPr/>
        </p:nvSpPr>
        <p:spPr bwMode="auto">
          <a:xfrm>
            <a:off x="1935163" y="3190875"/>
            <a:ext cx="95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zh-CN" altLang="en-US" sz="2400">
                <a:solidFill>
                  <a:srgbClr val="000066"/>
                </a:solidFill>
                <a:latin typeface="大黑体" charset="-122"/>
              </a:rPr>
              <a:t>支路</a:t>
            </a:r>
            <a:r>
              <a:rPr lang="en-US" altLang="zh-CN" sz="2400">
                <a:solidFill>
                  <a:srgbClr val="000066"/>
                </a:solidFill>
                <a:latin typeface="大黑体" charset="-122"/>
              </a:rPr>
              <a:t>2</a:t>
            </a:r>
          </a:p>
        </p:txBody>
      </p:sp>
      <p:sp>
        <p:nvSpPr>
          <p:cNvPr id="36879" name="Text Box 15"/>
          <p:cNvSpPr txBox="1">
            <a:spLocks noChangeArrowheads="1"/>
          </p:cNvSpPr>
          <p:nvPr/>
        </p:nvSpPr>
        <p:spPr bwMode="auto">
          <a:xfrm>
            <a:off x="6232525" y="21240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zh-CN" altLang="en-US" sz="2400">
                <a:solidFill>
                  <a:srgbClr val="000066"/>
                </a:solidFill>
                <a:latin typeface="大黑体" charset="-122"/>
              </a:rPr>
              <a:t>输出</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22</a:t>
            </a:fld>
            <a:endParaRPr lang="en-GB" altLang="zh-CN"/>
          </a:p>
        </p:txBody>
      </p:sp>
    </p:spTree>
    <p:extLst>
      <p:ext uri="{BB962C8B-B14F-4D97-AF65-F5344CB8AC3E}">
        <p14:creationId xmlns:p14="http://schemas.microsoft.com/office/powerpoint/2010/main" val="1896351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47700" y="381000"/>
            <a:ext cx="7772400" cy="742950"/>
          </a:xfrm>
        </p:spPr>
        <p:txBody>
          <a:bodyPr/>
          <a:lstStyle/>
          <a:p>
            <a:pPr eaLnBrk="1" hangingPunct="1"/>
            <a:r>
              <a:rPr lang="en-US" altLang="zh-CN" b="1" dirty="0" err="1">
                <a:ea typeface="大黑体" charset="-122"/>
              </a:rPr>
              <a:t>分集方式</a:t>
            </a:r>
            <a:endParaRPr lang="en-US" altLang="zh-CN" b="1" dirty="0">
              <a:ea typeface="大黑体" charset="-122"/>
            </a:endParaRPr>
          </a:p>
        </p:txBody>
      </p:sp>
      <p:sp>
        <p:nvSpPr>
          <p:cNvPr id="37891" name="Rectangle 3"/>
          <p:cNvSpPr>
            <a:spLocks noGrp="1" noChangeArrowheads="1"/>
          </p:cNvSpPr>
          <p:nvPr>
            <p:ph type="body" idx="1"/>
          </p:nvPr>
        </p:nvSpPr>
        <p:spPr>
          <a:xfrm>
            <a:off x="647700" y="1657350"/>
            <a:ext cx="8172450" cy="4095750"/>
          </a:xfrm>
        </p:spPr>
        <p:txBody>
          <a:bodyPr/>
          <a:lstStyle/>
          <a:p>
            <a:pPr eaLnBrk="1" hangingPunct="1">
              <a:lnSpc>
                <a:spcPct val="120000"/>
              </a:lnSpc>
              <a:buFontTx/>
              <a:buNone/>
            </a:pPr>
            <a:r>
              <a:rPr lang="zh-CN" altLang="zh-CN" sz="2400" b="1" dirty="0">
                <a:ea typeface="大黑体" charset="-122"/>
              </a:rPr>
              <a:t>采用什么</a:t>
            </a:r>
            <a:r>
              <a:rPr lang="zh-CN" altLang="en-US" sz="2400" b="1" dirty="0">
                <a:ea typeface="大黑体" charset="-122"/>
              </a:rPr>
              <a:t>支路去</a:t>
            </a:r>
            <a:r>
              <a:rPr lang="zh-CN" altLang="zh-CN" sz="2400" b="1" dirty="0">
                <a:ea typeface="大黑体" charset="-122"/>
              </a:rPr>
              <a:t>接收分集信号？</a:t>
            </a:r>
          </a:p>
          <a:p>
            <a:pPr eaLnBrk="1" hangingPunct="1">
              <a:lnSpc>
                <a:spcPct val="120000"/>
              </a:lnSpc>
              <a:buFont typeface="Wingdings" panose="05000000000000000000" pitchFamily="2" charset="2"/>
              <a:buChar char="l"/>
            </a:pPr>
            <a:r>
              <a:rPr lang="en-US" altLang="zh-CN" sz="2400" b="1" dirty="0" err="1">
                <a:ea typeface="大黑体" charset="-122"/>
              </a:rPr>
              <a:t>频率分集：不同频率</a:t>
            </a:r>
            <a:r>
              <a:rPr lang="zh-CN" altLang="zh-CN" sz="2400" b="1" dirty="0">
                <a:ea typeface="大黑体" charset="-122"/>
              </a:rPr>
              <a:t>的</a:t>
            </a:r>
            <a:r>
              <a:rPr lang="zh-CN" altLang="en-US" sz="2400" b="1" dirty="0">
                <a:ea typeface="大黑体" charset="-122"/>
              </a:rPr>
              <a:t>接收信号相互独立；</a:t>
            </a:r>
          </a:p>
          <a:p>
            <a:pPr eaLnBrk="1" hangingPunct="1">
              <a:lnSpc>
                <a:spcPct val="120000"/>
              </a:lnSpc>
              <a:buFont typeface="Wingdings" panose="05000000000000000000" pitchFamily="2" charset="2"/>
              <a:buChar char="l"/>
            </a:pPr>
            <a:r>
              <a:rPr lang="en-US" altLang="zh-CN" sz="2400" b="1" dirty="0" err="1">
                <a:ea typeface="大黑体" charset="-122"/>
              </a:rPr>
              <a:t>时间分集</a:t>
            </a:r>
            <a:r>
              <a:rPr lang="zh-CN" altLang="en-US" sz="2400" b="1" dirty="0">
                <a:ea typeface="大黑体" charset="-122"/>
              </a:rPr>
              <a:t>：</a:t>
            </a:r>
            <a:r>
              <a:rPr lang="zh-CN" altLang="zh-CN" sz="2400" b="1" dirty="0">
                <a:ea typeface="大黑体" charset="-122"/>
              </a:rPr>
              <a:t>不同时间的接收信号相互独立</a:t>
            </a:r>
            <a:r>
              <a:rPr lang="zh-CN" altLang="en-US" sz="2400" b="1" dirty="0">
                <a:ea typeface="大黑体" charset="-122"/>
              </a:rPr>
              <a:t>；</a:t>
            </a:r>
          </a:p>
          <a:p>
            <a:pPr eaLnBrk="1" hangingPunct="1">
              <a:lnSpc>
                <a:spcPct val="120000"/>
              </a:lnSpc>
              <a:buFont typeface="Wingdings" panose="05000000000000000000" pitchFamily="2" charset="2"/>
              <a:buChar char="l"/>
            </a:pPr>
            <a:r>
              <a:rPr lang="zh-CN" altLang="en-US" sz="2400" b="1" dirty="0">
                <a:ea typeface="大黑体" charset="-122"/>
              </a:rPr>
              <a:t>空间分集：不同天线的接收信号相互独立；</a:t>
            </a:r>
          </a:p>
          <a:p>
            <a:pPr eaLnBrk="1" hangingPunct="1">
              <a:lnSpc>
                <a:spcPct val="120000"/>
              </a:lnSpc>
              <a:buFont typeface="Wingdings" panose="05000000000000000000" pitchFamily="2" charset="2"/>
              <a:buChar char="l"/>
            </a:pPr>
            <a:r>
              <a:rPr lang="en-US" altLang="zh-CN" sz="2400" b="1" dirty="0" err="1">
                <a:ea typeface="大黑体" charset="-122"/>
              </a:rPr>
              <a:t>极化分集</a:t>
            </a:r>
            <a:r>
              <a:rPr lang="zh-CN" altLang="en-US" sz="2400" b="1" dirty="0">
                <a:ea typeface="大黑体" charset="-122"/>
              </a:rPr>
              <a:t>：</a:t>
            </a:r>
            <a:r>
              <a:rPr lang="en-US" altLang="zh-CN" sz="2400" b="1" dirty="0" err="1">
                <a:ea typeface="大黑体" charset="-122"/>
              </a:rPr>
              <a:t>水平极化和垂直极化</a:t>
            </a:r>
            <a:r>
              <a:rPr lang="zh-CN" altLang="zh-CN" sz="2400" b="1" dirty="0">
                <a:ea typeface="大黑体" charset="-122"/>
              </a:rPr>
              <a:t>的信号相互</a:t>
            </a:r>
            <a:r>
              <a:rPr lang="zh-CN" altLang="en-US" sz="2400" b="1" dirty="0">
                <a:ea typeface="大黑体" charset="-122"/>
              </a:rPr>
              <a:t>独立，是空间分集的特例；</a:t>
            </a:r>
          </a:p>
          <a:p>
            <a:pPr eaLnBrk="1" hangingPunct="1">
              <a:lnSpc>
                <a:spcPct val="120000"/>
              </a:lnSpc>
              <a:buFont typeface="Wingdings" panose="05000000000000000000" pitchFamily="2" charset="2"/>
              <a:buChar char="l"/>
            </a:pPr>
            <a:r>
              <a:rPr lang="zh-CN" altLang="en-US" sz="2400" b="1" dirty="0">
                <a:ea typeface="大黑体" charset="-122"/>
              </a:rPr>
              <a:t>角度分集：不同方向的接收信号相互独立，是空间分集的特例</a:t>
            </a:r>
            <a:r>
              <a:rPr lang="zh-CN" altLang="zh-CN" sz="2400" b="1" dirty="0">
                <a:ea typeface="大黑体" charset="-122"/>
              </a:rPr>
              <a:t>。</a:t>
            </a:r>
            <a:endParaRPr lang="en-US" altLang="zh-CN" sz="2400" b="1" dirty="0">
              <a:ea typeface="大黑体" charset="-122"/>
            </a:endParaRPr>
          </a:p>
          <a:p>
            <a:pPr eaLnBrk="1" hangingPunct="1">
              <a:lnSpc>
                <a:spcPct val="120000"/>
              </a:lnSpc>
              <a:buFont typeface="Wingdings" panose="05000000000000000000" pitchFamily="2" charset="2"/>
              <a:buChar char="l"/>
            </a:pPr>
            <a:r>
              <a:rPr lang="en-US" altLang="zh-CN" dirty="0">
                <a:solidFill>
                  <a:srgbClr val="C00000"/>
                </a:solidFill>
                <a:ea typeface="大黑体" charset="-122"/>
              </a:rPr>
              <a:t>OAM-</a:t>
            </a:r>
            <a:r>
              <a:rPr lang="zh-CN" altLang="en-US" dirty="0">
                <a:solidFill>
                  <a:srgbClr val="C00000"/>
                </a:solidFill>
                <a:ea typeface="大黑体" charset="-122"/>
              </a:rPr>
              <a:t>轨道角动量？</a:t>
            </a:r>
            <a:endParaRPr lang="zh-CN" altLang="en-US" sz="2400" b="1" dirty="0">
              <a:solidFill>
                <a:srgbClr val="C00000"/>
              </a:solidFill>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23</a:t>
            </a:fld>
            <a:endParaRPr lang="en-GB" altLang="zh-CN"/>
          </a:p>
        </p:txBody>
      </p:sp>
    </p:spTree>
    <p:extLst>
      <p:ext uri="{BB962C8B-B14F-4D97-AF65-F5344CB8AC3E}">
        <p14:creationId xmlns:p14="http://schemas.microsoft.com/office/powerpoint/2010/main" val="222265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33425" y="666750"/>
            <a:ext cx="7772400" cy="742950"/>
          </a:xfrm>
        </p:spPr>
        <p:txBody>
          <a:bodyPr/>
          <a:lstStyle/>
          <a:p>
            <a:pPr eaLnBrk="1" hangingPunct="1"/>
            <a:r>
              <a:rPr lang="en-US" altLang="zh-CN" b="1" dirty="0" err="1">
                <a:ea typeface="大黑体" charset="-122"/>
              </a:rPr>
              <a:t>分集方式（续</a:t>
            </a:r>
            <a:r>
              <a:rPr lang="en-US" altLang="zh-CN" b="1" dirty="0">
                <a:ea typeface="大黑体" charset="-122"/>
              </a:rPr>
              <a:t>）</a:t>
            </a:r>
          </a:p>
        </p:txBody>
      </p:sp>
      <p:sp>
        <p:nvSpPr>
          <p:cNvPr id="38915" name="Rectangle 3"/>
          <p:cNvSpPr>
            <a:spLocks noGrp="1" noChangeArrowheads="1"/>
          </p:cNvSpPr>
          <p:nvPr>
            <p:ph type="body" idx="1"/>
          </p:nvPr>
        </p:nvSpPr>
        <p:spPr>
          <a:xfrm>
            <a:off x="733425" y="1638300"/>
            <a:ext cx="8097066" cy="4095750"/>
          </a:xfrm>
        </p:spPr>
        <p:txBody>
          <a:bodyPr/>
          <a:lstStyle/>
          <a:p>
            <a:pPr eaLnBrk="1" hangingPunct="1">
              <a:lnSpc>
                <a:spcPct val="120000"/>
              </a:lnSpc>
              <a:buFontTx/>
              <a:buNone/>
            </a:pPr>
            <a:r>
              <a:rPr lang="zh-CN" altLang="en-US" sz="2800" b="1" dirty="0">
                <a:solidFill>
                  <a:srgbClr val="CC0000"/>
                </a:solidFill>
                <a:ea typeface="大黑体" charset="-122"/>
              </a:rPr>
              <a:t>频率分集</a:t>
            </a:r>
            <a:endParaRPr lang="zh-CN" altLang="zh-CN" sz="2800" b="1" dirty="0">
              <a:solidFill>
                <a:srgbClr val="CC0000"/>
              </a:solidFill>
              <a:ea typeface="大黑体" charset="-122"/>
            </a:endParaRPr>
          </a:p>
          <a:p>
            <a:pPr eaLnBrk="1" hangingPunct="1">
              <a:lnSpc>
                <a:spcPct val="120000"/>
              </a:lnSpc>
              <a:buFont typeface="Wingdings" panose="05000000000000000000" pitchFamily="2" charset="2"/>
              <a:buChar char="l"/>
            </a:pPr>
            <a:r>
              <a:rPr lang="zh-CN" altLang="en-US" sz="2400" b="1" dirty="0">
                <a:ea typeface="大黑体" charset="-122"/>
              </a:rPr>
              <a:t>每个支路具有不同的频率，即：用两个以上的载频传输同一组信息；</a:t>
            </a:r>
          </a:p>
          <a:p>
            <a:pPr eaLnBrk="1" hangingPunct="1">
              <a:lnSpc>
                <a:spcPct val="120000"/>
              </a:lnSpc>
              <a:buFont typeface="Wingdings" panose="05000000000000000000" pitchFamily="2" charset="2"/>
              <a:buChar char="l"/>
            </a:pPr>
            <a:r>
              <a:rPr lang="zh-CN" altLang="en-US" sz="2400" b="1" dirty="0">
                <a:ea typeface="大黑体" charset="-122"/>
              </a:rPr>
              <a:t>如果各个载频之间的间隔大于信道的相干带宽，则每个载频所对应的信道衰落是相互独立的；</a:t>
            </a:r>
          </a:p>
          <a:p>
            <a:pPr eaLnBrk="1" hangingPunct="1">
              <a:lnSpc>
                <a:spcPct val="120000"/>
              </a:lnSpc>
              <a:buFont typeface="Wingdings" panose="05000000000000000000" pitchFamily="2" charset="2"/>
              <a:buChar char="l"/>
            </a:pPr>
            <a:r>
              <a:rPr lang="en-US" altLang="zh-CN" sz="2400" b="1" dirty="0" err="1">
                <a:ea typeface="大黑体" charset="-122"/>
              </a:rPr>
              <a:t>对这些不同载频的接收信号进行某种方式的合并，就可以起到抗衰落的作用</a:t>
            </a:r>
            <a:r>
              <a:rPr lang="en-US" altLang="zh-CN" sz="2400" b="1" dirty="0">
                <a:ea typeface="大黑体" charset="-122"/>
              </a:rPr>
              <a:t>；</a:t>
            </a:r>
          </a:p>
          <a:p>
            <a:pPr eaLnBrk="1" hangingPunct="1">
              <a:lnSpc>
                <a:spcPct val="120000"/>
              </a:lnSpc>
              <a:buFont typeface="Wingdings" panose="05000000000000000000" pitchFamily="2" charset="2"/>
              <a:buChar char="l"/>
            </a:pPr>
            <a:r>
              <a:rPr lang="en-US" altLang="zh-CN" sz="2400" b="1" dirty="0" err="1">
                <a:ea typeface="大黑体" charset="-122"/>
              </a:rPr>
              <a:t>频率分集要在频域上付出代价，降低频谱利用率</a:t>
            </a:r>
            <a:r>
              <a:rPr lang="en-US" altLang="zh-CN" sz="2400" b="1" dirty="0">
                <a:ea typeface="大黑体" charset="-122"/>
              </a:rPr>
              <a:t>。</a:t>
            </a:r>
          </a:p>
          <a:p>
            <a:pPr eaLnBrk="1" hangingPunct="1">
              <a:lnSpc>
                <a:spcPct val="120000"/>
              </a:lnSpc>
              <a:buFont typeface="Wingdings" panose="05000000000000000000" pitchFamily="2" charset="2"/>
              <a:buChar char="l"/>
            </a:pPr>
            <a:r>
              <a:rPr lang="en-US" altLang="zh-CN" dirty="0">
                <a:ea typeface="大黑体" charset="-122"/>
              </a:rPr>
              <a:t>FH</a:t>
            </a:r>
            <a:r>
              <a:rPr lang="zh-CN" altLang="en-US" dirty="0">
                <a:ea typeface="大黑体" charset="-122"/>
              </a:rPr>
              <a:t>跳频、</a:t>
            </a:r>
            <a:r>
              <a:rPr lang="en-US" altLang="zh-CN" dirty="0">
                <a:ea typeface="大黑体" charset="-122"/>
              </a:rPr>
              <a:t>C-OFDM…</a:t>
            </a:r>
            <a:endParaRPr lang="zh-CN" altLang="en-US" sz="2400"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24</a:t>
            </a:fld>
            <a:endParaRPr lang="en-GB" altLang="zh-CN"/>
          </a:p>
        </p:txBody>
      </p:sp>
    </p:spTree>
    <p:extLst>
      <p:ext uri="{BB962C8B-B14F-4D97-AF65-F5344CB8AC3E}">
        <p14:creationId xmlns:p14="http://schemas.microsoft.com/office/powerpoint/2010/main" val="3093937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495300"/>
            <a:ext cx="7772400" cy="742950"/>
          </a:xfrm>
        </p:spPr>
        <p:txBody>
          <a:bodyPr/>
          <a:lstStyle/>
          <a:p>
            <a:pPr eaLnBrk="1" hangingPunct="1"/>
            <a:r>
              <a:rPr lang="en-US" altLang="zh-CN" b="1" dirty="0" err="1">
                <a:ea typeface="大黑体" charset="-122"/>
              </a:rPr>
              <a:t>分集方式（续</a:t>
            </a:r>
            <a:r>
              <a:rPr lang="en-US" altLang="zh-CN" b="1" dirty="0">
                <a:ea typeface="大黑体" charset="-122"/>
              </a:rPr>
              <a:t>）</a:t>
            </a:r>
          </a:p>
        </p:txBody>
      </p:sp>
      <p:sp>
        <p:nvSpPr>
          <p:cNvPr id="39939" name="Rectangle 3"/>
          <p:cNvSpPr>
            <a:spLocks noGrp="1" noChangeArrowheads="1"/>
          </p:cNvSpPr>
          <p:nvPr>
            <p:ph type="body" idx="1"/>
          </p:nvPr>
        </p:nvSpPr>
        <p:spPr>
          <a:xfrm>
            <a:off x="596537" y="1605642"/>
            <a:ext cx="8172450" cy="4095750"/>
          </a:xfrm>
        </p:spPr>
        <p:txBody>
          <a:bodyPr/>
          <a:lstStyle/>
          <a:p>
            <a:pPr eaLnBrk="1" hangingPunct="1">
              <a:lnSpc>
                <a:spcPct val="120000"/>
              </a:lnSpc>
              <a:buFontTx/>
              <a:buNone/>
            </a:pPr>
            <a:r>
              <a:rPr lang="zh-CN" altLang="en-US" sz="2800" b="1" dirty="0">
                <a:solidFill>
                  <a:srgbClr val="CC0000"/>
                </a:solidFill>
                <a:ea typeface="大黑体" charset="-122"/>
              </a:rPr>
              <a:t>时间分集</a:t>
            </a:r>
            <a:endParaRPr lang="zh-CN" altLang="zh-CN" sz="2800" b="1" dirty="0">
              <a:solidFill>
                <a:srgbClr val="CC0000"/>
              </a:solidFill>
              <a:ea typeface="大黑体" charset="-122"/>
            </a:endParaRPr>
          </a:p>
          <a:p>
            <a:pPr eaLnBrk="1" hangingPunct="1">
              <a:lnSpc>
                <a:spcPct val="120000"/>
              </a:lnSpc>
              <a:buFont typeface="Wingdings" panose="05000000000000000000" pitchFamily="2" charset="2"/>
              <a:buChar char="l"/>
            </a:pPr>
            <a:r>
              <a:rPr lang="zh-CN" altLang="en-US" sz="2400" b="1" dirty="0">
                <a:ea typeface="大黑体" charset="-122"/>
              </a:rPr>
              <a:t>每个支路具有不同的时段，即：用两个以上的时段传输同一组信息；</a:t>
            </a:r>
          </a:p>
          <a:p>
            <a:pPr eaLnBrk="1" hangingPunct="1">
              <a:lnSpc>
                <a:spcPct val="120000"/>
              </a:lnSpc>
              <a:buFont typeface="Wingdings" panose="05000000000000000000" pitchFamily="2" charset="2"/>
              <a:buChar char="l"/>
            </a:pPr>
            <a:r>
              <a:rPr lang="zh-CN" altLang="en-US" sz="2400" b="1" dirty="0">
                <a:ea typeface="大黑体" charset="-122"/>
              </a:rPr>
              <a:t>如果各个时段之间的间隔大于信道的相干时间，则每个时段所对应的信道衰落是相互独立的；</a:t>
            </a:r>
          </a:p>
          <a:p>
            <a:pPr eaLnBrk="1" hangingPunct="1">
              <a:lnSpc>
                <a:spcPct val="120000"/>
              </a:lnSpc>
              <a:buFont typeface="Wingdings" panose="05000000000000000000" pitchFamily="2" charset="2"/>
              <a:buChar char="l"/>
            </a:pPr>
            <a:r>
              <a:rPr lang="en-US" altLang="zh-CN" sz="2400" b="1" dirty="0" err="1">
                <a:ea typeface="大黑体" charset="-122"/>
              </a:rPr>
              <a:t>对这些不同时段的接收信号进行某种方式的合并，就可以起到抗衰落的作用</a:t>
            </a:r>
            <a:r>
              <a:rPr lang="en-US" altLang="zh-CN" sz="2400" b="1" dirty="0">
                <a:ea typeface="大黑体" charset="-122"/>
              </a:rPr>
              <a:t>；</a:t>
            </a:r>
          </a:p>
          <a:p>
            <a:pPr eaLnBrk="1" hangingPunct="1">
              <a:lnSpc>
                <a:spcPct val="120000"/>
              </a:lnSpc>
              <a:buFont typeface="Wingdings" panose="05000000000000000000" pitchFamily="2" charset="2"/>
              <a:buChar char="l"/>
            </a:pPr>
            <a:r>
              <a:rPr lang="en-US" altLang="zh-CN" sz="2400" b="1" dirty="0" err="1">
                <a:ea typeface="大黑体" charset="-122"/>
              </a:rPr>
              <a:t>时间分集要在时域上付出代价，降低信道利用率，引入传输时延</a:t>
            </a:r>
            <a:r>
              <a:rPr lang="en-US" altLang="zh-CN" sz="2400" b="1" dirty="0">
                <a:ea typeface="大黑体" charset="-122"/>
              </a:rPr>
              <a:t>。</a:t>
            </a:r>
          </a:p>
          <a:p>
            <a:pPr eaLnBrk="1" hangingPunct="1">
              <a:lnSpc>
                <a:spcPct val="120000"/>
              </a:lnSpc>
              <a:buFont typeface="Wingdings" panose="05000000000000000000" pitchFamily="2" charset="2"/>
              <a:buChar char="l"/>
            </a:pPr>
            <a:endParaRPr lang="en-US" altLang="zh-CN" dirty="0">
              <a:ea typeface="大黑体" charset="-122"/>
            </a:endParaRPr>
          </a:p>
          <a:p>
            <a:pPr eaLnBrk="1" hangingPunct="1">
              <a:lnSpc>
                <a:spcPct val="120000"/>
              </a:lnSpc>
              <a:buFont typeface="Wingdings" panose="05000000000000000000" pitchFamily="2" charset="2"/>
              <a:buChar char="l"/>
            </a:pPr>
            <a:r>
              <a:rPr lang="en-US" altLang="zh-CN" sz="2400" b="1" dirty="0">
                <a:ea typeface="大黑体" charset="-122"/>
              </a:rPr>
              <a:t>S</a:t>
            </a:r>
            <a:r>
              <a:rPr lang="en-US" altLang="zh-CN" sz="2400" b="1" dirty="0">
                <a:solidFill>
                  <a:srgbClr val="FF0000"/>
                </a:solidFill>
                <a:ea typeface="大黑体" charset="-122"/>
              </a:rPr>
              <a:t>T</a:t>
            </a:r>
            <a:r>
              <a:rPr lang="en-US" altLang="zh-CN" sz="2400" b="1" dirty="0">
                <a:ea typeface="大黑体" charset="-122"/>
              </a:rPr>
              <a:t>BC\Rake</a:t>
            </a:r>
            <a:endParaRPr lang="zh-CN" altLang="en-US" sz="2400"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25</a:t>
            </a:fld>
            <a:endParaRPr lang="en-GB" altLang="zh-CN"/>
          </a:p>
        </p:txBody>
      </p:sp>
    </p:spTree>
    <p:extLst>
      <p:ext uri="{BB962C8B-B14F-4D97-AF65-F5344CB8AC3E}">
        <p14:creationId xmlns:p14="http://schemas.microsoft.com/office/powerpoint/2010/main" val="168503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28650" y="457200"/>
            <a:ext cx="7772400" cy="742950"/>
          </a:xfrm>
        </p:spPr>
        <p:txBody>
          <a:bodyPr/>
          <a:lstStyle/>
          <a:p>
            <a:pPr eaLnBrk="1" hangingPunct="1"/>
            <a:r>
              <a:rPr lang="en-US" altLang="zh-CN" b="1" dirty="0" err="1">
                <a:ea typeface="大黑体" charset="-122"/>
              </a:rPr>
              <a:t>分集方式（续</a:t>
            </a:r>
            <a:r>
              <a:rPr lang="en-US" altLang="zh-CN" b="1" dirty="0">
                <a:ea typeface="大黑体" charset="-122"/>
              </a:rPr>
              <a:t>）</a:t>
            </a:r>
          </a:p>
        </p:txBody>
      </p:sp>
      <p:sp>
        <p:nvSpPr>
          <p:cNvPr id="40963" name="Rectangle 3"/>
          <p:cNvSpPr>
            <a:spLocks noGrp="1" noChangeArrowheads="1"/>
          </p:cNvSpPr>
          <p:nvPr>
            <p:ph type="body" idx="1"/>
          </p:nvPr>
        </p:nvSpPr>
        <p:spPr>
          <a:xfrm>
            <a:off x="628650" y="1021080"/>
            <a:ext cx="8172450" cy="4705350"/>
          </a:xfrm>
        </p:spPr>
        <p:txBody>
          <a:bodyPr/>
          <a:lstStyle/>
          <a:p>
            <a:pPr eaLnBrk="1" hangingPunct="1">
              <a:lnSpc>
                <a:spcPct val="120000"/>
              </a:lnSpc>
              <a:buFontTx/>
              <a:buNone/>
            </a:pPr>
            <a:r>
              <a:rPr lang="zh-CN" altLang="en-US" sz="2800" b="1" dirty="0">
                <a:solidFill>
                  <a:srgbClr val="CC0000"/>
                </a:solidFill>
                <a:ea typeface="大黑体" charset="-122"/>
              </a:rPr>
              <a:t>空间分集</a:t>
            </a:r>
            <a:endParaRPr lang="zh-CN" altLang="zh-CN" sz="2800" b="1" dirty="0">
              <a:solidFill>
                <a:srgbClr val="CC0000"/>
              </a:solidFill>
              <a:ea typeface="大黑体" charset="-122"/>
            </a:endParaRPr>
          </a:p>
          <a:p>
            <a:pPr eaLnBrk="1" hangingPunct="1">
              <a:lnSpc>
                <a:spcPct val="120000"/>
              </a:lnSpc>
              <a:buFont typeface="Wingdings" panose="05000000000000000000" pitchFamily="2" charset="2"/>
              <a:buChar char="l"/>
            </a:pPr>
            <a:r>
              <a:rPr lang="zh-CN" altLang="en-US" b="1" dirty="0">
                <a:ea typeface="大黑体" charset="-122"/>
              </a:rPr>
              <a:t>每个支路具有不同的天线，即：用两个以上的发送（或接收）天线传输同一组信息；</a:t>
            </a:r>
          </a:p>
          <a:p>
            <a:pPr eaLnBrk="1" hangingPunct="1">
              <a:lnSpc>
                <a:spcPct val="120000"/>
              </a:lnSpc>
              <a:buFont typeface="Wingdings" panose="05000000000000000000" pitchFamily="2" charset="2"/>
              <a:buChar char="l"/>
            </a:pPr>
            <a:r>
              <a:rPr lang="zh-CN" altLang="en-US" b="1" dirty="0">
                <a:ea typeface="大黑体" charset="-122"/>
              </a:rPr>
              <a:t>如果各个天线之间的间隔大于信道的相干距离，使得通过不同天线传输的信号衰落相互独立；</a:t>
            </a:r>
          </a:p>
          <a:p>
            <a:pPr eaLnBrk="1" hangingPunct="1">
              <a:lnSpc>
                <a:spcPct val="120000"/>
              </a:lnSpc>
              <a:buFont typeface="Wingdings" panose="05000000000000000000" pitchFamily="2" charset="2"/>
              <a:buChar char="l"/>
            </a:pPr>
            <a:r>
              <a:rPr lang="en-US" altLang="zh-CN" b="1" dirty="0" err="1">
                <a:ea typeface="大黑体" charset="-122"/>
              </a:rPr>
              <a:t>对这些通过不同天线的接收信号进行某种方式的合并，就可以起到抗衰落的作用</a:t>
            </a:r>
            <a:r>
              <a:rPr lang="en-US" altLang="zh-CN" b="1" dirty="0">
                <a:ea typeface="大黑体" charset="-122"/>
              </a:rPr>
              <a:t>；</a:t>
            </a:r>
          </a:p>
          <a:p>
            <a:pPr eaLnBrk="1" hangingPunct="1">
              <a:lnSpc>
                <a:spcPct val="120000"/>
              </a:lnSpc>
              <a:buFont typeface="Wingdings" panose="05000000000000000000" pitchFamily="2" charset="2"/>
              <a:buChar char="l"/>
            </a:pPr>
            <a:r>
              <a:rPr lang="en-US" altLang="zh-CN" b="1" dirty="0" err="1">
                <a:ea typeface="大黑体" charset="-122"/>
              </a:rPr>
              <a:t>空间分集不需要在频率或时间付出代价，但需要采用额外的天线</a:t>
            </a:r>
            <a:r>
              <a:rPr lang="en-US" altLang="zh-CN" b="1" dirty="0">
                <a:ea typeface="大黑体" charset="-122"/>
              </a:rPr>
              <a:t>；——</a:t>
            </a:r>
            <a:r>
              <a:rPr lang="zh-CN" altLang="en-US" b="1" dirty="0">
                <a:ea typeface="大黑体" charset="-122"/>
              </a:rPr>
              <a:t>这种天线可以是一个点上的阵列，也可以是分布式阵列</a:t>
            </a:r>
            <a:r>
              <a:rPr lang="en-US" altLang="zh-CN" b="1" dirty="0">
                <a:ea typeface="大黑体" charset="-122"/>
              </a:rPr>
              <a:t>DAS</a:t>
            </a:r>
            <a:r>
              <a:rPr lang="zh-CN" altLang="en-US" b="1" dirty="0">
                <a:ea typeface="大黑体" charset="-122"/>
              </a:rPr>
              <a:t>、</a:t>
            </a:r>
            <a:r>
              <a:rPr lang="en-US" altLang="zh-CN" b="1" dirty="0" err="1">
                <a:ea typeface="大黑体" charset="-122"/>
              </a:rPr>
              <a:t>CoMP</a:t>
            </a:r>
            <a:r>
              <a:rPr lang="zh-CN" altLang="en-US" b="1" dirty="0">
                <a:ea typeface="大黑体" charset="-122"/>
              </a:rPr>
              <a:t>；</a:t>
            </a:r>
            <a:endParaRPr lang="en-US" altLang="zh-CN" b="1" dirty="0">
              <a:ea typeface="大黑体" charset="-122"/>
            </a:endParaRPr>
          </a:p>
          <a:p>
            <a:pPr eaLnBrk="1" hangingPunct="1">
              <a:lnSpc>
                <a:spcPct val="120000"/>
              </a:lnSpc>
              <a:buFont typeface="Wingdings" panose="05000000000000000000" pitchFamily="2" charset="2"/>
              <a:buChar char="l"/>
            </a:pPr>
            <a:r>
              <a:rPr lang="zh-CN" altLang="en-US" b="1" dirty="0">
                <a:ea typeface="大黑体" charset="-122"/>
              </a:rPr>
              <a:t>天线的空间间隔一般取：半个载波波长（对于瑞利衰落信道），或</a:t>
            </a:r>
            <a:r>
              <a:rPr lang="en-US" altLang="zh-CN" b="1" dirty="0">
                <a:ea typeface="大黑体" charset="-122"/>
              </a:rPr>
              <a:t>10</a:t>
            </a:r>
            <a:r>
              <a:rPr lang="zh-CN" altLang="en-US" b="1" dirty="0">
                <a:ea typeface="大黑体" charset="-122"/>
              </a:rPr>
              <a:t>个载波波长（考虑到阴影效应）。</a:t>
            </a:r>
            <a:r>
              <a:rPr lang="en-US" altLang="zh-CN" b="1" dirty="0">
                <a:ea typeface="大黑体" charset="-122"/>
              </a:rPr>
              <a:t>——</a:t>
            </a:r>
            <a:r>
              <a:rPr lang="zh-CN" altLang="en-US" b="1" dirty="0">
                <a:ea typeface="大黑体" charset="-122"/>
              </a:rPr>
              <a:t>非绝对！</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26</a:t>
            </a:fld>
            <a:endParaRPr lang="en-GB" altLang="zh-CN"/>
          </a:p>
        </p:txBody>
      </p:sp>
    </p:spTree>
    <p:extLst>
      <p:ext uri="{BB962C8B-B14F-4D97-AF65-F5344CB8AC3E}">
        <p14:creationId xmlns:p14="http://schemas.microsoft.com/office/powerpoint/2010/main" val="3380850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90550" y="609600"/>
            <a:ext cx="8172450" cy="685800"/>
          </a:xfrm>
        </p:spPr>
        <p:txBody>
          <a:bodyPr/>
          <a:lstStyle/>
          <a:p>
            <a:pPr eaLnBrk="1" hangingPunct="1"/>
            <a:r>
              <a:rPr lang="zh-CN" altLang="en-US" b="1" dirty="0">
                <a:ea typeface="大黑体" charset="-122"/>
              </a:rPr>
              <a:t>合并方式</a:t>
            </a:r>
          </a:p>
        </p:txBody>
      </p:sp>
      <p:sp>
        <p:nvSpPr>
          <p:cNvPr id="41987" name="Rectangle 3"/>
          <p:cNvSpPr>
            <a:spLocks noGrp="1" noChangeArrowheads="1"/>
          </p:cNvSpPr>
          <p:nvPr>
            <p:ph type="body" idx="1"/>
          </p:nvPr>
        </p:nvSpPr>
        <p:spPr>
          <a:xfrm>
            <a:off x="552450" y="1619250"/>
            <a:ext cx="8248650" cy="3683000"/>
          </a:xfrm>
        </p:spPr>
        <p:txBody>
          <a:bodyPr/>
          <a:lstStyle/>
          <a:p>
            <a:pPr eaLnBrk="1" hangingPunct="1">
              <a:buFontTx/>
              <a:buNone/>
            </a:pPr>
            <a:r>
              <a:rPr lang="zh-CN" altLang="zh-CN" sz="2800" b="1" dirty="0">
                <a:ea typeface="大黑体" charset="-122"/>
              </a:rPr>
              <a:t>从</a:t>
            </a:r>
            <a:r>
              <a:rPr lang="zh-CN" altLang="en-US" sz="2800" b="1" dirty="0">
                <a:ea typeface="大黑体" charset="-122"/>
              </a:rPr>
              <a:t>不同支路的</a:t>
            </a:r>
            <a:r>
              <a:rPr lang="zh-CN" altLang="zh-CN" sz="2800" b="1" dirty="0">
                <a:ea typeface="大黑体" charset="-122"/>
              </a:rPr>
              <a:t>分集信号中以什么方式作为输出？</a:t>
            </a:r>
            <a:endParaRPr lang="en-US" altLang="zh-CN" sz="2800" b="1" dirty="0">
              <a:ea typeface="大黑体" charset="-122"/>
            </a:endParaRPr>
          </a:p>
          <a:p>
            <a:pPr eaLnBrk="1" hangingPunct="1">
              <a:buFont typeface="Wingdings" panose="05000000000000000000" pitchFamily="2" charset="2"/>
              <a:buChar char="l"/>
            </a:pPr>
            <a:r>
              <a:rPr lang="en-US" altLang="zh-CN" sz="2400" b="1" dirty="0" err="1">
                <a:ea typeface="大黑体" charset="-122"/>
              </a:rPr>
              <a:t>选择</a:t>
            </a:r>
            <a:r>
              <a:rPr lang="zh-CN" altLang="zh-CN" sz="2400" b="1" dirty="0">
                <a:ea typeface="大黑体" charset="-122"/>
              </a:rPr>
              <a:t>式</a:t>
            </a:r>
            <a:r>
              <a:rPr lang="zh-CN" altLang="en-US" sz="2400" b="1" dirty="0">
                <a:ea typeface="大黑体" charset="-122"/>
              </a:rPr>
              <a:t>合并：</a:t>
            </a:r>
            <a:r>
              <a:rPr lang="zh-CN" altLang="zh-CN" sz="2400" b="1" dirty="0">
                <a:ea typeface="大黑体" charset="-122"/>
              </a:rPr>
              <a:t>选择最好的支路作为输出，其它支路丢弃</a:t>
            </a:r>
            <a:r>
              <a:rPr lang="zh-CN" altLang="en-US" sz="2400" b="1" dirty="0">
                <a:ea typeface="大黑体" charset="-122"/>
              </a:rPr>
              <a:t>。</a:t>
            </a:r>
          </a:p>
          <a:p>
            <a:pPr eaLnBrk="1" hangingPunct="1">
              <a:buFont typeface="Wingdings" panose="05000000000000000000" pitchFamily="2" charset="2"/>
              <a:buChar char="l"/>
            </a:pPr>
            <a:r>
              <a:rPr lang="zh-CN" altLang="en-US" sz="2400" b="1" dirty="0">
                <a:ea typeface="大黑体" charset="-122"/>
              </a:rPr>
              <a:t>最大增益合并：</a:t>
            </a:r>
            <a:r>
              <a:rPr lang="zh-CN" altLang="zh-CN" sz="2400" b="1" dirty="0">
                <a:ea typeface="大黑体" charset="-122"/>
              </a:rPr>
              <a:t>调整各个支路主径的相位，使之同相，然后进行等增益相加</a:t>
            </a:r>
            <a:r>
              <a:rPr lang="zh-CN" altLang="en-US" sz="2400" b="1" dirty="0">
                <a:ea typeface="大黑体" charset="-122"/>
              </a:rPr>
              <a:t>。</a:t>
            </a:r>
          </a:p>
          <a:p>
            <a:pPr eaLnBrk="1" hangingPunct="1">
              <a:buFont typeface="Wingdings" panose="05000000000000000000" pitchFamily="2" charset="2"/>
              <a:buChar char="l"/>
            </a:pPr>
            <a:r>
              <a:rPr lang="zh-CN" altLang="en-US" sz="2400" b="1" dirty="0">
                <a:ea typeface="大黑体" charset="-122"/>
              </a:rPr>
              <a:t>最小色散合并：</a:t>
            </a:r>
            <a:r>
              <a:rPr lang="zh-CN" altLang="zh-CN" sz="2400" b="1" dirty="0">
                <a:ea typeface="大黑体" charset="-122"/>
              </a:rPr>
              <a:t>调整各个支路</a:t>
            </a:r>
            <a:r>
              <a:rPr lang="zh-CN" altLang="zh-CN" sz="2400" b="1" dirty="0">
                <a:solidFill>
                  <a:srgbClr val="FF0000"/>
                </a:solidFill>
                <a:ea typeface="大黑体" charset="-122"/>
              </a:rPr>
              <a:t>次径</a:t>
            </a:r>
            <a:r>
              <a:rPr lang="zh-CN" altLang="zh-CN" sz="2400" b="1" dirty="0">
                <a:ea typeface="大黑体" charset="-122"/>
              </a:rPr>
              <a:t>的相位及幅度，使之反相抵销</a:t>
            </a:r>
            <a:r>
              <a:rPr lang="zh-CN" altLang="en-US" sz="2400" b="1" dirty="0">
                <a:ea typeface="大黑体" charset="-122"/>
              </a:rPr>
              <a:t>。</a:t>
            </a:r>
          </a:p>
          <a:p>
            <a:pPr eaLnBrk="1" hangingPunct="1">
              <a:buFont typeface="Wingdings" panose="05000000000000000000" pitchFamily="2" charset="2"/>
              <a:buChar char="l"/>
            </a:pPr>
            <a:r>
              <a:rPr lang="en-US" altLang="zh-CN" sz="2400" b="1" dirty="0" err="1">
                <a:ea typeface="大黑体" charset="-122"/>
              </a:rPr>
              <a:t>最大比合并</a:t>
            </a:r>
            <a:r>
              <a:rPr lang="zh-CN" altLang="en-US" sz="2400" b="1" dirty="0">
                <a:ea typeface="大黑体" charset="-122"/>
              </a:rPr>
              <a:t>：</a:t>
            </a:r>
            <a:r>
              <a:rPr lang="zh-CN" altLang="zh-CN" sz="2400" b="1" dirty="0">
                <a:ea typeface="大黑体" charset="-122"/>
              </a:rPr>
              <a:t>调整各个支路的相位，使之同相，然后按照各个支路的信噪比数值进行加权相加</a:t>
            </a:r>
            <a:r>
              <a:rPr lang="zh-CN" altLang="en-US" sz="2400" b="1" dirty="0">
                <a:ea typeface="大黑体" charset="-122"/>
              </a:rPr>
              <a:t>。</a:t>
            </a:r>
            <a:endParaRPr lang="en-US" altLang="zh-CN" sz="2400" b="1" dirty="0">
              <a:ea typeface="大黑体" charset="-122"/>
            </a:endParaRPr>
          </a:p>
          <a:p>
            <a:pPr eaLnBrk="1" hangingPunct="1">
              <a:buFont typeface="Wingdings" panose="05000000000000000000" pitchFamily="2" charset="2"/>
              <a:buChar char="l"/>
            </a:pPr>
            <a:r>
              <a:rPr lang="zh-CN" altLang="en-US" dirty="0">
                <a:solidFill>
                  <a:srgbClr val="FF0000"/>
                </a:solidFill>
                <a:ea typeface="大黑体" charset="-122"/>
              </a:rPr>
              <a:t>隐性合并</a:t>
            </a:r>
            <a:r>
              <a:rPr lang="en-US" altLang="zh-CN" dirty="0">
                <a:solidFill>
                  <a:srgbClr val="FF0000"/>
                </a:solidFill>
                <a:ea typeface="大黑体" charset="-122"/>
              </a:rPr>
              <a:t>——</a:t>
            </a:r>
            <a:r>
              <a:rPr lang="zh-CN" altLang="en-US" dirty="0">
                <a:solidFill>
                  <a:srgbClr val="FF0000"/>
                </a:solidFill>
                <a:ea typeface="大黑体" charset="-122"/>
              </a:rPr>
              <a:t>信道</a:t>
            </a:r>
            <a:r>
              <a:rPr lang="en-US" altLang="zh-CN" dirty="0">
                <a:solidFill>
                  <a:srgbClr val="FF0000"/>
                </a:solidFill>
                <a:ea typeface="大黑体" charset="-122"/>
              </a:rPr>
              <a:t>ECC</a:t>
            </a:r>
            <a:r>
              <a:rPr lang="zh-CN" altLang="en-US" dirty="0">
                <a:solidFill>
                  <a:srgbClr val="FF0000"/>
                </a:solidFill>
                <a:ea typeface="大黑体" charset="-122"/>
              </a:rPr>
              <a:t>的解码。。。</a:t>
            </a:r>
            <a:endParaRPr lang="en-US" altLang="zh-CN" sz="2400" b="1" dirty="0">
              <a:solidFill>
                <a:srgbClr val="FF0000"/>
              </a:solidFill>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27</a:t>
            </a:fld>
            <a:endParaRPr lang="en-GB" altLang="zh-CN"/>
          </a:p>
        </p:txBody>
      </p:sp>
    </p:spTree>
    <p:extLst>
      <p:ext uri="{BB962C8B-B14F-4D97-AF65-F5344CB8AC3E}">
        <p14:creationId xmlns:p14="http://schemas.microsoft.com/office/powerpoint/2010/main" val="1086796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90550" y="533400"/>
            <a:ext cx="8172450" cy="685800"/>
          </a:xfrm>
        </p:spPr>
        <p:txBody>
          <a:bodyPr/>
          <a:lstStyle/>
          <a:p>
            <a:pPr eaLnBrk="1" hangingPunct="1"/>
            <a:r>
              <a:rPr lang="zh-CN" altLang="en-US" b="1" dirty="0">
                <a:ea typeface="大黑体" charset="-122"/>
              </a:rPr>
              <a:t>合并方式（续）</a:t>
            </a:r>
          </a:p>
        </p:txBody>
      </p:sp>
      <p:sp>
        <p:nvSpPr>
          <p:cNvPr id="5124" name="Rectangle 3"/>
          <p:cNvSpPr>
            <a:spLocks noGrp="1" noChangeArrowheads="1"/>
          </p:cNvSpPr>
          <p:nvPr>
            <p:ph type="body" idx="1"/>
          </p:nvPr>
        </p:nvSpPr>
        <p:spPr>
          <a:xfrm>
            <a:off x="552450" y="1447800"/>
            <a:ext cx="8248650" cy="4400550"/>
          </a:xfrm>
        </p:spPr>
        <p:txBody>
          <a:bodyPr/>
          <a:lstStyle/>
          <a:p>
            <a:pPr eaLnBrk="1" hangingPunct="1">
              <a:buFontTx/>
              <a:buNone/>
            </a:pPr>
            <a:r>
              <a:rPr lang="zh-CN" altLang="en-US" sz="2800" b="1" dirty="0">
                <a:solidFill>
                  <a:srgbClr val="CC0000"/>
                </a:solidFill>
                <a:ea typeface="大黑体" charset="-122"/>
              </a:rPr>
              <a:t>选择式合并</a:t>
            </a:r>
          </a:p>
          <a:p>
            <a:pPr eaLnBrk="1" hangingPunct="1">
              <a:buFont typeface="Wingdings" panose="05000000000000000000" pitchFamily="2" charset="2"/>
              <a:buChar char="l"/>
            </a:pPr>
            <a:r>
              <a:rPr lang="en-US" altLang="zh-CN" sz="2400" b="1" dirty="0" err="1">
                <a:ea typeface="大黑体" charset="-122"/>
              </a:rPr>
              <a:t>一般以最大接收信号强度、最大接收信噪比或最小误码率为准则</a:t>
            </a:r>
            <a:r>
              <a:rPr lang="en-US" altLang="zh-CN" sz="2400" b="1" dirty="0">
                <a:ea typeface="大黑体" charset="-122"/>
              </a:rPr>
              <a:t>，</a:t>
            </a:r>
            <a:r>
              <a:rPr lang="zh-CN" altLang="zh-CN" sz="2400" b="1" dirty="0">
                <a:ea typeface="大黑体" charset="-122"/>
              </a:rPr>
              <a:t>选择最好的支路作为输出，其它支路丢弃</a:t>
            </a:r>
            <a:r>
              <a:rPr lang="zh-CN" altLang="en-US" sz="2400" b="1" dirty="0">
                <a:ea typeface="大黑体" charset="-122"/>
              </a:rPr>
              <a:t>。</a:t>
            </a:r>
          </a:p>
          <a:p>
            <a:pPr eaLnBrk="1" hangingPunct="1">
              <a:buFont typeface="Wingdings" panose="05000000000000000000" pitchFamily="2" charset="2"/>
              <a:buChar char="l"/>
            </a:pPr>
            <a:r>
              <a:rPr lang="zh-CN" altLang="en-US" sz="2400" b="1" dirty="0">
                <a:ea typeface="大黑体" charset="-122"/>
              </a:rPr>
              <a:t>可以表示为：</a:t>
            </a:r>
          </a:p>
          <a:p>
            <a:pPr eaLnBrk="1" hangingPunct="1">
              <a:buFont typeface="Wingdings" panose="05000000000000000000" pitchFamily="2" charset="2"/>
              <a:buChar char="l"/>
            </a:pPr>
            <a:endParaRPr lang="zh-CN" altLang="en-US" sz="2400" b="1" dirty="0">
              <a:ea typeface="大黑体" charset="-122"/>
            </a:endParaRPr>
          </a:p>
          <a:p>
            <a:pPr eaLnBrk="1" hangingPunct="1">
              <a:buFont typeface="Wingdings" panose="05000000000000000000" pitchFamily="2" charset="2"/>
              <a:buChar char="l"/>
            </a:pPr>
            <a:r>
              <a:rPr lang="zh-CN" altLang="en-US" sz="2400" b="1" dirty="0">
                <a:ea typeface="大黑体" charset="-122"/>
              </a:rPr>
              <a:t>实现简单灵活，可以在接收机的射频、中频、基带或数字流的任何层次上进行选择切换。</a:t>
            </a:r>
          </a:p>
          <a:p>
            <a:pPr eaLnBrk="1" hangingPunct="1">
              <a:buFont typeface="Wingdings" panose="05000000000000000000" pitchFamily="2" charset="2"/>
              <a:buChar char="l"/>
            </a:pPr>
            <a:r>
              <a:rPr lang="zh-CN" altLang="en-US" sz="2400" b="1" dirty="0">
                <a:ea typeface="大黑体" charset="-122"/>
              </a:rPr>
              <a:t>当某些支路发生深衰落时，这种选择式分集的效果较好。</a:t>
            </a:r>
          </a:p>
          <a:p>
            <a:pPr eaLnBrk="1" hangingPunct="1">
              <a:buFont typeface="Wingdings" panose="05000000000000000000" pitchFamily="2" charset="2"/>
              <a:buChar char="l"/>
            </a:pPr>
            <a:r>
              <a:rPr lang="en-US" altLang="zh-CN" sz="2400" b="1" dirty="0" err="1">
                <a:ea typeface="大黑体" charset="-122"/>
              </a:rPr>
              <a:t>实现方法如下所示</a:t>
            </a:r>
            <a:r>
              <a:rPr lang="en-US" altLang="zh-CN" sz="2400" b="1" dirty="0">
                <a:ea typeface="大黑体" charset="-122"/>
              </a:rPr>
              <a:t>。</a:t>
            </a:r>
          </a:p>
        </p:txBody>
      </p:sp>
      <p:graphicFrame>
        <p:nvGraphicFramePr>
          <p:cNvPr id="5122" name="Object 4"/>
          <p:cNvGraphicFramePr>
            <a:graphicFrameLocks noChangeAspect="1"/>
          </p:cNvGraphicFramePr>
          <p:nvPr/>
        </p:nvGraphicFramePr>
        <p:xfrm>
          <a:off x="2339385" y="3535045"/>
          <a:ext cx="4854575" cy="546100"/>
        </p:xfrm>
        <a:graphic>
          <a:graphicData uri="http://schemas.openxmlformats.org/presentationml/2006/ole">
            <mc:AlternateContent xmlns:mc="http://schemas.openxmlformats.org/markup-compatibility/2006">
              <mc:Choice xmlns:v="urn:schemas-microsoft-com:vml" Requires="v">
                <p:oleObj spid="_x0000_s6212" name="Equation" r:id="rId3" imgW="2260600" imgH="254000" progId="Equation.3">
                  <p:embed/>
                </p:oleObj>
              </mc:Choice>
              <mc:Fallback>
                <p:oleObj name="Equation" r:id="rId3" imgW="2260600" imgH="2540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385" y="3535045"/>
                        <a:ext cx="48545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28</a:t>
            </a:fld>
            <a:endParaRPr lang="en-GB" altLang="zh-CN"/>
          </a:p>
        </p:txBody>
      </p:sp>
    </p:spTree>
    <p:extLst>
      <p:ext uri="{BB962C8B-B14F-4D97-AF65-F5344CB8AC3E}">
        <p14:creationId xmlns:p14="http://schemas.microsoft.com/office/powerpoint/2010/main" val="168005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090738"/>
            <a:ext cx="7772400" cy="1866900"/>
          </a:xfrm>
        </p:spPr>
        <p:txBody>
          <a:bodyPr/>
          <a:lstStyle/>
          <a:p>
            <a:pPr>
              <a:defRPr/>
            </a:pPr>
            <a:r>
              <a:rPr kumimoji="1" lang="zh-CN" altLang="en-US" sz="5400" kern="1200" dirty="0">
                <a:solidFill>
                  <a:srgbClr val="CC0000"/>
                </a:solidFill>
                <a:effectLst>
                  <a:outerShdw blurRad="38100" dist="38100" dir="2700000" algn="tl">
                    <a:srgbClr val="C0C0C0"/>
                  </a:outerShdw>
                </a:effectLst>
                <a:latin typeface="Times New Roman" pitchFamily="18" charset="0"/>
              </a:rPr>
              <a:t>第六讲 </a:t>
            </a:r>
            <a:br>
              <a:rPr kumimoji="1" lang="en-US" altLang="zh-CN" sz="5400" kern="1200" dirty="0">
                <a:solidFill>
                  <a:srgbClr val="CC0000"/>
                </a:solidFill>
                <a:effectLst>
                  <a:outerShdw blurRad="38100" dist="38100" dir="2700000" algn="tl">
                    <a:srgbClr val="C0C0C0"/>
                  </a:outerShdw>
                </a:effectLst>
                <a:latin typeface="Times New Roman" pitchFamily="18" charset="0"/>
              </a:rPr>
            </a:br>
            <a:r>
              <a:rPr kumimoji="1" lang="zh-CN" altLang="en-US" sz="5400" kern="1200" dirty="0">
                <a:solidFill>
                  <a:srgbClr val="CC0000"/>
                </a:solidFill>
                <a:effectLst>
                  <a:outerShdw blurRad="38100" dist="38100" dir="2700000" algn="tl">
                    <a:srgbClr val="C0C0C0"/>
                  </a:outerShdw>
                </a:effectLst>
                <a:latin typeface="Times New Roman" pitchFamily="18" charset="0"/>
              </a:rPr>
              <a:t>抗衰落技术</a:t>
            </a:r>
            <a:endParaRPr lang="zh-CN" altLang="en-US" sz="5400" dirty="0"/>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600" b="1">
                <a:solidFill>
                  <a:schemeClr val="tx1"/>
                </a:solidFill>
                <a:latin typeface="Tahoma" panose="020B0604030504040204" pitchFamily="34" charset="0"/>
                <a:ea typeface="宋体" panose="02010600030101010101" pitchFamily="2" charset="-122"/>
              </a:defRPr>
            </a:lvl1pPr>
            <a:lvl2pPr marL="742950" indent="-285750" eaLnBrk="0" hangingPunct="0">
              <a:defRPr sz="9600" b="1">
                <a:solidFill>
                  <a:schemeClr val="tx1"/>
                </a:solidFill>
                <a:latin typeface="Tahoma" panose="020B0604030504040204" pitchFamily="34" charset="0"/>
                <a:ea typeface="宋体" panose="02010600030101010101" pitchFamily="2" charset="-122"/>
              </a:defRPr>
            </a:lvl2pPr>
            <a:lvl3pPr marL="1143000" indent="-228600" eaLnBrk="0" hangingPunct="0">
              <a:defRPr sz="9600" b="1">
                <a:solidFill>
                  <a:schemeClr val="tx1"/>
                </a:solidFill>
                <a:latin typeface="Tahoma" panose="020B0604030504040204" pitchFamily="34" charset="0"/>
                <a:ea typeface="宋体" panose="02010600030101010101" pitchFamily="2" charset="-122"/>
              </a:defRPr>
            </a:lvl3pPr>
            <a:lvl4pPr marL="1600200" indent="-228600" eaLnBrk="0" hangingPunct="0">
              <a:defRPr sz="9600" b="1">
                <a:solidFill>
                  <a:schemeClr val="tx1"/>
                </a:solidFill>
                <a:latin typeface="Tahoma" panose="020B0604030504040204" pitchFamily="34" charset="0"/>
                <a:ea typeface="宋体" panose="02010600030101010101" pitchFamily="2" charset="-122"/>
              </a:defRPr>
            </a:lvl4pPr>
            <a:lvl5pPr marL="2057400" indent="-228600" eaLnBrk="0" hangingPunct="0">
              <a:defRPr sz="9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9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9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9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9600" b="1">
                <a:solidFill>
                  <a:schemeClr val="tx1"/>
                </a:solidFill>
                <a:latin typeface="Tahoma" panose="020B0604030504040204" pitchFamily="34" charset="0"/>
                <a:ea typeface="宋体" panose="02010600030101010101" pitchFamily="2" charset="-122"/>
              </a:defRPr>
            </a:lvl9pPr>
          </a:lstStyle>
          <a:p>
            <a:pPr eaLnBrk="1" hangingPunct="1"/>
            <a:fld id="{D28C92A2-F151-4025-93E0-8593E109BCEB}" type="slidenum">
              <a:rPr lang="zh-CN" altLang="en-GB" sz="1400" b="0">
                <a:solidFill>
                  <a:srgbClr val="40458C"/>
                </a:solidFill>
                <a:latin typeface="Times New Roman" panose="02020603050405020304" pitchFamily="18" charset="0"/>
              </a:rPr>
              <a:pPr eaLnBrk="1" hangingPunct="1"/>
              <a:t>2</a:t>
            </a:fld>
            <a:endParaRPr lang="en-GB" altLang="zh-CN" sz="1400" b="0">
              <a:solidFill>
                <a:srgbClr val="40458C"/>
              </a:solidFill>
              <a:latin typeface="Times New Roman" panose="02020603050405020304" pitchFamily="18" charset="0"/>
            </a:endParaRPr>
          </a:p>
        </p:txBody>
      </p:sp>
    </p:spTree>
    <p:extLst>
      <p:ext uri="{BB962C8B-B14F-4D97-AF65-F5344CB8AC3E}">
        <p14:creationId xmlns:p14="http://schemas.microsoft.com/office/powerpoint/2010/main" val="166005648"/>
      </p:ext>
    </p:extLst>
  </p:cSld>
  <p:clrMapOvr>
    <a:masterClrMapping/>
  </p:clrMapOvr>
  <p:transition advTm="12468"/>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52450" y="552450"/>
            <a:ext cx="8172450" cy="685800"/>
          </a:xfrm>
        </p:spPr>
        <p:txBody>
          <a:bodyPr/>
          <a:lstStyle/>
          <a:p>
            <a:pPr eaLnBrk="1" hangingPunct="1"/>
            <a:r>
              <a:rPr lang="zh-CN" altLang="en-US" b="1" dirty="0">
                <a:ea typeface="大黑体" charset="-122"/>
              </a:rPr>
              <a:t>合并方式（续）</a:t>
            </a:r>
          </a:p>
        </p:txBody>
      </p:sp>
      <p:sp>
        <p:nvSpPr>
          <p:cNvPr id="43011" name="Rectangle 3"/>
          <p:cNvSpPr>
            <a:spLocks noGrp="1" noChangeArrowheads="1"/>
          </p:cNvSpPr>
          <p:nvPr>
            <p:ph type="body" idx="1"/>
          </p:nvPr>
        </p:nvSpPr>
        <p:spPr>
          <a:xfrm>
            <a:off x="552450" y="1447800"/>
            <a:ext cx="8248650" cy="4724400"/>
          </a:xfrm>
        </p:spPr>
        <p:txBody>
          <a:bodyPr/>
          <a:lstStyle/>
          <a:p>
            <a:pPr eaLnBrk="1" hangingPunct="1">
              <a:buFontTx/>
              <a:buNone/>
            </a:pPr>
            <a:r>
              <a:rPr lang="zh-CN" altLang="en-US" sz="2800" b="1">
                <a:solidFill>
                  <a:srgbClr val="CC0000"/>
                </a:solidFill>
                <a:ea typeface="大黑体" charset="-122"/>
              </a:rPr>
              <a:t>选择式合并的原理框图</a:t>
            </a:r>
          </a:p>
          <a:p>
            <a:pPr eaLnBrk="1" hangingPunct="1">
              <a:buFontTx/>
              <a:buNone/>
            </a:pPr>
            <a:endParaRPr lang="en-US" altLang="zh-CN" sz="2800" b="1">
              <a:ea typeface="大黑体" charset="-122"/>
            </a:endParaRPr>
          </a:p>
        </p:txBody>
      </p:sp>
      <p:grpSp>
        <p:nvGrpSpPr>
          <p:cNvPr id="43012" name="Group 4"/>
          <p:cNvGrpSpPr>
            <a:grpSpLocks/>
          </p:cNvGrpSpPr>
          <p:nvPr/>
        </p:nvGrpSpPr>
        <p:grpSpPr bwMode="auto">
          <a:xfrm>
            <a:off x="1184275" y="2552700"/>
            <a:ext cx="7026275" cy="2876550"/>
            <a:chOff x="746" y="1608"/>
            <a:chExt cx="4426" cy="1812"/>
          </a:xfrm>
        </p:grpSpPr>
        <p:sp>
          <p:nvSpPr>
            <p:cNvPr id="43013" name="Rectangle 5"/>
            <p:cNvSpPr>
              <a:spLocks noChangeArrowheads="1"/>
            </p:cNvSpPr>
            <p:nvPr/>
          </p:nvSpPr>
          <p:spPr bwMode="auto">
            <a:xfrm>
              <a:off x="2400" y="1608"/>
              <a:ext cx="816" cy="1140"/>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2400">
                  <a:solidFill>
                    <a:srgbClr val="000066"/>
                  </a:solidFill>
                </a:rPr>
                <a:t>选择</a:t>
              </a:r>
            </a:p>
            <a:p>
              <a:pPr algn="ctr"/>
              <a:r>
                <a:rPr lang="zh-CN" altLang="en-US" sz="2400">
                  <a:solidFill>
                    <a:srgbClr val="000066"/>
                  </a:solidFill>
                </a:rPr>
                <a:t>开关</a:t>
              </a:r>
            </a:p>
          </p:txBody>
        </p:sp>
        <p:sp>
          <p:nvSpPr>
            <p:cNvPr id="43014" name="Line 6"/>
            <p:cNvSpPr>
              <a:spLocks noChangeShapeType="1"/>
            </p:cNvSpPr>
            <p:nvPr/>
          </p:nvSpPr>
          <p:spPr bwMode="auto">
            <a:xfrm>
              <a:off x="1152" y="1836"/>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5" name="Line 7"/>
            <p:cNvSpPr>
              <a:spLocks noChangeShapeType="1"/>
            </p:cNvSpPr>
            <p:nvPr/>
          </p:nvSpPr>
          <p:spPr bwMode="auto">
            <a:xfrm>
              <a:off x="1140" y="2100"/>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6" name="Line 8"/>
            <p:cNvSpPr>
              <a:spLocks noChangeShapeType="1"/>
            </p:cNvSpPr>
            <p:nvPr/>
          </p:nvSpPr>
          <p:spPr bwMode="auto">
            <a:xfrm>
              <a:off x="1164" y="2556"/>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7" name="Line 9"/>
            <p:cNvSpPr>
              <a:spLocks noChangeShapeType="1"/>
            </p:cNvSpPr>
            <p:nvPr/>
          </p:nvSpPr>
          <p:spPr bwMode="auto">
            <a:xfrm>
              <a:off x="2136" y="2208"/>
              <a:ext cx="0" cy="25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Rectangle 10"/>
            <p:cNvSpPr>
              <a:spLocks noChangeArrowheads="1"/>
            </p:cNvSpPr>
            <p:nvPr/>
          </p:nvSpPr>
          <p:spPr bwMode="auto">
            <a:xfrm>
              <a:off x="1188" y="3048"/>
              <a:ext cx="1212" cy="372"/>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2400">
                  <a:solidFill>
                    <a:srgbClr val="000066"/>
                  </a:solidFill>
                </a:rPr>
                <a:t>检测处理</a:t>
              </a:r>
            </a:p>
          </p:txBody>
        </p:sp>
        <p:sp>
          <p:nvSpPr>
            <p:cNvPr id="43019" name="Line 11"/>
            <p:cNvSpPr>
              <a:spLocks noChangeShapeType="1"/>
            </p:cNvSpPr>
            <p:nvPr/>
          </p:nvSpPr>
          <p:spPr bwMode="auto">
            <a:xfrm>
              <a:off x="1380" y="1836"/>
              <a:ext cx="0" cy="1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0" name="Line 12"/>
            <p:cNvSpPr>
              <a:spLocks noChangeShapeType="1"/>
            </p:cNvSpPr>
            <p:nvPr/>
          </p:nvSpPr>
          <p:spPr bwMode="auto">
            <a:xfrm>
              <a:off x="1644" y="20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1" name="Line 13"/>
            <p:cNvSpPr>
              <a:spLocks noChangeShapeType="1"/>
            </p:cNvSpPr>
            <p:nvPr/>
          </p:nvSpPr>
          <p:spPr bwMode="auto">
            <a:xfrm>
              <a:off x="2136" y="2568"/>
              <a:ext cx="0" cy="4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2" name="Rectangle 14"/>
            <p:cNvSpPr>
              <a:spLocks noChangeArrowheads="1"/>
            </p:cNvSpPr>
            <p:nvPr/>
          </p:nvSpPr>
          <p:spPr bwMode="auto">
            <a:xfrm>
              <a:off x="3828" y="1908"/>
              <a:ext cx="756" cy="516"/>
            </a:xfrm>
            <a:prstGeom prst="rect">
              <a:avLst/>
            </a:prstGeom>
            <a:solidFill>
              <a:srgbClr val="FFFF99"/>
            </a:solidFill>
            <a:ln w="952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2000">
                  <a:solidFill>
                    <a:srgbClr val="000066"/>
                  </a:solidFill>
                </a:rPr>
                <a:t>接收</a:t>
              </a:r>
            </a:p>
            <a:p>
              <a:pPr algn="ctr"/>
              <a:r>
                <a:rPr lang="zh-CN" altLang="en-US" sz="2000">
                  <a:solidFill>
                    <a:srgbClr val="000066"/>
                  </a:solidFill>
                </a:rPr>
                <a:t>输出</a:t>
              </a:r>
            </a:p>
          </p:txBody>
        </p:sp>
        <p:sp>
          <p:nvSpPr>
            <p:cNvPr id="43023" name="Line 15"/>
            <p:cNvSpPr>
              <a:spLocks noChangeShapeType="1"/>
            </p:cNvSpPr>
            <p:nvPr/>
          </p:nvSpPr>
          <p:spPr bwMode="auto">
            <a:xfrm>
              <a:off x="3204" y="2172"/>
              <a:ext cx="6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4" name="Line 16"/>
            <p:cNvSpPr>
              <a:spLocks noChangeShapeType="1"/>
            </p:cNvSpPr>
            <p:nvPr/>
          </p:nvSpPr>
          <p:spPr bwMode="auto">
            <a:xfrm>
              <a:off x="4572" y="2172"/>
              <a:ext cx="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5" name="Line 17"/>
            <p:cNvSpPr>
              <a:spLocks noChangeShapeType="1"/>
            </p:cNvSpPr>
            <p:nvPr/>
          </p:nvSpPr>
          <p:spPr bwMode="auto">
            <a:xfrm>
              <a:off x="2400" y="3216"/>
              <a:ext cx="4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18"/>
            <p:cNvSpPr>
              <a:spLocks noChangeShapeType="1"/>
            </p:cNvSpPr>
            <p:nvPr/>
          </p:nvSpPr>
          <p:spPr bwMode="auto">
            <a:xfrm flipV="1">
              <a:off x="2844" y="2760"/>
              <a:ext cx="0" cy="4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7" name="Text Box 19"/>
            <p:cNvSpPr txBox="1">
              <a:spLocks noChangeArrowheads="1"/>
            </p:cNvSpPr>
            <p:nvPr/>
          </p:nvSpPr>
          <p:spPr bwMode="auto">
            <a:xfrm>
              <a:off x="758" y="1731"/>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en-US" altLang="zh-CN" sz="1600">
                  <a:solidFill>
                    <a:srgbClr val="000066"/>
                  </a:solidFill>
                </a:rPr>
                <a:t>S</a:t>
              </a:r>
              <a:r>
                <a:rPr lang="en-US" altLang="zh-CN" sz="1600" baseline="-25000">
                  <a:solidFill>
                    <a:srgbClr val="000066"/>
                  </a:solidFill>
                </a:rPr>
                <a:t>1</a:t>
              </a:r>
              <a:endParaRPr lang="en-US" altLang="zh-CN" sz="1600">
                <a:solidFill>
                  <a:srgbClr val="000066"/>
                </a:solidFill>
              </a:endParaRPr>
            </a:p>
          </p:txBody>
        </p:sp>
        <p:sp>
          <p:nvSpPr>
            <p:cNvPr id="43028" name="Text Box 20"/>
            <p:cNvSpPr txBox="1">
              <a:spLocks noChangeArrowheads="1"/>
            </p:cNvSpPr>
            <p:nvPr/>
          </p:nvSpPr>
          <p:spPr bwMode="auto">
            <a:xfrm>
              <a:off x="758" y="199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en-US" altLang="zh-CN" sz="1600">
                  <a:solidFill>
                    <a:srgbClr val="000066"/>
                  </a:solidFill>
                </a:rPr>
                <a:t>S</a:t>
              </a:r>
              <a:r>
                <a:rPr lang="en-US" altLang="zh-CN" sz="1600" baseline="-25000">
                  <a:solidFill>
                    <a:srgbClr val="000066"/>
                  </a:solidFill>
                </a:rPr>
                <a:t>2</a:t>
              </a:r>
              <a:endParaRPr lang="en-US" altLang="zh-CN" sz="1600">
                <a:solidFill>
                  <a:srgbClr val="000066"/>
                </a:solidFill>
              </a:endParaRPr>
            </a:p>
          </p:txBody>
        </p:sp>
        <p:sp>
          <p:nvSpPr>
            <p:cNvPr id="43029" name="Text Box 21"/>
            <p:cNvSpPr txBox="1">
              <a:spLocks noChangeArrowheads="1"/>
            </p:cNvSpPr>
            <p:nvPr/>
          </p:nvSpPr>
          <p:spPr bwMode="auto">
            <a:xfrm>
              <a:off x="746" y="2427"/>
              <a:ext cx="2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r>
                <a:rPr lang="en-US" altLang="zh-CN" sz="1600">
                  <a:solidFill>
                    <a:srgbClr val="000066"/>
                  </a:solidFill>
                </a:rPr>
                <a:t>S</a:t>
              </a:r>
              <a:r>
                <a:rPr lang="en-US" altLang="zh-CN" sz="1600" baseline="-25000">
                  <a:solidFill>
                    <a:srgbClr val="000066"/>
                  </a:solidFill>
                </a:rPr>
                <a:t>n</a:t>
              </a:r>
              <a:endParaRPr lang="en-US" altLang="zh-CN" sz="1600">
                <a:solidFill>
                  <a:srgbClr val="000066"/>
                </a:solidFill>
              </a:endParaRP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29</a:t>
            </a:fld>
            <a:endParaRPr lang="en-GB" altLang="zh-CN"/>
          </a:p>
        </p:txBody>
      </p:sp>
    </p:spTree>
    <p:extLst>
      <p:ext uri="{BB962C8B-B14F-4D97-AF65-F5344CB8AC3E}">
        <p14:creationId xmlns:p14="http://schemas.microsoft.com/office/powerpoint/2010/main" val="133168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09600" y="533400"/>
            <a:ext cx="8172450" cy="685800"/>
          </a:xfrm>
        </p:spPr>
        <p:txBody>
          <a:bodyPr/>
          <a:lstStyle/>
          <a:p>
            <a:pPr eaLnBrk="1" hangingPunct="1"/>
            <a:r>
              <a:rPr lang="zh-CN" altLang="en-US" b="1" dirty="0">
                <a:ea typeface="大黑体" charset="-122"/>
              </a:rPr>
              <a:t>合并方式（续）</a:t>
            </a:r>
          </a:p>
        </p:txBody>
      </p:sp>
      <p:sp>
        <p:nvSpPr>
          <p:cNvPr id="6148" name="Rectangle 3"/>
          <p:cNvSpPr>
            <a:spLocks noGrp="1" noChangeArrowheads="1"/>
          </p:cNvSpPr>
          <p:nvPr>
            <p:ph type="body" idx="1"/>
          </p:nvPr>
        </p:nvSpPr>
        <p:spPr>
          <a:xfrm>
            <a:off x="609600" y="1600200"/>
            <a:ext cx="8248650" cy="4724400"/>
          </a:xfrm>
        </p:spPr>
        <p:txBody>
          <a:bodyPr/>
          <a:lstStyle/>
          <a:p>
            <a:pPr eaLnBrk="1" hangingPunct="1">
              <a:buFontTx/>
              <a:buNone/>
            </a:pPr>
            <a:r>
              <a:rPr lang="zh-CN" altLang="en-US" sz="2800" b="1" dirty="0">
                <a:solidFill>
                  <a:srgbClr val="CC0000"/>
                </a:solidFill>
                <a:ea typeface="大黑体" charset="-122"/>
              </a:rPr>
              <a:t>最大增益合并</a:t>
            </a:r>
          </a:p>
          <a:p>
            <a:pPr eaLnBrk="1" hangingPunct="1">
              <a:buFont typeface="Wingdings" panose="05000000000000000000" pitchFamily="2" charset="2"/>
              <a:buChar char="l"/>
            </a:pPr>
            <a:r>
              <a:rPr lang="en-US" altLang="zh-CN" sz="2400" b="1" dirty="0" err="1">
                <a:ea typeface="大黑体" charset="-122"/>
              </a:rPr>
              <a:t>对各支路主径的相位进行调整，</a:t>
            </a:r>
            <a:r>
              <a:rPr lang="en-US" altLang="zh-CN" sz="2400" b="1" dirty="0" err="1">
                <a:solidFill>
                  <a:srgbClr val="FF0000"/>
                </a:solidFill>
                <a:ea typeface="大黑体" charset="-122"/>
              </a:rPr>
              <a:t>使之同相，然后等增益叠加，</a:t>
            </a:r>
            <a:r>
              <a:rPr lang="en-US" altLang="zh-CN" sz="2400" b="1" dirty="0" err="1">
                <a:ea typeface="大黑体" charset="-122"/>
              </a:rPr>
              <a:t>得到最大幅度输出</a:t>
            </a:r>
            <a:r>
              <a:rPr lang="en-US" altLang="zh-CN" sz="2400" b="1" dirty="0">
                <a:ea typeface="大黑体" charset="-122"/>
              </a:rPr>
              <a:t>。</a:t>
            </a:r>
            <a:endParaRPr lang="zh-CN" altLang="en-US" sz="2400" b="1" dirty="0">
              <a:ea typeface="大黑体" charset="-122"/>
            </a:endParaRPr>
          </a:p>
          <a:p>
            <a:pPr eaLnBrk="1" hangingPunct="1">
              <a:buFont typeface="Wingdings" panose="05000000000000000000" pitchFamily="2" charset="2"/>
              <a:buChar char="l"/>
            </a:pPr>
            <a:r>
              <a:rPr lang="zh-CN" altLang="en-US" sz="2400" b="1" dirty="0">
                <a:ea typeface="大黑体" charset="-122"/>
              </a:rPr>
              <a:t>可以表示为：</a:t>
            </a:r>
          </a:p>
          <a:p>
            <a:pPr eaLnBrk="1" hangingPunct="1">
              <a:buFont typeface="Wingdings" panose="05000000000000000000" pitchFamily="2" charset="2"/>
              <a:buChar char="l"/>
            </a:pPr>
            <a:endParaRPr lang="zh-CN" altLang="en-US" sz="2400" b="1" dirty="0">
              <a:ea typeface="大黑体" charset="-122"/>
            </a:endParaRPr>
          </a:p>
          <a:p>
            <a:pPr eaLnBrk="1" hangingPunct="1">
              <a:buFont typeface="Wingdings" panose="05000000000000000000" pitchFamily="2" charset="2"/>
              <a:buChar char="l"/>
            </a:pPr>
            <a:r>
              <a:rPr lang="zh-CN" altLang="en-US" sz="2400" b="1" dirty="0">
                <a:ea typeface="大黑体" charset="-122"/>
              </a:rPr>
              <a:t>这种合并必须在解调判决以前进行。</a:t>
            </a:r>
          </a:p>
          <a:p>
            <a:pPr eaLnBrk="1" hangingPunct="1">
              <a:buFont typeface="Wingdings" panose="05000000000000000000" pitchFamily="2" charset="2"/>
              <a:buChar char="l"/>
            </a:pPr>
            <a:r>
              <a:rPr lang="zh-CN" altLang="en-US" sz="2400" b="1" dirty="0">
                <a:ea typeface="大黑体" charset="-122"/>
              </a:rPr>
              <a:t>当发生深衰落时，这种合并会把噪声的影响引入。</a:t>
            </a:r>
          </a:p>
          <a:p>
            <a:pPr eaLnBrk="1" hangingPunct="1">
              <a:buFont typeface="Wingdings" panose="05000000000000000000" pitchFamily="2" charset="2"/>
              <a:buChar char="l"/>
            </a:pPr>
            <a:r>
              <a:rPr lang="en-US" altLang="zh-CN" sz="2400" b="1" dirty="0" err="1">
                <a:ea typeface="大黑体" charset="-122"/>
              </a:rPr>
              <a:t>不能抵销色散的影响</a:t>
            </a:r>
            <a:r>
              <a:rPr lang="en-US" altLang="zh-CN" sz="2400" b="1" dirty="0">
                <a:ea typeface="大黑体" charset="-122"/>
              </a:rPr>
              <a:t>。</a:t>
            </a:r>
          </a:p>
          <a:p>
            <a:pPr eaLnBrk="1" hangingPunct="1">
              <a:buFont typeface="Wingdings" panose="05000000000000000000" pitchFamily="2" charset="2"/>
              <a:buChar char="l"/>
            </a:pPr>
            <a:r>
              <a:rPr lang="en-US" altLang="zh-CN" sz="2400" b="1" dirty="0" err="1">
                <a:ea typeface="大黑体" charset="-122"/>
              </a:rPr>
              <a:t>实现方法如下所示</a:t>
            </a:r>
            <a:r>
              <a:rPr lang="en-US" altLang="zh-CN" sz="2400" b="1" dirty="0">
                <a:ea typeface="大黑体" charset="-122"/>
              </a:rPr>
              <a:t>。</a:t>
            </a:r>
          </a:p>
        </p:txBody>
      </p:sp>
      <p:graphicFrame>
        <p:nvGraphicFramePr>
          <p:cNvPr id="6146" name="Object 4"/>
          <p:cNvGraphicFramePr>
            <a:graphicFrameLocks noChangeAspect="1"/>
          </p:cNvGraphicFramePr>
          <p:nvPr>
            <p:extLst>
              <p:ext uri="{D42A27DB-BD31-4B8C-83A1-F6EECF244321}">
                <p14:modId xmlns:p14="http://schemas.microsoft.com/office/powerpoint/2010/main" val="2150701122"/>
              </p:ext>
            </p:extLst>
          </p:nvPr>
        </p:nvGraphicFramePr>
        <p:xfrm>
          <a:off x="2700883" y="3766457"/>
          <a:ext cx="3219450" cy="546100"/>
        </p:xfrm>
        <a:graphic>
          <a:graphicData uri="http://schemas.openxmlformats.org/presentationml/2006/ole">
            <mc:AlternateContent xmlns:mc="http://schemas.openxmlformats.org/markup-compatibility/2006">
              <mc:Choice xmlns:v="urn:schemas-microsoft-com:vml" Requires="v">
                <p:oleObj spid="_x0000_s7236" name="Equation" r:id="rId3" imgW="1497950" imgH="253890" progId="Equation.3">
                  <p:embed/>
                </p:oleObj>
              </mc:Choice>
              <mc:Fallback>
                <p:oleObj name="Equation" r:id="rId3" imgW="1497950" imgH="25389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883" y="3766457"/>
                        <a:ext cx="321945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30</a:t>
            </a:fld>
            <a:endParaRPr lang="en-GB" altLang="zh-CN"/>
          </a:p>
        </p:txBody>
      </p:sp>
    </p:spTree>
    <p:extLst>
      <p:ext uri="{BB962C8B-B14F-4D97-AF65-F5344CB8AC3E}">
        <p14:creationId xmlns:p14="http://schemas.microsoft.com/office/powerpoint/2010/main" val="40280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27075" y="571500"/>
            <a:ext cx="8172450" cy="685800"/>
          </a:xfrm>
        </p:spPr>
        <p:txBody>
          <a:bodyPr/>
          <a:lstStyle/>
          <a:p>
            <a:pPr eaLnBrk="1" hangingPunct="1"/>
            <a:r>
              <a:rPr lang="zh-CN" altLang="en-US" b="1" dirty="0">
                <a:ea typeface="大黑体" charset="-122"/>
              </a:rPr>
              <a:t>合并方式（续）</a:t>
            </a:r>
          </a:p>
        </p:txBody>
      </p:sp>
      <p:sp>
        <p:nvSpPr>
          <p:cNvPr id="44035" name="Rectangle 3"/>
          <p:cNvSpPr>
            <a:spLocks noGrp="1" noChangeArrowheads="1"/>
          </p:cNvSpPr>
          <p:nvPr>
            <p:ph type="body" idx="1"/>
          </p:nvPr>
        </p:nvSpPr>
        <p:spPr>
          <a:xfrm>
            <a:off x="1028700" y="1543050"/>
            <a:ext cx="8020050" cy="552450"/>
          </a:xfrm>
        </p:spPr>
        <p:txBody>
          <a:bodyPr/>
          <a:lstStyle/>
          <a:p>
            <a:pPr eaLnBrk="1" hangingPunct="1">
              <a:buFontTx/>
              <a:buNone/>
            </a:pPr>
            <a:r>
              <a:rPr lang="zh-CN" altLang="en-US" sz="2800" b="1">
                <a:solidFill>
                  <a:srgbClr val="CC0000"/>
                </a:solidFill>
                <a:ea typeface="大黑体" charset="-122"/>
              </a:rPr>
              <a:t>最大增益合并的原理框图</a:t>
            </a:r>
          </a:p>
        </p:txBody>
      </p:sp>
      <p:sp>
        <p:nvSpPr>
          <p:cNvPr id="44036" name="Rectangle 4"/>
          <p:cNvSpPr>
            <a:spLocks noChangeArrowheads="1"/>
          </p:cNvSpPr>
          <p:nvPr/>
        </p:nvSpPr>
        <p:spPr bwMode="auto">
          <a:xfrm>
            <a:off x="2571750" y="2667000"/>
            <a:ext cx="609600" cy="4953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4037" name="Rectangle 5"/>
          <p:cNvSpPr>
            <a:spLocks noChangeArrowheads="1"/>
          </p:cNvSpPr>
          <p:nvPr/>
        </p:nvSpPr>
        <p:spPr bwMode="auto">
          <a:xfrm>
            <a:off x="2571750" y="3619500"/>
            <a:ext cx="609600" cy="4953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4038" name="Rectangle 6"/>
          <p:cNvSpPr>
            <a:spLocks noChangeArrowheads="1"/>
          </p:cNvSpPr>
          <p:nvPr/>
        </p:nvSpPr>
        <p:spPr bwMode="auto">
          <a:xfrm>
            <a:off x="2286000" y="4610100"/>
            <a:ext cx="1143000" cy="4572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4039" name="Rectangle 7"/>
          <p:cNvSpPr>
            <a:spLocks noChangeArrowheads="1"/>
          </p:cNvSpPr>
          <p:nvPr/>
        </p:nvSpPr>
        <p:spPr bwMode="auto">
          <a:xfrm>
            <a:off x="3600450" y="3638550"/>
            <a:ext cx="1695450" cy="4572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4040" name="Line 8"/>
          <p:cNvSpPr>
            <a:spLocks noChangeShapeType="1"/>
          </p:cNvSpPr>
          <p:nvPr/>
        </p:nvSpPr>
        <p:spPr bwMode="auto">
          <a:xfrm>
            <a:off x="800100" y="2933700"/>
            <a:ext cx="1790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9"/>
          <p:cNvSpPr>
            <a:spLocks noChangeShapeType="1"/>
          </p:cNvSpPr>
          <p:nvPr/>
        </p:nvSpPr>
        <p:spPr bwMode="auto">
          <a:xfrm>
            <a:off x="876300" y="3905250"/>
            <a:ext cx="1714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Line 10"/>
          <p:cNvSpPr>
            <a:spLocks noChangeShapeType="1"/>
          </p:cNvSpPr>
          <p:nvPr/>
        </p:nvSpPr>
        <p:spPr bwMode="auto">
          <a:xfrm flipH="1" flipV="1">
            <a:off x="2914650" y="3181350"/>
            <a:ext cx="0" cy="4381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11"/>
          <p:cNvSpPr>
            <a:spLocks noChangeShapeType="1"/>
          </p:cNvSpPr>
          <p:nvPr/>
        </p:nvSpPr>
        <p:spPr bwMode="auto">
          <a:xfrm flipV="1">
            <a:off x="2876550" y="4114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2"/>
          <p:cNvSpPr>
            <a:spLocks noChangeShapeType="1"/>
          </p:cNvSpPr>
          <p:nvPr/>
        </p:nvSpPr>
        <p:spPr bwMode="auto">
          <a:xfrm>
            <a:off x="3181350" y="29337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3"/>
          <p:cNvSpPr>
            <a:spLocks noChangeShapeType="1"/>
          </p:cNvSpPr>
          <p:nvPr/>
        </p:nvSpPr>
        <p:spPr bwMode="auto">
          <a:xfrm>
            <a:off x="4343400" y="2933700"/>
            <a:ext cx="0" cy="723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4"/>
          <p:cNvSpPr>
            <a:spLocks noChangeShapeType="1"/>
          </p:cNvSpPr>
          <p:nvPr/>
        </p:nvSpPr>
        <p:spPr bwMode="auto">
          <a:xfrm>
            <a:off x="4381500" y="4114800"/>
            <a:ext cx="0" cy="723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15"/>
          <p:cNvSpPr>
            <a:spLocks noChangeShapeType="1"/>
          </p:cNvSpPr>
          <p:nvPr/>
        </p:nvSpPr>
        <p:spPr bwMode="auto">
          <a:xfrm flipH="1">
            <a:off x="3429000" y="4800600"/>
            <a:ext cx="971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Text Box 16"/>
          <p:cNvSpPr txBox="1">
            <a:spLocks noChangeArrowheads="1"/>
          </p:cNvSpPr>
          <p:nvPr/>
        </p:nvSpPr>
        <p:spPr bwMode="auto">
          <a:xfrm>
            <a:off x="746125" y="2462213"/>
            <a:ext cx="571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1</a:t>
            </a:r>
            <a:r>
              <a:rPr lang="en-US" altLang="zh-CN" sz="1600">
                <a:solidFill>
                  <a:srgbClr val="000066"/>
                </a:solidFill>
                <a:ea typeface="仿宋_GB2312" pitchFamily="49" charset="-122"/>
              </a:rPr>
              <a:t>(t)</a:t>
            </a:r>
          </a:p>
        </p:txBody>
      </p:sp>
      <p:sp>
        <p:nvSpPr>
          <p:cNvPr id="44049" name="Text Box 17"/>
          <p:cNvSpPr txBox="1">
            <a:spLocks noChangeArrowheads="1"/>
          </p:cNvSpPr>
          <p:nvPr/>
        </p:nvSpPr>
        <p:spPr bwMode="auto">
          <a:xfrm>
            <a:off x="727075" y="3433763"/>
            <a:ext cx="571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2</a:t>
            </a:r>
            <a:r>
              <a:rPr lang="en-US" altLang="zh-CN" sz="1600">
                <a:solidFill>
                  <a:srgbClr val="000066"/>
                </a:solidFill>
                <a:ea typeface="仿宋_GB2312" pitchFamily="49" charset="-122"/>
              </a:rPr>
              <a:t>(t)</a:t>
            </a:r>
          </a:p>
        </p:txBody>
      </p:sp>
      <p:sp>
        <p:nvSpPr>
          <p:cNvPr id="44050" name="Text Box 18"/>
          <p:cNvSpPr txBox="1">
            <a:spLocks noChangeArrowheads="1"/>
          </p:cNvSpPr>
          <p:nvPr/>
        </p:nvSpPr>
        <p:spPr bwMode="auto">
          <a:xfrm>
            <a:off x="2574925" y="2755900"/>
            <a:ext cx="593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相加</a:t>
            </a:r>
          </a:p>
        </p:txBody>
      </p:sp>
      <p:sp>
        <p:nvSpPr>
          <p:cNvPr id="44051" name="Text Box 19"/>
          <p:cNvSpPr txBox="1">
            <a:spLocks noChangeArrowheads="1"/>
          </p:cNvSpPr>
          <p:nvPr/>
        </p:nvSpPr>
        <p:spPr bwMode="auto">
          <a:xfrm>
            <a:off x="2593975" y="3727450"/>
            <a:ext cx="593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相位</a:t>
            </a:r>
          </a:p>
        </p:txBody>
      </p:sp>
      <p:sp>
        <p:nvSpPr>
          <p:cNvPr id="44052" name="Text Box 20"/>
          <p:cNvSpPr txBox="1">
            <a:spLocks noChangeArrowheads="1"/>
          </p:cNvSpPr>
          <p:nvPr/>
        </p:nvSpPr>
        <p:spPr bwMode="auto">
          <a:xfrm>
            <a:off x="2574925" y="4699000"/>
            <a:ext cx="593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控制</a:t>
            </a:r>
          </a:p>
        </p:txBody>
      </p:sp>
      <p:sp>
        <p:nvSpPr>
          <p:cNvPr id="44053" name="Text Box 21"/>
          <p:cNvSpPr txBox="1">
            <a:spLocks noChangeArrowheads="1"/>
          </p:cNvSpPr>
          <p:nvPr/>
        </p:nvSpPr>
        <p:spPr bwMode="auto">
          <a:xfrm>
            <a:off x="3698875" y="3689350"/>
            <a:ext cx="14128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最大幅度检测</a:t>
            </a:r>
          </a:p>
        </p:txBody>
      </p:sp>
      <p:sp>
        <p:nvSpPr>
          <p:cNvPr id="44054" name="Text Box 22"/>
          <p:cNvSpPr txBox="1">
            <a:spLocks noChangeArrowheads="1"/>
          </p:cNvSpPr>
          <p:nvPr/>
        </p:nvSpPr>
        <p:spPr bwMode="auto">
          <a:xfrm>
            <a:off x="3546475" y="2489200"/>
            <a:ext cx="18224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分集后的接收信号</a:t>
            </a:r>
          </a:p>
        </p:txBody>
      </p:sp>
      <p:grpSp>
        <p:nvGrpSpPr>
          <p:cNvPr id="44055" name="Group 23"/>
          <p:cNvGrpSpPr>
            <a:grpSpLocks/>
          </p:cNvGrpSpPr>
          <p:nvPr/>
        </p:nvGrpSpPr>
        <p:grpSpPr bwMode="auto">
          <a:xfrm>
            <a:off x="6270625" y="1855788"/>
            <a:ext cx="2324100" cy="4075112"/>
            <a:chOff x="3698" y="953"/>
            <a:chExt cx="1464" cy="2567"/>
          </a:xfrm>
        </p:grpSpPr>
        <p:grpSp>
          <p:nvGrpSpPr>
            <p:cNvPr id="44056" name="Group 24"/>
            <p:cNvGrpSpPr>
              <a:grpSpLocks/>
            </p:cNvGrpSpPr>
            <p:nvPr/>
          </p:nvGrpSpPr>
          <p:grpSpPr bwMode="auto">
            <a:xfrm>
              <a:off x="3698" y="953"/>
              <a:ext cx="372" cy="540"/>
              <a:chOff x="4248" y="1152"/>
              <a:chExt cx="372" cy="540"/>
            </a:xfrm>
          </p:grpSpPr>
          <p:sp>
            <p:nvSpPr>
              <p:cNvPr id="44069" name="Line 25"/>
              <p:cNvSpPr>
                <a:spLocks noChangeShapeType="1"/>
              </p:cNvSpPr>
              <p:nvPr/>
            </p:nvSpPr>
            <p:spPr bwMode="auto">
              <a:xfrm flipV="1">
                <a:off x="4248" y="1152"/>
                <a:ext cx="372" cy="51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26"/>
              <p:cNvSpPr>
                <a:spLocks noChangeShapeType="1"/>
              </p:cNvSpPr>
              <p:nvPr/>
            </p:nvSpPr>
            <p:spPr bwMode="auto">
              <a:xfrm>
                <a:off x="4260" y="1692"/>
                <a:ext cx="3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57" name="Group 27"/>
            <p:cNvGrpSpPr>
              <a:grpSpLocks/>
            </p:cNvGrpSpPr>
            <p:nvPr/>
          </p:nvGrpSpPr>
          <p:grpSpPr bwMode="auto">
            <a:xfrm>
              <a:off x="4622" y="1037"/>
              <a:ext cx="540" cy="420"/>
              <a:chOff x="4776" y="1440"/>
              <a:chExt cx="540" cy="420"/>
            </a:xfrm>
          </p:grpSpPr>
          <p:sp>
            <p:nvSpPr>
              <p:cNvPr id="44067" name="Line 28"/>
              <p:cNvSpPr>
                <a:spLocks noChangeShapeType="1"/>
              </p:cNvSpPr>
              <p:nvPr/>
            </p:nvSpPr>
            <p:spPr bwMode="auto">
              <a:xfrm flipH="1" flipV="1">
                <a:off x="4776" y="1440"/>
                <a:ext cx="276" cy="420"/>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8" name="Line 29"/>
              <p:cNvSpPr>
                <a:spLocks noChangeShapeType="1"/>
              </p:cNvSpPr>
              <p:nvPr/>
            </p:nvSpPr>
            <p:spPr bwMode="auto">
              <a:xfrm>
                <a:off x="5040" y="1860"/>
                <a:ext cx="276" cy="0"/>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58" name="Text Box 30"/>
            <p:cNvSpPr txBox="1">
              <a:spLocks noChangeArrowheads="1"/>
            </p:cNvSpPr>
            <p:nvPr/>
          </p:nvSpPr>
          <p:spPr bwMode="auto">
            <a:xfrm>
              <a:off x="3712" y="1664"/>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1</a:t>
              </a:r>
              <a:r>
                <a:rPr lang="en-US" altLang="zh-CN" sz="1600">
                  <a:solidFill>
                    <a:srgbClr val="000066"/>
                  </a:solidFill>
                  <a:ea typeface="仿宋_GB2312" pitchFamily="49" charset="-122"/>
                </a:rPr>
                <a:t>(t)</a:t>
              </a:r>
            </a:p>
          </p:txBody>
        </p:sp>
        <p:sp>
          <p:nvSpPr>
            <p:cNvPr id="44059" name="Text Box 31"/>
            <p:cNvSpPr txBox="1">
              <a:spLocks noChangeArrowheads="1"/>
            </p:cNvSpPr>
            <p:nvPr/>
          </p:nvSpPr>
          <p:spPr bwMode="auto">
            <a:xfrm>
              <a:off x="4744" y="1628"/>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2</a:t>
              </a:r>
              <a:r>
                <a:rPr lang="en-US" altLang="zh-CN" sz="1600">
                  <a:solidFill>
                    <a:srgbClr val="000066"/>
                  </a:solidFill>
                  <a:ea typeface="仿宋_GB2312" pitchFamily="49" charset="-122"/>
                </a:rPr>
                <a:t>(t)</a:t>
              </a:r>
            </a:p>
          </p:txBody>
        </p:sp>
        <p:grpSp>
          <p:nvGrpSpPr>
            <p:cNvPr id="44060" name="Group 32"/>
            <p:cNvGrpSpPr>
              <a:grpSpLocks/>
            </p:cNvGrpSpPr>
            <p:nvPr/>
          </p:nvGrpSpPr>
          <p:grpSpPr bwMode="auto">
            <a:xfrm>
              <a:off x="3936" y="2031"/>
              <a:ext cx="890" cy="1489"/>
              <a:chOff x="3288" y="2139"/>
              <a:chExt cx="890" cy="1489"/>
            </a:xfrm>
          </p:grpSpPr>
          <p:grpSp>
            <p:nvGrpSpPr>
              <p:cNvPr id="44061" name="Group 33"/>
              <p:cNvGrpSpPr>
                <a:grpSpLocks/>
              </p:cNvGrpSpPr>
              <p:nvPr/>
            </p:nvGrpSpPr>
            <p:grpSpPr bwMode="auto">
              <a:xfrm>
                <a:off x="3394" y="2511"/>
                <a:ext cx="372" cy="540"/>
                <a:chOff x="4248" y="1152"/>
                <a:chExt cx="372" cy="540"/>
              </a:xfrm>
            </p:grpSpPr>
            <p:sp>
              <p:nvSpPr>
                <p:cNvPr id="44065" name="Line 34"/>
                <p:cNvSpPr>
                  <a:spLocks noChangeShapeType="1"/>
                </p:cNvSpPr>
                <p:nvPr/>
              </p:nvSpPr>
              <p:spPr bwMode="auto">
                <a:xfrm flipV="1">
                  <a:off x="4248" y="1152"/>
                  <a:ext cx="372" cy="51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Line 35"/>
                <p:cNvSpPr>
                  <a:spLocks noChangeShapeType="1"/>
                </p:cNvSpPr>
                <p:nvPr/>
              </p:nvSpPr>
              <p:spPr bwMode="auto">
                <a:xfrm>
                  <a:off x="4260" y="1692"/>
                  <a:ext cx="3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62" name="Line 36"/>
              <p:cNvSpPr>
                <a:spLocks noChangeShapeType="1"/>
              </p:cNvSpPr>
              <p:nvPr/>
            </p:nvSpPr>
            <p:spPr bwMode="auto">
              <a:xfrm flipV="1">
                <a:off x="3754" y="2139"/>
                <a:ext cx="240" cy="372"/>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7"/>
              <p:cNvSpPr>
                <a:spLocks noChangeShapeType="1"/>
              </p:cNvSpPr>
              <p:nvPr/>
            </p:nvSpPr>
            <p:spPr bwMode="auto">
              <a:xfrm>
                <a:off x="3406" y="3051"/>
                <a:ext cx="132" cy="276"/>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Text Box 38"/>
              <p:cNvSpPr txBox="1">
                <a:spLocks noChangeArrowheads="1"/>
              </p:cNvSpPr>
              <p:nvPr/>
            </p:nvSpPr>
            <p:spPr bwMode="auto">
              <a:xfrm>
                <a:off x="3288" y="3431"/>
                <a:ext cx="89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latin typeface="Tahoma" panose="020B0604030504040204" pitchFamily="34" charset="0"/>
                    <a:ea typeface="仿宋_GB2312" pitchFamily="49" charset="-122"/>
                  </a:rPr>
                  <a:t>最大增益合并</a:t>
                </a:r>
              </a:p>
            </p:txBody>
          </p:sp>
        </p:gr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31</a:t>
            </a:fld>
            <a:endParaRPr lang="en-GB" altLang="zh-CN"/>
          </a:p>
        </p:txBody>
      </p:sp>
    </p:spTree>
    <p:extLst>
      <p:ext uri="{BB962C8B-B14F-4D97-AF65-F5344CB8AC3E}">
        <p14:creationId xmlns:p14="http://schemas.microsoft.com/office/powerpoint/2010/main" val="2148427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52450" y="590550"/>
            <a:ext cx="8172450" cy="685800"/>
          </a:xfrm>
        </p:spPr>
        <p:txBody>
          <a:bodyPr/>
          <a:lstStyle/>
          <a:p>
            <a:pPr eaLnBrk="1" hangingPunct="1"/>
            <a:r>
              <a:rPr lang="zh-CN" altLang="en-US" b="1" dirty="0">
                <a:ea typeface="大黑体" charset="-122"/>
              </a:rPr>
              <a:t>合并方式（续）</a:t>
            </a:r>
          </a:p>
        </p:txBody>
      </p:sp>
      <p:sp>
        <p:nvSpPr>
          <p:cNvPr id="45059" name="Rectangle 3"/>
          <p:cNvSpPr>
            <a:spLocks noGrp="1" noChangeArrowheads="1"/>
          </p:cNvSpPr>
          <p:nvPr>
            <p:ph type="body" idx="1"/>
          </p:nvPr>
        </p:nvSpPr>
        <p:spPr>
          <a:xfrm>
            <a:off x="552450" y="1447800"/>
            <a:ext cx="8248650" cy="3962400"/>
          </a:xfrm>
        </p:spPr>
        <p:txBody>
          <a:bodyPr/>
          <a:lstStyle/>
          <a:p>
            <a:pPr eaLnBrk="1" hangingPunct="1">
              <a:buFontTx/>
              <a:buNone/>
            </a:pPr>
            <a:r>
              <a:rPr lang="zh-CN" altLang="en-US" sz="2800" b="1" dirty="0">
                <a:solidFill>
                  <a:srgbClr val="CC0000"/>
                </a:solidFill>
                <a:ea typeface="大黑体" charset="-122"/>
              </a:rPr>
              <a:t>最小色散合并</a:t>
            </a:r>
          </a:p>
          <a:p>
            <a:pPr eaLnBrk="1" hangingPunct="1">
              <a:buFont typeface="Wingdings" panose="05000000000000000000" pitchFamily="2" charset="2"/>
              <a:buChar char="l"/>
            </a:pPr>
            <a:r>
              <a:rPr lang="en-US" altLang="zh-CN" sz="2400" b="1" dirty="0" err="1">
                <a:ea typeface="大黑体" charset="-122"/>
              </a:rPr>
              <a:t>对各支路次径的相位及幅度进行调整，使之反相抵销，得到最小色散输出</a:t>
            </a:r>
            <a:r>
              <a:rPr lang="en-US" altLang="zh-CN" sz="2400" b="1" dirty="0">
                <a:ea typeface="大黑体" charset="-122"/>
              </a:rPr>
              <a:t>。</a:t>
            </a:r>
          </a:p>
          <a:p>
            <a:pPr eaLnBrk="1" hangingPunct="1">
              <a:buFont typeface="Wingdings" panose="05000000000000000000" pitchFamily="2" charset="2"/>
              <a:buChar char="l"/>
            </a:pPr>
            <a:r>
              <a:rPr lang="zh-CN" altLang="en-US" sz="2400" b="1" dirty="0">
                <a:ea typeface="大黑体" charset="-122"/>
              </a:rPr>
              <a:t>这种合并必须在解调判决以前进行。</a:t>
            </a:r>
          </a:p>
          <a:p>
            <a:pPr eaLnBrk="1" hangingPunct="1">
              <a:buFont typeface="Wingdings" panose="05000000000000000000" pitchFamily="2" charset="2"/>
              <a:buChar char="l"/>
            </a:pPr>
            <a:r>
              <a:rPr lang="zh-CN" altLang="en-US" sz="2400" b="1" dirty="0">
                <a:ea typeface="大黑体" charset="-122"/>
              </a:rPr>
              <a:t>对于简单多径比较有效，如：两径模型，如果多径比较复杂，效果就不好。</a:t>
            </a:r>
          </a:p>
          <a:p>
            <a:pPr eaLnBrk="1" hangingPunct="1">
              <a:buFont typeface="Wingdings" panose="05000000000000000000" pitchFamily="2" charset="2"/>
              <a:buChar char="l"/>
            </a:pPr>
            <a:r>
              <a:rPr lang="zh-CN" altLang="en-US" sz="2400" b="1" dirty="0">
                <a:ea typeface="大黑体" charset="-122"/>
              </a:rPr>
              <a:t>用于早期的微波视距传输，在移动通信中很少使用。</a:t>
            </a:r>
          </a:p>
          <a:p>
            <a:pPr eaLnBrk="1" hangingPunct="1">
              <a:buFont typeface="Wingdings" panose="05000000000000000000" pitchFamily="2" charset="2"/>
              <a:buChar char="l"/>
            </a:pPr>
            <a:r>
              <a:rPr lang="zh-CN" altLang="en-US" sz="2400" b="1" dirty="0">
                <a:ea typeface="大黑体" charset="-122"/>
              </a:rPr>
              <a:t>实现方法如下所示。</a:t>
            </a:r>
            <a:endParaRPr lang="en-US" altLang="zh-CN" sz="2400"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32</a:t>
            </a:fld>
            <a:endParaRPr lang="en-GB" altLang="zh-CN"/>
          </a:p>
        </p:txBody>
      </p:sp>
    </p:spTree>
    <p:extLst>
      <p:ext uri="{BB962C8B-B14F-4D97-AF65-F5344CB8AC3E}">
        <p14:creationId xmlns:p14="http://schemas.microsoft.com/office/powerpoint/2010/main" val="1163307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69925" y="571500"/>
            <a:ext cx="8172450" cy="685800"/>
          </a:xfrm>
        </p:spPr>
        <p:txBody>
          <a:bodyPr/>
          <a:lstStyle/>
          <a:p>
            <a:pPr eaLnBrk="1" hangingPunct="1"/>
            <a:r>
              <a:rPr lang="zh-CN" altLang="en-US" b="1" dirty="0">
                <a:ea typeface="大黑体" charset="-122"/>
              </a:rPr>
              <a:t>合并方式（续）</a:t>
            </a:r>
          </a:p>
        </p:txBody>
      </p:sp>
      <p:sp>
        <p:nvSpPr>
          <p:cNvPr id="46083" name="Rectangle 3"/>
          <p:cNvSpPr>
            <a:spLocks noGrp="1" noChangeArrowheads="1"/>
          </p:cNvSpPr>
          <p:nvPr>
            <p:ph type="body" idx="1"/>
          </p:nvPr>
        </p:nvSpPr>
        <p:spPr>
          <a:xfrm>
            <a:off x="990600" y="1447800"/>
            <a:ext cx="8020050" cy="552450"/>
          </a:xfrm>
        </p:spPr>
        <p:txBody>
          <a:bodyPr/>
          <a:lstStyle/>
          <a:p>
            <a:pPr eaLnBrk="1" hangingPunct="1">
              <a:buFontTx/>
              <a:buNone/>
            </a:pPr>
            <a:r>
              <a:rPr lang="zh-CN" altLang="en-US" sz="2800" b="1">
                <a:solidFill>
                  <a:srgbClr val="CC0000"/>
                </a:solidFill>
                <a:ea typeface="大黑体" charset="-122"/>
              </a:rPr>
              <a:t>最小色散合并的原理框图</a:t>
            </a:r>
          </a:p>
        </p:txBody>
      </p:sp>
      <p:sp>
        <p:nvSpPr>
          <p:cNvPr id="46084" name="Rectangle 4"/>
          <p:cNvSpPr>
            <a:spLocks noChangeArrowheads="1"/>
          </p:cNvSpPr>
          <p:nvPr/>
        </p:nvSpPr>
        <p:spPr bwMode="auto">
          <a:xfrm>
            <a:off x="2514600" y="2571750"/>
            <a:ext cx="609600" cy="4953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6085" name="Rectangle 5"/>
          <p:cNvSpPr>
            <a:spLocks noChangeArrowheads="1"/>
          </p:cNvSpPr>
          <p:nvPr/>
        </p:nvSpPr>
        <p:spPr bwMode="auto">
          <a:xfrm>
            <a:off x="2514600" y="3524250"/>
            <a:ext cx="609600" cy="4953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6086" name="Rectangle 6"/>
          <p:cNvSpPr>
            <a:spLocks noChangeArrowheads="1"/>
          </p:cNvSpPr>
          <p:nvPr/>
        </p:nvSpPr>
        <p:spPr bwMode="auto">
          <a:xfrm>
            <a:off x="1409700" y="3543300"/>
            <a:ext cx="609600" cy="4953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6087" name="Rectangle 7"/>
          <p:cNvSpPr>
            <a:spLocks noChangeArrowheads="1"/>
          </p:cNvSpPr>
          <p:nvPr/>
        </p:nvSpPr>
        <p:spPr bwMode="auto">
          <a:xfrm>
            <a:off x="1428750" y="4552950"/>
            <a:ext cx="1695450" cy="4572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6088" name="Rectangle 8"/>
          <p:cNvSpPr>
            <a:spLocks noChangeArrowheads="1"/>
          </p:cNvSpPr>
          <p:nvPr/>
        </p:nvSpPr>
        <p:spPr bwMode="auto">
          <a:xfrm>
            <a:off x="3543300" y="3543300"/>
            <a:ext cx="1695450" cy="457200"/>
          </a:xfrm>
          <a:prstGeom prst="rect">
            <a:avLst/>
          </a:prstGeom>
          <a:solidFill>
            <a:srgbClr val="FFFF99"/>
          </a:solidFill>
          <a:ln w="28575">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6089" name="Line 9"/>
          <p:cNvSpPr>
            <a:spLocks noChangeShapeType="1"/>
          </p:cNvSpPr>
          <p:nvPr/>
        </p:nvSpPr>
        <p:spPr bwMode="auto">
          <a:xfrm>
            <a:off x="742950" y="2838450"/>
            <a:ext cx="1790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0" name="Line 10"/>
          <p:cNvSpPr>
            <a:spLocks noChangeShapeType="1"/>
          </p:cNvSpPr>
          <p:nvPr/>
        </p:nvSpPr>
        <p:spPr bwMode="auto">
          <a:xfrm>
            <a:off x="781050" y="3790950"/>
            <a:ext cx="6286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Line 11"/>
          <p:cNvSpPr>
            <a:spLocks noChangeShapeType="1"/>
          </p:cNvSpPr>
          <p:nvPr/>
        </p:nvSpPr>
        <p:spPr bwMode="auto">
          <a:xfrm>
            <a:off x="2038350" y="3810000"/>
            <a:ext cx="4953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2" name="Line 12"/>
          <p:cNvSpPr>
            <a:spLocks noChangeShapeType="1"/>
          </p:cNvSpPr>
          <p:nvPr/>
        </p:nvSpPr>
        <p:spPr bwMode="auto">
          <a:xfrm flipH="1" flipV="1">
            <a:off x="2857500" y="3086100"/>
            <a:ext cx="0" cy="4381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3" name="Line 13"/>
          <p:cNvSpPr>
            <a:spLocks noChangeShapeType="1"/>
          </p:cNvSpPr>
          <p:nvPr/>
        </p:nvSpPr>
        <p:spPr bwMode="auto">
          <a:xfrm flipV="1">
            <a:off x="1752600" y="4019550"/>
            <a:ext cx="0" cy="5524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Line 14"/>
          <p:cNvSpPr>
            <a:spLocks noChangeShapeType="1"/>
          </p:cNvSpPr>
          <p:nvPr/>
        </p:nvSpPr>
        <p:spPr bwMode="auto">
          <a:xfrm flipV="1">
            <a:off x="2819400" y="401955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5" name="Line 15"/>
          <p:cNvSpPr>
            <a:spLocks noChangeShapeType="1"/>
          </p:cNvSpPr>
          <p:nvPr/>
        </p:nvSpPr>
        <p:spPr bwMode="auto">
          <a:xfrm>
            <a:off x="3124200" y="283845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16"/>
          <p:cNvSpPr>
            <a:spLocks noChangeShapeType="1"/>
          </p:cNvSpPr>
          <p:nvPr/>
        </p:nvSpPr>
        <p:spPr bwMode="auto">
          <a:xfrm>
            <a:off x="4286250" y="2838450"/>
            <a:ext cx="0" cy="723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Line 17"/>
          <p:cNvSpPr>
            <a:spLocks noChangeShapeType="1"/>
          </p:cNvSpPr>
          <p:nvPr/>
        </p:nvSpPr>
        <p:spPr bwMode="auto">
          <a:xfrm>
            <a:off x="4324350" y="4019550"/>
            <a:ext cx="0" cy="723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8" name="Line 18"/>
          <p:cNvSpPr>
            <a:spLocks noChangeShapeType="1"/>
          </p:cNvSpPr>
          <p:nvPr/>
        </p:nvSpPr>
        <p:spPr bwMode="auto">
          <a:xfrm flipH="1">
            <a:off x="3143250" y="4705350"/>
            <a:ext cx="12001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Text Box 19"/>
          <p:cNvSpPr txBox="1">
            <a:spLocks noChangeArrowheads="1"/>
          </p:cNvSpPr>
          <p:nvPr/>
        </p:nvSpPr>
        <p:spPr bwMode="auto">
          <a:xfrm>
            <a:off x="688975" y="2366963"/>
            <a:ext cx="571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1</a:t>
            </a:r>
            <a:r>
              <a:rPr lang="en-US" altLang="zh-CN" sz="1600">
                <a:solidFill>
                  <a:srgbClr val="000066"/>
                </a:solidFill>
                <a:ea typeface="仿宋_GB2312" pitchFamily="49" charset="-122"/>
              </a:rPr>
              <a:t>(t)</a:t>
            </a:r>
          </a:p>
        </p:txBody>
      </p:sp>
      <p:sp>
        <p:nvSpPr>
          <p:cNvPr id="46100" name="Text Box 20"/>
          <p:cNvSpPr txBox="1">
            <a:spLocks noChangeArrowheads="1"/>
          </p:cNvSpPr>
          <p:nvPr/>
        </p:nvSpPr>
        <p:spPr bwMode="auto">
          <a:xfrm>
            <a:off x="669925" y="3338513"/>
            <a:ext cx="571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2</a:t>
            </a:r>
            <a:r>
              <a:rPr lang="en-US" altLang="zh-CN" sz="1600">
                <a:solidFill>
                  <a:srgbClr val="000066"/>
                </a:solidFill>
                <a:ea typeface="仿宋_GB2312" pitchFamily="49" charset="-122"/>
              </a:rPr>
              <a:t>(t)</a:t>
            </a:r>
          </a:p>
        </p:txBody>
      </p:sp>
      <p:sp>
        <p:nvSpPr>
          <p:cNvPr id="46101" name="Text Box 21"/>
          <p:cNvSpPr txBox="1">
            <a:spLocks noChangeArrowheads="1"/>
          </p:cNvSpPr>
          <p:nvPr/>
        </p:nvSpPr>
        <p:spPr bwMode="auto">
          <a:xfrm>
            <a:off x="2517775" y="2660650"/>
            <a:ext cx="593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相加</a:t>
            </a:r>
          </a:p>
        </p:txBody>
      </p:sp>
      <p:sp>
        <p:nvSpPr>
          <p:cNvPr id="46102" name="Text Box 22"/>
          <p:cNvSpPr txBox="1">
            <a:spLocks noChangeArrowheads="1"/>
          </p:cNvSpPr>
          <p:nvPr/>
        </p:nvSpPr>
        <p:spPr bwMode="auto">
          <a:xfrm>
            <a:off x="1393825" y="3632200"/>
            <a:ext cx="593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相位</a:t>
            </a:r>
          </a:p>
        </p:txBody>
      </p:sp>
      <p:sp>
        <p:nvSpPr>
          <p:cNvPr id="46103" name="Text Box 23"/>
          <p:cNvSpPr txBox="1">
            <a:spLocks noChangeArrowheads="1"/>
          </p:cNvSpPr>
          <p:nvPr/>
        </p:nvSpPr>
        <p:spPr bwMode="auto">
          <a:xfrm>
            <a:off x="2536825" y="3632200"/>
            <a:ext cx="593725" cy="3127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幅度</a:t>
            </a:r>
          </a:p>
        </p:txBody>
      </p:sp>
      <p:sp>
        <p:nvSpPr>
          <p:cNvPr id="46104" name="Text Box 24"/>
          <p:cNvSpPr txBox="1">
            <a:spLocks noChangeArrowheads="1"/>
          </p:cNvSpPr>
          <p:nvPr/>
        </p:nvSpPr>
        <p:spPr bwMode="auto">
          <a:xfrm>
            <a:off x="1889125" y="4641850"/>
            <a:ext cx="593725" cy="3127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控制</a:t>
            </a:r>
          </a:p>
        </p:txBody>
      </p:sp>
      <p:sp>
        <p:nvSpPr>
          <p:cNvPr id="46105" name="Text Box 25"/>
          <p:cNvSpPr txBox="1">
            <a:spLocks noChangeArrowheads="1"/>
          </p:cNvSpPr>
          <p:nvPr/>
        </p:nvSpPr>
        <p:spPr bwMode="auto">
          <a:xfrm>
            <a:off x="3717925" y="3613150"/>
            <a:ext cx="1412875" cy="3127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最小色散检测</a:t>
            </a:r>
          </a:p>
        </p:txBody>
      </p:sp>
      <p:sp>
        <p:nvSpPr>
          <p:cNvPr id="46106" name="Text Box 26"/>
          <p:cNvSpPr txBox="1">
            <a:spLocks noChangeArrowheads="1"/>
          </p:cNvSpPr>
          <p:nvPr/>
        </p:nvSpPr>
        <p:spPr bwMode="auto">
          <a:xfrm>
            <a:off x="3489325" y="2393950"/>
            <a:ext cx="18224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分集后的接收信号</a:t>
            </a:r>
          </a:p>
        </p:txBody>
      </p:sp>
      <p:grpSp>
        <p:nvGrpSpPr>
          <p:cNvPr id="46107" name="Group 27"/>
          <p:cNvGrpSpPr>
            <a:grpSpLocks/>
          </p:cNvGrpSpPr>
          <p:nvPr/>
        </p:nvGrpSpPr>
        <p:grpSpPr bwMode="auto">
          <a:xfrm>
            <a:off x="6232525" y="1760538"/>
            <a:ext cx="2324100" cy="1441450"/>
            <a:chOff x="3852" y="1356"/>
            <a:chExt cx="1464" cy="908"/>
          </a:xfrm>
        </p:grpSpPr>
        <p:grpSp>
          <p:nvGrpSpPr>
            <p:cNvPr id="46118" name="Group 28"/>
            <p:cNvGrpSpPr>
              <a:grpSpLocks/>
            </p:cNvGrpSpPr>
            <p:nvPr/>
          </p:nvGrpSpPr>
          <p:grpSpPr bwMode="auto">
            <a:xfrm>
              <a:off x="3852" y="1356"/>
              <a:ext cx="372" cy="540"/>
              <a:chOff x="4248" y="1152"/>
              <a:chExt cx="372" cy="540"/>
            </a:xfrm>
          </p:grpSpPr>
          <p:sp>
            <p:nvSpPr>
              <p:cNvPr id="46124" name="Line 29"/>
              <p:cNvSpPr>
                <a:spLocks noChangeShapeType="1"/>
              </p:cNvSpPr>
              <p:nvPr/>
            </p:nvSpPr>
            <p:spPr bwMode="auto">
              <a:xfrm flipV="1">
                <a:off x="4248" y="1152"/>
                <a:ext cx="372" cy="51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5" name="Line 30"/>
              <p:cNvSpPr>
                <a:spLocks noChangeShapeType="1"/>
              </p:cNvSpPr>
              <p:nvPr/>
            </p:nvSpPr>
            <p:spPr bwMode="auto">
              <a:xfrm>
                <a:off x="4260" y="1692"/>
                <a:ext cx="3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119" name="Group 31"/>
            <p:cNvGrpSpPr>
              <a:grpSpLocks/>
            </p:cNvGrpSpPr>
            <p:nvPr/>
          </p:nvGrpSpPr>
          <p:grpSpPr bwMode="auto">
            <a:xfrm>
              <a:off x="4776" y="1440"/>
              <a:ext cx="540" cy="420"/>
              <a:chOff x="4776" y="1440"/>
              <a:chExt cx="540" cy="420"/>
            </a:xfrm>
          </p:grpSpPr>
          <p:sp>
            <p:nvSpPr>
              <p:cNvPr id="46122" name="Line 32"/>
              <p:cNvSpPr>
                <a:spLocks noChangeShapeType="1"/>
              </p:cNvSpPr>
              <p:nvPr/>
            </p:nvSpPr>
            <p:spPr bwMode="auto">
              <a:xfrm flipH="1" flipV="1">
                <a:off x="4776" y="1440"/>
                <a:ext cx="276" cy="420"/>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3" name="Line 33"/>
              <p:cNvSpPr>
                <a:spLocks noChangeShapeType="1"/>
              </p:cNvSpPr>
              <p:nvPr/>
            </p:nvSpPr>
            <p:spPr bwMode="auto">
              <a:xfrm>
                <a:off x="5040" y="1860"/>
                <a:ext cx="276" cy="0"/>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20" name="Text Box 34"/>
            <p:cNvSpPr txBox="1">
              <a:spLocks noChangeArrowheads="1"/>
            </p:cNvSpPr>
            <p:nvPr/>
          </p:nvSpPr>
          <p:spPr bwMode="auto">
            <a:xfrm>
              <a:off x="3866" y="2067"/>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1</a:t>
              </a:r>
              <a:r>
                <a:rPr lang="en-US" altLang="zh-CN" sz="1600">
                  <a:solidFill>
                    <a:srgbClr val="000066"/>
                  </a:solidFill>
                  <a:ea typeface="仿宋_GB2312" pitchFamily="49" charset="-122"/>
                </a:rPr>
                <a:t>(t)</a:t>
              </a:r>
            </a:p>
          </p:txBody>
        </p:sp>
        <p:sp>
          <p:nvSpPr>
            <p:cNvPr id="46121" name="Text Box 35"/>
            <p:cNvSpPr txBox="1">
              <a:spLocks noChangeArrowheads="1"/>
            </p:cNvSpPr>
            <p:nvPr/>
          </p:nvSpPr>
          <p:spPr bwMode="auto">
            <a:xfrm>
              <a:off x="4898" y="2031"/>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2</a:t>
              </a:r>
              <a:r>
                <a:rPr lang="en-US" altLang="zh-CN" sz="1600">
                  <a:solidFill>
                    <a:srgbClr val="000066"/>
                  </a:solidFill>
                  <a:ea typeface="仿宋_GB2312" pitchFamily="49" charset="-122"/>
                </a:rPr>
                <a:t>(t)</a:t>
              </a:r>
            </a:p>
          </p:txBody>
        </p:sp>
      </p:grpSp>
      <p:grpSp>
        <p:nvGrpSpPr>
          <p:cNvPr id="46108" name="Group 36"/>
          <p:cNvGrpSpPr>
            <a:grpSpLocks/>
          </p:cNvGrpSpPr>
          <p:nvPr/>
        </p:nvGrpSpPr>
        <p:grpSpPr bwMode="auto">
          <a:xfrm>
            <a:off x="6454775" y="3833813"/>
            <a:ext cx="1714500" cy="2154237"/>
            <a:chOff x="4366" y="2271"/>
            <a:chExt cx="1080" cy="1357"/>
          </a:xfrm>
        </p:grpSpPr>
        <p:grpSp>
          <p:nvGrpSpPr>
            <p:cNvPr id="46109" name="Group 37"/>
            <p:cNvGrpSpPr>
              <a:grpSpLocks/>
            </p:cNvGrpSpPr>
            <p:nvPr/>
          </p:nvGrpSpPr>
          <p:grpSpPr bwMode="auto">
            <a:xfrm>
              <a:off x="4750" y="2271"/>
              <a:ext cx="372" cy="540"/>
              <a:chOff x="4248" y="1152"/>
              <a:chExt cx="372" cy="540"/>
            </a:xfrm>
          </p:grpSpPr>
          <p:sp>
            <p:nvSpPr>
              <p:cNvPr id="46116" name="Line 38"/>
              <p:cNvSpPr>
                <a:spLocks noChangeShapeType="1"/>
              </p:cNvSpPr>
              <p:nvPr/>
            </p:nvSpPr>
            <p:spPr bwMode="auto">
              <a:xfrm flipV="1">
                <a:off x="4248" y="1152"/>
                <a:ext cx="372" cy="51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7" name="Line 39"/>
              <p:cNvSpPr>
                <a:spLocks noChangeShapeType="1"/>
              </p:cNvSpPr>
              <p:nvPr/>
            </p:nvSpPr>
            <p:spPr bwMode="auto">
              <a:xfrm>
                <a:off x="4260" y="1692"/>
                <a:ext cx="3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10" name="Line 40"/>
            <p:cNvSpPr>
              <a:spLocks noChangeShapeType="1"/>
            </p:cNvSpPr>
            <p:nvPr/>
          </p:nvSpPr>
          <p:spPr bwMode="auto">
            <a:xfrm flipH="1" flipV="1">
              <a:off x="4366" y="2787"/>
              <a:ext cx="384" cy="12"/>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1" name="Line 41"/>
            <p:cNvSpPr>
              <a:spLocks noChangeShapeType="1"/>
            </p:cNvSpPr>
            <p:nvPr/>
          </p:nvSpPr>
          <p:spPr bwMode="auto">
            <a:xfrm>
              <a:off x="4750" y="2787"/>
              <a:ext cx="408" cy="504"/>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Line 42"/>
            <p:cNvSpPr>
              <a:spLocks noChangeShapeType="1"/>
            </p:cNvSpPr>
            <p:nvPr/>
          </p:nvSpPr>
          <p:spPr bwMode="auto">
            <a:xfrm>
              <a:off x="5110" y="2295"/>
              <a:ext cx="324" cy="39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Line 43"/>
            <p:cNvSpPr>
              <a:spLocks noChangeShapeType="1"/>
            </p:cNvSpPr>
            <p:nvPr/>
          </p:nvSpPr>
          <p:spPr bwMode="auto">
            <a:xfrm flipV="1">
              <a:off x="5122" y="2655"/>
              <a:ext cx="324" cy="61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Line 44"/>
            <p:cNvSpPr>
              <a:spLocks noChangeShapeType="1"/>
            </p:cNvSpPr>
            <p:nvPr/>
          </p:nvSpPr>
          <p:spPr bwMode="auto">
            <a:xfrm flipV="1">
              <a:off x="4774" y="2691"/>
              <a:ext cx="636" cy="1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5" name="Text Box 45"/>
            <p:cNvSpPr txBox="1">
              <a:spLocks noChangeArrowheads="1"/>
            </p:cNvSpPr>
            <p:nvPr/>
          </p:nvSpPr>
          <p:spPr bwMode="auto">
            <a:xfrm>
              <a:off x="4536" y="3431"/>
              <a:ext cx="89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latin typeface="Tahoma" panose="020B0604030504040204" pitchFamily="34" charset="0"/>
                  <a:ea typeface="仿宋_GB2312" pitchFamily="49" charset="-122"/>
                </a:rPr>
                <a:t>最小色散合并</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33</a:t>
            </a:fld>
            <a:endParaRPr lang="en-GB" altLang="zh-CN"/>
          </a:p>
        </p:txBody>
      </p:sp>
    </p:spTree>
    <p:extLst>
      <p:ext uri="{BB962C8B-B14F-4D97-AF65-F5344CB8AC3E}">
        <p14:creationId xmlns:p14="http://schemas.microsoft.com/office/powerpoint/2010/main" val="3807546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81050" y="552450"/>
            <a:ext cx="8172450" cy="685800"/>
          </a:xfrm>
        </p:spPr>
        <p:txBody>
          <a:bodyPr/>
          <a:lstStyle/>
          <a:p>
            <a:pPr eaLnBrk="1" hangingPunct="1"/>
            <a:r>
              <a:rPr lang="zh-CN" altLang="en-US" b="1" dirty="0">
                <a:ea typeface="大黑体" charset="-122"/>
              </a:rPr>
              <a:t>合并方式（续）</a:t>
            </a:r>
          </a:p>
        </p:txBody>
      </p:sp>
      <p:sp>
        <p:nvSpPr>
          <p:cNvPr id="7172" name="Rectangle 3"/>
          <p:cNvSpPr>
            <a:spLocks noGrp="1" noChangeArrowheads="1"/>
          </p:cNvSpPr>
          <p:nvPr>
            <p:ph type="body" idx="1"/>
          </p:nvPr>
        </p:nvSpPr>
        <p:spPr>
          <a:xfrm>
            <a:off x="742950" y="1543050"/>
            <a:ext cx="8113667" cy="4724400"/>
          </a:xfrm>
        </p:spPr>
        <p:txBody>
          <a:bodyPr/>
          <a:lstStyle/>
          <a:p>
            <a:pPr eaLnBrk="1" hangingPunct="1">
              <a:buFontTx/>
              <a:buNone/>
            </a:pPr>
            <a:r>
              <a:rPr lang="zh-CN" altLang="en-US" sz="2800" b="1" dirty="0">
                <a:solidFill>
                  <a:srgbClr val="CC0000"/>
                </a:solidFill>
                <a:ea typeface="大黑体" charset="-122"/>
              </a:rPr>
              <a:t>最大比合并</a:t>
            </a:r>
          </a:p>
          <a:p>
            <a:pPr eaLnBrk="1" hangingPunct="1">
              <a:buFont typeface="Wingdings" panose="05000000000000000000" pitchFamily="2" charset="2"/>
              <a:buChar char="l"/>
            </a:pPr>
            <a:r>
              <a:rPr lang="en-US" altLang="zh-CN" sz="2400" b="1" dirty="0" err="1">
                <a:ea typeface="大黑体" charset="-122"/>
              </a:rPr>
              <a:t>在最大增益合并的基础上，即对每个支路的主径信号进行相位调整后，再根据信噪比进行</a:t>
            </a:r>
            <a:r>
              <a:rPr lang="en-US" altLang="zh-CN" sz="2400" b="1" dirty="0" err="1">
                <a:solidFill>
                  <a:srgbClr val="FF0000"/>
                </a:solidFill>
                <a:ea typeface="大黑体" charset="-122"/>
              </a:rPr>
              <a:t>加权求和</a:t>
            </a:r>
            <a:r>
              <a:rPr lang="en-US" altLang="zh-CN" sz="2400" b="1" dirty="0" err="1">
                <a:ea typeface="大黑体" charset="-122"/>
              </a:rPr>
              <a:t>，得到输出</a:t>
            </a:r>
            <a:r>
              <a:rPr lang="en-US" altLang="zh-CN" sz="2400" b="1" dirty="0">
                <a:ea typeface="大黑体" charset="-122"/>
              </a:rPr>
              <a:t>。</a:t>
            </a:r>
            <a:endParaRPr lang="zh-CN" altLang="en-US" sz="2400" b="1" dirty="0">
              <a:ea typeface="大黑体" charset="-122"/>
            </a:endParaRPr>
          </a:p>
          <a:p>
            <a:pPr eaLnBrk="1" hangingPunct="1">
              <a:buFont typeface="Wingdings" panose="05000000000000000000" pitchFamily="2" charset="2"/>
              <a:buChar char="l"/>
            </a:pPr>
            <a:r>
              <a:rPr lang="zh-CN" altLang="en-US" sz="2400" b="1" dirty="0">
                <a:ea typeface="大黑体" charset="-122"/>
              </a:rPr>
              <a:t>可以表示为：</a:t>
            </a:r>
          </a:p>
          <a:p>
            <a:pPr eaLnBrk="1" hangingPunct="1">
              <a:buFont typeface="Wingdings" panose="05000000000000000000" pitchFamily="2" charset="2"/>
              <a:buChar char="l"/>
            </a:pPr>
            <a:endParaRPr lang="zh-CN" altLang="en-US" sz="2400" b="1" dirty="0">
              <a:ea typeface="大黑体" charset="-122"/>
            </a:endParaRPr>
          </a:p>
          <a:p>
            <a:pPr eaLnBrk="1" hangingPunct="1">
              <a:buFont typeface="Wingdings" panose="05000000000000000000" pitchFamily="2" charset="2"/>
              <a:buChar char="l"/>
            </a:pPr>
            <a:r>
              <a:rPr lang="zh-CN" altLang="en-US" sz="2400" b="1" dirty="0">
                <a:ea typeface="大黑体" charset="-122"/>
              </a:rPr>
              <a:t>这种合并必须在解调判决以前进行。</a:t>
            </a:r>
          </a:p>
          <a:p>
            <a:pPr eaLnBrk="1" hangingPunct="1">
              <a:buFont typeface="Wingdings" panose="05000000000000000000" pitchFamily="2" charset="2"/>
              <a:buChar char="l"/>
            </a:pPr>
            <a:r>
              <a:rPr lang="zh-CN" altLang="en-US" sz="2400" b="1" dirty="0">
                <a:ea typeface="大黑体" charset="-122"/>
              </a:rPr>
              <a:t>当发生深衰落时，这种合并可以消除噪声的影响。</a:t>
            </a:r>
          </a:p>
          <a:p>
            <a:pPr eaLnBrk="1" hangingPunct="1">
              <a:buFont typeface="Wingdings" panose="05000000000000000000" pitchFamily="2" charset="2"/>
              <a:buChar char="l"/>
            </a:pPr>
            <a:r>
              <a:rPr lang="en-US" altLang="zh-CN" sz="2400" b="1" dirty="0" err="1">
                <a:ea typeface="大黑体" charset="-122"/>
              </a:rPr>
              <a:t>不能抵销色散的影响</a:t>
            </a:r>
            <a:r>
              <a:rPr lang="en-US" altLang="zh-CN" sz="2400" b="1" dirty="0">
                <a:ea typeface="大黑体" charset="-122"/>
              </a:rPr>
              <a:t>。</a:t>
            </a:r>
          </a:p>
          <a:p>
            <a:pPr eaLnBrk="1" hangingPunct="1">
              <a:buFont typeface="Wingdings" panose="05000000000000000000" pitchFamily="2" charset="2"/>
              <a:buChar char="l"/>
            </a:pPr>
            <a:r>
              <a:rPr lang="en-US" altLang="zh-CN" sz="2400" b="1" dirty="0" err="1">
                <a:ea typeface="大黑体" charset="-122"/>
              </a:rPr>
              <a:t>实现方法如下所示</a:t>
            </a:r>
            <a:r>
              <a:rPr lang="en-US" altLang="zh-CN" sz="2400" b="1" dirty="0">
                <a:ea typeface="大黑体" charset="-122"/>
              </a:rPr>
              <a:t>。</a:t>
            </a:r>
          </a:p>
          <a:p>
            <a:pPr eaLnBrk="1" hangingPunct="1"/>
            <a:endParaRPr lang="en-US" altLang="zh-CN" sz="2400" b="1" dirty="0">
              <a:ea typeface="大黑体" charset="-122"/>
            </a:endParaRPr>
          </a:p>
        </p:txBody>
      </p:sp>
      <p:graphicFrame>
        <p:nvGraphicFramePr>
          <p:cNvPr id="7170" name="Object 4"/>
          <p:cNvGraphicFramePr>
            <a:graphicFrameLocks noChangeAspect="1"/>
          </p:cNvGraphicFramePr>
          <p:nvPr>
            <p:extLst>
              <p:ext uri="{D42A27DB-BD31-4B8C-83A1-F6EECF244321}">
                <p14:modId xmlns:p14="http://schemas.microsoft.com/office/powerpoint/2010/main" val="466947155"/>
              </p:ext>
            </p:extLst>
          </p:nvPr>
        </p:nvGraphicFramePr>
        <p:xfrm>
          <a:off x="2729593" y="3591741"/>
          <a:ext cx="3819525" cy="546100"/>
        </p:xfrm>
        <a:graphic>
          <a:graphicData uri="http://schemas.openxmlformats.org/presentationml/2006/ole">
            <mc:AlternateContent xmlns:mc="http://schemas.openxmlformats.org/markup-compatibility/2006">
              <mc:Choice xmlns:v="urn:schemas-microsoft-com:vml" Requires="v">
                <p:oleObj spid="_x0000_s8260" name="Equation" r:id="rId3" imgW="1777229" imgH="253890" progId="Equation.3">
                  <p:embed/>
                </p:oleObj>
              </mc:Choice>
              <mc:Fallback>
                <p:oleObj name="Equation" r:id="rId3" imgW="1777229" imgH="25389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593" y="3591741"/>
                        <a:ext cx="38195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34</a:t>
            </a:fld>
            <a:endParaRPr lang="en-GB" altLang="zh-CN"/>
          </a:p>
        </p:txBody>
      </p:sp>
    </p:spTree>
    <p:extLst>
      <p:ext uri="{BB962C8B-B14F-4D97-AF65-F5344CB8AC3E}">
        <p14:creationId xmlns:p14="http://schemas.microsoft.com/office/powerpoint/2010/main" val="2792449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90550" y="723900"/>
            <a:ext cx="8172450" cy="685800"/>
          </a:xfrm>
        </p:spPr>
        <p:txBody>
          <a:bodyPr/>
          <a:lstStyle/>
          <a:p>
            <a:pPr eaLnBrk="1" hangingPunct="1"/>
            <a:r>
              <a:rPr lang="zh-CN" altLang="en-US" b="1" dirty="0">
                <a:ea typeface="大黑体" charset="-122"/>
              </a:rPr>
              <a:t>合并方式（续）</a:t>
            </a:r>
          </a:p>
        </p:txBody>
      </p:sp>
      <p:sp>
        <p:nvSpPr>
          <p:cNvPr id="47107" name="Rectangle 3"/>
          <p:cNvSpPr>
            <a:spLocks noGrp="1" noChangeArrowheads="1"/>
          </p:cNvSpPr>
          <p:nvPr>
            <p:ph type="body" idx="1"/>
          </p:nvPr>
        </p:nvSpPr>
        <p:spPr>
          <a:xfrm>
            <a:off x="590550" y="1543050"/>
            <a:ext cx="8020050" cy="552450"/>
          </a:xfrm>
        </p:spPr>
        <p:txBody>
          <a:bodyPr/>
          <a:lstStyle/>
          <a:p>
            <a:pPr eaLnBrk="1" hangingPunct="1">
              <a:buFontTx/>
              <a:buNone/>
            </a:pPr>
            <a:r>
              <a:rPr lang="zh-CN" altLang="en-US" sz="2800" b="1">
                <a:solidFill>
                  <a:srgbClr val="CC0000"/>
                </a:solidFill>
                <a:ea typeface="大黑体" charset="-122"/>
              </a:rPr>
              <a:t>最大比合并的原理框图</a:t>
            </a:r>
          </a:p>
        </p:txBody>
      </p:sp>
      <p:grpSp>
        <p:nvGrpSpPr>
          <p:cNvPr id="47108" name="Group 4"/>
          <p:cNvGrpSpPr>
            <a:grpSpLocks/>
          </p:cNvGrpSpPr>
          <p:nvPr/>
        </p:nvGrpSpPr>
        <p:grpSpPr bwMode="auto">
          <a:xfrm>
            <a:off x="1755775" y="2457450"/>
            <a:ext cx="6765925" cy="3695700"/>
            <a:chOff x="1130" y="1380"/>
            <a:chExt cx="4262" cy="2328"/>
          </a:xfrm>
        </p:grpSpPr>
        <p:sp>
          <p:nvSpPr>
            <p:cNvPr id="47109" name="Rectangle 5"/>
            <p:cNvSpPr>
              <a:spLocks noChangeArrowheads="1"/>
            </p:cNvSpPr>
            <p:nvPr/>
          </p:nvSpPr>
          <p:spPr bwMode="auto">
            <a:xfrm>
              <a:off x="2292" y="1524"/>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10" name="Rectangle 6"/>
            <p:cNvSpPr>
              <a:spLocks noChangeArrowheads="1"/>
            </p:cNvSpPr>
            <p:nvPr/>
          </p:nvSpPr>
          <p:spPr bwMode="auto">
            <a:xfrm>
              <a:off x="2292" y="2124"/>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11" name="Rectangle 7"/>
            <p:cNvSpPr>
              <a:spLocks noChangeArrowheads="1"/>
            </p:cNvSpPr>
            <p:nvPr/>
          </p:nvSpPr>
          <p:spPr bwMode="auto">
            <a:xfrm>
              <a:off x="2304" y="2796"/>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12" name="Rectangle 8"/>
            <p:cNvSpPr>
              <a:spLocks noChangeArrowheads="1"/>
            </p:cNvSpPr>
            <p:nvPr/>
          </p:nvSpPr>
          <p:spPr bwMode="auto">
            <a:xfrm>
              <a:off x="1584" y="3420"/>
              <a:ext cx="828" cy="288"/>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13" name="Rectangle 9"/>
            <p:cNvSpPr>
              <a:spLocks noChangeArrowheads="1"/>
            </p:cNvSpPr>
            <p:nvPr/>
          </p:nvSpPr>
          <p:spPr bwMode="auto">
            <a:xfrm>
              <a:off x="3828" y="3408"/>
              <a:ext cx="420" cy="288"/>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14" name="Line 10"/>
            <p:cNvSpPr>
              <a:spLocks noChangeShapeType="1"/>
            </p:cNvSpPr>
            <p:nvPr/>
          </p:nvSpPr>
          <p:spPr bwMode="auto">
            <a:xfrm>
              <a:off x="1176" y="1692"/>
              <a:ext cx="11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Line 11"/>
            <p:cNvSpPr>
              <a:spLocks noChangeShapeType="1"/>
            </p:cNvSpPr>
            <p:nvPr/>
          </p:nvSpPr>
          <p:spPr bwMode="auto">
            <a:xfrm flipV="1">
              <a:off x="1176" y="2304"/>
              <a:ext cx="11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Text Box 12"/>
            <p:cNvSpPr txBox="1">
              <a:spLocks noChangeArrowheads="1"/>
            </p:cNvSpPr>
            <p:nvPr/>
          </p:nvSpPr>
          <p:spPr bwMode="auto">
            <a:xfrm>
              <a:off x="1142" y="1395"/>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1</a:t>
              </a:r>
              <a:r>
                <a:rPr lang="en-US" altLang="zh-CN" sz="1600">
                  <a:solidFill>
                    <a:srgbClr val="000066"/>
                  </a:solidFill>
                  <a:ea typeface="仿宋_GB2312" pitchFamily="49" charset="-122"/>
                </a:rPr>
                <a:t>(t)</a:t>
              </a:r>
            </a:p>
          </p:txBody>
        </p:sp>
        <p:sp>
          <p:nvSpPr>
            <p:cNvPr id="47117" name="Text Box 13"/>
            <p:cNvSpPr txBox="1">
              <a:spLocks noChangeArrowheads="1"/>
            </p:cNvSpPr>
            <p:nvPr/>
          </p:nvSpPr>
          <p:spPr bwMode="auto">
            <a:xfrm>
              <a:off x="1130" y="2007"/>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2</a:t>
              </a:r>
              <a:r>
                <a:rPr lang="en-US" altLang="zh-CN" sz="1600">
                  <a:solidFill>
                    <a:srgbClr val="000066"/>
                  </a:solidFill>
                  <a:ea typeface="仿宋_GB2312" pitchFamily="49" charset="-122"/>
                </a:rPr>
                <a:t>(t)</a:t>
              </a:r>
            </a:p>
          </p:txBody>
        </p:sp>
        <p:sp>
          <p:nvSpPr>
            <p:cNvPr id="47118" name="Text Box 14"/>
            <p:cNvSpPr txBox="1">
              <a:spLocks noChangeArrowheads="1"/>
            </p:cNvSpPr>
            <p:nvPr/>
          </p:nvSpPr>
          <p:spPr bwMode="auto">
            <a:xfrm>
              <a:off x="2294" y="1580"/>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相位</a:t>
              </a:r>
            </a:p>
          </p:txBody>
        </p:sp>
        <p:sp>
          <p:nvSpPr>
            <p:cNvPr id="47119" name="Text Box 15"/>
            <p:cNvSpPr txBox="1">
              <a:spLocks noChangeArrowheads="1"/>
            </p:cNvSpPr>
            <p:nvPr/>
          </p:nvSpPr>
          <p:spPr bwMode="auto">
            <a:xfrm>
              <a:off x="2306" y="2864"/>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相位</a:t>
              </a:r>
            </a:p>
          </p:txBody>
        </p:sp>
        <p:sp>
          <p:nvSpPr>
            <p:cNvPr id="47120" name="Text Box 16"/>
            <p:cNvSpPr txBox="1">
              <a:spLocks noChangeArrowheads="1"/>
            </p:cNvSpPr>
            <p:nvPr/>
          </p:nvSpPr>
          <p:spPr bwMode="auto">
            <a:xfrm>
              <a:off x="2306" y="2192"/>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相位</a:t>
              </a:r>
            </a:p>
          </p:txBody>
        </p:sp>
        <p:sp>
          <p:nvSpPr>
            <p:cNvPr id="47121" name="Text Box 17"/>
            <p:cNvSpPr txBox="1">
              <a:spLocks noChangeArrowheads="1"/>
            </p:cNvSpPr>
            <p:nvPr/>
          </p:nvSpPr>
          <p:spPr bwMode="auto">
            <a:xfrm>
              <a:off x="1814" y="3470"/>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控制</a:t>
              </a:r>
            </a:p>
          </p:txBody>
        </p:sp>
        <p:sp>
          <p:nvSpPr>
            <p:cNvPr id="47122" name="Text Box 18"/>
            <p:cNvSpPr txBox="1">
              <a:spLocks noChangeArrowheads="1"/>
            </p:cNvSpPr>
            <p:nvPr/>
          </p:nvSpPr>
          <p:spPr bwMode="auto">
            <a:xfrm>
              <a:off x="3854" y="3452"/>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检测</a:t>
              </a:r>
            </a:p>
          </p:txBody>
        </p:sp>
        <p:sp>
          <p:nvSpPr>
            <p:cNvPr id="47123" name="Text Box 19"/>
            <p:cNvSpPr txBox="1">
              <a:spLocks noChangeArrowheads="1"/>
            </p:cNvSpPr>
            <p:nvPr/>
          </p:nvSpPr>
          <p:spPr bwMode="auto">
            <a:xfrm>
              <a:off x="4244" y="1982"/>
              <a:ext cx="11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分集后的接收信号</a:t>
              </a:r>
            </a:p>
          </p:txBody>
        </p:sp>
        <p:sp>
          <p:nvSpPr>
            <p:cNvPr id="47124" name="Line 20"/>
            <p:cNvSpPr>
              <a:spLocks noChangeShapeType="1"/>
            </p:cNvSpPr>
            <p:nvPr/>
          </p:nvSpPr>
          <p:spPr bwMode="auto">
            <a:xfrm>
              <a:off x="1176" y="2976"/>
              <a:ext cx="11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5" name="Line 21"/>
            <p:cNvSpPr>
              <a:spLocks noChangeShapeType="1"/>
            </p:cNvSpPr>
            <p:nvPr/>
          </p:nvSpPr>
          <p:spPr bwMode="auto">
            <a:xfrm>
              <a:off x="1632" y="2448"/>
              <a:ext cx="0" cy="372"/>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Text Box 22"/>
            <p:cNvSpPr txBox="1">
              <a:spLocks noChangeArrowheads="1"/>
            </p:cNvSpPr>
            <p:nvPr/>
          </p:nvSpPr>
          <p:spPr bwMode="auto">
            <a:xfrm>
              <a:off x="1154" y="3063"/>
              <a:ext cx="36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n</a:t>
              </a:r>
              <a:r>
                <a:rPr lang="en-US" altLang="zh-CN" sz="1600">
                  <a:solidFill>
                    <a:srgbClr val="000066"/>
                  </a:solidFill>
                  <a:ea typeface="仿宋_GB2312" pitchFamily="49" charset="-122"/>
                </a:rPr>
                <a:t>(t)</a:t>
              </a:r>
            </a:p>
          </p:txBody>
        </p:sp>
        <p:sp>
          <p:nvSpPr>
            <p:cNvPr id="47127" name="Rectangle 23"/>
            <p:cNvSpPr>
              <a:spLocks noChangeArrowheads="1"/>
            </p:cNvSpPr>
            <p:nvPr/>
          </p:nvSpPr>
          <p:spPr bwMode="auto">
            <a:xfrm>
              <a:off x="3096" y="1524"/>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28" name="Rectangle 24"/>
            <p:cNvSpPr>
              <a:spLocks noChangeArrowheads="1"/>
            </p:cNvSpPr>
            <p:nvPr/>
          </p:nvSpPr>
          <p:spPr bwMode="auto">
            <a:xfrm>
              <a:off x="3096" y="2136"/>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29" name="Rectangle 25"/>
            <p:cNvSpPr>
              <a:spLocks noChangeArrowheads="1"/>
            </p:cNvSpPr>
            <p:nvPr/>
          </p:nvSpPr>
          <p:spPr bwMode="auto">
            <a:xfrm>
              <a:off x="3096" y="2796"/>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47130" name="Line 26"/>
            <p:cNvSpPr>
              <a:spLocks noChangeShapeType="1"/>
            </p:cNvSpPr>
            <p:nvPr/>
          </p:nvSpPr>
          <p:spPr bwMode="auto">
            <a:xfrm>
              <a:off x="2676" y="1680"/>
              <a:ext cx="4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27"/>
            <p:cNvSpPr>
              <a:spLocks noChangeShapeType="1"/>
            </p:cNvSpPr>
            <p:nvPr/>
          </p:nvSpPr>
          <p:spPr bwMode="auto">
            <a:xfrm>
              <a:off x="2676" y="2304"/>
              <a:ext cx="4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2" name="Line 28"/>
            <p:cNvSpPr>
              <a:spLocks noChangeShapeType="1"/>
            </p:cNvSpPr>
            <p:nvPr/>
          </p:nvSpPr>
          <p:spPr bwMode="auto">
            <a:xfrm>
              <a:off x="2676" y="2964"/>
              <a:ext cx="42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Rectangle 29"/>
            <p:cNvSpPr>
              <a:spLocks noChangeArrowheads="1"/>
            </p:cNvSpPr>
            <p:nvPr/>
          </p:nvSpPr>
          <p:spPr bwMode="auto">
            <a:xfrm>
              <a:off x="3828" y="1524"/>
              <a:ext cx="372" cy="1596"/>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rPr>
                <a:t>相加</a:t>
              </a:r>
            </a:p>
          </p:txBody>
        </p:sp>
        <p:sp>
          <p:nvSpPr>
            <p:cNvPr id="47134" name="Line 30"/>
            <p:cNvSpPr>
              <a:spLocks noChangeShapeType="1"/>
            </p:cNvSpPr>
            <p:nvPr/>
          </p:nvSpPr>
          <p:spPr bwMode="auto">
            <a:xfrm>
              <a:off x="3456" y="1680"/>
              <a:ext cx="3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5" name="Line 31"/>
            <p:cNvSpPr>
              <a:spLocks noChangeShapeType="1"/>
            </p:cNvSpPr>
            <p:nvPr/>
          </p:nvSpPr>
          <p:spPr bwMode="auto">
            <a:xfrm>
              <a:off x="3492" y="2304"/>
              <a:ext cx="34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6" name="Line 32"/>
            <p:cNvSpPr>
              <a:spLocks noChangeShapeType="1"/>
            </p:cNvSpPr>
            <p:nvPr/>
          </p:nvSpPr>
          <p:spPr bwMode="auto">
            <a:xfrm>
              <a:off x="3480" y="2964"/>
              <a:ext cx="32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7" name="Line 33"/>
            <p:cNvSpPr>
              <a:spLocks noChangeShapeType="1"/>
            </p:cNvSpPr>
            <p:nvPr/>
          </p:nvSpPr>
          <p:spPr bwMode="auto">
            <a:xfrm>
              <a:off x="1992" y="1992"/>
              <a:ext cx="0" cy="14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8" name="Line 34"/>
            <p:cNvSpPr>
              <a:spLocks noChangeShapeType="1"/>
            </p:cNvSpPr>
            <p:nvPr/>
          </p:nvSpPr>
          <p:spPr bwMode="auto">
            <a:xfrm>
              <a:off x="1992" y="1980"/>
              <a:ext cx="5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Line 35"/>
            <p:cNvSpPr>
              <a:spLocks noChangeShapeType="1"/>
            </p:cNvSpPr>
            <p:nvPr/>
          </p:nvSpPr>
          <p:spPr bwMode="auto">
            <a:xfrm>
              <a:off x="1986" y="2616"/>
              <a:ext cx="5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36"/>
            <p:cNvSpPr>
              <a:spLocks noChangeShapeType="1"/>
            </p:cNvSpPr>
            <p:nvPr/>
          </p:nvSpPr>
          <p:spPr bwMode="auto">
            <a:xfrm>
              <a:off x="1992" y="3270"/>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1" name="Line 37"/>
            <p:cNvSpPr>
              <a:spLocks noChangeShapeType="1"/>
            </p:cNvSpPr>
            <p:nvPr/>
          </p:nvSpPr>
          <p:spPr bwMode="auto">
            <a:xfrm flipV="1">
              <a:off x="2514" y="1842"/>
              <a:ext cx="0" cy="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2" name="Line 38"/>
            <p:cNvSpPr>
              <a:spLocks noChangeShapeType="1"/>
            </p:cNvSpPr>
            <p:nvPr/>
          </p:nvSpPr>
          <p:spPr bwMode="auto">
            <a:xfrm flipV="1">
              <a:off x="2508" y="2430"/>
              <a:ext cx="0" cy="18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3" name="Line 39"/>
            <p:cNvSpPr>
              <a:spLocks noChangeShapeType="1"/>
            </p:cNvSpPr>
            <p:nvPr/>
          </p:nvSpPr>
          <p:spPr bwMode="auto">
            <a:xfrm flipV="1">
              <a:off x="2544" y="3096"/>
              <a:ext cx="0" cy="16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4" name="Line 40"/>
            <p:cNvSpPr>
              <a:spLocks noChangeShapeType="1"/>
            </p:cNvSpPr>
            <p:nvPr/>
          </p:nvSpPr>
          <p:spPr bwMode="auto">
            <a:xfrm flipH="1">
              <a:off x="2412" y="3552"/>
              <a:ext cx="14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5" name="Line 41"/>
            <p:cNvSpPr>
              <a:spLocks noChangeShapeType="1"/>
            </p:cNvSpPr>
            <p:nvPr/>
          </p:nvSpPr>
          <p:spPr bwMode="auto">
            <a:xfrm>
              <a:off x="4026" y="3126"/>
              <a:ext cx="0" cy="28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6" name="Line 42"/>
            <p:cNvSpPr>
              <a:spLocks noChangeShapeType="1"/>
            </p:cNvSpPr>
            <p:nvPr/>
          </p:nvSpPr>
          <p:spPr bwMode="auto">
            <a:xfrm flipV="1">
              <a:off x="4206" y="2292"/>
              <a:ext cx="80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7" name="Text Box 43"/>
            <p:cNvSpPr txBox="1">
              <a:spLocks noChangeArrowheads="1"/>
            </p:cNvSpPr>
            <p:nvPr/>
          </p:nvSpPr>
          <p:spPr bwMode="auto">
            <a:xfrm>
              <a:off x="3104" y="1586"/>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加权</a:t>
              </a:r>
            </a:p>
          </p:txBody>
        </p:sp>
        <p:sp>
          <p:nvSpPr>
            <p:cNvPr id="47148" name="Text Box 44"/>
            <p:cNvSpPr txBox="1">
              <a:spLocks noChangeArrowheads="1"/>
            </p:cNvSpPr>
            <p:nvPr/>
          </p:nvSpPr>
          <p:spPr bwMode="auto">
            <a:xfrm>
              <a:off x="3110" y="2210"/>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加权</a:t>
              </a:r>
            </a:p>
          </p:txBody>
        </p:sp>
        <p:sp>
          <p:nvSpPr>
            <p:cNvPr id="47149" name="Text Box 45"/>
            <p:cNvSpPr txBox="1">
              <a:spLocks noChangeArrowheads="1"/>
            </p:cNvSpPr>
            <p:nvPr/>
          </p:nvSpPr>
          <p:spPr bwMode="auto">
            <a:xfrm>
              <a:off x="3098" y="2852"/>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加权</a:t>
              </a:r>
            </a:p>
          </p:txBody>
        </p:sp>
        <p:sp>
          <p:nvSpPr>
            <p:cNvPr id="47150" name="Line 46"/>
            <p:cNvSpPr>
              <a:spLocks noChangeShapeType="1"/>
            </p:cNvSpPr>
            <p:nvPr/>
          </p:nvSpPr>
          <p:spPr bwMode="auto">
            <a:xfrm>
              <a:off x="3288" y="1380"/>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1" name="Line 47"/>
            <p:cNvSpPr>
              <a:spLocks noChangeShapeType="1"/>
            </p:cNvSpPr>
            <p:nvPr/>
          </p:nvSpPr>
          <p:spPr bwMode="auto">
            <a:xfrm>
              <a:off x="3288" y="2028"/>
              <a:ext cx="0" cy="10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2" name="Line 48"/>
            <p:cNvSpPr>
              <a:spLocks noChangeShapeType="1"/>
            </p:cNvSpPr>
            <p:nvPr/>
          </p:nvSpPr>
          <p:spPr bwMode="auto">
            <a:xfrm>
              <a:off x="3282" y="2682"/>
              <a:ext cx="0" cy="11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35</a:t>
            </a:fld>
            <a:endParaRPr lang="en-GB" altLang="zh-CN"/>
          </a:p>
        </p:txBody>
      </p:sp>
    </p:spTree>
    <p:extLst>
      <p:ext uri="{BB962C8B-B14F-4D97-AF65-F5344CB8AC3E}">
        <p14:creationId xmlns:p14="http://schemas.microsoft.com/office/powerpoint/2010/main" val="403352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4057644D-785C-4C3A-8C09-F3C91A6224FB}" type="slidenum">
              <a:rPr lang="zh-CN" altLang="en-GB" smtClean="0"/>
              <a:pPr>
                <a:defRPr/>
              </a:pPr>
              <a:t>36</a:t>
            </a:fld>
            <a:endParaRPr lang="en-GB" altLang="zh-CN"/>
          </a:p>
        </p:txBody>
      </p:sp>
      <p:sp>
        <p:nvSpPr>
          <p:cNvPr id="5" name="Rectangle 2"/>
          <p:cNvSpPr txBox="1">
            <a:spLocks noChangeArrowheads="1"/>
          </p:cNvSpPr>
          <p:nvPr/>
        </p:nvSpPr>
        <p:spPr bwMode="auto">
          <a:xfrm>
            <a:off x="742950" y="876300"/>
            <a:ext cx="817245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1" fontAlgn="base" latinLnBrk="0" hangingPunct="1">
              <a:lnSpc>
                <a:spcPct val="135000"/>
              </a:lnSpc>
              <a:spcBef>
                <a:spcPct val="0"/>
              </a:spcBef>
              <a:spcAft>
                <a:spcPct val="0"/>
              </a:spcAft>
              <a:buClrTx/>
              <a:buSzTx/>
              <a:buFont typeface="Wingdings" pitchFamily="2" charset="2"/>
              <a:buNone/>
              <a:tabLst/>
              <a:defRPr sz="5400" b="1">
                <a:solidFill>
                  <a:srgbClr val="002060"/>
                </a:solidFill>
                <a:latin typeface="+mj-lt"/>
                <a:ea typeface="大黑体"/>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r>
              <a:rPr lang="zh-CN" altLang="en-US" kern="0">
                <a:ea typeface="大黑体" charset="-122"/>
              </a:rPr>
              <a:t>合并方式（续）</a:t>
            </a:r>
            <a:endParaRPr lang="zh-CN" altLang="en-US" kern="0" dirty="0">
              <a:ea typeface="大黑体" charset="-122"/>
            </a:endParaRPr>
          </a:p>
        </p:txBody>
      </p:sp>
      <p:sp>
        <p:nvSpPr>
          <p:cNvPr id="6" name="Rectangle 3"/>
          <p:cNvSpPr txBox="1">
            <a:spLocks noChangeArrowheads="1"/>
          </p:cNvSpPr>
          <p:nvPr/>
        </p:nvSpPr>
        <p:spPr bwMode="auto">
          <a:xfrm>
            <a:off x="742950" y="1695450"/>
            <a:ext cx="8020050" cy="552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35000"/>
              </a:lnSpc>
              <a:spcBef>
                <a:spcPct val="0"/>
              </a:spcBef>
              <a:spcAft>
                <a:spcPct val="0"/>
              </a:spcAft>
              <a:buClrTx/>
              <a:buSzTx/>
              <a:buFontTx/>
              <a:buNone/>
              <a:tabLst/>
              <a:defRPr sz="2400" b="1">
                <a:solidFill>
                  <a:schemeClr val="tx1"/>
                </a:solidFill>
                <a:latin typeface="+mn-lt"/>
                <a:ea typeface="大黑体"/>
                <a:cs typeface="+mn-cs"/>
              </a:defRPr>
            </a:lvl1pPr>
            <a:lvl2pPr marL="457200" indent="0" algn="l" rtl="0" eaLnBrk="0" fontAlgn="base" hangingPunct="0">
              <a:spcBef>
                <a:spcPct val="20000"/>
              </a:spcBef>
              <a:spcAft>
                <a:spcPct val="0"/>
              </a:spcAft>
              <a:buClr>
                <a:schemeClr val="tx1"/>
              </a:buClr>
              <a:buSzPct val="60000"/>
              <a:buFontTx/>
              <a:buNone/>
              <a:defRPr sz="2400" b="1">
                <a:solidFill>
                  <a:schemeClr val="tx1"/>
                </a:solidFill>
                <a:latin typeface="+mn-lt"/>
                <a:ea typeface="大黑体"/>
              </a:defRPr>
            </a:lvl2pPr>
            <a:lvl3pPr marL="914400" indent="0" algn="l" rtl="0" eaLnBrk="0" fontAlgn="base" hangingPunct="0">
              <a:spcBef>
                <a:spcPct val="20000"/>
              </a:spcBef>
              <a:spcAft>
                <a:spcPct val="0"/>
              </a:spcAft>
              <a:buClr>
                <a:schemeClr val="hlink"/>
              </a:buClr>
              <a:buSzPct val="95000"/>
              <a:buFontTx/>
              <a:buNone/>
              <a:defRPr sz="2400" b="1">
                <a:solidFill>
                  <a:schemeClr val="tx1"/>
                </a:solidFill>
                <a:latin typeface="+mn-lt"/>
                <a:ea typeface="大黑体"/>
              </a:defRPr>
            </a:lvl3pPr>
            <a:lvl4pPr marL="1371600" indent="0" algn="l" rtl="0" eaLnBrk="0" fontAlgn="base" hangingPunct="0">
              <a:spcBef>
                <a:spcPct val="20000"/>
              </a:spcBef>
              <a:spcAft>
                <a:spcPct val="0"/>
              </a:spcAft>
              <a:buClr>
                <a:schemeClr val="tx1"/>
              </a:buClr>
              <a:buSzPct val="65000"/>
              <a:buFontTx/>
              <a:buNone/>
              <a:defRPr sz="2400" b="1">
                <a:solidFill>
                  <a:schemeClr val="tx1"/>
                </a:solidFill>
                <a:latin typeface="+mn-lt"/>
                <a:ea typeface="大黑体"/>
              </a:defRPr>
            </a:lvl4pPr>
            <a:lvl5pPr marL="1828800" indent="0" algn="l" rtl="0" eaLnBrk="0" fontAlgn="base" hangingPunct="0">
              <a:spcBef>
                <a:spcPct val="20000"/>
              </a:spcBef>
              <a:spcAft>
                <a:spcPct val="0"/>
              </a:spcAft>
              <a:buClr>
                <a:schemeClr val="hlink"/>
              </a:buClr>
              <a:buSzPct val="60000"/>
              <a:buFontTx/>
              <a:buNone/>
              <a:defRPr sz="2400" b="1">
                <a:solidFill>
                  <a:schemeClr val="tx1"/>
                </a:solidFill>
                <a:latin typeface="+mn-lt"/>
                <a:ea typeface="大黑体"/>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sz="2800" kern="0" dirty="0">
                <a:solidFill>
                  <a:srgbClr val="CC0000"/>
                </a:solidFill>
                <a:ea typeface="大黑体" charset="-122"/>
              </a:rPr>
              <a:t>最大比合并的一种等效框图</a:t>
            </a:r>
          </a:p>
        </p:txBody>
      </p:sp>
      <p:grpSp>
        <p:nvGrpSpPr>
          <p:cNvPr id="7" name="Group 4"/>
          <p:cNvGrpSpPr>
            <a:grpSpLocks/>
          </p:cNvGrpSpPr>
          <p:nvPr/>
        </p:nvGrpSpPr>
        <p:grpSpPr bwMode="auto">
          <a:xfrm>
            <a:off x="1908175" y="2609850"/>
            <a:ext cx="6765925" cy="3695700"/>
            <a:chOff x="1130" y="1380"/>
            <a:chExt cx="4262" cy="2328"/>
          </a:xfrm>
        </p:grpSpPr>
        <p:sp>
          <p:nvSpPr>
            <p:cNvPr id="8" name="Rectangle 5"/>
            <p:cNvSpPr>
              <a:spLocks noChangeArrowheads="1"/>
            </p:cNvSpPr>
            <p:nvPr/>
          </p:nvSpPr>
          <p:spPr bwMode="auto">
            <a:xfrm>
              <a:off x="2292" y="1524"/>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9" name="Rectangle 6"/>
            <p:cNvSpPr>
              <a:spLocks noChangeArrowheads="1"/>
            </p:cNvSpPr>
            <p:nvPr/>
          </p:nvSpPr>
          <p:spPr bwMode="auto">
            <a:xfrm>
              <a:off x="2292" y="2124"/>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10" name="Rectangle 7"/>
            <p:cNvSpPr>
              <a:spLocks noChangeArrowheads="1"/>
            </p:cNvSpPr>
            <p:nvPr/>
          </p:nvSpPr>
          <p:spPr bwMode="auto">
            <a:xfrm>
              <a:off x="2304" y="2796"/>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11" name="Rectangle 8"/>
            <p:cNvSpPr>
              <a:spLocks noChangeArrowheads="1"/>
            </p:cNvSpPr>
            <p:nvPr/>
          </p:nvSpPr>
          <p:spPr bwMode="auto">
            <a:xfrm>
              <a:off x="1584" y="3420"/>
              <a:ext cx="828" cy="288"/>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12" name="Rectangle 9"/>
            <p:cNvSpPr>
              <a:spLocks noChangeArrowheads="1"/>
            </p:cNvSpPr>
            <p:nvPr/>
          </p:nvSpPr>
          <p:spPr bwMode="auto">
            <a:xfrm>
              <a:off x="3828" y="3408"/>
              <a:ext cx="420" cy="288"/>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13" name="Line 10"/>
            <p:cNvSpPr>
              <a:spLocks noChangeShapeType="1"/>
            </p:cNvSpPr>
            <p:nvPr/>
          </p:nvSpPr>
          <p:spPr bwMode="auto">
            <a:xfrm>
              <a:off x="1176" y="1692"/>
              <a:ext cx="11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1"/>
            <p:cNvSpPr>
              <a:spLocks noChangeShapeType="1"/>
            </p:cNvSpPr>
            <p:nvPr/>
          </p:nvSpPr>
          <p:spPr bwMode="auto">
            <a:xfrm flipV="1">
              <a:off x="1176" y="2304"/>
              <a:ext cx="11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2"/>
            <p:cNvSpPr txBox="1">
              <a:spLocks noChangeArrowheads="1"/>
            </p:cNvSpPr>
            <p:nvPr/>
          </p:nvSpPr>
          <p:spPr bwMode="auto">
            <a:xfrm>
              <a:off x="1142" y="1395"/>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1</a:t>
              </a:r>
              <a:r>
                <a:rPr lang="en-US" altLang="zh-CN" sz="1600">
                  <a:solidFill>
                    <a:srgbClr val="000066"/>
                  </a:solidFill>
                  <a:ea typeface="仿宋_GB2312" pitchFamily="49" charset="-122"/>
                </a:rPr>
                <a:t>(t)</a:t>
              </a:r>
            </a:p>
          </p:txBody>
        </p:sp>
        <p:sp>
          <p:nvSpPr>
            <p:cNvPr id="16" name="Text Box 13"/>
            <p:cNvSpPr txBox="1">
              <a:spLocks noChangeArrowheads="1"/>
            </p:cNvSpPr>
            <p:nvPr/>
          </p:nvSpPr>
          <p:spPr bwMode="auto">
            <a:xfrm>
              <a:off x="1130" y="2007"/>
              <a:ext cx="3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2</a:t>
              </a:r>
              <a:r>
                <a:rPr lang="en-US" altLang="zh-CN" sz="1600">
                  <a:solidFill>
                    <a:srgbClr val="000066"/>
                  </a:solidFill>
                  <a:ea typeface="仿宋_GB2312" pitchFamily="49" charset="-122"/>
                </a:rPr>
                <a:t>(t)</a:t>
              </a:r>
            </a:p>
          </p:txBody>
        </p:sp>
        <p:sp>
          <p:nvSpPr>
            <p:cNvPr id="17" name="Text Box 14"/>
            <p:cNvSpPr txBox="1">
              <a:spLocks noChangeArrowheads="1"/>
            </p:cNvSpPr>
            <p:nvPr/>
          </p:nvSpPr>
          <p:spPr bwMode="auto">
            <a:xfrm>
              <a:off x="2294" y="1520"/>
              <a:ext cx="37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信道</a:t>
              </a:r>
              <a:endParaRPr lang="en-US" altLang="zh-CN" sz="1600" dirty="0">
                <a:solidFill>
                  <a:srgbClr val="000066"/>
                </a:solidFill>
                <a:ea typeface="仿宋_GB2312" pitchFamily="49" charset="-122"/>
              </a:endParaRPr>
            </a:p>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估计</a:t>
              </a:r>
            </a:p>
          </p:txBody>
        </p:sp>
        <p:sp>
          <p:nvSpPr>
            <p:cNvPr id="20" name="Text Box 17"/>
            <p:cNvSpPr txBox="1">
              <a:spLocks noChangeArrowheads="1"/>
            </p:cNvSpPr>
            <p:nvPr/>
          </p:nvSpPr>
          <p:spPr bwMode="auto">
            <a:xfrm>
              <a:off x="1814" y="3470"/>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控制</a:t>
              </a:r>
            </a:p>
          </p:txBody>
        </p:sp>
        <p:sp>
          <p:nvSpPr>
            <p:cNvPr id="21" name="Text Box 18"/>
            <p:cNvSpPr txBox="1">
              <a:spLocks noChangeArrowheads="1"/>
            </p:cNvSpPr>
            <p:nvPr/>
          </p:nvSpPr>
          <p:spPr bwMode="auto">
            <a:xfrm>
              <a:off x="3854" y="3452"/>
              <a:ext cx="3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检测</a:t>
              </a:r>
            </a:p>
          </p:txBody>
        </p:sp>
        <p:sp>
          <p:nvSpPr>
            <p:cNvPr id="22" name="Text Box 19"/>
            <p:cNvSpPr txBox="1">
              <a:spLocks noChangeArrowheads="1"/>
            </p:cNvSpPr>
            <p:nvPr/>
          </p:nvSpPr>
          <p:spPr bwMode="auto">
            <a:xfrm>
              <a:off x="4244" y="1982"/>
              <a:ext cx="11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a:solidFill>
                    <a:srgbClr val="000066"/>
                  </a:solidFill>
                  <a:ea typeface="仿宋_GB2312" pitchFamily="49" charset="-122"/>
                </a:rPr>
                <a:t>分集后的接收信号</a:t>
              </a:r>
            </a:p>
          </p:txBody>
        </p:sp>
        <p:sp>
          <p:nvSpPr>
            <p:cNvPr id="23" name="Line 20"/>
            <p:cNvSpPr>
              <a:spLocks noChangeShapeType="1"/>
            </p:cNvSpPr>
            <p:nvPr/>
          </p:nvSpPr>
          <p:spPr bwMode="auto">
            <a:xfrm>
              <a:off x="1176" y="2976"/>
              <a:ext cx="11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1"/>
            <p:cNvSpPr>
              <a:spLocks noChangeShapeType="1"/>
            </p:cNvSpPr>
            <p:nvPr/>
          </p:nvSpPr>
          <p:spPr bwMode="auto">
            <a:xfrm>
              <a:off x="1632" y="2448"/>
              <a:ext cx="0" cy="372"/>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2"/>
            <p:cNvSpPr txBox="1">
              <a:spLocks noChangeArrowheads="1"/>
            </p:cNvSpPr>
            <p:nvPr/>
          </p:nvSpPr>
          <p:spPr bwMode="auto">
            <a:xfrm>
              <a:off x="1154" y="3063"/>
              <a:ext cx="36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600">
                  <a:solidFill>
                    <a:srgbClr val="000066"/>
                  </a:solidFill>
                  <a:ea typeface="仿宋_GB2312" pitchFamily="49" charset="-122"/>
                </a:rPr>
                <a:t>S</a:t>
              </a:r>
              <a:r>
                <a:rPr lang="en-US" altLang="zh-CN" sz="1600" baseline="-25000">
                  <a:solidFill>
                    <a:srgbClr val="000066"/>
                  </a:solidFill>
                  <a:ea typeface="仿宋_GB2312" pitchFamily="49" charset="-122"/>
                </a:rPr>
                <a:t>n</a:t>
              </a:r>
              <a:r>
                <a:rPr lang="en-US" altLang="zh-CN" sz="1600">
                  <a:solidFill>
                    <a:srgbClr val="000066"/>
                  </a:solidFill>
                  <a:ea typeface="仿宋_GB2312" pitchFamily="49" charset="-122"/>
                </a:rPr>
                <a:t>(t)</a:t>
              </a:r>
            </a:p>
          </p:txBody>
        </p:sp>
        <p:sp>
          <p:nvSpPr>
            <p:cNvPr id="26" name="Rectangle 23"/>
            <p:cNvSpPr>
              <a:spLocks noChangeArrowheads="1"/>
            </p:cNvSpPr>
            <p:nvPr/>
          </p:nvSpPr>
          <p:spPr bwMode="auto">
            <a:xfrm>
              <a:off x="3096" y="1524"/>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27" name="Rectangle 24"/>
            <p:cNvSpPr>
              <a:spLocks noChangeArrowheads="1"/>
            </p:cNvSpPr>
            <p:nvPr/>
          </p:nvSpPr>
          <p:spPr bwMode="auto">
            <a:xfrm>
              <a:off x="3096" y="2136"/>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28" name="Rectangle 25"/>
            <p:cNvSpPr>
              <a:spLocks noChangeArrowheads="1"/>
            </p:cNvSpPr>
            <p:nvPr/>
          </p:nvSpPr>
          <p:spPr bwMode="auto">
            <a:xfrm>
              <a:off x="3096" y="2796"/>
              <a:ext cx="384" cy="312"/>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29" name="Line 26"/>
            <p:cNvSpPr>
              <a:spLocks noChangeShapeType="1"/>
            </p:cNvSpPr>
            <p:nvPr/>
          </p:nvSpPr>
          <p:spPr bwMode="auto">
            <a:xfrm>
              <a:off x="2676" y="1680"/>
              <a:ext cx="4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7"/>
            <p:cNvSpPr>
              <a:spLocks noChangeShapeType="1"/>
            </p:cNvSpPr>
            <p:nvPr/>
          </p:nvSpPr>
          <p:spPr bwMode="auto">
            <a:xfrm>
              <a:off x="2676" y="2304"/>
              <a:ext cx="4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8"/>
            <p:cNvSpPr>
              <a:spLocks noChangeShapeType="1"/>
            </p:cNvSpPr>
            <p:nvPr/>
          </p:nvSpPr>
          <p:spPr bwMode="auto">
            <a:xfrm>
              <a:off x="2676" y="2964"/>
              <a:ext cx="42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Rectangle 29"/>
            <p:cNvSpPr>
              <a:spLocks noChangeArrowheads="1"/>
            </p:cNvSpPr>
            <p:nvPr/>
          </p:nvSpPr>
          <p:spPr bwMode="auto">
            <a:xfrm>
              <a:off x="3828" y="1524"/>
              <a:ext cx="372" cy="1596"/>
            </a:xfrm>
            <a:prstGeom prst="rect">
              <a:avLst/>
            </a:prstGeom>
            <a:solidFill>
              <a:srgbClr val="FFFF99"/>
            </a:solidFill>
            <a:ln w="19050">
              <a:solidFill>
                <a:schemeClr val="tx1"/>
              </a:solidFill>
              <a:miter lim="800000"/>
              <a:headEnd/>
              <a:tailEnd/>
            </a:ln>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rPr>
                <a:t>相加</a:t>
              </a:r>
            </a:p>
          </p:txBody>
        </p:sp>
        <p:sp>
          <p:nvSpPr>
            <p:cNvPr id="33" name="Line 30"/>
            <p:cNvSpPr>
              <a:spLocks noChangeShapeType="1"/>
            </p:cNvSpPr>
            <p:nvPr/>
          </p:nvSpPr>
          <p:spPr bwMode="auto">
            <a:xfrm>
              <a:off x="3456" y="1680"/>
              <a:ext cx="3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1"/>
            <p:cNvSpPr>
              <a:spLocks noChangeShapeType="1"/>
            </p:cNvSpPr>
            <p:nvPr/>
          </p:nvSpPr>
          <p:spPr bwMode="auto">
            <a:xfrm>
              <a:off x="3492" y="2304"/>
              <a:ext cx="34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2"/>
            <p:cNvSpPr>
              <a:spLocks noChangeShapeType="1"/>
            </p:cNvSpPr>
            <p:nvPr/>
          </p:nvSpPr>
          <p:spPr bwMode="auto">
            <a:xfrm>
              <a:off x="3480" y="2964"/>
              <a:ext cx="32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3"/>
            <p:cNvSpPr>
              <a:spLocks noChangeShapeType="1"/>
            </p:cNvSpPr>
            <p:nvPr/>
          </p:nvSpPr>
          <p:spPr bwMode="auto">
            <a:xfrm>
              <a:off x="1992" y="1992"/>
              <a:ext cx="0" cy="14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4"/>
            <p:cNvSpPr>
              <a:spLocks noChangeShapeType="1"/>
            </p:cNvSpPr>
            <p:nvPr/>
          </p:nvSpPr>
          <p:spPr bwMode="auto">
            <a:xfrm>
              <a:off x="1992" y="1980"/>
              <a:ext cx="5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5"/>
            <p:cNvSpPr>
              <a:spLocks noChangeShapeType="1"/>
            </p:cNvSpPr>
            <p:nvPr/>
          </p:nvSpPr>
          <p:spPr bwMode="auto">
            <a:xfrm>
              <a:off x="1986" y="2616"/>
              <a:ext cx="5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6"/>
            <p:cNvSpPr>
              <a:spLocks noChangeShapeType="1"/>
            </p:cNvSpPr>
            <p:nvPr/>
          </p:nvSpPr>
          <p:spPr bwMode="auto">
            <a:xfrm>
              <a:off x="1992" y="3270"/>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7"/>
            <p:cNvSpPr>
              <a:spLocks noChangeShapeType="1"/>
            </p:cNvSpPr>
            <p:nvPr/>
          </p:nvSpPr>
          <p:spPr bwMode="auto">
            <a:xfrm flipV="1">
              <a:off x="2514" y="1842"/>
              <a:ext cx="0" cy="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38"/>
            <p:cNvSpPr>
              <a:spLocks noChangeShapeType="1"/>
            </p:cNvSpPr>
            <p:nvPr/>
          </p:nvSpPr>
          <p:spPr bwMode="auto">
            <a:xfrm flipV="1">
              <a:off x="2508" y="2430"/>
              <a:ext cx="0" cy="18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39"/>
            <p:cNvSpPr>
              <a:spLocks noChangeShapeType="1"/>
            </p:cNvSpPr>
            <p:nvPr/>
          </p:nvSpPr>
          <p:spPr bwMode="auto">
            <a:xfrm flipV="1">
              <a:off x="2544" y="3096"/>
              <a:ext cx="0" cy="16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40"/>
            <p:cNvSpPr>
              <a:spLocks noChangeShapeType="1"/>
            </p:cNvSpPr>
            <p:nvPr/>
          </p:nvSpPr>
          <p:spPr bwMode="auto">
            <a:xfrm flipH="1">
              <a:off x="2412" y="3552"/>
              <a:ext cx="14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41"/>
            <p:cNvSpPr>
              <a:spLocks noChangeShapeType="1"/>
            </p:cNvSpPr>
            <p:nvPr/>
          </p:nvSpPr>
          <p:spPr bwMode="auto">
            <a:xfrm>
              <a:off x="4026" y="3126"/>
              <a:ext cx="0" cy="28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42"/>
            <p:cNvSpPr>
              <a:spLocks noChangeShapeType="1"/>
            </p:cNvSpPr>
            <p:nvPr/>
          </p:nvSpPr>
          <p:spPr bwMode="auto">
            <a:xfrm flipV="1">
              <a:off x="4206" y="2292"/>
              <a:ext cx="80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43"/>
            <p:cNvSpPr txBox="1">
              <a:spLocks noChangeArrowheads="1"/>
            </p:cNvSpPr>
            <p:nvPr/>
          </p:nvSpPr>
          <p:spPr bwMode="auto">
            <a:xfrm>
              <a:off x="3104" y="1526"/>
              <a:ext cx="37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共轭</a:t>
              </a:r>
              <a:endParaRPr lang="en-US" altLang="zh-CN" sz="1600" dirty="0">
                <a:solidFill>
                  <a:srgbClr val="000066"/>
                </a:solidFill>
                <a:ea typeface="仿宋_GB2312" pitchFamily="49" charset="-122"/>
              </a:endParaRPr>
            </a:p>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相乘</a:t>
              </a:r>
            </a:p>
          </p:txBody>
        </p:sp>
        <p:sp>
          <p:nvSpPr>
            <p:cNvPr id="47" name="Text Box 44"/>
            <p:cNvSpPr txBox="1">
              <a:spLocks noChangeArrowheads="1"/>
            </p:cNvSpPr>
            <p:nvPr/>
          </p:nvSpPr>
          <p:spPr bwMode="auto">
            <a:xfrm>
              <a:off x="3110" y="2210"/>
              <a:ext cx="37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nSpc>
                  <a:spcPct val="90000"/>
                </a:lnSpc>
                <a:spcBef>
                  <a:spcPct val="20000"/>
                </a:spcBef>
                <a:buClr>
                  <a:schemeClr val="folHlink"/>
                </a:buClr>
                <a:buSzPct val="75000"/>
              </a:pPr>
              <a:r>
                <a:rPr lang="zh-CN" altLang="en-US" sz="1600" dirty="0">
                  <a:solidFill>
                    <a:srgbClr val="000066"/>
                  </a:solidFill>
                  <a:ea typeface="仿宋_GB2312" pitchFamily="49" charset="-122"/>
                </a:rPr>
                <a:t>共轭</a:t>
              </a:r>
              <a:endParaRPr lang="en-US" altLang="zh-CN" sz="1600" dirty="0">
                <a:solidFill>
                  <a:srgbClr val="000066"/>
                </a:solidFill>
                <a:ea typeface="仿宋_GB2312" pitchFamily="49" charset="-122"/>
              </a:endParaRPr>
            </a:p>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相乘</a:t>
              </a:r>
            </a:p>
          </p:txBody>
        </p:sp>
        <p:sp>
          <p:nvSpPr>
            <p:cNvPr id="48" name="Text Box 45"/>
            <p:cNvSpPr txBox="1">
              <a:spLocks noChangeArrowheads="1"/>
            </p:cNvSpPr>
            <p:nvPr/>
          </p:nvSpPr>
          <p:spPr bwMode="auto">
            <a:xfrm>
              <a:off x="3097" y="2794"/>
              <a:ext cx="37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nSpc>
                  <a:spcPct val="90000"/>
                </a:lnSpc>
                <a:spcBef>
                  <a:spcPct val="20000"/>
                </a:spcBef>
                <a:buClr>
                  <a:schemeClr val="folHlink"/>
                </a:buClr>
                <a:buSzPct val="75000"/>
              </a:pPr>
              <a:r>
                <a:rPr lang="zh-CN" altLang="en-US" sz="1600" dirty="0">
                  <a:solidFill>
                    <a:srgbClr val="000066"/>
                  </a:solidFill>
                  <a:ea typeface="仿宋_GB2312" pitchFamily="49" charset="-122"/>
                </a:rPr>
                <a:t>共轭</a:t>
              </a:r>
              <a:endParaRPr lang="en-US" altLang="zh-CN" sz="1600" dirty="0">
                <a:solidFill>
                  <a:srgbClr val="000066"/>
                </a:solidFill>
                <a:ea typeface="仿宋_GB2312" pitchFamily="49" charset="-122"/>
              </a:endParaRPr>
            </a:p>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相乘</a:t>
              </a:r>
            </a:p>
          </p:txBody>
        </p:sp>
        <p:sp>
          <p:nvSpPr>
            <p:cNvPr id="49" name="Line 46"/>
            <p:cNvSpPr>
              <a:spLocks noChangeShapeType="1"/>
            </p:cNvSpPr>
            <p:nvPr/>
          </p:nvSpPr>
          <p:spPr bwMode="auto">
            <a:xfrm>
              <a:off x="3288" y="1380"/>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47"/>
            <p:cNvSpPr>
              <a:spLocks noChangeShapeType="1"/>
            </p:cNvSpPr>
            <p:nvPr/>
          </p:nvSpPr>
          <p:spPr bwMode="auto">
            <a:xfrm>
              <a:off x="3288" y="2028"/>
              <a:ext cx="0" cy="10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48"/>
            <p:cNvSpPr>
              <a:spLocks noChangeShapeType="1"/>
            </p:cNvSpPr>
            <p:nvPr/>
          </p:nvSpPr>
          <p:spPr bwMode="auto">
            <a:xfrm>
              <a:off x="3282" y="2682"/>
              <a:ext cx="0" cy="11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2" name="灯片编号占位符 1"/>
          <p:cNvSpPr txBox="1">
            <a:spLocks/>
          </p:cNvSpPr>
          <p:nvPr/>
        </p:nvSpPr>
        <p:spPr bwMode="auto">
          <a:xfrm>
            <a:off x="6705600" y="64008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defPPr>
              <a:defRPr lang="en-GB"/>
            </a:defPPr>
            <a:lvl1pPr algn="r" rtl="0" fontAlgn="base">
              <a:lnSpc>
                <a:spcPct val="100000"/>
              </a:lnSpc>
              <a:spcBef>
                <a:spcPct val="0"/>
              </a:spcBef>
              <a:spcAft>
                <a:spcPct val="0"/>
              </a:spcAft>
              <a:buClrTx/>
              <a:buSzTx/>
              <a:buFontTx/>
              <a:buNone/>
              <a:defRPr sz="1400" b="0" kern="1200">
                <a:solidFill>
                  <a:schemeClr val="tx1"/>
                </a:solidFill>
                <a:effectLst/>
                <a:latin typeface="Tahoma" pitchFamily="34" charset="0"/>
                <a:ea typeface="宋体" pitchFamily="2" charset="-122"/>
                <a:cs typeface="+mn-cs"/>
              </a:defRPr>
            </a:lvl1pPr>
            <a:lvl2pPr marL="457200" algn="l" rtl="0" fontAlgn="base">
              <a:spcBef>
                <a:spcPct val="0"/>
              </a:spcBef>
              <a:spcAft>
                <a:spcPct val="0"/>
              </a:spcAft>
              <a:defRPr sz="96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96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96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9600" b="1" kern="1200">
                <a:solidFill>
                  <a:schemeClr val="tx1"/>
                </a:solidFill>
                <a:latin typeface="Tahoma" pitchFamily="34" charset="0"/>
                <a:ea typeface="宋体" pitchFamily="2" charset="-122"/>
                <a:cs typeface="+mn-cs"/>
              </a:defRPr>
            </a:lvl5pPr>
            <a:lvl6pPr marL="2286000" algn="l" defTabSz="914400" rtl="0" eaLnBrk="1" latinLnBrk="0" hangingPunct="1">
              <a:defRPr sz="9600" b="1" kern="1200">
                <a:solidFill>
                  <a:schemeClr val="tx1"/>
                </a:solidFill>
                <a:latin typeface="Tahoma" pitchFamily="34" charset="0"/>
                <a:ea typeface="宋体" pitchFamily="2" charset="-122"/>
                <a:cs typeface="+mn-cs"/>
              </a:defRPr>
            </a:lvl6pPr>
            <a:lvl7pPr marL="2743200" algn="l" defTabSz="914400" rtl="0" eaLnBrk="1" latinLnBrk="0" hangingPunct="1">
              <a:defRPr sz="9600" b="1" kern="1200">
                <a:solidFill>
                  <a:schemeClr val="tx1"/>
                </a:solidFill>
                <a:latin typeface="Tahoma" pitchFamily="34" charset="0"/>
                <a:ea typeface="宋体" pitchFamily="2" charset="-122"/>
                <a:cs typeface="+mn-cs"/>
              </a:defRPr>
            </a:lvl7pPr>
            <a:lvl8pPr marL="3200400" algn="l" defTabSz="914400" rtl="0" eaLnBrk="1" latinLnBrk="0" hangingPunct="1">
              <a:defRPr sz="9600" b="1" kern="1200">
                <a:solidFill>
                  <a:schemeClr val="tx1"/>
                </a:solidFill>
                <a:latin typeface="Tahoma" pitchFamily="34" charset="0"/>
                <a:ea typeface="宋体" pitchFamily="2" charset="-122"/>
                <a:cs typeface="+mn-cs"/>
              </a:defRPr>
            </a:lvl8pPr>
            <a:lvl9pPr marL="3657600" algn="l" defTabSz="914400" rtl="0" eaLnBrk="1" latinLnBrk="0" hangingPunct="1">
              <a:defRPr sz="9600" b="1" kern="1200">
                <a:solidFill>
                  <a:schemeClr val="tx1"/>
                </a:solidFill>
                <a:latin typeface="Tahoma" pitchFamily="34" charset="0"/>
                <a:ea typeface="宋体" pitchFamily="2" charset="-122"/>
                <a:cs typeface="+mn-cs"/>
              </a:defRPr>
            </a:lvl9pPr>
          </a:lstStyle>
          <a:p>
            <a:pPr>
              <a:defRPr/>
            </a:pPr>
            <a:fld id="{4057644D-785C-4C3A-8C09-F3C91A6224FB}" type="slidenum">
              <a:rPr lang="zh-CN" altLang="en-GB" smtClean="0"/>
              <a:pPr>
                <a:defRPr/>
              </a:pPr>
              <a:t>36</a:t>
            </a:fld>
            <a:endParaRPr lang="en-GB" altLang="zh-CN"/>
          </a:p>
        </p:txBody>
      </p:sp>
      <p:sp>
        <p:nvSpPr>
          <p:cNvPr id="53" name="Text Box 14"/>
          <p:cNvSpPr txBox="1">
            <a:spLocks noChangeArrowheads="1"/>
          </p:cNvSpPr>
          <p:nvPr/>
        </p:nvSpPr>
        <p:spPr bwMode="auto">
          <a:xfrm>
            <a:off x="3786505" y="3807460"/>
            <a:ext cx="598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信道</a:t>
            </a:r>
            <a:endParaRPr lang="en-US" altLang="zh-CN" sz="1600" dirty="0">
              <a:solidFill>
                <a:srgbClr val="000066"/>
              </a:solidFill>
              <a:ea typeface="仿宋_GB2312" pitchFamily="49" charset="-122"/>
            </a:endParaRPr>
          </a:p>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估计</a:t>
            </a:r>
          </a:p>
        </p:txBody>
      </p:sp>
      <p:sp>
        <p:nvSpPr>
          <p:cNvPr id="55" name="Text Box 14"/>
          <p:cNvSpPr txBox="1">
            <a:spLocks noChangeArrowheads="1"/>
          </p:cNvSpPr>
          <p:nvPr/>
        </p:nvSpPr>
        <p:spPr bwMode="auto">
          <a:xfrm>
            <a:off x="3817143" y="4828541"/>
            <a:ext cx="598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信道</a:t>
            </a:r>
            <a:endParaRPr lang="en-US" altLang="zh-CN" sz="1600" dirty="0">
              <a:solidFill>
                <a:srgbClr val="000066"/>
              </a:solidFill>
              <a:ea typeface="仿宋_GB2312" pitchFamily="49" charset="-122"/>
            </a:endParaRPr>
          </a:p>
          <a:p>
            <a:pPr eaLnBrk="1" hangingPunct="1">
              <a:lnSpc>
                <a:spcPct val="90000"/>
              </a:lnSpc>
              <a:spcBef>
                <a:spcPct val="20000"/>
              </a:spcBef>
              <a:buClr>
                <a:schemeClr val="folHlink"/>
              </a:buClr>
              <a:buSzPct val="75000"/>
              <a:buFont typeface="Monotype Sorts" pitchFamily="2" charset="2"/>
              <a:buNone/>
            </a:pPr>
            <a:r>
              <a:rPr lang="zh-CN" altLang="en-US" sz="1600" dirty="0">
                <a:solidFill>
                  <a:srgbClr val="000066"/>
                </a:solidFill>
                <a:ea typeface="仿宋_GB2312" pitchFamily="49" charset="-122"/>
              </a:rPr>
              <a:t>估计</a:t>
            </a:r>
          </a:p>
        </p:txBody>
      </p:sp>
    </p:spTree>
    <p:extLst>
      <p:ext uri="{BB962C8B-B14F-4D97-AF65-F5344CB8AC3E}">
        <p14:creationId xmlns:p14="http://schemas.microsoft.com/office/powerpoint/2010/main" val="429145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48131" name="Rectangle 3"/>
          <p:cNvSpPr>
            <a:spLocks noGrp="1" noChangeArrowheads="1"/>
          </p:cNvSpPr>
          <p:nvPr>
            <p:ph type="subTitle" idx="1"/>
          </p:nvPr>
        </p:nvSpPr>
        <p:spPr>
          <a:xfrm>
            <a:off x="1123950" y="1771650"/>
            <a:ext cx="6591300" cy="3619500"/>
          </a:xfrm>
        </p:spPr>
        <p:txBody>
          <a:bodyPr/>
          <a:lstStyle/>
          <a:p>
            <a:pPr eaLnBrk="1" hangingPunct="1">
              <a:buClr>
                <a:schemeClr val="tx1"/>
              </a:buClr>
            </a:pPr>
            <a:r>
              <a:rPr lang="zh-CN" altLang="en-US" b="1" dirty="0">
                <a:solidFill>
                  <a:srgbClr val="CC0000"/>
                </a:solidFill>
                <a:ea typeface="大黑体" charset="-122"/>
              </a:rPr>
              <a:t>分集性能分析</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37</a:t>
            </a:fld>
            <a:endParaRPr lang="en-GB" altLang="zh-CN"/>
          </a:p>
        </p:txBody>
      </p:sp>
    </p:spTree>
    <p:extLst>
      <p:ext uri="{BB962C8B-B14F-4D97-AF65-F5344CB8AC3E}">
        <p14:creationId xmlns:p14="http://schemas.microsoft.com/office/powerpoint/2010/main" val="3750052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590550" y="742950"/>
            <a:ext cx="8172450" cy="685800"/>
          </a:xfrm>
        </p:spPr>
        <p:txBody>
          <a:bodyPr/>
          <a:lstStyle/>
          <a:p>
            <a:pPr eaLnBrk="1" hangingPunct="1"/>
            <a:r>
              <a:rPr lang="zh-CN" altLang="en-US" b="1" dirty="0">
                <a:ea typeface="大黑体" charset="-122"/>
              </a:rPr>
              <a:t>选择式合并的分集性能</a:t>
            </a:r>
          </a:p>
        </p:txBody>
      </p:sp>
      <p:sp>
        <p:nvSpPr>
          <p:cNvPr id="8198" name="Rectangle 3"/>
          <p:cNvSpPr>
            <a:spLocks noGrp="1" noChangeArrowheads="1"/>
          </p:cNvSpPr>
          <p:nvPr>
            <p:ph type="body" idx="1"/>
          </p:nvPr>
        </p:nvSpPr>
        <p:spPr>
          <a:xfrm>
            <a:off x="609600" y="1619250"/>
            <a:ext cx="8248650" cy="4724400"/>
          </a:xfrm>
        </p:spPr>
        <p:txBody>
          <a:bodyPr/>
          <a:lstStyle/>
          <a:p>
            <a:pPr eaLnBrk="1" hangingPunct="1">
              <a:buFont typeface="Wingdings" panose="05000000000000000000" pitchFamily="2" charset="2"/>
              <a:buChar char="l"/>
            </a:pPr>
            <a:r>
              <a:rPr lang="en-US" altLang="zh-CN" b="1" dirty="0" err="1"/>
              <a:t>假设：信道为平衰落，慢衰落，瑞利衰落</a:t>
            </a:r>
            <a:r>
              <a:rPr lang="en-US" altLang="zh-CN" b="1" dirty="0"/>
              <a:t>。</a:t>
            </a:r>
            <a:r>
              <a:rPr lang="en-US" altLang="zh-CN" b="1" dirty="0" err="1"/>
              <a:t>采用相干解调，L重分集</a:t>
            </a:r>
            <a:r>
              <a:rPr lang="en-US" altLang="zh-CN" b="1" dirty="0"/>
              <a:t>。</a:t>
            </a:r>
            <a:r>
              <a:rPr lang="en-US" altLang="zh-CN" b="1" dirty="0" err="1"/>
              <a:t>各个支路的衰落是独立同分布的</a:t>
            </a:r>
            <a:r>
              <a:rPr lang="en-US" altLang="zh-CN" b="1" dirty="0"/>
              <a:t>。</a:t>
            </a:r>
          </a:p>
          <a:p>
            <a:pPr eaLnBrk="1" hangingPunct="1">
              <a:buFont typeface="Wingdings" panose="05000000000000000000" pitchFamily="2" charset="2"/>
              <a:buChar char="l"/>
            </a:pPr>
            <a:r>
              <a:rPr lang="en-US" altLang="zh-CN" b="1" dirty="0" err="1"/>
              <a:t>第l支路的幅度衰落</a:t>
            </a:r>
            <a:r>
              <a:rPr lang="en-US" altLang="zh-CN" b="1" dirty="0"/>
              <a:t>                            </a:t>
            </a:r>
            <a:r>
              <a:rPr lang="en-US" altLang="zh-CN" b="1" dirty="0" err="1"/>
              <a:t>服从以下分布</a:t>
            </a:r>
            <a:r>
              <a:rPr lang="en-US" altLang="zh-CN" b="1" dirty="0"/>
              <a:t>：</a:t>
            </a:r>
          </a:p>
          <a:p>
            <a:pPr eaLnBrk="1" hangingPunct="1">
              <a:buFont typeface="Wingdings" panose="05000000000000000000" pitchFamily="2" charset="2"/>
              <a:buChar char="l"/>
            </a:pPr>
            <a:endParaRPr lang="en-US" altLang="zh-CN" b="1" dirty="0"/>
          </a:p>
          <a:p>
            <a:pPr eaLnBrk="1" hangingPunct="1">
              <a:buFont typeface="Wingdings" panose="05000000000000000000" pitchFamily="2" charset="2"/>
              <a:buChar char="l"/>
            </a:pPr>
            <a:endParaRPr lang="en-US" altLang="zh-CN" b="1" dirty="0"/>
          </a:p>
          <a:p>
            <a:pPr eaLnBrk="1" hangingPunct="1"/>
            <a:endParaRPr lang="en-US" altLang="zh-CN" dirty="0"/>
          </a:p>
          <a:p>
            <a:pPr eaLnBrk="1" hangingPunct="1">
              <a:buFont typeface="Wingdings" pitchFamily="2" charset="2"/>
              <a:buChar char="l"/>
            </a:pPr>
            <a:r>
              <a:rPr lang="en-US" altLang="zh-CN" b="1" dirty="0" err="1"/>
              <a:t>第l支路的每比特接收信噪比</a:t>
            </a:r>
            <a:r>
              <a:rPr lang="en-US" altLang="zh-CN" b="1" dirty="0" err="1">
                <a:sym typeface="Symbol" panose="05050102010706020507" pitchFamily="18" charset="2"/>
              </a:rPr>
              <a:t></a:t>
            </a:r>
            <a:r>
              <a:rPr lang="en-US" altLang="zh-CN" b="1" baseline="-25000" dirty="0" err="1">
                <a:sym typeface="Symbol" panose="05050102010706020507" pitchFamily="18" charset="2"/>
              </a:rPr>
              <a:t>l</a:t>
            </a:r>
            <a:r>
              <a:rPr lang="en-US" altLang="zh-CN" b="1" dirty="0" err="1"/>
              <a:t>服从以下分布</a:t>
            </a:r>
            <a:r>
              <a:rPr lang="en-US" altLang="zh-CN" b="1" dirty="0"/>
              <a:t>：</a:t>
            </a:r>
          </a:p>
          <a:p>
            <a:pPr eaLnBrk="1" hangingPunct="1">
              <a:buFontTx/>
              <a:buNone/>
            </a:pPr>
            <a:endParaRPr lang="en-US" altLang="zh-CN" sz="2000" b="1" dirty="0">
              <a:ea typeface="大黑体" charset="-122"/>
            </a:endParaRPr>
          </a:p>
          <a:p>
            <a:pPr eaLnBrk="1" hangingPunct="1"/>
            <a:endParaRPr lang="en-US" altLang="zh-CN" sz="2000" b="1" dirty="0">
              <a:ea typeface="大黑体" charset="-122"/>
            </a:endParaRPr>
          </a:p>
          <a:p>
            <a:pPr eaLnBrk="1" hangingPunct="1">
              <a:buFontTx/>
              <a:buNone/>
            </a:pPr>
            <a:endParaRPr lang="zh-CN" altLang="en-US" sz="2000" b="1" dirty="0">
              <a:ea typeface="大黑体" charset="-122"/>
            </a:endParaRPr>
          </a:p>
          <a:p>
            <a:pPr eaLnBrk="1" hangingPunct="1">
              <a:buFontTx/>
              <a:buNone/>
            </a:pPr>
            <a:endParaRPr lang="en-US" altLang="zh-CN" sz="2000" b="1" dirty="0">
              <a:ea typeface="大黑体" charset="-122"/>
            </a:endParaRPr>
          </a:p>
        </p:txBody>
      </p:sp>
      <p:pic>
        <p:nvPicPr>
          <p:cNvPr id="9257" name="Picture 41"/>
          <p:cNvPicPr>
            <a:picLocks noChangeAspect="1" noChangeArrowheads="1"/>
          </p:cNvPicPr>
          <p:nvPr/>
        </p:nvPicPr>
        <p:blipFill>
          <a:blip r:embed="rId2" cstate="print"/>
          <a:srcRect/>
          <a:stretch>
            <a:fillRect/>
          </a:stretch>
        </p:blipFill>
        <p:spPr bwMode="auto">
          <a:xfrm>
            <a:off x="3725863" y="2755900"/>
            <a:ext cx="1838325" cy="339725"/>
          </a:xfrm>
          <a:prstGeom prst="rect">
            <a:avLst/>
          </a:prstGeom>
          <a:noFill/>
        </p:spPr>
      </p:pic>
      <p:pic>
        <p:nvPicPr>
          <p:cNvPr id="9258" name="Picture 42"/>
          <p:cNvPicPr>
            <a:picLocks noChangeAspect="1" noChangeArrowheads="1"/>
          </p:cNvPicPr>
          <p:nvPr/>
        </p:nvPicPr>
        <p:blipFill>
          <a:blip r:embed="rId3" cstate="print"/>
          <a:srcRect/>
          <a:stretch>
            <a:fillRect/>
          </a:stretch>
        </p:blipFill>
        <p:spPr bwMode="auto">
          <a:xfrm>
            <a:off x="3373438" y="3200400"/>
            <a:ext cx="3006725" cy="1385888"/>
          </a:xfrm>
          <a:prstGeom prst="rect">
            <a:avLst/>
          </a:prstGeom>
          <a:noFill/>
        </p:spPr>
      </p:pic>
      <p:pic>
        <p:nvPicPr>
          <p:cNvPr id="9259" name="Picture 43"/>
          <p:cNvPicPr>
            <a:picLocks noChangeAspect="1" noChangeArrowheads="1"/>
          </p:cNvPicPr>
          <p:nvPr/>
        </p:nvPicPr>
        <p:blipFill>
          <a:blip r:embed="rId4" cstate="print"/>
          <a:srcRect/>
          <a:stretch>
            <a:fillRect/>
          </a:stretch>
        </p:blipFill>
        <p:spPr bwMode="auto">
          <a:xfrm>
            <a:off x="3382963" y="5227638"/>
            <a:ext cx="2874962" cy="1330325"/>
          </a:xfrm>
          <a:prstGeom prst="rect">
            <a:avLst/>
          </a:prstGeom>
          <a:noFill/>
        </p:spPr>
      </p:pic>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38</a:t>
            </a:fld>
            <a:endParaRPr lang="en-GB" altLang="zh-CN"/>
          </a:p>
        </p:txBody>
      </p:sp>
    </p:spTree>
    <p:extLst>
      <p:ext uri="{BB962C8B-B14F-4D97-AF65-F5344CB8AC3E}">
        <p14:creationId xmlns:p14="http://schemas.microsoft.com/office/powerpoint/2010/main" val="293153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723900" y="1516063"/>
            <a:ext cx="7772400" cy="4114800"/>
          </a:xfrm>
        </p:spPr>
        <p:txBody>
          <a:bodyPr/>
          <a:lstStyle/>
          <a:p>
            <a:pPr algn="l" eaLnBrk="1" hangingPunct="1">
              <a:buFont typeface="Wingdings" panose="05000000000000000000" pitchFamily="2" charset="2"/>
              <a:buChar char="l"/>
            </a:pPr>
            <a:r>
              <a:rPr lang="zh-CN" altLang="en-US" sz="4000" b="1" dirty="0">
                <a:ea typeface="大黑体" charset="-122"/>
              </a:rPr>
              <a:t>概述</a:t>
            </a:r>
          </a:p>
          <a:p>
            <a:pPr algn="l" eaLnBrk="1" hangingPunct="1">
              <a:buFont typeface="Wingdings" panose="05000000000000000000" pitchFamily="2" charset="2"/>
              <a:buChar char="l"/>
            </a:pPr>
            <a:r>
              <a:rPr lang="zh-CN" altLang="en-US" sz="4000" b="1" dirty="0">
                <a:ea typeface="大黑体" charset="-122"/>
              </a:rPr>
              <a:t>电平储备</a:t>
            </a:r>
          </a:p>
          <a:p>
            <a:pPr algn="l" eaLnBrk="1" hangingPunct="1">
              <a:buFont typeface="Wingdings" panose="05000000000000000000" pitchFamily="2" charset="2"/>
              <a:buChar char="l"/>
            </a:pPr>
            <a:r>
              <a:rPr lang="zh-CN" altLang="en-US" sz="4000" b="1" dirty="0">
                <a:ea typeface="大黑体" charset="-122"/>
              </a:rPr>
              <a:t>功率控制</a:t>
            </a:r>
          </a:p>
          <a:p>
            <a:pPr algn="l" eaLnBrk="1" hangingPunct="1">
              <a:buFont typeface="Wingdings" panose="05000000000000000000" pitchFamily="2" charset="2"/>
              <a:buChar char="l"/>
            </a:pPr>
            <a:r>
              <a:rPr lang="zh-CN" altLang="en-US" sz="4000" b="1" dirty="0">
                <a:ea typeface="大黑体" charset="-122"/>
              </a:rPr>
              <a:t>分集技术</a:t>
            </a:r>
          </a:p>
          <a:p>
            <a:pPr algn="l" eaLnBrk="1" hangingPunct="1">
              <a:buFont typeface="Wingdings" panose="05000000000000000000" pitchFamily="2" charset="2"/>
              <a:buChar char="l"/>
            </a:pPr>
            <a:r>
              <a:rPr lang="zh-CN" altLang="en-US" sz="4000" b="1" dirty="0">
                <a:ea typeface="大黑体" charset="-122"/>
              </a:rPr>
              <a:t>分集性能分析</a:t>
            </a:r>
          </a:p>
          <a:p>
            <a:pPr eaLnBrk="1" hangingPunct="1">
              <a:buFontTx/>
              <a:buNone/>
            </a:pPr>
            <a:endParaRPr lang="en-US" altLang="zh-CN"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a:t>
            </a:fld>
            <a:endParaRPr lang="en-GB" altLang="zh-CN"/>
          </a:p>
        </p:txBody>
      </p:sp>
      <p:sp>
        <p:nvSpPr>
          <p:cNvPr id="3" name="文本框 2"/>
          <p:cNvSpPr txBox="1"/>
          <p:nvPr/>
        </p:nvSpPr>
        <p:spPr>
          <a:xfrm>
            <a:off x="411480" y="390694"/>
            <a:ext cx="3275256" cy="1015663"/>
          </a:xfrm>
          <a:prstGeom prst="rect">
            <a:avLst/>
          </a:prstGeom>
          <a:noFill/>
        </p:spPr>
        <p:txBody>
          <a:bodyPr wrap="none" rtlCol="0">
            <a:spAutoFit/>
          </a:bodyPr>
          <a:lstStyle/>
          <a:p>
            <a:r>
              <a:rPr lang="zh-CN" altLang="en-US" sz="6000" dirty="0">
                <a:solidFill>
                  <a:srgbClr val="C00000"/>
                </a:solidFill>
                <a:latin typeface="黑体" panose="02010609060101010101" pitchFamily="49" charset="-122"/>
                <a:ea typeface="黑体" panose="02010609060101010101" pitchFamily="49" charset="-122"/>
              </a:rPr>
              <a:t>第一部分</a:t>
            </a:r>
          </a:p>
        </p:txBody>
      </p:sp>
    </p:spTree>
    <p:extLst>
      <p:ext uri="{BB962C8B-B14F-4D97-AF65-F5344CB8AC3E}">
        <p14:creationId xmlns:p14="http://schemas.microsoft.com/office/powerpoint/2010/main" val="3753877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590550" y="590550"/>
            <a:ext cx="8172450" cy="685800"/>
          </a:xfrm>
        </p:spPr>
        <p:txBody>
          <a:bodyPr/>
          <a:lstStyle/>
          <a:p>
            <a:pPr eaLnBrk="1" hangingPunct="1"/>
            <a:r>
              <a:rPr lang="zh-CN" altLang="en-US" sz="4800" b="1" dirty="0">
                <a:ea typeface="大黑体" charset="-122"/>
              </a:rPr>
              <a:t>选择式合并的分集性能（续）</a:t>
            </a:r>
          </a:p>
        </p:txBody>
      </p:sp>
      <p:sp>
        <p:nvSpPr>
          <p:cNvPr id="9222" name="Rectangle 3"/>
          <p:cNvSpPr>
            <a:spLocks noGrp="1" noChangeArrowheads="1"/>
          </p:cNvSpPr>
          <p:nvPr>
            <p:ph type="body" idx="1"/>
          </p:nvPr>
        </p:nvSpPr>
        <p:spPr>
          <a:xfrm>
            <a:off x="609600" y="1466850"/>
            <a:ext cx="8142514" cy="4724400"/>
          </a:xfrm>
        </p:spPr>
        <p:txBody>
          <a:bodyPr/>
          <a:lstStyle/>
          <a:p>
            <a:pPr eaLnBrk="1" hangingPunct="1">
              <a:buFont typeface="Wingdings" panose="05000000000000000000" pitchFamily="2" charset="2"/>
              <a:buChar char="l"/>
            </a:pPr>
            <a:r>
              <a:rPr lang="en-US" altLang="zh-CN" b="1" dirty="0" err="1"/>
              <a:t>采用选择式合并，每比特接收信噪比为</a:t>
            </a:r>
            <a:r>
              <a:rPr lang="en-US" altLang="zh-CN" b="1" dirty="0"/>
              <a:t>：</a:t>
            </a:r>
          </a:p>
          <a:p>
            <a:pPr eaLnBrk="1" hangingPunct="1">
              <a:buFont typeface="Wingdings" panose="05000000000000000000" pitchFamily="2" charset="2"/>
              <a:buChar char="l"/>
            </a:pPr>
            <a:endParaRPr lang="en-US" altLang="zh-CN" b="1" dirty="0"/>
          </a:p>
          <a:p>
            <a:pPr eaLnBrk="1" hangingPunct="1">
              <a:buFont typeface="Wingdings" panose="05000000000000000000" pitchFamily="2" charset="2"/>
              <a:buChar char="l"/>
            </a:pPr>
            <a:r>
              <a:rPr lang="en-US" altLang="zh-CN" b="1" dirty="0" err="1"/>
              <a:t>得到</a:t>
            </a:r>
            <a:r>
              <a:rPr lang="en-US" altLang="zh-CN" b="1" dirty="0"/>
              <a:t> </a:t>
            </a:r>
            <a:r>
              <a:rPr lang="en-US" altLang="zh-CN" b="1" dirty="0">
                <a:sym typeface="Symbol" panose="05050102010706020507" pitchFamily="18" charset="2"/>
              </a:rPr>
              <a:t> </a:t>
            </a:r>
            <a:r>
              <a:rPr lang="en-US" altLang="zh-CN" b="1" dirty="0" err="1">
                <a:sym typeface="Symbol" panose="05050102010706020507" pitchFamily="18" charset="2"/>
              </a:rPr>
              <a:t>的概率密度函数</a:t>
            </a:r>
            <a:r>
              <a:rPr lang="en-US" altLang="zh-CN" b="1" dirty="0">
                <a:sym typeface="Symbol" panose="05050102010706020507" pitchFamily="18" charset="2"/>
              </a:rPr>
              <a:t>：</a:t>
            </a:r>
          </a:p>
          <a:p>
            <a:pPr eaLnBrk="1" hangingPunct="1">
              <a:buFont typeface="Wingdings" panose="05000000000000000000" pitchFamily="2" charset="2"/>
              <a:buChar char="l"/>
            </a:pPr>
            <a:endParaRPr lang="en-US" altLang="zh-CN" b="1" dirty="0"/>
          </a:p>
          <a:p>
            <a:pPr eaLnBrk="1" hangingPunct="1">
              <a:buFont typeface="Wingdings" panose="05000000000000000000" pitchFamily="2" charset="2"/>
              <a:buChar char="l"/>
            </a:pPr>
            <a:endParaRPr lang="en-US" altLang="zh-CN" b="1" dirty="0"/>
          </a:p>
          <a:p>
            <a:pPr eaLnBrk="1" hangingPunct="1">
              <a:buFont typeface="Wingdings" panose="05000000000000000000" pitchFamily="2" charset="2"/>
              <a:buChar char="l"/>
            </a:pPr>
            <a:r>
              <a:rPr lang="en-US" altLang="zh-CN" b="1" dirty="0" err="1"/>
              <a:t>其中</a:t>
            </a:r>
            <a:r>
              <a:rPr lang="en-US" altLang="zh-CN" b="1" dirty="0"/>
              <a:t>                              为每比特信噪比的均值，下图给出</a:t>
            </a:r>
            <a:r>
              <a:rPr lang="en-US" altLang="zh-CN" b="1" dirty="0">
                <a:sym typeface="Symbol" panose="05050102010706020507" pitchFamily="18" charset="2"/>
              </a:rPr>
              <a:t></a:t>
            </a:r>
            <a:r>
              <a:rPr lang="en-US" altLang="zh-CN" b="1" baseline="-25000" dirty="0">
                <a:sym typeface="Symbol" panose="05050102010706020507" pitchFamily="18" charset="2"/>
              </a:rPr>
              <a:t>C</a:t>
            </a:r>
            <a:r>
              <a:rPr lang="en-US" altLang="zh-CN" b="1" dirty="0">
                <a:sym typeface="Symbol" panose="05050102010706020507" pitchFamily="18" charset="2"/>
              </a:rPr>
              <a:t>＝1时的接收SNR/bit。</a:t>
            </a:r>
            <a:endParaRPr lang="en-US" altLang="zh-CN" sz="2000" b="1" dirty="0">
              <a:ea typeface="大黑体" charset="-122"/>
            </a:endParaRPr>
          </a:p>
          <a:p>
            <a:pPr eaLnBrk="1" hangingPunct="1">
              <a:buFontTx/>
              <a:buNone/>
            </a:pPr>
            <a:endParaRPr lang="zh-CN" altLang="en-US" sz="2000" b="1" dirty="0">
              <a:ea typeface="大黑体" charset="-122"/>
            </a:endParaRPr>
          </a:p>
          <a:p>
            <a:pPr eaLnBrk="1" hangingPunct="1">
              <a:buFontTx/>
              <a:buNone/>
            </a:pPr>
            <a:endParaRPr lang="en-US" altLang="zh-CN" sz="2000" b="1" dirty="0">
              <a:ea typeface="大黑体" charset="-122"/>
            </a:endParaRPr>
          </a:p>
        </p:txBody>
      </p:sp>
      <p:pic>
        <p:nvPicPr>
          <p:cNvPr id="10281" name="Picture 41"/>
          <p:cNvPicPr>
            <a:picLocks noChangeAspect="1" noChangeArrowheads="1"/>
          </p:cNvPicPr>
          <p:nvPr/>
        </p:nvPicPr>
        <p:blipFill>
          <a:blip r:embed="rId3" cstate="print"/>
          <a:srcRect/>
          <a:stretch>
            <a:fillRect/>
          </a:stretch>
        </p:blipFill>
        <p:spPr bwMode="auto">
          <a:xfrm>
            <a:off x="2982913" y="2085975"/>
            <a:ext cx="2678112" cy="425450"/>
          </a:xfrm>
          <a:prstGeom prst="rect">
            <a:avLst/>
          </a:prstGeom>
          <a:noFill/>
        </p:spPr>
      </p:pic>
      <p:pic>
        <p:nvPicPr>
          <p:cNvPr id="10282" name="Picture 42"/>
          <p:cNvPicPr>
            <a:picLocks noChangeAspect="1" noChangeArrowheads="1"/>
          </p:cNvPicPr>
          <p:nvPr/>
        </p:nvPicPr>
        <p:blipFill>
          <a:blip r:embed="rId4" cstate="print"/>
          <a:srcRect/>
          <a:stretch>
            <a:fillRect/>
          </a:stretch>
        </p:blipFill>
        <p:spPr bwMode="auto">
          <a:xfrm>
            <a:off x="1936750" y="3125788"/>
            <a:ext cx="4683125" cy="809625"/>
          </a:xfrm>
          <a:prstGeom prst="rect">
            <a:avLst/>
          </a:prstGeom>
          <a:noFill/>
        </p:spPr>
      </p:pic>
      <p:graphicFrame>
        <p:nvGraphicFramePr>
          <p:cNvPr id="9220" name="Object 6"/>
          <p:cNvGraphicFramePr>
            <a:graphicFrameLocks noChangeAspect="1"/>
          </p:cNvGraphicFramePr>
          <p:nvPr>
            <p:extLst>
              <p:ext uri="{D42A27DB-BD31-4B8C-83A1-F6EECF244321}">
                <p14:modId xmlns:p14="http://schemas.microsoft.com/office/powerpoint/2010/main" val="341900073"/>
              </p:ext>
            </p:extLst>
          </p:nvPr>
        </p:nvGraphicFramePr>
        <p:xfrm>
          <a:off x="1784714" y="4114800"/>
          <a:ext cx="2297113" cy="285750"/>
        </p:xfrm>
        <a:graphic>
          <a:graphicData uri="http://schemas.openxmlformats.org/presentationml/2006/ole">
            <mc:AlternateContent xmlns:mc="http://schemas.openxmlformats.org/markup-compatibility/2006">
              <mc:Choice xmlns:v="urn:schemas-microsoft-com:vml" Requires="v">
                <p:oleObj spid="_x0000_s10336" name="公式" r:id="rId5" imgW="1549080" imgH="228600" progId="Equation.3">
                  <p:embed/>
                </p:oleObj>
              </mc:Choice>
              <mc:Fallback>
                <p:oleObj name="公式" r:id="rId5" imgW="1549080" imgH="2286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4714" y="4114800"/>
                        <a:ext cx="229711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39</a:t>
            </a:fld>
            <a:endParaRPr lang="en-GB" altLang="zh-CN"/>
          </a:p>
        </p:txBody>
      </p:sp>
    </p:spTree>
    <p:extLst>
      <p:ext uri="{BB962C8B-B14F-4D97-AF65-F5344CB8AC3E}">
        <p14:creationId xmlns:p14="http://schemas.microsoft.com/office/powerpoint/2010/main" val="317553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52450" y="514350"/>
            <a:ext cx="8172450" cy="685800"/>
          </a:xfrm>
        </p:spPr>
        <p:txBody>
          <a:bodyPr/>
          <a:lstStyle/>
          <a:p>
            <a:pPr eaLnBrk="1" hangingPunct="1"/>
            <a:r>
              <a:rPr lang="zh-CN" altLang="en-US" sz="4800" b="1" dirty="0">
                <a:ea typeface="大黑体" charset="-122"/>
              </a:rPr>
              <a:t>选择式合并的分集性能（续）</a:t>
            </a:r>
          </a:p>
        </p:txBody>
      </p:sp>
      <p:sp>
        <p:nvSpPr>
          <p:cNvPr id="10244" name="Rectangle 4"/>
          <p:cNvSpPr>
            <a:spLocks noChangeArrowheads="1"/>
          </p:cNvSpPr>
          <p:nvPr/>
        </p:nvSpPr>
        <p:spPr bwMode="auto">
          <a:xfrm>
            <a:off x="2286000" y="5467350"/>
            <a:ext cx="704850"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10245" name="Rectangle 6"/>
          <p:cNvSpPr>
            <a:spLocks noChangeArrowheads="1"/>
          </p:cNvSpPr>
          <p:nvPr/>
        </p:nvSpPr>
        <p:spPr bwMode="auto">
          <a:xfrm>
            <a:off x="1938338" y="1709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graphicFrame>
        <p:nvGraphicFramePr>
          <p:cNvPr id="10242" name="Object 5"/>
          <p:cNvGraphicFramePr>
            <a:graphicFrameLocks noChangeAspect="1"/>
          </p:cNvGraphicFramePr>
          <p:nvPr>
            <p:extLst>
              <p:ext uri="{D42A27DB-BD31-4B8C-83A1-F6EECF244321}">
                <p14:modId xmlns:p14="http://schemas.microsoft.com/office/powerpoint/2010/main" val="2357750243"/>
              </p:ext>
            </p:extLst>
          </p:nvPr>
        </p:nvGraphicFramePr>
        <p:xfrm>
          <a:off x="1938338" y="1709738"/>
          <a:ext cx="5267325" cy="3857625"/>
        </p:xfrm>
        <a:graphic>
          <a:graphicData uri="http://schemas.openxmlformats.org/presentationml/2006/ole">
            <mc:AlternateContent xmlns:mc="http://schemas.openxmlformats.org/markup-compatibility/2006">
              <mc:Choice xmlns:v="urn:schemas-microsoft-com:vml" Requires="v">
                <p:oleObj spid="_x0000_s11332" r:id="rId3" imgW="6209386" imgH="4540301" progId="">
                  <p:embed/>
                </p:oleObj>
              </mc:Choice>
              <mc:Fallback>
                <p:oleObj r:id="rId3" imgW="6209386" imgH="4540301"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1709738"/>
                        <a:ext cx="5267325" cy="385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Rectangle 7"/>
          <p:cNvSpPr>
            <a:spLocks noChangeArrowheads="1"/>
          </p:cNvSpPr>
          <p:nvPr/>
        </p:nvSpPr>
        <p:spPr bwMode="auto">
          <a:xfrm>
            <a:off x="2501900" y="5719763"/>
            <a:ext cx="448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ea typeface="宋体" panose="02010600030101010101" pitchFamily="2" charset="-122"/>
              </a:rPr>
              <a:t>采用选择分集的每比特接收</a:t>
            </a:r>
            <a:r>
              <a:rPr lang="en-US" altLang="zh-CN" sz="1600">
                <a:solidFill>
                  <a:srgbClr val="000066"/>
                </a:solidFill>
                <a:ea typeface="宋体" panose="02010600030101010101" pitchFamily="2" charset="-122"/>
              </a:rPr>
              <a:t>SNR</a:t>
            </a:r>
            <a:r>
              <a:rPr lang="zh-CN" altLang="en-US" sz="1600">
                <a:solidFill>
                  <a:srgbClr val="000066"/>
                </a:solidFill>
                <a:ea typeface="宋体" panose="02010600030101010101" pitchFamily="2" charset="-122"/>
              </a:rPr>
              <a:t>的概率密度函数</a:t>
            </a:r>
            <a:endParaRPr lang="zh-CN" altLang="en-US" sz="1600">
              <a:solidFill>
                <a:srgbClr val="000066"/>
              </a:solidFill>
              <a:ea typeface="仿宋_GB2312" pitchFamily="49"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40</a:t>
            </a:fld>
            <a:endParaRPr lang="en-GB" altLang="zh-CN"/>
          </a:p>
        </p:txBody>
      </p:sp>
    </p:spTree>
    <p:extLst>
      <p:ext uri="{BB962C8B-B14F-4D97-AF65-F5344CB8AC3E}">
        <p14:creationId xmlns:p14="http://schemas.microsoft.com/office/powerpoint/2010/main" val="4173518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31825" y="431800"/>
            <a:ext cx="8172450" cy="1651000"/>
          </a:xfrm>
        </p:spPr>
        <p:txBody>
          <a:bodyPr/>
          <a:lstStyle/>
          <a:p>
            <a:pPr algn="l" eaLnBrk="1" hangingPunct="1"/>
            <a:r>
              <a:rPr lang="zh-CN" altLang="en-US" b="1" dirty="0">
                <a:ea typeface="大黑体" charset="-122"/>
              </a:rPr>
              <a:t>最大比合并的分集性能</a:t>
            </a:r>
            <a:br>
              <a:rPr lang="zh-CN" altLang="en-US" b="1" dirty="0">
                <a:ea typeface="大黑体" charset="-122"/>
              </a:rPr>
            </a:br>
            <a:r>
              <a:rPr lang="zh-CN" altLang="en-US" sz="2800" b="1" dirty="0">
                <a:ea typeface="大黑体" charset="-122"/>
              </a:rPr>
              <a:t>分集合并模型</a:t>
            </a:r>
            <a:endParaRPr lang="zh-CN" altLang="en-US" sz="3600" b="1" dirty="0">
              <a:ea typeface="大黑体" charset="-122"/>
            </a:endParaRPr>
          </a:p>
        </p:txBody>
      </p:sp>
      <p:sp>
        <p:nvSpPr>
          <p:cNvPr id="11268" name="Rectangle 4"/>
          <p:cNvSpPr>
            <a:spLocks noChangeArrowheads="1"/>
          </p:cNvSpPr>
          <p:nvPr/>
        </p:nvSpPr>
        <p:spPr bwMode="auto">
          <a:xfrm>
            <a:off x="3067050" y="1257300"/>
            <a:ext cx="8191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11270" name="Rectangle 6"/>
          <p:cNvSpPr>
            <a:spLocks noChangeArrowheads="1"/>
          </p:cNvSpPr>
          <p:nvPr/>
        </p:nvSpPr>
        <p:spPr bwMode="auto">
          <a:xfrm>
            <a:off x="3105150" y="5314950"/>
            <a:ext cx="685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sp>
        <p:nvSpPr>
          <p:cNvPr id="11271" name="Rectangle 8"/>
          <p:cNvSpPr>
            <a:spLocks noChangeArrowheads="1"/>
          </p:cNvSpPr>
          <p:nvPr/>
        </p:nvSpPr>
        <p:spPr bwMode="auto">
          <a:xfrm>
            <a:off x="1104900" y="1700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graphicFrame>
        <p:nvGraphicFramePr>
          <p:cNvPr id="11266" name="Object 7"/>
          <p:cNvGraphicFramePr>
            <a:graphicFrameLocks noChangeAspect="1"/>
          </p:cNvGraphicFramePr>
          <p:nvPr>
            <p:extLst>
              <p:ext uri="{D42A27DB-BD31-4B8C-83A1-F6EECF244321}">
                <p14:modId xmlns:p14="http://schemas.microsoft.com/office/powerpoint/2010/main" val="1366089955"/>
              </p:ext>
            </p:extLst>
          </p:nvPr>
        </p:nvGraphicFramePr>
        <p:xfrm>
          <a:off x="1250950" y="2168525"/>
          <a:ext cx="6934200" cy="3457575"/>
        </p:xfrm>
        <a:graphic>
          <a:graphicData uri="http://schemas.openxmlformats.org/presentationml/2006/ole">
            <mc:AlternateContent xmlns:mc="http://schemas.openxmlformats.org/markup-compatibility/2006">
              <mc:Choice xmlns:v="urn:schemas-microsoft-com:vml" Requires="v">
                <p:oleObj spid="_x0000_s12356" r:id="rId3" imgW="8680704" imgH="4335170" progId="">
                  <p:embed/>
                </p:oleObj>
              </mc:Choice>
              <mc:Fallback>
                <p:oleObj r:id="rId3" imgW="8680704" imgH="433517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2168525"/>
                        <a:ext cx="6934200" cy="345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Rectangle 9"/>
          <p:cNvSpPr>
            <a:spLocks noChangeArrowheads="1"/>
          </p:cNvSpPr>
          <p:nvPr/>
        </p:nvSpPr>
        <p:spPr bwMode="auto">
          <a:xfrm>
            <a:off x="3086100" y="5626100"/>
            <a:ext cx="3263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ea typeface="宋体" panose="02010600030101010101" pitchFamily="2" charset="-122"/>
              </a:rPr>
              <a:t>采用最大比合并的分集接收</a:t>
            </a:r>
            <a:endParaRPr lang="zh-CN" altLang="en-US" sz="1600">
              <a:solidFill>
                <a:srgbClr val="000066"/>
              </a:solidFill>
              <a:ea typeface="仿宋_GB2312" pitchFamily="49"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41</a:t>
            </a:fld>
            <a:endParaRPr lang="en-GB" altLang="zh-CN"/>
          </a:p>
        </p:txBody>
      </p:sp>
    </p:spTree>
    <p:extLst>
      <p:ext uri="{BB962C8B-B14F-4D97-AF65-F5344CB8AC3E}">
        <p14:creationId xmlns:p14="http://schemas.microsoft.com/office/powerpoint/2010/main" val="2379484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77850" y="552450"/>
            <a:ext cx="8172450" cy="685800"/>
          </a:xfrm>
        </p:spPr>
        <p:txBody>
          <a:bodyPr/>
          <a:lstStyle/>
          <a:p>
            <a:pPr eaLnBrk="1" hangingPunct="1"/>
            <a:r>
              <a:rPr lang="zh-CN" altLang="en-US" sz="4800" b="1" dirty="0">
                <a:ea typeface="大黑体" charset="-122"/>
              </a:rPr>
              <a:t>最大比合并的分集性能（续）</a:t>
            </a:r>
          </a:p>
        </p:txBody>
      </p:sp>
      <p:sp>
        <p:nvSpPr>
          <p:cNvPr id="12293" name="Rectangle 3"/>
          <p:cNvSpPr>
            <a:spLocks noGrp="1" noChangeArrowheads="1"/>
          </p:cNvSpPr>
          <p:nvPr>
            <p:ph type="body" idx="1"/>
          </p:nvPr>
        </p:nvSpPr>
        <p:spPr>
          <a:xfrm>
            <a:off x="609600" y="1466850"/>
            <a:ext cx="8248650" cy="4724400"/>
          </a:xfrm>
        </p:spPr>
        <p:txBody>
          <a:bodyPr/>
          <a:lstStyle/>
          <a:p>
            <a:pPr eaLnBrk="1" hangingPunct="1">
              <a:buFont typeface="Wingdings" panose="05000000000000000000" pitchFamily="2" charset="2"/>
              <a:buChar char="l"/>
            </a:pPr>
            <a:r>
              <a:rPr lang="en-US" altLang="zh-CN" b="1" dirty="0"/>
              <a:t>假设：信道为平衰落，慢衰落，瑞利衰落。采用相干解调，L重分集。</a:t>
            </a:r>
            <a:r>
              <a:rPr lang="en-US" altLang="zh-CN" b="1" dirty="0">
                <a:solidFill>
                  <a:srgbClr val="FF0000"/>
                </a:solidFill>
              </a:rPr>
              <a:t>各个支路的衰落是相互统计独立</a:t>
            </a:r>
            <a:r>
              <a:rPr lang="en-US" altLang="zh-CN" b="1" dirty="0"/>
              <a:t>的，各个支路的AWGN噪声是统计独立的，信道衰落和AWGN噪声之间也是相互独立的。</a:t>
            </a:r>
          </a:p>
          <a:p>
            <a:pPr eaLnBrk="1" hangingPunct="1">
              <a:buFont typeface="Wingdings" panose="05000000000000000000" pitchFamily="2" charset="2"/>
              <a:buChar char="l"/>
            </a:pPr>
            <a:r>
              <a:rPr lang="en-US" altLang="zh-CN" b="1" dirty="0" err="1"/>
              <a:t>第l个支路的接收信号可以写成</a:t>
            </a:r>
            <a:r>
              <a:rPr lang="en-US" altLang="zh-CN" b="1" dirty="0"/>
              <a:t>：</a:t>
            </a:r>
          </a:p>
          <a:p>
            <a:pPr eaLnBrk="1" hangingPunct="1">
              <a:buFont typeface="Wingdings" panose="05000000000000000000" pitchFamily="2" charset="2"/>
              <a:buChar char="l"/>
            </a:pPr>
            <a:endParaRPr lang="en-US" altLang="zh-CN" b="1" dirty="0"/>
          </a:p>
          <a:p>
            <a:pPr eaLnBrk="1" hangingPunct="1">
              <a:buFont typeface="Wingdings" panose="05000000000000000000" pitchFamily="2" charset="2"/>
              <a:buChar char="l"/>
            </a:pPr>
            <a:r>
              <a:rPr lang="en-US" altLang="zh-CN" b="1" dirty="0" err="1"/>
              <a:t>采用最大比合并，第k个发送符号的判决变量为</a:t>
            </a:r>
            <a:r>
              <a:rPr lang="en-US" altLang="zh-CN" b="1" dirty="0"/>
              <a:t>：</a:t>
            </a:r>
          </a:p>
          <a:p>
            <a:pPr eaLnBrk="1" hangingPunct="1"/>
            <a:endParaRPr lang="en-US" altLang="zh-CN" b="1" dirty="0"/>
          </a:p>
          <a:p>
            <a:pPr eaLnBrk="1" hangingPunct="1">
              <a:buFontTx/>
              <a:buNone/>
            </a:pPr>
            <a:endParaRPr lang="zh-CN" altLang="en-US" b="1" dirty="0"/>
          </a:p>
          <a:p>
            <a:pPr eaLnBrk="1" hangingPunct="1">
              <a:buFontTx/>
              <a:buNone/>
            </a:pPr>
            <a:endParaRPr lang="en-US" altLang="zh-CN" sz="2000" b="1" dirty="0">
              <a:ea typeface="大黑体" charset="-122"/>
            </a:endParaRPr>
          </a:p>
        </p:txBody>
      </p:sp>
      <p:pic>
        <p:nvPicPr>
          <p:cNvPr id="13340" name="Picture 28"/>
          <p:cNvPicPr>
            <a:picLocks noChangeAspect="1" noChangeArrowheads="1"/>
          </p:cNvPicPr>
          <p:nvPr/>
        </p:nvPicPr>
        <p:blipFill>
          <a:blip r:embed="rId2" cstate="print"/>
          <a:srcRect/>
          <a:stretch>
            <a:fillRect/>
          </a:stretch>
        </p:blipFill>
        <p:spPr bwMode="auto">
          <a:xfrm>
            <a:off x="1909763" y="3975100"/>
            <a:ext cx="5861050" cy="433388"/>
          </a:xfrm>
          <a:prstGeom prst="rect">
            <a:avLst/>
          </a:prstGeom>
          <a:noFill/>
        </p:spPr>
      </p:pic>
      <p:pic>
        <p:nvPicPr>
          <p:cNvPr id="13341" name="Picture 29"/>
          <p:cNvPicPr>
            <a:picLocks noChangeAspect="1" noChangeArrowheads="1"/>
          </p:cNvPicPr>
          <p:nvPr/>
        </p:nvPicPr>
        <p:blipFill>
          <a:blip r:embed="rId3" cstate="print"/>
          <a:srcRect/>
          <a:stretch>
            <a:fillRect/>
          </a:stretch>
        </p:blipFill>
        <p:spPr bwMode="auto">
          <a:xfrm>
            <a:off x="1835150" y="4918075"/>
            <a:ext cx="5889625" cy="1752600"/>
          </a:xfrm>
          <a:prstGeom prst="rect">
            <a:avLst/>
          </a:prstGeom>
          <a:noFill/>
        </p:spPr>
      </p:pic>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42</a:t>
            </a:fld>
            <a:endParaRPr lang="en-GB" altLang="zh-CN"/>
          </a:p>
        </p:txBody>
      </p:sp>
    </p:spTree>
    <p:extLst>
      <p:ext uri="{BB962C8B-B14F-4D97-AF65-F5344CB8AC3E}">
        <p14:creationId xmlns:p14="http://schemas.microsoft.com/office/powerpoint/2010/main" val="2738261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558800" y="685800"/>
            <a:ext cx="8172450" cy="685800"/>
          </a:xfrm>
        </p:spPr>
        <p:txBody>
          <a:bodyPr/>
          <a:lstStyle/>
          <a:p>
            <a:pPr eaLnBrk="1" hangingPunct="1"/>
            <a:r>
              <a:rPr lang="zh-CN" altLang="en-US" sz="4800" b="1" dirty="0">
                <a:ea typeface="大黑体" charset="-122"/>
              </a:rPr>
              <a:t>最大比合并的分集性能（续）</a:t>
            </a:r>
          </a:p>
        </p:txBody>
      </p:sp>
      <p:sp>
        <p:nvSpPr>
          <p:cNvPr id="13318" name="Rectangle 3"/>
          <p:cNvSpPr>
            <a:spLocks noGrp="1" noChangeArrowheads="1"/>
          </p:cNvSpPr>
          <p:nvPr>
            <p:ph type="body" idx="1"/>
          </p:nvPr>
        </p:nvSpPr>
        <p:spPr>
          <a:xfrm>
            <a:off x="590550" y="1600200"/>
            <a:ext cx="8248650" cy="4508500"/>
          </a:xfrm>
        </p:spPr>
        <p:txBody>
          <a:bodyPr/>
          <a:lstStyle/>
          <a:p>
            <a:pPr eaLnBrk="1" hangingPunct="1">
              <a:buFont typeface="Wingdings" panose="05000000000000000000" pitchFamily="2" charset="2"/>
              <a:buChar char="l"/>
            </a:pPr>
            <a:r>
              <a:rPr lang="en-US" altLang="zh-CN" sz="2000" b="1" dirty="0" err="1">
                <a:ea typeface="大黑体" charset="-122"/>
              </a:rPr>
              <a:t>假设采用BPSK调制，在合并器输出第k个符号的SNR</a:t>
            </a:r>
            <a:r>
              <a:rPr lang="en-US" altLang="zh-CN" sz="2000" b="1" dirty="0">
                <a:ea typeface="大黑体" charset="-122"/>
              </a:rPr>
              <a:t>/</a:t>
            </a:r>
            <a:r>
              <a:rPr lang="en-US" altLang="zh-CN" sz="2000" b="1" dirty="0" err="1">
                <a:ea typeface="大黑体" charset="-122"/>
              </a:rPr>
              <a:t>bit为</a:t>
            </a:r>
            <a:r>
              <a:rPr lang="en-US" altLang="zh-CN" sz="2000" b="1" dirty="0">
                <a:ea typeface="大黑体" charset="-122"/>
              </a:rPr>
              <a:t>：</a:t>
            </a:r>
          </a:p>
          <a:p>
            <a:pPr eaLnBrk="1" hangingPunct="1">
              <a:buFont typeface="Wingdings" panose="05000000000000000000" pitchFamily="2" charset="2"/>
              <a:buChar char="l"/>
            </a:pPr>
            <a:endParaRPr lang="en-US" altLang="zh-CN" sz="2000" b="1" dirty="0">
              <a:ea typeface="大黑体" charset="-122"/>
            </a:endParaRPr>
          </a:p>
          <a:p>
            <a:pPr eaLnBrk="1" hangingPunct="1">
              <a:buFont typeface="Wingdings" panose="05000000000000000000" pitchFamily="2" charset="2"/>
              <a:buChar char="l"/>
            </a:pPr>
            <a:endParaRPr lang="en-US" altLang="zh-CN" sz="2000" b="1" dirty="0">
              <a:ea typeface="大黑体" charset="-122"/>
            </a:endParaRPr>
          </a:p>
          <a:p>
            <a:pPr eaLnBrk="1" hangingPunct="1">
              <a:buFont typeface="Wingdings" panose="05000000000000000000" pitchFamily="2" charset="2"/>
              <a:buChar char="l"/>
            </a:pPr>
            <a:endParaRPr lang="en-US" altLang="zh-CN" sz="2000" b="1" dirty="0">
              <a:ea typeface="大黑体" charset="-122"/>
            </a:endParaRPr>
          </a:p>
          <a:p>
            <a:pPr eaLnBrk="1" hangingPunct="1">
              <a:buFont typeface="Wingdings" panose="05000000000000000000" pitchFamily="2" charset="2"/>
              <a:buChar char="l"/>
            </a:pPr>
            <a:r>
              <a:rPr lang="en-US" altLang="zh-CN" sz="2000" b="1" dirty="0" err="1">
                <a:ea typeface="大黑体" charset="-122"/>
              </a:rPr>
              <a:t>可以证明</a:t>
            </a:r>
            <a:r>
              <a:rPr lang="en-US" altLang="zh-CN" sz="2000" b="1" dirty="0">
                <a:ea typeface="大黑体" charset="-122"/>
              </a:rPr>
              <a:t> </a:t>
            </a:r>
            <a:r>
              <a:rPr lang="en-US" altLang="zh-CN" sz="2000" b="1" dirty="0">
                <a:ea typeface="大黑体" charset="-122"/>
                <a:sym typeface="Symbol" panose="05050102010706020507" pitchFamily="18" charset="2"/>
              </a:rPr>
              <a:t></a:t>
            </a:r>
            <a:r>
              <a:rPr lang="en-US" altLang="zh-CN" sz="2000" b="1" baseline="-25000" dirty="0">
                <a:ea typeface="大黑体" charset="-122"/>
                <a:sym typeface="Symbol" panose="05050102010706020507" pitchFamily="18" charset="2"/>
              </a:rPr>
              <a:t>k</a:t>
            </a:r>
            <a:r>
              <a:rPr lang="en-US" altLang="zh-CN" sz="2000" b="1" dirty="0">
                <a:ea typeface="大黑体" charset="-122"/>
              </a:rPr>
              <a:t>服从自由度为2L的</a:t>
            </a:r>
            <a:r>
              <a:rPr lang="en-US" altLang="zh-CN" sz="2000" b="1" dirty="0">
                <a:ea typeface="大黑体" charset="-122"/>
                <a:sym typeface="Symbol" panose="05050102010706020507" pitchFamily="18" charset="2"/>
              </a:rPr>
              <a:t></a:t>
            </a:r>
            <a:r>
              <a:rPr lang="en-US" altLang="zh-CN" sz="2000" b="1" baseline="30000" dirty="0">
                <a:ea typeface="大黑体" charset="-122"/>
                <a:sym typeface="Symbol" panose="05050102010706020507" pitchFamily="18" charset="2"/>
              </a:rPr>
              <a:t>2</a:t>
            </a:r>
            <a:r>
              <a:rPr lang="en-US" altLang="zh-CN" sz="2000" b="1" dirty="0">
                <a:ea typeface="大黑体" charset="-122"/>
              </a:rPr>
              <a:t> </a:t>
            </a:r>
            <a:r>
              <a:rPr lang="en-US" altLang="zh-CN" sz="2000" b="1" dirty="0" err="1">
                <a:ea typeface="大黑体" charset="-122"/>
              </a:rPr>
              <a:t>分布</a:t>
            </a:r>
            <a:r>
              <a:rPr lang="en-US" altLang="zh-CN" sz="2000" b="1" dirty="0">
                <a:ea typeface="大黑体" charset="-122"/>
              </a:rPr>
              <a:t>：</a:t>
            </a:r>
          </a:p>
          <a:p>
            <a:pPr eaLnBrk="1" hangingPunct="1">
              <a:buFont typeface="Wingdings" panose="05000000000000000000" pitchFamily="2" charset="2"/>
              <a:buChar char="l"/>
            </a:pPr>
            <a:endParaRPr lang="en-US" altLang="zh-CN" sz="2000" b="1" dirty="0">
              <a:ea typeface="大黑体" charset="-122"/>
            </a:endParaRPr>
          </a:p>
          <a:p>
            <a:pPr eaLnBrk="1" hangingPunct="1">
              <a:buFont typeface="Wingdings" panose="05000000000000000000" pitchFamily="2" charset="2"/>
              <a:buChar char="l"/>
            </a:pPr>
            <a:endParaRPr lang="en-US" altLang="zh-CN" sz="2000" b="1" dirty="0">
              <a:ea typeface="大黑体" charset="-122"/>
            </a:endParaRPr>
          </a:p>
          <a:p>
            <a:pPr eaLnBrk="1" hangingPunct="1">
              <a:buFont typeface="Wingdings" panose="05000000000000000000" pitchFamily="2" charset="2"/>
              <a:buChar char="l"/>
            </a:pPr>
            <a:endParaRPr lang="en-US" altLang="zh-CN" sz="2000" b="1" dirty="0">
              <a:ea typeface="大黑体" charset="-122"/>
            </a:endParaRPr>
          </a:p>
          <a:p>
            <a:pPr eaLnBrk="1" hangingPunct="1">
              <a:buFont typeface="Wingdings" panose="05000000000000000000" pitchFamily="2" charset="2"/>
              <a:buChar char="l"/>
            </a:pPr>
            <a:r>
              <a:rPr lang="en-US" altLang="zh-CN" sz="2000" b="1" dirty="0" err="1">
                <a:ea typeface="大黑体" charset="-122"/>
              </a:rPr>
              <a:t>其中</a:t>
            </a:r>
            <a:r>
              <a:rPr lang="en-US" altLang="zh-CN" sz="2000" b="1" dirty="0">
                <a:ea typeface="大黑体" charset="-122"/>
              </a:rPr>
              <a:t>                             </a:t>
            </a:r>
            <a:r>
              <a:rPr lang="en-US" altLang="zh-CN" sz="2000" b="1" dirty="0" err="1">
                <a:ea typeface="大黑体" charset="-122"/>
              </a:rPr>
              <a:t>为各分集支路的平均SNR</a:t>
            </a:r>
            <a:r>
              <a:rPr lang="en-US" altLang="zh-CN" sz="2000" b="1" dirty="0">
                <a:ea typeface="大黑体" charset="-122"/>
              </a:rPr>
              <a:t>/</a:t>
            </a:r>
            <a:r>
              <a:rPr lang="en-US" altLang="zh-CN" sz="2000" b="1" dirty="0" err="1">
                <a:ea typeface="大黑体" charset="-122"/>
              </a:rPr>
              <a:t>bit，合并以后的SNR</a:t>
            </a:r>
            <a:r>
              <a:rPr lang="en-US" altLang="zh-CN" sz="2000" b="1" dirty="0">
                <a:ea typeface="大黑体" charset="-122"/>
              </a:rPr>
              <a:t>/</a:t>
            </a:r>
            <a:r>
              <a:rPr lang="en-US" altLang="zh-CN" sz="2000" b="1" dirty="0" err="1">
                <a:ea typeface="大黑体" charset="-122"/>
              </a:rPr>
              <a:t>bit为每支路的L倍</a:t>
            </a:r>
            <a:r>
              <a:rPr lang="en-US" altLang="zh-CN" sz="2000" b="1" dirty="0">
                <a:ea typeface="大黑体" charset="-122"/>
              </a:rPr>
              <a:t>。下图给出</a:t>
            </a:r>
            <a:r>
              <a:rPr lang="en-US" altLang="zh-CN" sz="2000" b="1" dirty="0">
                <a:ea typeface="大黑体" charset="-122"/>
                <a:sym typeface="Symbol" panose="05050102010706020507" pitchFamily="18" charset="2"/>
              </a:rPr>
              <a:t></a:t>
            </a:r>
            <a:r>
              <a:rPr lang="en-US" altLang="zh-CN" sz="2000" b="1" baseline="-25000" dirty="0">
                <a:ea typeface="大黑体" charset="-122"/>
                <a:sym typeface="Symbol" panose="05050102010706020507" pitchFamily="18" charset="2"/>
              </a:rPr>
              <a:t>C</a:t>
            </a:r>
            <a:r>
              <a:rPr lang="en-US" altLang="zh-CN" sz="2000" b="1" dirty="0">
                <a:ea typeface="大黑体" charset="-122"/>
                <a:sym typeface="Symbol" panose="05050102010706020507" pitchFamily="18" charset="2"/>
              </a:rPr>
              <a:t>＝1时的接收SNR/bit。</a:t>
            </a:r>
          </a:p>
          <a:p>
            <a:pPr eaLnBrk="1" hangingPunct="1">
              <a:buFontTx/>
              <a:buNone/>
            </a:pPr>
            <a:endParaRPr lang="en-US" altLang="zh-CN" sz="2000" b="1" dirty="0">
              <a:ea typeface="大黑体" charset="-122"/>
            </a:endParaRPr>
          </a:p>
        </p:txBody>
      </p:sp>
      <p:graphicFrame>
        <p:nvGraphicFramePr>
          <p:cNvPr id="13314" name="Object 4"/>
          <p:cNvGraphicFramePr>
            <a:graphicFrameLocks noChangeAspect="1"/>
          </p:cNvGraphicFramePr>
          <p:nvPr>
            <p:extLst>
              <p:ext uri="{D42A27DB-BD31-4B8C-83A1-F6EECF244321}">
                <p14:modId xmlns:p14="http://schemas.microsoft.com/office/powerpoint/2010/main" val="2762595997"/>
              </p:ext>
            </p:extLst>
          </p:nvPr>
        </p:nvGraphicFramePr>
        <p:xfrm>
          <a:off x="2662918" y="2058851"/>
          <a:ext cx="3524250" cy="1271588"/>
        </p:xfrm>
        <a:graphic>
          <a:graphicData uri="http://schemas.openxmlformats.org/presentationml/2006/ole">
            <mc:AlternateContent xmlns:mc="http://schemas.openxmlformats.org/markup-compatibility/2006">
              <mc:Choice xmlns:v="urn:schemas-microsoft-com:vml" Requires="v">
                <p:oleObj spid="_x0000_s14536" name="公式" r:id="rId3" imgW="2463800" imgH="889000" progId="Equation.3">
                  <p:embed/>
                </p:oleObj>
              </mc:Choice>
              <mc:Fallback>
                <p:oleObj name="公式" r:id="rId3" imgW="2463800" imgH="88900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918" y="2058851"/>
                        <a:ext cx="3524250" cy="127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5"/>
          <p:cNvGraphicFramePr>
            <a:graphicFrameLocks noChangeAspect="1"/>
          </p:cNvGraphicFramePr>
          <p:nvPr>
            <p:extLst>
              <p:ext uri="{D42A27DB-BD31-4B8C-83A1-F6EECF244321}">
                <p14:modId xmlns:p14="http://schemas.microsoft.com/office/powerpoint/2010/main" val="3902833503"/>
              </p:ext>
            </p:extLst>
          </p:nvPr>
        </p:nvGraphicFramePr>
        <p:xfrm>
          <a:off x="2670629" y="3907608"/>
          <a:ext cx="3517900" cy="749300"/>
        </p:xfrm>
        <a:graphic>
          <a:graphicData uri="http://schemas.openxmlformats.org/presentationml/2006/ole">
            <mc:AlternateContent xmlns:mc="http://schemas.openxmlformats.org/markup-compatibility/2006">
              <mc:Choice xmlns:v="urn:schemas-microsoft-com:vml" Requires="v">
                <p:oleObj spid="_x0000_s14537" name="Equation" r:id="rId5" imgW="2146300" imgH="457200" progId="Equation.3">
                  <p:embed/>
                </p:oleObj>
              </mc:Choice>
              <mc:Fallback>
                <p:oleObj name="Equation" r:id="rId5" imgW="2146300" imgH="4572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0629" y="3907608"/>
                        <a:ext cx="35179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6"/>
          <p:cNvGraphicFramePr>
            <a:graphicFrameLocks noChangeAspect="1"/>
          </p:cNvGraphicFramePr>
          <p:nvPr>
            <p:extLst>
              <p:ext uri="{D42A27DB-BD31-4B8C-83A1-F6EECF244321}">
                <p14:modId xmlns:p14="http://schemas.microsoft.com/office/powerpoint/2010/main" val="1574080368"/>
              </p:ext>
            </p:extLst>
          </p:nvPr>
        </p:nvGraphicFramePr>
        <p:xfrm>
          <a:off x="1720850" y="4895850"/>
          <a:ext cx="1497013" cy="355600"/>
        </p:xfrm>
        <a:graphic>
          <a:graphicData uri="http://schemas.openxmlformats.org/presentationml/2006/ole">
            <mc:AlternateContent xmlns:mc="http://schemas.openxmlformats.org/markup-compatibility/2006">
              <mc:Choice xmlns:v="urn:schemas-microsoft-com:vml" Requires="v">
                <p:oleObj spid="_x0000_s14538" name="Equation" r:id="rId7" imgW="1016000" imgH="241300" progId="Equation.3">
                  <p:embed/>
                </p:oleObj>
              </mc:Choice>
              <mc:Fallback>
                <p:oleObj name="Equation" r:id="rId7" imgW="1016000" imgH="241300"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0850" y="4895850"/>
                        <a:ext cx="14970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43</a:t>
            </a:fld>
            <a:endParaRPr lang="en-GB" altLang="zh-CN"/>
          </a:p>
        </p:txBody>
      </p:sp>
    </p:spTree>
    <p:extLst>
      <p:ext uri="{BB962C8B-B14F-4D97-AF65-F5344CB8AC3E}">
        <p14:creationId xmlns:p14="http://schemas.microsoft.com/office/powerpoint/2010/main" val="147739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52450" y="304800"/>
            <a:ext cx="8172450" cy="685800"/>
          </a:xfrm>
        </p:spPr>
        <p:txBody>
          <a:bodyPr/>
          <a:lstStyle/>
          <a:p>
            <a:pPr eaLnBrk="1" hangingPunct="1"/>
            <a:r>
              <a:rPr lang="zh-CN" altLang="en-US" sz="4800" b="1" dirty="0">
                <a:ea typeface="大黑体" charset="-122"/>
              </a:rPr>
              <a:t>最大比合并的分集性能（续）</a:t>
            </a:r>
          </a:p>
        </p:txBody>
      </p:sp>
      <p:sp>
        <p:nvSpPr>
          <p:cNvPr id="14340" name="Rectangle 4"/>
          <p:cNvSpPr>
            <a:spLocks noChangeArrowheads="1"/>
          </p:cNvSpPr>
          <p:nvPr/>
        </p:nvSpPr>
        <p:spPr bwMode="auto">
          <a:xfrm>
            <a:off x="1981200" y="5257800"/>
            <a:ext cx="914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graphicFrame>
        <p:nvGraphicFramePr>
          <p:cNvPr id="14338" name="Object 5"/>
          <p:cNvGraphicFramePr>
            <a:graphicFrameLocks noChangeAspect="1"/>
          </p:cNvGraphicFramePr>
          <p:nvPr/>
        </p:nvGraphicFramePr>
        <p:xfrm>
          <a:off x="2014538" y="1519238"/>
          <a:ext cx="5267325" cy="3819525"/>
        </p:xfrm>
        <a:graphic>
          <a:graphicData uri="http://schemas.openxmlformats.org/presentationml/2006/ole">
            <mc:AlternateContent xmlns:mc="http://schemas.openxmlformats.org/markup-compatibility/2006">
              <mc:Choice xmlns:v="urn:schemas-microsoft-com:vml" Requires="v">
                <p:oleObj spid="_x0000_s15428" r:id="rId3" imgW="6257849" imgH="4540301" progId="">
                  <p:embed/>
                </p:oleObj>
              </mc:Choice>
              <mc:Fallback>
                <p:oleObj r:id="rId3" imgW="6257849" imgH="4540301"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538" y="1519238"/>
                        <a:ext cx="5267325" cy="381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Rectangle 7"/>
          <p:cNvSpPr>
            <a:spLocks noChangeArrowheads="1"/>
          </p:cNvSpPr>
          <p:nvPr/>
        </p:nvSpPr>
        <p:spPr bwMode="auto">
          <a:xfrm>
            <a:off x="2247900" y="5514975"/>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latin typeface="宋体" panose="02010600030101010101" pitchFamily="2" charset="-122"/>
                <a:ea typeface="宋体" panose="02010600030101010101" pitchFamily="2" charset="-122"/>
              </a:rPr>
              <a:t>采用最大比合并时每比特接收</a:t>
            </a:r>
            <a:r>
              <a:rPr lang="en-US" altLang="zh-CN" sz="1600">
                <a:solidFill>
                  <a:srgbClr val="000066"/>
                </a:solidFill>
                <a:ea typeface="宋体" panose="02010600030101010101" pitchFamily="2" charset="-122"/>
              </a:rPr>
              <a:t>SNR</a:t>
            </a:r>
            <a:r>
              <a:rPr lang="zh-CN" altLang="en-US" sz="1600">
                <a:solidFill>
                  <a:srgbClr val="000066"/>
                </a:solidFill>
                <a:latin typeface="宋体" panose="02010600030101010101" pitchFamily="2" charset="-122"/>
                <a:ea typeface="宋体" panose="02010600030101010101" pitchFamily="2" charset="-122"/>
              </a:rPr>
              <a:t>的概率密度函数</a:t>
            </a:r>
            <a:r>
              <a:rPr lang="zh-CN" altLang="en-US" sz="1600">
                <a:solidFill>
                  <a:srgbClr val="000066"/>
                </a:solidFill>
              </a:rPr>
              <a:t> </a:t>
            </a:r>
            <a:endParaRPr lang="zh-CN" altLang="en-US" sz="1600">
              <a:solidFill>
                <a:srgbClr val="000066"/>
              </a:solidFill>
              <a:ea typeface="仿宋_GB2312" pitchFamily="49"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44</a:t>
            </a:fld>
            <a:endParaRPr lang="en-GB" altLang="zh-CN"/>
          </a:p>
        </p:txBody>
      </p:sp>
    </p:spTree>
    <p:extLst>
      <p:ext uri="{BB962C8B-B14F-4D97-AF65-F5344CB8AC3E}">
        <p14:creationId xmlns:p14="http://schemas.microsoft.com/office/powerpoint/2010/main" val="2651953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92150" y="277813"/>
            <a:ext cx="6432550" cy="1028700"/>
          </a:xfrm>
        </p:spPr>
        <p:txBody>
          <a:bodyPr/>
          <a:lstStyle/>
          <a:p>
            <a:pPr eaLnBrk="1" hangingPunct="1"/>
            <a:r>
              <a:rPr lang="zh-CN" altLang="en-US" b="1" dirty="0">
                <a:ea typeface="大黑体" charset="-122"/>
              </a:rPr>
              <a:t>分集性能的比较</a:t>
            </a:r>
          </a:p>
        </p:txBody>
      </p:sp>
      <p:sp>
        <p:nvSpPr>
          <p:cNvPr id="15365" name="Rectangle 3"/>
          <p:cNvSpPr>
            <a:spLocks noGrp="1" noChangeArrowheads="1"/>
          </p:cNvSpPr>
          <p:nvPr>
            <p:ph type="body" idx="1"/>
          </p:nvPr>
        </p:nvSpPr>
        <p:spPr>
          <a:xfrm>
            <a:off x="444500" y="4854575"/>
            <a:ext cx="8248650" cy="1371600"/>
          </a:xfrm>
        </p:spPr>
        <p:txBody>
          <a:bodyPr/>
          <a:lstStyle/>
          <a:p>
            <a:pPr eaLnBrk="1" hangingPunct="1">
              <a:buFont typeface="Wingdings" panose="05000000000000000000" pitchFamily="2" charset="2"/>
              <a:buChar char="l"/>
            </a:pPr>
            <a:r>
              <a:rPr lang="en-US" altLang="zh-CN" sz="2000" b="1" dirty="0">
                <a:ea typeface="大黑体" charset="-122"/>
              </a:rPr>
              <a:t>当分集阶数较低（L＝1，2）时，选择式合并、最大比合并的性能差别不大。</a:t>
            </a:r>
          </a:p>
          <a:p>
            <a:pPr eaLnBrk="1" hangingPunct="1">
              <a:buFont typeface="Wingdings" panose="05000000000000000000" pitchFamily="2" charset="2"/>
              <a:buChar char="l"/>
            </a:pPr>
            <a:r>
              <a:rPr lang="en-US" altLang="zh-CN" sz="2000" b="1" dirty="0">
                <a:ea typeface="大黑体" charset="-122"/>
              </a:rPr>
              <a:t>当分集阶数较高（L＝3，4，….）</a:t>
            </a:r>
            <a:r>
              <a:rPr lang="en-US" altLang="zh-CN" sz="2000" b="1" dirty="0" err="1">
                <a:ea typeface="大黑体" charset="-122"/>
              </a:rPr>
              <a:t>时，最大比合并明显优于选择式合并</a:t>
            </a:r>
            <a:r>
              <a:rPr lang="en-US" altLang="zh-CN" sz="2000" b="1" dirty="0">
                <a:ea typeface="大黑体" charset="-122"/>
              </a:rPr>
              <a:t>。</a:t>
            </a:r>
          </a:p>
        </p:txBody>
      </p:sp>
      <p:graphicFrame>
        <p:nvGraphicFramePr>
          <p:cNvPr id="15362" name="Object 9"/>
          <p:cNvGraphicFramePr>
            <a:graphicFrameLocks noChangeAspect="1"/>
          </p:cNvGraphicFramePr>
          <p:nvPr>
            <p:extLst>
              <p:ext uri="{D42A27DB-BD31-4B8C-83A1-F6EECF244321}">
                <p14:modId xmlns:p14="http://schemas.microsoft.com/office/powerpoint/2010/main" val="853025516"/>
              </p:ext>
            </p:extLst>
          </p:nvPr>
        </p:nvGraphicFramePr>
        <p:xfrm>
          <a:off x="954088" y="1582738"/>
          <a:ext cx="3387725" cy="2481262"/>
        </p:xfrm>
        <a:graphic>
          <a:graphicData uri="http://schemas.openxmlformats.org/presentationml/2006/ole">
            <mc:AlternateContent xmlns:mc="http://schemas.openxmlformats.org/markup-compatibility/2006">
              <mc:Choice xmlns:v="urn:schemas-microsoft-com:vml" Requires="v">
                <p:oleObj spid="_x0000_s16518" r:id="rId3" imgW="6209386" imgH="4540301" progId="">
                  <p:embed/>
                </p:oleObj>
              </mc:Choice>
              <mc:Fallback>
                <p:oleObj r:id="rId3" imgW="6209386" imgH="4540301"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088" y="1582738"/>
                        <a:ext cx="3387725" cy="2481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11"/>
          <p:cNvSpPr>
            <a:spLocks noChangeArrowheads="1"/>
          </p:cNvSpPr>
          <p:nvPr/>
        </p:nvSpPr>
        <p:spPr bwMode="auto">
          <a:xfrm>
            <a:off x="1098550" y="4164013"/>
            <a:ext cx="327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dirty="0">
                <a:solidFill>
                  <a:srgbClr val="000066"/>
                </a:solidFill>
                <a:latin typeface="宋体" panose="02010600030101010101" pitchFamily="2" charset="-122"/>
                <a:ea typeface="宋体" panose="02010600030101010101" pitchFamily="2" charset="-122"/>
              </a:rPr>
              <a:t>采用</a:t>
            </a:r>
            <a:r>
              <a:rPr lang="zh-CN" altLang="en-US" sz="1600" dirty="0">
                <a:solidFill>
                  <a:srgbClr val="C00000"/>
                </a:solidFill>
                <a:latin typeface="宋体" panose="02010600030101010101" pitchFamily="2" charset="-122"/>
                <a:ea typeface="宋体" panose="02010600030101010101" pitchFamily="2" charset="-122"/>
              </a:rPr>
              <a:t>选择分集</a:t>
            </a:r>
            <a:r>
              <a:rPr lang="zh-CN" altLang="en-US" sz="1600" dirty="0">
                <a:solidFill>
                  <a:srgbClr val="000066"/>
                </a:solidFill>
                <a:latin typeface="宋体" panose="02010600030101010101" pitchFamily="2" charset="-122"/>
                <a:ea typeface="宋体" panose="02010600030101010101" pitchFamily="2" charset="-122"/>
              </a:rPr>
              <a:t>的每比特接收</a:t>
            </a:r>
            <a:r>
              <a:rPr lang="en-US" altLang="zh-CN" sz="1600" dirty="0">
                <a:solidFill>
                  <a:srgbClr val="000066"/>
                </a:solidFill>
                <a:ea typeface="宋体" panose="02010600030101010101" pitchFamily="2" charset="-122"/>
              </a:rPr>
              <a:t>SNR</a:t>
            </a:r>
            <a:r>
              <a:rPr lang="zh-CN" altLang="en-US" sz="1600" dirty="0">
                <a:solidFill>
                  <a:srgbClr val="000066"/>
                </a:solidFill>
                <a:latin typeface="宋体" panose="02010600030101010101" pitchFamily="2" charset="-122"/>
                <a:ea typeface="宋体" panose="02010600030101010101" pitchFamily="2" charset="-122"/>
              </a:rPr>
              <a:t>的概率密度函数</a:t>
            </a:r>
            <a:r>
              <a:rPr lang="zh-CN" altLang="en-US" sz="1600" dirty="0">
                <a:solidFill>
                  <a:srgbClr val="000066"/>
                </a:solidFill>
              </a:rPr>
              <a:t> </a:t>
            </a:r>
            <a:endParaRPr lang="zh-CN" altLang="en-US" sz="1600" dirty="0">
              <a:solidFill>
                <a:srgbClr val="000066"/>
              </a:solidFill>
              <a:ea typeface="仿宋_GB2312" pitchFamily="49" charset="-122"/>
            </a:endParaRPr>
          </a:p>
        </p:txBody>
      </p:sp>
      <p:sp>
        <p:nvSpPr>
          <p:cNvPr id="15368" name="Rectangle 13"/>
          <p:cNvSpPr>
            <a:spLocks noChangeArrowheads="1"/>
          </p:cNvSpPr>
          <p:nvPr/>
        </p:nvSpPr>
        <p:spPr bwMode="auto">
          <a:xfrm>
            <a:off x="1804988" y="1881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graphicFrame>
        <p:nvGraphicFramePr>
          <p:cNvPr id="15363" name="Object 12"/>
          <p:cNvGraphicFramePr>
            <a:graphicFrameLocks noChangeAspect="1"/>
          </p:cNvGraphicFramePr>
          <p:nvPr>
            <p:extLst>
              <p:ext uri="{D42A27DB-BD31-4B8C-83A1-F6EECF244321}">
                <p14:modId xmlns:p14="http://schemas.microsoft.com/office/powerpoint/2010/main" val="1481405463"/>
              </p:ext>
            </p:extLst>
          </p:nvPr>
        </p:nvGraphicFramePr>
        <p:xfrm>
          <a:off x="4776788" y="1576388"/>
          <a:ext cx="3438525" cy="2492375"/>
        </p:xfrm>
        <a:graphic>
          <a:graphicData uri="http://schemas.openxmlformats.org/presentationml/2006/ole">
            <mc:AlternateContent xmlns:mc="http://schemas.openxmlformats.org/markup-compatibility/2006">
              <mc:Choice xmlns:v="urn:schemas-microsoft-com:vml" Requires="v">
                <p:oleObj spid="_x0000_s16519" r:id="rId5" imgW="6257849" imgH="4540301" progId="">
                  <p:embed/>
                </p:oleObj>
              </mc:Choice>
              <mc:Fallback>
                <p:oleObj r:id="rId5" imgW="6257849" imgH="4540301"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6788" y="1576388"/>
                        <a:ext cx="3438525" cy="249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24"/>
          <p:cNvSpPr>
            <a:spLocks noChangeArrowheads="1"/>
          </p:cNvSpPr>
          <p:nvPr/>
        </p:nvSpPr>
        <p:spPr bwMode="auto">
          <a:xfrm>
            <a:off x="4845050" y="4202113"/>
            <a:ext cx="3492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dirty="0">
                <a:solidFill>
                  <a:srgbClr val="000066"/>
                </a:solidFill>
                <a:latin typeface="宋体" panose="02010600030101010101" pitchFamily="2" charset="-122"/>
                <a:ea typeface="宋体" panose="02010600030101010101" pitchFamily="2" charset="-122"/>
              </a:rPr>
              <a:t>采用</a:t>
            </a:r>
            <a:r>
              <a:rPr lang="zh-CN" altLang="en-US" sz="1600" dirty="0">
                <a:solidFill>
                  <a:srgbClr val="C00000"/>
                </a:solidFill>
                <a:latin typeface="宋体" panose="02010600030101010101" pitchFamily="2" charset="-122"/>
                <a:ea typeface="宋体" panose="02010600030101010101" pitchFamily="2" charset="-122"/>
              </a:rPr>
              <a:t>最大比合</a:t>
            </a:r>
            <a:r>
              <a:rPr lang="zh-CN" altLang="en-US" sz="1600" dirty="0">
                <a:solidFill>
                  <a:srgbClr val="000066"/>
                </a:solidFill>
                <a:latin typeface="宋体" panose="02010600030101010101" pitchFamily="2" charset="-122"/>
                <a:ea typeface="宋体" panose="02010600030101010101" pitchFamily="2" charset="-122"/>
              </a:rPr>
              <a:t>并时每比特接收</a:t>
            </a:r>
            <a:r>
              <a:rPr lang="en-US" altLang="zh-CN" sz="1600" dirty="0">
                <a:solidFill>
                  <a:srgbClr val="000066"/>
                </a:solidFill>
                <a:ea typeface="宋体" panose="02010600030101010101" pitchFamily="2" charset="-122"/>
              </a:rPr>
              <a:t>SNR</a:t>
            </a:r>
            <a:r>
              <a:rPr lang="zh-CN" altLang="en-US" sz="1600" dirty="0">
                <a:solidFill>
                  <a:srgbClr val="000066"/>
                </a:solidFill>
                <a:latin typeface="宋体" panose="02010600030101010101" pitchFamily="2" charset="-122"/>
                <a:ea typeface="宋体" panose="02010600030101010101" pitchFamily="2" charset="-122"/>
              </a:rPr>
              <a:t>的概率密度函数</a:t>
            </a:r>
            <a:r>
              <a:rPr lang="zh-CN" altLang="en-US" sz="1600" dirty="0">
                <a:solidFill>
                  <a:srgbClr val="000066"/>
                </a:solidFill>
              </a:rPr>
              <a:t> </a:t>
            </a:r>
            <a:endParaRPr lang="zh-CN" altLang="en-US" sz="1600" dirty="0">
              <a:solidFill>
                <a:srgbClr val="000066"/>
              </a:solidFill>
              <a:ea typeface="仿宋_GB2312" pitchFamily="49"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45</a:t>
            </a:fld>
            <a:endParaRPr lang="en-GB" altLang="zh-CN"/>
          </a:p>
        </p:txBody>
      </p:sp>
    </p:spTree>
    <p:extLst>
      <p:ext uri="{BB962C8B-B14F-4D97-AF65-F5344CB8AC3E}">
        <p14:creationId xmlns:p14="http://schemas.microsoft.com/office/powerpoint/2010/main" val="3766661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501650" y="626271"/>
            <a:ext cx="8172450" cy="685800"/>
          </a:xfrm>
        </p:spPr>
        <p:txBody>
          <a:bodyPr/>
          <a:lstStyle/>
          <a:p>
            <a:pPr eaLnBrk="1" hangingPunct="1"/>
            <a:r>
              <a:rPr lang="zh-CN" altLang="en-US" b="1" dirty="0">
                <a:ea typeface="大黑体" charset="-122"/>
              </a:rPr>
              <a:t>分集的误码性能</a:t>
            </a:r>
          </a:p>
        </p:txBody>
      </p:sp>
      <p:sp>
        <p:nvSpPr>
          <p:cNvPr id="16388" name="Rectangle 4"/>
          <p:cNvSpPr>
            <a:spLocks noChangeArrowheads="1"/>
          </p:cNvSpPr>
          <p:nvPr/>
        </p:nvSpPr>
        <p:spPr bwMode="auto">
          <a:xfrm>
            <a:off x="2324100" y="5181600"/>
            <a:ext cx="685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endParaRPr lang="zh-CN" altLang="en-US"/>
          </a:p>
        </p:txBody>
      </p:sp>
      <p:graphicFrame>
        <p:nvGraphicFramePr>
          <p:cNvPr id="16386" name="Object 5"/>
          <p:cNvGraphicFramePr>
            <a:graphicFrameLocks noChangeAspect="1"/>
          </p:cNvGraphicFramePr>
          <p:nvPr>
            <p:extLst>
              <p:ext uri="{D42A27DB-BD31-4B8C-83A1-F6EECF244321}">
                <p14:modId xmlns:p14="http://schemas.microsoft.com/office/powerpoint/2010/main" val="1416886379"/>
              </p:ext>
            </p:extLst>
          </p:nvPr>
        </p:nvGraphicFramePr>
        <p:xfrm>
          <a:off x="1938338" y="1704977"/>
          <a:ext cx="5267325" cy="4200525"/>
        </p:xfrm>
        <a:graphic>
          <a:graphicData uri="http://schemas.openxmlformats.org/presentationml/2006/ole">
            <mc:AlternateContent xmlns:mc="http://schemas.openxmlformats.org/markup-compatibility/2006">
              <mc:Choice xmlns:v="urn:schemas-microsoft-com:vml" Requires="v">
                <p:oleObj spid="_x0000_s17476" r:id="rId3" imgW="5372405" imgH="4284574" progId="">
                  <p:embed/>
                </p:oleObj>
              </mc:Choice>
              <mc:Fallback>
                <p:oleObj r:id="rId3" imgW="5372405" imgH="4284574"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1704977"/>
                        <a:ext cx="5267325" cy="420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Rectangle 7"/>
          <p:cNvSpPr>
            <a:spLocks noChangeArrowheads="1"/>
          </p:cNvSpPr>
          <p:nvPr/>
        </p:nvSpPr>
        <p:spPr bwMode="auto">
          <a:xfrm>
            <a:off x="2933700" y="6005514"/>
            <a:ext cx="361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gn="ctr"/>
            <a:r>
              <a:rPr lang="zh-CN" altLang="en-US" sz="1600">
                <a:solidFill>
                  <a:srgbClr val="000066"/>
                </a:solidFill>
                <a:latin typeface="宋体" panose="02010600030101010101" pitchFamily="2" charset="-122"/>
                <a:ea typeface="宋体" panose="02010600030101010101" pitchFamily="2" charset="-122"/>
              </a:rPr>
              <a:t>采用最大比合并分集的</a:t>
            </a:r>
            <a:r>
              <a:rPr lang="en-US" altLang="zh-CN" sz="1600">
                <a:solidFill>
                  <a:srgbClr val="000066"/>
                </a:solidFill>
                <a:ea typeface="宋体" panose="02010600030101010101" pitchFamily="2" charset="-122"/>
              </a:rPr>
              <a:t>BER</a:t>
            </a:r>
            <a:r>
              <a:rPr lang="zh-CN" altLang="en-US" sz="1600">
                <a:solidFill>
                  <a:srgbClr val="000066"/>
                </a:solidFill>
                <a:latin typeface="宋体" panose="02010600030101010101" pitchFamily="2" charset="-122"/>
                <a:ea typeface="宋体" panose="02010600030101010101" pitchFamily="2" charset="-122"/>
              </a:rPr>
              <a:t>性能改善</a:t>
            </a:r>
            <a:r>
              <a:rPr lang="zh-CN" altLang="en-US" sz="1600">
                <a:solidFill>
                  <a:srgbClr val="000066"/>
                </a:solidFill>
              </a:rPr>
              <a:t> </a:t>
            </a:r>
            <a:endParaRPr lang="zh-CN" altLang="en-US" sz="1600">
              <a:solidFill>
                <a:srgbClr val="000066"/>
              </a:solidFill>
              <a:ea typeface="仿宋_GB2312" pitchFamily="49"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46</a:t>
            </a:fld>
            <a:endParaRPr lang="en-GB" altLang="zh-CN"/>
          </a:p>
        </p:txBody>
      </p:sp>
    </p:spTree>
    <p:extLst>
      <p:ext uri="{BB962C8B-B14F-4D97-AF65-F5344CB8AC3E}">
        <p14:creationId xmlns:p14="http://schemas.microsoft.com/office/powerpoint/2010/main" val="1634451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52450" y="552450"/>
            <a:ext cx="8172450" cy="685800"/>
          </a:xfrm>
        </p:spPr>
        <p:txBody>
          <a:bodyPr/>
          <a:lstStyle/>
          <a:p>
            <a:pPr eaLnBrk="1" hangingPunct="1"/>
            <a:r>
              <a:rPr lang="zh-CN" altLang="en-US" b="1" dirty="0">
                <a:ea typeface="大黑体" charset="-122"/>
              </a:rPr>
              <a:t>分集的误码性能（续）</a:t>
            </a:r>
          </a:p>
        </p:txBody>
      </p:sp>
      <p:sp>
        <p:nvSpPr>
          <p:cNvPr id="49155" name="Rectangle 3"/>
          <p:cNvSpPr>
            <a:spLocks noGrp="1" noChangeArrowheads="1"/>
          </p:cNvSpPr>
          <p:nvPr>
            <p:ph type="body" idx="1"/>
          </p:nvPr>
        </p:nvSpPr>
        <p:spPr>
          <a:xfrm>
            <a:off x="552450" y="1447800"/>
            <a:ext cx="8248650" cy="4724400"/>
          </a:xfrm>
        </p:spPr>
        <p:txBody>
          <a:bodyPr/>
          <a:lstStyle/>
          <a:p>
            <a:pPr eaLnBrk="1" hangingPunct="1">
              <a:buFontTx/>
              <a:buNone/>
            </a:pPr>
            <a:endParaRPr lang="en-US" altLang="zh-CN" sz="2800" b="1" dirty="0">
              <a:solidFill>
                <a:srgbClr val="CC0000"/>
              </a:solidFill>
              <a:ea typeface="大黑体" charset="-122"/>
            </a:endParaRPr>
          </a:p>
          <a:p>
            <a:pPr eaLnBrk="1" hangingPunct="1">
              <a:buFont typeface="Wingdings" panose="05000000000000000000" pitchFamily="2" charset="2"/>
              <a:buChar char="l"/>
            </a:pPr>
            <a:r>
              <a:rPr lang="en-US" altLang="zh-CN" sz="2400" b="1" dirty="0" err="1">
                <a:ea typeface="大黑体" charset="-122"/>
              </a:rPr>
              <a:t>当发生瑞利衰落时，如果不加分集，系统的误码性能将严重恶化</a:t>
            </a:r>
            <a:r>
              <a:rPr lang="en-US" altLang="zh-CN" sz="2400" b="1" dirty="0">
                <a:ea typeface="大黑体" charset="-122"/>
              </a:rPr>
              <a:t>。</a:t>
            </a:r>
          </a:p>
          <a:p>
            <a:pPr eaLnBrk="1" hangingPunct="1">
              <a:buFont typeface="Wingdings" panose="05000000000000000000" pitchFamily="2" charset="2"/>
              <a:buChar char="l"/>
            </a:pPr>
            <a:r>
              <a:rPr lang="zh-CN" altLang="en-US" sz="2400" b="1" dirty="0">
                <a:ea typeface="大黑体" charset="-122"/>
              </a:rPr>
              <a:t>当分集阶数</a:t>
            </a:r>
            <a:r>
              <a:rPr lang="en-US" altLang="zh-CN" sz="2400" b="1" dirty="0">
                <a:ea typeface="大黑体" charset="-122"/>
              </a:rPr>
              <a:t>L</a:t>
            </a:r>
            <a:r>
              <a:rPr lang="zh-CN" altLang="en-US" sz="2400" b="1" dirty="0">
                <a:ea typeface="大黑体" charset="-122"/>
              </a:rPr>
              <a:t>从</a:t>
            </a:r>
            <a:r>
              <a:rPr lang="en-US" altLang="zh-CN" sz="2400" b="1" dirty="0">
                <a:ea typeface="大黑体" charset="-122"/>
              </a:rPr>
              <a:t>1</a:t>
            </a:r>
            <a:r>
              <a:rPr lang="zh-CN" altLang="en-US" sz="2400" b="1" dirty="0">
                <a:ea typeface="大黑体" charset="-122"/>
              </a:rPr>
              <a:t>到</a:t>
            </a:r>
            <a:r>
              <a:rPr lang="en-US" altLang="zh-CN" sz="2400" b="1" dirty="0">
                <a:ea typeface="大黑体" charset="-122"/>
              </a:rPr>
              <a:t>2</a:t>
            </a:r>
            <a:r>
              <a:rPr lang="zh-CN" altLang="en-US" sz="2400" b="1" dirty="0">
                <a:ea typeface="大黑体" charset="-122"/>
              </a:rPr>
              <a:t>时，误码性能改善最为明显。</a:t>
            </a:r>
          </a:p>
          <a:p>
            <a:pPr eaLnBrk="1" hangingPunct="1">
              <a:buFont typeface="Wingdings" panose="05000000000000000000" pitchFamily="2" charset="2"/>
              <a:buChar char="l"/>
            </a:pPr>
            <a:r>
              <a:rPr lang="zh-CN" altLang="en-US" sz="2400" b="1" dirty="0">
                <a:ea typeface="大黑体" charset="-122"/>
              </a:rPr>
              <a:t>当分集阶数</a:t>
            </a:r>
            <a:r>
              <a:rPr lang="en-US" altLang="zh-CN" sz="2400" b="1" dirty="0">
                <a:ea typeface="大黑体" charset="-122"/>
              </a:rPr>
              <a:t>L</a:t>
            </a:r>
            <a:r>
              <a:rPr lang="zh-CN" altLang="en-US" sz="2400" b="1" dirty="0">
                <a:ea typeface="大黑体" charset="-122"/>
              </a:rPr>
              <a:t>无限增加时，误码性能将趋近于</a:t>
            </a:r>
            <a:r>
              <a:rPr lang="en-US" altLang="zh-CN" sz="2400" b="1" dirty="0">
                <a:ea typeface="大黑体" charset="-122"/>
              </a:rPr>
              <a:t>AWGN</a:t>
            </a:r>
            <a:r>
              <a:rPr lang="zh-CN" altLang="en-US" sz="2400" b="1" dirty="0">
                <a:ea typeface="大黑体" charset="-122"/>
              </a:rPr>
              <a:t>信道的误码性能。</a:t>
            </a:r>
          </a:p>
          <a:p>
            <a:pPr eaLnBrk="1" hangingPunct="1">
              <a:buFontTx/>
              <a:buNone/>
            </a:pPr>
            <a:endParaRPr lang="en-US" altLang="zh-CN" sz="2400"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47</a:t>
            </a:fld>
            <a:endParaRPr lang="en-GB" altLang="zh-CN"/>
          </a:p>
        </p:txBody>
      </p:sp>
    </p:spTree>
    <p:extLst>
      <p:ext uri="{BB962C8B-B14F-4D97-AF65-F5344CB8AC3E}">
        <p14:creationId xmlns:p14="http://schemas.microsoft.com/office/powerpoint/2010/main" val="42434854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641350" y="493713"/>
            <a:ext cx="7340600" cy="673100"/>
          </a:xfrm>
        </p:spPr>
        <p:txBody>
          <a:bodyPr/>
          <a:lstStyle/>
          <a:p>
            <a:pPr algn="l" eaLnBrk="1" hangingPunct="1"/>
            <a:r>
              <a:rPr lang="zh-CN" altLang="en-US" sz="5400" b="1" dirty="0">
                <a:solidFill>
                  <a:srgbClr val="002060"/>
                </a:solidFill>
                <a:latin typeface="大黑体" charset="-122"/>
                <a:ea typeface="大黑体" charset="-122"/>
              </a:rPr>
              <a:t>作业 </a:t>
            </a:r>
            <a:r>
              <a:rPr lang="en-US" altLang="zh-CN" sz="5400" b="1" dirty="0">
                <a:solidFill>
                  <a:srgbClr val="002060"/>
                </a:solidFill>
                <a:latin typeface="大黑体" charset="-122"/>
                <a:ea typeface="大黑体" charset="-122"/>
              </a:rPr>
              <a:t>6</a:t>
            </a:r>
          </a:p>
        </p:txBody>
      </p:sp>
      <p:sp>
        <p:nvSpPr>
          <p:cNvPr id="17412" name="TextBox 2"/>
          <p:cNvSpPr txBox="1">
            <a:spLocks noChangeArrowheads="1"/>
          </p:cNvSpPr>
          <p:nvPr/>
        </p:nvSpPr>
        <p:spPr bwMode="auto">
          <a:xfrm>
            <a:off x="531104" y="1470640"/>
            <a:ext cx="820220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eaLnBrk="1" hangingPunct="1"/>
            <a:r>
              <a:rPr kumimoji="0" lang="zh-CN" altLang="en-US" sz="2400" dirty="0">
                <a:solidFill>
                  <a:srgbClr val="000066"/>
                </a:solidFill>
              </a:rPr>
              <a:t>一、为了对抗非频率选择性衰落，最常用衰落储备法。请说明这种方法的工程设计原理，并给出满足以下条件时所需的发射功率。</a:t>
            </a:r>
          </a:p>
          <a:p>
            <a:pPr eaLnBrk="1" hangingPunct="1"/>
            <a:r>
              <a:rPr kumimoji="0" lang="zh-CN" altLang="en-US" sz="2400" dirty="0">
                <a:solidFill>
                  <a:srgbClr val="000066"/>
                </a:solidFill>
              </a:rPr>
              <a:t>条件：接收机灵敏度</a:t>
            </a:r>
            <a:r>
              <a:rPr kumimoji="0" lang="en-US" altLang="zh-CN" sz="2400" dirty="0">
                <a:solidFill>
                  <a:srgbClr val="000066"/>
                </a:solidFill>
              </a:rPr>
              <a:t>-88dBm</a:t>
            </a:r>
            <a:r>
              <a:rPr kumimoji="0" lang="zh-CN" altLang="en-US" sz="2400" dirty="0">
                <a:solidFill>
                  <a:srgbClr val="000066"/>
                </a:solidFill>
              </a:rPr>
              <a:t>，收发天线增益各为</a:t>
            </a:r>
            <a:r>
              <a:rPr kumimoji="0" lang="en-US" altLang="zh-CN" sz="2400" dirty="0">
                <a:solidFill>
                  <a:srgbClr val="000066"/>
                </a:solidFill>
              </a:rPr>
              <a:t>10dB</a:t>
            </a:r>
            <a:r>
              <a:rPr kumimoji="0" lang="zh-CN" altLang="en-US" sz="2400" dirty="0">
                <a:solidFill>
                  <a:srgbClr val="000066"/>
                </a:solidFill>
              </a:rPr>
              <a:t>，通信距离</a:t>
            </a:r>
            <a:r>
              <a:rPr kumimoji="0" lang="en-US" altLang="zh-CN" sz="2400" dirty="0">
                <a:solidFill>
                  <a:srgbClr val="000066"/>
                </a:solidFill>
              </a:rPr>
              <a:t>30km</a:t>
            </a:r>
            <a:r>
              <a:rPr kumimoji="0" lang="zh-CN" altLang="en-US" sz="2400" dirty="0">
                <a:solidFill>
                  <a:srgbClr val="000066"/>
                </a:solidFill>
              </a:rPr>
              <a:t>，工作频率</a:t>
            </a:r>
            <a:r>
              <a:rPr kumimoji="0" lang="en-US" altLang="zh-CN" sz="2400" dirty="0">
                <a:solidFill>
                  <a:srgbClr val="000066"/>
                </a:solidFill>
              </a:rPr>
              <a:t>2GHz</a:t>
            </a:r>
            <a:r>
              <a:rPr kumimoji="0" lang="zh-CN" altLang="en-US" sz="2400" dirty="0">
                <a:solidFill>
                  <a:srgbClr val="000066"/>
                </a:solidFill>
              </a:rPr>
              <a:t>，路径衰减平均值按照自由空间计算，中断率按照以下公式计算：</a:t>
            </a:r>
          </a:p>
          <a:p>
            <a:pPr eaLnBrk="1" hangingPunct="1"/>
            <a:endParaRPr kumimoji="0" lang="zh-CN" altLang="en-US" sz="2400" dirty="0">
              <a:solidFill>
                <a:srgbClr val="000066"/>
              </a:solidFill>
            </a:endParaRPr>
          </a:p>
          <a:p>
            <a:pPr eaLnBrk="1" hangingPunct="1"/>
            <a:endParaRPr kumimoji="0" lang="zh-CN" altLang="en-US" sz="2400" dirty="0">
              <a:solidFill>
                <a:srgbClr val="000066"/>
              </a:solidFill>
            </a:endParaRPr>
          </a:p>
          <a:p>
            <a:pPr eaLnBrk="1" hangingPunct="1"/>
            <a:r>
              <a:rPr kumimoji="0" lang="zh-CN" altLang="en-US" sz="2400" dirty="0">
                <a:solidFill>
                  <a:srgbClr val="000066"/>
                </a:solidFill>
              </a:rPr>
              <a:t>其中</a:t>
            </a:r>
            <a:r>
              <a:rPr kumimoji="0" lang="en-US" altLang="zh-CN" sz="2400" dirty="0">
                <a:solidFill>
                  <a:srgbClr val="000066"/>
                </a:solidFill>
              </a:rPr>
              <a:t>A = 5</a:t>
            </a:r>
            <a:r>
              <a:rPr kumimoji="0" lang="en-US" altLang="zh-CN" sz="2400" dirty="0">
                <a:solidFill>
                  <a:srgbClr val="000066"/>
                </a:solidFill>
                <a:cs typeface="Times New Roman" panose="02020603050405020304" pitchFamily="18" charset="0"/>
              </a:rPr>
              <a:t>×10</a:t>
            </a:r>
            <a:r>
              <a:rPr kumimoji="0" lang="en-US" altLang="zh-CN" sz="2400" baseline="30000" dirty="0">
                <a:solidFill>
                  <a:srgbClr val="000066"/>
                </a:solidFill>
                <a:cs typeface="Times New Roman" panose="02020603050405020304" pitchFamily="18" charset="0"/>
              </a:rPr>
              <a:t>-7</a:t>
            </a:r>
            <a:r>
              <a:rPr kumimoji="0" lang="zh-CN" altLang="en-US" sz="2400" dirty="0">
                <a:solidFill>
                  <a:srgbClr val="000066"/>
                </a:solidFill>
                <a:cs typeface="Times New Roman" panose="02020603050405020304" pitchFamily="18" charset="0"/>
              </a:rPr>
              <a:t>，</a:t>
            </a:r>
            <a:r>
              <a:rPr kumimoji="0" lang="en-US" altLang="zh-CN" sz="2400" dirty="0">
                <a:solidFill>
                  <a:srgbClr val="000066"/>
                </a:solidFill>
                <a:cs typeface="Times New Roman" panose="02020603050405020304" pitchFamily="18" charset="0"/>
              </a:rPr>
              <a:t>m = 1.2</a:t>
            </a:r>
            <a:r>
              <a:rPr kumimoji="0" lang="zh-CN" altLang="en-US" sz="2400" dirty="0">
                <a:solidFill>
                  <a:srgbClr val="000066"/>
                </a:solidFill>
                <a:cs typeface="Times New Roman" panose="02020603050405020304" pitchFamily="18" charset="0"/>
              </a:rPr>
              <a:t>，</a:t>
            </a:r>
            <a:r>
              <a:rPr kumimoji="0" lang="en-US" altLang="zh-CN" sz="2400" dirty="0">
                <a:solidFill>
                  <a:srgbClr val="000066"/>
                </a:solidFill>
                <a:cs typeface="Times New Roman" panose="02020603050405020304" pitchFamily="18" charset="0"/>
              </a:rPr>
              <a:t>n = 3.5</a:t>
            </a:r>
            <a:r>
              <a:rPr kumimoji="0" lang="zh-CN" altLang="en-US" sz="2400" dirty="0">
                <a:solidFill>
                  <a:srgbClr val="000066"/>
                </a:solidFill>
                <a:cs typeface="Times New Roman" panose="02020603050405020304" pitchFamily="18" charset="0"/>
              </a:rPr>
              <a:t>，距离单位</a:t>
            </a:r>
            <a:r>
              <a:rPr kumimoji="0" lang="en-US" altLang="zh-CN" sz="2400" dirty="0">
                <a:solidFill>
                  <a:srgbClr val="000066"/>
                </a:solidFill>
                <a:cs typeface="Times New Roman" panose="02020603050405020304" pitchFamily="18" charset="0"/>
              </a:rPr>
              <a:t>km</a:t>
            </a:r>
            <a:r>
              <a:rPr kumimoji="0" lang="zh-CN" altLang="en-US" sz="2400" dirty="0">
                <a:solidFill>
                  <a:srgbClr val="000066"/>
                </a:solidFill>
                <a:cs typeface="Times New Roman" panose="02020603050405020304" pitchFamily="18" charset="0"/>
              </a:rPr>
              <a:t>，</a:t>
            </a:r>
            <a:r>
              <a:rPr kumimoji="0" lang="zh-CN" altLang="en-US" sz="2400" dirty="0">
                <a:solidFill>
                  <a:srgbClr val="000066"/>
                </a:solidFill>
              </a:rPr>
              <a:t>频率单位</a:t>
            </a:r>
            <a:r>
              <a:rPr kumimoji="0" lang="en-US" altLang="zh-CN" sz="2400" dirty="0">
                <a:solidFill>
                  <a:srgbClr val="000066"/>
                </a:solidFill>
              </a:rPr>
              <a:t>GHz</a:t>
            </a:r>
            <a:r>
              <a:rPr kumimoji="0" lang="en-US" altLang="zh-CN" sz="2400" dirty="0"/>
              <a:t> </a:t>
            </a:r>
            <a:r>
              <a:rPr kumimoji="0" lang="zh-CN" altLang="en-US" sz="2400" dirty="0">
                <a:solidFill>
                  <a:srgbClr val="000066"/>
                </a:solidFill>
              </a:rPr>
              <a:t>。</a:t>
            </a:r>
          </a:p>
          <a:p>
            <a:pPr eaLnBrk="1" hangingPunct="1"/>
            <a:r>
              <a:rPr kumimoji="0" lang="zh-CN" altLang="en-US" sz="2400" dirty="0">
                <a:solidFill>
                  <a:srgbClr val="000066"/>
                </a:solidFill>
              </a:rPr>
              <a:t>问：为保证中断率小于</a:t>
            </a:r>
            <a:r>
              <a:rPr kumimoji="0" lang="en-US" altLang="zh-CN" sz="2400" dirty="0">
                <a:solidFill>
                  <a:srgbClr val="000066"/>
                </a:solidFill>
              </a:rPr>
              <a:t>0.01%</a:t>
            </a:r>
            <a:r>
              <a:rPr kumimoji="0" lang="zh-CN" altLang="en-US" sz="2400" dirty="0">
                <a:solidFill>
                  <a:srgbClr val="000066"/>
                </a:solidFill>
              </a:rPr>
              <a:t>，需要多少发射功率？</a:t>
            </a:r>
            <a:endParaRPr kumimoji="0" lang="en-US" altLang="zh-CN" sz="2400" dirty="0">
              <a:solidFill>
                <a:srgbClr val="000066"/>
              </a:solidFill>
            </a:endParaRPr>
          </a:p>
          <a:p>
            <a:pPr eaLnBrk="1" hangingPunct="1"/>
            <a:endParaRPr kumimoji="0" lang="en-US" altLang="zh-CN" sz="2400" dirty="0">
              <a:solidFill>
                <a:srgbClr val="000066"/>
              </a:solidFill>
            </a:endParaRPr>
          </a:p>
          <a:p>
            <a:pPr eaLnBrk="1" hangingPunct="1"/>
            <a:r>
              <a:rPr kumimoji="0" lang="zh-CN" altLang="en-US" sz="2400" dirty="0">
                <a:solidFill>
                  <a:srgbClr val="000066"/>
                </a:solidFill>
              </a:rPr>
              <a:t>二、通过调研，简要说明，天通一号采用了哪些抗衰落技术？</a:t>
            </a:r>
          </a:p>
        </p:txBody>
      </p:sp>
      <p:graphicFrame>
        <p:nvGraphicFramePr>
          <p:cNvPr id="17410" name="Object 4"/>
          <p:cNvGraphicFramePr>
            <a:graphicFrameLocks noChangeAspect="1"/>
          </p:cNvGraphicFramePr>
          <p:nvPr>
            <p:extLst>
              <p:ext uri="{D42A27DB-BD31-4B8C-83A1-F6EECF244321}">
                <p14:modId xmlns:p14="http://schemas.microsoft.com/office/powerpoint/2010/main" val="524233157"/>
              </p:ext>
            </p:extLst>
          </p:nvPr>
        </p:nvGraphicFramePr>
        <p:xfrm>
          <a:off x="2716440" y="3886563"/>
          <a:ext cx="4057650" cy="608013"/>
        </p:xfrm>
        <a:graphic>
          <a:graphicData uri="http://schemas.openxmlformats.org/presentationml/2006/ole">
            <mc:AlternateContent xmlns:mc="http://schemas.openxmlformats.org/markup-compatibility/2006">
              <mc:Choice xmlns:v="urn:schemas-microsoft-com:vml" Requires="v">
                <p:oleObj spid="_x0000_s18500" name="公式" r:id="rId3" imgW="1600200" imgH="241300" progId="Equation.3">
                  <p:embed/>
                </p:oleObj>
              </mc:Choice>
              <mc:Fallback>
                <p:oleObj name="公式" r:id="rId3" imgW="1600200" imgH="2413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440" y="3886563"/>
                        <a:ext cx="4057650"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F13EC1A2-80CC-4BEA-A8B9-2E1E540E6C1F}" type="slidenum">
              <a:rPr lang="zh-CN" altLang="en-GB" smtClean="0"/>
              <a:pPr>
                <a:defRPr/>
              </a:pPr>
              <a:t>48</a:t>
            </a:fld>
            <a:endParaRPr lang="en-GB" altLang="zh-CN"/>
          </a:p>
        </p:txBody>
      </p:sp>
    </p:spTree>
    <p:extLst>
      <p:ext uri="{BB962C8B-B14F-4D97-AF65-F5344CB8AC3E}">
        <p14:creationId xmlns:p14="http://schemas.microsoft.com/office/powerpoint/2010/main" val="19482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2" name="标题 1"/>
          <p:cNvSpPr>
            <a:spLocks noGrp="1"/>
          </p:cNvSpPr>
          <p:nvPr>
            <p:ph type="ctrTitle"/>
          </p:nvPr>
        </p:nvSpPr>
        <p:spPr/>
        <p:txBody>
          <a:bodyPr/>
          <a:lstStyle/>
          <a:p>
            <a:r>
              <a:rPr lang="zh-CN" altLang="en-US" sz="6600" dirty="0">
                <a:ea typeface="大黑体"/>
              </a:rPr>
              <a:t>概  述</a:t>
            </a:r>
          </a:p>
        </p:txBody>
      </p:sp>
      <p:sp>
        <p:nvSpPr>
          <p:cNvPr id="3" name="灯片编号占位符 2"/>
          <p:cNvSpPr>
            <a:spLocks noGrp="1"/>
          </p:cNvSpPr>
          <p:nvPr>
            <p:ph type="sldNum" sz="quarter" idx="12"/>
          </p:nvPr>
        </p:nvSpPr>
        <p:spPr/>
        <p:txBody>
          <a:bodyPr/>
          <a:lstStyle/>
          <a:p>
            <a:pPr>
              <a:defRPr/>
            </a:pPr>
            <a:fld id="{72B440EF-8F2B-4DC1-A99A-4D5E5739E338}" type="slidenum">
              <a:rPr lang="zh-CN" altLang="en-GB" smtClean="0"/>
              <a:pPr>
                <a:defRPr/>
              </a:pPr>
              <a:t>4</a:t>
            </a:fld>
            <a:endParaRPr lang="en-GB" altLang="zh-CN"/>
          </a:p>
        </p:txBody>
      </p:sp>
    </p:spTree>
    <p:extLst>
      <p:ext uri="{BB962C8B-B14F-4D97-AF65-F5344CB8AC3E}">
        <p14:creationId xmlns:p14="http://schemas.microsoft.com/office/powerpoint/2010/main" val="805043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CD4F317-7DC1-4F84-A939-1DEAB736D19F}"/>
              </a:ext>
            </a:extLst>
          </p:cNvPr>
          <p:cNvSpPr>
            <a:spLocks noGrp="1"/>
          </p:cNvSpPr>
          <p:nvPr>
            <p:ph type="sldNum" sz="quarter" idx="12"/>
          </p:nvPr>
        </p:nvSpPr>
        <p:spPr/>
        <p:txBody>
          <a:bodyPr/>
          <a:lstStyle/>
          <a:p>
            <a:pPr>
              <a:defRPr/>
            </a:pPr>
            <a:fld id="{F13EC1A2-80CC-4BEA-A8B9-2E1E540E6C1F}" type="slidenum">
              <a:rPr lang="zh-CN" altLang="en-GB" smtClean="0"/>
              <a:pPr>
                <a:defRPr/>
              </a:pPr>
              <a:t>49</a:t>
            </a:fld>
            <a:endParaRPr lang="en-GB" altLang="zh-CN"/>
          </a:p>
        </p:txBody>
      </p:sp>
      <p:pic>
        <p:nvPicPr>
          <p:cNvPr id="4" name="图片 3">
            <a:extLst>
              <a:ext uri="{FF2B5EF4-FFF2-40B4-BE49-F238E27FC236}">
                <a16:creationId xmlns:a16="http://schemas.microsoft.com/office/drawing/2014/main" id="{2949FD23-C7EA-4CF6-8A3C-09A542B65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139" y="475784"/>
            <a:ext cx="6648892" cy="6014225"/>
          </a:xfrm>
          <a:prstGeom prst="rect">
            <a:avLst/>
          </a:prstGeom>
        </p:spPr>
      </p:pic>
    </p:spTree>
    <p:extLst>
      <p:ext uri="{BB962C8B-B14F-4D97-AF65-F5344CB8AC3E}">
        <p14:creationId xmlns:p14="http://schemas.microsoft.com/office/powerpoint/2010/main" val="3026181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742950" y="1801813"/>
            <a:ext cx="7772400" cy="4114800"/>
          </a:xfrm>
        </p:spPr>
        <p:txBody>
          <a:bodyPr/>
          <a:lstStyle/>
          <a:p>
            <a:pPr eaLnBrk="1" hangingPunct="1">
              <a:buFont typeface="Wingdings" panose="05000000000000000000" pitchFamily="2" charset="2"/>
              <a:buChar char="l"/>
            </a:pPr>
            <a:r>
              <a:rPr lang="zh-CN" altLang="en-US" sz="3600" b="1" dirty="0">
                <a:ea typeface="大黑体" charset="-122"/>
              </a:rPr>
              <a:t>均衡技术</a:t>
            </a:r>
          </a:p>
          <a:p>
            <a:pPr eaLnBrk="1" hangingPunct="1">
              <a:buFont typeface="Wingdings" panose="05000000000000000000" pitchFamily="2" charset="2"/>
              <a:buChar char="l"/>
            </a:pPr>
            <a:r>
              <a:rPr lang="zh-CN" altLang="en-US" sz="3600" b="1" dirty="0">
                <a:ea typeface="大黑体" charset="-122"/>
              </a:rPr>
              <a:t>瑞克技术</a:t>
            </a:r>
          </a:p>
          <a:p>
            <a:pPr eaLnBrk="1" hangingPunct="1">
              <a:buFont typeface="Wingdings" panose="05000000000000000000" pitchFamily="2" charset="2"/>
              <a:buChar char="l"/>
            </a:pPr>
            <a:r>
              <a:rPr lang="zh-CN" altLang="en-US" sz="3600" b="1" dirty="0">
                <a:ea typeface="大黑体" charset="-122"/>
              </a:rPr>
              <a:t>交织编码技术</a:t>
            </a:r>
          </a:p>
          <a:p>
            <a:pPr eaLnBrk="1" hangingPunct="1">
              <a:buFont typeface="Wingdings" panose="05000000000000000000" pitchFamily="2" charset="2"/>
              <a:buChar char="l"/>
            </a:pPr>
            <a:r>
              <a:rPr lang="zh-CN" altLang="en-US" sz="3600" b="1" dirty="0">
                <a:ea typeface="大黑体" charset="-122"/>
              </a:rPr>
              <a:t>空时编码技术</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50</a:t>
            </a:fld>
            <a:endParaRPr lang="en-GB" altLang="zh-CN"/>
          </a:p>
        </p:txBody>
      </p:sp>
      <p:sp>
        <p:nvSpPr>
          <p:cNvPr id="4" name="文本框 3"/>
          <p:cNvSpPr txBox="1"/>
          <p:nvPr/>
        </p:nvSpPr>
        <p:spPr>
          <a:xfrm>
            <a:off x="411480" y="390694"/>
            <a:ext cx="3275256" cy="1015663"/>
          </a:xfrm>
          <a:prstGeom prst="rect">
            <a:avLst/>
          </a:prstGeom>
          <a:noFill/>
        </p:spPr>
        <p:txBody>
          <a:bodyPr wrap="none" rtlCol="0">
            <a:spAutoFit/>
          </a:bodyPr>
          <a:lstStyle/>
          <a:p>
            <a:r>
              <a:rPr lang="zh-CN" altLang="en-US" sz="6000">
                <a:solidFill>
                  <a:srgbClr val="C00000"/>
                </a:solidFill>
                <a:latin typeface="黑体" panose="02010609060101010101" pitchFamily="49" charset="-122"/>
                <a:ea typeface="黑体" panose="02010609060101010101" pitchFamily="49" charset="-122"/>
              </a:rPr>
              <a:t>第二部分</a:t>
            </a:r>
            <a:endParaRPr lang="zh-CN" altLang="en-US" sz="6000"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9691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14339" name="Rectangle 3"/>
          <p:cNvSpPr>
            <a:spLocks noGrp="1" noChangeArrowheads="1"/>
          </p:cNvSpPr>
          <p:nvPr>
            <p:ph type="subTitle" idx="1"/>
          </p:nvPr>
        </p:nvSpPr>
        <p:spPr>
          <a:xfrm>
            <a:off x="990600" y="1619250"/>
            <a:ext cx="6591300" cy="1143000"/>
          </a:xfrm>
        </p:spPr>
        <p:txBody>
          <a:bodyPr/>
          <a:lstStyle/>
          <a:p>
            <a:pPr eaLnBrk="1" hangingPunct="1">
              <a:buClr>
                <a:schemeClr val="tx1"/>
              </a:buClr>
            </a:pPr>
            <a:r>
              <a:rPr lang="zh-CN" altLang="en-US" b="1" dirty="0">
                <a:solidFill>
                  <a:srgbClr val="CC0000"/>
                </a:solidFill>
                <a:ea typeface="大黑体" charset="-122"/>
              </a:rPr>
              <a:t>均衡技术</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51</a:t>
            </a:fld>
            <a:endParaRPr lang="en-GB" altLang="zh-CN"/>
          </a:p>
        </p:txBody>
      </p:sp>
    </p:spTree>
    <p:extLst>
      <p:ext uri="{BB962C8B-B14F-4D97-AF65-F5344CB8AC3E}">
        <p14:creationId xmlns:p14="http://schemas.microsoft.com/office/powerpoint/2010/main" val="2485928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61975" y="246857"/>
            <a:ext cx="7772400" cy="1143000"/>
          </a:xfrm>
        </p:spPr>
        <p:txBody>
          <a:bodyPr/>
          <a:lstStyle/>
          <a:p>
            <a:pPr eaLnBrk="1" hangingPunct="1"/>
            <a:r>
              <a:rPr lang="zh-CN" altLang="en-US" sz="3600" b="1" dirty="0">
                <a:ea typeface="大黑体" charset="-122"/>
              </a:rPr>
              <a:t>抗色散原理</a:t>
            </a:r>
          </a:p>
        </p:txBody>
      </p:sp>
      <p:sp>
        <p:nvSpPr>
          <p:cNvPr id="15363" name="Rectangle 3"/>
          <p:cNvSpPr>
            <a:spLocks noGrp="1" noChangeArrowheads="1"/>
          </p:cNvSpPr>
          <p:nvPr>
            <p:ph type="body" idx="1"/>
          </p:nvPr>
        </p:nvSpPr>
        <p:spPr>
          <a:xfrm>
            <a:off x="685800" y="3390900"/>
            <a:ext cx="7772400" cy="2457450"/>
          </a:xfrm>
        </p:spPr>
        <p:txBody>
          <a:bodyPr/>
          <a:lstStyle/>
          <a:p>
            <a:pPr eaLnBrk="1" hangingPunct="1">
              <a:buFont typeface="Wingdings" panose="05000000000000000000" pitchFamily="2" charset="2"/>
              <a:buChar char="l"/>
            </a:pPr>
            <a:r>
              <a:rPr lang="en-US" altLang="zh-CN" sz="2400" b="1" dirty="0" err="1">
                <a:ea typeface="大黑体" charset="-122"/>
              </a:rPr>
              <a:t>假定无线传播信道是没有色散的，则发送滤波器和接收滤波器应该满足</a:t>
            </a:r>
            <a:r>
              <a:rPr lang="zh-CN" altLang="en-US" sz="2400" b="1" dirty="0">
                <a:latin typeface="大黑体" charset="-122"/>
                <a:ea typeface="大黑体" charset="-122"/>
              </a:rPr>
              <a:t>奈奎斯特第一准则及匹配滤波准则。这时在</a:t>
            </a:r>
            <a:r>
              <a:rPr lang="en-US" altLang="zh-CN" sz="2400" b="1" dirty="0">
                <a:latin typeface="大黑体" charset="-122"/>
                <a:ea typeface="大黑体" charset="-122"/>
              </a:rPr>
              <a:t>AWGN</a:t>
            </a:r>
            <a:r>
              <a:rPr lang="zh-CN" altLang="en-US" sz="2400" b="1" dirty="0">
                <a:latin typeface="大黑体" charset="-122"/>
                <a:ea typeface="大黑体" charset="-122"/>
              </a:rPr>
              <a:t>信道上的误码性能可以最佳。</a:t>
            </a:r>
          </a:p>
          <a:p>
            <a:pPr eaLnBrk="1" hangingPunct="1">
              <a:buFont typeface="Wingdings" panose="05000000000000000000" pitchFamily="2" charset="2"/>
              <a:buChar char="l"/>
            </a:pPr>
            <a:r>
              <a:rPr lang="zh-CN" altLang="en-US" sz="2400" b="1" dirty="0">
                <a:latin typeface="大黑体" charset="-122"/>
                <a:ea typeface="大黑体" charset="-122"/>
              </a:rPr>
              <a:t>如果无线传播信道存在色散，则由发送滤波器和传播信道构成一个发送端的综合滤波器，就破坏了</a:t>
            </a:r>
            <a:r>
              <a:rPr lang="zh-CN" altLang="en-US" sz="2400" b="1" dirty="0">
                <a:solidFill>
                  <a:srgbClr val="FF0000"/>
                </a:solidFill>
                <a:latin typeface="大黑体" charset="-122"/>
                <a:ea typeface="大黑体" charset="-122"/>
              </a:rPr>
              <a:t>奈奎斯特第一准则及匹配滤波准则</a:t>
            </a:r>
            <a:r>
              <a:rPr lang="zh-CN" altLang="en-US" sz="2400" b="1" dirty="0">
                <a:latin typeface="大黑体" charset="-122"/>
                <a:ea typeface="大黑体" charset="-122"/>
              </a:rPr>
              <a:t>，使误码性能严重恶化。</a:t>
            </a:r>
            <a:endParaRPr lang="en-US" altLang="zh-CN" sz="2400" b="1" dirty="0">
              <a:ea typeface="大黑体" charset="-122"/>
            </a:endParaRPr>
          </a:p>
        </p:txBody>
      </p:sp>
      <p:grpSp>
        <p:nvGrpSpPr>
          <p:cNvPr id="15364" name="Group 35"/>
          <p:cNvGrpSpPr>
            <a:grpSpLocks/>
          </p:cNvGrpSpPr>
          <p:nvPr/>
        </p:nvGrpSpPr>
        <p:grpSpPr bwMode="auto">
          <a:xfrm>
            <a:off x="809625" y="1809750"/>
            <a:ext cx="7324725" cy="1536700"/>
            <a:chOff x="558" y="972"/>
            <a:chExt cx="4614" cy="968"/>
          </a:xfrm>
        </p:grpSpPr>
        <p:sp>
          <p:nvSpPr>
            <p:cNvPr id="15366" name="Rectangle 5"/>
            <p:cNvSpPr>
              <a:spLocks noChangeArrowheads="1"/>
            </p:cNvSpPr>
            <p:nvPr/>
          </p:nvSpPr>
          <p:spPr bwMode="auto">
            <a:xfrm>
              <a:off x="930" y="1002"/>
              <a:ext cx="875"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发送</a:t>
              </a:r>
            </a:p>
            <a:p>
              <a:pPr algn="ctr"/>
              <a:r>
                <a:rPr lang="zh-CN" altLang="en-US" sz="1800"/>
                <a:t>滤波器</a:t>
              </a:r>
            </a:p>
          </p:txBody>
        </p:sp>
        <p:sp>
          <p:nvSpPr>
            <p:cNvPr id="15367" name="Rectangle 6"/>
            <p:cNvSpPr>
              <a:spLocks noChangeArrowheads="1"/>
            </p:cNvSpPr>
            <p:nvPr/>
          </p:nvSpPr>
          <p:spPr bwMode="auto">
            <a:xfrm>
              <a:off x="2088" y="1002"/>
              <a:ext cx="875"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无线传播</a:t>
              </a:r>
            </a:p>
            <a:p>
              <a:pPr algn="ctr"/>
              <a:r>
                <a:rPr lang="zh-CN" altLang="en-US" sz="1800"/>
                <a:t>信道</a:t>
              </a:r>
            </a:p>
          </p:txBody>
        </p:sp>
        <p:sp>
          <p:nvSpPr>
            <p:cNvPr id="15368" name="Line 7"/>
            <p:cNvSpPr>
              <a:spLocks noChangeShapeType="1"/>
            </p:cNvSpPr>
            <p:nvPr/>
          </p:nvSpPr>
          <p:spPr bwMode="auto">
            <a:xfrm flipV="1">
              <a:off x="558" y="1260"/>
              <a:ext cx="402"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9" name="Line 8"/>
            <p:cNvSpPr>
              <a:spLocks noChangeShapeType="1"/>
            </p:cNvSpPr>
            <p:nvPr/>
          </p:nvSpPr>
          <p:spPr bwMode="auto">
            <a:xfrm flipV="1">
              <a:off x="1806" y="1242"/>
              <a:ext cx="294"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Rectangle 10"/>
            <p:cNvSpPr>
              <a:spLocks noChangeArrowheads="1"/>
            </p:cNvSpPr>
            <p:nvPr/>
          </p:nvSpPr>
          <p:spPr bwMode="auto">
            <a:xfrm>
              <a:off x="4032" y="972"/>
              <a:ext cx="875"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接收</a:t>
              </a:r>
            </a:p>
            <a:p>
              <a:pPr algn="ctr"/>
              <a:r>
                <a:rPr lang="zh-CN" altLang="en-US" sz="1800"/>
                <a:t>滤波器</a:t>
              </a:r>
            </a:p>
          </p:txBody>
        </p:sp>
        <p:sp>
          <p:nvSpPr>
            <p:cNvPr id="15371" name="Line 11"/>
            <p:cNvSpPr>
              <a:spLocks noChangeShapeType="1"/>
            </p:cNvSpPr>
            <p:nvPr/>
          </p:nvSpPr>
          <p:spPr bwMode="auto">
            <a:xfrm flipV="1">
              <a:off x="3756" y="1230"/>
              <a:ext cx="276"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2" name="Line 12"/>
            <p:cNvSpPr>
              <a:spLocks noChangeShapeType="1"/>
            </p:cNvSpPr>
            <p:nvPr/>
          </p:nvSpPr>
          <p:spPr bwMode="auto">
            <a:xfrm>
              <a:off x="4896" y="1224"/>
              <a:ext cx="276"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Rectangle 13"/>
            <p:cNvSpPr>
              <a:spLocks noChangeArrowheads="1"/>
            </p:cNvSpPr>
            <p:nvPr/>
          </p:nvSpPr>
          <p:spPr bwMode="auto">
            <a:xfrm>
              <a:off x="3240" y="996"/>
              <a:ext cx="504" cy="444"/>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15374" name="Line 14"/>
            <p:cNvSpPr>
              <a:spLocks noChangeShapeType="1"/>
            </p:cNvSpPr>
            <p:nvPr/>
          </p:nvSpPr>
          <p:spPr bwMode="auto">
            <a:xfrm>
              <a:off x="2958" y="1230"/>
              <a:ext cx="2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5" name="Line 15"/>
            <p:cNvSpPr>
              <a:spLocks noChangeShapeType="1"/>
            </p:cNvSpPr>
            <p:nvPr/>
          </p:nvSpPr>
          <p:spPr bwMode="auto">
            <a:xfrm flipV="1">
              <a:off x="3480" y="1452"/>
              <a:ext cx="6" cy="23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6" name="Text Box 16"/>
            <p:cNvSpPr txBox="1">
              <a:spLocks noChangeArrowheads="1"/>
            </p:cNvSpPr>
            <p:nvPr/>
          </p:nvSpPr>
          <p:spPr bwMode="auto">
            <a:xfrm>
              <a:off x="3254" y="1106"/>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相加</a:t>
              </a:r>
            </a:p>
          </p:txBody>
        </p:sp>
        <p:sp>
          <p:nvSpPr>
            <p:cNvPr id="15377" name="Rectangle 17"/>
            <p:cNvSpPr>
              <a:spLocks noChangeArrowheads="1"/>
            </p:cNvSpPr>
            <p:nvPr/>
          </p:nvSpPr>
          <p:spPr bwMode="auto">
            <a:xfrm>
              <a:off x="3301" y="1709"/>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噪声</a:t>
              </a:r>
            </a:p>
          </p:txBody>
        </p:sp>
        <p:sp>
          <p:nvSpPr>
            <p:cNvPr id="15378" name="Text Box 31"/>
            <p:cNvSpPr txBox="1">
              <a:spLocks noChangeArrowheads="1"/>
            </p:cNvSpPr>
            <p:nvPr/>
          </p:nvSpPr>
          <p:spPr bwMode="auto">
            <a:xfrm>
              <a:off x="1158" y="1675"/>
              <a:ext cx="4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T</a:t>
              </a:r>
              <a:r>
                <a:rPr lang="en-US" altLang="zh-CN"/>
                <a:t>(f)</a:t>
              </a:r>
            </a:p>
          </p:txBody>
        </p:sp>
        <p:sp>
          <p:nvSpPr>
            <p:cNvPr id="15379" name="Text Box 32"/>
            <p:cNvSpPr txBox="1">
              <a:spLocks noChangeArrowheads="1"/>
            </p:cNvSpPr>
            <p:nvPr/>
          </p:nvSpPr>
          <p:spPr bwMode="auto">
            <a:xfrm>
              <a:off x="2266" y="1691"/>
              <a:ext cx="4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C</a:t>
              </a:r>
              <a:r>
                <a:rPr lang="en-US" altLang="zh-CN"/>
                <a:t>(f)</a:t>
              </a:r>
            </a:p>
          </p:txBody>
        </p:sp>
        <p:sp>
          <p:nvSpPr>
            <p:cNvPr id="15380" name="Text Box 33"/>
            <p:cNvSpPr txBox="1">
              <a:spLocks noChangeArrowheads="1"/>
            </p:cNvSpPr>
            <p:nvPr/>
          </p:nvSpPr>
          <p:spPr bwMode="auto">
            <a:xfrm>
              <a:off x="4222" y="1673"/>
              <a:ext cx="4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R</a:t>
              </a:r>
              <a:r>
                <a:rPr lang="en-US" altLang="zh-CN"/>
                <a:t>(f)</a:t>
              </a:r>
            </a:p>
          </p:txBody>
        </p:sp>
      </p:grpSp>
      <p:sp>
        <p:nvSpPr>
          <p:cNvPr id="15365" name="Rectangle 36"/>
          <p:cNvSpPr>
            <a:spLocks noChangeArrowheads="1"/>
          </p:cNvSpPr>
          <p:nvPr/>
        </p:nvSpPr>
        <p:spPr bwMode="auto">
          <a:xfrm>
            <a:off x="1181100" y="1587500"/>
            <a:ext cx="3619500" cy="12446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52</a:t>
            </a:fld>
            <a:endParaRPr lang="en-GB" altLang="zh-CN"/>
          </a:p>
        </p:txBody>
      </p:sp>
    </p:spTree>
    <p:extLst>
      <p:ext uri="{BB962C8B-B14F-4D97-AF65-F5344CB8AC3E}">
        <p14:creationId xmlns:p14="http://schemas.microsoft.com/office/powerpoint/2010/main" val="1592535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33400" y="476250"/>
            <a:ext cx="7772400" cy="927100"/>
          </a:xfrm>
        </p:spPr>
        <p:txBody>
          <a:bodyPr/>
          <a:lstStyle/>
          <a:p>
            <a:pPr algn="l" eaLnBrk="1" hangingPunct="1"/>
            <a:r>
              <a:rPr lang="zh-CN" altLang="en-US" sz="5400" b="1" dirty="0">
                <a:solidFill>
                  <a:srgbClr val="002060"/>
                </a:solidFill>
                <a:ea typeface="大黑体" charset="-122"/>
              </a:rPr>
              <a:t>抗色散原理（续）</a:t>
            </a:r>
          </a:p>
        </p:txBody>
      </p:sp>
      <p:sp>
        <p:nvSpPr>
          <p:cNvPr id="1028" name="Rectangle 3"/>
          <p:cNvSpPr>
            <a:spLocks noGrp="1" noChangeArrowheads="1"/>
          </p:cNvSpPr>
          <p:nvPr>
            <p:ph type="body" sz="half" idx="1"/>
          </p:nvPr>
        </p:nvSpPr>
        <p:spPr>
          <a:xfrm>
            <a:off x="673100" y="1651000"/>
            <a:ext cx="7493000" cy="4464050"/>
          </a:xfrm>
        </p:spPr>
        <p:txBody>
          <a:bodyPr/>
          <a:lstStyle/>
          <a:p>
            <a:pPr algn="l" eaLnBrk="1" hangingPunct="1">
              <a:lnSpc>
                <a:spcPct val="80000"/>
              </a:lnSpc>
              <a:buFont typeface="Wingdings" panose="05000000000000000000" pitchFamily="2" charset="2"/>
              <a:buChar char="l"/>
            </a:pPr>
            <a:r>
              <a:rPr lang="zh-CN" altLang="en-US" sz="2400" b="1" dirty="0">
                <a:ea typeface="大黑体" charset="-122"/>
              </a:rPr>
              <a:t>理想信道的传输条件：</a:t>
            </a:r>
          </a:p>
          <a:p>
            <a:pPr lvl="1" eaLnBrk="1" hangingPunct="1">
              <a:lnSpc>
                <a:spcPct val="125000"/>
              </a:lnSpc>
              <a:buFontTx/>
              <a:buNone/>
            </a:pPr>
            <a:r>
              <a:rPr lang="zh-CN" altLang="en-US" sz="2000" b="1" dirty="0">
                <a:ea typeface="大黑体" charset="-122"/>
              </a:rPr>
              <a:t>－ </a:t>
            </a:r>
            <a:r>
              <a:rPr lang="en-US" altLang="zh-CN" sz="2000" b="1" dirty="0">
                <a:ea typeface="大黑体" charset="-122"/>
              </a:rPr>
              <a:t>H</a:t>
            </a:r>
            <a:r>
              <a:rPr lang="en-US" altLang="zh-CN" sz="2000" b="1" baseline="-25000" dirty="0">
                <a:ea typeface="大黑体" charset="-122"/>
              </a:rPr>
              <a:t>C</a:t>
            </a:r>
            <a:r>
              <a:rPr lang="en-US" altLang="zh-CN" sz="2000" b="1" dirty="0">
                <a:ea typeface="大黑体" charset="-122"/>
              </a:rPr>
              <a:t>(f) = 1</a:t>
            </a:r>
            <a:r>
              <a:rPr lang="zh-CN" altLang="en-US" sz="2000" b="1" dirty="0">
                <a:ea typeface="大黑体" charset="-122"/>
              </a:rPr>
              <a:t>，信道无色散</a:t>
            </a:r>
          </a:p>
          <a:p>
            <a:pPr lvl="1" eaLnBrk="1" hangingPunct="1">
              <a:lnSpc>
                <a:spcPct val="125000"/>
              </a:lnSpc>
              <a:buFontTx/>
              <a:buNone/>
            </a:pPr>
            <a:r>
              <a:rPr lang="zh-CN" altLang="en-US" sz="2000" b="1" dirty="0">
                <a:ea typeface="大黑体" charset="-122"/>
              </a:rPr>
              <a:t>－ </a:t>
            </a:r>
            <a:r>
              <a:rPr lang="en-US" altLang="zh-CN" sz="2000" b="1" dirty="0">
                <a:ea typeface="大黑体" charset="-122"/>
              </a:rPr>
              <a:t>H</a:t>
            </a:r>
            <a:r>
              <a:rPr lang="en-US" altLang="zh-CN" sz="2000" b="1" baseline="-25000" dirty="0">
                <a:ea typeface="大黑体" charset="-122"/>
              </a:rPr>
              <a:t>T</a:t>
            </a:r>
            <a:r>
              <a:rPr lang="en-US" altLang="zh-CN" sz="2000" b="1" dirty="0">
                <a:ea typeface="大黑体" charset="-122"/>
              </a:rPr>
              <a:t>(f) </a:t>
            </a:r>
            <a:r>
              <a:rPr lang="en-US" altLang="zh-CN" sz="2000" b="1" dirty="0"/>
              <a:t>× </a:t>
            </a:r>
            <a:r>
              <a:rPr lang="en-US" altLang="zh-CN" sz="2000" b="1" dirty="0">
                <a:ea typeface="大黑体" charset="-122"/>
              </a:rPr>
              <a:t>H</a:t>
            </a:r>
            <a:r>
              <a:rPr lang="en-US" altLang="zh-CN" sz="2000" b="1" baseline="-25000" dirty="0">
                <a:ea typeface="大黑体" charset="-122"/>
              </a:rPr>
              <a:t>R</a:t>
            </a:r>
            <a:r>
              <a:rPr lang="en-US" altLang="zh-CN" sz="2000" b="1" dirty="0">
                <a:ea typeface="大黑体" charset="-122"/>
              </a:rPr>
              <a:t>(f)= N </a:t>
            </a:r>
            <a:r>
              <a:rPr lang="en-US" altLang="zh-CN" sz="2000" b="1" baseline="-25000" dirty="0">
                <a:ea typeface="大黑体" charset="-122"/>
              </a:rPr>
              <a:t>1</a:t>
            </a:r>
            <a:r>
              <a:rPr lang="en-US" altLang="zh-CN" sz="2000" b="1" dirty="0">
                <a:ea typeface="大黑体" charset="-122"/>
              </a:rPr>
              <a:t> (f)</a:t>
            </a:r>
            <a:r>
              <a:rPr lang="zh-CN" altLang="en-US" sz="2000" b="1" dirty="0">
                <a:ea typeface="大黑体" charset="-122"/>
              </a:rPr>
              <a:t>，收发滤波满足奈奎斯特第一准则</a:t>
            </a:r>
          </a:p>
          <a:p>
            <a:pPr lvl="1" eaLnBrk="1" hangingPunct="1">
              <a:lnSpc>
                <a:spcPct val="125000"/>
              </a:lnSpc>
              <a:buFontTx/>
              <a:buNone/>
            </a:pPr>
            <a:r>
              <a:rPr lang="zh-CN" altLang="en-US" sz="2000" b="1" dirty="0">
                <a:ea typeface="大黑体" charset="-122"/>
              </a:rPr>
              <a:t>－ </a:t>
            </a:r>
            <a:r>
              <a:rPr lang="en-US" altLang="zh-CN" sz="2000" b="1" dirty="0">
                <a:ea typeface="大黑体" charset="-122"/>
              </a:rPr>
              <a:t>H</a:t>
            </a:r>
            <a:r>
              <a:rPr lang="en-US" altLang="zh-CN" sz="2000" b="1" baseline="-25000" dirty="0">
                <a:ea typeface="大黑体" charset="-122"/>
              </a:rPr>
              <a:t>T</a:t>
            </a:r>
            <a:r>
              <a:rPr lang="en-US" altLang="zh-CN" sz="2000" b="1" dirty="0">
                <a:ea typeface="大黑体" charset="-122"/>
              </a:rPr>
              <a:t>(f) = H</a:t>
            </a:r>
            <a:r>
              <a:rPr lang="en-US" altLang="zh-CN" sz="2000" b="1" baseline="-25000" dirty="0">
                <a:ea typeface="大黑体" charset="-122"/>
              </a:rPr>
              <a:t>R</a:t>
            </a:r>
            <a:r>
              <a:rPr lang="en-US" altLang="zh-CN" sz="2000" b="1" dirty="0">
                <a:ea typeface="大黑体" charset="-122"/>
              </a:rPr>
              <a:t>(f)</a:t>
            </a:r>
            <a:r>
              <a:rPr lang="zh-CN" altLang="en-US" sz="2000" b="1" dirty="0">
                <a:ea typeface="大黑体" charset="-122"/>
              </a:rPr>
              <a:t>，收发滤波满足匹配滤波准则</a:t>
            </a:r>
          </a:p>
          <a:p>
            <a:pPr algn="l" eaLnBrk="1" hangingPunct="1">
              <a:lnSpc>
                <a:spcPct val="80000"/>
              </a:lnSpc>
              <a:buFontTx/>
              <a:buNone/>
            </a:pPr>
            <a:endParaRPr lang="zh-CN" altLang="en-US" sz="2400" b="1" dirty="0">
              <a:latin typeface="大黑体" charset="-122"/>
              <a:ea typeface="大黑体" charset="-122"/>
            </a:endParaRPr>
          </a:p>
          <a:p>
            <a:pPr algn="l" eaLnBrk="1" hangingPunct="1">
              <a:lnSpc>
                <a:spcPct val="80000"/>
              </a:lnSpc>
              <a:buFont typeface="Wingdings" panose="05000000000000000000" pitchFamily="2" charset="2"/>
              <a:buChar char="l"/>
            </a:pPr>
            <a:r>
              <a:rPr lang="zh-CN" altLang="en-US" sz="2400" b="1" dirty="0">
                <a:latin typeface="大黑体" charset="-122"/>
                <a:ea typeface="大黑体" charset="-122"/>
              </a:rPr>
              <a:t>就有：</a:t>
            </a:r>
            <a:endParaRPr lang="zh-CN" altLang="en-US" sz="2400" b="1" dirty="0">
              <a:ea typeface="大黑体" charset="-122"/>
            </a:endParaRPr>
          </a:p>
        </p:txBody>
      </p:sp>
      <p:graphicFrame>
        <p:nvGraphicFramePr>
          <p:cNvPr id="1026" name="Object 21"/>
          <p:cNvGraphicFramePr>
            <a:graphicFrameLocks noGrp="1" noChangeAspect="1"/>
          </p:cNvGraphicFramePr>
          <p:nvPr>
            <p:ph sz="half" idx="2"/>
            <p:extLst/>
          </p:nvPr>
        </p:nvGraphicFramePr>
        <p:xfrm>
          <a:off x="2495550" y="4470400"/>
          <a:ext cx="3265488" cy="939800"/>
        </p:xfrm>
        <a:graphic>
          <a:graphicData uri="http://schemas.openxmlformats.org/presentationml/2006/ole">
            <mc:AlternateContent xmlns:mc="http://schemas.openxmlformats.org/markup-compatibility/2006">
              <mc:Choice xmlns:v="urn:schemas-microsoft-com:vml" Requires="v">
                <p:oleObj spid="_x0000_s19493" name="Equation" r:id="rId3" imgW="1676160" imgH="482400" progId="Equation.DSMT4">
                  <p:embed/>
                </p:oleObj>
              </mc:Choice>
              <mc:Fallback>
                <p:oleObj name="Equation" r:id="rId3" imgW="167616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4470400"/>
                        <a:ext cx="3265488"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580D472-E85D-4DED-99F2-8D403906005A}" type="slidenum">
              <a:rPr lang="en-US" altLang="zh-CN" smtClean="0"/>
              <a:pPr/>
              <a:t>53</a:t>
            </a:fld>
            <a:endParaRPr lang="en-US" altLang="zh-CN"/>
          </a:p>
        </p:txBody>
      </p:sp>
    </p:spTree>
    <p:extLst>
      <p:ext uri="{BB962C8B-B14F-4D97-AF65-F5344CB8AC3E}">
        <p14:creationId xmlns:p14="http://schemas.microsoft.com/office/powerpoint/2010/main" val="2664684890"/>
      </p:ext>
    </p:extLst>
  </p:cSld>
  <p:clrMapOvr>
    <a:masterClrMapping/>
  </p:clrMapOvr>
  <p:transition>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6900" y="323850"/>
            <a:ext cx="7772400" cy="1143000"/>
          </a:xfrm>
        </p:spPr>
        <p:txBody>
          <a:bodyPr/>
          <a:lstStyle/>
          <a:p>
            <a:pPr eaLnBrk="1" hangingPunct="1"/>
            <a:r>
              <a:rPr lang="zh-CN" altLang="en-US" b="1" dirty="0">
                <a:ea typeface="大黑体" charset="-122"/>
              </a:rPr>
              <a:t>抗色散原理（续）</a:t>
            </a:r>
          </a:p>
        </p:txBody>
      </p:sp>
      <p:sp>
        <p:nvSpPr>
          <p:cNvPr id="16387" name="Rectangle 3"/>
          <p:cNvSpPr>
            <a:spLocks noGrp="1" noChangeArrowheads="1"/>
          </p:cNvSpPr>
          <p:nvPr>
            <p:ph type="body" idx="1"/>
          </p:nvPr>
        </p:nvSpPr>
        <p:spPr>
          <a:xfrm>
            <a:off x="800100" y="3581400"/>
            <a:ext cx="7772400" cy="2457450"/>
          </a:xfrm>
        </p:spPr>
        <p:txBody>
          <a:bodyPr/>
          <a:lstStyle/>
          <a:p>
            <a:pPr>
              <a:lnSpc>
                <a:spcPct val="80000"/>
              </a:lnSpc>
              <a:buFont typeface="Wingdings" panose="05000000000000000000" pitchFamily="2" charset="2"/>
              <a:buChar char="l"/>
            </a:pPr>
            <a:r>
              <a:rPr lang="zh-CN" altLang="en-US" sz="2400" b="1" dirty="0">
                <a:solidFill>
                  <a:srgbClr val="CC0000"/>
                </a:solidFill>
                <a:ea typeface="大黑体" charset="-122"/>
              </a:rPr>
              <a:t>采用发送均衡器的方法（</a:t>
            </a:r>
            <a:r>
              <a:rPr lang="zh-CN" altLang="en-US" dirty="0">
                <a:solidFill>
                  <a:srgbClr val="CC0000"/>
                </a:solidFill>
                <a:ea typeface="大黑体" charset="-122"/>
              </a:rPr>
              <a:t>也就是“预” 均衡</a:t>
            </a:r>
            <a:r>
              <a:rPr lang="zh-CN" altLang="en-US" sz="2400" b="1" dirty="0">
                <a:solidFill>
                  <a:srgbClr val="CC0000"/>
                </a:solidFill>
                <a:ea typeface="大黑体" charset="-122"/>
              </a:rPr>
              <a:t>）</a:t>
            </a:r>
            <a:r>
              <a:rPr lang="zh-CN" altLang="en-US" sz="2400" b="1" dirty="0">
                <a:ea typeface="大黑体" charset="-122"/>
              </a:rPr>
              <a:t>。令其频域</a:t>
            </a:r>
            <a:r>
              <a:rPr lang="zh-CN" altLang="en-US" sz="2400" b="1" dirty="0">
                <a:latin typeface="大黑体" charset="-122"/>
                <a:ea typeface="大黑体" charset="-122"/>
              </a:rPr>
              <a:t>响应为</a:t>
            </a:r>
            <a:r>
              <a:rPr lang="en-US" altLang="zh-CN" sz="2400" b="1" dirty="0">
                <a:latin typeface="大黑体" charset="-122"/>
                <a:ea typeface="大黑体" charset="-122"/>
              </a:rPr>
              <a:t>1/HC(f)</a:t>
            </a:r>
            <a:r>
              <a:rPr lang="zh-CN" altLang="en-US" sz="2400" b="1" dirty="0">
                <a:latin typeface="大黑体" charset="-122"/>
                <a:ea typeface="大黑体" charset="-122"/>
              </a:rPr>
              <a:t>，就可以完全抵销信道色散的影响。这时整个系统还是</a:t>
            </a:r>
            <a:r>
              <a:rPr lang="zh-CN" altLang="en-US" sz="2400" b="1" dirty="0">
                <a:ea typeface="大黑体" charset="-122"/>
              </a:rPr>
              <a:t>满足</a:t>
            </a:r>
            <a:r>
              <a:rPr lang="zh-CN" altLang="en-US" sz="2400" b="1" dirty="0">
                <a:latin typeface="大黑体" charset="-122"/>
                <a:ea typeface="大黑体" charset="-122"/>
              </a:rPr>
              <a:t>奈奎斯特第一准则及匹配滤波准则，在</a:t>
            </a:r>
            <a:r>
              <a:rPr lang="en-US" altLang="zh-CN" sz="2400" b="1" dirty="0">
                <a:latin typeface="大黑体" charset="-122"/>
                <a:ea typeface="大黑体" charset="-122"/>
              </a:rPr>
              <a:t>AWGN</a:t>
            </a:r>
            <a:r>
              <a:rPr lang="zh-CN" altLang="en-US" sz="2400" b="1" dirty="0">
                <a:latin typeface="大黑体" charset="-122"/>
                <a:ea typeface="大黑体" charset="-122"/>
              </a:rPr>
              <a:t>信道上的误码性能可以最佳。</a:t>
            </a:r>
          </a:p>
          <a:p>
            <a:pPr eaLnBrk="1" hangingPunct="1">
              <a:lnSpc>
                <a:spcPct val="80000"/>
              </a:lnSpc>
              <a:buFont typeface="Wingdings" panose="05000000000000000000" pitchFamily="2" charset="2"/>
              <a:buChar char="l"/>
            </a:pPr>
            <a:r>
              <a:rPr lang="zh-CN" altLang="en-US" sz="2400" b="1" dirty="0">
                <a:latin typeface="大黑体" charset="-122"/>
                <a:ea typeface="大黑体" charset="-122"/>
              </a:rPr>
              <a:t>但是在无线传播场合，信道特性是时变的，无法在发送端完全准确预测信道的传递响应，因而就无法在发送端构建一个有效的均衡器来抵销信道色散的影响。</a:t>
            </a:r>
            <a:endParaRPr lang="en-US" altLang="zh-CN" sz="2400" b="1" dirty="0">
              <a:ea typeface="大黑体" charset="-122"/>
            </a:endParaRPr>
          </a:p>
        </p:txBody>
      </p:sp>
      <p:grpSp>
        <p:nvGrpSpPr>
          <p:cNvPr id="16388" name="Group 24"/>
          <p:cNvGrpSpPr>
            <a:grpSpLocks/>
          </p:cNvGrpSpPr>
          <p:nvPr/>
        </p:nvGrpSpPr>
        <p:grpSpPr bwMode="auto">
          <a:xfrm>
            <a:off x="619125" y="1784350"/>
            <a:ext cx="7969250" cy="1473200"/>
            <a:chOff x="294" y="980"/>
            <a:chExt cx="5020" cy="928"/>
          </a:xfrm>
        </p:grpSpPr>
        <p:sp>
          <p:nvSpPr>
            <p:cNvPr id="16390" name="Rectangle 5"/>
            <p:cNvSpPr>
              <a:spLocks noChangeArrowheads="1"/>
            </p:cNvSpPr>
            <p:nvPr/>
          </p:nvSpPr>
          <p:spPr bwMode="auto">
            <a:xfrm>
              <a:off x="682" y="1002"/>
              <a:ext cx="707"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发送</a:t>
              </a:r>
            </a:p>
            <a:p>
              <a:pPr algn="ctr"/>
              <a:r>
                <a:rPr lang="zh-CN" altLang="en-US" sz="1800"/>
                <a:t>滤波器</a:t>
              </a:r>
            </a:p>
          </p:txBody>
        </p:sp>
        <p:sp>
          <p:nvSpPr>
            <p:cNvPr id="16391" name="Rectangle 6"/>
            <p:cNvSpPr>
              <a:spLocks noChangeArrowheads="1"/>
            </p:cNvSpPr>
            <p:nvPr/>
          </p:nvSpPr>
          <p:spPr bwMode="auto">
            <a:xfrm>
              <a:off x="2620" y="994"/>
              <a:ext cx="651"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无线传播</a:t>
              </a:r>
            </a:p>
            <a:p>
              <a:pPr algn="ctr"/>
              <a:r>
                <a:rPr lang="zh-CN" altLang="en-US" sz="1800"/>
                <a:t>信道</a:t>
              </a:r>
            </a:p>
          </p:txBody>
        </p:sp>
        <p:sp>
          <p:nvSpPr>
            <p:cNvPr id="16392" name="Line 7"/>
            <p:cNvSpPr>
              <a:spLocks noChangeShapeType="1"/>
            </p:cNvSpPr>
            <p:nvPr/>
          </p:nvSpPr>
          <p:spPr bwMode="auto">
            <a:xfrm flipV="1">
              <a:off x="294" y="1252"/>
              <a:ext cx="402"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3" name="Line 8"/>
            <p:cNvSpPr>
              <a:spLocks noChangeShapeType="1"/>
            </p:cNvSpPr>
            <p:nvPr/>
          </p:nvSpPr>
          <p:spPr bwMode="auto">
            <a:xfrm flipV="1">
              <a:off x="1398" y="1250"/>
              <a:ext cx="294"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Rectangle 10"/>
            <p:cNvSpPr>
              <a:spLocks noChangeArrowheads="1"/>
            </p:cNvSpPr>
            <p:nvPr/>
          </p:nvSpPr>
          <p:spPr bwMode="auto">
            <a:xfrm>
              <a:off x="4342" y="980"/>
              <a:ext cx="683"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接收</a:t>
              </a:r>
            </a:p>
            <a:p>
              <a:pPr algn="ctr"/>
              <a:r>
                <a:rPr lang="zh-CN" altLang="en-US" sz="1800"/>
                <a:t>滤波器</a:t>
              </a:r>
            </a:p>
          </p:txBody>
        </p:sp>
        <p:sp>
          <p:nvSpPr>
            <p:cNvPr id="16395" name="Line 11"/>
            <p:cNvSpPr>
              <a:spLocks noChangeShapeType="1"/>
            </p:cNvSpPr>
            <p:nvPr/>
          </p:nvSpPr>
          <p:spPr bwMode="auto">
            <a:xfrm flipV="1">
              <a:off x="4074" y="1222"/>
              <a:ext cx="276"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2"/>
            <p:cNvSpPr>
              <a:spLocks noChangeShapeType="1"/>
            </p:cNvSpPr>
            <p:nvPr/>
          </p:nvSpPr>
          <p:spPr bwMode="auto">
            <a:xfrm>
              <a:off x="5038" y="1232"/>
              <a:ext cx="276"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Rectangle 13"/>
            <p:cNvSpPr>
              <a:spLocks noChangeArrowheads="1"/>
            </p:cNvSpPr>
            <p:nvPr/>
          </p:nvSpPr>
          <p:spPr bwMode="auto">
            <a:xfrm>
              <a:off x="3566" y="1004"/>
              <a:ext cx="504" cy="444"/>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16398" name="Line 14"/>
            <p:cNvSpPr>
              <a:spLocks noChangeShapeType="1"/>
            </p:cNvSpPr>
            <p:nvPr/>
          </p:nvSpPr>
          <p:spPr bwMode="auto">
            <a:xfrm>
              <a:off x="3290" y="1236"/>
              <a:ext cx="2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5"/>
            <p:cNvSpPr>
              <a:spLocks noChangeShapeType="1"/>
            </p:cNvSpPr>
            <p:nvPr/>
          </p:nvSpPr>
          <p:spPr bwMode="auto">
            <a:xfrm flipV="1">
              <a:off x="3808" y="1428"/>
              <a:ext cx="6" cy="23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Text Box 16"/>
            <p:cNvSpPr txBox="1">
              <a:spLocks noChangeArrowheads="1"/>
            </p:cNvSpPr>
            <p:nvPr/>
          </p:nvSpPr>
          <p:spPr bwMode="auto">
            <a:xfrm>
              <a:off x="3606" y="1090"/>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相加</a:t>
              </a:r>
            </a:p>
          </p:txBody>
        </p:sp>
        <p:sp>
          <p:nvSpPr>
            <p:cNvPr id="16401" name="Rectangle 17"/>
            <p:cNvSpPr>
              <a:spLocks noChangeArrowheads="1"/>
            </p:cNvSpPr>
            <p:nvPr/>
          </p:nvSpPr>
          <p:spPr bwMode="auto">
            <a:xfrm>
              <a:off x="3597" y="1677"/>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噪声</a:t>
              </a:r>
            </a:p>
          </p:txBody>
        </p:sp>
        <p:sp>
          <p:nvSpPr>
            <p:cNvPr id="16402" name="Text Box 18"/>
            <p:cNvSpPr txBox="1">
              <a:spLocks noChangeArrowheads="1"/>
            </p:cNvSpPr>
            <p:nvPr/>
          </p:nvSpPr>
          <p:spPr bwMode="auto">
            <a:xfrm>
              <a:off x="814" y="1659"/>
              <a:ext cx="4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T</a:t>
              </a:r>
              <a:r>
                <a:rPr lang="en-US" altLang="zh-CN"/>
                <a:t>(f)</a:t>
              </a:r>
            </a:p>
          </p:txBody>
        </p:sp>
        <p:sp>
          <p:nvSpPr>
            <p:cNvPr id="16403" name="Text Box 19"/>
            <p:cNvSpPr txBox="1">
              <a:spLocks noChangeArrowheads="1"/>
            </p:cNvSpPr>
            <p:nvPr/>
          </p:nvSpPr>
          <p:spPr bwMode="auto">
            <a:xfrm>
              <a:off x="2762" y="1659"/>
              <a:ext cx="4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C</a:t>
              </a:r>
              <a:r>
                <a:rPr lang="en-US" altLang="zh-CN"/>
                <a:t>(f)</a:t>
              </a:r>
            </a:p>
          </p:txBody>
        </p:sp>
        <p:sp>
          <p:nvSpPr>
            <p:cNvPr id="16404" name="Text Box 20"/>
            <p:cNvSpPr txBox="1">
              <a:spLocks noChangeArrowheads="1"/>
            </p:cNvSpPr>
            <p:nvPr/>
          </p:nvSpPr>
          <p:spPr bwMode="auto">
            <a:xfrm>
              <a:off x="4502" y="1657"/>
              <a:ext cx="4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R</a:t>
              </a:r>
              <a:r>
                <a:rPr lang="en-US" altLang="zh-CN"/>
                <a:t>(f)</a:t>
              </a:r>
            </a:p>
          </p:txBody>
        </p:sp>
        <p:sp>
          <p:nvSpPr>
            <p:cNvPr id="16405" name="Rectangle 21"/>
            <p:cNvSpPr>
              <a:spLocks noChangeArrowheads="1"/>
            </p:cNvSpPr>
            <p:nvPr/>
          </p:nvSpPr>
          <p:spPr bwMode="auto">
            <a:xfrm>
              <a:off x="1692" y="994"/>
              <a:ext cx="651" cy="467"/>
            </a:xfrm>
            <a:prstGeom prst="rect">
              <a:avLst/>
            </a:prstGeom>
            <a:solidFill>
              <a:srgbClr val="FF9900"/>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发送</a:t>
              </a:r>
            </a:p>
            <a:p>
              <a:pPr algn="ctr"/>
              <a:r>
                <a:rPr lang="zh-CN" altLang="en-US" sz="1800"/>
                <a:t>均衡器</a:t>
              </a:r>
            </a:p>
          </p:txBody>
        </p:sp>
        <p:sp>
          <p:nvSpPr>
            <p:cNvPr id="16406" name="Line 22"/>
            <p:cNvSpPr>
              <a:spLocks noChangeShapeType="1"/>
            </p:cNvSpPr>
            <p:nvPr/>
          </p:nvSpPr>
          <p:spPr bwMode="auto">
            <a:xfrm flipV="1">
              <a:off x="2318" y="1226"/>
              <a:ext cx="294"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Text Box 23"/>
            <p:cNvSpPr txBox="1">
              <a:spLocks noChangeArrowheads="1"/>
            </p:cNvSpPr>
            <p:nvPr/>
          </p:nvSpPr>
          <p:spPr bwMode="auto">
            <a:xfrm>
              <a:off x="1818" y="1651"/>
              <a:ext cx="5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1/H</a:t>
              </a:r>
              <a:r>
                <a:rPr lang="en-US" altLang="zh-CN" baseline="-25000"/>
                <a:t>C</a:t>
              </a:r>
              <a:r>
                <a:rPr lang="en-US" altLang="zh-CN"/>
                <a:t>(f)</a:t>
              </a:r>
            </a:p>
          </p:txBody>
        </p:sp>
      </p:grpSp>
      <p:sp>
        <p:nvSpPr>
          <p:cNvPr id="16389" name="Rectangle 25"/>
          <p:cNvSpPr>
            <a:spLocks noChangeArrowheads="1"/>
          </p:cNvSpPr>
          <p:nvPr/>
        </p:nvSpPr>
        <p:spPr bwMode="auto">
          <a:xfrm>
            <a:off x="1054100" y="1549400"/>
            <a:ext cx="4521200" cy="12446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54</a:t>
            </a:fld>
            <a:endParaRPr lang="en-GB" altLang="zh-CN"/>
          </a:p>
        </p:txBody>
      </p:sp>
    </p:spTree>
    <p:extLst>
      <p:ext uri="{BB962C8B-B14F-4D97-AF65-F5344CB8AC3E}">
        <p14:creationId xmlns:p14="http://schemas.microsoft.com/office/powerpoint/2010/main" val="1540435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37331"/>
            <a:ext cx="7772400" cy="1143000"/>
          </a:xfrm>
        </p:spPr>
        <p:txBody>
          <a:bodyPr/>
          <a:lstStyle/>
          <a:p>
            <a:pPr eaLnBrk="1" hangingPunct="1"/>
            <a:r>
              <a:rPr lang="zh-CN" altLang="en-US" b="1" dirty="0">
                <a:ea typeface="大黑体" charset="-122"/>
              </a:rPr>
              <a:t>抗色散原理（续）</a:t>
            </a:r>
          </a:p>
        </p:txBody>
      </p:sp>
      <p:sp>
        <p:nvSpPr>
          <p:cNvPr id="17411" name="Rectangle 3"/>
          <p:cNvSpPr>
            <a:spLocks noGrp="1" noChangeArrowheads="1"/>
          </p:cNvSpPr>
          <p:nvPr>
            <p:ph type="body" idx="1"/>
          </p:nvPr>
        </p:nvSpPr>
        <p:spPr>
          <a:xfrm>
            <a:off x="584835" y="3415348"/>
            <a:ext cx="7772400" cy="2457450"/>
          </a:xfrm>
        </p:spPr>
        <p:txBody>
          <a:bodyPr/>
          <a:lstStyle/>
          <a:p>
            <a:pPr eaLnBrk="1" hangingPunct="1">
              <a:lnSpc>
                <a:spcPct val="110000"/>
              </a:lnSpc>
              <a:buFont typeface="Wingdings" panose="05000000000000000000" pitchFamily="2" charset="2"/>
              <a:buChar char="l"/>
            </a:pPr>
            <a:r>
              <a:rPr lang="zh-CN" altLang="en-US" sz="2400" b="1" dirty="0">
                <a:solidFill>
                  <a:srgbClr val="CC0000"/>
                </a:solidFill>
                <a:ea typeface="大黑体" charset="-122"/>
              </a:rPr>
              <a:t>采用接收均衡器的方法</a:t>
            </a:r>
            <a:r>
              <a:rPr lang="zh-CN" altLang="en-US" sz="2400" b="1" dirty="0">
                <a:ea typeface="大黑体" charset="-122"/>
              </a:rPr>
              <a:t>。令其频域响应为</a:t>
            </a:r>
            <a:r>
              <a:rPr lang="en-US" altLang="zh-CN" sz="2400" b="1" dirty="0"/>
              <a:t>1/H</a:t>
            </a:r>
            <a:r>
              <a:rPr lang="en-US" altLang="zh-CN" sz="2400" b="1" baseline="-25000" dirty="0"/>
              <a:t>C</a:t>
            </a:r>
            <a:r>
              <a:rPr lang="en-US" altLang="zh-CN" sz="2400" b="1" dirty="0"/>
              <a:t>(f)</a:t>
            </a:r>
            <a:r>
              <a:rPr lang="zh-CN" altLang="en-US" sz="2400" b="1" dirty="0"/>
              <a:t>，</a:t>
            </a:r>
            <a:r>
              <a:rPr lang="zh-CN" altLang="en-US" sz="2400" b="1" dirty="0">
                <a:latin typeface="大黑体" charset="-122"/>
                <a:ea typeface="大黑体" charset="-122"/>
              </a:rPr>
              <a:t>就可以完全抵销信道色散的影响。这时整个系统</a:t>
            </a:r>
            <a:r>
              <a:rPr lang="zh-CN" altLang="en-US" sz="2400" b="1" dirty="0">
                <a:solidFill>
                  <a:srgbClr val="FF0000"/>
                </a:solidFill>
                <a:latin typeface="大黑体" charset="-122"/>
                <a:ea typeface="大黑体" charset="-122"/>
              </a:rPr>
              <a:t>只满足奈奎斯特第一准则，但不满足匹配滤波准则</a:t>
            </a:r>
            <a:r>
              <a:rPr lang="zh-CN" altLang="en-US" sz="2400" b="1" dirty="0">
                <a:latin typeface="大黑体" charset="-122"/>
                <a:ea typeface="大黑体" charset="-122"/>
              </a:rPr>
              <a:t>，因而在</a:t>
            </a:r>
            <a:r>
              <a:rPr lang="en-US" altLang="zh-CN" sz="2400" b="1" dirty="0">
                <a:latin typeface="大黑体" charset="-122"/>
                <a:ea typeface="大黑体" charset="-122"/>
              </a:rPr>
              <a:t>AWGN</a:t>
            </a:r>
            <a:r>
              <a:rPr lang="zh-CN" altLang="en-US" sz="2400" b="1" dirty="0">
                <a:latin typeface="大黑体" charset="-122"/>
                <a:ea typeface="大黑体" charset="-122"/>
              </a:rPr>
              <a:t>信道上的误码性能就不是最佳的。</a:t>
            </a:r>
            <a:r>
              <a:rPr lang="en-US" altLang="zh-CN" sz="2400" b="1" dirty="0">
                <a:latin typeface="大黑体" charset="-122"/>
                <a:ea typeface="大黑体" charset="-122"/>
              </a:rPr>
              <a:t>——</a:t>
            </a:r>
            <a:r>
              <a:rPr lang="zh-CN" altLang="en-US" sz="2400" b="1" dirty="0">
                <a:latin typeface="大黑体" charset="-122"/>
                <a:ea typeface="大黑体" charset="-122"/>
              </a:rPr>
              <a:t>实际上，这个时候存在“</a:t>
            </a:r>
            <a:r>
              <a:rPr lang="zh-CN" altLang="en-US" sz="2400" b="1" dirty="0">
                <a:solidFill>
                  <a:srgbClr val="C00000"/>
                </a:solidFill>
                <a:latin typeface="大黑体" charset="-122"/>
                <a:ea typeface="大黑体" charset="-122"/>
              </a:rPr>
              <a:t>等效滤波后的色噪声！</a:t>
            </a:r>
            <a:r>
              <a:rPr lang="zh-CN" altLang="en-US" sz="2400" b="1" dirty="0">
                <a:latin typeface="大黑体" charset="-122"/>
                <a:ea typeface="大黑体" charset="-122"/>
              </a:rPr>
              <a:t>”</a:t>
            </a:r>
          </a:p>
          <a:p>
            <a:pPr eaLnBrk="1" hangingPunct="1">
              <a:lnSpc>
                <a:spcPct val="110000"/>
              </a:lnSpc>
              <a:buFont typeface="Wingdings" panose="05000000000000000000" pitchFamily="2" charset="2"/>
              <a:buChar char="l"/>
            </a:pPr>
            <a:r>
              <a:rPr lang="zh-CN" altLang="en-US" sz="2400" b="1" dirty="0">
                <a:latin typeface="大黑体" charset="-122"/>
                <a:ea typeface="大黑体" charset="-122"/>
              </a:rPr>
              <a:t>但是在无线传播场合，这是抗色散的一种常用方法，能够取得较好的效果。</a:t>
            </a:r>
            <a:endParaRPr lang="en-US" altLang="zh-CN" sz="2400" b="1" dirty="0">
              <a:ea typeface="大黑体" charset="-122"/>
            </a:endParaRPr>
          </a:p>
        </p:txBody>
      </p:sp>
      <p:sp>
        <p:nvSpPr>
          <p:cNvPr id="17412" name="Line 10"/>
          <p:cNvSpPr>
            <a:spLocks noChangeShapeType="1"/>
          </p:cNvSpPr>
          <p:nvPr/>
        </p:nvSpPr>
        <p:spPr bwMode="auto">
          <a:xfrm>
            <a:off x="8121650" y="2195830"/>
            <a:ext cx="438150" cy="95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413" name="Group 24"/>
          <p:cNvGrpSpPr>
            <a:grpSpLocks/>
          </p:cNvGrpSpPr>
          <p:nvPr/>
        </p:nvGrpSpPr>
        <p:grpSpPr bwMode="auto">
          <a:xfrm>
            <a:off x="647700" y="1790700"/>
            <a:ext cx="7510463" cy="1473200"/>
            <a:chOff x="294" y="938"/>
            <a:chExt cx="4731" cy="928"/>
          </a:xfrm>
        </p:grpSpPr>
        <p:sp>
          <p:nvSpPr>
            <p:cNvPr id="17416" name="Rectangle 4"/>
            <p:cNvSpPr>
              <a:spLocks noChangeArrowheads="1"/>
            </p:cNvSpPr>
            <p:nvPr/>
          </p:nvSpPr>
          <p:spPr bwMode="auto">
            <a:xfrm>
              <a:off x="682" y="978"/>
              <a:ext cx="707"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dirty="0"/>
                <a:t>发送</a:t>
              </a:r>
            </a:p>
            <a:p>
              <a:pPr algn="ctr"/>
              <a:r>
                <a:rPr lang="zh-CN" altLang="en-US" sz="1800" dirty="0"/>
                <a:t>滤波器</a:t>
              </a:r>
            </a:p>
          </p:txBody>
        </p:sp>
        <p:sp>
          <p:nvSpPr>
            <p:cNvPr id="17417" name="Rectangle 5"/>
            <p:cNvSpPr>
              <a:spLocks noChangeArrowheads="1"/>
            </p:cNvSpPr>
            <p:nvPr/>
          </p:nvSpPr>
          <p:spPr bwMode="auto">
            <a:xfrm>
              <a:off x="1692" y="962"/>
              <a:ext cx="651"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无线传播</a:t>
              </a:r>
            </a:p>
            <a:p>
              <a:pPr algn="ctr"/>
              <a:r>
                <a:rPr lang="zh-CN" altLang="en-US" sz="1800"/>
                <a:t>信道</a:t>
              </a:r>
            </a:p>
          </p:txBody>
        </p:sp>
        <p:sp>
          <p:nvSpPr>
            <p:cNvPr id="17418" name="Line 6"/>
            <p:cNvSpPr>
              <a:spLocks noChangeShapeType="1"/>
            </p:cNvSpPr>
            <p:nvPr/>
          </p:nvSpPr>
          <p:spPr bwMode="auto">
            <a:xfrm flipV="1">
              <a:off x="294" y="1228"/>
              <a:ext cx="402"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9" name="Line 7"/>
            <p:cNvSpPr>
              <a:spLocks noChangeShapeType="1"/>
            </p:cNvSpPr>
            <p:nvPr/>
          </p:nvSpPr>
          <p:spPr bwMode="auto">
            <a:xfrm flipV="1">
              <a:off x="1398" y="1226"/>
              <a:ext cx="294"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0" name="Rectangle 8"/>
            <p:cNvSpPr>
              <a:spLocks noChangeArrowheads="1"/>
            </p:cNvSpPr>
            <p:nvPr/>
          </p:nvSpPr>
          <p:spPr bwMode="auto">
            <a:xfrm>
              <a:off x="4342" y="956"/>
              <a:ext cx="683"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接收</a:t>
              </a:r>
            </a:p>
            <a:p>
              <a:pPr algn="ctr"/>
              <a:r>
                <a:rPr lang="zh-CN" altLang="en-US" sz="1800"/>
                <a:t>滤波器</a:t>
              </a:r>
            </a:p>
          </p:txBody>
        </p:sp>
        <p:sp>
          <p:nvSpPr>
            <p:cNvPr id="17421" name="Line 9"/>
            <p:cNvSpPr>
              <a:spLocks noChangeShapeType="1"/>
            </p:cNvSpPr>
            <p:nvPr/>
          </p:nvSpPr>
          <p:spPr bwMode="auto">
            <a:xfrm flipV="1">
              <a:off x="4074" y="1174"/>
              <a:ext cx="276"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2" name="Rectangle 11"/>
            <p:cNvSpPr>
              <a:spLocks noChangeArrowheads="1"/>
            </p:cNvSpPr>
            <p:nvPr/>
          </p:nvSpPr>
          <p:spPr bwMode="auto">
            <a:xfrm>
              <a:off x="2602" y="962"/>
              <a:ext cx="504" cy="444"/>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17423" name="Line 12"/>
            <p:cNvSpPr>
              <a:spLocks noChangeShapeType="1"/>
            </p:cNvSpPr>
            <p:nvPr/>
          </p:nvSpPr>
          <p:spPr bwMode="auto">
            <a:xfrm>
              <a:off x="2328" y="1220"/>
              <a:ext cx="2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4" name="Line 13"/>
            <p:cNvSpPr>
              <a:spLocks noChangeShapeType="1"/>
            </p:cNvSpPr>
            <p:nvPr/>
          </p:nvSpPr>
          <p:spPr bwMode="auto">
            <a:xfrm flipV="1">
              <a:off x="2842" y="1416"/>
              <a:ext cx="6" cy="23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14"/>
            <p:cNvSpPr txBox="1">
              <a:spLocks noChangeArrowheads="1"/>
            </p:cNvSpPr>
            <p:nvPr/>
          </p:nvSpPr>
          <p:spPr bwMode="auto">
            <a:xfrm>
              <a:off x="2670" y="1090"/>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相加</a:t>
              </a:r>
            </a:p>
          </p:txBody>
        </p:sp>
        <p:sp>
          <p:nvSpPr>
            <p:cNvPr id="17426" name="Rectangle 15"/>
            <p:cNvSpPr>
              <a:spLocks noChangeArrowheads="1"/>
            </p:cNvSpPr>
            <p:nvPr/>
          </p:nvSpPr>
          <p:spPr bwMode="auto">
            <a:xfrm>
              <a:off x="2643" y="1635"/>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噪声</a:t>
              </a:r>
            </a:p>
          </p:txBody>
        </p:sp>
        <p:sp>
          <p:nvSpPr>
            <p:cNvPr id="17427" name="Text Box 16"/>
            <p:cNvSpPr txBox="1">
              <a:spLocks noChangeArrowheads="1"/>
            </p:cNvSpPr>
            <p:nvPr/>
          </p:nvSpPr>
          <p:spPr bwMode="auto">
            <a:xfrm>
              <a:off x="814" y="1635"/>
              <a:ext cx="4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T</a:t>
              </a:r>
              <a:r>
                <a:rPr lang="en-US" altLang="zh-CN"/>
                <a:t>(f)</a:t>
              </a:r>
            </a:p>
          </p:txBody>
        </p:sp>
        <p:sp>
          <p:nvSpPr>
            <p:cNvPr id="17428" name="Text Box 17"/>
            <p:cNvSpPr txBox="1">
              <a:spLocks noChangeArrowheads="1"/>
            </p:cNvSpPr>
            <p:nvPr/>
          </p:nvSpPr>
          <p:spPr bwMode="auto">
            <a:xfrm>
              <a:off x="1784" y="1617"/>
              <a:ext cx="4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C</a:t>
              </a:r>
              <a:r>
                <a:rPr lang="en-US" altLang="zh-CN"/>
                <a:t>(f)</a:t>
              </a:r>
            </a:p>
          </p:txBody>
        </p:sp>
        <p:sp>
          <p:nvSpPr>
            <p:cNvPr id="17429" name="Text Box 18"/>
            <p:cNvSpPr txBox="1">
              <a:spLocks noChangeArrowheads="1"/>
            </p:cNvSpPr>
            <p:nvPr/>
          </p:nvSpPr>
          <p:spPr bwMode="auto">
            <a:xfrm>
              <a:off x="4502" y="1633"/>
              <a:ext cx="4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H</a:t>
              </a:r>
              <a:r>
                <a:rPr lang="en-US" altLang="zh-CN" baseline="-25000"/>
                <a:t>R</a:t>
              </a:r>
              <a:r>
                <a:rPr lang="en-US" altLang="zh-CN"/>
                <a:t>(f)</a:t>
              </a:r>
            </a:p>
          </p:txBody>
        </p:sp>
        <p:sp>
          <p:nvSpPr>
            <p:cNvPr id="17430" name="Line 20"/>
            <p:cNvSpPr>
              <a:spLocks noChangeShapeType="1"/>
            </p:cNvSpPr>
            <p:nvPr/>
          </p:nvSpPr>
          <p:spPr bwMode="auto">
            <a:xfrm flipV="1">
              <a:off x="3126" y="1170"/>
              <a:ext cx="294"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Text Box 21"/>
            <p:cNvSpPr txBox="1">
              <a:spLocks noChangeArrowheads="1"/>
            </p:cNvSpPr>
            <p:nvPr/>
          </p:nvSpPr>
          <p:spPr bwMode="auto">
            <a:xfrm>
              <a:off x="3510" y="1609"/>
              <a:ext cx="5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1/H</a:t>
              </a:r>
              <a:r>
                <a:rPr lang="en-US" altLang="zh-CN" baseline="-25000"/>
                <a:t>C</a:t>
              </a:r>
              <a:r>
                <a:rPr lang="en-US" altLang="zh-CN"/>
                <a:t>(f)</a:t>
              </a:r>
            </a:p>
          </p:txBody>
        </p:sp>
        <p:sp>
          <p:nvSpPr>
            <p:cNvPr id="17432" name="Rectangle 22"/>
            <p:cNvSpPr>
              <a:spLocks noChangeArrowheads="1"/>
            </p:cNvSpPr>
            <p:nvPr/>
          </p:nvSpPr>
          <p:spPr bwMode="auto">
            <a:xfrm>
              <a:off x="3420" y="938"/>
              <a:ext cx="651" cy="467"/>
            </a:xfrm>
            <a:prstGeom prst="rect">
              <a:avLst/>
            </a:prstGeom>
            <a:solidFill>
              <a:srgbClr val="FF9900"/>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接收</a:t>
              </a:r>
            </a:p>
            <a:p>
              <a:pPr algn="ctr"/>
              <a:r>
                <a:rPr lang="zh-CN" altLang="en-US" sz="1800"/>
                <a:t>均衡器</a:t>
              </a:r>
            </a:p>
          </p:txBody>
        </p:sp>
      </p:grpSp>
      <p:sp>
        <p:nvSpPr>
          <p:cNvPr id="17414" name="Rectangle 25"/>
          <p:cNvSpPr>
            <a:spLocks noChangeArrowheads="1"/>
          </p:cNvSpPr>
          <p:nvPr/>
        </p:nvSpPr>
        <p:spPr bwMode="auto">
          <a:xfrm>
            <a:off x="1014413" y="1567656"/>
            <a:ext cx="3009900" cy="12446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17415" name="Rectangle 26"/>
          <p:cNvSpPr>
            <a:spLocks noChangeArrowheads="1"/>
          </p:cNvSpPr>
          <p:nvPr/>
        </p:nvSpPr>
        <p:spPr bwMode="auto">
          <a:xfrm>
            <a:off x="5368925" y="1567656"/>
            <a:ext cx="2997200" cy="12446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55</a:t>
            </a:fld>
            <a:endParaRPr lang="en-GB" altLang="zh-CN"/>
          </a:p>
        </p:txBody>
      </p:sp>
    </p:spTree>
    <p:extLst>
      <p:ext uri="{BB962C8B-B14F-4D97-AF65-F5344CB8AC3E}">
        <p14:creationId xmlns:p14="http://schemas.microsoft.com/office/powerpoint/2010/main" val="782951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35000" y="376238"/>
            <a:ext cx="7772400" cy="1143000"/>
          </a:xfrm>
        </p:spPr>
        <p:txBody>
          <a:bodyPr/>
          <a:lstStyle/>
          <a:p>
            <a:pPr eaLnBrk="1" hangingPunct="1"/>
            <a:r>
              <a:rPr lang="en-US" altLang="zh-CN" b="1" dirty="0">
                <a:ea typeface="大黑体" charset="-122"/>
              </a:rPr>
              <a:t>均衡原理（续）</a:t>
            </a:r>
          </a:p>
        </p:txBody>
      </p:sp>
      <p:sp>
        <p:nvSpPr>
          <p:cNvPr id="2052" name="Rectangle 3"/>
          <p:cNvSpPr>
            <a:spLocks noGrp="1" noChangeArrowheads="1"/>
          </p:cNvSpPr>
          <p:nvPr>
            <p:ph type="body" idx="1"/>
          </p:nvPr>
        </p:nvSpPr>
        <p:spPr>
          <a:xfrm>
            <a:off x="635000" y="1519238"/>
            <a:ext cx="8077200" cy="609600"/>
          </a:xfrm>
        </p:spPr>
        <p:txBody>
          <a:bodyPr/>
          <a:lstStyle/>
          <a:p>
            <a:pPr eaLnBrk="1" hangingPunct="1">
              <a:buFont typeface="Wingdings" panose="05000000000000000000" pitchFamily="2" charset="2"/>
              <a:buChar char="l"/>
            </a:pPr>
            <a:r>
              <a:rPr lang="en-US" altLang="zh-CN" sz="2800" b="1" dirty="0">
                <a:latin typeface="大黑体" charset="-122"/>
                <a:ea typeface="大黑体" charset="-122"/>
              </a:rPr>
              <a:t>均衡效果</a:t>
            </a:r>
          </a:p>
        </p:txBody>
      </p:sp>
      <p:sp>
        <p:nvSpPr>
          <p:cNvPr id="2053" name="Rectangle 4"/>
          <p:cNvSpPr>
            <a:spLocks noChangeArrowheads="1"/>
          </p:cNvSpPr>
          <p:nvPr/>
        </p:nvSpPr>
        <p:spPr bwMode="auto">
          <a:xfrm>
            <a:off x="2755900" y="5434013"/>
            <a:ext cx="508000" cy="255587"/>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054" name="Rectangle 5"/>
          <p:cNvSpPr>
            <a:spLocks noChangeArrowheads="1"/>
          </p:cNvSpPr>
          <p:nvPr/>
        </p:nvSpPr>
        <p:spPr bwMode="auto">
          <a:xfrm>
            <a:off x="1938338" y="1328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aphicFrame>
        <p:nvGraphicFramePr>
          <p:cNvPr id="2050" name="Object 6"/>
          <p:cNvGraphicFramePr>
            <a:graphicFrameLocks noChangeAspect="1"/>
          </p:cNvGraphicFramePr>
          <p:nvPr>
            <p:extLst/>
          </p:nvPr>
        </p:nvGraphicFramePr>
        <p:xfrm>
          <a:off x="2039937" y="2319337"/>
          <a:ext cx="5267325" cy="4200525"/>
        </p:xfrm>
        <a:graphic>
          <a:graphicData uri="http://schemas.openxmlformats.org/presentationml/2006/ole">
            <mc:AlternateContent xmlns:mc="http://schemas.openxmlformats.org/markup-compatibility/2006">
              <mc:Choice xmlns:v="urn:schemas-microsoft-com:vml" Requires="v">
                <p:oleObj spid="_x0000_s20517" r:id="rId3" imgW="6715887" imgH="4280306" progId="Visio.Drawing.11">
                  <p:embed/>
                </p:oleObj>
              </mc:Choice>
              <mc:Fallback>
                <p:oleObj r:id="rId3" imgW="6715887" imgH="428030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37" y="2319337"/>
                        <a:ext cx="5267325" cy="420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56</a:t>
            </a:fld>
            <a:endParaRPr lang="en-GB" altLang="zh-CN"/>
          </a:p>
        </p:txBody>
      </p:sp>
      <p:sp>
        <p:nvSpPr>
          <p:cNvPr id="3" name="文本框 2"/>
          <p:cNvSpPr txBox="1"/>
          <p:nvPr/>
        </p:nvSpPr>
        <p:spPr>
          <a:xfrm>
            <a:off x="3263900" y="4197193"/>
            <a:ext cx="1859805" cy="492443"/>
          </a:xfrm>
          <a:prstGeom prst="rect">
            <a:avLst/>
          </a:prstGeom>
          <a:noFill/>
        </p:spPr>
        <p:txBody>
          <a:bodyPr wrap="none" rtlCol="0">
            <a:spAutoFit/>
          </a:bodyPr>
          <a:lstStyle/>
          <a:p>
            <a:r>
              <a:rPr lang="zh-CN" altLang="en-US" sz="2600" dirty="0">
                <a:solidFill>
                  <a:srgbClr val="FF0000"/>
                </a:solidFill>
              </a:rPr>
              <a:t>匹配滤波界</a:t>
            </a:r>
          </a:p>
        </p:txBody>
      </p:sp>
    </p:spTree>
    <p:extLst>
      <p:ext uri="{BB962C8B-B14F-4D97-AF65-F5344CB8AC3E}">
        <p14:creationId xmlns:p14="http://schemas.microsoft.com/office/powerpoint/2010/main" val="3663710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777" y="290512"/>
            <a:ext cx="7772400" cy="1076325"/>
          </a:xfrm>
        </p:spPr>
        <p:txBody>
          <a:bodyPr/>
          <a:lstStyle/>
          <a:p>
            <a:pPr eaLnBrk="1" hangingPunct="1"/>
            <a:r>
              <a:rPr lang="zh-CN" altLang="en-US" b="1" dirty="0">
                <a:ea typeface="大黑体" charset="-122"/>
              </a:rPr>
              <a:t>抗色散原理（续）</a:t>
            </a:r>
          </a:p>
        </p:txBody>
      </p:sp>
      <p:sp>
        <p:nvSpPr>
          <p:cNvPr id="18435" name="Rectangle 3"/>
          <p:cNvSpPr>
            <a:spLocks noGrp="1" noChangeArrowheads="1"/>
          </p:cNvSpPr>
          <p:nvPr>
            <p:ph type="body" idx="1"/>
          </p:nvPr>
        </p:nvSpPr>
        <p:spPr>
          <a:xfrm>
            <a:off x="685800" y="1695450"/>
            <a:ext cx="7772400" cy="419100"/>
          </a:xfrm>
        </p:spPr>
        <p:txBody>
          <a:bodyPr/>
          <a:lstStyle/>
          <a:p>
            <a:pPr eaLnBrk="1" hangingPunct="1">
              <a:lnSpc>
                <a:spcPct val="90000"/>
              </a:lnSpc>
              <a:buFontTx/>
              <a:buNone/>
            </a:pPr>
            <a:r>
              <a:rPr lang="zh-CN" altLang="en-US" sz="2400" b="1" dirty="0">
                <a:ea typeface="大黑体" charset="-122"/>
              </a:rPr>
              <a:t>有色散信道的最佳接收机</a:t>
            </a:r>
          </a:p>
        </p:txBody>
      </p:sp>
      <p:grpSp>
        <p:nvGrpSpPr>
          <p:cNvPr id="18436" name="Group 4"/>
          <p:cNvGrpSpPr>
            <a:grpSpLocks/>
          </p:cNvGrpSpPr>
          <p:nvPr/>
        </p:nvGrpSpPr>
        <p:grpSpPr bwMode="auto">
          <a:xfrm>
            <a:off x="915988" y="2616200"/>
            <a:ext cx="7518400" cy="3378200"/>
            <a:chOff x="577" y="1372"/>
            <a:chExt cx="4736" cy="2128"/>
          </a:xfrm>
        </p:grpSpPr>
        <p:sp>
          <p:nvSpPr>
            <p:cNvPr id="18438" name="Rectangle 5"/>
            <p:cNvSpPr>
              <a:spLocks noChangeArrowheads="1"/>
            </p:cNvSpPr>
            <p:nvPr/>
          </p:nvSpPr>
          <p:spPr bwMode="auto">
            <a:xfrm>
              <a:off x="1326" y="1410"/>
              <a:ext cx="875"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发送</a:t>
              </a:r>
            </a:p>
            <a:p>
              <a:pPr algn="ctr"/>
              <a:r>
                <a:rPr lang="zh-CN" altLang="en-US" sz="1800"/>
                <a:t>滤波器</a:t>
              </a:r>
            </a:p>
          </p:txBody>
        </p:sp>
        <p:sp>
          <p:nvSpPr>
            <p:cNvPr id="18439" name="Rectangle 6"/>
            <p:cNvSpPr>
              <a:spLocks noChangeArrowheads="1"/>
            </p:cNvSpPr>
            <p:nvPr/>
          </p:nvSpPr>
          <p:spPr bwMode="auto">
            <a:xfrm>
              <a:off x="2520" y="1410"/>
              <a:ext cx="875"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无线色散</a:t>
              </a:r>
            </a:p>
            <a:p>
              <a:pPr algn="ctr"/>
              <a:r>
                <a:rPr lang="zh-CN" altLang="en-US" sz="1800"/>
                <a:t>信道</a:t>
              </a:r>
            </a:p>
          </p:txBody>
        </p:sp>
        <p:sp>
          <p:nvSpPr>
            <p:cNvPr id="18440" name="Line 7"/>
            <p:cNvSpPr>
              <a:spLocks noChangeShapeType="1"/>
            </p:cNvSpPr>
            <p:nvPr/>
          </p:nvSpPr>
          <p:spPr bwMode="auto">
            <a:xfrm>
              <a:off x="906" y="1666"/>
              <a:ext cx="402" cy="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1" name="Line 8"/>
            <p:cNvSpPr>
              <a:spLocks noChangeShapeType="1"/>
            </p:cNvSpPr>
            <p:nvPr/>
          </p:nvSpPr>
          <p:spPr bwMode="auto">
            <a:xfrm>
              <a:off x="2202" y="1656"/>
              <a:ext cx="294" cy="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2" name="Line 9"/>
            <p:cNvSpPr>
              <a:spLocks noChangeShapeType="1"/>
            </p:cNvSpPr>
            <p:nvPr/>
          </p:nvSpPr>
          <p:spPr bwMode="auto">
            <a:xfrm>
              <a:off x="3390" y="1644"/>
              <a:ext cx="2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3" name="Rectangle 10"/>
            <p:cNvSpPr>
              <a:spLocks noChangeArrowheads="1"/>
            </p:cNvSpPr>
            <p:nvPr/>
          </p:nvSpPr>
          <p:spPr bwMode="auto">
            <a:xfrm>
              <a:off x="1728" y="2532"/>
              <a:ext cx="875"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匹配</a:t>
              </a:r>
            </a:p>
            <a:p>
              <a:pPr algn="ctr"/>
              <a:r>
                <a:rPr lang="zh-CN" altLang="en-US" sz="1800"/>
                <a:t>滤波器</a:t>
              </a:r>
            </a:p>
          </p:txBody>
        </p:sp>
        <p:sp>
          <p:nvSpPr>
            <p:cNvPr id="18444" name="Line 11"/>
            <p:cNvSpPr>
              <a:spLocks noChangeShapeType="1"/>
            </p:cNvSpPr>
            <p:nvPr/>
          </p:nvSpPr>
          <p:spPr bwMode="auto">
            <a:xfrm flipV="1">
              <a:off x="1452" y="2790"/>
              <a:ext cx="276" cy="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5" name="Line 12"/>
            <p:cNvSpPr>
              <a:spLocks noChangeShapeType="1"/>
            </p:cNvSpPr>
            <p:nvPr/>
          </p:nvSpPr>
          <p:spPr bwMode="auto">
            <a:xfrm flipV="1">
              <a:off x="2592" y="2782"/>
              <a:ext cx="276" cy="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Rectangle 13"/>
            <p:cNvSpPr>
              <a:spLocks noChangeArrowheads="1"/>
            </p:cNvSpPr>
            <p:nvPr/>
          </p:nvSpPr>
          <p:spPr bwMode="auto">
            <a:xfrm>
              <a:off x="936" y="2556"/>
              <a:ext cx="504" cy="444"/>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18447" name="Line 14"/>
            <p:cNvSpPr>
              <a:spLocks noChangeShapeType="1"/>
            </p:cNvSpPr>
            <p:nvPr/>
          </p:nvSpPr>
          <p:spPr bwMode="auto">
            <a:xfrm flipH="1" flipV="1">
              <a:off x="1200" y="3012"/>
              <a:ext cx="10" cy="23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8" name="Text Box 15"/>
            <p:cNvSpPr txBox="1">
              <a:spLocks noChangeArrowheads="1"/>
            </p:cNvSpPr>
            <p:nvPr/>
          </p:nvSpPr>
          <p:spPr bwMode="auto">
            <a:xfrm>
              <a:off x="968" y="2666"/>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相加</a:t>
              </a:r>
            </a:p>
          </p:txBody>
        </p:sp>
        <p:sp>
          <p:nvSpPr>
            <p:cNvPr id="18449" name="Rectangle 16"/>
            <p:cNvSpPr>
              <a:spLocks noChangeArrowheads="1"/>
            </p:cNvSpPr>
            <p:nvPr/>
          </p:nvSpPr>
          <p:spPr bwMode="auto">
            <a:xfrm>
              <a:off x="1015" y="3269"/>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噪声</a:t>
              </a:r>
            </a:p>
          </p:txBody>
        </p:sp>
        <p:sp>
          <p:nvSpPr>
            <p:cNvPr id="18450" name="Rectangle 17"/>
            <p:cNvSpPr>
              <a:spLocks noChangeArrowheads="1"/>
            </p:cNvSpPr>
            <p:nvPr/>
          </p:nvSpPr>
          <p:spPr bwMode="auto">
            <a:xfrm>
              <a:off x="2862" y="2520"/>
              <a:ext cx="587"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800"/>
                <a:t>抽样</a:t>
              </a:r>
            </a:p>
          </p:txBody>
        </p:sp>
        <p:sp>
          <p:nvSpPr>
            <p:cNvPr id="18451" name="Rectangle 18"/>
            <p:cNvSpPr>
              <a:spLocks noChangeArrowheads="1"/>
            </p:cNvSpPr>
            <p:nvPr/>
          </p:nvSpPr>
          <p:spPr bwMode="auto">
            <a:xfrm>
              <a:off x="3744" y="2508"/>
              <a:ext cx="875" cy="467"/>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最大似然估计</a:t>
              </a:r>
            </a:p>
            <a:p>
              <a:pPr algn="ctr"/>
              <a:r>
                <a:rPr lang="zh-CN" altLang="en-US"/>
                <a:t>（维特比算法）</a:t>
              </a:r>
            </a:p>
          </p:txBody>
        </p:sp>
        <p:sp>
          <p:nvSpPr>
            <p:cNvPr id="18452" name="Line 19"/>
            <p:cNvSpPr>
              <a:spLocks noChangeShapeType="1"/>
            </p:cNvSpPr>
            <p:nvPr/>
          </p:nvSpPr>
          <p:spPr bwMode="auto">
            <a:xfrm>
              <a:off x="690" y="2796"/>
              <a:ext cx="2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20"/>
            <p:cNvSpPr>
              <a:spLocks noChangeShapeType="1"/>
            </p:cNvSpPr>
            <p:nvPr/>
          </p:nvSpPr>
          <p:spPr bwMode="auto">
            <a:xfrm>
              <a:off x="3456" y="2778"/>
              <a:ext cx="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Line 21"/>
            <p:cNvSpPr>
              <a:spLocks noChangeShapeType="1"/>
            </p:cNvSpPr>
            <p:nvPr/>
          </p:nvSpPr>
          <p:spPr bwMode="auto">
            <a:xfrm>
              <a:off x="4620" y="2766"/>
              <a:ext cx="3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22"/>
            <p:cNvSpPr>
              <a:spLocks noChangeShapeType="1"/>
            </p:cNvSpPr>
            <p:nvPr/>
          </p:nvSpPr>
          <p:spPr bwMode="auto">
            <a:xfrm flipV="1">
              <a:off x="3162" y="3000"/>
              <a:ext cx="0" cy="25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Rectangle 23"/>
            <p:cNvSpPr>
              <a:spLocks noChangeArrowheads="1"/>
            </p:cNvSpPr>
            <p:nvPr/>
          </p:nvSpPr>
          <p:spPr bwMode="auto">
            <a:xfrm>
              <a:off x="2959" y="3257"/>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800"/>
                <a:t>时钟</a:t>
              </a:r>
            </a:p>
          </p:txBody>
        </p:sp>
        <p:sp>
          <p:nvSpPr>
            <p:cNvPr id="18457" name="Line 24"/>
            <p:cNvSpPr>
              <a:spLocks noChangeShapeType="1"/>
            </p:cNvSpPr>
            <p:nvPr/>
          </p:nvSpPr>
          <p:spPr bwMode="auto">
            <a:xfrm>
              <a:off x="714" y="2208"/>
              <a:ext cx="3312" cy="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25"/>
            <p:cNvSpPr>
              <a:spLocks noChangeShapeType="1"/>
            </p:cNvSpPr>
            <p:nvPr/>
          </p:nvSpPr>
          <p:spPr bwMode="auto">
            <a:xfrm>
              <a:off x="714" y="2208"/>
              <a:ext cx="0" cy="58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Line 26"/>
            <p:cNvSpPr>
              <a:spLocks noChangeShapeType="1"/>
            </p:cNvSpPr>
            <p:nvPr/>
          </p:nvSpPr>
          <p:spPr bwMode="auto">
            <a:xfrm>
              <a:off x="4002" y="1638"/>
              <a:ext cx="0" cy="58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27"/>
            <p:cNvSpPr>
              <a:spLocks noChangeShapeType="1"/>
            </p:cNvSpPr>
            <p:nvPr/>
          </p:nvSpPr>
          <p:spPr bwMode="auto">
            <a:xfrm>
              <a:off x="3660" y="1650"/>
              <a:ext cx="33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Rectangle 28"/>
            <p:cNvSpPr>
              <a:spLocks noChangeArrowheads="1"/>
            </p:cNvSpPr>
            <p:nvPr/>
          </p:nvSpPr>
          <p:spPr bwMode="auto">
            <a:xfrm>
              <a:off x="577" y="1372"/>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a:t>输入数据</a:t>
              </a:r>
            </a:p>
          </p:txBody>
        </p:sp>
        <p:sp>
          <p:nvSpPr>
            <p:cNvPr id="18462" name="Rectangle 29"/>
            <p:cNvSpPr>
              <a:spLocks noChangeArrowheads="1"/>
            </p:cNvSpPr>
            <p:nvPr/>
          </p:nvSpPr>
          <p:spPr bwMode="auto">
            <a:xfrm>
              <a:off x="4681" y="2452"/>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a:t>输出数据</a:t>
              </a:r>
            </a:p>
          </p:txBody>
        </p:sp>
      </p:grpSp>
      <p:sp>
        <p:nvSpPr>
          <p:cNvPr id="18437" name="Rectangle 30"/>
          <p:cNvSpPr>
            <a:spLocks noChangeArrowheads="1"/>
          </p:cNvSpPr>
          <p:nvPr/>
        </p:nvSpPr>
        <p:spPr bwMode="auto">
          <a:xfrm>
            <a:off x="1917700" y="2419350"/>
            <a:ext cx="3619500" cy="12446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57</a:t>
            </a:fld>
            <a:endParaRPr lang="en-GB" altLang="zh-CN"/>
          </a:p>
        </p:txBody>
      </p:sp>
    </p:spTree>
    <p:extLst>
      <p:ext uri="{BB962C8B-B14F-4D97-AF65-F5344CB8AC3E}">
        <p14:creationId xmlns:p14="http://schemas.microsoft.com/office/powerpoint/2010/main" val="3755624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81025" y="419100"/>
            <a:ext cx="7772400" cy="981075"/>
          </a:xfrm>
        </p:spPr>
        <p:txBody>
          <a:bodyPr/>
          <a:lstStyle/>
          <a:p>
            <a:pPr eaLnBrk="1" hangingPunct="1"/>
            <a:r>
              <a:rPr lang="zh-CN" altLang="en-US" b="1" dirty="0">
                <a:ea typeface="大黑体" charset="-122"/>
              </a:rPr>
              <a:t>抗色散原理（续）</a:t>
            </a:r>
          </a:p>
        </p:txBody>
      </p:sp>
      <p:sp>
        <p:nvSpPr>
          <p:cNvPr id="19459" name="Rectangle 3"/>
          <p:cNvSpPr>
            <a:spLocks noGrp="1" noChangeArrowheads="1"/>
          </p:cNvSpPr>
          <p:nvPr>
            <p:ph type="body" idx="1"/>
          </p:nvPr>
        </p:nvSpPr>
        <p:spPr>
          <a:xfrm>
            <a:off x="685800" y="1400175"/>
            <a:ext cx="7772400" cy="3543300"/>
          </a:xfrm>
        </p:spPr>
        <p:txBody>
          <a:bodyPr/>
          <a:lstStyle/>
          <a:p>
            <a:pPr eaLnBrk="1" hangingPunct="1">
              <a:buFontTx/>
              <a:buNone/>
            </a:pPr>
            <a:r>
              <a:rPr lang="zh-CN" altLang="en-US" sz="2400" b="1" dirty="0">
                <a:ea typeface="大黑体" charset="-122"/>
              </a:rPr>
              <a:t>有色散信道的最佳接收机</a:t>
            </a:r>
          </a:p>
          <a:p>
            <a:pPr eaLnBrk="1" hangingPunct="1">
              <a:buFont typeface="Wingdings" panose="05000000000000000000" pitchFamily="2" charset="2"/>
              <a:buChar char="l"/>
            </a:pPr>
            <a:r>
              <a:rPr lang="zh-CN" altLang="en-US" sz="2400" b="1" dirty="0">
                <a:ea typeface="大黑体" charset="-122"/>
              </a:rPr>
              <a:t>匹配滤波器用来动态跟踪发送滤波器和色散信道的综合响应，使之匹配。</a:t>
            </a:r>
            <a:r>
              <a:rPr lang="en-US" altLang="zh-CN" sz="2400" b="1" dirty="0">
                <a:ea typeface="大黑体" charset="-122"/>
              </a:rPr>
              <a:t>——</a:t>
            </a:r>
            <a:r>
              <a:rPr lang="zh-CN" altLang="en-US" sz="2400" b="1" dirty="0">
                <a:ea typeface="大黑体" charset="-122"/>
              </a:rPr>
              <a:t>要做到“最优”，也需要动态匹配！</a:t>
            </a:r>
          </a:p>
          <a:p>
            <a:pPr eaLnBrk="1" hangingPunct="1">
              <a:buFont typeface="Wingdings" panose="05000000000000000000" pitchFamily="2" charset="2"/>
              <a:buChar char="l"/>
            </a:pPr>
            <a:r>
              <a:rPr lang="zh-CN" altLang="en-US" sz="2400" b="1" dirty="0">
                <a:solidFill>
                  <a:srgbClr val="FF0000"/>
                </a:solidFill>
                <a:ea typeface="大黑体" charset="-122"/>
              </a:rPr>
              <a:t>最大似然估计用来消除码间干扰</a:t>
            </a:r>
            <a:r>
              <a:rPr lang="zh-CN" altLang="en-US" sz="2400" b="1" dirty="0">
                <a:ea typeface="大黑体" charset="-122"/>
              </a:rPr>
              <a:t>。</a:t>
            </a:r>
            <a:r>
              <a:rPr lang="en-US" altLang="zh-CN" sz="2400" b="1" dirty="0">
                <a:ea typeface="大黑体" charset="-122"/>
              </a:rPr>
              <a:t>——</a:t>
            </a:r>
            <a:r>
              <a:rPr lang="zh-CN" altLang="en-US" sz="2400" b="1" dirty="0">
                <a:ea typeface="大黑体" charset="-122"/>
              </a:rPr>
              <a:t>指数增长</a:t>
            </a:r>
          </a:p>
          <a:p>
            <a:pPr eaLnBrk="1" hangingPunct="1">
              <a:buFont typeface="Wingdings" panose="05000000000000000000" pitchFamily="2" charset="2"/>
              <a:buChar char="l"/>
            </a:pPr>
            <a:r>
              <a:rPr lang="zh-CN" altLang="en-US" sz="2400" b="1" dirty="0">
                <a:ea typeface="大黑体" charset="-122"/>
              </a:rPr>
              <a:t>但是，即使在采用维特比算法的情况下，最大似然估计还是十分复杂。为了抵销色散的影响，早期的无线通信系统还是采用接收均衡器的方法。</a:t>
            </a:r>
          </a:p>
          <a:p>
            <a:pPr eaLnBrk="1" hangingPunct="1">
              <a:buFontTx/>
              <a:buNone/>
            </a:pPr>
            <a:endParaRPr lang="en-US" altLang="zh-CN" sz="2400"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58</a:t>
            </a:fld>
            <a:endParaRPr lang="en-GB" altLang="zh-CN"/>
          </a:p>
        </p:txBody>
      </p:sp>
      <p:pic>
        <p:nvPicPr>
          <p:cNvPr id="3" name="图片 2"/>
          <p:cNvPicPr>
            <a:picLocks noChangeAspect="1"/>
          </p:cNvPicPr>
          <p:nvPr/>
        </p:nvPicPr>
        <p:blipFill>
          <a:blip r:embed="rId2"/>
          <a:stretch>
            <a:fillRect/>
          </a:stretch>
        </p:blipFill>
        <p:spPr>
          <a:xfrm>
            <a:off x="449613" y="5352210"/>
            <a:ext cx="8035224" cy="1792379"/>
          </a:xfrm>
          <a:prstGeom prst="rect">
            <a:avLst/>
          </a:prstGeom>
        </p:spPr>
      </p:pic>
    </p:spTree>
    <p:extLst>
      <p:ext uri="{BB962C8B-B14F-4D97-AF65-F5344CB8AC3E}">
        <p14:creationId xmlns:p14="http://schemas.microsoft.com/office/powerpoint/2010/main" val="179466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b="1" dirty="0">
                <a:ea typeface="大黑体" charset="-122"/>
              </a:rPr>
              <a:t>什么叫衰落？</a:t>
            </a:r>
            <a:endParaRPr lang="zh-CN" altLang="en-US" sz="4400" b="1" dirty="0">
              <a:ea typeface="大黑体" charset="-122"/>
            </a:endParaRPr>
          </a:p>
        </p:txBody>
      </p:sp>
      <p:sp>
        <p:nvSpPr>
          <p:cNvPr id="23555" name="Rectangle 3"/>
          <p:cNvSpPr>
            <a:spLocks noGrp="1" noChangeArrowheads="1"/>
          </p:cNvSpPr>
          <p:nvPr>
            <p:ph idx="1"/>
          </p:nvPr>
        </p:nvSpPr>
        <p:spPr/>
        <p:txBody>
          <a:bodyPr/>
          <a:lstStyle/>
          <a:p>
            <a:pPr eaLnBrk="1" hangingPunct="1">
              <a:buFont typeface="Wingdings" panose="05000000000000000000" pitchFamily="2" charset="2"/>
              <a:buChar char="l"/>
            </a:pPr>
            <a:r>
              <a:rPr lang="zh-CN" altLang="zh-CN" sz="2800" b="1" dirty="0">
                <a:ea typeface="大黑体" charset="-122"/>
              </a:rPr>
              <a:t>在无线通信的信道传输过程中，由于大气及地面的影响而发生传播损耗及传播延时随时间变化的现象叫做衰落。</a:t>
            </a:r>
            <a:endParaRPr lang="zh-CN" altLang="en-US" sz="2800" b="1" dirty="0">
              <a:ea typeface="大黑体" charset="-122"/>
            </a:endParaRPr>
          </a:p>
          <a:p>
            <a:pPr eaLnBrk="1" hangingPunct="1">
              <a:buFont typeface="Wingdings" panose="05000000000000000000" pitchFamily="2" charset="2"/>
              <a:buChar char="l"/>
            </a:pPr>
            <a:r>
              <a:rPr lang="zh-CN" altLang="en-US" sz="2800" b="1" dirty="0">
                <a:ea typeface="大黑体" charset="-122"/>
              </a:rPr>
              <a:t>衰落根据其</a:t>
            </a:r>
            <a:r>
              <a:rPr lang="zh-CN" altLang="en-US" sz="2800" b="1" dirty="0">
                <a:solidFill>
                  <a:srgbClr val="FF0000"/>
                </a:solidFill>
                <a:ea typeface="大黑体" charset="-122"/>
              </a:rPr>
              <a:t>频率</a:t>
            </a:r>
            <a:r>
              <a:rPr lang="zh-CN" altLang="en-US" sz="2800" b="1" dirty="0">
                <a:ea typeface="大黑体" charset="-122"/>
              </a:rPr>
              <a:t>特性可以分为二类：非频率选择性衰落（又称平衰落）和频率选择性衰落。</a:t>
            </a:r>
          </a:p>
          <a:p>
            <a:pPr eaLnBrk="1" hangingPunct="1">
              <a:buFont typeface="Wingdings" panose="05000000000000000000" pitchFamily="2" charset="2"/>
              <a:buChar char="l"/>
            </a:pPr>
            <a:r>
              <a:rPr lang="zh-CN" altLang="en-US" sz="2800" b="1" dirty="0">
                <a:ea typeface="大黑体" charset="-122"/>
              </a:rPr>
              <a:t>衰落根据其</a:t>
            </a:r>
            <a:r>
              <a:rPr lang="zh-CN" altLang="en-US" sz="2800" b="1" dirty="0">
                <a:solidFill>
                  <a:srgbClr val="FF0000"/>
                </a:solidFill>
                <a:ea typeface="大黑体" charset="-122"/>
              </a:rPr>
              <a:t>时间</a:t>
            </a:r>
            <a:r>
              <a:rPr lang="zh-CN" altLang="en-US" sz="2800" b="1" dirty="0">
                <a:ea typeface="大黑体" charset="-122"/>
              </a:rPr>
              <a:t>特性可以分为二类：快衰落和慢衰落。</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a:t>
            </a:fld>
            <a:endParaRPr lang="en-GB" altLang="zh-CN"/>
          </a:p>
        </p:txBody>
      </p:sp>
    </p:spTree>
    <p:extLst>
      <p:ext uri="{BB962C8B-B14F-4D97-AF65-F5344CB8AC3E}">
        <p14:creationId xmlns:p14="http://schemas.microsoft.com/office/powerpoint/2010/main" val="1407102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939800"/>
            <a:ext cx="7772400" cy="673100"/>
          </a:xfrm>
        </p:spPr>
        <p:txBody>
          <a:bodyPr/>
          <a:lstStyle/>
          <a:p>
            <a:pPr eaLnBrk="1" hangingPunct="1"/>
            <a:r>
              <a:rPr lang="en-US" altLang="zh-CN" b="1" dirty="0">
                <a:ea typeface="大黑体" charset="-122"/>
              </a:rPr>
              <a:t>均衡原理</a:t>
            </a:r>
            <a:endParaRPr lang="zh-CN" altLang="en-US" b="1" dirty="0">
              <a:ea typeface="大黑体" charset="-122"/>
            </a:endParaRPr>
          </a:p>
        </p:txBody>
      </p:sp>
      <p:sp>
        <p:nvSpPr>
          <p:cNvPr id="20483" name="Rectangle 3"/>
          <p:cNvSpPr>
            <a:spLocks noGrp="1" noChangeArrowheads="1"/>
          </p:cNvSpPr>
          <p:nvPr>
            <p:ph type="body" idx="1"/>
          </p:nvPr>
        </p:nvSpPr>
        <p:spPr>
          <a:xfrm>
            <a:off x="815975" y="1695450"/>
            <a:ext cx="7772400" cy="3657600"/>
          </a:xfrm>
        </p:spPr>
        <p:txBody>
          <a:bodyPr/>
          <a:lstStyle/>
          <a:p>
            <a:pPr eaLnBrk="1" hangingPunct="1">
              <a:lnSpc>
                <a:spcPct val="90000"/>
              </a:lnSpc>
              <a:buFont typeface="Wingdings" panose="05000000000000000000" pitchFamily="2" charset="2"/>
              <a:buChar char="l"/>
            </a:pPr>
            <a:r>
              <a:rPr lang="en-US" altLang="zh-CN" sz="3200" b="1" dirty="0">
                <a:ea typeface="大黑体" charset="-122"/>
              </a:rPr>
              <a:t>均衡器分类</a:t>
            </a:r>
          </a:p>
          <a:p>
            <a:pPr lvl="1" eaLnBrk="1" hangingPunct="1">
              <a:lnSpc>
                <a:spcPct val="90000"/>
              </a:lnSpc>
            </a:pPr>
            <a:r>
              <a:rPr lang="zh-CN" altLang="zh-CN" sz="3200" b="1" dirty="0">
                <a:ea typeface="大黑体" charset="-122"/>
              </a:rPr>
              <a:t>频域均衡器，时域均衡器；</a:t>
            </a:r>
            <a:endParaRPr lang="zh-CN" altLang="en-US" sz="3200" b="1" dirty="0">
              <a:ea typeface="大黑体" charset="-122"/>
            </a:endParaRPr>
          </a:p>
          <a:p>
            <a:pPr lvl="1" eaLnBrk="1" hangingPunct="1">
              <a:lnSpc>
                <a:spcPct val="90000"/>
              </a:lnSpc>
            </a:pPr>
            <a:r>
              <a:rPr lang="zh-CN" altLang="en-US" sz="3200" b="1" dirty="0">
                <a:ea typeface="大黑体" charset="-122"/>
              </a:rPr>
              <a:t>线性均衡器，</a:t>
            </a:r>
            <a:r>
              <a:rPr lang="en-US" altLang="zh-CN" sz="3200" b="1" dirty="0">
                <a:ea typeface="大黑体" charset="-122"/>
              </a:rPr>
              <a:t>非线性均衡器</a:t>
            </a:r>
            <a:r>
              <a:rPr lang="zh-CN" altLang="en-US" sz="3200" b="1" dirty="0">
                <a:ea typeface="大黑体" charset="-122"/>
              </a:rPr>
              <a:t>；</a:t>
            </a:r>
          </a:p>
          <a:p>
            <a:pPr lvl="1" eaLnBrk="1" hangingPunct="1">
              <a:lnSpc>
                <a:spcPct val="90000"/>
              </a:lnSpc>
            </a:pPr>
            <a:r>
              <a:rPr lang="zh-CN" altLang="en-US" sz="3200" b="1" dirty="0">
                <a:ea typeface="大黑体" charset="-122"/>
              </a:rPr>
              <a:t>固定均衡器，自适应均衡器。</a:t>
            </a:r>
          </a:p>
          <a:p>
            <a:pPr eaLnBrk="1" hangingPunct="1">
              <a:lnSpc>
                <a:spcPct val="90000"/>
              </a:lnSpc>
              <a:buFont typeface="Wingdings" panose="05000000000000000000" pitchFamily="2" charset="2"/>
              <a:buChar char="l"/>
            </a:pPr>
            <a:r>
              <a:rPr lang="en-US" altLang="zh-CN" sz="3200" b="1" dirty="0">
                <a:ea typeface="大黑体" charset="-122"/>
              </a:rPr>
              <a:t>均衡器实现方法</a:t>
            </a:r>
          </a:p>
          <a:p>
            <a:pPr lvl="1" eaLnBrk="1" hangingPunct="1">
              <a:lnSpc>
                <a:spcPct val="90000"/>
              </a:lnSpc>
            </a:pPr>
            <a:r>
              <a:rPr lang="en-US" altLang="zh-CN" sz="3200" b="1" dirty="0">
                <a:ea typeface="大黑体" charset="-122"/>
              </a:rPr>
              <a:t>中频均衡器；</a:t>
            </a:r>
          </a:p>
          <a:p>
            <a:pPr lvl="1" eaLnBrk="1" hangingPunct="1">
              <a:lnSpc>
                <a:spcPct val="90000"/>
              </a:lnSpc>
            </a:pPr>
            <a:r>
              <a:rPr lang="en-US" altLang="zh-CN" sz="3200" b="1" dirty="0">
                <a:ea typeface="大黑体" charset="-122"/>
              </a:rPr>
              <a:t>基带均衡器。</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59</a:t>
            </a:fld>
            <a:endParaRPr lang="en-GB" altLang="zh-CN"/>
          </a:p>
        </p:txBody>
      </p:sp>
    </p:spTree>
    <p:extLst>
      <p:ext uri="{BB962C8B-B14F-4D97-AF65-F5344CB8AC3E}">
        <p14:creationId xmlns:p14="http://schemas.microsoft.com/office/powerpoint/2010/main" val="31695394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5300" y="279400"/>
            <a:ext cx="7772400" cy="1143000"/>
          </a:xfrm>
        </p:spPr>
        <p:txBody>
          <a:bodyPr/>
          <a:lstStyle/>
          <a:p>
            <a:pPr eaLnBrk="1" hangingPunct="1"/>
            <a:r>
              <a:rPr lang="en-US" altLang="zh-CN" b="1" dirty="0">
                <a:ea typeface="大黑体" charset="-122"/>
              </a:rPr>
              <a:t>均衡原理（续）</a:t>
            </a:r>
          </a:p>
        </p:txBody>
      </p:sp>
      <p:sp>
        <p:nvSpPr>
          <p:cNvPr id="21507" name="Rectangle 3"/>
          <p:cNvSpPr>
            <a:spLocks noGrp="1" noChangeArrowheads="1"/>
          </p:cNvSpPr>
          <p:nvPr>
            <p:ph type="body" idx="1"/>
          </p:nvPr>
        </p:nvSpPr>
        <p:spPr>
          <a:xfrm>
            <a:off x="590550" y="1422400"/>
            <a:ext cx="8077200" cy="4686300"/>
          </a:xfrm>
        </p:spPr>
        <p:txBody>
          <a:bodyPr/>
          <a:lstStyle/>
          <a:p>
            <a:pPr eaLnBrk="1" hangingPunct="1">
              <a:buFont typeface="Wingdings" panose="05000000000000000000" pitchFamily="2" charset="2"/>
              <a:buChar char="l"/>
            </a:pPr>
            <a:r>
              <a:rPr lang="en-US" altLang="zh-CN" sz="2400" b="1" dirty="0">
                <a:latin typeface="大黑体" charset="-122"/>
                <a:ea typeface="大黑体" charset="-122"/>
              </a:rPr>
              <a:t>均衡器频域表达：</a:t>
            </a:r>
          </a:p>
          <a:p>
            <a:pPr eaLnBrk="1" hangingPunct="1">
              <a:buFontTx/>
              <a:buNone/>
            </a:pPr>
            <a:r>
              <a:rPr lang="en-US" altLang="zh-CN" sz="2400" b="1" dirty="0">
                <a:latin typeface="大黑体" charset="-122"/>
                <a:ea typeface="大黑体" charset="-122"/>
              </a:rPr>
              <a:t>    信道</a:t>
            </a:r>
            <a:r>
              <a:rPr lang="zh-CN" altLang="zh-CN" sz="2400" b="1" dirty="0">
                <a:latin typeface="大黑体" charset="-122"/>
                <a:ea typeface="大黑体" charset="-122"/>
              </a:rPr>
              <a:t>时域响应</a:t>
            </a:r>
            <a:r>
              <a:rPr lang="en-US" altLang="zh-CN" sz="2400" b="1" dirty="0">
                <a:latin typeface="大黑体" charset="-122"/>
                <a:ea typeface="大黑体" charset="-122"/>
              </a:rPr>
              <a:t>f(t)</a:t>
            </a:r>
            <a:r>
              <a:rPr lang="zh-CN" altLang="en-US" sz="2400" b="1" dirty="0">
                <a:latin typeface="大黑体" charset="-122"/>
                <a:ea typeface="大黑体" charset="-122"/>
              </a:rPr>
              <a:t>，</a:t>
            </a:r>
            <a:r>
              <a:rPr lang="zh-CN" altLang="zh-CN" sz="2400" b="1" dirty="0">
                <a:latin typeface="大黑体" charset="-122"/>
                <a:ea typeface="大黑体" charset="-122"/>
              </a:rPr>
              <a:t>均衡器时域响应</a:t>
            </a:r>
            <a:r>
              <a:rPr lang="en-US" altLang="zh-CN" sz="2400" b="1" dirty="0">
                <a:latin typeface="大黑体" charset="-122"/>
                <a:ea typeface="大黑体" charset="-122"/>
              </a:rPr>
              <a:t>h</a:t>
            </a:r>
            <a:r>
              <a:rPr lang="en-US" altLang="zh-CN" sz="2400" b="1" baseline="-25000" dirty="0">
                <a:latin typeface="大黑体" charset="-122"/>
                <a:ea typeface="大黑体" charset="-122"/>
              </a:rPr>
              <a:t>eq</a:t>
            </a:r>
            <a:r>
              <a:rPr lang="en-US" altLang="zh-CN" sz="2400" b="1" dirty="0">
                <a:latin typeface="大黑体" charset="-122"/>
                <a:ea typeface="大黑体" charset="-122"/>
              </a:rPr>
              <a:t>(t)</a:t>
            </a:r>
            <a:r>
              <a:rPr lang="zh-CN" altLang="en-US" sz="2400" b="1" dirty="0">
                <a:latin typeface="大黑体" charset="-122"/>
                <a:ea typeface="大黑体" charset="-122"/>
              </a:rPr>
              <a:t>，</a:t>
            </a:r>
            <a:r>
              <a:rPr lang="zh-CN" altLang="zh-CN" sz="2400" b="1" dirty="0">
                <a:latin typeface="大黑体" charset="-122"/>
                <a:ea typeface="大黑体" charset="-122"/>
              </a:rPr>
              <a:t>希望均衡后的信道响应为：</a:t>
            </a:r>
            <a:endParaRPr lang="en-US" altLang="zh-CN" sz="2400" b="1" dirty="0">
              <a:latin typeface="大黑体" charset="-122"/>
              <a:ea typeface="大黑体" charset="-122"/>
            </a:endParaRPr>
          </a:p>
          <a:p>
            <a:pPr eaLnBrk="1" hangingPunct="1">
              <a:buFontTx/>
              <a:buNone/>
            </a:pPr>
            <a:r>
              <a:rPr lang="en-US" altLang="zh-CN" sz="2400" b="1" dirty="0">
                <a:latin typeface="大黑体" charset="-122"/>
                <a:ea typeface="大黑体" charset="-122"/>
              </a:rPr>
              <a:t>               g(t)=f</a:t>
            </a:r>
            <a:r>
              <a:rPr lang="en-US" altLang="zh-CN" sz="2800" b="1" baseline="30000" dirty="0">
                <a:latin typeface="大黑体" charset="-122"/>
                <a:ea typeface="大黑体" charset="-122"/>
              </a:rPr>
              <a:t>*</a:t>
            </a:r>
            <a:r>
              <a:rPr lang="en-US" altLang="zh-CN" sz="2400" b="1" dirty="0">
                <a:latin typeface="大黑体" charset="-122"/>
                <a:ea typeface="大黑体" charset="-122"/>
              </a:rPr>
              <a:t>(t)</a:t>
            </a:r>
            <a:r>
              <a:rPr lang="en-US" altLang="zh-CN" sz="2400" b="1" dirty="0">
                <a:latin typeface="大黑体" charset="-122"/>
                <a:ea typeface="大黑体" charset="-122"/>
                <a:sym typeface="Symbol" panose="05050102010706020507" pitchFamily="18" charset="2"/>
              </a:rPr>
              <a:t></a:t>
            </a:r>
            <a:r>
              <a:rPr lang="en-US" altLang="zh-CN" sz="2400" b="1" dirty="0">
                <a:latin typeface="大黑体" charset="-122"/>
                <a:ea typeface="大黑体" charset="-122"/>
              </a:rPr>
              <a:t>h</a:t>
            </a:r>
            <a:r>
              <a:rPr lang="en-US" altLang="zh-CN" sz="2800" b="1" baseline="-25000" dirty="0">
                <a:latin typeface="大黑体" charset="-122"/>
                <a:ea typeface="大黑体" charset="-122"/>
              </a:rPr>
              <a:t>eq</a:t>
            </a:r>
            <a:r>
              <a:rPr lang="en-US" altLang="zh-CN" sz="2400" b="1" dirty="0">
                <a:latin typeface="大黑体" charset="-122"/>
                <a:ea typeface="大黑体" charset="-122"/>
              </a:rPr>
              <a:t>(t)= </a:t>
            </a:r>
            <a:r>
              <a:rPr lang="en-US" altLang="zh-CN" sz="2400" b="1" dirty="0">
                <a:latin typeface="大黑体" charset="-122"/>
                <a:ea typeface="大黑体" charset="-122"/>
                <a:sym typeface="Symbol" panose="05050102010706020507" pitchFamily="18" charset="2"/>
              </a:rPr>
              <a:t></a:t>
            </a:r>
            <a:r>
              <a:rPr lang="en-US" altLang="zh-CN" sz="2400" b="1" dirty="0">
                <a:latin typeface="大黑体" charset="-122"/>
                <a:ea typeface="大黑体" charset="-122"/>
              </a:rPr>
              <a:t>(t)</a:t>
            </a:r>
          </a:p>
          <a:p>
            <a:pPr eaLnBrk="1" hangingPunct="1">
              <a:buFontTx/>
              <a:buNone/>
            </a:pPr>
            <a:r>
              <a:rPr lang="en-US" altLang="zh-CN" sz="2400" b="1" dirty="0">
                <a:latin typeface="大黑体" charset="-122"/>
                <a:ea typeface="大黑体" charset="-122"/>
              </a:rPr>
              <a:t>    </a:t>
            </a:r>
            <a:r>
              <a:rPr lang="zh-CN" altLang="en-US" sz="2400" b="1" dirty="0">
                <a:latin typeface="大黑体" charset="-122"/>
                <a:ea typeface="大黑体" charset="-122"/>
              </a:rPr>
              <a:t>就有：     </a:t>
            </a:r>
            <a:r>
              <a:rPr lang="en-US" altLang="zh-CN" sz="2400" b="1" dirty="0">
                <a:latin typeface="大黑体" charset="-122"/>
                <a:ea typeface="大黑体" charset="-122"/>
              </a:rPr>
              <a:t>H</a:t>
            </a:r>
            <a:r>
              <a:rPr lang="en-US" altLang="zh-CN" sz="2800" b="1" baseline="-25000" dirty="0">
                <a:latin typeface="大黑体" charset="-122"/>
                <a:ea typeface="大黑体" charset="-122"/>
              </a:rPr>
              <a:t>eq</a:t>
            </a:r>
            <a:r>
              <a:rPr lang="en-US" altLang="zh-CN" sz="2400" b="1" dirty="0">
                <a:latin typeface="大黑体" charset="-122"/>
                <a:ea typeface="大黑体" charset="-122"/>
              </a:rPr>
              <a:t>(f)F</a:t>
            </a:r>
            <a:r>
              <a:rPr lang="en-US" altLang="zh-CN" sz="2800" b="1" baseline="30000" dirty="0">
                <a:latin typeface="大黑体" charset="-122"/>
                <a:ea typeface="大黑体" charset="-122"/>
              </a:rPr>
              <a:t>*</a:t>
            </a:r>
            <a:r>
              <a:rPr lang="en-US" altLang="zh-CN" sz="2400" b="1" dirty="0">
                <a:latin typeface="大黑体" charset="-122"/>
                <a:ea typeface="大黑体" charset="-122"/>
              </a:rPr>
              <a:t>(-f)=1</a:t>
            </a:r>
          </a:p>
          <a:p>
            <a:pPr eaLnBrk="1" hangingPunct="1">
              <a:buFontTx/>
              <a:buNone/>
            </a:pPr>
            <a:r>
              <a:rPr lang="en-US" altLang="zh-CN" sz="2400" b="1" dirty="0">
                <a:latin typeface="大黑体" charset="-122"/>
                <a:ea typeface="大黑体" charset="-122"/>
              </a:rPr>
              <a:t>H</a:t>
            </a:r>
            <a:r>
              <a:rPr lang="en-US" altLang="zh-CN" sz="2800" b="1" baseline="-25000" dirty="0">
                <a:latin typeface="大黑体" charset="-122"/>
                <a:ea typeface="大黑体" charset="-122"/>
              </a:rPr>
              <a:t>eq</a:t>
            </a:r>
            <a:r>
              <a:rPr lang="en-US" altLang="zh-CN" sz="2400" b="1" dirty="0">
                <a:latin typeface="大黑体" charset="-122"/>
                <a:ea typeface="大黑体" charset="-122"/>
              </a:rPr>
              <a:t>(f)为均衡器频域响应，F(f)</a:t>
            </a:r>
            <a:r>
              <a:rPr lang="zh-CN" altLang="en-US" sz="2400" b="1" dirty="0">
                <a:latin typeface="大黑体" charset="-122"/>
                <a:ea typeface="大黑体" charset="-122"/>
              </a:rPr>
              <a:t>为信道频域响应。</a:t>
            </a:r>
          </a:p>
          <a:p>
            <a:pPr eaLnBrk="1" hangingPunct="1">
              <a:buFont typeface="Wingdings" panose="05000000000000000000" pitchFamily="2" charset="2"/>
              <a:buChar char="l"/>
            </a:pPr>
            <a:r>
              <a:rPr lang="en-US" altLang="zh-CN" sz="2400" b="1" dirty="0">
                <a:latin typeface="大黑体" charset="-122"/>
                <a:ea typeface="大黑体" charset="-122"/>
              </a:rPr>
              <a:t>均衡器是传输信道的</a:t>
            </a:r>
            <a:r>
              <a:rPr lang="zh-CN" altLang="en-US" sz="2400" b="1" dirty="0">
                <a:latin typeface="大黑体" charset="-122"/>
                <a:ea typeface="大黑体" charset="-122"/>
              </a:rPr>
              <a:t>逆滤波器；</a:t>
            </a:r>
          </a:p>
          <a:p>
            <a:pPr eaLnBrk="1" hangingPunct="1">
              <a:buFont typeface="Wingdings" panose="05000000000000000000" pitchFamily="2" charset="2"/>
              <a:buChar char="l"/>
            </a:pPr>
            <a:r>
              <a:rPr lang="zh-CN" altLang="zh-CN" sz="2400" b="1" dirty="0">
                <a:latin typeface="大黑体" charset="-122"/>
                <a:ea typeface="大黑体" charset="-122"/>
              </a:rPr>
              <a:t>由于传输信道的时变性，均衡器必需是参数可变的自适应均衡器；</a:t>
            </a:r>
          </a:p>
          <a:p>
            <a:pPr eaLnBrk="1" hangingPunct="1">
              <a:buFont typeface="Wingdings" panose="05000000000000000000" pitchFamily="2" charset="2"/>
              <a:buChar char="l"/>
            </a:pPr>
            <a:r>
              <a:rPr lang="zh-CN" altLang="zh-CN" sz="2400" b="1" dirty="0">
                <a:latin typeface="大黑体" charset="-122"/>
                <a:ea typeface="大黑体" charset="-122"/>
              </a:rPr>
              <a:t>均衡器的效果是</a:t>
            </a:r>
            <a:r>
              <a:rPr lang="zh-CN" altLang="zh-CN" sz="2400" b="1" dirty="0">
                <a:solidFill>
                  <a:srgbClr val="FF0000"/>
                </a:solidFill>
                <a:latin typeface="大黑体" charset="-122"/>
                <a:ea typeface="大黑体" charset="-122"/>
              </a:rPr>
              <a:t>补偿信道的</a:t>
            </a:r>
            <a:r>
              <a:rPr lang="zh-CN" altLang="en-US" sz="2400" b="1" dirty="0">
                <a:solidFill>
                  <a:srgbClr val="FF0000"/>
                </a:solidFill>
                <a:latin typeface="大黑体" charset="-122"/>
                <a:ea typeface="大黑体" charset="-122"/>
              </a:rPr>
              <a:t>频率选择性，使衰落趋于平坦、相位趋于线性。均衡器不能抵销平衰落</a:t>
            </a:r>
            <a:r>
              <a:rPr lang="zh-CN" altLang="en-US" sz="2400" b="1" dirty="0">
                <a:latin typeface="大黑体" charset="-122"/>
                <a:ea typeface="大黑体" charset="-122"/>
              </a:rPr>
              <a:t>。</a:t>
            </a:r>
            <a:endParaRPr lang="en-US" altLang="zh-CN" sz="2400" b="1" dirty="0">
              <a:latin typeface="大黑体" charset="-122"/>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60</a:t>
            </a:fld>
            <a:endParaRPr lang="en-GB" altLang="zh-CN"/>
          </a:p>
        </p:txBody>
      </p:sp>
    </p:spTree>
    <p:extLst>
      <p:ext uri="{BB962C8B-B14F-4D97-AF65-F5344CB8AC3E}">
        <p14:creationId xmlns:p14="http://schemas.microsoft.com/office/powerpoint/2010/main" val="744030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39714"/>
            <a:ext cx="7772400" cy="1017586"/>
          </a:xfrm>
        </p:spPr>
        <p:txBody>
          <a:bodyPr/>
          <a:lstStyle/>
          <a:p>
            <a:pPr eaLnBrk="1" hangingPunct="1"/>
            <a:r>
              <a:rPr lang="zh-CN" altLang="zh-CN" b="1" dirty="0">
                <a:ea typeface="大黑体" charset="-122"/>
              </a:rPr>
              <a:t>频域</a:t>
            </a:r>
            <a:r>
              <a:rPr lang="zh-CN" altLang="en-US" b="1" dirty="0">
                <a:ea typeface="大黑体" charset="-122"/>
              </a:rPr>
              <a:t>均衡器</a:t>
            </a:r>
          </a:p>
        </p:txBody>
      </p:sp>
      <p:sp>
        <p:nvSpPr>
          <p:cNvPr id="22531" name="Rectangle 3"/>
          <p:cNvSpPr>
            <a:spLocks noGrp="1" noChangeArrowheads="1"/>
          </p:cNvSpPr>
          <p:nvPr>
            <p:ph type="body" idx="1"/>
          </p:nvPr>
        </p:nvSpPr>
        <p:spPr>
          <a:xfrm>
            <a:off x="609600" y="1562100"/>
            <a:ext cx="7772400" cy="692150"/>
          </a:xfrm>
        </p:spPr>
        <p:txBody>
          <a:bodyPr/>
          <a:lstStyle/>
          <a:p>
            <a:pPr eaLnBrk="1" hangingPunct="1">
              <a:lnSpc>
                <a:spcPct val="120000"/>
              </a:lnSpc>
              <a:buFont typeface="Wingdings" panose="05000000000000000000" pitchFamily="2" charset="2"/>
              <a:buChar char="l"/>
            </a:pPr>
            <a:r>
              <a:rPr lang="zh-CN" altLang="en-US" sz="2400" b="1" dirty="0">
                <a:ea typeface="大黑体" charset="-122"/>
              </a:rPr>
              <a:t>频域均衡器：老的传统接收机一般在中频上实现</a:t>
            </a:r>
            <a:r>
              <a:rPr lang="zh-CN" altLang="en-US" dirty="0">
                <a:ea typeface="大黑体" charset="-122"/>
              </a:rPr>
              <a:t>；</a:t>
            </a:r>
            <a:endParaRPr lang="en-US" altLang="zh-CN" dirty="0">
              <a:ea typeface="大黑体" charset="-122"/>
            </a:endParaRPr>
          </a:p>
          <a:p>
            <a:pPr eaLnBrk="1" hangingPunct="1">
              <a:lnSpc>
                <a:spcPct val="120000"/>
              </a:lnSpc>
              <a:buFont typeface="Wingdings" panose="05000000000000000000" pitchFamily="2" charset="2"/>
              <a:buChar char="l"/>
            </a:pPr>
            <a:r>
              <a:rPr lang="zh-CN" altLang="en-US" sz="2400" b="1" dirty="0">
                <a:ea typeface="大黑体" charset="-122"/>
              </a:rPr>
              <a:t>发展到现在，频域均衡已经广泛用于</a:t>
            </a:r>
            <a:r>
              <a:rPr lang="en-US" altLang="zh-CN" sz="2400" b="1" dirty="0">
                <a:ea typeface="大黑体" charset="-122"/>
              </a:rPr>
              <a:t>LTE</a:t>
            </a:r>
            <a:r>
              <a:rPr lang="zh-CN" altLang="en-US" sz="2400" b="1" dirty="0">
                <a:ea typeface="大黑体" charset="-122"/>
              </a:rPr>
              <a:t>等宽带系统基带！</a:t>
            </a:r>
          </a:p>
          <a:p>
            <a:pPr eaLnBrk="1" hangingPunct="1">
              <a:lnSpc>
                <a:spcPct val="120000"/>
              </a:lnSpc>
              <a:buFont typeface="Wingdings" panose="05000000000000000000" pitchFamily="2" charset="2"/>
              <a:buChar char="l"/>
            </a:pPr>
            <a:r>
              <a:rPr lang="zh-CN" altLang="en-US" sz="2400" b="1" dirty="0">
                <a:ea typeface="大黑体" charset="-122"/>
              </a:rPr>
              <a:t>举例：中频幅度倾斜均衡器</a:t>
            </a:r>
            <a:endParaRPr lang="zh-CN" altLang="en-US" b="1" dirty="0">
              <a:ea typeface="大黑体" charset="-122"/>
            </a:endParaRPr>
          </a:p>
        </p:txBody>
      </p:sp>
      <p:grpSp>
        <p:nvGrpSpPr>
          <p:cNvPr id="22532" name="Group 4"/>
          <p:cNvGrpSpPr>
            <a:grpSpLocks/>
          </p:cNvGrpSpPr>
          <p:nvPr/>
        </p:nvGrpSpPr>
        <p:grpSpPr bwMode="auto">
          <a:xfrm>
            <a:off x="1653858" y="3570287"/>
            <a:ext cx="5330825" cy="3287713"/>
            <a:chOff x="869" y="1632"/>
            <a:chExt cx="3358" cy="2071"/>
          </a:xfrm>
        </p:grpSpPr>
        <p:sp>
          <p:nvSpPr>
            <p:cNvPr id="22533" name="Rectangle 5"/>
            <p:cNvSpPr>
              <a:spLocks noChangeArrowheads="1"/>
            </p:cNvSpPr>
            <p:nvPr/>
          </p:nvSpPr>
          <p:spPr bwMode="auto">
            <a:xfrm>
              <a:off x="1695" y="1735"/>
              <a:ext cx="1008" cy="492"/>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2534" name="Rectangle 6"/>
            <p:cNvSpPr>
              <a:spLocks noChangeArrowheads="1"/>
            </p:cNvSpPr>
            <p:nvPr/>
          </p:nvSpPr>
          <p:spPr bwMode="auto">
            <a:xfrm>
              <a:off x="1683" y="2659"/>
              <a:ext cx="1008" cy="492"/>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2535" name="Line 7"/>
            <p:cNvSpPr>
              <a:spLocks noChangeShapeType="1"/>
            </p:cNvSpPr>
            <p:nvPr/>
          </p:nvSpPr>
          <p:spPr bwMode="auto">
            <a:xfrm>
              <a:off x="1083" y="1999"/>
              <a:ext cx="6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6" name="Line 8"/>
            <p:cNvSpPr>
              <a:spLocks noChangeShapeType="1"/>
            </p:cNvSpPr>
            <p:nvPr/>
          </p:nvSpPr>
          <p:spPr bwMode="auto">
            <a:xfrm flipV="1">
              <a:off x="2715" y="1975"/>
              <a:ext cx="15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Rectangle 9"/>
            <p:cNvSpPr>
              <a:spLocks noChangeArrowheads="1"/>
            </p:cNvSpPr>
            <p:nvPr/>
          </p:nvSpPr>
          <p:spPr bwMode="auto">
            <a:xfrm>
              <a:off x="3051" y="2299"/>
              <a:ext cx="384" cy="552"/>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2538" name="Rectangle 10"/>
            <p:cNvSpPr>
              <a:spLocks noChangeArrowheads="1"/>
            </p:cNvSpPr>
            <p:nvPr/>
          </p:nvSpPr>
          <p:spPr bwMode="auto">
            <a:xfrm>
              <a:off x="3627" y="2299"/>
              <a:ext cx="384" cy="552"/>
            </a:xfrm>
            <a:prstGeom prst="rect">
              <a:avLst/>
            </a:prstGeom>
            <a:solidFill>
              <a:srgbClr val="FFFF99"/>
            </a:solidFill>
            <a:ln w="381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2539" name="Line 11"/>
            <p:cNvSpPr>
              <a:spLocks noChangeShapeType="1"/>
            </p:cNvSpPr>
            <p:nvPr/>
          </p:nvSpPr>
          <p:spPr bwMode="auto">
            <a:xfrm>
              <a:off x="3051" y="2575"/>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12"/>
            <p:cNvSpPr>
              <a:spLocks noChangeShapeType="1"/>
            </p:cNvSpPr>
            <p:nvPr/>
          </p:nvSpPr>
          <p:spPr bwMode="auto">
            <a:xfrm>
              <a:off x="3627" y="2563"/>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13"/>
            <p:cNvSpPr>
              <a:spLocks noChangeShapeType="1"/>
            </p:cNvSpPr>
            <p:nvPr/>
          </p:nvSpPr>
          <p:spPr bwMode="auto">
            <a:xfrm>
              <a:off x="3219" y="1975"/>
              <a:ext cx="0" cy="3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4"/>
            <p:cNvSpPr>
              <a:spLocks noChangeShapeType="1"/>
            </p:cNvSpPr>
            <p:nvPr/>
          </p:nvSpPr>
          <p:spPr bwMode="auto">
            <a:xfrm>
              <a:off x="3807" y="1963"/>
              <a:ext cx="0" cy="3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5"/>
            <p:cNvSpPr>
              <a:spLocks noChangeShapeType="1"/>
            </p:cNvSpPr>
            <p:nvPr/>
          </p:nvSpPr>
          <p:spPr bwMode="auto">
            <a:xfrm flipV="1">
              <a:off x="2415" y="3439"/>
              <a:ext cx="8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6"/>
            <p:cNvSpPr>
              <a:spLocks noChangeShapeType="1"/>
            </p:cNvSpPr>
            <p:nvPr/>
          </p:nvSpPr>
          <p:spPr bwMode="auto">
            <a:xfrm>
              <a:off x="1983" y="3679"/>
              <a:ext cx="19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17"/>
            <p:cNvSpPr>
              <a:spLocks noChangeShapeType="1"/>
            </p:cNvSpPr>
            <p:nvPr/>
          </p:nvSpPr>
          <p:spPr bwMode="auto">
            <a:xfrm>
              <a:off x="3243" y="2863"/>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18"/>
            <p:cNvSpPr>
              <a:spLocks noChangeShapeType="1"/>
            </p:cNvSpPr>
            <p:nvPr/>
          </p:nvSpPr>
          <p:spPr bwMode="auto">
            <a:xfrm>
              <a:off x="3831" y="2863"/>
              <a:ext cx="0" cy="8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Line 19"/>
            <p:cNvSpPr>
              <a:spLocks noChangeShapeType="1"/>
            </p:cNvSpPr>
            <p:nvPr/>
          </p:nvSpPr>
          <p:spPr bwMode="auto">
            <a:xfrm flipH="1" flipV="1">
              <a:off x="2427" y="3127"/>
              <a:ext cx="0" cy="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Line 20"/>
            <p:cNvSpPr>
              <a:spLocks noChangeShapeType="1"/>
            </p:cNvSpPr>
            <p:nvPr/>
          </p:nvSpPr>
          <p:spPr bwMode="auto">
            <a:xfrm flipV="1">
              <a:off x="1983" y="3139"/>
              <a:ext cx="0" cy="5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21"/>
            <p:cNvSpPr>
              <a:spLocks noChangeShapeType="1"/>
            </p:cNvSpPr>
            <p:nvPr/>
          </p:nvSpPr>
          <p:spPr bwMode="auto">
            <a:xfrm flipV="1">
              <a:off x="2163" y="2215"/>
              <a:ext cx="0" cy="4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Text Box 22"/>
            <p:cNvSpPr txBox="1">
              <a:spLocks noChangeArrowheads="1"/>
            </p:cNvSpPr>
            <p:nvPr/>
          </p:nvSpPr>
          <p:spPr bwMode="auto">
            <a:xfrm>
              <a:off x="1841" y="1779"/>
              <a:ext cx="63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a:latin typeface="大黑体" charset="-122"/>
                </a:rPr>
                <a:t>幅度倾斜</a:t>
              </a:r>
            </a:p>
            <a:p>
              <a:pPr eaLnBrk="1" hangingPunct="1">
                <a:lnSpc>
                  <a:spcPct val="90000"/>
                </a:lnSpc>
                <a:spcBef>
                  <a:spcPct val="20000"/>
                </a:spcBef>
                <a:buClr>
                  <a:schemeClr val="folHlink"/>
                </a:buClr>
                <a:buSzPct val="75000"/>
                <a:buFont typeface="Monotype Sorts" pitchFamily="2" charset="2"/>
                <a:buNone/>
              </a:pPr>
              <a:r>
                <a:rPr lang="zh-CN" altLang="en-US">
                  <a:latin typeface="大黑体" charset="-122"/>
                </a:rPr>
                <a:t>校正网络</a:t>
              </a:r>
            </a:p>
          </p:txBody>
        </p:sp>
        <p:sp>
          <p:nvSpPr>
            <p:cNvPr id="22551" name="Text Box 23"/>
            <p:cNvSpPr txBox="1">
              <a:spLocks noChangeArrowheads="1"/>
            </p:cNvSpPr>
            <p:nvPr/>
          </p:nvSpPr>
          <p:spPr bwMode="auto">
            <a:xfrm>
              <a:off x="3137" y="2351"/>
              <a:ext cx="2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800">
                  <a:latin typeface="大黑体" charset="-122"/>
                </a:rPr>
                <a:t>f</a:t>
              </a:r>
              <a:r>
                <a:rPr lang="en-US" altLang="zh-CN" sz="1800" baseline="-25000">
                  <a:latin typeface="大黑体" charset="-122"/>
                </a:rPr>
                <a:t>1</a:t>
              </a:r>
              <a:endParaRPr lang="en-US" altLang="zh-CN" sz="1800">
                <a:latin typeface="大黑体" charset="-122"/>
              </a:endParaRPr>
            </a:p>
          </p:txBody>
        </p:sp>
        <p:sp>
          <p:nvSpPr>
            <p:cNvPr id="22552" name="Text Box 24"/>
            <p:cNvSpPr txBox="1">
              <a:spLocks noChangeArrowheads="1"/>
            </p:cNvSpPr>
            <p:nvPr/>
          </p:nvSpPr>
          <p:spPr bwMode="auto">
            <a:xfrm>
              <a:off x="3713" y="2327"/>
              <a:ext cx="2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en-US" altLang="zh-CN" sz="1800">
                  <a:latin typeface="大黑体" charset="-122"/>
                </a:rPr>
                <a:t>f</a:t>
              </a:r>
              <a:r>
                <a:rPr lang="en-US" altLang="zh-CN" sz="1800" baseline="-25000">
                  <a:latin typeface="大黑体" charset="-122"/>
                </a:rPr>
                <a:t>2</a:t>
              </a:r>
              <a:endParaRPr lang="en-US" altLang="zh-CN" sz="1800">
                <a:latin typeface="大黑体" charset="-122"/>
              </a:endParaRPr>
            </a:p>
          </p:txBody>
        </p:sp>
        <p:sp>
          <p:nvSpPr>
            <p:cNvPr id="22553" name="Text Box 25"/>
            <p:cNvSpPr txBox="1">
              <a:spLocks noChangeArrowheads="1"/>
            </p:cNvSpPr>
            <p:nvPr/>
          </p:nvSpPr>
          <p:spPr bwMode="auto">
            <a:xfrm>
              <a:off x="3041" y="2592"/>
              <a:ext cx="40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800">
                  <a:latin typeface="大黑体" charset="-122"/>
                </a:rPr>
                <a:t>检波</a:t>
              </a:r>
            </a:p>
          </p:txBody>
        </p:sp>
        <p:sp>
          <p:nvSpPr>
            <p:cNvPr id="22554" name="Text Box 26"/>
            <p:cNvSpPr txBox="1">
              <a:spLocks noChangeArrowheads="1"/>
            </p:cNvSpPr>
            <p:nvPr/>
          </p:nvSpPr>
          <p:spPr bwMode="auto">
            <a:xfrm>
              <a:off x="3593" y="2592"/>
              <a:ext cx="40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800">
                  <a:latin typeface="大黑体" charset="-122"/>
                </a:rPr>
                <a:t>检波</a:t>
              </a:r>
            </a:p>
          </p:txBody>
        </p:sp>
        <p:sp>
          <p:nvSpPr>
            <p:cNvPr id="22555" name="Text Box 27"/>
            <p:cNvSpPr txBox="1">
              <a:spLocks noChangeArrowheads="1"/>
            </p:cNvSpPr>
            <p:nvPr/>
          </p:nvSpPr>
          <p:spPr bwMode="auto">
            <a:xfrm>
              <a:off x="1793" y="2808"/>
              <a:ext cx="8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800">
                  <a:latin typeface="大黑体" charset="-122"/>
                </a:rPr>
                <a:t>差分放大器</a:t>
              </a:r>
            </a:p>
          </p:txBody>
        </p:sp>
        <p:sp>
          <p:nvSpPr>
            <p:cNvPr id="22556" name="Text Box 28"/>
            <p:cNvSpPr txBox="1">
              <a:spLocks noChangeArrowheads="1"/>
            </p:cNvSpPr>
            <p:nvPr/>
          </p:nvSpPr>
          <p:spPr bwMode="auto">
            <a:xfrm>
              <a:off x="869" y="1632"/>
              <a:ext cx="6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800">
                  <a:latin typeface="大黑体" charset="-122"/>
                </a:rPr>
                <a:t>中频输入</a:t>
              </a:r>
            </a:p>
          </p:txBody>
        </p:sp>
        <p:sp>
          <p:nvSpPr>
            <p:cNvPr id="22557" name="Text Box 29"/>
            <p:cNvSpPr txBox="1">
              <a:spLocks noChangeArrowheads="1"/>
            </p:cNvSpPr>
            <p:nvPr/>
          </p:nvSpPr>
          <p:spPr bwMode="auto">
            <a:xfrm>
              <a:off x="3281" y="1680"/>
              <a:ext cx="6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lnSpc>
                  <a:spcPct val="90000"/>
                </a:lnSpc>
                <a:spcBef>
                  <a:spcPct val="20000"/>
                </a:spcBef>
                <a:buClr>
                  <a:schemeClr val="folHlink"/>
                </a:buClr>
                <a:buSzPct val="75000"/>
                <a:buFont typeface="Monotype Sorts" pitchFamily="2" charset="2"/>
                <a:buNone/>
              </a:pPr>
              <a:r>
                <a:rPr lang="zh-CN" altLang="en-US" sz="1800">
                  <a:latin typeface="大黑体" charset="-122"/>
                </a:rPr>
                <a:t>中频输出</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61</a:t>
            </a:fld>
            <a:endParaRPr lang="en-GB" altLang="zh-CN"/>
          </a:p>
        </p:txBody>
      </p:sp>
    </p:spTree>
    <p:extLst>
      <p:ext uri="{BB962C8B-B14F-4D97-AF65-F5344CB8AC3E}">
        <p14:creationId xmlns:p14="http://schemas.microsoft.com/office/powerpoint/2010/main" val="3796640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1500" y="428626"/>
            <a:ext cx="7772400" cy="946150"/>
          </a:xfrm>
        </p:spPr>
        <p:txBody>
          <a:bodyPr/>
          <a:lstStyle/>
          <a:p>
            <a:pPr eaLnBrk="1" hangingPunct="1"/>
            <a:r>
              <a:rPr lang="zh-CN" altLang="zh-CN" b="1" dirty="0">
                <a:ea typeface="大黑体" charset="-122"/>
              </a:rPr>
              <a:t>频域</a:t>
            </a:r>
            <a:r>
              <a:rPr lang="zh-CN" altLang="en-US" b="1" dirty="0">
                <a:ea typeface="大黑体" charset="-122"/>
              </a:rPr>
              <a:t>均衡器（续）</a:t>
            </a:r>
          </a:p>
        </p:txBody>
      </p:sp>
      <p:grpSp>
        <p:nvGrpSpPr>
          <p:cNvPr id="23555" name="Group 3"/>
          <p:cNvGrpSpPr>
            <a:grpSpLocks/>
          </p:cNvGrpSpPr>
          <p:nvPr/>
        </p:nvGrpSpPr>
        <p:grpSpPr bwMode="auto">
          <a:xfrm>
            <a:off x="2117725" y="1803400"/>
            <a:ext cx="5213350" cy="3703638"/>
            <a:chOff x="1334" y="1136"/>
            <a:chExt cx="3284" cy="2333"/>
          </a:xfrm>
        </p:grpSpPr>
        <p:sp>
          <p:nvSpPr>
            <p:cNvPr id="23556" name="Line 4"/>
            <p:cNvSpPr>
              <a:spLocks noChangeShapeType="1"/>
            </p:cNvSpPr>
            <p:nvPr/>
          </p:nvSpPr>
          <p:spPr bwMode="auto">
            <a:xfrm>
              <a:off x="1624" y="2700"/>
              <a:ext cx="2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7" name="Line 5"/>
            <p:cNvSpPr>
              <a:spLocks noChangeShapeType="1"/>
            </p:cNvSpPr>
            <p:nvPr/>
          </p:nvSpPr>
          <p:spPr bwMode="auto">
            <a:xfrm flipV="1">
              <a:off x="1603" y="1542"/>
              <a:ext cx="0" cy="11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Freeform 6"/>
            <p:cNvSpPr>
              <a:spLocks/>
            </p:cNvSpPr>
            <p:nvPr/>
          </p:nvSpPr>
          <p:spPr bwMode="auto">
            <a:xfrm>
              <a:off x="2364" y="1525"/>
              <a:ext cx="1319" cy="1187"/>
            </a:xfrm>
            <a:custGeom>
              <a:avLst/>
              <a:gdLst>
                <a:gd name="T0" fmla="*/ 0 w 1188"/>
                <a:gd name="T1" fmla="*/ 1538 h 1024"/>
                <a:gd name="T2" fmla="*/ 262 w 1188"/>
                <a:gd name="T3" fmla="*/ 847 h 1024"/>
                <a:gd name="T4" fmla="*/ 295 w 1188"/>
                <a:gd name="T5" fmla="*/ 716 h 1024"/>
                <a:gd name="T6" fmla="*/ 312 w 1188"/>
                <a:gd name="T7" fmla="*/ 567 h 1024"/>
                <a:gd name="T8" fmla="*/ 377 w 1188"/>
                <a:gd name="T9" fmla="*/ 343 h 1024"/>
                <a:gd name="T10" fmla="*/ 411 w 1188"/>
                <a:gd name="T11" fmla="*/ 175 h 1024"/>
                <a:gd name="T12" fmla="*/ 624 w 1188"/>
                <a:gd name="T13" fmla="*/ 26 h 1024"/>
                <a:gd name="T14" fmla="*/ 805 w 1188"/>
                <a:gd name="T15" fmla="*/ 26 h 1024"/>
                <a:gd name="T16" fmla="*/ 969 w 1188"/>
                <a:gd name="T17" fmla="*/ 81 h 1024"/>
                <a:gd name="T18" fmla="*/ 1067 w 1188"/>
                <a:gd name="T19" fmla="*/ 194 h 1024"/>
                <a:gd name="T20" fmla="*/ 1132 w 1188"/>
                <a:gd name="T21" fmla="*/ 454 h 1024"/>
                <a:gd name="T22" fmla="*/ 1231 w 1188"/>
                <a:gd name="T23" fmla="*/ 810 h 1024"/>
                <a:gd name="T24" fmla="*/ 1281 w 1188"/>
                <a:gd name="T25" fmla="*/ 1015 h 1024"/>
                <a:gd name="T26" fmla="*/ 1396 w 1188"/>
                <a:gd name="T27" fmla="*/ 1240 h 1024"/>
                <a:gd name="T28" fmla="*/ 1462 w 1188"/>
                <a:gd name="T29" fmla="*/ 1408 h 1024"/>
                <a:gd name="T30" fmla="*/ 1543 w 1188"/>
                <a:gd name="T31" fmla="*/ 1484 h 1024"/>
                <a:gd name="T32" fmla="*/ 1625 w 1188"/>
                <a:gd name="T33" fmla="*/ 1595 h 10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88"/>
                <a:gd name="T52" fmla="*/ 0 h 1024"/>
                <a:gd name="T53" fmla="*/ 1188 w 1188"/>
                <a:gd name="T54" fmla="*/ 1024 h 10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88" h="1024">
                  <a:moveTo>
                    <a:pt x="0" y="988"/>
                  </a:moveTo>
                  <a:cubicBezTo>
                    <a:pt x="78" y="810"/>
                    <a:pt x="156" y="632"/>
                    <a:pt x="192" y="544"/>
                  </a:cubicBezTo>
                  <a:cubicBezTo>
                    <a:pt x="228" y="456"/>
                    <a:pt x="210" y="490"/>
                    <a:pt x="216" y="460"/>
                  </a:cubicBezTo>
                  <a:cubicBezTo>
                    <a:pt x="222" y="430"/>
                    <a:pt x="218" y="404"/>
                    <a:pt x="228" y="364"/>
                  </a:cubicBezTo>
                  <a:cubicBezTo>
                    <a:pt x="238" y="324"/>
                    <a:pt x="264" y="262"/>
                    <a:pt x="276" y="220"/>
                  </a:cubicBezTo>
                  <a:cubicBezTo>
                    <a:pt x="288" y="178"/>
                    <a:pt x="270" y="146"/>
                    <a:pt x="300" y="112"/>
                  </a:cubicBezTo>
                  <a:cubicBezTo>
                    <a:pt x="330" y="78"/>
                    <a:pt x="408" y="32"/>
                    <a:pt x="456" y="16"/>
                  </a:cubicBezTo>
                  <a:cubicBezTo>
                    <a:pt x="504" y="0"/>
                    <a:pt x="546" y="10"/>
                    <a:pt x="588" y="16"/>
                  </a:cubicBezTo>
                  <a:cubicBezTo>
                    <a:pt x="630" y="22"/>
                    <a:pt x="676" y="34"/>
                    <a:pt x="708" y="52"/>
                  </a:cubicBezTo>
                  <a:cubicBezTo>
                    <a:pt x="740" y="70"/>
                    <a:pt x="760" y="84"/>
                    <a:pt x="780" y="124"/>
                  </a:cubicBezTo>
                  <a:cubicBezTo>
                    <a:pt x="800" y="164"/>
                    <a:pt x="808" y="226"/>
                    <a:pt x="828" y="292"/>
                  </a:cubicBezTo>
                  <a:cubicBezTo>
                    <a:pt x="848" y="358"/>
                    <a:pt x="882" y="460"/>
                    <a:pt x="900" y="520"/>
                  </a:cubicBezTo>
                  <a:cubicBezTo>
                    <a:pt x="918" y="580"/>
                    <a:pt x="916" y="606"/>
                    <a:pt x="936" y="652"/>
                  </a:cubicBezTo>
                  <a:cubicBezTo>
                    <a:pt x="956" y="698"/>
                    <a:pt x="998" y="754"/>
                    <a:pt x="1020" y="796"/>
                  </a:cubicBezTo>
                  <a:cubicBezTo>
                    <a:pt x="1042" y="838"/>
                    <a:pt x="1050" y="878"/>
                    <a:pt x="1068" y="904"/>
                  </a:cubicBezTo>
                  <a:cubicBezTo>
                    <a:pt x="1086" y="930"/>
                    <a:pt x="1108" y="932"/>
                    <a:pt x="1128" y="952"/>
                  </a:cubicBezTo>
                  <a:cubicBezTo>
                    <a:pt x="1148" y="972"/>
                    <a:pt x="1180" y="1020"/>
                    <a:pt x="1188" y="10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59" name="Line 7"/>
            <p:cNvSpPr>
              <a:spLocks noChangeShapeType="1"/>
            </p:cNvSpPr>
            <p:nvPr/>
          </p:nvSpPr>
          <p:spPr bwMode="auto">
            <a:xfrm flipV="1">
              <a:off x="2647" y="1842"/>
              <a:ext cx="0" cy="8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0" name="Line 8"/>
            <p:cNvSpPr>
              <a:spLocks noChangeShapeType="1"/>
            </p:cNvSpPr>
            <p:nvPr/>
          </p:nvSpPr>
          <p:spPr bwMode="auto">
            <a:xfrm flipH="1" flipV="1">
              <a:off x="3286" y="1820"/>
              <a:ext cx="1" cy="8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1" name="Line 9"/>
            <p:cNvSpPr>
              <a:spLocks noChangeShapeType="1"/>
            </p:cNvSpPr>
            <p:nvPr/>
          </p:nvSpPr>
          <p:spPr bwMode="auto">
            <a:xfrm>
              <a:off x="2477" y="1287"/>
              <a:ext cx="1129" cy="57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Text Box 10"/>
            <p:cNvSpPr txBox="1">
              <a:spLocks noChangeArrowheads="1"/>
            </p:cNvSpPr>
            <p:nvPr/>
          </p:nvSpPr>
          <p:spPr bwMode="auto">
            <a:xfrm>
              <a:off x="2412" y="2761"/>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latin typeface="大黑体" charset="-122"/>
                </a:rPr>
                <a:t>f</a:t>
              </a:r>
              <a:r>
                <a:rPr lang="en-US" altLang="zh-CN" sz="2400" baseline="-25000">
                  <a:latin typeface="大黑体" charset="-122"/>
                </a:rPr>
                <a:t>1</a:t>
              </a:r>
              <a:endParaRPr lang="en-US" altLang="zh-CN" sz="2400">
                <a:latin typeface="大黑体" charset="-122"/>
              </a:endParaRPr>
            </a:p>
          </p:txBody>
        </p:sp>
        <p:sp>
          <p:nvSpPr>
            <p:cNvPr id="23563" name="Text Box 11"/>
            <p:cNvSpPr txBox="1">
              <a:spLocks noChangeArrowheads="1"/>
            </p:cNvSpPr>
            <p:nvPr/>
          </p:nvSpPr>
          <p:spPr bwMode="auto">
            <a:xfrm>
              <a:off x="3179" y="2761"/>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dirty="0">
                  <a:latin typeface="大黑体" charset="-122"/>
                </a:rPr>
                <a:t>f</a:t>
              </a:r>
              <a:r>
                <a:rPr lang="en-US" altLang="zh-CN" sz="2400" baseline="-25000" dirty="0">
                  <a:latin typeface="大黑体" charset="-122"/>
                </a:rPr>
                <a:t>2</a:t>
              </a:r>
              <a:endParaRPr lang="en-US" altLang="zh-CN" sz="2400" dirty="0">
                <a:latin typeface="大黑体" charset="-122"/>
              </a:endParaRPr>
            </a:p>
          </p:txBody>
        </p:sp>
        <p:sp>
          <p:nvSpPr>
            <p:cNvPr id="23564" name="Text Box 12"/>
            <p:cNvSpPr txBox="1">
              <a:spLocks noChangeArrowheads="1"/>
            </p:cNvSpPr>
            <p:nvPr/>
          </p:nvSpPr>
          <p:spPr bwMode="auto">
            <a:xfrm>
              <a:off x="4406" y="25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latin typeface="大黑体" charset="-122"/>
                </a:rPr>
                <a:t>f</a:t>
              </a:r>
            </a:p>
          </p:txBody>
        </p:sp>
        <p:sp>
          <p:nvSpPr>
            <p:cNvPr id="23565" name="Text Box 13"/>
            <p:cNvSpPr txBox="1">
              <a:spLocks noChangeArrowheads="1"/>
            </p:cNvSpPr>
            <p:nvPr/>
          </p:nvSpPr>
          <p:spPr bwMode="auto">
            <a:xfrm>
              <a:off x="1334" y="113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400">
                  <a:latin typeface="大黑体" charset="-122"/>
                </a:rPr>
                <a:t>功率</a:t>
              </a:r>
            </a:p>
          </p:txBody>
        </p:sp>
        <p:sp>
          <p:nvSpPr>
            <p:cNvPr id="23566" name="Text Box 14"/>
            <p:cNvSpPr txBox="1">
              <a:spLocks noChangeArrowheads="1"/>
            </p:cNvSpPr>
            <p:nvPr/>
          </p:nvSpPr>
          <p:spPr bwMode="auto">
            <a:xfrm>
              <a:off x="1699" y="3181"/>
              <a:ext cx="2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2400">
                  <a:latin typeface="大黑体" charset="-122"/>
                </a:rPr>
                <a:t>幅度倾斜均衡器工作示意图</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62</a:t>
            </a:fld>
            <a:endParaRPr lang="en-GB" altLang="zh-CN"/>
          </a:p>
        </p:txBody>
      </p:sp>
    </p:spTree>
    <p:extLst>
      <p:ext uri="{BB962C8B-B14F-4D97-AF65-F5344CB8AC3E}">
        <p14:creationId xmlns:p14="http://schemas.microsoft.com/office/powerpoint/2010/main" val="1545096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90550" y="38100"/>
            <a:ext cx="7772400" cy="1447800"/>
          </a:xfrm>
        </p:spPr>
        <p:txBody>
          <a:bodyPr/>
          <a:lstStyle/>
          <a:p>
            <a:pPr eaLnBrk="1" hangingPunct="1"/>
            <a:r>
              <a:rPr lang="zh-CN" altLang="zh-CN" sz="4000" b="1" dirty="0">
                <a:latin typeface="大黑体" charset="-122"/>
                <a:ea typeface="大黑体" charset="-122"/>
              </a:rPr>
              <a:t>时域均衡器（1）：</a:t>
            </a:r>
            <a:r>
              <a:rPr lang="zh-CN" altLang="en-US" sz="4000" b="1" dirty="0">
                <a:latin typeface="大黑体" charset="-122"/>
                <a:ea typeface="大黑体" charset="-122"/>
              </a:rPr>
              <a:t>线性均衡器</a:t>
            </a:r>
          </a:p>
        </p:txBody>
      </p:sp>
      <p:sp>
        <p:nvSpPr>
          <p:cNvPr id="24579" name="Rectangle 3"/>
          <p:cNvSpPr>
            <a:spLocks noGrp="1" noChangeArrowheads="1"/>
          </p:cNvSpPr>
          <p:nvPr>
            <p:ph type="body" idx="1"/>
          </p:nvPr>
        </p:nvSpPr>
        <p:spPr>
          <a:xfrm>
            <a:off x="590550" y="1809750"/>
            <a:ext cx="7772400" cy="4114800"/>
          </a:xfrm>
        </p:spPr>
        <p:txBody>
          <a:bodyPr/>
          <a:lstStyle/>
          <a:p>
            <a:pPr eaLnBrk="1" hangingPunct="1">
              <a:buFont typeface="Wingdings" panose="05000000000000000000" pitchFamily="2" charset="2"/>
              <a:buChar char="l"/>
            </a:pPr>
            <a:r>
              <a:rPr lang="en-US" altLang="zh-CN" b="1" dirty="0">
                <a:ea typeface="大黑体" charset="-122"/>
              </a:rPr>
              <a:t>横向滤波均衡器</a:t>
            </a:r>
          </a:p>
          <a:p>
            <a:pPr lvl="1" eaLnBrk="1" hangingPunct="1"/>
            <a:r>
              <a:rPr lang="zh-CN" altLang="zh-CN" b="1" dirty="0">
                <a:ea typeface="大黑体" charset="-122"/>
              </a:rPr>
              <a:t>适用于</a:t>
            </a:r>
            <a:r>
              <a:rPr lang="zh-CN" altLang="en-US" b="1" dirty="0">
                <a:ea typeface="大黑体" charset="-122"/>
              </a:rPr>
              <a:t>衰落深度不是很大的情况。均衡器对深衰落的频谱及邻近频谱产生很大增益，从而增加噪声。</a:t>
            </a:r>
          </a:p>
          <a:p>
            <a:pPr lvl="1" eaLnBrk="1" hangingPunct="1"/>
            <a:r>
              <a:rPr lang="en-US" altLang="zh-CN" b="1" dirty="0" err="1">
                <a:ea typeface="大黑体" charset="-122"/>
              </a:rPr>
              <a:t>结构简单</a:t>
            </a:r>
            <a:r>
              <a:rPr lang="zh-CN" altLang="en-US" b="1" dirty="0">
                <a:ea typeface="大黑体" charset="-122"/>
              </a:rPr>
              <a:t>。</a:t>
            </a:r>
            <a:endParaRPr lang="en-US" altLang="zh-CN" b="1" dirty="0">
              <a:ea typeface="大黑体" charset="-122"/>
            </a:endParaRPr>
          </a:p>
          <a:p>
            <a:pPr lvl="1" eaLnBrk="1" hangingPunct="1"/>
            <a:r>
              <a:rPr lang="zh-CN" altLang="en-US" dirty="0">
                <a:solidFill>
                  <a:srgbClr val="FF0000"/>
                </a:solidFill>
                <a:ea typeface="大黑体" charset="-122"/>
              </a:rPr>
              <a:t>本质上，就是基带</a:t>
            </a:r>
            <a:r>
              <a:rPr lang="en-US" altLang="zh-CN" dirty="0">
                <a:solidFill>
                  <a:srgbClr val="FF0000"/>
                </a:solidFill>
                <a:ea typeface="大黑体" charset="-122"/>
              </a:rPr>
              <a:t>FIR</a:t>
            </a:r>
            <a:r>
              <a:rPr lang="zh-CN" altLang="en-US" dirty="0">
                <a:solidFill>
                  <a:srgbClr val="FF0000"/>
                </a:solidFill>
                <a:ea typeface="大黑体" charset="-122"/>
              </a:rPr>
              <a:t>滤波器构建等效信道相应的“反滤波器”</a:t>
            </a:r>
            <a:r>
              <a:rPr lang="en-US" altLang="zh-CN" dirty="0">
                <a:solidFill>
                  <a:srgbClr val="FF0000"/>
                </a:solidFill>
                <a:ea typeface="大黑体" charset="-122"/>
              </a:rPr>
              <a:t>——</a:t>
            </a:r>
            <a:r>
              <a:rPr lang="zh-CN" altLang="en-US" dirty="0">
                <a:solidFill>
                  <a:srgbClr val="FF0000"/>
                </a:solidFill>
                <a:ea typeface="大黑体" charset="-122"/>
              </a:rPr>
              <a:t>信号与系统中的</a:t>
            </a:r>
            <a:r>
              <a:rPr lang="en-US" altLang="zh-CN" dirty="0">
                <a:solidFill>
                  <a:srgbClr val="FF0000"/>
                </a:solidFill>
                <a:ea typeface="大黑体" charset="-122"/>
              </a:rPr>
              <a:t>echo</a:t>
            </a:r>
            <a:r>
              <a:rPr lang="zh-CN" altLang="en-US" dirty="0">
                <a:solidFill>
                  <a:srgbClr val="FF0000"/>
                </a:solidFill>
                <a:ea typeface="大黑体" charset="-122"/>
              </a:rPr>
              <a:t>消除！</a:t>
            </a:r>
            <a:endParaRPr lang="en-US" altLang="zh-CN" b="1" dirty="0">
              <a:solidFill>
                <a:srgbClr val="FF0000"/>
              </a:solidFill>
              <a:ea typeface="大黑体" charset="-122"/>
            </a:endParaRPr>
          </a:p>
          <a:p>
            <a:pPr eaLnBrk="1" hangingPunct="1">
              <a:buFontTx/>
              <a:buNone/>
            </a:pPr>
            <a:r>
              <a:rPr lang="zh-CN" altLang="en-US" b="1" dirty="0">
                <a:ea typeface="大黑体" charset="-122"/>
              </a:rPr>
              <a:t>根据优化准则的不同，还可以分为：</a:t>
            </a:r>
            <a:endParaRPr lang="en-US" altLang="zh-CN" b="1" dirty="0">
              <a:ea typeface="大黑体" charset="-122"/>
            </a:endParaRPr>
          </a:p>
          <a:p>
            <a:pPr eaLnBrk="1" hangingPunct="1">
              <a:buFontTx/>
              <a:buNone/>
            </a:pPr>
            <a:r>
              <a:rPr lang="zh-CN" altLang="en-US" dirty="0">
                <a:ea typeface="大黑体" charset="-122"/>
              </a:rPr>
              <a:t>直接迫零</a:t>
            </a:r>
            <a:r>
              <a:rPr lang="en-US" altLang="zh-CN" dirty="0">
                <a:ea typeface="大黑体" charset="-122"/>
              </a:rPr>
              <a:t>ZF</a:t>
            </a:r>
            <a:r>
              <a:rPr lang="zh-CN" altLang="en-US" dirty="0">
                <a:ea typeface="大黑体" charset="-122"/>
              </a:rPr>
              <a:t>、最小均方误差</a:t>
            </a:r>
            <a:r>
              <a:rPr lang="en-US" altLang="zh-CN" dirty="0">
                <a:ea typeface="大黑体" charset="-122"/>
              </a:rPr>
              <a:t>MMSE</a:t>
            </a:r>
            <a:r>
              <a:rPr lang="zh-CN" altLang="en-US" dirty="0">
                <a:ea typeface="大黑体" charset="-122"/>
              </a:rPr>
              <a:t>准则等。。。</a:t>
            </a:r>
            <a:endParaRPr lang="en-US" altLang="zh-CN"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63</a:t>
            </a:fld>
            <a:endParaRPr lang="en-GB" altLang="zh-CN"/>
          </a:p>
        </p:txBody>
      </p:sp>
    </p:spTree>
    <p:extLst>
      <p:ext uri="{BB962C8B-B14F-4D97-AF65-F5344CB8AC3E}">
        <p14:creationId xmlns:p14="http://schemas.microsoft.com/office/powerpoint/2010/main" val="3265487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55638" y="304800"/>
            <a:ext cx="8259762" cy="1143000"/>
          </a:xfrm>
        </p:spPr>
        <p:txBody>
          <a:bodyPr/>
          <a:lstStyle/>
          <a:p>
            <a:pPr eaLnBrk="1" hangingPunct="1"/>
            <a:r>
              <a:rPr lang="zh-CN" altLang="zh-CN" sz="4000" b="1" dirty="0">
                <a:latin typeface="大黑体" charset="-122"/>
                <a:ea typeface="大黑体" charset="-122"/>
              </a:rPr>
              <a:t>时域均衡器（1）：</a:t>
            </a:r>
            <a:r>
              <a:rPr lang="zh-CN" altLang="en-US" sz="4000" b="1" dirty="0">
                <a:latin typeface="大黑体" charset="-122"/>
                <a:ea typeface="大黑体" charset="-122"/>
              </a:rPr>
              <a:t>线性均衡器（续）</a:t>
            </a:r>
          </a:p>
        </p:txBody>
      </p:sp>
      <p:sp>
        <p:nvSpPr>
          <p:cNvPr id="25603" name="Rectangle 3"/>
          <p:cNvSpPr>
            <a:spLocks noGrp="1" noChangeArrowheads="1"/>
          </p:cNvSpPr>
          <p:nvPr>
            <p:ph type="body" idx="1"/>
          </p:nvPr>
        </p:nvSpPr>
        <p:spPr>
          <a:xfrm>
            <a:off x="655638" y="5089525"/>
            <a:ext cx="7772400" cy="304800"/>
          </a:xfrm>
        </p:spPr>
        <p:txBody>
          <a:bodyPr/>
          <a:lstStyle/>
          <a:p>
            <a:pPr algn="ctr" eaLnBrk="1" hangingPunct="1">
              <a:lnSpc>
                <a:spcPct val="90000"/>
              </a:lnSpc>
              <a:buFontTx/>
              <a:buNone/>
            </a:pPr>
            <a:r>
              <a:rPr lang="zh-CN" altLang="en-US" sz="2800" b="1">
                <a:ea typeface="大黑体" charset="-122"/>
              </a:rPr>
              <a:t>横向滤波均衡器原理框图</a:t>
            </a:r>
          </a:p>
        </p:txBody>
      </p:sp>
      <p:grpSp>
        <p:nvGrpSpPr>
          <p:cNvPr id="25604" name="Group 4"/>
          <p:cNvGrpSpPr>
            <a:grpSpLocks/>
          </p:cNvGrpSpPr>
          <p:nvPr/>
        </p:nvGrpSpPr>
        <p:grpSpPr bwMode="auto">
          <a:xfrm>
            <a:off x="1203325" y="2143125"/>
            <a:ext cx="6797675" cy="2413000"/>
            <a:chOff x="758" y="1350"/>
            <a:chExt cx="4282" cy="1520"/>
          </a:xfrm>
        </p:grpSpPr>
        <p:sp>
          <p:nvSpPr>
            <p:cNvPr id="25605" name="Rectangle 5"/>
            <p:cNvSpPr>
              <a:spLocks noChangeArrowheads="1"/>
            </p:cNvSpPr>
            <p:nvPr/>
          </p:nvSpPr>
          <p:spPr bwMode="auto">
            <a:xfrm>
              <a:off x="1258" y="1382"/>
              <a:ext cx="480" cy="250"/>
            </a:xfrm>
            <a:prstGeom prst="rect">
              <a:avLst/>
            </a:prstGeom>
            <a:solidFill>
              <a:srgbClr val="FFFF99"/>
            </a:solidFill>
            <a:ln w="3175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06" name="Rectangle 6"/>
            <p:cNvSpPr>
              <a:spLocks noChangeArrowheads="1"/>
            </p:cNvSpPr>
            <p:nvPr/>
          </p:nvSpPr>
          <p:spPr bwMode="auto">
            <a:xfrm>
              <a:off x="1948" y="1382"/>
              <a:ext cx="557" cy="250"/>
            </a:xfrm>
            <a:prstGeom prst="rect">
              <a:avLst/>
            </a:prstGeom>
            <a:solidFill>
              <a:srgbClr val="FFFF99"/>
            </a:solidFill>
            <a:ln w="3175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07" name="Rectangle 7"/>
            <p:cNvSpPr>
              <a:spLocks noChangeArrowheads="1"/>
            </p:cNvSpPr>
            <p:nvPr/>
          </p:nvSpPr>
          <p:spPr bwMode="auto">
            <a:xfrm>
              <a:off x="2717" y="1382"/>
              <a:ext cx="557" cy="250"/>
            </a:xfrm>
            <a:prstGeom prst="rect">
              <a:avLst/>
            </a:prstGeom>
            <a:solidFill>
              <a:srgbClr val="FFFF99"/>
            </a:solidFill>
            <a:ln w="3175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08" name="Rectangle 8"/>
            <p:cNvSpPr>
              <a:spLocks noChangeArrowheads="1"/>
            </p:cNvSpPr>
            <p:nvPr/>
          </p:nvSpPr>
          <p:spPr bwMode="auto">
            <a:xfrm>
              <a:off x="3965" y="1382"/>
              <a:ext cx="557" cy="250"/>
            </a:xfrm>
            <a:prstGeom prst="rect">
              <a:avLst/>
            </a:prstGeom>
            <a:solidFill>
              <a:srgbClr val="FFFF99"/>
            </a:solidFill>
            <a:ln w="3175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09" name="Line 9"/>
            <p:cNvSpPr>
              <a:spLocks noChangeShapeType="1"/>
            </p:cNvSpPr>
            <p:nvPr/>
          </p:nvSpPr>
          <p:spPr bwMode="auto">
            <a:xfrm>
              <a:off x="758" y="1507"/>
              <a:ext cx="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Line 10"/>
            <p:cNvSpPr>
              <a:spLocks noChangeShapeType="1"/>
            </p:cNvSpPr>
            <p:nvPr/>
          </p:nvSpPr>
          <p:spPr bwMode="auto">
            <a:xfrm>
              <a:off x="1738" y="1507"/>
              <a:ext cx="21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1" name="Line 11"/>
            <p:cNvSpPr>
              <a:spLocks noChangeShapeType="1"/>
            </p:cNvSpPr>
            <p:nvPr/>
          </p:nvSpPr>
          <p:spPr bwMode="auto">
            <a:xfrm>
              <a:off x="2506" y="1507"/>
              <a:ext cx="21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Line 12"/>
            <p:cNvSpPr>
              <a:spLocks noChangeShapeType="1"/>
            </p:cNvSpPr>
            <p:nvPr/>
          </p:nvSpPr>
          <p:spPr bwMode="auto">
            <a:xfrm>
              <a:off x="3811" y="1507"/>
              <a:ext cx="1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13"/>
            <p:cNvSpPr>
              <a:spLocks noChangeShapeType="1"/>
            </p:cNvSpPr>
            <p:nvPr/>
          </p:nvSpPr>
          <p:spPr bwMode="auto">
            <a:xfrm>
              <a:off x="3274" y="1507"/>
              <a:ext cx="2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14"/>
            <p:cNvSpPr>
              <a:spLocks noChangeShapeType="1"/>
            </p:cNvSpPr>
            <p:nvPr/>
          </p:nvSpPr>
          <p:spPr bwMode="auto">
            <a:xfrm>
              <a:off x="3485" y="1507"/>
              <a:ext cx="307"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Oval 15"/>
            <p:cNvSpPr>
              <a:spLocks noChangeArrowheads="1"/>
            </p:cNvSpPr>
            <p:nvPr/>
          </p:nvSpPr>
          <p:spPr bwMode="auto">
            <a:xfrm>
              <a:off x="1373" y="1930"/>
              <a:ext cx="288" cy="288"/>
            </a:xfrm>
            <a:prstGeom prst="ellipse">
              <a:avLst/>
            </a:prstGeom>
            <a:solidFill>
              <a:srgbClr val="FFFF99"/>
            </a:solidFill>
            <a:ln w="3175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16" name="Oval 16"/>
            <p:cNvSpPr>
              <a:spLocks noChangeArrowheads="1"/>
            </p:cNvSpPr>
            <p:nvPr/>
          </p:nvSpPr>
          <p:spPr bwMode="auto">
            <a:xfrm>
              <a:off x="2103" y="1930"/>
              <a:ext cx="288" cy="288"/>
            </a:xfrm>
            <a:prstGeom prst="ellipse">
              <a:avLst/>
            </a:prstGeom>
            <a:solidFill>
              <a:srgbClr val="FFFF99"/>
            </a:solidFill>
            <a:ln w="3175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17" name="Oval 17"/>
            <p:cNvSpPr>
              <a:spLocks noChangeArrowheads="1"/>
            </p:cNvSpPr>
            <p:nvPr/>
          </p:nvSpPr>
          <p:spPr bwMode="auto">
            <a:xfrm>
              <a:off x="2832" y="1930"/>
              <a:ext cx="288" cy="288"/>
            </a:xfrm>
            <a:prstGeom prst="ellipse">
              <a:avLst/>
            </a:prstGeom>
            <a:solidFill>
              <a:srgbClr val="FFFF99"/>
            </a:solidFill>
            <a:ln w="3175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18" name="Oval 18"/>
            <p:cNvSpPr>
              <a:spLocks noChangeArrowheads="1"/>
            </p:cNvSpPr>
            <p:nvPr/>
          </p:nvSpPr>
          <p:spPr bwMode="auto">
            <a:xfrm>
              <a:off x="4080" y="1930"/>
              <a:ext cx="288" cy="288"/>
            </a:xfrm>
            <a:prstGeom prst="ellipse">
              <a:avLst/>
            </a:prstGeom>
            <a:solidFill>
              <a:srgbClr val="FFFF99"/>
            </a:solidFill>
            <a:ln w="3175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19" name="Rectangle 19"/>
            <p:cNvSpPr>
              <a:spLocks noChangeArrowheads="1"/>
            </p:cNvSpPr>
            <p:nvPr/>
          </p:nvSpPr>
          <p:spPr bwMode="auto">
            <a:xfrm>
              <a:off x="1296" y="2525"/>
              <a:ext cx="3226" cy="345"/>
            </a:xfrm>
            <a:prstGeom prst="rect">
              <a:avLst/>
            </a:prstGeom>
            <a:solidFill>
              <a:srgbClr val="FFFF99"/>
            </a:solidFill>
            <a:ln w="3175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5620" name="Line 20"/>
            <p:cNvSpPr>
              <a:spLocks noChangeShapeType="1"/>
            </p:cNvSpPr>
            <p:nvPr/>
          </p:nvSpPr>
          <p:spPr bwMode="auto">
            <a:xfrm>
              <a:off x="1507" y="1622"/>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Line 21"/>
            <p:cNvSpPr>
              <a:spLocks noChangeShapeType="1"/>
            </p:cNvSpPr>
            <p:nvPr/>
          </p:nvSpPr>
          <p:spPr bwMode="auto">
            <a:xfrm>
              <a:off x="2256" y="1622"/>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a:off x="2985" y="1622"/>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3" name="Line 23"/>
            <p:cNvSpPr>
              <a:spLocks noChangeShapeType="1"/>
            </p:cNvSpPr>
            <p:nvPr/>
          </p:nvSpPr>
          <p:spPr bwMode="auto">
            <a:xfrm>
              <a:off x="4234" y="1641"/>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Line 24"/>
            <p:cNvSpPr>
              <a:spLocks noChangeShapeType="1"/>
            </p:cNvSpPr>
            <p:nvPr/>
          </p:nvSpPr>
          <p:spPr bwMode="auto">
            <a:xfrm>
              <a:off x="1526" y="2198"/>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5" name="Line 25"/>
            <p:cNvSpPr>
              <a:spLocks noChangeShapeType="1"/>
            </p:cNvSpPr>
            <p:nvPr/>
          </p:nvSpPr>
          <p:spPr bwMode="auto">
            <a:xfrm>
              <a:off x="2256" y="2198"/>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6" name="Line 26"/>
            <p:cNvSpPr>
              <a:spLocks noChangeShapeType="1"/>
            </p:cNvSpPr>
            <p:nvPr/>
          </p:nvSpPr>
          <p:spPr bwMode="auto">
            <a:xfrm>
              <a:off x="2986" y="2218"/>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7" name="Line 27"/>
            <p:cNvSpPr>
              <a:spLocks noChangeShapeType="1"/>
            </p:cNvSpPr>
            <p:nvPr/>
          </p:nvSpPr>
          <p:spPr bwMode="auto">
            <a:xfrm>
              <a:off x="4234" y="2198"/>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8" name="Line 28"/>
            <p:cNvSpPr>
              <a:spLocks noChangeShapeType="1"/>
            </p:cNvSpPr>
            <p:nvPr/>
          </p:nvSpPr>
          <p:spPr bwMode="auto">
            <a:xfrm>
              <a:off x="4522" y="2698"/>
              <a:ext cx="5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9" name="Text Box 29"/>
            <p:cNvSpPr txBox="1">
              <a:spLocks noChangeArrowheads="1"/>
            </p:cNvSpPr>
            <p:nvPr/>
          </p:nvSpPr>
          <p:spPr bwMode="auto">
            <a:xfrm>
              <a:off x="1392" y="135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solidFill>
                    <a:schemeClr val="tx1"/>
                  </a:solidFill>
                  <a:ea typeface="宋体" panose="02010600030101010101" pitchFamily="2" charset="-122"/>
                </a:rPr>
                <a:t>T</a:t>
              </a:r>
            </a:p>
          </p:txBody>
        </p:sp>
        <p:sp>
          <p:nvSpPr>
            <p:cNvPr id="25630" name="Text Box 30"/>
            <p:cNvSpPr txBox="1">
              <a:spLocks noChangeArrowheads="1"/>
            </p:cNvSpPr>
            <p:nvPr/>
          </p:nvSpPr>
          <p:spPr bwMode="auto">
            <a:xfrm>
              <a:off x="2084" y="135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solidFill>
                    <a:schemeClr val="tx1"/>
                  </a:solidFill>
                  <a:ea typeface="宋体" panose="02010600030101010101" pitchFamily="2" charset="-122"/>
                </a:rPr>
                <a:t>T</a:t>
              </a:r>
            </a:p>
          </p:txBody>
        </p:sp>
        <p:sp>
          <p:nvSpPr>
            <p:cNvPr id="25631" name="Text Box 31"/>
            <p:cNvSpPr txBox="1">
              <a:spLocks noChangeArrowheads="1"/>
            </p:cNvSpPr>
            <p:nvPr/>
          </p:nvSpPr>
          <p:spPr bwMode="auto">
            <a:xfrm>
              <a:off x="2890" y="137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solidFill>
                    <a:schemeClr val="tx1"/>
                  </a:solidFill>
                  <a:ea typeface="宋体" panose="02010600030101010101" pitchFamily="2" charset="-122"/>
                </a:rPr>
                <a:t>T</a:t>
              </a:r>
            </a:p>
          </p:txBody>
        </p:sp>
        <p:sp>
          <p:nvSpPr>
            <p:cNvPr id="25632" name="Text Box 32"/>
            <p:cNvSpPr txBox="1">
              <a:spLocks noChangeArrowheads="1"/>
            </p:cNvSpPr>
            <p:nvPr/>
          </p:nvSpPr>
          <p:spPr bwMode="auto">
            <a:xfrm>
              <a:off x="4080" y="1369"/>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solidFill>
                    <a:schemeClr val="tx1"/>
                  </a:solidFill>
                  <a:ea typeface="宋体" panose="02010600030101010101" pitchFamily="2" charset="-122"/>
                </a:rPr>
                <a:t>T</a:t>
              </a:r>
            </a:p>
          </p:txBody>
        </p:sp>
        <p:sp>
          <p:nvSpPr>
            <p:cNvPr id="25633" name="Text Box 33"/>
            <p:cNvSpPr txBox="1">
              <a:spLocks noChangeArrowheads="1"/>
            </p:cNvSpPr>
            <p:nvPr/>
          </p:nvSpPr>
          <p:spPr bwMode="auto">
            <a:xfrm>
              <a:off x="1380" y="1953"/>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solidFill>
                    <a:schemeClr val="tx1"/>
                  </a:solidFill>
                  <a:ea typeface="宋体" panose="02010600030101010101" pitchFamily="2" charset="-122"/>
                </a:rPr>
                <a:t>C</a:t>
              </a:r>
              <a:r>
                <a:rPr lang="en-US" altLang="zh-CN" sz="2000" baseline="-25000">
                  <a:solidFill>
                    <a:schemeClr val="tx1"/>
                  </a:solidFill>
                  <a:ea typeface="宋体" panose="02010600030101010101" pitchFamily="2" charset="-122"/>
                </a:rPr>
                <a:t>1</a:t>
              </a:r>
              <a:endParaRPr lang="en-US" altLang="zh-CN" sz="2000">
                <a:solidFill>
                  <a:schemeClr val="tx1"/>
                </a:solidFill>
                <a:ea typeface="宋体" panose="02010600030101010101" pitchFamily="2" charset="-122"/>
              </a:endParaRPr>
            </a:p>
          </p:txBody>
        </p:sp>
        <p:sp>
          <p:nvSpPr>
            <p:cNvPr id="25634" name="Text Box 34"/>
            <p:cNvSpPr txBox="1">
              <a:spLocks noChangeArrowheads="1"/>
            </p:cNvSpPr>
            <p:nvPr/>
          </p:nvSpPr>
          <p:spPr bwMode="auto">
            <a:xfrm>
              <a:off x="2110" y="1953"/>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solidFill>
                    <a:schemeClr val="tx1"/>
                  </a:solidFill>
                  <a:ea typeface="宋体" panose="02010600030101010101" pitchFamily="2" charset="-122"/>
                </a:rPr>
                <a:t>C</a:t>
              </a:r>
              <a:r>
                <a:rPr lang="en-US" altLang="zh-CN" sz="2000" baseline="-25000">
                  <a:solidFill>
                    <a:schemeClr val="tx1"/>
                  </a:solidFill>
                  <a:ea typeface="宋体" panose="02010600030101010101" pitchFamily="2" charset="-122"/>
                </a:rPr>
                <a:t>2</a:t>
              </a:r>
              <a:endParaRPr lang="en-US" altLang="zh-CN" sz="2000">
                <a:solidFill>
                  <a:schemeClr val="tx1"/>
                </a:solidFill>
                <a:ea typeface="宋体" panose="02010600030101010101" pitchFamily="2" charset="-122"/>
              </a:endParaRPr>
            </a:p>
          </p:txBody>
        </p:sp>
        <p:sp>
          <p:nvSpPr>
            <p:cNvPr id="25635" name="Text Box 35"/>
            <p:cNvSpPr txBox="1">
              <a:spLocks noChangeArrowheads="1"/>
            </p:cNvSpPr>
            <p:nvPr/>
          </p:nvSpPr>
          <p:spPr bwMode="auto">
            <a:xfrm>
              <a:off x="2839" y="1928"/>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solidFill>
                    <a:schemeClr val="tx1"/>
                  </a:solidFill>
                  <a:ea typeface="宋体" panose="02010600030101010101" pitchFamily="2" charset="-122"/>
                </a:rPr>
                <a:t>C</a:t>
              </a:r>
              <a:r>
                <a:rPr lang="en-US" altLang="zh-CN" sz="2000" baseline="-25000">
                  <a:solidFill>
                    <a:schemeClr val="tx1"/>
                  </a:solidFill>
                  <a:ea typeface="宋体" panose="02010600030101010101" pitchFamily="2" charset="-122"/>
                </a:rPr>
                <a:t>3</a:t>
              </a:r>
              <a:endParaRPr lang="en-US" altLang="zh-CN" sz="2000">
                <a:solidFill>
                  <a:schemeClr val="tx1"/>
                </a:solidFill>
                <a:ea typeface="宋体" panose="02010600030101010101" pitchFamily="2" charset="-122"/>
              </a:endParaRPr>
            </a:p>
          </p:txBody>
        </p:sp>
        <p:sp>
          <p:nvSpPr>
            <p:cNvPr id="25636" name="Text Box 36"/>
            <p:cNvSpPr txBox="1">
              <a:spLocks noChangeArrowheads="1"/>
            </p:cNvSpPr>
            <p:nvPr/>
          </p:nvSpPr>
          <p:spPr bwMode="auto">
            <a:xfrm>
              <a:off x="4076" y="1941"/>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solidFill>
                    <a:schemeClr val="tx1"/>
                  </a:solidFill>
                  <a:ea typeface="宋体" panose="02010600030101010101" pitchFamily="2" charset="-122"/>
                </a:rPr>
                <a:t>C</a:t>
              </a:r>
              <a:r>
                <a:rPr lang="en-US" altLang="zh-CN" sz="2000" baseline="-25000">
                  <a:solidFill>
                    <a:schemeClr val="tx1"/>
                  </a:solidFill>
                  <a:ea typeface="宋体" panose="02010600030101010101" pitchFamily="2" charset="-122"/>
                </a:rPr>
                <a:t>N</a:t>
              </a:r>
              <a:endParaRPr lang="en-US" altLang="zh-CN" sz="2000">
                <a:solidFill>
                  <a:schemeClr val="tx1"/>
                </a:solidFill>
                <a:ea typeface="宋体" panose="02010600030101010101" pitchFamily="2" charset="-122"/>
              </a:endParaRPr>
            </a:p>
          </p:txBody>
        </p:sp>
        <p:sp>
          <p:nvSpPr>
            <p:cNvPr id="25637" name="Text Box 37"/>
            <p:cNvSpPr txBox="1">
              <a:spLocks noChangeArrowheads="1"/>
            </p:cNvSpPr>
            <p:nvPr/>
          </p:nvSpPr>
          <p:spPr bwMode="auto">
            <a:xfrm>
              <a:off x="2736" y="2538"/>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solidFill>
                    <a:schemeClr val="tx1"/>
                  </a:solidFill>
                  <a:ea typeface="宋体" panose="02010600030101010101" pitchFamily="2" charset="-122"/>
                  <a:sym typeface="Symbol" panose="05050102010706020507" pitchFamily="18" charset="2"/>
                </a:rPr>
                <a:t></a:t>
              </a:r>
              <a:endParaRPr lang="en-US" altLang="zh-CN" sz="2400">
                <a:solidFill>
                  <a:schemeClr val="tx1"/>
                </a:solidFill>
                <a:ea typeface="宋体" panose="02010600030101010101" pitchFamily="2" charset="-122"/>
              </a:endParaRP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64</a:t>
            </a:fld>
            <a:endParaRPr lang="en-GB" altLang="zh-CN"/>
          </a:p>
        </p:txBody>
      </p:sp>
    </p:spTree>
    <p:extLst>
      <p:ext uri="{BB962C8B-B14F-4D97-AF65-F5344CB8AC3E}">
        <p14:creationId xmlns:p14="http://schemas.microsoft.com/office/powerpoint/2010/main" val="1686217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1143000"/>
          </a:xfrm>
        </p:spPr>
        <p:txBody>
          <a:bodyPr/>
          <a:lstStyle/>
          <a:p>
            <a:pPr eaLnBrk="1" hangingPunct="1"/>
            <a:r>
              <a:rPr lang="zh-CN" altLang="zh-CN" sz="4000" b="1" dirty="0">
                <a:latin typeface="大黑体" charset="-122"/>
                <a:ea typeface="大黑体" charset="-122"/>
              </a:rPr>
              <a:t>时域均衡器（2）：</a:t>
            </a:r>
            <a:r>
              <a:rPr lang="zh-CN" altLang="en-US" sz="4000" b="1" dirty="0">
                <a:latin typeface="大黑体" charset="-122"/>
                <a:ea typeface="大黑体" charset="-122"/>
              </a:rPr>
              <a:t>非线性均衡器</a:t>
            </a:r>
          </a:p>
        </p:txBody>
      </p:sp>
      <p:sp>
        <p:nvSpPr>
          <p:cNvPr id="26627" name="Rectangle 3"/>
          <p:cNvSpPr>
            <a:spLocks noGrp="1" noChangeArrowheads="1"/>
          </p:cNvSpPr>
          <p:nvPr>
            <p:ph type="body" idx="1"/>
          </p:nvPr>
        </p:nvSpPr>
        <p:spPr/>
        <p:txBody>
          <a:bodyPr/>
          <a:lstStyle/>
          <a:p>
            <a:pPr eaLnBrk="1" hangingPunct="1">
              <a:buFontTx/>
              <a:buNone/>
            </a:pPr>
            <a:r>
              <a:rPr lang="zh-CN" altLang="zh-CN" b="1" dirty="0">
                <a:latin typeface="大黑体" charset="-122"/>
                <a:ea typeface="大黑体" charset="-122"/>
              </a:rPr>
              <a:t>适</a:t>
            </a:r>
            <a:r>
              <a:rPr lang="zh-CN" altLang="en-US" b="1" dirty="0">
                <a:latin typeface="大黑体" charset="-122"/>
                <a:ea typeface="大黑体" charset="-122"/>
              </a:rPr>
              <a:t>用于衰落深度很大的情况。但算法相对复杂，且稳定性差和收敛时间长。</a:t>
            </a:r>
          </a:p>
          <a:p>
            <a:pPr lvl="2" eaLnBrk="1" hangingPunct="1">
              <a:buClr>
                <a:schemeClr val="tx1"/>
              </a:buClr>
              <a:buFont typeface="Wingdings" panose="05000000000000000000" pitchFamily="2" charset="2"/>
              <a:buChar char="l"/>
            </a:pPr>
            <a:r>
              <a:rPr lang="en-US" altLang="zh-CN" sz="3200" b="1" dirty="0" err="1">
                <a:latin typeface="大黑体" charset="-122"/>
                <a:ea typeface="大黑体" charset="-122"/>
              </a:rPr>
              <a:t>判决反馈均衡器（DFE</a:t>
            </a:r>
            <a:r>
              <a:rPr lang="en-US" altLang="zh-CN" sz="3200" b="1" dirty="0">
                <a:latin typeface="大黑体" charset="-122"/>
                <a:ea typeface="大黑体" charset="-122"/>
              </a:rPr>
              <a:t>）</a:t>
            </a:r>
          </a:p>
          <a:p>
            <a:pPr lvl="2" eaLnBrk="1" hangingPunct="1">
              <a:buClr>
                <a:schemeClr val="tx1"/>
              </a:buClr>
              <a:buFont typeface="Wingdings" panose="05000000000000000000" pitchFamily="2" charset="2"/>
              <a:buChar char="l"/>
            </a:pPr>
            <a:r>
              <a:rPr lang="en-US" altLang="zh-CN" sz="3200" b="1" dirty="0" err="1">
                <a:latin typeface="大黑体" charset="-122"/>
                <a:ea typeface="大黑体" charset="-122"/>
              </a:rPr>
              <a:t>最大似然符号检测（ML</a:t>
            </a:r>
            <a:r>
              <a:rPr lang="en-US" altLang="zh-CN" sz="3200" b="1" dirty="0">
                <a:latin typeface="大黑体" charset="-122"/>
                <a:ea typeface="大黑体" charset="-122"/>
              </a:rPr>
              <a:t>）</a:t>
            </a:r>
          </a:p>
          <a:p>
            <a:pPr lvl="2" eaLnBrk="1" hangingPunct="1">
              <a:buClr>
                <a:schemeClr val="tx1"/>
              </a:buClr>
              <a:buFont typeface="Wingdings" panose="05000000000000000000" pitchFamily="2" charset="2"/>
              <a:buChar char="l"/>
            </a:pPr>
            <a:r>
              <a:rPr lang="en-US" altLang="zh-CN" sz="3200" b="1" dirty="0" err="1">
                <a:latin typeface="大黑体" charset="-122"/>
                <a:ea typeface="大黑体" charset="-122"/>
              </a:rPr>
              <a:t>最大似然序列检测（MLSE</a:t>
            </a:r>
            <a:r>
              <a:rPr lang="en-US" altLang="zh-CN" sz="3200" b="1" dirty="0">
                <a:latin typeface="大黑体" charset="-122"/>
                <a:ea typeface="大黑体" charset="-122"/>
              </a:rPr>
              <a:t>）</a:t>
            </a:r>
            <a:endParaRPr lang="en-US" altLang="zh-CN" b="1" dirty="0">
              <a:latin typeface="大黑体" charset="-122"/>
              <a:ea typeface="大黑体" charset="-122"/>
            </a:endParaRPr>
          </a:p>
          <a:p>
            <a:pPr eaLnBrk="1" hangingPunct="1">
              <a:buFontTx/>
              <a:buNone/>
            </a:pPr>
            <a:endParaRPr lang="en-US" altLang="zh-CN" b="1" dirty="0">
              <a:latin typeface="大黑体" charset="-122"/>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65</a:t>
            </a:fld>
            <a:endParaRPr lang="en-GB" altLang="zh-CN"/>
          </a:p>
        </p:txBody>
      </p:sp>
    </p:spTree>
    <p:extLst>
      <p:ext uri="{BB962C8B-B14F-4D97-AF65-F5344CB8AC3E}">
        <p14:creationId xmlns:p14="http://schemas.microsoft.com/office/powerpoint/2010/main" val="4225862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993" y="217489"/>
            <a:ext cx="8793162" cy="1143000"/>
          </a:xfrm>
        </p:spPr>
        <p:txBody>
          <a:bodyPr/>
          <a:lstStyle/>
          <a:p>
            <a:pPr eaLnBrk="1" hangingPunct="1"/>
            <a:r>
              <a:rPr lang="zh-CN" altLang="zh-CN" sz="4000" b="1" dirty="0">
                <a:latin typeface="大黑体" charset="-122"/>
                <a:ea typeface="大黑体" charset="-122"/>
              </a:rPr>
              <a:t>时域均衡器（</a:t>
            </a:r>
            <a:r>
              <a:rPr lang="en-US" altLang="zh-CN" sz="4000" b="1" dirty="0">
                <a:latin typeface="大黑体" charset="-122"/>
                <a:ea typeface="大黑体" charset="-122"/>
              </a:rPr>
              <a:t>2</a:t>
            </a:r>
            <a:r>
              <a:rPr lang="zh-CN" altLang="zh-CN" sz="4000" b="1" dirty="0">
                <a:latin typeface="大黑体" charset="-122"/>
                <a:ea typeface="大黑体" charset="-122"/>
              </a:rPr>
              <a:t>）：</a:t>
            </a:r>
            <a:r>
              <a:rPr lang="zh-CN" altLang="en-US" sz="4000" b="1" dirty="0">
                <a:latin typeface="大黑体" charset="-122"/>
                <a:ea typeface="大黑体" charset="-122"/>
              </a:rPr>
              <a:t>非线性均衡器（续）</a:t>
            </a:r>
          </a:p>
        </p:txBody>
      </p:sp>
      <p:sp>
        <p:nvSpPr>
          <p:cNvPr id="27651" name="Rectangle 3"/>
          <p:cNvSpPr>
            <a:spLocks noGrp="1" noChangeArrowheads="1"/>
          </p:cNvSpPr>
          <p:nvPr>
            <p:ph type="body" idx="1"/>
          </p:nvPr>
        </p:nvSpPr>
        <p:spPr>
          <a:xfrm>
            <a:off x="654050" y="5545138"/>
            <a:ext cx="7772400" cy="304800"/>
          </a:xfrm>
        </p:spPr>
        <p:txBody>
          <a:bodyPr/>
          <a:lstStyle/>
          <a:p>
            <a:pPr algn="ctr" eaLnBrk="1" hangingPunct="1">
              <a:lnSpc>
                <a:spcPct val="90000"/>
              </a:lnSpc>
              <a:buFontTx/>
              <a:buNone/>
            </a:pPr>
            <a:r>
              <a:rPr lang="zh-CN" altLang="en-US" sz="2800" b="1">
                <a:ea typeface="大黑体" charset="-122"/>
              </a:rPr>
              <a:t>判决反馈均衡器原理框图</a:t>
            </a:r>
          </a:p>
        </p:txBody>
      </p:sp>
      <p:grpSp>
        <p:nvGrpSpPr>
          <p:cNvPr id="27652" name="Group 4"/>
          <p:cNvGrpSpPr>
            <a:grpSpLocks/>
          </p:cNvGrpSpPr>
          <p:nvPr/>
        </p:nvGrpSpPr>
        <p:grpSpPr bwMode="auto">
          <a:xfrm>
            <a:off x="1344612" y="1655763"/>
            <a:ext cx="6805613" cy="3889375"/>
            <a:chOff x="758" y="954"/>
            <a:chExt cx="4287" cy="2450"/>
          </a:xfrm>
        </p:grpSpPr>
        <p:sp>
          <p:nvSpPr>
            <p:cNvPr id="27653" name="Rectangle 5"/>
            <p:cNvSpPr>
              <a:spLocks noChangeArrowheads="1"/>
            </p:cNvSpPr>
            <p:nvPr/>
          </p:nvSpPr>
          <p:spPr bwMode="auto">
            <a:xfrm>
              <a:off x="3030" y="970"/>
              <a:ext cx="394" cy="18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54" name="Line 6"/>
            <p:cNvSpPr>
              <a:spLocks noChangeShapeType="1"/>
            </p:cNvSpPr>
            <p:nvPr/>
          </p:nvSpPr>
          <p:spPr bwMode="auto">
            <a:xfrm>
              <a:off x="2920" y="1062"/>
              <a:ext cx="9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5" name="Line 7"/>
            <p:cNvSpPr>
              <a:spLocks noChangeShapeType="1"/>
            </p:cNvSpPr>
            <p:nvPr/>
          </p:nvSpPr>
          <p:spPr bwMode="auto">
            <a:xfrm>
              <a:off x="2690" y="1062"/>
              <a:ext cx="217" cy="1"/>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6" name="Oval 8"/>
            <p:cNvSpPr>
              <a:spLocks noChangeArrowheads="1"/>
            </p:cNvSpPr>
            <p:nvPr/>
          </p:nvSpPr>
          <p:spPr bwMode="auto">
            <a:xfrm>
              <a:off x="3111" y="1373"/>
              <a:ext cx="204" cy="212"/>
            </a:xfrm>
            <a:prstGeom prst="ellipse">
              <a:avLst/>
            </a:prstGeom>
            <a:solidFill>
              <a:srgbClr val="FFFF99"/>
            </a:solidFill>
            <a:ln w="2540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57" name="Rectangle 9"/>
            <p:cNvSpPr>
              <a:spLocks noChangeArrowheads="1"/>
            </p:cNvSpPr>
            <p:nvPr/>
          </p:nvSpPr>
          <p:spPr bwMode="auto">
            <a:xfrm>
              <a:off x="1139" y="1811"/>
              <a:ext cx="2285" cy="25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58" name="Line 10"/>
            <p:cNvSpPr>
              <a:spLocks noChangeShapeType="1"/>
            </p:cNvSpPr>
            <p:nvPr/>
          </p:nvSpPr>
          <p:spPr bwMode="auto">
            <a:xfrm>
              <a:off x="3220" y="1160"/>
              <a:ext cx="1"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11"/>
            <p:cNvSpPr>
              <a:spLocks noChangeShapeType="1"/>
            </p:cNvSpPr>
            <p:nvPr/>
          </p:nvSpPr>
          <p:spPr bwMode="auto">
            <a:xfrm>
              <a:off x="3220" y="1570"/>
              <a:ext cx="1"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Line 12"/>
            <p:cNvSpPr>
              <a:spLocks noChangeShapeType="1"/>
            </p:cNvSpPr>
            <p:nvPr/>
          </p:nvSpPr>
          <p:spPr bwMode="auto">
            <a:xfrm>
              <a:off x="3424" y="1938"/>
              <a:ext cx="36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Text Box 13"/>
            <p:cNvSpPr txBox="1">
              <a:spLocks noChangeArrowheads="1"/>
            </p:cNvSpPr>
            <p:nvPr/>
          </p:nvSpPr>
          <p:spPr bwMode="auto">
            <a:xfrm>
              <a:off x="3116" y="965"/>
              <a:ext cx="1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ea typeface="宋体" panose="02010600030101010101" pitchFamily="2" charset="-122"/>
                </a:rPr>
                <a:t>T</a:t>
              </a:r>
            </a:p>
          </p:txBody>
        </p:sp>
        <p:sp>
          <p:nvSpPr>
            <p:cNvPr id="27662" name="Rectangle 14"/>
            <p:cNvSpPr>
              <a:spLocks noChangeArrowheads="1"/>
            </p:cNvSpPr>
            <p:nvPr/>
          </p:nvSpPr>
          <p:spPr bwMode="auto">
            <a:xfrm>
              <a:off x="1112" y="970"/>
              <a:ext cx="340" cy="18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63" name="Rectangle 15"/>
            <p:cNvSpPr>
              <a:spLocks noChangeArrowheads="1"/>
            </p:cNvSpPr>
            <p:nvPr/>
          </p:nvSpPr>
          <p:spPr bwMode="auto">
            <a:xfrm>
              <a:off x="1601" y="970"/>
              <a:ext cx="394" cy="18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64" name="Rectangle 16"/>
            <p:cNvSpPr>
              <a:spLocks noChangeArrowheads="1"/>
            </p:cNvSpPr>
            <p:nvPr/>
          </p:nvSpPr>
          <p:spPr bwMode="auto">
            <a:xfrm>
              <a:off x="2146" y="970"/>
              <a:ext cx="394" cy="18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65" name="Line 17"/>
            <p:cNvSpPr>
              <a:spLocks noChangeShapeType="1"/>
            </p:cNvSpPr>
            <p:nvPr/>
          </p:nvSpPr>
          <p:spPr bwMode="auto">
            <a:xfrm>
              <a:off x="758" y="1062"/>
              <a:ext cx="3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6" name="Line 18"/>
            <p:cNvSpPr>
              <a:spLocks noChangeShapeType="1"/>
            </p:cNvSpPr>
            <p:nvPr/>
          </p:nvSpPr>
          <p:spPr bwMode="auto">
            <a:xfrm>
              <a:off x="1452" y="1062"/>
              <a:ext cx="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7" name="Line 19"/>
            <p:cNvSpPr>
              <a:spLocks noChangeShapeType="1"/>
            </p:cNvSpPr>
            <p:nvPr/>
          </p:nvSpPr>
          <p:spPr bwMode="auto">
            <a:xfrm>
              <a:off x="1996" y="1062"/>
              <a:ext cx="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20"/>
            <p:cNvSpPr>
              <a:spLocks noChangeShapeType="1"/>
            </p:cNvSpPr>
            <p:nvPr/>
          </p:nvSpPr>
          <p:spPr bwMode="auto">
            <a:xfrm>
              <a:off x="2540" y="1062"/>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Oval 21"/>
            <p:cNvSpPr>
              <a:spLocks noChangeArrowheads="1"/>
            </p:cNvSpPr>
            <p:nvPr/>
          </p:nvSpPr>
          <p:spPr bwMode="auto">
            <a:xfrm>
              <a:off x="1194" y="1373"/>
              <a:ext cx="204" cy="212"/>
            </a:xfrm>
            <a:prstGeom prst="ellipse">
              <a:avLst/>
            </a:prstGeom>
            <a:solidFill>
              <a:srgbClr val="FFFF99"/>
            </a:solidFill>
            <a:ln w="2540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70" name="Oval 22"/>
            <p:cNvSpPr>
              <a:spLocks noChangeArrowheads="1"/>
            </p:cNvSpPr>
            <p:nvPr/>
          </p:nvSpPr>
          <p:spPr bwMode="auto">
            <a:xfrm>
              <a:off x="1711" y="1373"/>
              <a:ext cx="204" cy="212"/>
            </a:xfrm>
            <a:prstGeom prst="ellipse">
              <a:avLst/>
            </a:prstGeom>
            <a:solidFill>
              <a:srgbClr val="FFFF99"/>
            </a:solidFill>
            <a:ln w="2540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71" name="Oval 23"/>
            <p:cNvSpPr>
              <a:spLocks noChangeArrowheads="1"/>
            </p:cNvSpPr>
            <p:nvPr/>
          </p:nvSpPr>
          <p:spPr bwMode="auto">
            <a:xfrm>
              <a:off x="2227" y="1373"/>
              <a:ext cx="204" cy="212"/>
            </a:xfrm>
            <a:prstGeom prst="ellipse">
              <a:avLst/>
            </a:prstGeom>
            <a:solidFill>
              <a:srgbClr val="FFFF99"/>
            </a:solidFill>
            <a:ln w="2540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72" name="Line 24"/>
            <p:cNvSpPr>
              <a:spLocks noChangeShapeType="1"/>
            </p:cNvSpPr>
            <p:nvPr/>
          </p:nvSpPr>
          <p:spPr bwMode="auto">
            <a:xfrm>
              <a:off x="1289" y="1146"/>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3" name="Line 25"/>
            <p:cNvSpPr>
              <a:spLocks noChangeShapeType="1"/>
            </p:cNvSpPr>
            <p:nvPr/>
          </p:nvSpPr>
          <p:spPr bwMode="auto">
            <a:xfrm>
              <a:off x="1819" y="1146"/>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Line 26"/>
            <p:cNvSpPr>
              <a:spLocks noChangeShapeType="1"/>
            </p:cNvSpPr>
            <p:nvPr/>
          </p:nvSpPr>
          <p:spPr bwMode="auto">
            <a:xfrm>
              <a:off x="2335" y="1146"/>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Line 27"/>
            <p:cNvSpPr>
              <a:spLocks noChangeShapeType="1"/>
            </p:cNvSpPr>
            <p:nvPr/>
          </p:nvSpPr>
          <p:spPr bwMode="auto">
            <a:xfrm>
              <a:off x="1302" y="1570"/>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Line 28"/>
            <p:cNvSpPr>
              <a:spLocks noChangeShapeType="1"/>
            </p:cNvSpPr>
            <p:nvPr/>
          </p:nvSpPr>
          <p:spPr bwMode="auto">
            <a:xfrm>
              <a:off x="1819" y="1570"/>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7" name="Line 29"/>
            <p:cNvSpPr>
              <a:spLocks noChangeShapeType="1"/>
            </p:cNvSpPr>
            <p:nvPr/>
          </p:nvSpPr>
          <p:spPr bwMode="auto">
            <a:xfrm>
              <a:off x="2336" y="1585"/>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30"/>
            <p:cNvSpPr txBox="1">
              <a:spLocks noChangeArrowheads="1"/>
            </p:cNvSpPr>
            <p:nvPr/>
          </p:nvSpPr>
          <p:spPr bwMode="auto">
            <a:xfrm>
              <a:off x="1165" y="954"/>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ea typeface="宋体" panose="02010600030101010101" pitchFamily="2" charset="-122"/>
                </a:rPr>
                <a:t>T</a:t>
              </a:r>
            </a:p>
          </p:txBody>
        </p:sp>
        <p:sp>
          <p:nvSpPr>
            <p:cNvPr id="27679" name="Text Box 31"/>
            <p:cNvSpPr txBox="1">
              <a:spLocks noChangeArrowheads="1"/>
            </p:cNvSpPr>
            <p:nvPr/>
          </p:nvSpPr>
          <p:spPr bwMode="auto">
            <a:xfrm>
              <a:off x="1685" y="965"/>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ea typeface="宋体" panose="02010600030101010101" pitchFamily="2" charset="-122"/>
                </a:rPr>
                <a:t>T</a:t>
              </a:r>
            </a:p>
          </p:txBody>
        </p:sp>
        <p:sp>
          <p:nvSpPr>
            <p:cNvPr id="27680" name="Text Box 32"/>
            <p:cNvSpPr txBox="1">
              <a:spLocks noChangeArrowheads="1"/>
            </p:cNvSpPr>
            <p:nvPr/>
          </p:nvSpPr>
          <p:spPr bwMode="auto">
            <a:xfrm>
              <a:off x="2244" y="968"/>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ea typeface="宋体" panose="02010600030101010101" pitchFamily="2" charset="-122"/>
                </a:rPr>
                <a:t>T</a:t>
              </a:r>
            </a:p>
          </p:txBody>
        </p:sp>
        <p:sp>
          <p:nvSpPr>
            <p:cNvPr id="27681" name="Text Box 33"/>
            <p:cNvSpPr txBox="1">
              <a:spLocks noChangeArrowheads="1"/>
            </p:cNvSpPr>
            <p:nvPr/>
          </p:nvSpPr>
          <p:spPr bwMode="auto">
            <a:xfrm>
              <a:off x="1183" y="1381"/>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C</a:t>
              </a:r>
              <a:r>
                <a:rPr lang="en-US" altLang="zh-CN" sz="1400" baseline="-25000">
                  <a:ea typeface="宋体" panose="02010600030101010101" pitchFamily="2" charset="-122"/>
                </a:rPr>
                <a:t>1</a:t>
              </a:r>
              <a:endParaRPr lang="en-US" altLang="zh-CN" sz="1400">
                <a:ea typeface="宋体" panose="02010600030101010101" pitchFamily="2" charset="-122"/>
              </a:endParaRPr>
            </a:p>
          </p:txBody>
        </p:sp>
        <p:sp>
          <p:nvSpPr>
            <p:cNvPr id="27682" name="Text Box 34"/>
            <p:cNvSpPr txBox="1">
              <a:spLocks noChangeArrowheads="1"/>
            </p:cNvSpPr>
            <p:nvPr/>
          </p:nvSpPr>
          <p:spPr bwMode="auto">
            <a:xfrm>
              <a:off x="2159" y="1820"/>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27683" name="Rectangle 35"/>
            <p:cNvSpPr>
              <a:spLocks noChangeArrowheads="1"/>
            </p:cNvSpPr>
            <p:nvPr/>
          </p:nvSpPr>
          <p:spPr bwMode="auto">
            <a:xfrm>
              <a:off x="3773" y="1785"/>
              <a:ext cx="338" cy="269"/>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84" name="Rectangle 36"/>
            <p:cNvSpPr>
              <a:spLocks noChangeArrowheads="1"/>
            </p:cNvSpPr>
            <p:nvPr/>
          </p:nvSpPr>
          <p:spPr bwMode="auto">
            <a:xfrm>
              <a:off x="2705" y="2295"/>
              <a:ext cx="340" cy="18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85" name="Rectangle 37"/>
            <p:cNvSpPr>
              <a:spLocks noChangeArrowheads="1"/>
            </p:cNvSpPr>
            <p:nvPr/>
          </p:nvSpPr>
          <p:spPr bwMode="auto">
            <a:xfrm>
              <a:off x="3194" y="2295"/>
              <a:ext cx="394" cy="18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86" name="Rectangle 38"/>
            <p:cNvSpPr>
              <a:spLocks noChangeArrowheads="1"/>
            </p:cNvSpPr>
            <p:nvPr/>
          </p:nvSpPr>
          <p:spPr bwMode="auto">
            <a:xfrm>
              <a:off x="3739" y="2295"/>
              <a:ext cx="394" cy="184"/>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87" name="Line 39"/>
            <p:cNvSpPr>
              <a:spLocks noChangeShapeType="1"/>
            </p:cNvSpPr>
            <p:nvPr/>
          </p:nvSpPr>
          <p:spPr bwMode="auto">
            <a:xfrm>
              <a:off x="2363" y="3275"/>
              <a:ext cx="3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40"/>
            <p:cNvSpPr>
              <a:spLocks noChangeShapeType="1"/>
            </p:cNvSpPr>
            <p:nvPr/>
          </p:nvSpPr>
          <p:spPr bwMode="auto">
            <a:xfrm>
              <a:off x="3045" y="2387"/>
              <a:ext cx="1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Line 41"/>
            <p:cNvSpPr>
              <a:spLocks noChangeShapeType="1"/>
            </p:cNvSpPr>
            <p:nvPr/>
          </p:nvSpPr>
          <p:spPr bwMode="auto">
            <a:xfrm>
              <a:off x="3589" y="2387"/>
              <a:ext cx="1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Oval 42"/>
            <p:cNvSpPr>
              <a:spLocks noChangeArrowheads="1"/>
            </p:cNvSpPr>
            <p:nvPr/>
          </p:nvSpPr>
          <p:spPr bwMode="auto">
            <a:xfrm>
              <a:off x="2787" y="2698"/>
              <a:ext cx="204" cy="212"/>
            </a:xfrm>
            <a:prstGeom prst="ellipse">
              <a:avLst/>
            </a:prstGeom>
            <a:solidFill>
              <a:srgbClr val="FFFF99"/>
            </a:solidFill>
            <a:ln w="2540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91" name="Oval 43"/>
            <p:cNvSpPr>
              <a:spLocks noChangeArrowheads="1"/>
            </p:cNvSpPr>
            <p:nvPr/>
          </p:nvSpPr>
          <p:spPr bwMode="auto">
            <a:xfrm>
              <a:off x="3304" y="2698"/>
              <a:ext cx="204" cy="212"/>
            </a:xfrm>
            <a:prstGeom prst="ellipse">
              <a:avLst/>
            </a:prstGeom>
            <a:solidFill>
              <a:srgbClr val="FFFF99"/>
            </a:solidFill>
            <a:ln w="2540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92" name="Oval 44"/>
            <p:cNvSpPr>
              <a:spLocks noChangeArrowheads="1"/>
            </p:cNvSpPr>
            <p:nvPr/>
          </p:nvSpPr>
          <p:spPr bwMode="auto">
            <a:xfrm>
              <a:off x="3820" y="2698"/>
              <a:ext cx="204" cy="212"/>
            </a:xfrm>
            <a:prstGeom prst="ellipse">
              <a:avLst/>
            </a:prstGeom>
            <a:solidFill>
              <a:srgbClr val="FFFF99"/>
            </a:solidFill>
            <a:ln w="25400">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693" name="Line 45"/>
            <p:cNvSpPr>
              <a:spLocks noChangeShapeType="1"/>
            </p:cNvSpPr>
            <p:nvPr/>
          </p:nvSpPr>
          <p:spPr bwMode="auto">
            <a:xfrm>
              <a:off x="2882" y="2471"/>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4" name="Line 46"/>
            <p:cNvSpPr>
              <a:spLocks noChangeShapeType="1"/>
            </p:cNvSpPr>
            <p:nvPr/>
          </p:nvSpPr>
          <p:spPr bwMode="auto">
            <a:xfrm>
              <a:off x="3412" y="2471"/>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5" name="Line 47"/>
            <p:cNvSpPr>
              <a:spLocks noChangeShapeType="1"/>
            </p:cNvSpPr>
            <p:nvPr/>
          </p:nvSpPr>
          <p:spPr bwMode="auto">
            <a:xfrm>
              <a:off x="3928" y="2471"/>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Line 48"/>
            <p:cNvSpPr>
              <a:spLocks noChangeShapeType="1"/>
            </p:cNvSpPr>
            <p:nvPr/>
          </p:nvSpPr>
          <p:spPr bwMode="auto">
            <a:xfrm>
              <a:off x="2895" y="2895"/>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7" name="Line 49"/>
            <p:cNvSpPr>
              <a:spLocks noChangeShapeType="1"/>
            </p:cNvSpPr>
            <p:nvPr/>
          </p:nvSpPr>
          <p:spPr bwMode="auto">
            <a:xfrm>
              <a:off x="3412" y="2895"/>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Line 50"/>
            <p:cNvSpPr>
              <a:spLocks noChangeShapeType="1"/>
            </p:cNvSpPr>
            <p:nvPr/>
          </p:nvSpPr>
          <p:spPr bwMode="auto">
            <a:xfrm>
              <a:off x="3929" y="2910"/>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Text Box 51"/>
            <p:cNvSpPr txBox="1">
              <a:spLocks noChangeArrowheads="1"/>
            </p:cNvSpPr>
            <p:nvPr/>
          </p:nvSpPr>
          <p:spPr bwMode="auto">
            <a:xfrm>
              <a:off x="3387" y="3107"/>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27700" name="Rectangle 52"/>
            <p:cNvSpPr>
              <a:spLocks noChangeArrowheads="1"/>
            </p:cNvSpPr>
            <p:nvPr/>
          </p:nvSpPr>
          <p:spPr bwMode="auto">
            <a:xfrm>
              <a:off x="2630" y="3139"/>
              <a:ext cx="1671" cy="250"/>
            </a:xfrm>
            <a:prstGeom prst="rect">
              <a:avLst/>
            </a:prstGeom>
            <a:solidFill>
              <a:srgbClr val="FFFF99"/>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7701" name="Line 53"/>
            <p:cNvSpPr>
              <a:spLocks noChangeShapeType="1"/>
            </p:cNvSpPr>
            <p:nvPr/>
          </p:nvSpPr>
          <p:spPr bwMode="auto">
            <a:xfrm flipV="1">
              <a:off x="4150" y="1949"/>
              <a:ext cx="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2" name="Line 54"/>
            <p:cNvSpPr>
              <a:spLocks noChangeShapeType="1"/>
            </p:cNvSpPr>
            <p:nvPr/>
          </p:nvSpPr>
          <p:spPr bwMode="auto">
            <a:xfrm>
              <a:off x="4627" y="1930"/>
              <a:ext cx="0" cy="4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3" name="Line 55"/>
            <p:cNvSpPr>
              <a:spLocks noChangeShapeType="1"/>
            </p:cNvSpPr>
            <p:nvPr/>
          </p:nvSpPr>
          <p:spPr bwMode="auto">
            <a:xfrm flipH="1">
              <a:off x="4147" y="239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4" name="Line 56"/>
            <p:cNvSpPr>
              <a:spLocks noChangeShapeType="1"/>
            </p:cNvSpPr>
            <p:nvPr/>
          </p:nvSpPr>
          <p:spPr bwMode="auto">
            <a:xfrm flipV="1">
              <a:off x="2362" y="2054"/>
              <a:ext cx="0" cy="1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5" name="Text Box 57"/>
            <p:cNvSpPr txBox="1">
              <a:spLocks noChangeArrowheads="1"/>
            </p:cNvSpPr>
            <p:nvPr/>
          </p:nvSpPr>
          <p:spPr bwMode="auto">
            <a:xfrm>
              <a:off x="2772" y="2293"/>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D</a:t>
              </a:r>
            </a:p>
          </p:txBody>
        </p:sp>
        <p:sp>
          <p:nvSpPr>
            <p:cNvPr id="27706" name="Text Box 58"/>
            <p:cNvSpPr txBox="1">
              <a:spLocks noChangeArrowheads="1"/>
            </p:cNvSpPr>
            <p:nvPr/>
          </p:nvSpPr>
          <p:spPr bwMode="auto">
            <a:xfrm>
              <a:off x="3762" y="1817"/>
              <a:ext cx="4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400">
                  <a:ea typeface="宋体" panose="02010600030101010101" pitchFamily="2" charset="-122"/>
                </a:rPr>
                <a:t>判决</a:t>
              </a:r>
            </a:p>
          </p:txBody>
        </p:sp>
        <p:sp>
          <p:nvSpPr>
            <p:cNvPr id="27707" name="Text Box 59"/>
            <p:cNvSpPr txBox="1">
              <a:spLocks noChangeArrowheads="1"/>
            </p:cNvSpPr>
            <p:nvPr/>
          </p:nvSpPr>
          <p:spPr bwMode="auto">
            <a:xfrm>
              <a:off x="3275" y="3116"/>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27708" name="Text Box 60"/>
            <p:cNvSpPr txBox="1">
              <a:spLocks noChangeArrowheads="1"/>
            </p:cNvSpPr>
            <p:nvPr/>
          </p:nvSpPr>
          <p:spPr bwMode="auto">
            <a:xfrm>
              <a:off x="1705" y="1381"/>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C</a:t>
              </a:r>
              <a:r>
                <a:rPr lang="en-US" altLang="zh-CN" sz="1400" baseline="-25000">
                  <a:ea typeface="宋体" panose="02010600030101010101" pitchFamily="2" charset="-122"/>
                </a:rPr>
                <a:t>2</a:t>
              </a:r>
              <a:endParaRPr lang="en-US" altLang="zh-CN" sz="1400">
                <a:ea typeface="宋体" panose="02010600030101010101" pitchFamily="2" charset="-122"/>
              </a:endParaRPr>
            </a:p>
          </p:txBody>
        </p:sp>
        <p:sp>
          <p:nvSpPr>
            <p:cNvPr id="27709" name="Text Box 61"/>
            <p:cNvSpPr txBox="1">
              <a:spLocks noChangeArrowheads="1"/>
            </p:cNvSpPr>
            <p:nvPr/>
          </p:nvSpPr>
          <p:spPr bwMode="auto">
            <a:xfrm>
              <a:off x="2203" y="1381"/>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C</a:t>
              </a:r>
              <a:r>
                <a:rPr lang="en-US" altLang="zh-CN" sz="1400" baseline="-25000">
                  <a:ea typeface="宋体" panose="02010600030101010101" pitchFamily="2" charset="-122"/>
                </a:rPr>
                <a:t>3</a:t>
              </a:r>
              <a:endParaRPr lang="en-US" altLang="zh-CN" sz="1400">
                <a:ea typeface="宋体" panose="02010600030101010101" pitchFamily="2" charset="-122"/>
              </a:endParaRPr>
            </a:p>
          </p:txBody>
        </p:sp>
        <p:sp>
          <p:nvSpPr>
            <p:cNvPr id="27710" name="Text Box 62"/>
            <p:cNvSpPr txBox="1">
              <a:spLocks noChangeArrowheads="1"/>
            </p:cNvSpPr>
            <p:nvPr/>
          </p:nvSpPr>
          <p:spPr bwMode="auto">
            <a:xfrm>
              <a:off x="3097" y="1381"/>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C</a:t>
              </a:r>
              <a:r>
                <a:rPr lang="en-US" altLang="zh-CN" sz="1400" baseline="-25000">
                  <a:ea typeface="宋体" panose="02010600030101010101" pitchFamily="2" charset="-122"/>
                </a:rPr>
                <a:t>N</a:t>
              </a:r>
              <a:endParaRPr lang="en-US" altLang="zh-CN" sz="1400">
                <a:ea typeface="宋体" panose="02010600030101010101" pitchFamily="2" charset="-122"/>
              </a:endParaRPr>
            </a:p>
          </p:txBody>
        </p:sp>
        <p:sp>
          <p:nvSpPr>
            <p:cNvPr id="27711" name="Text Box 63"/>
            <p:cNvSpPr txBox="1">
              <a:spLocks noChangeArrowheads="1"/>
            </p:cNvSpPr>
            <p:nvPr/>
          </p:nvSpPr>
          <p:spPr bwMode="auto">
            <a:xfrm>
              <a:off x="2761" y="2701"/>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C</a:t>
              </a:r>
              <a:r>
                <a:rPr lang="en-US" altLang="zh-CN" sz="1400" baseline="-25000">
                  <a:ea typeface="宋体" panose="02010600030101010101" pitchFamily="2" charset="-122"/>
                </a:rPr>
                <a:t>1</a:t>
              </a:r>
              <a:r>
                <a:rPr lang="en-US" altLang="zh-CN" sz="1400" baseline="30000">
                  <a:ea typeface="宋体" panose="02010600030101010101" pitchFamily="2" charset="-122"/>
                </a:rPr>
                <a:t>’</a:t>
              </a:r>
              <a:endParaRPr lang="en-US" altLang="zh-CN" sz="1400">
                <a:ea typeface="宋体" panose="02010600030101010101" pitchFamily="2" charset="-122"/>
              </a:endParaRPr>
            </a:p>
          </p:txBody>
        </p:sp>
        <p:sp>
          <p:nvSpPr>
            <p:cNvPr id="27712" name="Text Box 64"/>
            <p:cNvSpPr txBox="1">
              <a:spLocks noChangeArrowheads="1"/>
            </p:cNvSpPr>
            <p:nvPr/>
          </p:nvSpPr>
          <p:spPr bwMode="auto">
            <a:xfrm>
              <a:off x="3283" y="2713"/>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C</a:t>
              </a:r>
              <a:r>
                <a:rPr lang="en-US" altLang="zh-CN" sz="1400" baseline="-25000">
                  <a:ea typeface="宋体" panose="02010600030101010101" pitchFamily="2" charset="-122"/>
                </a:rPr>
                <a:t>2</a:t>
              </a:r>
              <a:r>
                <a:rPr lang="en-US" altLang="zh-CN" sz="1400" baseline="30000">
                  <a:ea typeface="宋体" panose="02010600030101010101" pitchFamily="2" charset="-122"/>
                </a:rPr>
                <a:t>’</a:t>
              </a:r>
              <a:endParaRPr lang="en-US" altLang="zh-CN" sz="1400">
                <a:ea typeface="宋体" panose="02010600030101010101" pitchFamily="2" charset="-122"/>
              </a:endParaRPr>
            </a:p>
          </p:txBody>
        </p:sp>
        <p:sp>
          <p:nvSpPr>
            <p:cNvPr id="27713" name="Text Box 65"/>
            <p:cNvSpPr txBox="1">
              <a:spLocks noChangeArrowheads="1"/>
            </p:cNvSpPr>
            <p:nvPr/>
          </p:nvSpPr>
          <p:spPr bwMode="auto">
            <a:xfrm>
              <a:off x="3793" y="2707"/>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C</a:t>
              </a:r>
              <a:r>
                <a:rPr lang="en-US" altLang="zh-CN" sz="1400" baseline="-25000">
                  <a:ea typeface="宋体" panose="02010600030101010101" pitchFamily="2" charset="-122"/>
                </a:rPr>
                <a:t>3</a:t>
              </a:r>
              <a:r>
                <a:rPr lang="en-US" altLang="zh-CN" sz="1400" baseline="30000">
                  <a:ea typeface="宋体" panose="02010600030101010101" pitchFamily="2" charset="-122"/>
                </a:rPr>
                <a:t>’</a:t>
              </a:r>
              <a:endParaRPr lang="en-US" altLang="zh-CN" sz="1400">
                <a:ea typeface="宋体" panose="02010600030101010101" pitchFamily="2" charset="-122"/>
              </a:endParaRPr>
            </a:p>
          </p:txBody>
        </p:sp>
        <p:sp>
          <p:nvSpPr>
            <p:cNvPr id="27714" name="Text Box 66"/>
            <p:cNvSpPr txBox="1">
              <a:spLocks noChangeArrowheads="1"/>
            </p:cNvSpPr>
            <p:nvPr/>
          </p:nvSpPr>
          <p:spPr bwMode="auto">
            <a:xfrm>
              <a:off x="3264" y="2281"/>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D</a:t>
              </a:r>
            </a:p>
          </p:txBody>
        </p:sp>
        <p:sp>
          <p:nvSpPr>
            <p:cNvPr id="27715" name="Text Box 67"/>
            <p:cNvSpPr txBox="1">
              <a:spLocks noChangeArrowheads="1"/>
            </p:cNvSpPr>
            <p:nvPr/>
          </p:nvSpPr>
          <p:spPr bwMode="auto">
            <a:xfrm>
              <a:off x="3840" y="2293"/>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400">
                  <a:ea typeface="宋体" panose="02010600030101010101" pitchFamily="2" charset="-122"/>
                </a:rPr>
                <a:t>D</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66</a:t>
            </a:fld>
            <a:endParaRPr lang="en-GB" altLang="zh-CN"/>
          </a:p>
        </p:txBody>
      </p:sp>
    </p:spTree>
    <p:extLst>
      <p:ext uri="{BB962C8B-B14F-4D97-AF65-F5344CB8AC3E}">
        <p14:creationId xmlns:p14="http://schemas.microsoft.com/office/powerpoint/2010/main" val="2499910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77850" y="619125"/>
            <a:ext cx="7772400" cy="895350"/>
          </a:xfrm>
        </p:spPr>
        <p:txBody>
          <a:bodyPr/>
          <a:lstStyle/>
          <a:p>
            <a:pPr eaLnBrk="1" hangingPunct="1"/>
            <a:r>
              <a:rPr lang="en-US" altLang="zh-CN" b="1" dirty="0">
                <a:ea typeface="大黑体" charset="-122"/>
              </a:rPr>
              <a:t>均衡器算法</a:t>
            </a:r>
            <a:r>
              <a:rPr lang="zh-CN" altLang="zh-CN" b="1" dirty="0">
                <a:ea typeface="大黑体" charset="-122"/>
              </a:rPr>
              <a:t>分类</a:t>
            </a:r>
            <a:endParaRPr lang="zh-CN" altLang="en-US" b="1" dirty="0">
              <a:ea typeface="大黑体" charset="-122"/>
            </a:endParaRPr>
          </a:p>
        </p:txBody>
      </p:sp>
      <p:sp>
        <p:nvSpPr>
          <p:cNvPr id="28675" name="Rectangle 3"/>
          <p:cNvSpPr>
            <a:spLocks noGrp="1" noChangeArrowheads="1"/>
          </p:cNvSpPr>
          <p:nvPr>
            <p:ph type="body" idx="1"/>
          </p:nvPr>
        </p:nvSpPr>
        <p:spPr>
          <a:xfrm>
            <a:off x="809625" y="1666875"/>
            <a:ext cx="7772400" cy="3657600"/>
          </a:xfrm>
        </p:spPr>
        <p:txBody>
          <a:bodyPr/>
          <a:lstStyle/>
          <a:p>
            <a:pPr eaLnBrk="1" hangingPunct="1">
              <a:buFont typeface="Wingdings" panose="05000000000000000000" pitchFamily="2" charset="2"/>
              <a:buChar char="l"/>
            </a:pPr>
            <a:r>
              <a:rPr lang="en-US" altLang="zh-CN" sz="2800" b="1" dirty="0">
                <a:ea typeface="大黑体" charset="-122"/>
              </a:rPr>
              <a:t>迫零算法</a:t>
            </a:r>
          </a:p>
          <a:p>
            <a:pPr eaLnBrk="1" hangingPunct="1">
              <a:buFont typeface="Wingdings" panose="05000000000000000000" pitchFamily="2" charset="2"/>
              <a:buChar char="l"/>
            </a:pPr>
            <a:r>
              <a:rPr lang="en-US" altLang="zh-CN" sz="2800" b="1" dirty="0">
                <a:ea typeface="大黑体" charset="-122"/>
              </a:rPr>
              <a:t>最小均方算法</a:t>
            </a:r>
          </a:p>
          <a:p>
            <a:pPr eaLnBrk="1" hangingPunct="1">
              <a:buFont typeface="Wingdings" panose="05000000000000000000" pitchFamily="2" charset="2"/>
              <a:buChar char="l"/>
            </a:pPr>
            <a:r>
              <a:rPr lang="en-US" altLang="zh-CN" sz="2800" b="1" dirty="0">
                <a:ea typeface="大黑体" charset="-122"/>
              </a:rPr>
              <a:t>递归最小二乘算法</a:t>
            </a:r>
          </a:p>
          <a:p>
            <a:pPr eaLnBrk="1" hangingPunct="1">
              <a:buFont typeface="Wingdings" panose="05000000000000000000" pitchFamily="2" charset="2"/>
              <a:buChar char="l"/>
            </a:pPr>
            <a:r>
              <a:rPr lang="en-US" altLang="zh-CN" sz="2800" b="1" dirty="0">
                <a:ea typeface="大黑体" charset="-122"/>
              </a:rPr>
              <a:t>其它算法</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67</a:t>
            </a:fld>
            <a:endParaRPr lang="en-GB" altLang="zh-CN"/>
          </a:p>
        </p:txBody>
      </p:sp>
    </p:spTree>
    <p:extLst>
      <p:ext uri="{BB962C8B-B14F-4D97-AF65-F5344CB8AC3E}">
        <p14:creationId xmlns:p14="http://schemas.microsoft.com/office/powerpoint/2010/main" val="35290007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65150" y="600075"/>
            <a:ext cx="7772400" cy="895350"/>
          </a:xfrm>
        </p:spPr>
        <p:txBody>
          <a:bodyPr/>
          <a:lstStyle/>
          <a:p>
            <a:pPr eaLnBrk="1" hangingPunct="1"/>
            <a:r>
              <a:rPr lang="zh-CN" altLang="en-US" b="1" dirty="0">
                <a:ea typeface="大黑体" charset="-122"/>
              </a:rPr>
              <a:t>迫零算法</a:t>
            </a:r>
          </a:p>
        </p:txBody>
      </p:sp>
      <p:sp>
        <p:nvSpPr>
          <p:cNvPr id="29699" name="Rectangle 3"/>
          <p:cNvSpPr>
            <a:spLocks noGrp="1" noChangeArrowheads="1"/>
          </p:cNvSpPr>
          <p:nvPr>
            <p:ph type="body" idx="1"/>
          </p:nvPr>
        </p:nvSpPr>
        <p:spPr>
          <a:xfrm>
            <a:off x="698500" y="1562100"/>
            <a:ext cx="7772400" cy="3657600"/>
          </a:xfrm>
        </p:spPr>
        <p:txBody>
          <a:bodyPr/>
          <a:lstStyle/>
          <a:p>
            <a:pPr eaLnBrk="1" hangingPunct="1">
              <a:buFont typeface="Wingdings" panose="05000000000000000000" pitchFamily="2" charset="2"/>
              <a:buChar char="l"/>
            </a:pPr>
            <a:r>
              <a:rPr lang="zh-CN" altLang="en-US" sz="2800" b="1" dirty="0">
                <a:latin typeface="大黑体" charset="-122"/>
                <a:ea typeface="大黑体" charset="-122"/>
              </a:rPr>
              <a:t>调整抽头系数，使信道和均衡器综合输出响应完全消除码间串扰，即除中心点外，其它抽样点的数值全部为</a:t>
            </a:r>
            <a:r>
              <a:rPr lang="en-US" altLang="zh-CN" sz="2800" b="1" dirty="0">
                <a:latin typeface="大黑体" charset="-122"/>
                <a:ea typeface="大黑体" charset="-122"/>
              </a:rPr>
              <a:t>0</a:t>
            </a:r>
            <a:r>
              <a:rPr lang="zh-CN" altLang="en-US" sz="2800" b="1" dirty="0">
                <a:latin typeface="大黑体" charset="-122"/>
                <a:ea typeface="大黑体" charset="-122"/>
              </a:rPr>
              <a:t>。</a:t>
            </a:r>
          </a:p>
          <a:p>
            <a:pPr eaLnBrk="1" hangingPunct="1">
              <a:buFont typeface="Wingdings" panose="05000000000000000000" pitchFamily="2" charset="2"/>
              <a:buChar char="l"/>
            </a:pPr>
            <a:r>
              <a:rPr lang="zh-CN" altLang="en-US" sz="2800" b="1" dirty="0">
                <a:latin typeface="大黑体" charset="-122"/>
                <a:ea typeface="大黑体" charset="-122"/>
              </a:rPr>
              <a:t>特点：简单，均衡效果较好。</a:t>
            </a:r>
          </a:p>
          <a:p>
            <a:pPr eaLnBrk="1" hangingPunct="1">
              <a:buFont typeface="Wingdings" panose="05000000000000000000" pitchFamily="2" charset="2"/>
              <a:buChar char="l"/>
            </a:pPr>
            <a:r>
              <a:rPr lang="zh-CN" altLang="en-US" sz="2800" b="1" dirty="0">
                <a:latin typeface="大黑体" charset="-122"/>
                <a:ea typeface="大黑体" charset="-122"/>
              </a:rPr>
              <a:t>缺点：没有考虑噪声的影响，在深衰落的频率点处，会出现很大的噪声增益。</a:t>
            </a:r>
          </a:p>
          <a:p>
            <a:pPr eaLnBrk="1" hangingPunct="1">
              <a:buFont typeface="Wingdings" panose="05000000000000000000" pitchFamily="2" charset="2"/>
              <a:buChar char="l"/>
            </a:pPr>
            <a:r>
              <a:rPr lang="zh-CN" altLang="en-US" sz="2800" b="1" dirty="0">
                <a:latin typeface="大黑体" charset="-122"/>
                <a:ea typeface="大黑体" charset="-122"/>
              </a:rPr>
              <a:t>因此，在传统无线系统中，不太适用于在无线信道。（</a:t>
            </a:r>
            <a:r>
              <a:rPr lang="zh-CN" altLang="en-US" sz="2800" b="1" dirty="0">
                <a:solidFill>
                  <a:srgbClr val="FF0000"/>
                </a:solidFill>
                <a:latin typeface="大黑体" charset="-122"/>
                <a:ea typeface="大黑体" charset="-122"/>
              </a:rPr>
              <a:t>为什么</a:t>
            </a:r>
            <a:r>
              <a:rPr lang="en-US" altLang="zh-CN" sz="2800" b="1" dirty="0">
                <a:solidFill>
                  <a:srgbClr val="FF0000"/>
                </a:solidFill>
                <a:latin typeface="大黑体" charset="-122"/>
                <a:ea typeface="大黑体" charset="-122"/>
              </a:rPr>
              <a:t>OFDM</a:t>
            </a:r>
            <a:r>
              <a:rPr lang="zh-CN" altLang="en-US" sz="2800" b="1" dirty="0">
                <a:solidFill>
                  <a:srgbClr val="FF0000"/>
                </a:solidFill>
                <a:latin typeface="大黑体" charset="-122"/>
                <a:ea typeface="大黑体" charset="-122"/>
              </a:rPr>
              <a:t>可以？ 嘿嘿</a:t>
            </a:r>
            <a:r>
              <a:rPr lang="zh-CN" altLang="en-US" sz="2800" b="1" dirty="0">
                <a:latin typeface="大黑体" charset="-122"/>
                <a:ea typeface="大黑体" charset="-122"/>
              </a:rPr>
              <a:t>）</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68</a:t>
            </a:fld>
            <a:endParaRPr lang="en-GB" altLang="zh-CN"/>
          </a:p>
        </p:txBody>
      </p:sp>
    </p:spTree>
    <p:extLst>
      <p:ext uri="{BB962C8B-B14F-4D97-AF65-F5344CB8AC3E}">
        <p14:creationId xmlns:p14="http://schemas.microsoft.com/office/powerpoint/2010/main" val="278042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23900" y="628650"/>
            <a:ext cx="7772400" cy="666750"/>
          </a:xfrm>
        </p:spPr>
        <p:txBody>
          <a:bodyPr/>
          <a:lstStyle/>
          <a:p>
            <a:pPr eaLnBrk="1" hangingPunct="1"/>
            <a:r>
              <a:rPr lang="zh-CN" altLang="en-US" b="1" dirty="0">
                <a:ea typeface="大黑体" charset="-122"/>
              </a:rPr>
              <a:t>衰落有什么影响？</a:t>
            </a:r>
          </a:p>
        </p:txBody>
      </p:sp>
      <p:sp>
        <p:nvSpPr>
          <p:cNvPr id="24579" name="Rectangle 3"/>
          <p:cNvSpPr>
            <a:spLocks noGrp="1" noChangeArrowheads="1"/>
          </p:cNvSpPr>
          <p:nvPr>
            <p:ph type="body" idx="1"/>
          </p:nvPr>
        </p:nvSpPr>
        <p:spPr>
          <a:xfrm>
            <a:off x="723900" y="1600200"/>
            <a:ext cx="8420100" cy="3568700"/>
          </a:xfrm>
        </p:spPr>
        <p:txBody>
          <a:bodyPr/>
          <a:lstStyle/>
          <a:p>
            <a:pPr algn="l" eaLnBrk="1" hangingPunct="1">
              <a:buFont typeface="Wingdings" panose="05000000000000000000" pitchFamily="2" charset="2"/>
              <a:buChar char="l"/>
            </a:pPr>
            <a:r>
              <a:rPr lang="zh-CN" altLang="zh-CN" sz="2400" b="1" dirty="0">
                <a:ea typeface="大黑体" charset="-122"/>
              </a:rPr>
              <a:t>衰落影响之一：接收电平降低，无法保证正常通信。</a:t>
            </a:r>
          </a:p>
          <a:p>
            <a:pPr algn="l" eaLnBrk="1" hangingPunct="1">
              <a:buFont typeface="Wingdings" panose="05000000000000000000" pitchFamily="2" charset="2"/>
              <a:buChar char="l"/>
            </a:pPr>
            <a:r>
              <a:rPr lang="zh-CN" altLang="zh-CN" sz="2400" b="1" dirty="0">
                <a:ea typeface="大黑体" charset="-122"/>
              </a:rPr>
              <a:t>衰落影响之二：接收波形畸变，产生严重的误码。</a:t>
            </a:r>
          </a:p>
          <a:p>
            <a:pPr algn="l" eaLnBrk="1" hangingPunct="1">
              <a:buFont typeface="Wingdings" panose="05000000000000000000" pitchFamily="2" charset="2"/>
              <a:buChar char="l"/>
            </a:pPr>
            <a:r>
              <a:rPr lang="zh-CN" altLang="zh-CN" sz="2400" b="1" dirty="0">
                <a:ea typeface="大黑体" charset="-122"/>
              </a:rPr>
              <a:t>衰落影响之三：传播延时变化，破坏与时延有关的同步。</a:t>
            </a:r>
          </a:p>
          <a:p>
            <a:pPr algn="l" eaLnBrk="1" hangingPunct="1">
              <a:buFont typeface="Wingdings" panose="05000000000000000000" pitchFamily="2" charset="2"/>
              <a:buChar char="l"/>
            </a:pPr>
            <a:r>
              <a:rPr lang="zh-CN" altLang="zh-CN" sz="2400" b="1" dirty="0">
                <a:ea typeface="大黑体" charset="-122"/>
              </a:rPr>
              <a:t>衰落影响之四：在快衰落情况下，由于</a:t>
            </a:r>
            <a:r>
              <a:rPr lang="zh-CN" altLang="en-US" sz="2400" b="1" dirty="0">
                <a:ea typeface="大黑体" charset="-122"/>
              </a:rPr>
              <a:t>信道特性</a:t>
            </a:r>
            <a:r>
              <a:rPr lang="zh-CN" altLang="zh-CN" sz="2400" b="1" dirty="0">
                <a:ea typeface="大黑体" charset="-122"/>
              </a:rPr>
              <a:t>变化迅速，影响</a:t>
            </a:r>
            <a:r>
              <a:rPr lang="zh-CN" altLang="en-US" sz="2400" b="1" dirty="0">
                <a:ea typeface="大黑体" charset="-122"/>
              </a:rPr>
              <a:t>对信道的估计及</a:t>
            </a:r>
            <a:r>
              <a:rPr lang="zh-CN" altLang="zh-CN" sz="2400" b="1" dirty="0">
                <a:ea typeface="大黑体" charset="-122"/>
              </a:rPr>
              <a:t>跟踪。</a:t>
            </a:r>
            <a:endParaRPr lang="zh-CN" altLang="en-US" sz="2400" b="1" dirty="0">
              <a:ea typeface="大黑体" charset="-122"/>
            </a:endParaRPr>
          </a:p>
          <a:p>
            <a:pPr algn="l" eaLnBrk="1" hangingPunct="1">
              <a:buFont typeface="Wingdings" panose="05000000000000000000" pitchFamily="2" charset="2"/>
              <a:buChar char="l"/>
            </a:pPr>
            <a:endParaRPr lang="zh-CN" altLang="zh-CN" sz="2400" b="1" dirty="0">
              <a:ea typeface="大黑体" charset="-122"/>
            </a:endParaRPr>
          </a:p>
          <a:p>
            <a:pPr algn="l" eaLnBrk="1" hangingPunct="1">
              <a:buFont typeface="Wingdings" panose="05000000000000000000" pitchFamily="2" charset="2"/>
              <a:buChar char="l"/>
            </a:pPr>
            <a:r>
              <a:rPr lang="zh-CN" altLang="en-US" sz="2400" b="1" dirty="0">
                <a:ea typeface="大黑体" charset="-122"/>
              </a:rPr>
              <a:t>所以，对抗衰落是无线通信必需认真解决的问题。</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a:t>
            </a:fld>
            <a:endParaRPr lang="en-GB" altLang="zh-CN"/>
          </a:p>
        </p:txBody>
      </p:sp>
    </p:spTree>
    <p:extLst>
      <p:ext uri="{BB962C8B-B14F-4D97-AF65-F5344CB8AC3E}">
        <p14:creationId xmlns:p14="http://schemas.microsoft.com/office/powerpoint/2010/main" val="3556805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628650"/>
            <a:ext cx="7772400" cy="895350"/>
          </a:xfrm>
        </p:spPr>
        <p:txBody>
          <a:bodyPr/>
          <a:lstStyle/>
          <a:p>
            <a:pPr eaLnBrk="1" hangingPunct="1"/>
            <a:r>
              <a:rPr lang="zh-CN" altLang="en-US" b="1" dirty="0">
                <a:ea typeface="大黑体" charset="-122"/>
              </a:rPr>
              <a:t>最小均方算法</a:t>
            </a:r>
          </a:p>
        </p:txBody>
      </p:sp>
      <p:sp>
        <p:nvSpPr>
          <p:cNvPr id="30723" name="Rectangle 3"/>
          <p:cNvSpPr>
            <a:spLocks noGrp="1" noChangeArrowheads="1"/>
          </p:cNvSpPr>
          <p:nvPr>
            <p:ph type="body" idx="1"/>
          </p:nvPr>
        </p:nvSpPr>
        <p:spPr>
          <a:xfrm>
            <a:off x="685800" y="1727200"/>
            <a:ext cx="7772400" cy="3657600"/>
          </a:xfrm>
        </p:spPr>
        <p:txBody>
          <a:bodyPr/>
          <a:lstStyle/>
          <a:p>
            <a:pPr eaLnBrk="1" hangingPunct="1">
              <a:buFont typeface="Wingdings" panose="05000000000000000000" pitchFamily="2" charset="2"/>
              <a:buChar char="l"/>
            </a:pPr>
            <a:r>
              <a:rPr lang="zh-CN" altLang="en-US" sz="2800" b="1" dirty="0">
                <a:ea typeface="大黑体" charset="-122"/>
              </a:rPr>
              <a:t>调整抽头系数，使信道和均衡器综合输出的期望值和实际值之间的均方误差最小。</a:t>
            </a:r>
          </a:p>
          <a:p>
            <a:pPr eaLnBrk="1" hangingPunct="1">
              <a:buFont typeface="Wingdings" panose="05000000000000000000" pitchFamily="2" charset="2"/>
              <a:buChar char="l"/>
            </a:pPr>
            <a:r>
              <a:rPr lang="zh-CN" altLang="en-US" sz="2800" b="1" dirty="0">
                <a:ea typeface="大黑体" charset="-122"/>
              </a:rPr>
              <a:t>特点：是一种最简单的均衡算法。算法的稳定性好。</a:t>
            </a:r>
          </a:p>
          <a:p>
            <a:pPr eaLnBrk="1" hangingPunct="1">
              <a:buFont typeface="Wingdings" panose="05000000000000000000" pitchFamily="2" charset="2"/>
              <a:buChar char="l"/>
            </a:pPr>
            <a:r>
              <a:rPr lang="zh-CN" altLang="en-US" sz="2800" b="1" dirty="0">
                <a:ea typeface="大黑体" charset="-122"/>
              </a:rPr>
              <a:t>缺点：收敛速度不高，均衡能力有限。</a:t>
            </a:r>
          </a:p>
          <a:p>
            <a:pPr eaLnBrk="1" hangingPunct="1">
              <a:buFont typeface="Wingdings" panose="05000000000000000000" pitchFamily="2" charset="2"/>
              <a:buChar char="l"/>
            </a:pPr>
            <a:r>
              <a:rPr lang="zh-CN" altLang="en-US" sz="2800" b="1" dirty="0">
                <a:ea typeface="大黑体" charset="-122"/>
              </a:rPr>
              <a:t>在无线中适用于较慢的、不太深的衰落。</a:t>
            </a:r>
            <a:endParaRPr lang="en-US" altLang="zh-CN" sz="2800" b="1" dirty="0">
              <a:ea typeface="大黑体" charset="-122"/>
            </a:endParaRPr>
          </a:p>
          <a:p>
            <a:pPr eaLnBrk="1" hangingPunct="1">
              <a:buFont typeface="Wingdings" panose="05000000000000000000" pitchFamily="2" charset="2"/>
              <a:buChar char="l"/>
            </a:pPr>
            <a:r>
              <a:rPr lang="zh-CN" altLang="en-US" sz="2800" dirty="0">
                <a:solidFill>
                  <a:srgbClr val="FF0000"/>
                </a:solidFill>
                <a:ea typeface="大黑体" charset="-122"/>
              </a:rPr>
              <a:t>启发</a:t>
            </a:r>
            <a:r>
              <a:rPr lang="en-US" altLang="zh-CN" sz="2800" dirty="0">
                <a:solidFill>
                  <a:srgbClr val="FF0000"/>
                </a:solidFill>
                <a:ea typeface="大黑体" charset="-122"/>
              </a:rPr>
              <a:t>——</a:t>
            </a:r>
            <a:r>
              <a:rPr lang="zh-CN" altLang="en-US" sz="2800" dirty="0">
                <a:solidFill>
                  <a:srgbClr val="FF0000"/>
                </a:solidFill>
                <a:ea typeface="大黑体" charset="-122"/>
              </a:rPr>
              <a:t>“噪声与干扰”的折中效果，普适性好！</a:t>
            </a:r>
            <a:endParaRPr lang="zh-CN" altLang="en-US" sz="2800" b="1" dirty="0">
              <a:solidFill>
                <a:srgbClr val="FF0000"/>
              </a:solidFill>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69</a:t>
            </a:fld>
            <a:endParaRPr lang="en-GB" altLang="zh-CN"/>
          </a:p>
        </p:txBody>
      </p:sp>
    </p:spTree>
    <p:extLst>
      <p:ext uri="{BB962C8B-B14F-4D97-AF65-F5344CB8AC3E}">
        <p14:creationId xmlns:p14="http://schemas.microsoft.com/office/powerpoint/2010/main" val="1860332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81025" y="590550"/>
            <a:ext cx="7772400" cy="895350"/>
          </a:xfrm>
        </p:spPr>
        <p:txBody>
          <a:bodyPr/>
          <a:lstStyle/>
          <a:p>
            <a:pPr eaLnBrk="1" hangingPunct="1"/>
            <a:r>
              <a:rPr lang="zh-CN" altLang="en-US" b="1" dirty="0">
                <a:ea typeface="大黑体" charset="-122"/>
              </a:rPr>
              <a:t>递归最小二乘算法</a:t>
            </a:r>
            <a:r>
              <a:rPr lang="en-US" altLang="zh-CN" b="1" dirty="0">
                <a:ea typeface="大黑体" charset="-122"/>
              </a:rPr>
              <a:t>RLS</a:t>
            </a:r>
            <a:endParaRPr lang="zh-CN" altLang="en-US" b="1" dirty="0">
              <a:ea typeface="大黑体" charset="-122"/>
            </a:endParaRPr>
          </a:p>
        </p:txBody>
      </p:sp>
      <p:sp>
        <p:nvSpPr>
          <p:cNvPr id="31747" name="Rectangle 3"/>
          <p:cNvSpPr>
            <a:spLocks noGrp="1" noChangeArrowheads="1"/>
          </p:cNvSpPr>
          <p:nvPr>
            <p:ph type="body" idx="1"/>
          </p:nvPr>
        </p:nvSpPr>
        <p:spPr>
          <a:xfrm>
            <a:off x="685800" y="1749425"/>
            <a:ext cx="7772400" cy="3657600"/>
          </a:xfrm>
        </p:spPr>
        <p:txBody>
          <a:bodyPr/>
          <a:lstStyle/>
          <a:p>
            <a:pPr eaLnBrk="1" hangingPunct="1">
              <a:buFont typeface="Wingdings" panose="05000000000000000000" pitchFamily="2" charset="2"/>
              <a:buChar char="l"/>
            </a:pPr>
            <a:r>
              <a:rPr lang="zh-CN" altLang="en-US" sz="2800" b="1" dirty="0">
                <a:ea typeface="大黑体" charset="-122"/>
              </a:rPr>
              <a:t>递归式地</a:t>
            </a:r>
            <a:r>
              <a:rPr lang="en-US" altLang="zh-CN" sz="2800" b="1" dirty="0">
                <a:ea typeface="大黑体" charset="-122"/>
              </a:rPr>
              <a:t>——</a:t>
            </a:r>
            <a:r>
              <a:rPr lang="zh-CN" altLang="en-US" sz="2800" b="1" dirty="0">
                <a:ea typeface="大黑体" charset="-122"/>
              </a:rPr>
              <a:t>调整抽头系数，使信道和均衡器综合输出的累计平方误差最小。</a:t>
            </a:r>
          </a:p>
          <a:p>
            <a:pPr eaLnBrk="1" hangingPunct="1">
              <a:buFont typeface="Wingdings" panose="05000000000000000000" pitchFamily="2" charset="2"/>
              <a:buChar char="l"/>
            </a:pPr>
            <a:r>
              <a:rPr lang="zh-CN" altLang="en-US" sz="2800" b="1" dirty="0">
                <a:ea typeface="大黑体" charset="-122"/>
              </a:rPr>
              <a:t>特点：收敛速度快，跟踪性能好。</a:t>
            </a:r>
          </a:p>
          <a:p>
            <a:pPr eaLnBrk="1" hangingPunct="1">
              <a:buFont typeface="Wingdings" panose="05000000000000000000" pitchFamily="2" charset="2"/>
              <a:buChar char="l"/>
            </a:pPr>
            <a:r>
              <a:rPr lang="zh-CN" altLang="en-US" sz="2800" b="1" dirty="0">
                <a:ea typeface="大黑体" charset="-122"/>
              </a:rPr>
              <a:t>缺点：算法较复杂，还要较好的考虑稳定性问题。（平方复杂度。。。）</a:t>
            </a:r>
          </a:p>
          <a:p>
            <a:pPr eaLnBrk="1" hangingPunct="1">
              <a:buFont typeface="Wingdings" panose="05000000000000000000" pitchFamily="2" charset="2"/>
              <a:buChar char="l"/>
            </a:pPr>
            <a:r>
              <a:rPr lang="zh-CN" altLang="en-US" sz="2800" b="1" dirty="0">
                <a:ea typeface="大黑体" charset="-122"/>
              </a:rPr>
              <a:t>在无线中适用于快衰落信道。</a:t>
            </a:r>
            <a:endParaRPr lang="en-US" altLang="zh-CN" sz="2800" b="1" dirty="0">
              <a:ea typeface="大黑体" charset="-122"/>
            </a:endParaRPr>
          </a:p>
          <a:p>
            <a:pPr eaLnBrk="1" hangingPunct="1">
              <a:buFont typeface="Wingdings" panose="05000000000000000000" pitchFamily="2" charset="2"/>
              <a:buChar char="l"/>
            </a:pPr>
            <a:r>
              <a:rPr lang="zh-CN" altLang="en-US" sz="2800" dirty="0">
                <a:ea typeface="大黑体" charset="-122"/>
              </a:rPr>
              <a:t>其他类似的：</a:t>
            </a:r>
            <a:r>
              <a:rPr lang="en-US" altLang="zh-CN" sz="2800" dirty="0">
                <a:ea typeface="大黑体" charset="-122"/>
              </a:rPr>
              <a:t>LMS, I-RLS, </a:t>
            </a:r>
            <a:r>
              <a:rPr lang="en-US" altLang="zh-CN" sz="2800" dirty="0" err="1">
                <a:ea typeface="大黑体" charset="-122"/>
              </a:rPr>
              <a:t>Kalman</a:t>
            </a:r>
            <a:r>
              <a:rPr lang="en-US" altLang="zh-CN" sz="2800">
                <a:ea typeface="大黑体" charset="-122"/>
              </a:rPr>
              <a:t>…</a:t>
            </a:r>
            <a:endParaRPr lang="zh-CN" altLang="en-US" sz="2800"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70</a:t>
            </a:fld>
            <a:endParaRPr lang="en-GB" altLang="zh-CN"/>
          </a:p>
        </p:txBody>
      </p:sp>
      <p:sp>
        <p:nvSpPr>
          <p:cNvPr id="3" name="文本框 2"/>
          <p:cNvSpPr txBox="1"/>
          <p:nvPr/>
        </p:nvSpPr>
        <p:spPr>
          <a:xfrm>
            <a:off x="167640" y="5786735"/>
            <a:ext cx="9281708" cy="461665"/>
          </a:xfrm>
          <a:prstGeom prst="rect">
            <a:avLst/>
          </a:prstGeom>
          <a:noFill/>
        </p:spPr>
        <p:txBody>
          <a:bodyPr wrap="none" rtlCol="0">
            <a:spAutoFit/>
          </a:bodyPr>
          <a:lstStyle/>
          <a:p>
            <a:r>
              <a:rPr lang="zh-CN" altLang="en-US" sz="2400" dirty="0">
                <a:solidFill>
                  <a:srgbClr val="C00000"/>
                </a:solidFill>
              </a:rPr>
              <a:t>其他经典的均衡算法，可参考</a:t>
            </a:r>
            <a:r>
              <a:rPr lang="en-US" altLang="zh-CN" sz="2400" dirty="0">
                <a:solidFill>
                  <a:srgbClr val="C00000"/>
                </a:solidFill>
              </a:rPr>
              <a:t>Simon </a:t>
            </a:r>
            <a:r>
              <a:rPr lang="en-US" altLang="zh-CN" sz="2400" dirty="0" err="1">
                <a:solidFill>
                  <a:srgbClr val="C00000"/>
                </a:solidFill>
              </a:rPr>
              <a:t>Heykins</a:t>
            </a:r>
            <a:r>
              <a:rPr lang="zh-CN" altLang="en-US" sz="2400" dirty="0">
                <a:solidFill>
                  <a:srgbClr val="C00000"/>
                </a:solidFill>
              </a:rPr>
              <a:t>的“自适应滤波器”</a:t>
            </a:r>
          </a:p>
        </p:txBody>
      </p:sp>
    </p:spTree>
    <p:extLst>
      <p:ext uri="{BB962C8B-B14F-4D97-AF65-F5344CB8AC3E}">
        <p14:creationId xmlns:p14="http://schemas.microsoft.com/office/powerpoint/2010/main" val="906819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875" y="293367"/>
            <a:ext cx="8134350" cy="885621"/>
          </a:xfrm>
        </p:spPr>
        <p:txBody>
          <a:bodyPr/>
          <a:lstStyle/>
          <a:p>
            <a:r>
              <a:rPr lang="zh-CN" altLang="en-US" dirty="0"/>
              <a:t>信道化器</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4057644D-785C-4C3A-8C09-F3C91A6224FB}" type="slidenum">
              <a:rPr lang="zh-CN" altLang="en-GB" smtClean="0"/>
              <a:pPr>
                <a:defRPr/>
              </a:pPr>
              <a:t>71</a:t>
            </a:fld>
            <a:endParaRPr lang="en-GB" altLang="zh-CN"/>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1268760"/>
            <a:ext cx="7886700" cy="299444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 15"/>
          <p:cNvSpPr/>
          <p:nvPr/>
        </p:nvSpPr>
        <p:spPr>
          <a:xfrm>
            <a:off x="2843932" y="1268760"/>
            <a:ext cx="936104" cy="2994448"/>
          </a:xfrm>
          <a:prstGeom prst="roundRect">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endParaRPr kumimoji="0" lang="zh-CN" altLang="en-US" sz="20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a:ea typeface="宋体" panose="02010600030101010101" pitchFamily="2" charset="-122"/>
              <a:cs typeface="+mn-cs"/>
            </a:endParaRPr>
          </a:p>
        </p:txBody>
      </p:sp>
      <p:sp>
        <p:nvSpPr>
          <p:cNvPr id="17" name="圆角矩形 16"/>
          <p:cNvSpPr/>
          <p:nvPr/>
        </p:nvSpPr>
        <p:spPr>
          <a:xfrm>
            <a:off x="3886200" y="1104900"/>
            <a:ext cx="1409700" cy="3295131"/>
          </a:xfrm>
          <a:prstGeom prst="roundRect">
            <a:avLst/>
          </a:prstGeom>
          <a:noFill/>
          <a:ln w="38100" cap="flat" cmpd="sng" algn="ctr">
            <a:solidFill>
              <a:srgbClr val="00B050"/>
            </a:solidFill>
            <a:prstDash val="solid"/>
          </a:ln>
          <a:effectLst/>
        </p:spPr>
        <p:txBody>
          <a:bodyPr rtlCol="0" anchor="ctr"/>
          <a:lstStyle/>
          <a:p>
            <a:pPr marL="0" marR="0" lvl="0" indent="0" algn="ctr"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endParaRPr kumimoji="0" lang="zh-CN" altLang="en-US" sz="20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a:ea typeface="宋体" panose="02010600030101010101" pitchFamily="2" charset="-122"/>
              <a:cs typeface="+mn-cs"/>
            </a:endParaRPr>
          </a:p>
        </p:txBody>
      </p:sp>
      <p:sp>
        <p:nvSpPr>
          <p:cNvPr id="18" name="圆角矩形 17"/>
          <p:cNvSpPr/>
          <p:nvPr/>
        </p:nvSpPr>
        <p:spPr>
          <a:xfrm>
            <a:off x="5436344" y="1232756"/>
            <a:ext cx="936104" cy="3030452"/>
          </a:xfrm>
          <a:prstGeom prst="roundRect">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endParaRPr kumimoji="0" lang="zh-CN" altLang="en-US" sz="20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a:ea typeface="宋体" panose="02010600030101010101" pitchFamily="2" charset="-122"/>
              <a:cs typeface="+mn-cs"/>
            </a:endParaRPr>
          </a:p>
        </p:txBody>
      </p:sp>
      <p:grpSp>
        <p:nvGrpSpPr>
          <p:cNvPr id="19" name="组合 18"/>
          <p:cNvGrpSpPr/>
          <p:nvPr/>
        </p:nvGrpSpPr>
        <p:grpSpPr>
          <a:xfrm>
            <a:off x="1091320" y="5099579"/>
            <a:ext cx="2334964" cy="1143430"/>
            <a:chOff x="-6445224" y="-387424"/>
            <a:chExt cx="6264696" cy="2664295"/>
          </a:xfrm>
          <a:solidFill>
            <a:srgbClr val="4F81BD"/>
          </a:solidFill>
        </p:grpSpPr>
        <p:sp>
          <p:nvSpPr>
            <p:cNvPr id="20" name="圆角矩形标注 19"/>
            <p:cNvSpPr/>
            <p:nvPr/>
          </p:nvSpPr>
          <p:spPr>
            <a:xfrm>
              <a:off x="-6445224" y="-387424"/>
              <a:ext cx="6264696" cy="2664295"/>
            </a:xfrm>
            <a:prstGeom prst="wedgeRoundRectCallout">
              <a:avLst>
                <a:gd name="adj1" fmla="val 47519"/>
                <a:gd name="adj2" fmla="val -141546"/>
                <a:gd name="adj3" fmla="val 16667"/>
              </a:avLst>
            </a:prstGeom>
            <a:grp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endParaRPr kumimoji="0" lang="zh-CN" altLang="en-US"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a:ea typeface="宋体" panose="02010600030101010101" pitchFamily="2" charset="-122"/>
                <a:cs typeface="+mn-cs"/>
              </a:endParaRPr>
            </a:p>
          </p:txBody>
        </p:sp>
        <p:sp>
          <p:nvSpPr>
            <p:cNvPr id="21" name="TextBox 8"/>
            <p:cNvSpPr txBox="1"/>
            <p:nvPr/>
          </p:nvSpPr>
          <p:spPr>
            <a:xfrm>
              <a:off x="-6445224" y="-136857"/>
              <a:ext cx="6264696" cy="1918881"/>
            </a:xfrm>
            <a:prstGeom prst="rect">
              <a:avLst/>
            </a:prstGeom>
            <a:noFill/>
          </p:spPr>
          <p:txBody>
            <a:bodyPr wrap="square" rtlCol="0">
              <a:spAutoFit/>
            </a:bodyPr>
            <a:lstStyle/>
            <a:p>
              <a:pPr marL="0" marR="0" lvl="0" indent="0"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r>
                <a:rPr kumimoji="0" lang="zh-CN" altLang="en-US"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关键技术</a:t>
              </a:r>
              <a:r>
                <a:rPr kumimoji="0" lang="en-US" altLang="zh-CN"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1</a:t>
              </a:r>
              <a:r>
                <a:rPr kumimoji="0" lang="zh-CN" altLang="en-US"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a:t>
              </a:r>
              <a:endParaRPr kumimoji="0" lang="en-US" altLang="zh-CN"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a:p>
              <a:pPr marL="0" marR="0" lvl="0" indent="0"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r>
                <a:rPr kumimoji="0" lang="zh-CN" altLang="en-US"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高分辨率信号分析与综合技术</a:t>
              </a:r>
            </a:p>
          </p:txBody>
        </p:sp>
      </p:grpSp>
      <p:grpSp>
        <p:nvGrpSpPr>
          <p:cNvPr id="22" name="组合 21"/>
          <p:cNvGrpSpPr/>
          <p:nvPr/>
        </p:nvGrpSpPr>
        <p:grpSpPr>
          <a:xfrm>
            <a:off x="5575902" y="5112278"/>
            <a:ext cx="2606704" cy="1161522"/>
            <a:chOff x="8604448" y="2607015"/>
            <a:chExt cx="6840252" cy="2664294"/>
          </a:xfrm>
          <a:solidFill>
            <a:srgbClr val="4F81BD"/>
          </a:solidFill>
        </p:grpSpPr>
        <p:sp>
          <p:nvSpPr>
            <p:cNvPr id="23" name="圆角矩形标注 22"/>
            <p:cNvSpPr/>
            <p:nvPr/>
          </p:nvSpPr>
          <p:spPr>
            <a:xfrm>
              <a:off x="8604448" y="2607015"/>
              <a:ext cx="6662451" cy="2664294"/>
            </a:xfrm>
            <a:prstGeom prst="wedgeRoundRectCallout">
              <a:avLst>
                <a:gd name="adj1" fmla="val -61956"/>
                <a:gd name="adj2" fmla="val -152587"/>
                <a:gd name="adj3" fmla="val 16667"/>
              </a:avLst>
            </a:prstGeom>
            <a:grp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endParaRPr kumimoji="0" lang="zh-CN" altLang="en-US" sz="20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a:ea typeface="宋体" panose="02010600030101010101" pitchFamily="2" charset="-122"/>
                <a:cs typeface="+mn-cs"/>
              </a:endParaRPr>
            </a:p>
          </p:txBody>
        </p:sp>
        <p:sp>
          <p:nvSpPr>
            <p:cNvPr id="24" name="TextBox 12"/>
            <p:cNvSpPr txBox="1"/>
            <p:nvPr/>
          </p:nvSpPr>
          <p:spPr>
            <a:xfrm>
              <a:off x="8649026" y="2852938"/>
              <a:ext cx="6795674" cy="2403146"/>
            </a:xfrm>
            <a:prstGeom prst="rect">
              <a:avLst/>
            </a:prstGeom>
            <a:noFill/>
          </p:spPr>
          <p:txBody>
            <a:bodyPr wrap="square" rtlCol="0">
              <a:spAutoFit/>
            </a:bodyPr>
            <a:lstStyle/>
            <a:p>
              <a:pPr marL="0" marR="0" lvl="0" indent="0"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r>
                <a:rPr kumimoji="0" lang="zh-CN" alt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关键技术</a:t>
              </a:r>
              <a:r>
                <a:rPr kumimoji="0" lang="en-US" altLang="zh-CN"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2</a:t>
              </a:r>
              <a:r>
                <a:rPr kumimoji="0" lang="zh-CN" alt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a:t>
              </a:r>
              <a:endParaRPr kumimoji="0" lang="en-US" altLang="zh-CN"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a:p>
              <a:pPr marL="0" marR="0" lvl="0" indent="0" defTabSz="914400" eaLnBrk="1" fontAlgn="auto" latinLnBrk="0" hangingPunct="1">
                <a:lnSpc>
                  <a:spcPct val="80000"/>
                </a:lnSpc>
                <a:spcBef>
                  <a:spcPct val="20000"/>
                </a:spcBef>
                <a:spcAft>
                  <a:spcPts val="0"/>
                </a:spcAft>
                <a:buClr>
                  <a:srgbClr val="0000FF"/>
                </a:buClr>
                <a:buSzPct val="110000"/>
                <a:buFont typeface="Wingdings" pitchFamily="2" charset="2"/>
                <a:buNone/>
                <a:tabLst/>
                <a:defRPr/>
              </a:pPr>
              <a:r>
                <a:rPr kumimoji="0" lang="zh-CN" alt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高速、大规模子信道交换技术</a:t>
              </a:r>
            </a:p>
          </p:txBody>
        </p:sp>
      </p:grpSp>
    </p:spTree>
    <p:extLst>
      <p:ext uri="{BB962C8B-B14F-4D97-AF65-F5344CB8AC3E}">
        <p14:creationId xmlns:p14="http://schemas.microsoft.com/office/powerpoint/2010/main" val="180160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433490"/>
            <a:ext cx="8420100" cy="885621"/>
          </a:xfrm>
        </p:spPr>
        <p:txBody>
          <a:bodyPr/>
          <a:lstStyle/>
          <a:p>
            <a:r>
              <a:rPr lang="zh-CN" altLang="en-US" sz="4400" dirty="0"/>
              <a:t>中频</a:t>
            </a:r>
            <a:r>
              <a:rPr lang="en-US" altLang="zh-CN" sz="4400" dirty="0"/>
              <a:t>/</a:t>
            </a:r>
            <a:r>
              <a:rPr lang="zh-CN" altLang="en-US" sz="4400" dirty="0"/>
              <a:t>基带频域均衡</a:t>
            </a:r>
            <a:r>
              <a:rPr lang="en-US" altLang="zh-CN" sz="4400" dirty="0"/>
              <a:t>(</a:t>
            </a:r>
            <a:r>
              <a:rPr lang="zh-CN" altLang="en-US" sz="4400" dirty="0"/>
              <a:t>预均衡</a:t>
            </a:r>
            <a:r>
              <a:rPr lang="en-US" altLang="zh-CN" sz="4400" dirty="0"/>
              <a:t>)</a:t>
            </a:r>
            <a:r>
              <a:rPr lang="zh-CN" altLang="en-US" sz="4400" dirty="0"/>
              <a:t>实例</a:t>
            </a:r>
          </a:p>
        </p:txBody>
      </p:sp>
      <p:sp>
        <p:nvSpPr>
          <p:cNvPr id="3" name="内容占位符 2"/>
          <p:cNvSpPr>
            <a:spLocks noGrp="1"/>
          </p:cNvSpPr>
          <p:nvPr>
            <p:ph idx="1"/>
          </p:nvPr>
        </p:nvSpPr>
        <p:spPr>
          <a:xfrm>
            <a:off x="0" y="1562100"/>
            <a:ext cx="3840480" cy="3314700"/>
          </a:xfrm>
        </p:spPr>
        <p:txBody>
          <a:bodyPr/>
          <a:lstStyle/>
          <a:p>
            <a:r>
              <a:rPr lang="zh-CN" altLang="zh-CN" sz="1800" dirty="0"/>
              <a:t>输入信号中心频点：</a:t>
            </a:r>
            <a:r>
              <a:rPr lang="en-US" altLang="zh-CN" sz="1800" dirty="0"/>
              <a:t>76.8MHz </a:t>
            </a:r>
            <a:r>
              <a:rPr lang="zh-CN" altLang="zh-CN" sz="1800" dirty="0"/>
              <a:t>带宽：</a:t>
            </a:r>
            <a:r>
              <a:rPr lang="en-US" altLang="zh-CN" sz="1800" dirty="0"/>
              <a:t>128.4MHz</a:t>
            </a:r>
            <a:endParaRPr lang="zh-CN" altLang="zh-CN" sz="1800" dirty="0"/>
          </a:p>
          <a:p>
            <a:r>
              <a:rPr lang="en-US" altLang="zh-CN" sz="1800" dirty="0"/>
              <a:t>          </a:t>
            </a:r>
            <a:r>
              <a:rPr lang="zh-CN" altLang="zh-CN" sz="1800" dirty="0"/>
              <a:t>下变频</a:t>
            </a:r>
            <a:r>
              <a:rPr lang="en-US" altLang="zh-CN" sz="1800" dirty="0"/>
              <a:t>76.8MHz</a:t>
            </a:r>
            <a:endParaRPr lang="zh-CN" altLang="zh-CN" sz="1800" dirty="0"/>
          </a:p>
          <a:p>
            <a:r>
              <a:rPr lang="en-US" altLang="zh-CN" sz="1800" dirty="0"/>
              <a:t>          </a:t>
            </a:r>
            <a:r>
              <a:rPr lang="zh-CN" altLang="zh-CN" sz="1800" dirty="0"/>
              <a:t>滤波器通带：</a:t>
            </a:r>
            <a:r>
              <a:rPr lang="en-US" altLang="zh-CN" sz="1800" dirty="0"/>
              <a:t>65MHz</a:t>
            </a:r>
            <a:endParaRPr lang="zh-CN" altLang="zh-CN" sz="1800" dirty="0"/>
          </a:p>
          <a:p>
            <a:r>
              <a:rPr lang="en-US" altLang="zh-CN" sz="1800" dirty="0"/>
              <a:t>          DA</a:t>
            </a:r>
            <a:r>
              <a:rPr lang="zh-CN" altLang="zh-CN" sz="1800" dirty="0"/>
              <a:t>上变频：</a:t>
            </a:r>
            <a:r>
              <a:rPr lang="en-US" altLang="zh-CN" sz="1800" dirty="0"/>
              <a:t>153.6MHz</a:t>
            </a:r>
            <a:endParaRPr lang="zh-CN" altLang="zh-CN" sz="1800" dirty="0"/>
          </a:p>
          <a:p>
            <a:r>
              <a:rPr lang="en-US" altLang="zh-CN" sz="1800" dirty="0"/>
              <a:t>          </a:t>
            </a:r>
            <a:r>
              <a:rPr lang="zh-CN" altLang="zh-CN" sz="1800" dirty="0"/>
              <a:t>通带内的输出信号所在占频带：</a:t>
            </a:r>
            <a:r>
              <a:rPr lang="en-US" altLang="zh-CN" sz="1800" dirty="0"/>
              <a:t>89.4MHz</a:t>
            </a:r>
            <a:r>
              <a:rPr lang="zh-CN" altLang="zh-CN" sz="1800" dirty="0"/>
              <a:t>（</a:t>
            </a:r>
            <a:r>
              <a:rPr lang="en-US" altLang="zh-CN" sz="1800" dirty="0"/>
              <a:t>153.6-64.2</a:t>
            </a:r>
            <a:r>
              <a:rPr lang="zh-CN" altLang="zh-CN" sz="1800" dirty="0"/>
              <a:t>）</a:t>
            </a:r>
            <a:r>
              <a:rPr lang="en-US" altLang="zh-CN" sz="1800" dirty="0"/>
              <a:t>—217.8MHz </a:t>
            </a:r>
            <a:r>
              <a:rPr lang="zh-CN" altLang="zh-CN" sz="1800" dirty="0"/>
              <a:t>（</a:t>
            </a:r>
            <a:r>
              <a:rPr lang="en-US" altLang="zh-CN" sz="1800" dirty="0"/>
              <a:t>153.6+64.2</a:t>
            </a:r>
            <a:r>
              <a:rPr lang="zh-CN" altLang="zh-CN" sz="1800" dirty="0"/>
              <a:t>）</a:t>
            </a:r>
          </a:p>
          <a:p>
            <a:r>
              <a:rPr lang="en-US" altLang="zh-CN" sz="1800" dirty="0"/>
              <a:t>          </a:t>
            </a:r>
            <a:r>
              <a:rPr lang="zh-CN" altLang="zh-CN" sz="1800" dirty="0"/>
              <a:t>通带内的输入信号所占频带：</a:t>
            </a:r>
            <a:r>
              <a:rPr lang="en-US" altLang="zh-CN" sz="1800" dirty="0"/>
              <a:t>12.6MHz(76.8-64.2)</a:t>
            </a:r>
            <a:r>
              <a:rPr lang="zh-CN" altLang="zh-CN" sz="1800" dirty="0"/>
              <a:t>—</a:t>
            </a:r>
            <a:r>
              <a:rPr lang="en-US" altLang="zh-CN" sz="1800" dirty="0"/>
              <a:t>141MHz(76.8+64.2)</a:t>
            </a:r>
            <a:endParaRPr lang="zh-CN" altLang="en-US" sz="1800" dirty="0"/>
          </a:p>
        </p:txBody>
      </p:sp>
      <p:sp>
        <p:nvSpPr>
          <p:cNvPr id="4" name="灯片编号占位符 3"/>
          <p:cNvSpPr>
            <a:spLocks noGrp="1"/>
          </p:cNvSpPr>
          <p:nvPr>
            <p:ph type="sldNum" sz="quarter" idx="12"/>
          </p:nvPr>
        </p:nvSpPr>
        <p:spPr/>
        <p:txBody>
          <a:bodyPr/>
          <a:lstStyle/>
          <a:p>
            <a:pPr>
              <a:defRPr/>
            </a:pPr>
            <a:fld id="{4057644D-785C-4C3A-8C09-F3C91A6224FB}" type="slidenum">
              <a:rPr lang="zh-CN" altLang="en-GB" smtClean="0"/>
              <a:pPr>
                <a:defRPr/>
              </a:pPr>
              <a:t>72</a:t>
            </a:fld>
            <a:endParaRPr lang="en-GB"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592195" y="1409700"/>
            <a:ext cx="5368925" cy="5295900"/>
          </a:xfrm>
          <a:prstGeom prst="rect">
            <a:avLst/>
          </a:prstGeom>
          <a:noFill/>
          <a:ln>
            <a:noFill/>
          </a:ln>
        </p:spPr>
      </p:pic>
    </p:spTree>
    <p:extLst>
      <p:ext uri="{BB962C8B-B14F-4D97-AF65-F5344CB8AC3E}">
        <p14:creationId xmlns:p14="http://schemas.microsoft.com/office/powerpoint/2010/main" val="1227111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33</a:t>
            </a:r>
            <a:r>
              <a:rPr lang="zh-CN" altLang="en-US" dirty="0"/>
              <a:t>阶</a:t>
            </a:r>
            <a:r>
              <a:rPr lang="en-US" altLang="zh-CN" dirty="0"/>
              <a:t>FIR</a:t>
            </a:r>
            <a:r>
              <a:rPr lang="zh-CN" altLang="en-US" dirty="0"/>
              <a:t>滤波器</a:t>
            </a:r>
            <a:r>
              <a:rPr lang="en-US" altLang="zh-CN" dirty="0"/>
              <a:t>-</a:t>
            </a:r>
            <a:r>
              <a:rPr lang="zh-CN" altLang="en-US" dirty="0"/>
              <a:t>实现“中频” （预失真）处理！</a:t>
            </a:r>
          </a:p>
        </p:txBody>
      </p:sp>
      <p:sp>
        <p:nvSpPr>
          <p:cNvPr id="4" name="灯片编号占位符 3"/>
          <p:cNvSpPr>
            <a:spLocks noGrp="1"/>
          </p:cNvSpPr>
          <p:nvPr>
            <p:ph type="sldNum" sz="quarter" idx="12"/>
          </p:nvPr>
        </p:nvSpPr>
        <p:spPr/>
        <p:txBody>
          <a:bodyPr/>
          <a:lstStyle/>
          <a:p>
            <a:pPr>
              <a:defRPr/>
            </a:pPr>
            <a:fld id="{4057644D-785C-4C3A-8C09-F3C91A6224FB}" type="slidenum">
              <a:rPr lang="zh-CN" altLang="en-GB" smtClean="0"/>
              <a:pPr>
                <a:defRPr/>
              </a:pPr>
              <a:t>73</a:t>
            </a:fld>
            <a:endParaRPr lang="en-GB" altLang="zh-CN"/>
          </a:p>
        </p:txBody>
      </p:sp>
      <p:pic>
        <p:nvPicPr>
          <p:cNvPr id="5" name="图片 4"/>
          <p:cNvPicPr/>
          <p:nvPr/>
        </p:nvPicPr>
        <p:blipFill>
          <a:blip r:embed="rId2" cstate="print"/>
          <a:srcRect/>
          <a:stretch>
            <a:fillRect/>
          </a:stretch>
        </p:blipFill>
        <p:spPr bwMode="auto">
          <a:xfrm>
            <a:off x="1214754" y="2286000"/>
            <a:ext cx="7186295" cy="4175760"/>
          </a:xfrm>
          <a:prstGeom prst="rect">
            <a:avLst/>
          </a:prstGeom>
          <a:noFill/>
          <a:ln w="9525">
            <a:noFill/>
            <a:miter lim="800000"/>
            <a:headEnd/>
            <a:tailEnd/>
          </a:ln>
        </p:spPr>
      </p:pic>
      <p:sp>
        <p:nvSpPr>
          <p:cNvPr id="6" name="标题 1"/>
          <p:cNvSpPr txBox="1">
            <a:spLocks/>
          </p:cNvSpPr>
          <p:nvPr/>
        </p:nvSpPr>
        <p:spPr bwMode="auto">
          <a:xfrm>
            <a:off x="304800" y="433490"/>
            <a:ext cx="8420100" cy="88562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1" fontAlgn="base" latinLnBrk="0" hangingPunct="1">
              <a:lnSpc>
                <a:spcPct val="135000"/>
              </a:lnSpc>
              <a:spcBef>
                <a:spcPct val="0"/>
              </a:spcBef>
              <a:spcAft>
                <a:spcPct val="0"/>
              </a:spcAft>
              <a:buClrTx/>
              <a:buSzTx/>
              <a:buFont typeface="Wingdings" pitchFamily="2" charset="2"/>
              <a:buNone/>
              <a:tabLst/>
              <a:defRPr sz="5400" b="1">
                <a:solidFill>
                  <a:srgbClr val="002060"/>
                </a:solidFill>
                <a:latin typeface="+mj-lt"/>
                <a:ea typeface="大黑体"/>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r>
              <a:rPr lang="zh-CN" altLang="en-US" sz="4400" kern="0"/>
              <a:t>中频</a:t>
            </a:r>
            <a:r>
              <a:rPr lang="en-US" altLang="zh-CN" sz="4400" kern="0"/>
              <a:t>/</a:t>
            </a:r>
            <a:r>
              <a:rPr lang="zh-CN" altLang="en-US" sz="4400" kern="0"/>
              <a:t>基带频域均衡</a:t>
            </a:r>
            <a:r>
              <a:rPr lang="en-US" altLang="zh-CN" sz="4400" kern="0"/>
              <a:t>(</a:t>
            </a:r>
            <a:r>
              <a:rPr lang="zh-CN" altLang="en-US" sz="4400" kern="0"/>
              <a:t>预均衡</a:t>
            </a:r>
            <a:r>
              <a:rPr lang="en-US" altLang="zh-CN" sz="4400" kern="0"/>
              <a:t>)</a:t>
            </a:r>
            <a:r>
              <a:rPr lang="zh-CN" altLang="en-US" sz="4400" kern="0"/>
              <a:t>实例</a:t>
            </a:r>
            <a:endParaRPr lang="zh-CN" altLang="en-US" sz="4400" kern="0" dirty="0"/>
          </a:p>
        </p:txBody>
      </p:sp>
    </p:spTree>
    <p:extLst>
      <p:ext uri="{BB962C8B-B14F-4D97-AF65-F5344CB8AC3E}">
        <p14:creationId xmlns:p14="http://schemas.microsoft.com/office/powerpoint/2010/main" val="13314918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32771" name="Rectangle 3"/>
          <p:cNvSpPr>
            <a:spLocks noGrp="1" noChangeArrowheads="1"/>
          </p:cNvSpPr>
          <p:nvPr>
            <p:ph type="subTitle" idx="1"/>
          </p:nvPr>
        </p:nvSpPr>
        <p:spPr>
          <a:xfrm>
            <a:off x="990600" y="1638300"/>
            <a:ext cx="6591300" cy="1333500"/>
          </a:xfrm>
        </p:spPr>
        <p:txBody>
          <a:bodyPr/>
          <a:lstStyle/>
          <a:p>
            <a:pPr eaLnBrk="1" hangingPunct="1">
              <a:buClr>
                <a:schemeClr val="tx1"/>
              </a:buClr>
            </a:pPr>
            <a:r>
              <a:rPr lang="zh-CN" altLang="en-US" b="1" dirty="0">
                <a:solidFill>
                  <a:srgbClr val="CC0000"/>
                </a:solidFill>
                <a:ea typeface="大黑体" charset="-122"/>
              </a:rPr>
              <a:t>瑞克技术</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74</a:t>
            </a:fld>
            <a:endParaRPr lang="en-GB" altLang="zh-CN"/>
          </a:p>
        </p:txBody>
      </p:sp>
    </p:spTree>
    <p:extLst>
      <p:ext uri="{BB962C8B-B14F-4D97-AF65-F5344CB8AC3E}">
        <p14:creationId xmlns:p14="http://schemas.microsoft.com/office/powerpoint/2010/main" val="21312550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81806" y="298450"/>
            <a:ext cx="849074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5400" dirty="0">
                <a:solidFill>
                  <a:srgbClr val="002060"/>
                </a:solidFill>
                <a:ea typeface="大黑体"/>
              </a:rPr>
              <a:t>什么叫瑞克（</a:t>
            </a:r>
            <a:r>
              <a:rPr kumimoji="0" lang="en-US" altLang="zh-CN" sz="5400" dirty="0">
                <a:solidFill>
                  <a:srgbClr val="002060"/>
                </a:solidFill>
                <a:ea typeface="大黑体"/>
              </a:rPr>
              <a:t>Rake</a:t>
            </a:r>
            <a:r>
              <a:rPr kumimoji="0" lang="zh-CN" altLang="en-US" sz="5400" dirty="0">
                <a:solidFill>
                  <a:srgbClr val="002060"/>
                </a:solidFill>
                <a:ea typeface="大黑体"/>
              </a:rPr>
              <a:t>）技术</a:t>
            </a:r>
          </a:p>
        </p:txBody>
      </p:sp>
      <p:sp>
        <p:nvSpPr>
          <p:cNvPr id="33795" name="Rectangle 3"/>
          <p:cNvSpPr>
            <a:spLocks noChangeArrowheads="1"/>
          </p:cNvSpPr>
          <p:nvPr/>
        </p:nvSpPr>
        <p:spPr bwMode="auto">
          <a:xfrm>
            <a:off x="481806" y="1682750"/>
            <a:ext cx="81613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just">
              <a:lnSpc>
                <a:spcPct val="114000"/>
              </a:lnSpc>
              <a:spcBef>
                <a:spcPct val="20000"/>
              </a:spcBef>
              <a:buFont typeface="Wingdings" panose="05000000000000000000" pitchFamily="2" charset="2"/>
              <a:buChar char="l"/>
            </a:pPr>
            <a:r>
              <a:rPr kumimoji="0" lang="zh-CN" altLang="en-US" sz="2000" dirty="0">
                <a:solidFill>
                  <a:schemeClr val="tx1"/>
                </a:solidFill>
                <a:latin typeface="大黑体" charset="-122"/>
              </a:rPr>
              <a:t>抗多径技术的回顾：</a:t>
            </a:r>
          </a:p>
          <a:p>
            <a:pPr algn="just">
              <a:lnSpc>
                <a:spcPct val="114000"/>
              </a:lnSpc>
              <a:spcBef>
                <a:spcPct val="20000"/>
              </a:spcBef>
            </a:pPr>
            <a:r>
              <a:rPr kumimoji="0" lang="zh-CN" altLang="en-US" sz="2000" dirty="0">
                <a:solidFill>
                  <a:schemeClr val="tx1"/>
                </a:solidFill>
                <a:latin typeface="大黑体" charset="-122"/>
              </a:rPr>
              <a:t>	－时域均衡适合于信号不可分离多径的场合，在接收端解决符号间干扰问题。</a:t>
            </a:r>
          </a:p>
          <a:p>
            <a:pPr algn="just">
              <a:lnSpc>
                <a:spcPct val="114000"/>
              </a:lnSpc>
              <a:spcBef>
                <a:spcPct val="20000"/>
              </a:spcBef>
            </a:pPr>
            <a:r>
              <a:rPr kumimoji="0" lang="zh-CN" altLang="en-US" sz="2000" dirty="0">
                <a:solidFill>
                  <a:schemeClr val="tx1"/>
                </a:solidFill>
                <a:latin typeface="大黑体" charset="-122"/>
              </a:rPr>
              <a:t>	－一般分集适合于能建立多个相互独立的支路，在接收端进行最佳合并。</a:t>
            </a:r>
          </a:p>
          <a:p>
            <a:pPr algn="just">
              <a:lnSpc>
                <a:spcPct val="114000"/>
              </a:lnSpc>
              <a:spcBef>
                <a:spcPct val="20000"/>
              </a:spcBef>
            </a:pPr>
            <a:r>
              <a:rPr kumimoji="0" lang="zh-CN" altLang="en-US" sz="2000" dirty="0">
                <a:solidFill>
                  <a:schemeClr val="tx1"/>
                </a:solidFill>
                <a:latin typeface="大黑体" charset="-122"/>
              </a:rPr>
              <a:t>	－瑞克技术既不同于均衡，也不同于分集，它由</a:t>
            </a:r>
            <a:r>
              <a:rPr kumimoji="0" lang="zh-CN" altLang="en-US" sz="2000" dirty="0">
                <a:solidFill>
                  <a:srgbClr val="FF0000"/>
                </a:solidFill>
                <a:latin typeface="大黑体" charset="-122"/>
              </a:rPr>
              <a:t>多径分离和多径合并</a:t>
            </a:r>
            <a:r>
              <a:rPr kumimoji="0" lang="zh-CN" altLang="en-US" sz="2000" dirty="0">
                <a:solidFill>
                  <a:schemeClr val="tx1"/>
                </a:solidFill>
                <a:latin typeface="大黑体" charset="-122"/>
              </a:rPr>
              <a:t>两部分组成。</a:t>
            </a:r>
          </a:p>
          <a:p>
            <a:pPr algn="just">
              <a:lnSpc>
                <a:spcPct val="114000"/>
              </a:lnSpc>
              <a:spcBef>
                <a:spcPct val="20000"/>
              </a:spcBef>
              <a:buFont typeface="Wingdings" panose="05000000000000000000" pitchFamily="2" charset="2"/>
              <a:buChar char="l"/>
            </a:pPr>
            <a:r>
              <a:rPr kumimoji="0" lang="zh-CN" altLang="en-US" sz="2000" dirty="0">
                <a:solidFill>
                  <a:schemeClr val="tx1"/>
                </a:solidFill>
                <a:latin typeface="大黑体" charset="-122"/>
              </a:rPr>
              <a:t>瑞克的概念是由</a:t>
            </a:r>
            <a:r>
              <a:rPr kumimoji="0" lang="en-US" altLang="zh-CN" sz="2000" dirty="0">
                <a:solidFill>
                  <a:schemeClr val="tx1"/>
                </a:solidFill>
                <a:latin typeface="大黑体" charset="-122"/>
              </a:rPr>
              <a:t>R.Price</a:t>
            </a:r>
            <a:r>
              <a:rPr kumimoji="0" lang="zh-CN" altLang="en-US" sz="2000" dirty="0">
                <a:solidFill>
                  <a:schemeClr val="tx1"/>
                </a:solidFill>
                <a:latin typeface="大黑体" charset="-122"/>
              </a:rPr>
              <a:t>和</a:t>
            </a:r>
            <a:r>
              <a:rPr kumimoji="0" lang="en-US" altLang="zh-CN" sz="2000" dirty="0">
                <a:solidFill>
                  <a:schemeClr val="tx1"/>
                </a:solidFill>
                <a:latin typeface="大黑体" charset="-122"/>
              </a:rPr>
              <a:t>P.E.Green</a:t>
            </a:r>
            <a:r>
              <a:rPr kumimoji="0" lang="zh-CN" altLang="en-US" sz="2000" dirty="0">
                <a:solidFill>
                  <a:schemeClr val="tx1"/>
                </a:solidFill>
                <a:latin typeface="大黑体" charset="-122"/>
              </a:rPr>
              <a:t>在</a:t>
            </a:r>
            <a:r>
              <a:rPr kumimoji="0" lang="en-US" altLang="zh-CN" sz="2000" dirty="0">
                <a:solidFill>
                  <a:schemeClr val="tx1"/>
                </a:solidFill>
                <a:latin typeface="大黑体" charset="-122"/>
              </a:rPr>
              <a:t>1958</a:t>
            </a:r>
            <a:r>
              <a:rPr kumimoji="0" lang="zh-CN" altLang="en-US" sz="2000" dirty="0">
                <a:solidFill>
                  <a:schemeClr val="tx1"/>
                </a:solidFill>
                <a:latin typeface="大黑体" charset="-122"/>
              </a:rPr>
              <a:t>年的文章</a:t>
            </a:r>
            <a:r>
              <a:rPr kumimoji="0" lang="zh-CN" altLang="en-US" sz="2000" dirty="0">
                <a:solidFill>
                  <a:schemeClr val="tx1"/>
                </a:solidFill>
              </a:rPr>
              <a:t>“</a:t>
            </a:r>
            <a:r>
              <a:rPr kumimoji="0" lang="zh-CN" altLang="en-US" sz="2000" dirty="0">
                <a:solidFill>
                  <a:schemeClr val="tx1"/>
                </a:solidFill>
                <a:latin typeface="大黑体" charset="-122"/>
              </a:rPr>
              <a:t>多径信道中的一种通信技术</a:t>
            </a:r>
            <a:r>
              <a:rPr kumimoji="0" lang="zh-CN" altLang="en-US" sz="2000" dirty="0">
                <a:solidFill>
                  <a:schemeClr val="tx1"/>
                </a:solidFill>
              </a:rPr>
              <a:t>”</a:t>
            </a:r>
            <a:r>
              <a:rPr kumimoji="0" lang="zh-CN" altLang="en-US" sz="2000" dirty="0">
                <a:solidFill>
                  <a:schemeClr val="tx1"/>
                </a:solidFill>
                <a:latin typeface="大黑体" charset="-122"/>
              </a:rPr>
              <a:t>中提出来的。他们提出了在短波频段设计的设备应用瑞克概念的实现方法。</a:t>
            </a:r>
          </a:p>
          <a:p>
            <a:pPr algn="just">
              <a:lnSpc>
                <a:spcPct val="114000"/>
              </a:lnSpc>
              <a:spcBef>
                <a:spcPct val="20000"/>
              </a:spcBef>
              <a:buFont typeface="Wingdings" panose="05000000000000000000" pitchFamily="2" charset="2"/>
              <a:buChar char="l"/>
            </a:pPr>
            <a:r>
              <a:rPr kumimoji="0" lang="en-US" altLang="zh-CN" sz="2000" dirty="0">
                <a:solidFill>
                  <a:schemeClr val="tx1"/>
                </a:solidFill>
                <a:latin typeface="大黑体" charset="-122"/>
              </a:rPr>
              <a:t>Rake</a:t>
            </a:r>
            <a:r>
              <a:rPr kumimoji="0" lang="zh-CN" altLang="en-US" sz="2000" dirty="0">
                <a:solidFill>
                  <a:schemeClr val="tx1"/>
                </a:solidFill>
                <a:latin typeface="大黑体" charset="-122"/>
              </a:rPr>
              <a:t>的中文意思是：耙子，表明瑞克接收的过程相当于用一个钉耙将各个多径信号</a:t>
            </a:r>
            <a:r>
              <a:rPr kumimoji="0" lang="zh-CN" altLang="en-US" sz="2000" dirty="0">
                <a:solidFill>
                  <a:schemeClr val="tx1"/>
                </a:solidFill>
              </a:rPr>
              <a:t>“</a:t>
            </a:r>
            <a:r>
              <a:rPr kumimoji="0" lang="zh-CN" altLang="en-US" sz="2000" dirty="0">
                <a:solidFill>
                  <a:schemeClr val="tx1"/>
                </a:solidFill>
                <a:latin typeface="大黑体" charset="-122"/>
              </a:rPr>
              <a:t>耙</a:t>
            </a:r>
            <a:r>
              <a:rPr kumimoji="0" lang="zh-CN" altLang="en-US" sz="2000" dirty="0">
                <a:solidFill>
                  <a:schemeClr val="tx1"/>
                </a:solidFill>
              </a:rPr>
              <a:t>”</a:t>
            </a:r>
            <a:r>
              <a:rPr kumimoji="0" lang="zh-CN" altLang="en-US" sz="2000" dirty="0">
                <a:solidFill>
                  <a:schemeClr val="tx1"/>
                </a:solidFill>
                <a:latin typeface="大黑体" charset="-122"/>
              </a:rPr>
              <a:t>出来，然后加以收集。</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75</a:t>
            </a:fld>
            <a:endParaRPr lang="en-GB" altLang="zh-CN"/>
          </a:p>
        </p:txBody>
      </p:sp>
    </p:spTree>
    <p:extLst>
      <p:ext uri="{BB962C8B-B14F-4D97-AF65-F5344CB8AC3E}">
        <p14:creationId xmlns:p14="http://schemas.microsoft.com/office/powerpoint/2010/main" val="1088013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90550" y="638175"/>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5400" dirty="0">
                <a:solidFill>
                  <a:srgbClr val="002060"/>
                </a:solidFill>
              </a:rPr>
              <a:t>多径信号的分离</a:t>
            </a:r>
          </a:p>
        </p:txBody>
      </p:sp>
      <p:sp>
        <p:nvSpPr>
          <p:cNvPr id="34819" name="Rectangle 4"/>
          <p:cNvSpPr>
            <a:spLocks noGrp="1" noChangeArrowheads="1"/>
          </p:cNvSpPr>
          <p:nvPr>
            <p:ph type="body" idx="1"/>
          </p:nvPr>
        </p:nvSpPr>
        <p:spPr>
          <a:xfrm>
            <a:off x="631031" y="1632744"/>
            <a:ext cx="7772400" cy="965200"/>
          </a:xfrm>
        </p:spPr>
        <p:txBody>
          <a:bodyPr/>
          <a:lstStyle/>
          <a:p>
            <a:pPr eaLnBrk="1" hangingPunct="1">
              <a:buFont typeface="Wingdings" panose="05000000000000000000" pitchFamily="2" charset="2"/>
              <a:buChar char="l"/>
            </a:pPr>
            <a:r>
              <a:rPr lang="zh-CN" altLang="en-US" sz="2000" b="1" dirty="0">
                <a:ea typeface="大黑体" charset="-122"/>
              </a:rPr>
              <a:t>利用</a:t>
            </a:r>
            <a:r>
              <a:rPr lang="zh-CN" altLang="en-US" sz="2000" b="1" dirty="0">
                <a:solidFill>
                  <a:srgbClr val="FF0000"/>
                </a:solidFill>
                <a:ea typeface="大黑体" charset="-122"/>
              </a:rPr>
              <a:t>宽带扩频信号的相关性理论</a:t>
            </a:r>
            <a:r>
              <a:rPr lang="zh-CN" altLang="en-US" sz="2000" b="1" dirty="0">
                <a:ea typeface="大黑体" charset="-122"/>
              </a:rPr>
              <a:t>，将连续多径效应产生的时延功率谱分离成几条离散的路径。</a:t>
            </a:r>
            <a:endParaRPr lang="en-US" altLang="zh-CN" sz="2000" b="1" dirty="0">
              <a:ea typeface="大黑体" charset="-122"/>
            </a:endParaRPr>
          </a:p>
          <a:p>
            <a:pPr eaLnBrk="1" hangingPunct="1">
              <a:buFont typeface="Wingdings" panose="05000000000000000000" pitchFamily="2" charset="2"/>
              <a:buChar char="l"/>
            </a:pPr>
            <a:r>
              <a:rPr lang="zh-CN" altLang="en-US" sz="2000" dirty="0">
                <a:solidFill>
                  <a:srgbClr val="FF0000"/>
                </a:solidFill>
                <a:ea typeface="大黑体" charset="-122"/>
              </a:rPr>
              <a:t>扩频码自相关特性！</a:t>
            </a:r>
            <a:endParaRPr lang="zh-CN" altLang="en-US" sz="2000" b="1" dirty="0">
              <a:solidFill>
                <a:srgbClr val="FF0000"/>
              </a:solidFill>
              <a:ea typeface="大黑体" charset="-122"/>
            </a:endParaRPr>
          </a:p>
        </p:txBody>
      </p:sp>
      <p:grpSp>
        <p:nvGrpSpPr>
          <p:cNvPr id="34820" name="Group 58"/>
          <p:cNvGrpSpPr>
            <a:grpSpLocks/>
          </p:cNvGrpSpPr>
          <p:nvPr/>
        </p:nvGrpSpPr>
        <p:grpSpPr bwMode="auto">
          <a:xfrm>
            <a:off x="1347153" y="3121025"/>
            <a:ext cx="6713537" cy="3736975"/>
            <a:chOff x="839" y="1706"/>
            <a:chExt cx="4229" cy="2354"/>
          </a:xfrm>
        </p:grpSpPr>
        <p:sp>
          <p:nvSpPr>
            <p:cNvPr id="34821" name="Line 59"/>
            <p:cNvSpPr>
              <a:spLocks noChangeShapeType="1"/>
            </p:cNvSpPr>
            <p:nvPr/>
          </p:nvSpPr>
          <p:spPr bwMode="auto">
            <a:xfrm>
              <a:off x="1304" y="3541"/>
              <a:ext cx="349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2" name="Line 60"/>
            <p:cNvSpPr>
              <a:spLocks noChangeShapeType="1"/>
            </p:cNvSpPr>
            <p:nvPr/>
          </p:nvSpPr>
          <p:spPr bwMode="auto">
            <a:xfrm flipV="1">
              <a:off x="1301" y="1852"/>
              <a:ext cx="0" cy="16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3" name="Text Box 61"/>
            <p:cNvSpPr txBox="1">
              <a:spLocks noChangeArrowheads="1"/>
            </p:cNvSpPr>
            <p:nvPr/>
          </p:nvSpPr>
          <p:spPr bwMode="auto">
            <a:xfrm>
              <a:off x="839" y="1706"/>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2000"/>
                <a:t>P(</a:t>
              </a:r>
              <a:r>
                <a:rPr lang="en-US" altLang="zh-CN" sz="2000">
                  <a:sym typeface="Symbol" panose="05050102010706020507" pitchFamily="18" charset="2"/>
                </a:rPr>
                <a:t></a:t>
              </a:r>
              <a:r>
                <a:rPr lang="en-US" altLang="zh-CN" sz="2000"/>
                <a:t>)</a:t>
              </a:r>
            </a:p>
          </p:txBody>
        </p:sp>
        <p:sp>
          <p:nvSpPr>
            <p:cNvPr id="34824" name="Text Box 62"/>
            <p:cNvSpPr txBox="1">
              <a:spLocks noChangeArrowheads="1"/>
            </p:cNvSpPr>
            <p:nvPr/>
          </p:nvSpPr>
          <p:spPr bwMode="auto">
            <a:xfrm>
              <a:off x="2018" y="1842"/>
              <a:ext cx="3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400" b="0"/>
                <a:t>第</a:t>
              </a:r>
              <a:r>
                <a:rPr lang="en-US" altLang="zh-CN" sz="1400" b="0"/>
                <a:t>2</a:t>
              </a:r>
              <a:r>
                <a:rPr lang="zh-CN" altLang="en-US" sz="1400" b="0"/>
                <a:t>指</a:t>
              </a:r>
            </a:p>
          </p:txBody>
        </p:sp>
        <p:sp>
          <p:nvSpPr>
            <p:cNvPr id="34825" name="Text Box 63"/>
            <p:cNvSpPr txBox="1">
              <a:spLocks noChangeArrowheads="1"/>
            </p:cNvSpPr>
            <p:nvPr/>
          </p:nvSpPr>
          <p:spPr bwMode="auto">
            <a:xfrm>
              <a:off x="2608" y="2115"/>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400" b="0">
                  <a:sym typeface="Symbol" panose="05050102010706020507" pitchFamily="18" charset="2"/>
                </a:rPr>
                <a:t>第</a:t>
              </a:r>
              <a:r>
                <a:rPr lang="en-US" altLang="zh-CN" sz="1400" b="0">
                  <a:sym typeface="Symbol" panose="05050102010706020507" pitchFamily="18" charset="2"/>
                </a:rPr>
                <a:t>3</a:t>
              </a:r>
              <a:r>
                <a:rPr lang="zh-CN" altLang="en-US" sz="1400" b="0">
                  <a:sym typeface="Symbol" panose="05050102010706020507" pitchFamily="18" charset="2"/>
                </a:rPr>
                <a:t>指</a:t>
              </a:r>
              <a:r>
                <a:rPr lang="zh-CN" altLang="en-US" sz="1400" b="0"/>
                <a:t> </a:t>
              </a:r>
            </a:p>
          </p:txBody>
        </p:sp>
        <p:sp>
          <p:nvSpPr>
            <p:cNvPr id="34826" name="Text Box 64"/>
            <p:cNvSpPr txBox="1">
              <a:spLocks noChangeArrowheads="1"/>
            </p:cNvSpPr>
            <p:nvPr/>
          </p:nvSpPr>
          <p:spPr bwMode="auto">
            <a:xfrm>
              <a:off x="1383" y="2160"/>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400" b="0">
                  <a:sym typeface="Symbol" panose="05050102010706020507" pitchFamily="18" charset="2"/>
                </a:rPr>
                <a:t>第</a:t>
              </a:r>
              <a:r>
                <a:rPr lang="en-US" altLang="zh-CN" sz="1400" b="0">
                  <a:sym typeface="Symbol" panose="05050102010706020507" pitchFamily="18" charset="2"/>
                </a:rPr>
                <a:t>1</a:t>
              </a:r>
              <a:r>
                <a:rPr lang="zh-CN" altLang="en-US" sz="1400" b="0">
                  <a:sym typeface="Symbol" panose="05050102010706020507" pitchFamily="18" charset="2"/>
                </a:rPr>
                <a:t>指</a:t>
              </a:r>
              <a:r>
                <a:rPr lang="zh-CN" altLang="en-US" sz="1400" b="0"/>
                <a:t> </a:t>
              </a:r>
            </a:p>
          </p:txBody>
        </p:sp>
        <p:sp>
          <p:nvSpPr>
            <p:cNvPr id="34827" name="Freeform 65"/>
            <p:cNvSpPr>
              <a:spLocks/>
            </p:cNvSpPr>
            <p:nvPr/>
          </p:nvSpPr>
          <p:spPr bwMode="auto">
            <a:xfrm>
              <a:off x="1401" y="1970"/>
              <a:ext cx="2889" cy="1465"/>
            </a:xfrm>
            <a:custGeom>
              <a:avLst/>
              <a:gdLst>
                <a:gd name="T0" fmla="*/ 0 w 3144"/>
                <a:gd name="T1" fmla="*/ 1040 h 1701"/>
                <a:gd name="T2" fmla="*/ 56 w 3144"/>
                <a:gd name="T3" fmla="*/ 831 h 1701"/>
                <a:gd name="T4" fmla="*/ 106 w 3144"/>
                <a:gd name="T5" fmla="*/ 667 h 1701"/>
                <a:gd name="T6" fmla="*/ 174 w 3144"/>
                <a:gd name="T7" fmla="*/ 519 h 1701"/>
                <a:gd name="T8" fmla="*/ 248 w 3144"/>
                <a:gd name="T9" fmla="*/ 402 h 1701"/>
                <a:gd name="T10" fmla="*/ 317 w 3144"/>
                <a:gd name="T11" fmla="*/ 295 h 1701"/>
                <a:gd name="T12" fmla="*/ 428 w 3144"/>
                <a:gd name="T13" fmla="*/ 182 h 1701"/>
                <a:gd name="T14" fmla="*/ 496 w 3144"/>
                <a:gd name="T15" fmla="*/ 121 h 1701"/>
                <a:gd name="T16" fmla="*/ 627 w 3144"/>
                <a:gd name="T17" fmla="*/ 44 h 1701"/>
                <a:gd name="T18" fmla="*/ 782 w 3144"/>
                <a:gd name="T19" fmla="*/ 3 h 1701"/>
                <a:gd name="T20" fmla="*/ 924 w 3144"/>
                <a:gd name="T21" fmla="*/ 24 h 1701"/>
                <a:gd name="T22" fmla="*/ 1056 w 3144"/>
                <a:gd name="T23" fmla="*/ 100 h 1701"/>
                <a:gd name="T24" fmla="*/ 1129 w 3144"/>
                <a:gd name="T25" fmla="*/ 187 h 1701"/>
                <a:gd name="T26" fmla="*/ 1204 w 3144"/>
                <a:gd name="T27" fmla="*/ 270 h 1701"/>
                <a:gd name="T28" fmla="*/ 1254 w 3144"/>
                <a:gd name="T29" fmla="*/ 366 h 1701"/>
                <a:gd name="T30" fmla="*/ 1328 w 3144"/>
                <a:gd name="T31" fmla="*/ 479 h 1701"/>
                <a:gd name="T32" fmla="*/ 1390 w 3144"/>
                <a:gd name="T33" fmla="*/ 575 h 1701"/>
                <a:gd name="T34" fmla="*/ 1433 w 3144"/>
                <a:gd name="T35" fmla="*/ 667 h 1701"/>
                <a:gd name="T36" fmla="*/ 1478 w 3144"/>
                <a:gd name="T37" fmla="*/ 735 h 1701"/>
                <a:gd name="T38" fmla="*/ 1514 w 3144"/>
                <a:gd name="T39" fmla="*/ 775 h 1701"/>
                <a:gd name="T40" fmla="*/ 1558 w 3144"/>
                <a:gd name="T41" fmla="*/ 831 h 1701"/>
                <a:gd name="T42" fmla="*/ 1626 w 3144"/>
                <a:gd name="T43" fmla="*/ 872 h 1701"/>
                <a:gd name="T44" fmla="*/ 1682 w 3144"/>
                <a:gd name="T45" fmla="*/ 903 h 1701"/>
                <a:gd name="T46" fmla="*/ 1732 w 3144"/>
                <a:gd name="T47" fmla="*/ 944 h 1701"/>
                <a:gd name="T48" fmla="*/ 1775 w 3144"/>
                <a:gd name="T49" fmla="*/ 959 h 1701"/>
                <a:gd name="T50" fmla="*/ 1825 w 3144"/>
                <a:gd name="T51" fmla="*/ 974 h 1701"/>
                <a:gd name="T52" fmla="*/ 1862 w 3144"/>
                <a:gd name="T53" fmla="*/ 990 h 1701"/>
                <a:gd name="T54" fmla="*/ 1974 w 3144"/>
                <a:gd name="T55" fmla="*/ 1005 h 1701"/>
                <a:gd name="T56" fmla="*/ 2117 w 3144"/>
                <a:gd name="T57" fmla="*/ 1020 h 1701"/>
                <a:gd name="T58" fmla="*/ 2296 w 3144"/>
                <a:gd name="T59" fmla="*/ 1056 h 1701"/>
                <a:gd name="T60" fmla="*/ 2440 w 3144"/>
                <a:gd name="T61" fmla="*/ 1087 h 17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44"/>
                <a:gd name="T94" fmla="*/ 0 h 1701"/>
                <a:gd name="T95" fmla="*/ 3144 w 3144"/>
                <a:gd name="T96" fmla="*/ 1701 h 17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44" h="1701">
                  <a:moveTo>
                    <a:pt x="0" y="1629"/>
                  </a:moveTo>
                  <a:cubicBezTo>
                    <a:pt x="24" y="1513"/>
                    <a:pt x="49" y="1398"/>
                    <a:pt x="72" y="1301"/>
                  </a:cubicBezTo>
                  <a:cubicBezTo>
                    <a:pt x="95" y="1204"/>
                    <a:pt x="111" y="1126"/>
                    <a:pt x="136" y="1045"/>
                  </a:cubicBezTo>
                  <a:cubicBezTo>
                    <a:pt x="161" y="964"/>
                    <a:pt x="193" y="882"/>
                    <a:pt x="224" y="813"/>
                  </a:cubicBezTo>
                  <a:cubicBezTo>
                    <a:pt x="255" y="744"/>
                    <a:pt x="289" y="688"/>
                    <a:pt x="320" y="629"/>
                  </a:cubicBezTo>
                  <a:cubicBezTo>
                    <a:pt x="351" y="570"/>
                    <a:pt x="369" y="518"/>
                    <a:pt x="408" y="461"/>
                  </a:cubicBezTo>
                  <a:cubicBezTo>
                    <a:pt x="447" y="404"/>
                    <a:pt x="513" y="330"/>
                    <a:pt x="552" y="285"/>
                  </a:cubicBezTo>
                  <a:cubicBezTo>
                    <a:pt x="591" y="240"/>
                    <a:pt x="597" y="225"/>
                    <a:pt x="640" y="189"/>
                  </a:cubicBezTo>
                  <a:cubicBezTo>
                    <a:pt x="683" y="153"/>
                    <a:pt x="747" y="100"/>
                    <a:pt x="808" y="69"/>
                  </a:cubicBezTo>
                  <a:cubicBezTo>
                    <a:pt x="869" y="38"/>
                    <a:pt x="944" y="10"/>
                    <a:pt x="1008" y="5"/>
                  </a:cubicBezTo>
                  <a:cubicBezTo>
                    <a:pt x="1072" y="0"/>
                    <a:pt x="1133" y="12"/>
                    <a:pt x="1192" y="37"/>
                  </a:cubicBezTo>
                  <a:cubicBezTo>
                    <a:pt x="1251" y="62"/>
                    <a:pt x="1316" y="114"/>
                    <a:pt x="1360" y="157"/>
                  </a:cubicBezTo>
                  <a:cubicBezTo>
                    <a:pt x="1404" y="200"/>
                    <a:pt x="1424" y="249"/>
                    <a:pt x="1456" y="293"/>
                  </a:cubicBezTo>
                  <a:cubicBezTo>
                    <a:pt x="1488" y="337"/>
                    <a:pt x="1525" y="374"/>
                    <a:pt x="1552" y="421"/>
                  </a:cubicBezTo>
                  <a:cubicBezTo>
                    <a:pt x="1579" y="468"/>
                    <a:pt x="1589" y="518"/>
                    <a:pt x="1616" y="573"/>
                  </a:cubicBezTo>
                  <a:cubicBezTo>
                    <a:pt x="1643" y="628"/>
                    <a:pt x="1683" y="694"/>
                    <a:pt x="1712" y="749"/>
                  </a:cubicBezTo>
                  <a:cubicBezTo>
                    <a:pt x="1741" y="804"/>
                    <a:pt x="1769" y="852"/>
                    <a:pt x="1792" y="901"/>
                  </a:cubicBezTo>
                  <a:cubicBezTo>
                    <a:pt x="1815" y="950"/>
                    <a:pt x="1829" y="1004"/>
                    <a:pt x="1848" y="1045"/>
                  </a:cubicBezTo>
                  <a:cubicBezTo>
                    <a:pt x="1867" y="1086"/>
                    <a:pt x="1887" y="1121"/>
                    <a:pt x="1904" y="1149"/>
                  </a:cubicBezTo>
                  <a:cubicBezTo>
                    <a:pt x="1921" y="1177"/>
                    <a:pt x="1935" y="1188"/>
                    <a:pt x="1952" y="1213"/>
                  </a:cubicBezTo>
                  <a:cubicBezTo>
                    <a:pt x="1969" y="1238"/>
                    <a:pt x="1984" y="1276"/>
                    <a:pt x="2008" y="1301"/>
                  </a:cubicBezTo>
                  <a:cubicBezTo>
                    <a:pt x="2032" y="1326"/>
                    <a:pt x="2069" y="1346"/>
                    <a:pt x="2096" y="1365"/>
                  </a:cubicBezTo>
                  <a:cubicBezTo>
                    <a:pt x="2123" y="1384"/>
                    <a:pt x="2145" y="1394"/>
                    <a:pt x="2168" y="1413"/>
                  </a:cubicBezTo>
                  <a:cubicBezTo>
                    <a:pt x="2191" y="1432"/>
                    <a:pt x="2212" y="1462"/>
                    <a:pt x="2232" y="1477"/>
                  </a:cubicBezTo>
                  <a:cubicBezTo>
                    <a:pt x="2252" y="1492"/>
                    <a:pt x="2268" y="1493"/>
                    <a:pt x="2288" y="1501"/>
                  </a:cubicBezTo>
                  <a:cubicBezTo>
                    <a:pt x="2308" y="1509"/>
                    <a:pt x="2333" y="1517"/>
                    <a:pt x="2352" y="1525"/>
                  </a:cubicBezTo>
                  <a:cubicBezTo>
                    <a:pt x="2371" y="1533"/>
                    <a:pt x="2368" y="1541"/>
                    <a:pt x="2400" y="1549"/>
                  </a:cubicBezTo>
                  <a:cubicBezTo>
                    <a:pt x="2432" y="1557"/>
                    <a:pt x="2489" y="1565"/>
                    <a:pt x="2544" y="1573"/>
                  </a:cubicBezTo>
                  <a:cubicBezTo>
                    <a:pt x="2599" y="1581"/>
                    <a:pt x="2659" y="1584"/>
                    <a:pt x="2728" y="1597"/>
                  </a:cubicBezTo>
                  <a:cubicBezTo>
                    <a:pt x="2797" y="1610"/>
                    <a:pt x="2891" y="1636"/>
                    <a:pt x="2960" y="1653"/>
                  </a:cubicBezTo>
                  <a:cubicBezTo>
                    <a:pt x="3029" y="1670"/>
                    <a:pt x="3128" y="1696"/>
                    <a:pt x="3144" y="17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Freeform 66"/>
            <p:cNvSpPr>
              <a:spLocks/>
            </p:cNvSpPr>
            <p:nvPr/>
          </p:nvSpPr>
          <p:spPr bwMode="auto">
            <a:xfrm>
              <a:off x="1383" y="2160"/>
              <a:ext cx="2728" cy="1287"/>
            </a:xfrm>
            <a:custGeom>
              <a:avLst/>
              <a:gdLst>
                <a:gd name="T0" fmla="*/ 0 w 2968"/>
                <a:gd name="T1" fmla="*/ 903 h 1495"/>
                <a:gd name="T2" fmla="*/ 63 w 2968"/>
                <a:gd name="T3" fmla="*/ 719 h 1495"/>
                <a:gd name="T4" fmla="*/ 87 w 2968"/>
                <a:gd name="T5" fmla="*/ 689 h 1495"/>
                <a:gd name="T6" fmla="*/ 131 w 2968"/>
                <a:gd name="T7" fmla="*/ 612 h 1495"/>
                <a:gd name="T8" fmla="*/ 149 w 2968"/>
                <a:gd name="T9" fmla="*/ 556 h 1495"/>
                <a:gd name="T10" fmla="*/ 224 w 2968"/>
                <a:gd name="T11" fmla="*/ 346 h 1495"/>
                <a:gd name="T12" fmla="*/ 261 w 2968"/>
                <a:gd name="T13" fmla="*/ 300 h 1495"/>
                <a:gd name="T14" fmla="*/ 298 w 2968"/>
                <a:gd name="T15" fmla="*/ 224 h 1495"/>
                <a:gd name="T16" fmla="*/ 311 w 2968"/>
                <a:gd name="T17" fmla="*/ 209 h 1495"/>
                <a:gd name="T18" fmla="*/ 317 w 2968"/>
                <a:gd name="T19" fmla="*/ 194 h 1495"/>
                <a:gd name="T20" fmla="*/ 354 w 2968"/>
                <a:gd name="T21" fmla="*/ 147 h 1495"/>
                <a:gd name="T22" fmla="*/ 398 w 2968"/>
                <a:gd name="T23" fmla="*/ 96 h 1495"/>
                <a:gd name="T24" fmla="*/ 435 w 2968"/>
                <a:gd name="T25" fmla="*/ 76 h 1495"/>
                <a:gd name="T26" fmla="*/ 465 w 2968"/>
                <a:gd name="T27" fmla="*/ 56 h 1495"/>
                <a:gd name="T28" fmla="*/ 504 w 2968"/>
                <a:gd name="T29" fmla="*/ 34 h 1495"/>
                <a:gd name="T30" fmla="*/ 633 w 2968"/>
                <a:gd name="T31" fmla="*/ 9 h 1495"/>
                <a:gd name="T32" fmla="*/ 739 w 2968"/>
                <a:gd name="T33" fmla="*/ 15 h 1495"/>
                <a:gd name="T34" fmla="*/ 832 w 2968"/>
                <a:gd name="T35" fmla="*/ 34 h 1495"/>
                <a:gd name="T36" fmla="*/ 963 w 2968"/>
                <a:gd name="T37" fmla="*/ 71 h 1495"/>
                <a:gd name="T38" fmla="*/ 1000 w 2968"/>
                <a:gd name="T39" fmla="*/ 112 h 1495"/>
                <a:gd name="T40" fmla="*/ 1013 w 2968"/>
                <a:gd name="T41" fmla="*/ 127 h 1495"/>
                <a:gd name="T42" fmla="*/ 1031 w 2968"/>
                <a:gd name="T43" fmla="*/ 137 h 1495"/>
                <a:gd name="T44" fmla="*/ 1112 w 2968"/>
                <a:gd name="T45" fmla="*/ 224 h 1495"/>
                <a:gd name="T46" fmla="*/ 1162 w 2968"/>
                <a:gd name="T47" fmla="*/ 285 h 1495"/>
                <a:gd name="T48" fmla="*/ 1199 w 2968"/>
                <a:gd name="T49" fmla="*/ 311 h 1495"/>
                <a:gd name="T50" fmla="*/ 1230 w 2968"/>
                <a:gd name="T51" fmla="*/ 351 h 1495"/>
                <a:gd name="T52" fmla="*/ 1261 w 2968"/>
                <a:gd name="T53" fmla="*/ 392 h 1495"/>
                <a:gd name="T54" fmla="*/ 1304 w 2968"/>
                <a:gd name="T55" fmla="*/ 454 h 1495"/>
                <a:gd name="T56" fmla="*/ 1330 w 2968"/>
                <a:gd name="T57" fmla="*/ 484 h 1495"/>
                <a:gd name="T58" fmla="*/ 1336 w 2968"/>
                <a:gd name="T59" fmla="*/ 499 h 1495"/>
                <a:gd name="T60" fmla="*/ 1385 w 2968"/>
                <a:gd name="T61" fmla="*/ 546 h 1495"/>
                <a:gd name="T62" fmla="*/ 1454 w 2968"/>
                <a:gd name="T63" fmla="*/ 616 h 1495"/>
                <a:gd name="T64" fmla="*/ 1509 w 2968"/>
                <a:gd name="T65" fmla="*/ 668 h 1495"/>
                <a:gd name="T66" fmla="*/ 1552 w 2968"/>
                <a:gd name="T67" fmla="*/ 704 h 1495"/>
                <a:gd name="T68" fmla="*/ 1578 w 2968"/>
                <a:gd name="T69" fmla="*/ 724 h 1495"/>
                <a:gd name="T70" fmla="*/ 1590 w 2968"/>
                <a:gd name="T71" fmla="*/ 739 h 1495"/>
                <a:gd name="T72" fmla="*/ 1608 w 2968"/>
                <a:gd name="T73" fmla="*/ 750 h 1495"/>
                <a:gd name="T74" fmla="*/ 1733 w 2968"/>
                <a:gd name="T75" fmla="*/ 841 h 1495"/>
                <a:gd name="T76" fmla="*/ 1790 w 2968"/>
                <a:gd name="T77" fmla="*/ 872 h 1495"/>
                <a:gd name="T78" fmla="*/ 1901 w 2968"/>
                <a:gd name="T79" fmla="*/ 882 h 1495"/>
                <a:gd name="T80" fmla="*/ 2012 w 2968"/>
                <a:gd name="T81" fmla="*/ 919 h 1495"/>
                <a:gd name="T82" fmla="*/ 2149 w 2968"/>
                <a:gd name="T83" fmla="*/ 933 h 1495"/>
                <a:gd name="T84" fmla="*/ 2304 w 2968"/>
                <a:gd name="T85" fmla="*/ 954 h 14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68"/>
                <a:gd name="T130" fmla="*/ 0 h 1495"/>
                <a:gd name="T131" fmla="*/ 2968 w 2968"/>
                <a:gd name="T132" fmla="*/ 1495 h 14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68" h="1495">
                  <a:moveTo>
                    <a:pt x="0" y="1415"/>
                  </a:moveTo>
                  <a:cubicBezTo>
                    <a:pt x="20" y="1316"/>
                    <a:pt x="48" y="1223"/>
                    <a:pt x="80" y="1127"/>
                  </a:cubicBezTo>
                  <a:cubicBezTo>
                    <a:pt x="86" y="1109"/>
                    <a:pt x="106" y="1097"/>
                    <a:pt x="112" y="1079"/>
                  </a:cubicBezTo>
                  <a:cubicBezTo>
                    <a:pt x="126" y="1037"/>
                    <a:pt x="148" y="998"/>
                    <a:pt x="168" y="959"/>
                  </a:cubicBezTo>
                  <a:cubicBezTo>
                    <a:pt x="182" y="932"/>
                    <a:pt x="182" y="900"/>
                    <a:pt x="192" y="871"/>
                  </a:cubicBezTo>
                  <a:cubicBezTo>
                    <a:pt x="228" y="762"/>
                    <a:pt x="252" y="651"/>
                    <a:pt x="288" y="543"/>
                  </a:cubicBezTo>
                  <a:cubicBezTo>
                    <a:pt x="297" y="516"/>
                    <a:pt x="320" y="495"/>
                    <a:pt x="336" y="471"/>
                  </a:cubicBezTo>
                  <a:cubicBezTo>
                    <a:pt x="358" y="438"/>
                    <a:pt x="362" y="384"/>
                    <a:pt x="384" y="351"/>
                  </a:cubicBezTo>
                  <a:cubicBezTo>
                    <a:pt x="389" y="343"/>
                    <a:pt x="396" y="336"/>
                    <a:pt x="400" y="327"/>
                  </a:cubicBezTo>
                  <a:cubicBezTo>
                    <a:pt x="404" y="319"/>
                    <a:pt x="404" y="310"/>
                    <a:pt x="408" y="303"/>
                  </a:cubicBezTo>
                  <a:cubicBezTo>
                    <a:pt x="422" y="278"/>
                    <a:pt x="443" y="257"/>
                    <a:pt x="456" y="231"/>
                  </a:cubicBezTo>
                  <a:cubicBezTo>
                    <a:pt x="469" y="205"/>
                    <a:pt x="490" y="171"/>
                    <a:pt x="512" y="151"/>
                  </a:cubicBezTo>
                  <a:cubicBezTo>
                    <a:pt x="526" y="138"/>
                    <a:pt x="560" y="119"/>
                    <a:pt x="560" y="119"/>
                  </a:cubicBezTo>
                  <a:cubicBezTo>
                    <a:pt x="590" y="75"/>
                    <a:pt x="559" y="110"/>
                    <a:pt x="600" y="87"/>
                  </a:cubicBezTo>
                  <a:cubicBezTo>
                    <a:pt x="617" y="78"/>
                    <a:pt x="632" y="66"/>
                    <a:pt x="648" y="55"/>
                  </a:cubicBezTo>
                  <a:cubicBezTo>
                    <a:pt x="719" y="7"/>
                    <a:pt x="695" y="23"/>
                    <a:pt x="816" y="15"/>
                  </a:cubicBezTo>
                  <a:cubicBezTo>
                    <a:pt x="862" y="0"/>
                    <a:pt x="906" y="13"/>
                    <a:pt x="952" y="23"/>
                  </a:cubicBezTo>
                  <a:cubicBezTo>
                    <a:pt x="992" y="32"/>
                    <a:pt x="1033" y="48"/>
                    <a:pt x="1072" y="55"/>
                  </a:cubicBezTo>
                  <a:cubicBezTo>
                    <a:pt x="1130" y="65"/>
                    <a:pt x="1191" y="78"/>
                    <a:pt x="1240" y="111"/>
                  </a:cubicBezTo>
                  <a:cubicBezTo>
                    <a:pt x="1251" y="143"/>
                    <a:pt x="1260" y="156"/>
                    <a:pt x="1288" y="175"/>
                  </a:cubicBezTo>
                  <a:cubicBezTo>
                    <a:pt x="1293" y="183"/>
                    <a:pt x="1297" y="192"/>
                    <a:pt x="1304" y="199"/>
                  </a:cubicBezTo>
                  <a:cubicBezTo>
                    <a:pt x="1311" y="206"/>
                    <a:pt x="1322" y="208"/>
                    <a:pt x="1328" y="215"/>
                  </a:cubicBezTo>
                  <a:cubicBezTo>
                    <a:pt x="1367" y="259"/>
                    <a:pt x="1382" y="318"/>
                    <a:pt x="1432" y="351"/>
                  </a:cubicBezTo>
                  <a:cubicBezTo>
                    <a:pt x="1434" y="353"/>
                    <a:pt x="1487" y="441"/>
                    <a:pt x="1496" y="447"/>
                  </a:cubicBezTo>
                  <a:cubicBezTo>
                    <a:pt x="1529" y="469"/>
                    <a:pt x="1513" y="456"/>
                    <a:pt x="1544" y="487"/>
                  </a:cubicBezTo>
                  <a:cubicBezTo>
                    <a:pt x="1563" y="544"/>
                    <a:pt x="1546" y="526"/>
                    <a:pt x="1584" y="551"/>
                  </a:cubicBezTo>
                  <a:cubicBezTo>
                    <a:pt x="1603" y="608"/>
                    <a:pt x="1586" y="590"/>
                    <a:pt x="1624" y="615"/>
                  </a:cubicBezTo>
                  <a:cubicBezTo>
                    <a:pt x="1640" y="662"/>
                    <a:pt x="1645" y="676"/>
                    <a:pt x="1680" y="711"/>
                  </a:cubicBezTo>
                  <a:cubicBezTo>
                    <a:pt x="1699" y="768"/>
                    <a:pt x="1672" y="699"/>
                    <a:pt x="1712" y="759"/>
                  </a:cubicBezTo>
                  <a:cubicBezTo>
                    <a:pt x="1717" y="766"/>
                    <a:pt x="1716" y="776"/>
                    <a:pt x="1720" y="783"/>
                  </a:cubicBezTo>
                  <a:cubicBezTo>
                    <a:pt x="1736" y="812"/>
                    <a:pt x="1757" y="837"/>
                    <a:pt x="1784" y="855"/>
                  </a:cubicBezTo>
                  <a:cubicBezTo>
                    <a:pt x="1799" y="899"/>
                    <a:pt x="1834" y="942"/>
                    <a:pt x="1872" y="967"/>
                  </a:cubicBezTo>
                  <a:cubicBezTo>
                    <a:pt x="1882" y="996"/>
                    <a:pt x="1918" y="1030"/>
                    <a:pt x="1944" y="1047"/>
                  </a:cubicBezTo>
                  <a:cubicBezTo>
                    <a:pt x="1981" y="1102"/>
                    <a:pt x="1958" y="1089"/>
                    <a:pt x="2000" y="1103"/>
                  </a:cubicBezTo>
                  <a:cubicBezTo>
                    <a:pt x="2017" y="1155"/>
                    <a:pt x="1993" y="1104"/>
                    <a:pt x="2032" y="1135"/>
                  </a:cubicBezTo>
                  <a:cubicBezTo>
                    <a:pt x="2040" y="1141"/>
                    <a:pt x="2041" y="1152"/>
                    <a:pt x="2048" y="1159"/>
                  </a:cubicBezTo>
                  <a:cubicBezTo>
                    <a:pt x="2055" y="1166"/>
                    <a:pt x="2065" y="1169"/>
                    <a:pt x="2072" y="1175"/>
                  </a:cubicBezTo>
                  <a:cubicBezTo>
                    <a:pt x="2126" y="1220"/>
                    <a:pt x="2163" y="1296"/>
                    <a:pt x="2232" y="1319"/>
                  </a:cubicBezTo>
                  <a:cubicBezTo>
                    <a:pt x="2253" y="1340"/>
                    <a:pt x="2273" y="1363"/>
                    <a:pt x="2304" y="1367"/>
                  </a:cubicBezTo>
                  <a:cubicBezTo>
                    <a:pt x="2352" y="1374"/>
                    <a:pt x="2448" y="1383"/>
                    <a:pt x="2448" y="1383"/>
                  </a:cubicBezTo>
                  <a:cubicBezTo>
                    <a:pt x="2498" y="1400"/>
                    <a:pt x="2542" y="1422"/>
                    <a:pt x="2592" y="1439"/>
                  </a:cubicBezTo>
                  <a:cubicBezTo>
                    <a:pt x="2644" y="1456"/>
                    <a:pt x="2718" y="1459"/>
                    <a:pt x="2768" y="1463"/>
                  </a:cubicBezTo>
                  <a:cubicBezTo>
                    <a:pt x="2856" y="1485"/>
                    <a:pt x="2872" y="1495"/>
                    <a:pt x="2968" y="149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9" name="Line 67"/>
            <p:cNvSpPr>
              <a:spLocks noChangeShapeType="1"/>
            </p:cNvSpPr>
            <p:nvPr/>
          </p:nvSpPr>
          <p:spPr bwMode="auto">
            <a:xfrm flipV="1">
              <a:off x="1313" y="2432"/>
              <a:ext cx="433" cy="109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68"/>
            <p:cNvSpPr>
              <a:spLocks noChangeShapeType="1"/>
            </p:cNvSpPr>
            <p:nvPr/>
          </p:nvSpPr>
          <p:spPr bwMode="auto">
            <a:xfrm>
              <a:off x="1746" y="2478"/>
              <a:ext cx="499" cy="1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69"/>
            <p:cNvSpPr>
              <a:spLocks noChangeShapeType="1"/>
            </p:cNvSpPr>
            <p:nvPr/>
          </p:nvSpPr>
          <p:spPr bwMode="auto">
            <a:xfrm flipV="1">
              <a:off x="1746" y="2160"/>
              <a:ext cx="454" cy="136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70"/>
            <p:cNvSpPr>
              <a:spLocks noChangeShapeType="1"/>
            </p:cNvSpPr>
            <p:nvPr/>
          </p:nvSpPr>
          <p:spPr bwMode="auto">
            <a:xfrm>
              <a:off x="2200" y="2160"/>
              <a:ext cx="453" cy="136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71"/>
            <p:cNvSpPr>
              <a:spLocks noChangeShapeType="1"/>
            </p:cNvSpPr>
            <p:nvPr/>
          </p:nvSpPr>
          <p:spPr bwMode="auto">
            <a:xfrm flipV="1">
              <a:off x="2245" y="2387"/>
              <a:ext cx="408"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72"/>
            <p:cNvSpPr>
              <a:spLocks noChangeShapeType="1"/>
            </p:cNvSpPr>
            <p:nvPr/>
          </p:nvSpPr>
          <p:spPr bwMode="auto">
            <a:xfrm>
              <a:off x="2653" y="2432"/>
              <a:ext cx="454" cy="10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73"/>
            <p:cNvSpPr>
              <a:spLocks noChangeShapeType="1"/>
            </p:cNvSpPr>
            <p:nvPr/>
          </p:nvSpPr>
          <p:spPr bwMode="auto">
            <a:xfrm flipV="1">
              <a:off x="2653" y="3022"/>
              <a:ext cx="454" cy="49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74"/>
            <p:cNvSpPr>
              <a:spLocks noChangeShapeType="1"/>
            </p:cNvSpPr>
            <p:nvPr/>
          </p:nvSpPr>
          <p:spPr bwMode="auto">
            <a:xfrm>
              <a:off x="3107" y="3022"/>
              <a:ext cx="450" cy="49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Text Box 75"/>
            <p:cNvSpPr txBox="1">
              <a:spLocks noChangeArrowheads="1"/>
            </p:cNvSpPr>
            <p:nvPr/>
          </p:nvSpPr>
          <p:spPr bwMode="auto">
            <a:xfrm>
              <a:off x="3107" y="2750"/>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400" b="0">
                  <a:sym typeface="Symbol" panose="05050102010706020507" pitchFamily="18" charset="2"/>
                </a:rPr>
                <a:t>第</a:t>
              </a:r>
              <a:r>
                <a:rPr lang="en-US" altLang="zh-CN" sz="1400" b="0">
                  <a:sym typeface="Symbol" panose="05050102010706020507" pitchFamily="18" charset="2"/>
                </a:rPr>
                <a:t>4</a:t>
              </a:r>
              <a:r>
                <a:rPr lang="zh-CN" altLang="en-US" sz="1400" b="0">
                  <a:sym typeface="Symbol" panose="05050102010706020507" pitchFamily="18" charset="2"/>
                </a:rPr>
                <a:t>指</a:t>
              </a:r>
              <a:r>
                <a:rPr lang="zh-CN" altLang="en-US" sz="1400" b="0"/>
                <a:t> </a:t>
              </a:r>
            </a:p>
          </p:txBody>
        </p:sp>
        <p:sp>
          <p:nvSpPr>
            <p:cNvPr id="34838" name="Line 76"/>
            <p:cNvSpPr>
              <a:spLocks noChangeShapeType="1"/>
            </p:cNvSpPr>
            <p:nvPr/>
          </p:nvSpPr>
          <p:spPr bwMode="auto">
            <a:xfrm flipV="1">
              <a:off x="1746" y="3475"/>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77"/>
            <p:cNvSpPr>
              <a:spLocks noChangeShapeType="1"/>
            </p:cNvSpPr>
            <p:nvPr/>
          </p:nvSpPr>
          <p:spPr bwMode="auto">
            <a:xfrm flipV="1">
              <a:off x="2200" y="3475"/>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78"/>
            <p:cNvSpPr>
              <a:spLocks noChangeShapeType="1"/>
            </p:cNvSpPr>
            <p:nvPr/>
          </p:nvSpPr>
          <p:spPr bwMode="auto">
            <a:xfrm flipV="1">
              <a:off x="2653" y="3475"/>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79"/>
            <p:cNvSpPr>
              <a:spLocks noChangeShapeType="1"/>
            </p:cNvSpPr>
            <p:nvPr/>
          </p:nvSpPr>
          <p:spPr bwMode="auto">
            <a:xfrm flipV="1">
              <a:off x="3107" y="3475"/>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80"/>
            <p:cNvSpPr>
              <a:spLocks noChangeShapeType="1"/>
            </p:cNvSpPr>
            <p:nvPr/>
          </p:nvSpPr>
          <p:spPr bwMode="auto">
            <a:xfrm flipV="1">
              <a:off x="3560" y="3475"/>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81"/>
            <p:cNvSpPr>
              <a:spLocks noChangeShapeType="1"/>
            </p:cNvSpPr>
            <p:nvPr/>
          </p:nvSpPr>
          <p:spPr bwMode="auto">
            <a:xfrm flipV="1">
              <a:off x="4014" y="3475"/>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82"/>
            <p:cNvSpPr>
              <a:spLocks noChangeShapeType="1"/>
            </p:cNvSpPr>
            <p:nvPr/>
          </p:nvSpPr>
          <p:spPr bwMode="auto">
            <a:xfrm flipV="1">
              <a:off x="4468" y="3475"/>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83"/>
            <p:cNvSpPr>
              <a:spLocks noChangeShapeType="1"/>
            </p:cNvSpPr>
            <p:nvPr/>
          </p:nvSpPr>
          <p:spPr bwMode="auto">
            <a:xfrm flipV="1">
              <a:off x="3107" y="3339"/>
              <a:ext cx="453" cy="18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84"/>
            <p:cNvSpPr>
              <a:spLocks noChangeShapeType="1"/>
            </p:cNvSpPr>
            <p:nvPr/>
          </p:nvSpPr>
          <p:spPr bwMode="auto">
            <a:xfrm>
              <a:off x="3560" y="3339"/>
              <a:ext cx="454" cy="18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Text Box 85"/>
            <p:cNvSpPr txBox="1">
              <a:spLocks noChangeArrowheads="1"/>
            </p:cNvSpPr>
            <p:nvPr/>
          </p:nvSpPr>
          <p:spPr bwMode="auto">
            <a:xfrm>
              <a:off x="3696" y="3158"/>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400" b="0">
                  <a:sym typeface="Symbol" panose="05050102010706020507" pitchFamily="18" charset="2"/>
                </a:rPr>
                <a:t>第</a:t>
              </a:r>
              <a:r>
                <a:rPr lang="en-US" altLang="zh-CN" sz="1400" b="0">
                  <a:sym typeface="Symbol" panose="05050102010706020507" pitchFamily="18" charset="2"/>
                </a:rPr>
                <a:t>5</a:t>
              </a:r>
              <a:r>
                <a:rPr lang="zh-CN" altLang="en-US" sz="1400" b="0">
                  <a:sym typeface="Symbol" panose="05050102010706020507" pitchFamily="18" charset="2"/>
                </a:rPr>
                <a:t>指</a:t>
              </a:r>
              <a:r>
                <a:rPr lang="zh-CN" altLang="en-US" sz="1400" b="0"/>
                <a:t> </a:t>
              </a:r>
            </a:p>
          </p:txBody>
        </p:sp>
        <p:sp>
          <p:nvSpPr>
            <p:cNvPr id="34848" name="Text Box 86"/>
            <p:cNvSpPr txBox="1">
              <a:spLocks noChangeArrowheads="1"/>
            </p:cNvSpPr>
            <p:nvPr/>
          </p:nvSpPr>
          <p:spPr bwMode="auto">
            <a:xfrm>
              <a:off x="4876" y="338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800" b="0">
                  <a:sym typeface="Symbol" panose="05050102010706020507" pitchFamily="18" charset="2"/>
                </a:rPr>
                <a:t>t</a:t>
              </a:r>
              <a:r>
                <a:rPr lang="en-US" altLang="zh-CN" sz="1800" b="0"/>
                <a:t> </a:t>
              </a:r>
            </a:p>
          </p:txBody>
        </p:sp>
        <p:sp>
          <p:nvSpPr>
            <p:cNvPr id="34849" name="Line 87"/>
            <p:cNvSpPr>
              <a:spLocks noChangeShapeType="1"/>
            </p:cNvSpPr>
            <p:nvPr/>
          </p:nvSpPr>
          <p:spPr bwMode="auto">
            <a:xfrm>
              <a:off x="1292" y="3657"/>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88"/>
            <p:cNvSpPr>
              <a:spLocks noChangeShapeType="1"/>
            </p:cNvSpPr>
            <p:nvPr/>
          </p:nvSpPr>
          <p:spPr bwMode="auto">
            <a:xfrm>
              <a:off x="1746" y="3657"/>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89"/>
            <p:cNvSpPr>
              <a:spLocks noChangeShapeType="1"/>
            </p:cNvSpPr>
            <p:nvPr/>
          </p:nvSpPr>
          <p:spPr bwMode="auto">
            <a:xfrm>
              <a:off x="1292" y="3748"/>
              <a:ext cx="45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2" name="Text Box 90"/>
            <p:cNvSpPr txBox="1">
              <a:spLocks noChangeArrowheads="1"/>
            </p:cNvSpPr>
            <p:nvPr/>
          </p:nvSpPr>
          <p:spPr bwMode="auto">
            <a:xfrm>
              <a:off x="1428" y="3829"/>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800" b="0" dirty="0">
                  <a:sym typeface="Symbol" panose="05050102010706020507" pitchFamily="18" charset="2"/>
                </a:rPr>
                <a:t>t</a:t>
              </a:r>
              <a:r>
                <a:rPr lang="en-US" altLang="zh-CN" sz="1800" b="0" baseline="-25000" dirty="0">
                  <a:sym typeface="Symbol" panose="05050102010706020507" pitchFamily="18" charset="2"/>
                </a:rPr>
                <a:t>c</a:t>
              </a:r>
              <a:r>
                <a:rPr lang="en-US" altLang="zh-CN" sz="1800" b="0" dirty="0"/>
                <a:t> </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76</a:t>
            </a:fld>
            <a:endParaRPr lang="en-GB" altLang="zh-CN"/>
          </a:p>
        </p:txBody>
      </p:sp>
    </p:spTree>
    <p:extLst>
      <p:ext uri="{BB962C8B-B14F-4D97-AF65-F5344CB8AC3E}">
        <p14:creationId xmlns:p14="http://schemas.microsoft.com/office/powerpoint/2010/main" val="12115476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ChangeArrowheads="1"/>
          </p:cNvSpPr>
          <p:nvPr/>
        </p:nvSpPr>
        <p:spPr bwMode="auto">
          <a:xfrm>
            <a:off x="450407" y="707231"/>
            <a:ext cx="807698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4000" dirty="0">
                <a:solidFill>
                  <a:srgbClr val="002060"/>
                </a:solidFill>
              </a:rPr>
              <a:t>多径信号的分离（续）：相关运算</a:t>
            </a:r>
          </a:p>
        </p:txBody>
      </p:sp>
      <p:sp>
        <p:nvSpPr>
          <p:cNvPr id="3078" name="Rectangle 3"/>
          <p:cNvSpPr>
            <a:spLocks noChangeArrowheads="1"/>
          </p:cNvSpPr>
          <p:nvPr/>
        </p:nvSpPr>
        <p:spPr bwMode="auto">
          <a:xfrm>
            <a:off x="655638" y="1539875"/>
            <a:ext cx="8389937"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just">
              <a:spcBef>
                <a:spcPct val="20000"/>
              </a:spcBef>
              <a:buFont typeface="Wingdings" panose="05000000000000000000" pitchFamily="2" charset="2"/>
              <a:buChar char="l"/>
            </a:pPr>
            <a:r>
              <a:rPr kumimoji="0" lang="zh-CN" altLang="en-US" sz="2400" dirty="0">
                <a:solidFill>
                  <a:schemeClr val="tx1"/>
                </a:solidFill>
                <a:latin typeface="大黑体" charset="-122"/>
              </a:rPr>
              <a:t>要分离多径，</a:t>
            </a:r>
            <a:r>
              <a:rPr kumimoji="0" lang="zh-CN" altLang="en-US" sz="2400" dirty="0">
                <a:solidFill>
                  <a:srgbClr val="C00000"/>
                </a:solidFill>
                <a:latin typeface="大黑体" charset="-122"/>
              </a:rPr>
              <a:t>必须采用扩频</a:t>
            </a:r>
            <a:r>
              <a:rPr kumimoji="0" lang="zh-CN" altLang="en-US" sz="2400" dirty="0">
                <a:solidFill>
                  <a:schemeClr val="tx1"/>
                </a:solidFill>
                <a:latin typeface="大黑体" charset="-122"/>
              </a:rPr>
              <a:t>。考虑一个被码片周期为</a:t>
            </a:r>
            <a:r>
              <a:rPr kumimoji="0" lang="en-US" altLang="zh-CN" sz="2400" dirty="0" err="1">
                <a:solidFill>
                  <a:schemeClr val="tx1"/>
                </a:solidFill>
                <a:latin typeface="大黑体" charset="-122"/>
              </a:rPr>
              <a:t>t</a:t>
            </a:r>
            <a:r>
              <a:rPr kumimoji="0" lang="en-US" altLang="zh-CN" sz="2400" baseline="-25000" dirty="0" err="1">
                <a:solidFill>
                  <a:schemeClr val="tx1"/>
                </a:solidFill>
                <a:latin typeface="大黑体" charset="-122"/>
              </a:rPr>
              <a:t>C</a:t>
            </a:r>
            <a:r>
              <a:rPr kumimoji="0" lang="zh-CN" altLang="en-US" sz="2400" dirty="0">
                <a:solidFill>
                  <a:schemeClr val="tx1"/>
                </a:solidFill>
                <a:latin typeface="大黑体" charset="-122"/>
              </a:rPr>
              <a:t>的</a:t>
            </a:r>
            <a:r>
              <a:rPr kumimoji="0" lang="en-US" altLang="zh-CN" sz="2400" dirty="0">
                <a:solidFill>
                  <a:schemeClr val="tx1"/>
                </a:solidFill>
                <a:latin typeface="大黑体" charset="-122"/>
              </a:rPr>
              <a:t>PN</a:t>
            </a:r>
            <a:r>
              <a:rPr kumimoji="0" lang="zh-CN" altLang="en-US" sz="2400" dirty="0">
                <a:solidFill>
                  <a:schemeClr val="tx1"/>
                </a:solidFill>
                <a:latin typeface="大黑体" charset="-122"/>
              </a:rPr>
              <a:t>码</a:t>
            </a:r>
            <a:r>
              <a:rPr kumimoji="0" lang="en-US" altLang="zh-CN" sz="2400" dirty="0">
                <a:solidFill>
                  <a:schemeClr val="tx1"/>
                </a:solidFill>
                <a:latin typeface="大黑体" charset="-122"/>
              </a:rPr>
              <a:t>C(t)</a:t>
            </a:r>
            <a:r>
              <a:rPr kumimoji="0" lang="zh-CN" altLang="en-US" sz="2400" dirty="0">
                <a:solidFill>
                  <a:schemeClr val="tx1"/>
                </a:solidFill>
                <a:latin typeface="大黑体" charset="-122"/>
              </a:rPr>
              <a:t>调制的扩频信号：</a:t>
            </a:r>
          </a:p>
          <a:p>
            <a:pPr algn="just">
              <a:spcBef>
                <a:spcPct val="20000"/>
              </a:spcBef>
            </a:pPr>
            <a:endParaRPr kumimoji="0" lang="zh-CN" altLang="en-US" sz="2400" dirty="0">
              <a:solidFill>
                <a:schemeClr val="tx1"/>
              </a:solidFill>
              <a:latin typeface="大黑体" charset="-122"/>
            </a:endParaRPr>
          </a:p>
          <a:p>
            <a:pPr algn="just">
              <a:spcBef>
                <a:spcPct val="20000"/>
              </a:spcBef>
            </a:pPr>
            <a:r>
              <a:rPr kumimoji="0" lang="zh-CN" altLang="en-US" sz="2400" dirty="0">
                <a:solidFill>
                  <a:schemeClr val="tx1"/>
                </a:solidFill>
                <a:latin typeface="大黑体" charset="-122"/>
              </a:rPr>
              <a:t>此信号的自相关函数为：</a:t>
            </a:r>
          </a:p>
          <a:p>
            <a:pPr algn="just">
              <a:spcBef>
                <a:spcPct val="20000"/>
              </a:spcBef>
            </a:pPr>
            <a:endParaRPr kumimoji="0" lang="zh-CN" altLang="en-US" sz="2400" dirty="0">
              <a:solidFill>
                <a:schemeClr val="tx1"/>
              </a:solidFill>
              <a:latin typeface="大黑体" charset="-122"/>
            </a:endParaRPr>
          </a:p>
          <a:p>
            <a:pPr algn="just">
              <a:spcBef>
                <a:spcPct val="20000"/>
              </a:spcBef>
            </a:pPr>
            <a:endParaRPr kumimoji="0" lang="zh-CN" altLang="en-US" sz="2400" dirty="0">
              <a:solidFill>
                <a:schemeClr val="tx1"/>
              </a:solidFill>
              <a:latin typeface="大黑体" charset="-122"/>
            </a:endParaRPr>
          </a:p>
          <a:p>
            <a:pPr algn="just">
              <a:spcBef>
                <a:spcPct val="20000"/>
              </a:spcBef>
            </a:pPr>
            <a:endParaRPr kumimoji="0" lang="zh-CN" altLang="en-US" sz="2400" dirty="0">
              <a:solidFill>
                <a:schemeClr val="tx1"/>
              </a:solidFill>
              <a:latin typeface="大黑体" charset="-122"/>
            </a:endParaRPr>
          </a:p>
          <a:p>
            <a:pPr algn="just">
              <a:spcBef>
                <a:spcPct val="20000"/>
              </a:spcBef>
            </a:pPr>
            <a:endParaRPr kumimoji="0" lang="zh-CN" altLang="en-US" sz="2400" dirty="0">
              <a:solidFill>
                <a:schemeClr val="tx1"/>
              </a:solidFill>
              <a:latin typeface="大黑体" charset="-122"/>
            </a:endParaRPr>
          </a:p>
          <a:p>
            <a:pPr algn="just">
              <a:spcBef>
                <a:spcPct val="20000"/>
              </a:spcBef>
            </a:pPr>
            <a:r>
              <a:rPr kumimoji="0" lang="zh-CN" altLang="en-US" sz="2400" dirty="0">
                <a:solidFill>
                  <a:schemeClr val="tx1"/>
                </a:solidFill>
                <a:latin typeface="大黑体" charset="-122"/>
              </a:rPr>
              <a:t>其中</a:t>
            </a:r>
            <a:r>
              <a:rPr kumimoji="0" lang="en-US" altLang="zh-CN" sz="2400" dirty="0" err="1">
                <a:solidFill>
                  <a:schemeClr val="tx1"/>
                </a:solidFill>
                <a:latin typeface="大黑体" charset="-122"/>
              </a:rPr>
              <a:t>R</a:t>
            </a:r>
            <a:r>
              <a:rPr kumimoji="0" lang="en-US" altLang="zh-CN" sz="2400" baseline="-25000" dirty="0" err="1">
                <a:solidFill>
                  <a:schemeClr val="tx1"/>
                </a:solidFill>
                <a:latin typeface="大黑体" charset="-122"/>
              </a:rPr>
              <a:t>c</a:t>
            </a:r>
            <a:r>
              <a:rPr kumimoji="0" lang="en-US" altLang="zh-CN" sz="2400" dirty="0">
                <a:solidFill>
                  <a:schemeClr val="tx1"/>
                </a:solidFill>
                <a:latin typeface="大黑体" charset="-122"/>
              </a:rPr>
              <a:t>(</a:t>
            </a:r>
            <a:r>
              <a:rPr kumimoji="0" lang="en-US" altLang="zh-CN" sz="2400" dirty="0">
                <a:solidFill>
                  <a:schemeClr val="tx1"/>
                </a:solidFill>
                <a:latin typeface="大黑体" charset="-122"/>
                <a:sym typeface="Symbol" panose="05050102010706020507" pitchFamily="18" charset="2"/>
              </a:rPr>
              <a:t>)</a:t>
            </a:r>
            <a:r>
              <a:rPr kumimoji="0" lang="zh-CN" altLang="en-US" sz="2400" dirty="0">
                <a:solidFill>
                  <a:schemeClr val="tx1"/>
                </a:solidFill>
                <a:latin typeface="大黑体" charset="-122"/>
                <a:sym typeface="Symbol" panose="05050102010706020507" pitchFamily="18" charset="2"/>
              </a:rPr>
              <a:t>为</a:t>
            </a:r>
            <a:r>
              <a:rPr kumimoji="0" lang="en-US" altLang="zh-CN" sz="2400" dirty="0">
                <a:solidFill>
                  <a:schemeClr val="tx1"/>
                </a:solidFill>
                <a:latin typeface="大黑体" charset="-122"/>
                <a:sym typeface="Symbol" panose="05050102010706020507" pitchFamily="18" charset="2"/>
              </a:rPr>
              <a:t>PN</a:t>
            </a:r>
            <a:r>
              <a:rPr kumimoji="0" lang="zh-CN" altLang="en-US" sz="2400" dirty="0">
                <a:solidFill>
                  <a:schemeClr val="tx1"/>
                </a:solidFill>
                <a:latin typeface="大黑体" charset="-122"/>
                <a:sym typeface="Symbol" panose="05050102010706020507" pitchFamily="18" charset="2"/>
              </a:rPr>
              <a:t>序列的自相关函数，在基本波形</a:t>
            </a:r>
          </a:p>
          <a:p>
            <a:pPr algn="just">
              <a:spcBef>
                <a:spcPct val="20000"/>
              </a:spcBef>
            </a:pPr>
            <a:r>
              <a:rPr kumimoji="0" lang="zh-CN" altLang="en-US" sz="2400" dirty="0">
                <a:solidFill>
                  <a:schemeClr val="tx1"/>
                </a:solidFill>
                <a:latin typeface="大黑体" charset="-122"/>
                <a:sym typeface="Symbol" panose="05050102010706020507" pitchFamily="18" charset="2"/>
              </a:rPr>
              <a:t>是方波的情况下，具有以下形式：</a:t>
            </a:r>
            <a:endParaRPr kumimoji="0" lang="zh-CN" altLang="en-US" sz="2400" dirty="0">
              <a:solidFill>
                <a:schemeClr val="tx1"/>
              </a:solidFill>
              <a:latin typeface="大黑体" charset="-122"/>
            </a:endParaRPr>
          </a:p>
          <a:p>
            <a:pPr algn="just">
              <a:spcBef>
                <a:spcPct val="20000"/>
              </a:spcBef>
            </a:pPr>
            <a:r>
              <a:rPr kumimoji="0" lang="zh-CN" altLang="en-US" sz="2400" dirty="0">
                <a:latin typeface="大黑体" charset="-122"/>
              </a:rPr>
              <a:t>	</a:t>
            </a:r>
          </a:p>
        </p:txBody>
      </p:sp>
      <p:graphicFrame>
        <p:nvGraphicFramePr>
          <p:cNvPr id="3074" name="Object 4"/>
          <p:cNvGraphicFramePr>
            <a:graphicFrameLocks noChangeAspect="1"/>
          </p:cNvGraphicFramePr>
          <p:nvPr>
            <p:extLst/>
          </p:nvPr>
        </p:nvGraphicFramePr>
        <p:xfrm>
          <a:off x="2600166" y="2469491"/>
          <a:ext cx="1990725" cy="393700"/>
        </p:xfrm>
        <a:graphic>
          <a:graphicData uri="http://schemas.openxmlformats.org/presentationml/2006/ole">
            <mc:AlternateContent xmlns:mc="http://schemas.openxmlformats.org/markup-compatibility/2006">
              <mc:Choice xmlns:v="urn:schemas-microsoft-com:vml" Requires="v">
                <p:oleObj spid="_x0000_s21611"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166" y="2469491"/>
                        <a:ext cx="19907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extLst/>
          </p:nvPr>
        </p:nvGraphicFramePr>
        <p:xfrm>
          <a:off x="1932623" y="3435033"/>
          <a:ext cx="4003675" cy="1530350"/>
        </p:xfrm>
        <a:graphic>
          <a:graphicData uri="http://schemas.openxmlformats.org/presentationml/2006/ole">
            <mc:AlternateContent xmlns:mc="http://schemas.openxmlformats.org/markup-compatibility/2006">
              <mc:Choice xmlns:v="urn:schemas-microsoft-com:vml" Requires="v">
                <p:oleObj spid="_x0000_s21612" name="Equation" r:id="rId5" imgW="2323800" imgH="888840" progId="Equation.3">
                  <p:embed/>
                </p:oleObj>
              </mc:Choice>
              <mc:Fallback>
                <p:oleObj name="Equation" r:id="rId5" imgW="2323800" imgH="8888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2623" y="3435033"/>
                        <a:ext cx="4003675"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6"/>
          <p:cNvGraphicFramePr>
            <a:graphicFrameLocks noChangeAspect="1"/>
          </p:cNvGraphicFramePr>
          <p:nvPr>
            <p:extLst/>
          </p:nvPr>
        </p:nvGraphicFramePr>
        <p:xfrm>
          <a:off x="1762760" y="5995670"/>
          <a:ext cx="3665538" cy="469900"/>
        </p:xfrm>
        <a:graphic>
          <a:graphicData uri="http://schemas.openxmlformats.org/presentationml/2006/ole">
            <mc:AlternateContent xmlns:mc="http://schemas.openxmlformats.org/markup-compatibility/2006">
              <mc:Choice xmlns:v="urn:schemas-microsoft-com:vml" Requires="v">
                <p:oleObj spid="_x0000_s21613" name="Equation" r:id="rId7" imgW="1981080" imgH="253800" progId="Equation.3">
                  <p:embed/>
                </p:oleObj>
              </mc:Choice>
              <mc:Fallback>
                <p:oleObj name="Equation" r:id="rId7" imgW="198108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2760" y="5995670"/>
                        <a:ext cx="36655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9" name="Group 7"/>
          <p:cNvGrpSpPr>
            <a:grpSpLocks/>
          </p:cNvGrpSpPr>
          <p:nvPr/>
        </p:nvGrpSpPr>
        <p:grpSpPr bwMode="auto">
          <a:xfrm>
            <a:off x="5715318" y="2024856"/>
            <a:ext cx="3551238" cy="2986088"/>
            <a:chOff x="3222" y="1292"/>
            <a:chExt cx="2157" cy="1698"/>
          </a:xfrm>
        </p:grpSpPr>
        <p:sp>
          <p:nvSpPr>
            <p:cNvPr id="3080" name="Text Box 8"/>
            <p:cNvSpPr txBox="1">
              <a:spLocks noChangeArrowheads="1"/>
            </p:cNvSpPr>
            <p:nvPr/>
          </p:nvSpPr>
          <p:spPr bwMode="auto">
            <a:xfrm>
              <a:off x="5179" y="2475"/>
              <a:ext cx="19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a:t>
              </a:r>
              <a:r>
                <a:rPr lang="en-US" altLang="zh-CN"/>
                <a:t> </a:t>
              </a:r>
            </a:p>
          </p:txBody>
        </p:sp>
        <p:sp>
          <p:nvSpPr>
            <p:cNvPr id="3081" name="Line 9"/>
            <p:cNvSpPr>
              <a:spLocks noChangeShapeType="1"/>
            </p:cNvSpPr>
            <p:nvPr/>
          </p:nvSpPr>
          <p:spPr bwMode="auto">
            <a:xfrm>
              <a:off x="3222" y="2743"/>
              <a:ext cx="215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2" name="Line 10"/>
            <p:cNvSpPr>
              <a:spLocks noChangeShapeType="1"/>
            </p:cNvSpPr>
            <p:nvPr/>
          </p:nvSpPr>
          <p:spPr bwMode="auto">
            <a:xfrm flipV="1">
              <a:off x="4193" y="1377"/>
              <a:ext cx="0" cy="13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3" name="Line 11"/>
            <p:cNvSpPr>
              <a:spLocks noChangeShapeType="1"/>
            </p:cNvSpPr>
            <p:nvPr/>
          </p:nvSpPr>
          <p:spPr bwMode="auto">
            <a:xfrm>
              <a:off x="3244" y="2798"/>
              <a:ext cx="5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 name="Line 12"/>
            <p:cNvSpPr>
              <a:spLocks noChangeShapeType="1"/>
            </p:cNvSpPr>
            <p:nvPr/>
          </p:nvSpPr>
          <p:spPr bwMode="auto">
            <a:xfrm>
              <a:off x="4542" y="2791"/>
              <a:ext cx="5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 name="Line 13"/>
            <p:cNvSpPr>
              <a:spLocks noChangeShapeType="1"/>
            </p:cNvSpPr>
            <p:nvPr/>
          </p:nvSpPr>
          <p:spPr bwMode="auto">
            <a:xfrm flipV="1">
              <a:off x="3830" y="1644"/>
              <a:ext cx="363" cy="115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6" name="Line 14"/>
            <p:cNvSpPr>
              <a:spLocks noChangeShapeType="1"/>
            </p:cNvSpPr>
            <p:nvPr/>
          </p:nvSpPr>
          <p:spPr bwMode="auto">
            <a:xfrm>
              <a:off x="4193" y="1664"/>
              <a:ext cx="356" cy="11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Text Box 15"/>
            <p:cNvSpPr txBox="1">
              <a:spLocks noChangeArrowheads="1"/>
            </p:cNvSpPr>
            <p:nvPr/>
          </p:nvSpPr>
          <p:spPr bwMode="auto">
            <a:xfrm>
              <a:off x="4295" y="1292"/>
              <a:ext cx="38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R</a:t>
              </a:r>
              <a:r>
                <a:rPr lang="en-US" altLang="zh-CN" sz="2000" baseline="-25000"/>
                <a:t>c</a:t>
              </a:r>
              <a:r>
                <a:rPr lang="en-US" altLang="zh-CN"/>
                <a:t>(</a:t>
              </a:r>
              <a:r>
                <a:rPr lang="en-US" altLang="zh-CN">
                  <a:sym typeface="Symbol" panose="05050102010706020507" pitchFamily="18" charset="2"/>
                </a:rPr>
                <a:t></a:t>
              </a:r>
              <a:r>
                <a:rPr lang="en-US" altLang="zh-CN"/>
                <a:t>)</a:t>
              </a:r>
            </a:p>
          </p:txBody>
        </p:sp>
        <p:sp>
          <p:nvSpPr>
            <p:cNvPr id="3088" name="Text Box 16"/>
            <p:cNvSpPr txBox="1">
              <a:spLocks noChangeArrowheads="1"/>
            </p:cNvSpPr>
            <p:nvPr/>
          </p:nvSpPr>
          <p:spPr bwMode="auto">
            <a:xfrm>
              <a:off x="3761" y="1575"/>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R</a:t>
              </a:r>
              <a:r>
                <a:rPr lang="en-US" altLang="zh-CN" sz="2000" baseline="-25000"/>
                <a:t>c</a:t>
              </a:r>
              <a:r>
                <a:rPr lang="en-US" altLang="zh-CN"/>
                <a:t>(</a:t>
              </a:r>
              <a:r>
                <a:rPr lang="en-US" altLang="zh-CN">
                  <a:sym typeface="Symbol" panose="05050102010706020507" pitchFamily="18" charset="2"/>
                </a:rPr>
                <a:t>0</a:t>
              </a:r>
              <a:r>
                <a:rPr lang="en-US" altLang="zh-CN"/>
                <a:t>)</a:t>
              </a:r>
            </a:p>
          </p:txBody>
        </p:sp>
        <p:sp>
          <p:nvSpPr>
            <p:cNvPr id="3089" name="Text Box 17"/>
            <p:cNvSpPr txBox="1">
              <a:spLocks noChangeArrowheads="1"/>
            </p:cNvSpPr>
            <p:nvPr/>
          </p:nvSpPr>
          <p:spPr bwMode="auto">
            <a:xfrm>
              <a:off x="4125" y="2790"/>
              <a:ext cx="1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0</a:t>
              </a:r>
            </a:p>
          </p:txBody>
        </p:sp>
        <p:sp>
          <p:nvSpPr>
            <p:cNvPr id="3090" name="Text Box 18"/>
            <p:cNvSpPr txBox="1">
              <a:spLocks noChangeArrowheads="1"/>
            </p:cNvSpPr>
            <p:nvPr/>
          </p:nvSpPr>
          <p:spPr bwMode="auto">
            <a:xfrm>
              <a:off x="4495" y="2783"/>
              <a:ext cx="2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t</a:t>
              </a:r>
              <a:r>
                <a:rPr lang="en-US" altLang="zh-CN" baseline="-25000">
                  <a:sym typeface="Symbol" panose="05050102010706020507" pitchFamily="18" charset="2"/>
                </a:rPr>
                <a:t>C</a:t>
              </a:r>
              <a:r>
                <a:rPr lang="en-US" altLang="zh-CN"/>
                <a:t> </a:t>
              </a:r>
            </a:p>
          </p:txBody>
        </p:sp>
        <p:sp>
          <p:nvSpPr>
            <p:cNvPr id="3091" name="Text Box 19"/>
            <p:cNvSpPr txBox="1">
              <a:spLocks noChangeArrowheads="1"/>
            </p:cNvSpPr>
            <p:nvPr/>
          </p:nvSpPr>
          <p:spPr bwMode="auto">
            <a:xfrm>
              <a:off x="3702" y="2790"/>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-t</a:t>
              </a:r>
              <a:r>
                <a:rPr lang="en-US" altLang="zh-CN" baseline="-25000">
                  <a:sym typeface="Symbol" panose="05050102010706020507" pitchFamily="18" charset="2"/>
                </a:rPr>
                <a:t>C</a:t>
              </a:r>
              <a:r>
                <a:rPr lang="en-US" altLang="zh-CN"/>
                <a:t> </a:t>
              </a:r>
            </a:p>
          </p:txBody>
        </p:sp>
        <p:sp>
          <p:nvSpPr>
            <p:cNvPr id="3092" name="Line 20"/>
            <p:cNvSpPr>
              <a:spLocks noChangeShapeType="1"/>
            </p:cNvSpPr>
            <p:nvPr/>
          </p:nvSpPr>
          <p:spPr bwMode="auto">
            <a:xfrm>
              <a:off x="4864" y="250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3" name="Line 21"/>
            <p:cNvSpPr>
              <a:spLocks noChangeShapeType="1"/>
            </p:cNvSpPr>
            <p:nvPr/>
          </p:nvSpPr>
          <p:spPr bwMode="auto">
            <a:xfrm>
              <a:off x="4862" y="2798"/>
              <a:ext cx="0"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94" name="Text Box 22"/>
            <p:cNvSpPr txBox="1">
              <a:spLocks noChangeArrowheads="1"/>
            </p:cNvSpPr>
            <p:nvPr/>
          </p:nvSpPr>
          <p:spPr bwMode="auto">
            <a:xfrm>
              <a:off x="4753" y="2300"/>
              <a:ext cx="2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a:sym typeface="Symbol" panose="05050102010706020507" pitchFamily="18" charset="2"/>
                </a:rPr>
                <a:t>0</a:t>
              </a:r>
              <a:endParaRPr lang="en-US" altLang="zh-CN"/>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77</a:t>
            </a:fld>
            <a:endParaRPr lang="en-GB" altLang="zh-CN"/>
          </a:p>
        </p:txBody>
      </p:sp>
    </p:spTree>
    <p:extLst>
      <p:ext uri="{BB962C8B-B14F-4D97-AF65-F5344CB8AC3E}">
        <p14:creationId xmlns:p14="http://schemas.microsoft.com/office/powerpoint/2010/main" val="1875430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19920" y="66198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3600" dirty="0">
                <a:solidFill>
                  <a:srgbClr val="002060"/>
                </a:solidFill>
              </a:rPr>
              <a:t>多径信号的分离（续）：单指相关</a:t>
            </a:r>
          </a:p>
        </p:txBody>
      </p:sp>
      <p:grpSp>
        <p:nvGrpSpPr>
          <p:cNvPr id="35843" name="Group 65"/>
          <p:cNvGrpSpPr>
            <a:grpSpLocks/>
          </p:cNvGrpSpPr>
          <p:nvPr/>
        </p:nvGrpSpPr>
        <p:grpSpPr bwMode="auto">
          <a:xfrm>
            <a:off x="563563" y="1470025"/>
            <a:ext cx="8153400" cy="4929188"/>
            <a:chOff x="223" y="650"/>
            <a:chExt cx="5136" cy="3105"/>
          </a:xfrm>
        </p:grpSpPr>
        <p:grpSp>
          <p:nvGrpSpPr>
            <p:cNvPr id="35844" name="Group 19"/>
            <p:cNvGrpSpPr>
              <a:grpSpLocks/>
            </p:cNvGrpSpPr>
            <p:nvPr/>
          </p:nvGrpSpPr>
          <p:grpSpPr bwMode="auto">
            <a:xfrm>
              <a:off x="1218" y="2176"/>
              <a:ext cx="3597" cy="165"/>
              <a:chOff x="657" y="935"/>
              <a:chExt cx="4763" cy="227"/>
            </a:xfrm>
          </p:grpSpPr>
          <p:sp>
            <p:nvSpPr>
              <p:cNvPr id="35895" name="Rectangle 20"/>
              <p:cNvSpPr>
                <a:spLocks noChangeArrowheads="1"/>
              </p:cNvSpPr>
              <p:nvPr/>
            </p:nvSpPr>
            <p:spPr bwMode="auto">
              <a:xfrm>
                <a:off x="657" y="935"/>
                <a:ext cx="4763" cy="227"/>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96" name="Line 21"/>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7" name="Line 22"/>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45" name="Group 23"/>
            <p:cNvGrpSpPr>
              <a:grpSpLocks/>
            </p:cNvGrpSpPr>
            <p:nvPr/>
          </p:nvGrpSpPr>
          <p:grpSpPr bwMode="auto">
            <a:xfrm>
              <a:off x="550" y="803"/>
              <a:ext cx="3597" cy="166"/>
              <a:chOff x="657" y="935"/>
              <a:chExt cx="4763" cy="227"/>
            </a:xfrm>
          </p:grpSpPr>
          <p:sp>
            <p:nvSpPr>
              <p:cNvPr id="35892" name="Rectangle 24"/>
              <p:cNvSpPr>
                <a:spLocks noChangeArrowheads="1"/>
              </p:cNvSpPr>
              <p:nvPr/>
            </p:nvSpPr>
            <p:spPr bwMode="auto">
              <a:xfrm>
                <a:off x="657" y="935"/>
                <a:ext cx="4763" cy="227"/>
              </a:xfrm>
              <a:prstGeom prst="rect">
                <a:avLst/>
              </a:prstGeom>
              <a:solidFill>
                <a:srgbClr val="CCFFCC"/>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93" name="Line 25"/>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4" name="Line 26"/>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46" name="Group 27"/>
            <p:cNvGrpSpPr>
              <a:grpSpLocks/>
            </p:cNvGrpSpPr>
            <p:nvPr/>
          </p:nvGrpSpPr>
          <p:grpSpPr bwMode="auto">
            <a:xfrm>
              <a:off x="721" y="1049"/>
              <a:ext cx="3598" cy="166"/>
              <a:chOff x="657" y="935"/>
              <a:chExt cx="4763" cy="227"/>
            </a:xfrm>
          </p:grpSpPr>
          <p:sp>
            <p:nvSpPr>
              <p:cNvPr id="35889" name="Rectangle 28"/>
              <p:cNvSpPr>
                <a:spLocks noChangeArrowheads="1"/>
              </p:cNvSpPr>
              <p:nvPr/>
            </p:nvSpPr>
            <p:spPr bwMode="auto">
              <a:xfrm>
                <a:off x="657" y="935"/>
                <a:ext cx="4763" cy="227"/>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90" name="Line 29"/>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1" name="Line 30"/>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47" name="Group 31"/>
            <p:cNvGrpSpPr>
              <a:grpSpLocks/>
            </p:cNvGrpSpPr>
            <p:nvPr/>
          </p:nvGrpSpPr>
          <p:grpSpPr bwMode="auto">
            <a:xfrm>
              <a:off x="858" y="1315"/>
              <a:ext cx="3598" cy="165"/>
              <a:chOff x="657" y="935"/>
              <a:chExt cx="4763" cy="227"/>
            </a:xfrm>
          </p:grpSpPr>
          <p:sp>
            <p:nvSpPr>
              <p:cNvPr id="35886" name="Rectangle 32"/>
              <p:cNvSpPr>
                <a:spLocks noChangeArrowheads="1"/>
              </p:cNvSpPr>
              <p:nvPr/>
            </p:nvSpPr>
            <p:spPr bwMode="auto">
              <a:xfrm>
                <a:off x="657" y="935"/>
                <a:ext cx="4763" cy="227"/>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87" name="Line 33"/>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8" name="Line 34"/>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48" name="Group 35"/>
            <p:cNvGrpSpPr>
              <a:grpSpLocks/>
            </p:cNvGrpSpPr>
            <p:nvPr/>
          </p:nvGrpSpPr>
          <p:grpSpPr bwMode="auto">
            <a:xfrm>
              <a:off x="961" y="1612"/>
              <a:ext cx="3598" cy="166"/>
              <a:chOff x="657" y="935"/>
              <a:chExt cx="4763" cy="227"/>
            </a:xfrm>
          </p:grpSpPr>
          <p:sp>
            <p:nvSpPr>
              <p:cNvPr id="35883" name="Rectangle 36"/>
              <p:cNvSpPr>
                <a:spLocks noChangeArrowheads="1"/>
              </p:cNvSpPr>
              <p:nvPr/>
            </p:nvSpPr>
            <p:spPr bwMode="auto">
              <a:xfrm>
                <a:off x="657" y="935"/>
                <a:ext cx="4763" cy="227"/>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84" name="Line 37"/>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5" name="Line 38"/>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49" name="Group 39"/>
            <p:cNvGrpSpPr>
              <a:grpSpLocks/>
            </p:cNvGrpSpPr>
            <p:nvPr/>
          </p:nvGrpSpPr>
          <p:grpSpPr bwMode="auto">
            <a:xfrm>
              <a:off x="1098" y="1910"/>
              <a:ext cx="3598" cy="166"/>
              <a:chOff x="657" y="935"/>
              <a:chExt cx="4763" cy="227"/>
            </a:xfrm>
          </p:grpSpPr>
          <p:sp>
            <p:nvSpPr>
              <p:cNvPr id="35880" name="Rectangle 40"/>
              <p:cNvSpPr>
                <a:spLocks noChangeArrowheads="1"/>
              </p:cNvSpPr>
              <p:nvPr/>
            </p:nvSpPr>
            <p:spPr bwMode="auto">
              <a:xfrm>
                <a:off x="657" y="935"/>
                <a:ext cx="4763" cy="227"/>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81" name="Line 41"/>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2" name="Line 42"/>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50" name="Group 43"/>
            <p:cNvGrpSpPr>
              <a:grpSpLocks/>
            </p:cNvGrpSpPr>
            <p:nvPr/>
          </p:nvGrpSpPr>
          <p:grpSpPr bwMode="auto">
            <a:xfrm>
              <a:off x="1476" y="2440"/>
              <a:ext cx="3597" cy="166"/>
              <a:chOff x="657" y="935"/>
              <a:chExt cx="4763" cy="227"/>
            </a:xfrm>
          </p:grpSpPr>
          <p:sp>
            <p:nvSpPr>
              <p:cNvPr id="35877" name="Rectangle 44"/>
              <p:cNvSpPr>
                <a:spLocks noChangeArrowheads="1"/>
              </p:cNvSpPr>
              <p:nvPr/>
            </p:nvSpPr>
            <p:spPr bwMode="auto">
              <a:xfrm>
                <a:off x="657" y="935"/>
                <a:ext cx="4763" cy="227"/>
              </a:xfrm>
              <a:prstGeom prst="rect">
                <a:avLst/>
              </a:prstGeom>
              <a:solidFill>
                <a:srgbClr val="CCFFCC"/>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78" name="Line 45"/>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9" name="Line 46"/>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51" name="Line 47"/>
            <p:cNvSpPr>
              <a:spLocks noChangeShapeType="1"/>
            </p:cNvSpPr>
            <p:nvPr/>
          </p:nvSpPr>
          <p:spPr bwMode="auto">
            <a:xfrm>
              <a:off x="1417" y="650"/>
              <a:ext cx="0" cy="21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48"/>
            <p:cNvSpPr>
              <a:spLocks noChangeShapeType="1"/>
            </p:cNvSpPr>
            <p:nvPr/>
          </p:nvSpPr>
          <p:spPr bwMode="auto">
            <a:xfrm>
              <a:off x="2133" y="650"/>
              <a:ext cx="0" cy="21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Text Box 51"/>
            <p:cNvSpPr txBox="1">
              <a:spLocks noChangeArrowheads="1"/>
            </p:cNvSpPr>
            <p:nvPr/>
          </p:nvSpPr>
          <p:spPr bwMode="auto">
            <a:xfrm>
              <a:off x="1503" y="276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800" b="0">
                  <a:solidFill>
                    <a:schemeClr val="tx1"/>
                  </a:solidFill>
                  <a:latin typeface="Arial" panose="020B0604020202020204" pitchFamily="34" charset="0"/>
                  <a:ea typeface="宋体" panose="02010600030101010101" pitchFamily="2" charset="-122"/>
                </a:rPr>
                <a:t>t</a:t>
              </a:r>
              <a:r>
                <a:rPr kumimoji="0" lang="en-US" altLang="zh-CN" sz="1800" b="0" baseline="-25000">
                  <a:solidFill>
                    <a:schemeClr val="tx1"/>
                  </a:solidFill>
                  <a:latin typeface="Arial" panose="020B0604020202020204" pitchFamily="34" charset="0"/>
                  <a:ea typeface="宋体" panose="02010600030101010101" pitchFamily="2" charset="-122"/>
                </a:rPr>
                <a:t>c</a:t>
              </a:r>
              <a:endParaRPr kumimoji="0" lang="en-US" altLang="zh-CN" sz="1800" b="0">
                <a:solidFill>
                  <a:schemeClr val="tx1"/>
                </a:solidFill>
                <a:latin typeface="Arial" panose="020B0604020202020204" pitchFamily="34" charset="0"/>
                <a:ea typeface="宋体" panose="02010600030101010101" pitchFamily="2" charset="-122"/>
              </a:endParaRPr>
            </a:p>
          </p:txBody>
        </p:sp>
        <p:sp>
          <p:nvSpPr>
            <p:cNvPr id="35854" name="Text Box 52"/>
            <p:cNvSpPr txBox="1">
              <a:spLocks noChangeArrowheads="1"/>
            </p:cNvSpPr>
            <p:nvPr/>
          </p:nvSpPr>
          <p:spPr bwMode="auto">
            <a:xfrm>
              <a:off x="1859" y="276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800" b="0">
                  <a:solidFill>
                    <a:schemeClr val="tx1"/>
                  </a:solidFill>
                  <a:latin typeface="Arial" panose="020B0604020202020204" pitchFamily="34" charset="0"/>
                  <a:ea typeface="宋体" panose="02010600030101010101" pitchFamily="2" charset="-122"/>
                </a:rPr>
                <a:t>t</a:t>
              </a:r>
              <a:r>
                <a:rPr kumimoji="0" lang="en-US" altLang="zh-CN" sz="1800" b="0" baseline="-25000">
                  <a:solidFill>
                    <a:schemeClr val="tx1"/>
                  </a:solidFill>
                  <a:latin typeface="Arial" panose="020B0604020202020204" pitchFamily="34" charset="0"/>
                  <a:ea typeface="宋体" panose="02010600030101010101" pitchFamily="2" charset="-122"/>
                </a:rPr>
                <a:t>c</a:t>
              </a:r>
              <a:endParaRPr kumimoji="0" lang="en-US" altLang="zh-CN" sz="1800" b="0">
                <a:solidFill>
                  <a:schemeClr val="tx1"/>
                </a:solidFill>
                <a:latin typeface="Arial" panose="020B0604020202020204" pitchFamily="34" charset="0"/>
                <a:ea typeface="宋体" panose="02010600030101010101" pitchFamily="2" charset="-122"/>
              </a:endParaRPr>
            </a:p>
          </p:txBody>
        </p:sp>
        <p:sp>
          <p:nvSpPr>
            <p:cNvPr id="35855" name="Text Box 54"/>
            <p:cNvSpPr txBox="1">
              <a:spLocks noChangeArrowheads="1"/>
            </p:cNvSpPr>
            <p:nvPr/>
          </p:nvSpPr>
          <p:spPr bwMode="auto">
            <a:xfrm>
              <a:off x="5013" y="1302"/>
              <a:ext cx="25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sz="1400" b="0">
                  <a:solidFill>
                    <a:schemeClr val="tx1"/>
                  </a:solidFill>
                  <a:latin typeface="Arial" panose="020B0604020202020204" pitchFamily="34" charset="0"/>
                  <a:ea typeface="宋体" panose="02010600030101010101" pitchFamily="2" charset="-122"/>
                </a:rPr>
                <a:t>多径信号</a:t>
              </a:r>
            </a:p>
          </p:txBody>
        </p:sp>
        <p:grpSp>
          <p:nvGrpSpPr>
            <p:cNvPr id="35856" name="Group 63"/>
            <p:cNvGrpSpPr>
              <a:grpSpLocks/>
            </p:cNvGrpSpPr>
            <p:nvPr/>
          </p:nvGrpSpPr>
          <p:grpSpPr bwMode="auto">
            <a:xfrm>
              <a:off x="836" y="2771"/>
              <a:ext cx="4523" cy="729"/>
              <a:chOff x="828" y="2875"/>
              <a:chExt cx="4523" cy="729"/>
            </a:xfrm>
          </p:grpSpPr>
          <p:grpSp>
            <p:nvGrpSpPr>
              <p:cNvPr id="35865" name="Group 10"/>
              <p:cNvGrpSpPr>
                <a:grpSpLocks/>
              </p:cNvGrpSpPr>
              <p:nvPr/>
            </p:nvGrpSpPr>
            <p:grpSpPr bwMode="auto">
              <a:xfrm>
                <a:off x="908" y="2875"/>
                <a:ext cx="3787" cy="298"/>
                <a:chOff x="607" y="754"/>
                <a:chExt cx="4330" cy="352"/>
              </a:xfrm>
            </p:grpSpPr>
            <p:sp>
              <p:nvSpPr>
                <p:cNvPr id="35870" name="Line 11"/>
                <p:cNvSpPr>
                  <a:spLocks noChangeShapeType="1"/>
                </p:cNvSpPr>
                <p:nvPr/>
              </p:nvSpPr>
              <p:spPr bwMode="auto">
                <a:xfrm flipV="1">
                  <a:off x="2010" y="754"/>
                  <a:ext cx="0"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12"/>
                <p:cNvSpPr>
                  <a:spLocks noChangeShapeType="1"/>
                </p:cNvSpPr>
                <p:nvPr/>
              </p:nvSpPr>
              <p:spPr bwMode="auto">
                <a:xfrm flipV="1">
                  <a:off x="1597" y="754"/>
                  <a:ext cx="0"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Line 13"/>
                <p:cNvSpPr>
                  <a:spLocks noChangeShapeType="1"/>
                </p:cNvSpPr>
                <p:nvPr/>
              </p:nvSpPr>
              <p:spPr bwMode="auto">
                <a:xfrm flipV="1">
                  <a:off x="1185" y="754"/>
                  <a:ext cx="0"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73" name="Group 14"/>
                <p:cNvGrpSpPr>
                  <a:grpSpLocks/>
                </p:cNvGrpSpPr>
                <p:nvPr/>
              </p:nvGrpSpPr>
              <p:grpSpPr bwMode="auto">
                <a:xfrm>
                  <a:off x="607" y="910"/>
                  <a:ext cx="4330" cy="196"/>
                  <a:chOff x="657" y="935"/>
                  <a:chExt cx="4763" cy="227"/>
                </a:xfrm>
              </p:grpSpPr>
              <p:sp>
                <p:nvSpPr>
                  <p:cNvPr id="35874" name="Rectangle 15"/>
                  <p:cNvSpPr>
                    <a:spLocks noChangeArrowheads="1"/>
                  </p:cNvSpPr>
                  <p:nvPr/>
                </p:nvSpPr>
                <p:spPr bwMode="auto">
                  <a:xfrm>
                    <a:off x="657" y="935"/>
                    <a:ext cx="4763" cy="227"/>
                  </a:xfrm>
                  <a:prstGeom prst="rect">
                    <a:avLst/>
                  </a:prstGeom>
                  <a:solidFill>
                    <a:srgbClr val="FF6600">
                      <a:alpha val="89803"/>
                    </a:srgbClr>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75" name="Line 16"/>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Line 17"/>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5866" name="Line 49"/>
              <p:cNvSpPr>
                <a:spLocks noChangeShapeType="1"/>
              </p:cNvSpPr>
              <p:nvPr/>
            </p:nvSpPr>
            <p:spPr bwMode="auto">
              <a:xfrm>
                <a:off x="828" y="3604"/>
                <a:ext cx="42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7" name="Rectangle 50"/>
              <p:cNvSpPr>
                <a:spLocks noChangeArrowheads="1"/>
              </p:cNvSpPr>
              <p:nvPr/>
            </p:nvSpPr>
            <p:spPr bwMode="auto">
              <a:xfrm>
                <a:off x="3605" y="3297"/>
                <a:ext cx="159" cy="307"/>
              </a:xfrm>
              <a:prstGeom prst="rect">
                <a:avLst/>
              </a:prstGeom>
              <a:solidFill>
                <a:srgbClr val="FF6600"/>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5868" name="Text Box 53"/>
              <p:cNvSpPr txBox="1">
                <a:spLocks noChangeArrowheads="1"/>
              </p:cNvSpPr>
              <p:nvPr/>
            </p:nvSpPr>
            <p:spPr bwMode="auto">
              <a:xfrm>
                <a:off x="4835" y="3022"/>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sz="1400" b="0">
                    <a:solidFill>
                      <a:schemeClr val="tx1"/>
                    </a:solidFill>
                    <a:latin typeface="Arial" panose="020B0604020202020204" pitchFamily="34" charset="0"/>
                    <a:ea typeface="宋体" panose="02010600030101010101" pitchFamily="2" charset="-122"/>
                  </a:rPr>
                  <a:t>本地码</a:t>
                </a:r>
              </a:p>
            </p:txBody>
          </p:sp>
          <p:sp>
            <p:nvSpPr>
              <p:cNvPr id="35869" name="Text Box 55"/>
              <p:cNvSpPr txBox="1">
                <a:spLocks noChangeArrowheads="1"/>
              </p:cNvSpPr>
              <p:nvPr/>
            </p:nvSpPr>
            <p:spPr bwMode="auto">
              <a:xfrm>
                <a:off x="4597" y="3298"/>
                <a:ext cx="7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sz="1400" b="0">
                    <a:solidFill>
                      <a:schemeClr val="tx1"/>
                    </a:solidFill>
                    <a:latin typeface="Arial" panose="020B0604020202020204" pitchFamily="34" charset="0"/>
                    <a:ea typeface="宋体" panose="02010600030101010101" pitchFamily="2" charset="-122"/>
                  </a:rPr>
                  <a:t>相关器输出</a:t>
                </a:r>
              </a:p>
            </p:txBody>
          </p:sp>
        </p:grpSp>
        <p:sp>
          <p:nvSpPr>
            <p:cNvPr id="35857" name="Text Box 56"/>
            <p:cNvSpPr txBox="1">
              <a:spLocks noChangeArrowheads="1"/>
            </p:cNvSpPr>
            <p:nvPr/>
          </p:nvSpPr>
          <p:spPr bwMode="auto">
            <a:xfrm>
              <a:off x="223" y="79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1</a:t>
              </a:r>
            </a:p>
          </p:txBody>
        </p:sp>
        <p:sp>
          <p:nvSpPr>
            <p:cNvPr id="35858" name="Text Box 57"/>
            <p:cNvSpPr txBox="1">
              <a:spLocks noChangeArrowheads="1"/>
            </p:cNvSpPr>
            <p:nvPr/>
          </p:nvSpPr>
          <p:spPr bwMode="auto">
            <a:xfrm>
              <a:off x="359" y="102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2</a:t>
              </a:r>
            </a:p>
          </p:txBody>
        </p:sp>
        <p:sp>
          <p:nvSpPr>
            <p:cNvPr id="35859" name="Text Box 58"/>
            <p:cNvSpPr txBox="1">
              <a:spLocks noChangeArrowheads="1"/>
            </p:cNvSpPr>
            <p:nvPr/>
          </p:nvSpPr>
          <p:spPr bwMode="auto">
            <a:xfrm>
              <a:off x="495" y="131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3</a:t>
              </a:r>
            </a:p>
          </p:txBody>
        </p:sp>
        <p:sp>
          <p:nvSpPr>
            <p:cNvPr id="35860" name="Text Box 59"/>
            <p:cNvSpPr txBox="1">
              <a:spLocks noChangeArrowheads="1"/>
            </p:cNvSpPr>
            <p:nvPr/>
          </p:nvSpPr>
          <p:spPr bwMode="auto">
            <a:xfrm>
              <a:off x="687" y="15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4</a:t>
              </a:r>
            </a:p>
          </p:txBody>
        </p:sp>
        <p:sp>
          <p:nvSpPr>
            <p:cNvPr id="35861" name="Text Box 60"/>
            <p:cNvSpPr txBox="1">
              <a:spLocks noChangeArrowheads="1"/>
            </p:cNvSpPr>
            <p:nvPr/>
          </p:nvSpPr>
          <p:spPr bwMode="auto">
            <a:xfrm>
              <a:off x="871" y="190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5</a:t>
              </a:r>
            </a:p>
          </p:txBody>
        </p:sp>
        <p:sp>
          <p:nvSpPr>
            <p:cNvPr id="35862" name="Text Box 61"/>
            <p:cNvSpPr txBox="1">
              <a:spLocks noChangeArrowheads="1"/>
            </p:cNvSpPr>
            <p:nvPr/>
          </p:nvSpPr>
          <p:spPr bwMode="auto">
            <a:xfrm>
              <a:off x="1023" y="215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6</a:t>
              </a:r>
            </a:p>
          </p:txBody>
        </p:sp>
        <p:sp>
          <p:nvSpPr>
            <p:cNvPr id="35863" name="Text Box 62"/>
            <p:cNvSpPr txBox="1">
              <a:spLocks noChangeArrowheads="1"/>
            </p:cNvSpPr>
            <p:nvPr/>
          </p:nvSpPr>
          <p:spPr bwMode="auto">
            <a:xfrm>
              <a:off x="1263" y="242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7</a:t>
              </a:r>
            </a:p>
          </p:txBody>
        </p:sp>
        <p:sp>
          <p:nvSpPr>
            <p:cNvPr id="35864" name="Text Box 64"/>
            <p:cNvSpPr txBox="1">
              <a:spLocks noChangeArrowheads="1"/>
            </p:cNvSpPr>
            <p:nvPr/>
          </p:nvSpPr>
          <p:spPr bwMode="auto">
            <a:xfrm>
              <a:off x="3423" y="3543"/>
              <a:ext cx="6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b="0">
                  <a:solidFill>
                    <a:schemeClr val="tx1"/>
                  </a:solidFill>
                  <a:latin typeface="Arial" panose="020B0604020202020204" pitchFamily="34" charset="0"/>
                  <a:ea typeface="宋体" panose="02010600030101010101" pitchFamily="2" charset="-122"/>
                </a:rPr>
                <a:t>2,3,4,5,6</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78</a:t>
            </a:fld>
            <a:endParaRPr lang="en-GB" altLang="zh-CN"/>
          </a:p>
        </p:txBody>
      </p:sp>
    </p:spTree>
    <p:extLst>
      <p:ext uri="{BB962C8B-B14F-4D97-AF65-F5344CB8AC3E}">
        <p14:creationId xmlns:p14="http://schemas.microsoft.com/office/powerpoint/2010/main" val="202205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742950"/>
            <a:ext cx="7772400" cy="666750"/>
          </a:xfrm>
        </p:spPr>
        <p:txBody>
          <a:bodyPr/>
          <a:lstStyle/>
          <a:p>
            <a:pPr eaLnBrk="1" hangingPunct="1"/>
            <a:r>
              <a:rPr lang="zh-CN" altLang="en-US" b="1" dirty="0">
                <a:ea typeface="大黑体" charset="-122"/>
              </a:rPr>
              <a:t>如何对抗衰落？</a:t>
            </a:r>
          </a:p>
        </p:txBody>
      </p:sp>
      <p:sp>
        <p:nvSpPr>
          <p:cNvPr id="25603" name="Rectangle 3"/>
          <p:cNvSpPr>
            <a:spLocks noGrp="1" noChangeArrowheads="1"/>
          </p:cNvSpPr>
          <p:nvPr>
            <p:ph type="body" idx="1"/>
          </p:nvPr>
        </p:nvSpPr>
        <p:spPr>
          <a:xfrm>
            <a:off x="1082675" y="1858963"/>
            <a:ext cx="7086600" cy="3595687"/>
          </a:xfrm>
        </p:spPr>
        <p:txBody>
          <a:bodyPr/>
          <a:lstStyle/>
          <a:p>
            <a:pPr algn="l" eaLnBrk="1" hangingPunct="1">
              <a:lnSpc>
                <a:spcPct val="90000"/>
              </a:lnSpc>
              <a:buFont typeface="Wingdings" panose="05000000000000000000" pitchFamily="2" charset="2"/>
              <a:buChar char="l"/>
            </a:pPr>
            <a:r>
              <a:rPr lang="zh-CN" altLang="en-US" sz="2800" b="1" dirty="0">
                <a:solidFill>
                  <a:srgbClr val="FF0000"/>
                </a:solidFill>
                <a:ea typeface="大黑体" charset="-122"/>
              </a:rPr>
              <a:t>工程上：</a:t>
            </a:r>
            <a:r>
              <a:rPr lang="zh-CN" altLang="zh-CN" sz="2800" b="1" dirty="0">
                <a:ea typeface="大黑体" charset="-122"/>
              </a:rPr>
              <a:t>减少通信距离；增加发送功率；调整天线高度</a:t>
            </a:r>
            <a:r>
              <a:rPr lang="zh-CN" altLang="en-US" sz="2800" b="1" dirty="0">
                <a:ea typeface="大黑体" charset="-122"/>
              </a:rPr>
              <a:t>。</a:t>
            </a:r>
            <a:endParaRPr lang="zh-CN" altLang="zh-CN" sz="2800" b="1" dirty="0">
              <a:ea typeface="大黑体" charset="-122"/>
            </a:endParaRPr>
          </a:p>
          <a:p>
            <a:pPr algn="l" eaLnBrk="1" hangingPunct="1">
              <a:lnSpc>
                <a:spcPct val="90000"/>
              </a:lnSpc>
              <a:buFont typeface="Wingdings" panose="05000000000000000000" pitchFamily="2" charset="2"/>
              <a:buChar char="l"/>
            </a:pPr>
            <a:endParaRPr lang="en-US" altLang="zh-CN" sz="2800" b="1" dirty="0">
              <a:ea typeface="大黑体" charset="-122"/>
            </a:endParaRPr>
          </a:p>
          <a:p>
            <a:pPr algn="l" eaLnBrk="1" hangingPunct="1">
              <a:lnSpc>
                <a:spcPct val="90000"/>
              </a:lnSpc>
              <a:buFont typeface="Wingdings" panose="05000000000000000000" pitchFamily="2" charset="2"/>
              <a:buChar char="l"/>
            </a:pPr>
            <a:r>
              <a:rPr lang="zh-CN" altLang="en-US" sz="2800" dirty="0">
                <a:solidFill>
                  <a:srgbClr val="FF0000"/>
                </a:solidFill>
                <a:ea typeface="大黑体" charset="-122"/>
              </a:rPr>
              <a:t>宏观尺度：</a:t>
            </a:r>
            <a:r>
              <a:rPr lang="zh-CN" altLang="zh-CN" sz="2800" b="1" dirty="0">
                <a:ea typeface="大黑体" charset="-122"/>
              </a:rPr>
              <a:t>在移动通信中采用微蜂窝、直放站</a:t>
            </a:r>
            <a:r>
              <a:rPr lang="zh-CN" altLang="en-US" sz="2800" b="1" dirty="0">
                <a:ea typeface="大黑体" charset="-122"/>
              </a:rPr>
              <a:t>、中继（协作）、多跳路由选择等。</a:t>
            </a:r>
            <a:endParaRPr lang="zh-CN" altLang="zh-CN" sz="2800" b="1" dirty="0">
              <a:ea typeface="大黑体" charset="-122"/>
            </a:endParaRPr>
          </a:p>
          <a:p>
            <a:pPr algn="l" eaLnBrk="1" hangingPunct="1">
              <a:lnSpc>
                <a:spcPct val="90000"/>
              </a:lnSpc>
              <a:buFont typeface="Wingdings" panose="05000000000000000000" pitchFamily="2" charset="2"/>
              <a:buChar char="l"/>
            </a:pPr>
            <a:endParaRPr lang="en-US" altLang="zh-CN" sz="2800" b="1" dirty="0">
              <a:ea typeface="大黑体" charset="-122"/>
            </a:endParaRPr>
          </a:p>
          <a:p>
            <a:pPr algn="l" eaLnBrk="1" hangingPunct="1">
              <a:lnSpc>
                <a:spcPct val="90000"/>
              </a:lnSpc>
              <a:buFont typeface="Wingdings" panose="05000000000000000000" pitchFamily="2" charset="2"/>
              <a:buChar char="l"/>
            </a:pPr>
            <a:r>
              <a:rPr lang="zh-CN" altLang="en-US" sz="2800" dirty="0">
                <a:solidFill>
                  <a:srgbClr val="FF0000"/>
                </a:solidFill>
                <a:ea typeface="大黑体" charset="-122"/>
              </a:rPr>
              <a:t>微观尺度：</a:t>
            </a:r>
            <a:r>
              <a:rPr lang="zh-CN" altLang="zh-CN" sz="2800" b="1" dirty="0">
                <a:ea typeface="大黑体" charset="-122"/>
              </a:rPr>
              <a:t>采用分集</a:t>
            </a:r>
            <a:r>
              <a:rPr lang="zh-CN" altLang="en-US" sz="2800" dirty="0">
                <a:ea typeface="大黑体" charset="-122"/>
              </a:rPr>
              <a:t>（收</a:t>
            </a:r>
            <a:r>
              <a:rPr lang="en-US" altLang="zh-CN" sz="2800" dirty="0">
                <a:ea typeface="大黑体" charset="-122"/>
              </a:rPr>
              <a:t>/</a:t>
            </a:r>
            <a:r>
              <a:rPr lang="zh-CN" altLang="en-US" sz="2800" dirty="0">
                <a:ea typeface="大黑体" charset="-122"/>
              </a:rPr>
              <a:t>发）</a:t>
            </a:r>
            <a:r>
              <a:rPr lang="zh-CN" altLang="zh-CN" sz="2800" b="1" dirty="0">
                <a:ea typeface="大黑体" charset="-122"/>
              </a:rPr>
              <a:t>技术、均衡技术、瑞克技术、</a:t>
            </a:r>
            <a:r>
              <a:rPr lang="zh-CN" altLang="en-US" sz="2800" b="1" dirty="0">
                <a:ea typeface="大黑体" charset="-122"/>
              </a:rPr>
              <a:t>编码</a:t>
            </a:r>
            <a:r>
              <a:rPr lang="zh-CN" altLang="zh-CN" sz="2800" b="1" dirty="0">
                <a:ea typeface="大黑体" charset="-122"/>
              </a:rPr>
              <a:t>技术等。</a:t>
            </a:r>
          </a:p>
          <a:p>
            <a:pPr eaLnBrk="1" hangingPunct="1">
              <a:lnSpc>
                <a:spcPct val="90000"/>
              </a:lnSpc>
            </a:pPr>
            <a:endParaRPr lang="zh-CN" altLang="zh-CN" sz="2800" b="1" dirty="0">
              <a:ea typeface="大黑体" charset="-122"/>
            </a:endParaRPr>
          </a:p>
          <a:p>
            <a:pPr eaLnBrk="1" hangingPunct="1">
              <a:lnSpc>
                <a:spcPct val="90000"/>
              </a:lnSpc>
            </a:pPr>
            <a:endParaRPr lang="en-US" altLang="zh-CN" sz="2800" b="1" dirty="0">
              <a:ea typeface="大黑体" charset="-122"/>
            </a:endParaRP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7</a:t>
            </a:fld>
            <a:endParaRPr lang="en-GB" altLang="zh-CN"/>
          </a:p>
        </p:txBody>
      </p:sp>
    </p:spTree>
    <p:extLst>
      <p:ext uri="{BB962C8B-B14F-4D97-AF65-F5344CB8AC3E}">
        <p14:creationId xmlns:p14="http://schemas.microsoft.com/office/powerpoint/2010/main" val="453981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6874" y="699294"/>
            <a:ext cx="84804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4000" dirty="0">
                <a:solidFill>
                  <a:srgbClr val="002060"/>
                </a:solidFill>
              </a:rPr>
              <a:t>多径信号的分离（续）：多指相关</a:t>
            </a:r>
          </a:p>
        </p:txBody>
      </p:sp>
      <p:sp>
        <p:nvSpPr>
          <p:cNvPr id="36867" name="Rectangle 51"/>
          <p:cNvSpPr>
            <a:spLocks noChangeArrowheads="1"/>
          </p:cNvSpPr>
          <p:nvPr/>
        </p:nvSpPr>
        <p:spPr bwMode="auto">
          <a:xfrm>
            <a:off x="1527175" y="3409950"/>
            <a:ext cx="6205538" cy="228600"/>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68" name="Line 52"/>
          <p:cNvSpPr>
            <a:spLocks noChangeShapeType="1"/>
          </p:cNvSpPr>
          <p:nvPr/>
        </p:nvSpPr>
        <p:spPr bwMode="auto">
          <a:xfrm>
            <a:off x="3913188" y="338296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69" name="Line 53"/>
          <p:cNvSpPr>
            <a:spLocks noChangeShapeType="1"/>
          </p:cNvSpPr>
          <p:nvPr/>
        </p:nvSpPr>
        <p:spPr bwMode="auto">
          <a:xfrm>
            <a:off x="6937375" y="338296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0" name="Rectangle 54"/>
          <p:cNvSpPr>
            <a:spLocks noChangeArrowheads="1"/>
          </p:cNvSpPr>
          <p:nvPr/>
        </p:nvSpPr>
        <p:spPr bwMode="auto">
          <a:xfrm>
            <a:off x="669925" y="1855788"/>
            <a:ext cx="6207125" cy="228600"/>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71" name="Line 55"/>
          <p:cNvSpPr>
            <a:spLocks noChangeShapeType="1"/>
          </p:cNvSpPr>
          <p:nvPr/>
        </p:nvSpPr>
        <p:spPr bwMode="auto">
          <a:xfrm>
            <a:off x="2089150" y="185578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2" name="Line 56"/>
          <p:cNvSpPr>
            <a:spLocks noChangeShapeType="1"/>
          </p:cNvSpPr>
          <p:nvPr/>
        </p:nvSpPr>
        <p:spPr bwMode="auto">
          <a:xfrm>
            <a:off x="5399088" y="185578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3" name="Rectangle 57"/>
          <p:cNvSpPr>
            <a:spLocks noChangeArrowheads="1"/>
          </p:cNvSpPr>
          <p:nvPr/>
        </p:nvSpPr>
        <p:spPr bwMode="auto">
          <a:xfrm>
            <a:off x="906463" y="2222500"/>
            <a:ext cx="6205537" cy="228600"/>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74" name="Line 58"/>
          <p:cNvSpPr>
            <a:spLocks noChangeShapeType="1"/>
          </p:cNvSpPr>
          <p:nvPr/>
        </p:nvSpPr>
        <p:spPr bwMode="auto">
          <a:xfrm>
            <a:off x="2689225" y="2195513"/>
            <a:ext cx="0" cy="227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59"/>
          <p:cNvSpPr>
            <a:spLocks noChangeShapeType="1"/>
          </p:cNvSpPr>
          <p:nvPr/>
        </p:nvSpPr>
        <p:spPr bwMode="auto">
          <a:xfrm>
            <a:off x="6000750" y="2195513"/>
            <a:ext cx="0" cy="227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Rectangle 60"/>
          <p:cNvSpPr>
            <a:spLocks noChangeArrowheads="1"/>
          </p:cNvSpPr>
          <p:nvPr/>
        </p:nvSpPr>
        <p:spPr bwMode="auto">
          <a:xfrm>
            <a:off x="1082675" y="2632075"/>
            <a:ext cx="6207125" cy="228600"/>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77" name="Line 61"/>
          <p:cNvSpPr>
            <a:spLocks noChangeShapeType="1"/>
          </p:cNvSpPr>
          <p:nvPr/>
        </p:nvSpPr>
        <p:spPr bwMode="auto">
          <a:xfrm>
            <a:off x="2905125" y="264636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8" name="Line 62"/>
          <p:cNvSpPr>
            <a:spLocks noChangeShapeType="1"/>
          </p:cNvSpPr>
          <p:nvPr/>
        </p:nvSpPr>
        <p:spPr bwMode="auto">
          <a:xfrm>
            <a:off x="6218238" y="264636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Rectangle 63"/>
          <p:cNvSpPr>
            <a:spLocks noChangeArrowheads="1"/>
          </p:cNvSpPr>
          <p:nvPr/>
        </p:nvSpPr>
        <p:spPr bwMode="auto">
          <a:xfrm>
            <a:off x="1320800" y="3043238"/>
            <a:ext cx="6205538" cy="230187"/>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80" name="Line 64"/>
          <p:cNvSpPr>
            <a:spLocks noChangeShapeType="1"/>
          </p:cNvSpPr>
          <p:nvPr/>
        </p:nvSpPr>
        <p:spPr bwMode="auto">
          <a:xfrm>
            <a:off x="3409950" y="304323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Line 65"/>
          <p:cNvSpPr>
            <a:spLocks noChangeShapeType="1"/>
          </p:cNvSpPr>
          <p:nvPr/>
        </p:nvSpPr>
        <p:spPr bwMode="auto">
          <a:xfrm>
            <a:off x="6505575" y="304323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Line 66"/>
          <p:cNvSpPr>
            <a:spLocks noChangeShapeType="1"/>
          </p:cNvSpPr>
          <p:nvPr/>
        </p:nvSpPr>
        <p:spPr bwMode="auto">
          <a:xfrm>
            <a:off x="863600" y="5908675"/>
            <a:ext cx="72548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3" name="Rectangle 67"/>
          <p:cNvSpPr>
            <a:spLocks noChangeArrowheads="1"/>
          </p:cNvSpPr>
          <p:nvPr/>
        </p:nvSpPr>
        <p:spPr bwMode="auto">
          <a:xfrm>
            <a:off x="5641975" y="5476875"/>
            <a:ext cx="274638" cy="422275"/>
          </a:xfrm>
          <a:prstGeom prst="rect">
            <a:avLst/>
          </a:prstGeom>
          <a:solidFill>
            <a:srgbClr val="FF6600"/>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84" name="Line 68"/>
          <p:cNvSpPr>
            <a:spLocks noChangeShapeType="1"/>
          </p:cNvSpPr>
          <p:nvPr/>
        </p:nvSpPr>
        <p:spPr bwMode="auto">
          <a:xfrm flipV="1">
            <a:off x="3003550" y="4119563"/>
            <a:ext cx="0" cy="134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69"/>
          <p:cNvSpPr>
            <a:spLocks noChangeShapeType="1"/>
          </p:cNvSpPr>
          <p:nvPr/>
        </p:nvSpPr>
        <p:spPr bwMode="auto">
          <a:xfrm flipV="1">
            <a:off x="2381250" y="4119563"/>
            <a:ext cx="0" cy="134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70"/>
          <p:cNvSpPr>
            <a:spLocks noChangeShapeType="1"/>
          </p:cNvSpPr>
          <p:nvPr/>
        </p:nvSpPr>
        <p:spPr bwMode="auto">
          <a:xfrm flipV="1">
            <a:off x="1758950" y="4119563"/>
            <a:ext cx="0" cy="134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Text Box 71"/>
          <p:cNvSpPr txBox="1">
            <a:spLocks noChangeArrowheads="1"/>
          </p:cNvSpPr>
          <p:nvPr/>
        </p:nvSpPr>
        <p:spPr bwMode="auto">
          <a:xfrm>
            <a:off x="1912938" y="3960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800" b="0">
                <a:solidFill>
                  <a:schemeClr val="tx1"/>
                </a:solidFill>
                <a:latin typeface="Arial" panose="020B0604020202020204" pitchFamily="34" charset="0"/>
                <a:ea typeface="宋体" panose="02010600030101010101" pitchFamily="2" charset="-122"/>
              </a:rPr>
              <a:t>t</a:t>
            </a:r>
            <a:r>
              <a:rPr kumimoji="0" lang="en-US" altLang="zh-CN" sz="1800" b="0" baseline="-25000">
                <a:solidFill>
                  <a:schemeClr val="tx1"/>
                </a:solidFill>
                <a:latin typeface="Arial" panose="020B0604020202020204" pitchFamily="34" charset="0"/>
                <a:ea typeface="宋体" panose="02010600030101010101" pitchFamily="2" charset="-122"/>
              </a:rPr>
              <a:t>c</a:t>
            </a:r>
            <a:endParaRPr kumimoji="0" lang="en-US" altLang="zh-CN" sz="1800" b="0">
              <a:solidFill>
                <a:schemeClr val="tx1"/>
              </a:solidFill>
              <a:latin typeface="Arial" panose="020B0604020202020204" pitchFamily="34" charset="0"/>
              <a:ea typeface="宋体" panose="02010600030101010101" pitchFamily="2" charset="-122"/>
            </a:endParaRPr>
          </a:p>
        </p:txBody>
      </p:sp>
      <p:sp>
        <p:nvSpPr>
          <p:cNvPr id="36888" name="Text Box 72"/>
          <p:cNvSpPr txBox="1">
            <a:spLocks noChangeArrowheads="1"/>
          </p:cNvSpPr>
          <p:nvPr/>
        </p:nvSpPr>
        <p:spPr bwMode="auto">
          <a:xfrm>
            <a:off x="2528888" y="3960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800" b="0">
                <a:solidFill>
                  <a:schemeClr val="tx1"/>
                </a:solidFill>
                <a:latin typeface="Arial" panose="020B0604020202020204" pitchFamily="34" charset="0"/>
                <a:ea typeface="宋体" panose="02010600030101010101" pitchFamily="2" charset="-122"/>
              </a:rPr>
              <a:t>t</a:t>
            </a:r>
            <a:r>
              <a:rPr kumimoji="0" lang="en-US" altLang="zh-CN" sz="1800" b="0" baseline="-25000">
                <a:solidFill>
                  <a:schemeClr val="tx1"/>
                </a:solidFill>
                <a:latin typeface="Arial" panose="020B0604020202020204" pitchFamily="34" charset="0"/>
                <a:ea typeface="宋体" panose="02010600030101010101" pitchFamily="2" charset="-122"/>
              </a:rPr>
              <a:t>c</a:t>
            </a:r>
            <a:endParaRPr kumimoji="0" lang="en-US" altLang="zh-CN" sz="1800" b="0">
              <a:solidFill>
                <a:schemeClr val="tx1"/>
              </a:solidFill>
              <a:latin typeface="Arial" panose="020B0604020202020204" pitchFamily="34" charset="0"/>
              <a:ea typeface="宋体" panose="02010600030101010101" pitchFamily="2" charset="-122"/>
            </a:endParaRPr>
          </a:p>
        </p:txBody>
      </p:sp>
      <p:grpSp>
        <p:nvGrpSpPr>
          <p:cNvPr id="36889" name="Group 73"/>
          <p:cNvGrpSpPr>
            <a:grpSpLocks/>
          </p:cNvGrpSpPr>
          <p:nvPr/>
        </p:nvGrpSpPr>
        <p:grpSpPr bwMode="auto">
          <a:xfrm>
            <a:off x="887413" y="4287838"/>
            <a:ext cx="6532562" cy="228600"/>
            <a:chOff x="657" y="935"/>
            <a:chExt cx="4763" cy="227"/>
          </a:xfrm>
        </p:grpSpPr>
        <p:sp>
          <p:nvSpPr>
            <p:cNvPr id="36917" name="Rectangle 74"/>
            <p:cNvSpPr>
              <a:spLocks noChangeArrowheads="1"/>
            </p:cNvSpPr>
            <p:nvPr/>
          </p:nvSpPr>
          <p:spPr bwMode="auto">
            <a:xfrm>
              <a:off x="657" y="935"/>
              <a:ext cx="4763" cy="227"/>
            </a:xfrm>
            <a:prstGeom prst="rect">
              <a:avLst/>
            </a:prstGeom>
            <a:solidFill>
              <a:srgbClr val="FF6600">
                <a:alpha val="89803"/>
              </a:srgbClr>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918" name="Line 75"/>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9" name="Line 76"/>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90" name="Text Box 77"/>
          <p:cNvSpPr txBox="1">
            <a:spLocks noChangeArrowheads="1"/>
          </p:cNvSpPr>
          <p:nvPr/>
        </p:nvSpPr>
        <p:spPr bwMode="auto">
          <a:xfrm>
            <a:off x="4848225" y="4287838"/>
            <a:ext cx="906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b="0">
                <a:solidFill>
                  <a:schemeClr val="tx1"/>
                </a:solidFill>
                <a:latin typeface="Arial" panose="020B0604020202020204" pitchFamily="34" charset="0"/>
                <a:ea typeface="宋体" panose="02010600030101010101" pitchFamily="2" charset="-122"/>
              </a:rPr>
              <a:t>本地码</a:t>
            </a:r>
            <a:r>
              <a:rPr kumimoji="0" lang="en-US" altLang="zh-CN" b="0">
                <a:solidFill>
                  <a:schemeClr val="tx1"/>
                </a:solidFill>
                <a:latin typeface="Arial" panose="020B0604020202020204" pitchFamily="34" charset="0"/>
                <a:ea typeface="宋体" panose="02010600030101010101" pitchFamily="2" charset="-122"/>
              </a:rPr>
              <a:t>1</a:t>
            </a:r>
          </a:p>
        </p:txBody>
      </p:sp>
      <p:sp>
        <p:nvSpPr>
          <p:cNvPr id="36891" name="Text Box 78"/>
          <p:cNvSpPr txBox="1">
            <a:spLocks noChangeArrowheads="1"/>
          </p:cNvSpPr>
          <p:nvPr/>
        </p:nvSpPr>
        <p:spPr bwMode="auto">
          <a:xfrm>
            <a:off x="8305800" y="2195513"/>
            <a:ext cx="4286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b="0">
                <a:solidFill>
                  <a:schemeClr val="tx1"/>
                </a:solidFill>
                <a:latin typeface="Arial" panose="020B0604020202020204" pitchFamily="34" charset="0"/>
                <a:ea typeface="宋体" panose="02010600030101010101" pitchFamily="2" charset="-122"/>
              </a:rPr>
              <a:t>多径信号</a:t>
            </a:r>
          </a:p>
        </p:txBody>
      </p:sp>
      <p:sp>
        <p:nvSpPr>
          <p:cNvPr id="36892" name="Text Box 79"/>
          <p:cNvSpPr txBox="1">
            <a:spLocks noChangeArrowheads="1"/>
          </p:cNvSpPr>
          <p:nvPr/>
        </p:nvSpPr>
        <p:spPr bwMode="auto">
          <a:xfrm>
            <a:off x="7366000" y="5486400"/>
            <a:ext cx="1300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b="0">
                <a:solidFill>
                  <a:schemeClr val="tx1"/>
                </a:solidFill>
                <a:latin typeface="Arial" panose="020B0604020202020204" pitchFamily="34" charset="0"/>
                <a:ea typeface="宋体" panose="02010600030101010101" pitchFamily="2" charset="-122"/>
              </a:rPr>
              <a:t>相关器输出</a:t>
            </a:r>
          </a:p>
        </p:txBody>
      </p:sp>
      <p:grpSp>
        <p:nvGrpSpPr>
          <p:cNvPr id="36893" name="Group 80"/>
          <p:cNvGrpSpPr>
            <a:grpSpLocks/>
          </p:cNvGrpSpPr>
          <p:nvPr/>
        </p:nvGrpSpPr>
        <p:grpSpPr bwMode="auto">
          <a:xfrm>
            <a:off x="1524000" y="4627563"/>
            <a:ext cx="6532563" cy="228600"/>
            <a:chOff x="657" y="935"/>
            <a:chExt cx="4763" cy="227"/>
          </a:xfrm>
        </p:grpSpPr>
        <p:sp>
          <p:nvSpPr>
            <p:cNvPr id="36914" name="Rectangle 81"/>
            <p:cNvSpPr>
              <a:spLocks noChangeArrowheads="1"/>
            </p:cNvSpPr>
            <p:nvPr/>
          </p:nvSpPr>
          <p:spPr bwMode="auto">
            <a:xfrm>
              <a:off x="657" y="935"/>
              <a:ext cx="4763" cy="227"/>
            </a:xfrm>
            <a:prstGeom prst="rect">
              <a:avLst/>
            </a:prstGeom>
            <a:solidFill>
              <a:srgbClr val="FF9900">
                <a:alpha val="89803"/>
              </a:srgbClr>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915" name="Line 82"/>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6" name="Line 83"/>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94" name="Text Box 84"/>
          <p:cNvSpPr txBox="1">
            <a:spLocks noChangeArrowheads="1"/>
          </p:cNvSpPr>
          <p:nvPr/>
        </p:nvSpPr>
        <p:spPr bwMode="auto">
          <a:xfrm>
            <a:off x="4854575" y="4603750"/>
            <a:ext cx="906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b="0">
                <a:solidFill>
                  <a:schemeClr val="tx1"/>
                </a:solidFill>
                <a:latin typeface="Arial" panose="020B0604020202020204" pitchFamily="34" charset="0"/>
                <a:ea typeface="宋体" panose="02010600030101010101" pitchFamily="2" charset="-122"/>
              </a:rPr>
              <a:t>本地码</a:t>
            </a:r>
            <a:r>
              <a:rPr kumimoji="0" lang="en-US" altLang="zh-CN" b="0">
                <a:solidFill>
                  <a:schemeClr val="tx1"/>
                </a:solidFill>
                <a:latin typeface="Arial" panose="020B0604020202020204" pitchFamily="34" charset="0"/>
                <a:ea typeface="宋体" panose="02010600030101010101" pitchFamily="2" charset="-122"/>
              </a:rPr>
              <a:t>2</a:t>
            </a:r>
          </a:p>
        </p:txBody>
      </p:sp>
      <p:grpSp>
        <p:nvGrpSpPr>
          <p:cNvPr id="36895" name="Group 85"/>
          <p:cNvGrpSpPr>
            <a:grpSpLocks/>
          </p:cNvGrpSpPr>
          <p:nvPr/>
        </p:nvGrpSpPr>
        <p:grpSpPr bwMode="auto">
          <a:xfrm>
            <a:off x="2184400" y="4967288"/>
            <a:ext cx="6532563" cy="228600"/>
            <a:chOff x="657" y="935"/>
            <a:chExt cx="4763" cy="227"/>
          </a:xfrm>
        </p:grpSpPr>
        <p:sp>
          <p:nvSpPr>
            <p:cNvPr id="36911" name="Rectangle 86"/>
            <p:cNvSpPr>
              <a:spLocks noChangeArrowheads="1"/>
            </p:cNvSpPr>
            <p:nvPr/>
          </p:nvSpPr>
          <p:spPr bwMode="auto">
            <a:xfrm>
              <a:off x="657" y="935"/>
              <a:ext cx="4763" cy="227"/>
            </a:xfrm>
            <a:prstGeom prst="rect">
              <a:avLst/>
            </a:prstGeom>
            <a:solidFill>
              <a:srgbClr val="FFCC00">
                <a:alpha val="89803"/>
              </a:srgbClr>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912" name="Line 87"/>
            <p:cNvSpPr>
              <a:spLocks noChangeShapeType="1"/>
            </p:cNvSpPr>
            <p:nvPr/>
          </p:nvSpPr>
          <p:spPr bwMode="auto">
            <a:xfrm>
              <a:off x="174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Line 88"/>
            <p:cNvSpPr>
              <a:spLocks noChangeShapeType="1"/>
            </p:cNvSpPr>
            <p:nvPr/>
          </p:nvSpPr>
          <p:spPr bwMode="auto">
            <a:xfrm>
              <a:off x="4286" y="93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96" name="Text Box 89"/>
          <p:cNvSpPr txBox="1">
            <a:spLocks noChangeArrowheads="1"/>
          </p:cNvSpPr>
          <p:nvPr/>
        </p:nvSpPr>
        <p:spPr bwMode="auto">
          <a:xfrm>
            <a:off x="4856163" y="4967288"/>
            <a:ext cx="906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zh-CN" altLang="en-US" b="0">
                <a:solidFill>
                  <a:schemeClr val="tx1"/>
                </a:solidFill>
                <a:latin typeface="Arial" panose="020B0604020202020204" pitchFamily="34" charset="0"/>
                <a:ea typeface="宋体" panose="02010600030101010101" pitchFamily="2" charset="-122"/>
              </a:rPr>
              <a:t>本地码</a:t>
            </a:r>
            <a:r>
              <a:rPr kumimoji="0" lang="en-US" altLang="zh-CN" b="0">
                <a:solidFill>
                  <a:schemeClr val="tx1"/>
                </a:solidFill>
                <a:latin typeface="Arial" panose="020B0604020202020204" pitchFamily="34" charset="0"/>
                <a:ea typeface="宋体" panose="02010600030101010101" pitchFamily="2" charset="-122"/>
              </a:rPr>
              <a:t>3</a:t>
            </a:r>
          </a:p>
        </p:txBody>
      </p:sp>
      <p:sp>
        <p:nvSpPr>
          <p:cNvPr id="36897" name="Rectangle 90"/>
          <p:cNvSpPr>
            <a:spLocks noChangeArrowheads="1"/>
          </p:cNvSpPr>
          <p:nvPr/>
        </p:nvSpPr>
        <p:spPr bwMode="auto">
          <a:xfrm>
            <a:off x="6289675" y="5624513"/>
            <a:ext cx="274638" cy="276225"/>
          </a:xfrm>
          <a:prstGeom prst="rect">
            <a:avLst/>
          </a:prstGeom>
          <a:solidFill>
            <a:srgbClr val="FF9900"/>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98" name="Rectangle 91"/>
          <p:cNvSpPr>
            <a:spLocks noChangeArrowheads="1"/>
          </p:cNvSpPr>
          <p:nvPr/>
        </p:nvSpPr>
        <p:spPr bwMode="auto">
          <a:xfrm>
            <a:off x="6937375" y="5703888"/>
            <a:ext cx="274638" cy="196850"/>
          </a:xfrm>
          <a:prstGeom prst="rect">
            <a:avLst/>
          </a:prstGeom>
          <a:solidFill>
            <a:srgbClr val="FFCC00"/>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36899" name="Line 92"/>
          <p:cNvSpPr>
            <a:spLocks noChangeShapeType="1"/>
          </p:cNvSpPr>
          <p:nvPr/>
        </p:nvSpPr>
        <p:spPr bwMode="auto">
          <a:xfrm flipV="1">
            <a:off x="4283075" y="4138613"/>
            <a:ext cx="0"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Line 93"/>
          <p:cNvSpPr>
            <a:spLocks noChangeShapeType="1"/>
          </p:cNvSpPr>
          <p:nvPr/>
        </p:nvSpPr>
        <p:spPr bwMode="auto">
          <a:xfrm flipV="1">
            <a:off x="3660775" y="4138613"/>
            <a:ext cx="0"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1" name="Text Box 94"/>
          <p:cNvSpPr txBox="1">
            <a:spLocks noChangeArrowheads="1"/>
          </p:cNvSpPr>
          <p:nvPr/>
        </p:nvSpPr>
        <p:spPr bwMode="auto">
          <a:xfrm>
            <a:off x="3192463" y="398145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800" b="0">
                <a:solidFill>
                  <a:schemeClr val="tx1"/>
                </a:solidFill>
                <a:latin typeface="Arial" panose="020B0604020202020204" pitchFamily="34" charset="0"/>
                <a:ea typeface="宋体" panose="02010600030101010101" pitchFamily="2" charset="-122"/>
              </a:rPr>
              <a:t>t</a:t>
            </a:r>
            <a:r>
              <a:rPr kumimoji="0" lang="en-US" altLang="zh-CN" sz="1800" b="0" baseline="-25000">
                <a:solidFill>
                  <a:schemeClr val="tx1"/>
                </a:solidFill>
                <a:latin typeface="Arial" panose="020B0604020202020204" pitchFamily="34" charset="0"/>
                <a:ea typeface="宋体" panose="02010600030101010101" pitchFamily="2" charset="-122"/>
              </a:rPr>
              <a:t>c</a:t>
            </a:r>
            <a:endParaRPr kumimoji="0" lang="en-US" altLang="zh-CN" sz="1800" b="0">
              <a:solidFill>
                <a:schemeClr val="tx1"/>
              </a:solidFill>
              <a:latin typeface="Arial" panose="020B0604020202020204" pitchFamily="34" charset="0"/>
              <a:ea typeface="宋体" panose="02010600030101010101" pitchFamily="2" charset="-122"/>
            </a:endParaRPr>
          </a:p>
        </p:txBody>
      </p:sp>
      <p:sp>
        <p:nvSpPr>
          <p:cNvPr id="36902" name="Text Box 95"/>
          <p:cNvSpPr txBox="1">
            <a:spLocks noChangeArrowheads="1"/>
          </p:cNvSpPr>
          <p:nvPr/>
        </p:nvSpPr>
        <p:spPr bwMode="auto">
          <a:xfrm>
            <a:off x="3808413" y="398145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800" b="0">
                <a:solidFill>
                  <a:schemeClr val="tx1"/>
                </a:solidFill>
                <a:latin typeface="Arial" panose="020B0604020202020204" pitchFamily="34" charset="0"/>
                <a:ea typeface="宋体" panose="02010600030101010101" pitchFamily="2" charset="-122"/>
              </a:rPr>
              <a:t>t</a:t>
            </a:r>
            <a:r>
              <a:rPr kumimoji="0" lang="en-US" altLang="zh-CN" sz="1800" b="0" baseline="-25000">
                <a:solidFill>
                  <a:schemeClr val="tx1"/>
                </a:solidFill>
                <a:latin typeface="Arial" panose="020B0604020202020204" pitchFamily="34" charset="0"/>
                <a:ea typeface="宋体" panose="02010600030101010101" pitchFamily="2" charset="-122"/>
              </a:rPr>
              <a:t>c</a:t>
            </a:r>
            <a:endParaRPr kumimoji="0" lang="en-US" altLang="zh-CN" sz="1800" b="0">
              <a:solidFill>
                <a:schemeClr val="tx1"/>
              </a:solidFill>
              <a:latin typeface="Arial" panose="020B0604020202020204" pitchFamily="34" charset="0"/>
              <a:ea typeface="宋体" panose="02010600030101010101" pitchFamily="2" charset="-122"/>
            </a:endParaRPr>
          </a:p>
        </p:txBody>
      </p:sp>
      <p:sp>
        <p:nvSpPr>
          <p:cNvPr id="36903" name="Text Box 96"/>
          <p:cNvSpPr txBox="1">
            <a:spLocks noChangeArrowheads="1"/>
          </p:cNvSpPr>
          <p:nvPr/>
        </p:nvSpPr>
        <p:spPr bwMode="auto">
          <a:xfrm>
            <a:off x="7874000" y="18557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1</a:t>
            </a:r>
          </a:p>
        </p:txBody>
      </p:sp>
      <p:sp>
        <p:nvSpPr>
          <p:cNvPr id="36904" name="Text Box 97"/>
          <p:cNvSpPr txBox="1">
            <a:spLocks noChangeArrowheads="1"/>
          </p:cNvSpPr>
          <p:nvPr/>
        </p:nvSpPr>
        <p:spPr bwMode="auto">
          <a:xfrm>
            <a:off x="7874000" y="33829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5</a:t>
            </a:r>
          </a:p>
        </p:txBody>
      </p:sp>
      <p:sp>
        <p:nvSpPr>
          <p:cNvPr id="36905" name="Text Box 98"/>
          <p:cNvSpPr txBox="1">
            <a:spLocks noChangeArrowheads="1"/>
          </p:cNvSpPr>
          <p:nvPr/>
        </p:nvSpPr>
        <p:spPr bwMode="auto">
          <a:xfrm>
            <a:off x="7874000" y="29876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4</a:t>
            </a:r>
          </a:p>
        </p:txBody>
      </p:sp>
      <p:sp>
        <p:nvSpPr>
          <p:cNvPr id="36906" name="Text Box 99"/>
          <p:cNvSpPr txBox="1">
            <a:spLocks noChangeArrowheads="1"/>
          </p:cNvSpPr>
          <p:nvPr/>
        </p:nvSpPr>
        <p:spPr bwMode="auto">
          <a:xfrm>
            <a:off x="7874000" y="25908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3</a:t>
            </a:r>
          </a:p>
        </p:txBody>
      </p:sp>
      <p:sp>
        <p:nvSpPr>
          <p:cNvPr id="36907" name="Text Box 100"/>
          <p:cNvSpPr txBox="1">
            <a:spLocks noChangeArrowheads="1"/>
          </p:cNvSpPr>
          <p:nvPr/>
        </p:nvSpPr>
        <p:spPr bwMode="auto">
          <a:xfrm>
            <a:off x="7874000" y="2195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2</a:t>
            </a:r>
          </a:p>
        </p:txBody>
      </p:sp>
      <p:sp>
        <p:nvSpPr>
          <p:cNvPr id="36908" name="Text Box 101"/>
          <p:cNvSpPr txBox="1">
            <a:spLocks noChangeArrowheads="1"/>
          </p:cNvSpPr>
          <p:nvPr/>
        </p:nvSpPr>
        <p:spPr bwMode="auto">
          <a:xfrm>
            <a:off x="5426075" y="5986463"/>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1,2,3</a:t>
            </a:r>
          </a:p>
        </p:txBody>
      </p:sp>
      <p:sp>
        <p:nvSpPr>
          <p:cNvPr id="36909" name="Text Box 102"/>
          <p:cNvSpPr txBox="1">
            <a:spLocks noChangeArrowheads="1"/>
          </p:cNvSpPr>
          <p:nvPr/>
        </p:nvSpPr>
        <p:spPr bwMode="auto">
          <a:xfrm>
            <a:off x="6145213" y="5986463"/>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2,3,4</a:t>
            </a:r>
          </a:p>
        </p:txBody>
      </p:sp>
      <p:sp>
        <p:nvSpPr>
          <p:cNvPr id="36910" name="Text Box 103"/>
          <p:cNvSpPr txBox="1">
            <a:spLocks noChangeArrowheads="1"/>
          </p:cNvSpPr>
          <p:nvPr/>
        </p:nvSpPr>
        <p:spPr bwMode="auto">
          <a:xfrm>
            <a:off x="6865938" y="5984875"/>
            <a:ext cx="4302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eaLnBrk="1" hangingPunct="1"/>
            <a:r>
              <a:rPr kumimoji="0" lang="en-US" altLang="zh-CN" sz="1400" b="0">
                <a:solidFill>
                  <a:schemeClr val="tx1"/>
                </a:solidFill>
                <a:latin typeface="Arial" panose="020B0604020202020204" pitchFamily="34" charset="0"/>
                <a:ea typeface="宋体" panose="02010600030101010101" pitchFamily="2" charset="-122"/>
              </a:rPr>
              <a:t>4,5</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79</a:t>
            </a:fld>
            <a:endParaRPr lang="en-GB" altLang="zh-CN"/>
          </a:p>
        </p:txBody>
      </p:sp>
    </p:spTree>
    <p:extLst>
      <p:ext uri="{BB962C8B-B14F-4D97-AF65-F5344CB8AC3E}">
        <p14:creationId xmlns:p14="http://schemas.microsoft.com/office/powerpoint/2010/main" val="950857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588168" y="626122"/>
            <a:ext cx="8105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5400" dirty="0">
                <a:solidFill>
                  <a:srgbClr val="002060"/>
                </a:solidFill>
              </a:rPr>
              <a:t>多径信号的分离（续）</a:t>
            </a:r>
          </a:p>
        </p:txBody>
      </p:sp>
      <p:grpSp>
        <p:nvGrpSpPr>
          <p:cNvPr id="4100" name="Group 3"/>
          <p:cNvGrpSpPr>
            <a:grpSpLocks/>
          </p:cNvGrpSpPr>
          <p:nvPr/>
        </p:nvGrpSpPr>
        <p:grpSpPr bwMode="auto">
          <a:xfrm>
            <a:off x="1533525" y="1614488"/>
            <a:ext cx="6076950" cy="3119437"/>
            <a:chOff x="926" y="741"/>
            <a:chExt cx="3828" cy="1965"/>
          </a:xfrm>
        </p:grpSpPr>
        <p:sp>
          <p:nvSpPr>
            <p:cNvPr id="4102" name="Line 4"/>
            <p:cNvSpPr>
              <a:spLocks noChangeShapeType="1"/>
            </p:cNvSpPr>
            <p:nvPr/>
          </p:nvSpPr>
          <p:spPr bwMode="auto">
            <a:xfrm>
              <a:off x="926" y="2320"/>
              <a:ext cx="3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3" name="Line 5"/>
            <p:cNvSpPr>
              <a:spLocks noChangeShapeType="1"/>
            </p:cNvSpPr>
            <p:nvPr/>
          </p:nvSpPr>
          <p:spPr bwMode="auto">
            <a:xfrm flipV="1">
              <a:off x="2854" y="825"/>
              <a:ext cx="0" cy="1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4" name="Text Box 6"/>
            <p:cNvSpPr txBox="1">
              <a:spLocks noChangeArrowheads="1"/>
            </p:cNvSpPr>
            <p:nvPr/>
          </p:nvSpPr>
          <p:spPr bwMode="auto">
            <a:xfrm>
              <a:off x="4492" y="2346"/>
              <a:ext cx="2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a:t>
              </a:r>
              <a:r>
                <a:rPr lang="en-US" altLang="zh-CN" sz="2000" baseline="-25000">
                  <a:sym typeface="Symbol" panose="05050102010706020507" pitchFamily="18" charset="2"/>
                </a:rPr>
                <a:t>n</a:t>
              </a:r>
              <a:r>
                <a:rPr lang="en-US" altLang="zh-CN"/>
                <a:t> </a:t>
              </a:r>
            </a:p>
          </p:txBody>
        </p:sp>
        <p:grpSp>
          <p:nvGrpSpPr>
            <p:cNvPr id="4105" name="Group 7"/>
            <p:cNvGrpSpPr>
              <a:grpSpLocks/>
            </p:cNvGrpSpPr>
            <p:nvPr/>
          </p:nvGrpSpPr>
          <p:grpSpPr bwMode="auto">
            <a:xfrm>
              <a:off x="3222" y="1132"/>
              <a:ext cx="744" cy="1210"/>
              <a:chOff x="902" y="816"/>
              <a:chExt cx="744" cy="1296"/>
            </a:xfrm>
          </p:grpSpPr>
          <p:sp>
            <p:nvSpPr>
              <p:cNvPr id="4130" name="Line 8"/>
              <p:cNvSpPr>
                <a:spLocks noChangeShapeType="1"/>
              </p:cNvSpPr>
              <p:nvPr/>
            </p:nvSpPr>
            <p:spPr bwMode="auto">
              <a:xfrm flipV="1">
                <a:off x="902" y="816"/>
                <a:ext cx="368" cy="1296"/>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1" name="Line 9"/>
              <p:cNvSpPr>
                <a:spLocks noChangeShapeType="1"/>
              </p:cNvSpPr>
              <p:nvPr/>
            </p:nvSpPr>
            <p:spPr bwMode="auto">
              <a:xfrm>
                <a:off x="1278" y="840"/>
                <a:ext cx="368" cy="1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6" name="Group 10"/>
            <p:cNvGrpSpPr>
              <a:grpSpLocks/>
            </p:cNvGrpSpPr>
            <p:nvPr/>
          </p:nvGrpSpPr>
          <p:grpSpPr bwMode="auto">
            <a:xfrm>
              <a:off x="2862" y="1110"/>
              <a:ext cx="744" cy="1210"/>
              <a:chOff x="902" y="816"/>
              <a:chExt cx="744" cy="1296"/>
            </a:xfrm>
          </p:grpSpPr>
          <p:sp>
            <p:nvSpPr>
              <p:cNvPr id="4128" name="Line 11"/>
              <p:cNvSpPr>
                <a:spLocks noChangeShapeType="1"/>
              </p:cNvSpPr>
              <p:nvPr/>
            </p:nvSpPr>
            <p:spPr bwMode="auto">
              <a:xfrm flipV="1">
                <a:off x="902" y="816"/>
                <a:ext cx="368" cy="1296"/>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9" name="Line 12"/>
              <p:cNvSpPr>
                <a:spLocks noChangeShapeType="1"/>
              </p:cNvSpPr>
              <p:nvPr/>
            </p:nvSpPr>
            <p:spPr bwMode="auto">
              <a:xfrm>
                <a:off x="1278" y="840"/>
                <a:ext cx="368" cy="1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7" name="Group 13"/>
            <p:cNvGrpSpPr>
              <a:grpSpLocks/>
            </p:cNvGrpSpPr>
            <p:nvPr/>
          </p:nvGrpSpPr>
          <p:grpSpPr bwMode="auto">
            <a:xfrm>
              <a:off x="2862" y="1125"/>
              <a:ext cx="744" cy="1210"/>
              <a:chOff x="902" y="816"/>
              <a:chExt cx="744" cy="1296"/>
            </a:xfrm>
          </p:grpSpPr>
          <p:sp>
            <p:nvSpPr>
              <p:cNvPr id="4126" name="Line 14"/>
              <p:cNvSpPr>
                <a:spLocks noChangeShapeType="1"/>
              </p:cNvSpPr>
              <p:nvPr/>
            </p:nvSpPr>
            <p:spPr bwMode="auto">
              <a:xfrm flipV="1">
                <a:off x="902" y="816"/>
                <a:ext cx="368" cy="1296"/>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7" name="Line 15"/>
              <p:cNvSpPr>
                <a:spLocks noChangeShapeType="1"/>
              </p:cNvSpPr>
              <p:nvPr/>
            </p:nvSpPr>
            <p:spPr bwMode="auto">
              <a:xfrm>
                <a:off x="1278" y="840"/>
                <a:ext cx="368" cy="1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8" name="Group 16"/>
            <p:cNvGrpSpPr>
              <a:grpSpLocks/>
            </p:cNvGrpSpPr>
            <p:nvPr/>
          </p:nvGrpSpPr>
          <p:grpSpPr bwMode="auto">
            <a:xfrm>
              <a:off x="3590" y="1110"/>
              <a:ext cx="744" cy="1210"/>
              <a:chOff x="902" y="816"/>
              <a:chExt cx="744" cy="1296"/>
            </a:xfrm>
          </p:grpSpPr>
          <p:sp>
            <p:nvSpPr>
              <p:cNvPr id="4124" name="Line 17"/>
              <p:cNvSpPr>
                <a:spLocks noChangeShapeType="1"/>
              </p:cNvSpPr>
              <p:nvPr/>
            </p:nvSpPr>
            <p:spPr bwMode="auto">
              <a:xfrm flipV="1">
                <a:off x="902" y="816"/>
                <a:ext cx="368" cy="1296"/>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Line 18"/>
              <p:cNvSpPr>
                <a:spLocks noChangeShapeType="1"/>
              </p:cNvSpPr>
              <p:nvPr/>
            </p:nvSpPr>
            <p:spPr bwMode="auto">
              <a:xfrm>
                <a:off x="1278" y="840"/>
                <a:ext cx="368" cy="1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9" name="Group 19"/>
            <p:cNvGrpSpPr>
              <a:grpSpLocks/>
            </p:cNvGrpSpPr>
            <p:nvPr/>
          </p:nvGrpSpPr>
          <p:grpSpPr bwMode="auto">
            <a:xfrm>
              <a:off x="2102" y="1102"/>
              <a:ext cx="744" cy="1210"/>
              <a:chOff x="902" y="816"/>
              <a:chExt cx="744" cy="1296"/>
            </a:xfrm>
          </p:grpSpPr>
          <p:sp>
            <p:nvSpPr>
              <p:cNvPr id="4122" name="Line 20"/>
              <p:cNvSpPr>
                <a:spLocks noChangeShapeType="1"/>
              </p:cNvSpPr>
              <p:nvPr/>
            </p:nvSpPr>
            <p:spPr bwMode="auto">
              <a:xfrm flipV="1">
                <a:off x="902" y="816"/>
                <a:ext cx="368" cy="1296"/>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3" name="Line 21"/>
              <p:cNvSpPr>
                <a:spLocks noChangeShapeType="1"/>
              </p:cNvSpPr>
              <p:nvPr/>
            </p:nvSpPr>
            <p:spPr bwMode="auto">
              <a:xfrm>
                <a:off x="1278" y="840"/>
                <a:ext cx="368" cy="1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10" name="Group 22"/>
            <p:cNvGrpSpPr>
              <a:grpSpLocks/>
            </p:cNvGrpSpPr>
            <p:nvPr/>
          </p:nvGrpSpPr>
          <p:grpSpPr bwMode="auto">
            <a:xfrm>
              <a:off x="1726" y="1110"/>
              <a:ext cx="744" cy="1210"/>
              <a:chOff x="902" y="816"/>
              <a:chExt cx="744" cy="1296"/>
            </a:xfrm>
          </p:grpSpPr>
          <p:sp>
            <p:nvSpPr>
              <p:cNvPr id="4120" name="Line 23"/>
              <p:cNvSpPr>
                <a:spLocks noChangeShapeType="1"/>
              </p:cNvSpPr>
              <p:nvPr/>
            </p:nvSpPr>
            <p:spPr bwMode="auto">
              <a:xfrm flipV="1">
                <a:off x="902" y="816"/>
                <a:ext cx="368" cy="1296"/>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1" name="Line 24"/>
              <p:cNvSpPr>
                <a:spLocks noChangeShapeType="1"/>
              </p:cNvSpPr>
              <p:nvPr/>
            </p:nvSpPr>
            <p:spPr bwMode="auto">
              <a:xfrm>
                <a:off x="1278" y="840"/>
                <a:ext cx="368" cy="1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11" name="Group 25"/>
            <p:cNvGrpSpPr>
              <a:grpSpLocks/>
            </p:cNvGrpSpPr>
            <p:nvPr/>
          </p:nvGrpSpPr>
          <p:grpSpPr bwMode="auto">
            <a:xfrm>
              <a:off x="1350" y="1125"/>
              <a:ext cx="744" cy="1210"/>
              <a:chOff x="902" y="816"/>
              <a:chExt cx="744" cy="1296"/>
            </a:xfrm>
          </p:grpSpPr>
          <p:sp>
            <p:nvSpPr>
              <p:cNvPr id="4118" name="Line 26"/>
              <p:cNvSpPr>
                <a:spLocks noChangeShapeType="1"/>
              </p:cNvSpPr>
              <p:nvPr/>
            </p:nvSpPr>
            <p:spPr bwMode="auto">
              <a:xfrm flipV="1">
                <a:off x="902" y="816"/>
                <a:ext cx="368" cy="1296"/>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9" name="Line 27"/>
              <p:cNvSpPr>
                <a:spLocks noChangeShapeType="1"/>
              </p:cNvSpPr>
              <p:nvPr/>
            </p:nvSpPr>
            <p:spPr bwMode="auto">
              <a:xfrm>
                <a:off x="1278" y="840"/>
                <a:ext cx="368" cy="1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098" name="Object 28"/>
            <p:cNvGraphicFramePr>
              <a:graphicFrameLocks noChangeAspect="1"/>
            </p:cNvGraphicFramePr>
            <p:nvPr/>
          </p:nvGraphicFramePr>
          <p:xfrm>
            <a:off x="2900" y="741"/>
            <a:ext cx="328" cy="227"/>
          </p:xfrm>
          <a:graphic>
            <a:graphicData uri="http://schemas.openxmlformats.org/presentationml/2006/ole">
              <mc:AlternateContent xmlns:mc="http://schemas.openxmlformats.org/markup-compatibility/2006">
                <mc:Choice xmlns:v="urn:schemas-microsoft-com:vml" Requires="v">
                  <p:oleObj spid="_x0000_s22565" name="Equation" r:id="rId3" imgW="342720" imgH="253800" progId="Equation.3">
                    <p:embed/>
                  </p:oleObj>
                </mc:Choice>
                <mc:Fallback>
                  <p:oleObj name="Equation" r:id="rId3" imgW="34272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 y="741"/>
                          <a:ext cx="328"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2" name="Text Box 29"/>
            <p:cNvSpPr txBox="1">
              <a:spLocks noChangeArrowheads="1"/>
            </p:cNvSpPr>
            <p:nvPr/>
          </p:nvSpPr>
          <p:spPr bwMode="auto">
            <a:xfrm>
              <a:off x="2724" y="2302"/>
              <a:ext cx="3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a:t>
              </a:r>
              <a:r>
                <a:rPr lang="en-US" altLang="zh-CN" sz="2000" baseline="-25000">
                  <a:sym typeface="Symbol" panose="05050102010706020507" pitchFamily="18" charset="2"/>
                </a:rPr>
                <a:t>k</a:t>
              </a:r>
            </a:p>
            <a:p>
              <a:r>
                <a:rPr lang="en-US" altLang="zh-CN" sz="2000">
                  <a:sym typeface="Symbol" panose="05050102010706020507" pitchFamily="18" charset="2"/>
                </a:rPr>
                <a:t>=</a:t>
              </a:r>
              <a:r>
                <a:rPr lang="en-US" altLang="zh-CN">
                  <a:sym typeface="Symbol" panose="05050102010706020507" pitchFamily="18" charset="2"/>
                </a:rPr>
                <a:t>kt</a:t>
              </a:r>
              <a:r>
                <a:rPr lang="en-US" altLang="zh-CN" sz="2000" baseline="-25000">
                  <a:sym typeface="Symbol" panose="05050102010706020507" pitchFamily="18" charset="2"/>
                </a:rPr>
                <a:t>c</a:t>
              </a:r>
              <a:r>
                <a:rPr lang="en-US" altLang="zh-CN"/>
                <a:t> </a:t>
              </a:r>
            </a:p>
          </p:txBody>
        </p:sp>
        <p:sp>
          <p:nvSpPr>
            <p:cNvPr id="4113" name="Text Box 30"/>
            <p:cNvSpPr txBox="1">
              <a:spLocks noChangeArrowheads="1"/>
            </p:cNvSpPr>
            <p:nvPr/>
          </p:nvSpPr>
          <p:spPr bwMode="auto">
            <a:xfrm>
              <a:off x="3052" y="2309"/>
              <a:ext cx="3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a:t>
              </a:r>
              <a:r>
                <a:rPr lang="en-US" altLang="zh-CN" sz="2000" baseline="-25000">
                  <a:sym typeface="Symbol" panose="05050102010706020507" pitchFamily="18" charset="2"/>
                </a:rPr>
                <a:t>k</a:t>
              </a:r>
              <a:r>
                <a:rPr lang="en-US" altLang="zh-CN" baseline="-25000">
                  <a:sym typeface="Symbol" panose="05050102010706020507" pitchFamily="18" charset="2"/>
                </a:rPr>
                <a:t>+1</a:t>
              </a:r>
              <a:r>
                <a:rPr lang="en-US" altLang="zh-CN"/>
                <a:t> </a:t>
              </a:r>
            </a:p>
          </p:txBody>
        </p:sp>
        <p:sp>
          <p:nvSpPr>
            <p:cNvPr id="4114" name="Text Box 31"/>
            <p:cNvSpPr txBox="1">
              <a:spLocks noChangeArrowheads="1"/>
            </p:cNvSpPr>
            <p:nvPr/>
          </p:nvSpPr>
          <p:spPr bwMode="auto">
            <a:xfrm>
              <a:off x="3436" y="2324"/>
              <a:ext cx="3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a:t>
              </a:r>
              <a:r>
                <a:rPr lang="en-US" altLang="zh-CN" sz="2000" baseline="-25000">
                  <a:sym typeface="Symbol" panose="05050102010706020507" pitchFamily="18" charset="2"/>
                </a:rPr>
                <a:t>k+2</a:t>
              </a:r>
              <a:r>
                <a:rPr lang="en-US" altLang="zh-CN"/>
                <a:t> </a:t>
              </a:r>
            </a:p>
          </p:txBody>
        </p:sp>
        <p:sp>
          <p:nvSpPr>
            <p:cNvPr id="4115" name="Text Box 32"/>
            <p:cNvSpPr txBox="1">
              <a:spLocks noChangeArrowheads="1"/>
            </p:cNvSpPr>
            <p:nvPr/>
          </p:nvSpPr>
          <p:spPr bwMode="auto">
            <a:xfrm>
              <a:off x="2308" y="2309"/>
              <a:ext cx="3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a:t>
              </a:r>
              <a:r>
                <a:rPr lang="en-US" altLang="zh-CN" sz="2000" baseline="-25000">
                  <a:sym typeface="Symbol" panose="05050102010706020507" pitchFamily="18" charset="2"/>
                </a:rPr>
                <a:t>k-1</a:t>
              </a:r>
              <a:r>
                <a:rPr lang="en-US" altLang="zh-CN"/>
                <a:t> </a:t>
              </a:r>
            </a:p>
          </p:txBody>
        </p:sp>
        <p:sp>
          <p:nvSpPr>
            <p:cNvPr id="4116" name="Text Box 33"/>
            <p:cNvSpPr txBox="1">
              <a:spLocks noChangeArrowheads="1"/>
            </p:cNvSpPr>
            <p:nvPr/>
          </p:nvSpPr>
          <p:spPr bwMode="auto">
            <a:xfrm>
              <a:off x="1916" y="2316"/>
              <a:ext cx="3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sym typeface="Symbol" panose="05050102010706020507" pitchFamily="18" charset="2"/>
                </a:rPr>
                <a:t></a:t>
              </a:r>
              <a:r>
                <a:rPr lang="en-US" altLang="zh-CN" sz="2000" baseline="-25000">
                  <a:sym typeface="Symbol" panose="05050102010706020507" pitchFamily="18" charset="2"/>
                </a:rPr>
                <a:t>k-2</a:t>
              </a:r>
              <a:r>
                <a:rPr lang="en-US" altLang="zh-CN"/>
                <a:t> </a:t>
              </a:r>
            </a:p>
          </p:txBody>
        </p:sp>
        <p:sp>
          <p:nvSpPr>
            <p:cNvPr id="4117" name="AutoShape 34"/>
            <p:cNvSpPr>
              <a:spLocks noChangeArrowheads="1"/>
            </p:cNvSpPr>
            <p:nvPr/>
          </p:nvSpPr>
          <p:spPr bwMode="auto">
            <a:xfrm>
              <a:off x="2488" y="1104"/>
              <a:ext cx="736" cy="1208"/>
            </a:xfrm>
            <a:prstGeom prst="triangle">
              <a:avLst>
                <a:gd name="adj" fmla="val 50000"/>
              </a:avLst>
            </a:prstGeom>
            <a:solidFill>
              <a:srgbClr val="FFFF99">
                <a:alpha val="50195"/>
              </a:srgbClr>
            </a:solidFill>
            <a:ln w="25400">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sp>
        <p:nvSpPr>
          <p:cNvPr id="4101" name="Rectangle 35"/>
          <p:cNvSpPr>
            <a:spLocks noGrp="1" noChangeArrowheads="1"/>
          </p:cNvSpPr>
          <p:nvPr>
            <p:ph type="body" idx="1"/>
          </p:nvPr>
        </p:nvSpPr>
        <p:spPr>
          <a:xfrm>
            <a:off x="754855" y="4984103"/>
            <a:ext cx="7772400" cy="1104900"/>
          </a:xfrm>
        </p:spPr>
        <p:txBody>
          <a:bodyPr/>
          <a:lstStyle/>
          <a:p>
            <a:pPr eaLnBrk="1" hangingPunct="1">
              <a:buFont typeface="Wingdings" panose="05000000000000000000" pitchFamily="2" charset="2"/>
              <a:buChar char="l"/>
            </a:pPr>
            <a:r>
              <a:rPr lang="zh-CN" altLang="en-US" sz="2400" b="1" dirty="0">
                <a:ea typeface="大黑体" charset="-122"/>
              </a:rPr>
              <a:t>假设最大延时扩展为</a:t>
            </a:r>
            <a:r>
              <a:rPr lang="en-US" altLang="zh-CN" sz="2400" b="1" dirty="0">
                <a:ea typeface="大黑体" charset="-122"/>
              </a:rPr>
              <a:t>T</a:t>
            </a:r>
            <a:r>
              <a:rPr lang="en-US" altLang="zh-CN" sz="2400" b="1" baseline="-25000" dirty="0">
                <a:ea typeface="大黑体" charset="-122"/>
              </a:rPr>
              <a:t>m</a:t>
            </a:r>
            <a:r>
              <a:rPr lang="zh-CN" altLang="en-US" sz="2400" b="1" dirty="0">
                <a:ea typeface="大黑体" charset="-122"/>
              </a:rPr>
              <a:t>，则可以分离出的多径数为：</a:t>
            </a:r>
          </a:p>
          <a:p>
            <a:pPr eaLnBrk="1" hangingPunct="1">
              <a:buFontTx/>
              <a:buNone/>
            </a:pPr>
            <a:r>
              <a:rPr lang="zh-CN" altLang="en-US" sz="2400" b="1" dirty="0">
                <a:ea typeface="大黑体" charset="-122"/>
              </a:rPr>
              <a:t>		</a:t>
            </a:r>
            <a:r>
              <a:rPr lang="en-US" altLang="zh-CN" sz="2400" b="1" dirty="0">
                <a:ea typeface="大黑体" charset="-122"/>
              </a:rPr>
              <a:t>L</a:t>
            </a:r>
            <a:r>
              <a:rPr lang="zh-CN" altLang="en-US" sz="2400" b="1" dirty="0">
                <a:ea typeface="大黑体" charset="-122"/>
              </a:rPr>
              <a:t>＝ </a:t>
            </a:r>
            <a:r>
              <a:rPr lang="en-US" altLang="zh-CN" sz="2400" b="1" dirty="0">
                <a:ea typeface="大黑体" charset="-122"/>
              </a:rPr>
              <a:t>T</a:t>
            </a:r>
            <a:r>
              <a:rPr lang="en-US" altLang="zh-CN" sz="2400" b="1" baseline="-25000" dirty="0">
                <a:ea typeface="大黑体" charset="-122"/>
              </a:rPr>
              <a:t>m</a:t>
            </a:r>
            <a:r>
              <a:rPr lang="en-US" altLang="zh-CN" sz="2400" b="1" dirty="0">
                <a:ea typeface="大黑体" charset="-122"/>
              </a:rPr>
              <a:t> / </a:t>
            </a:r>
            <a:r>
              <a:rPr lang="en-US" altLang="zh-CN" sz="2400" b="1" dirty="0" err="1">
                <a:ea typeface="大黑体" charset="-122"/>
              </a:rPr>
              <a:t>t</a:t>
            </a:r>
            <a:r>
              <a:rPr lang="en-US" altLang="zh-CN" sz="2400" b="1" baseline="-25000" dirty="0" err="1">
                <a:ea typeface="大黑体" charset="-122"/>
              </a:rPr>
              <a:t>c</a:t>
            </a:r>
            <a:r>
              <a:rPr lang="zh-CN" altLang="en-US" sz="2400" b="1" dirty="0">
                <a:ea typeface="大黑体" charset="-122"/>
              </a:rPr>
              <a:t>，相当于采用了</a:t>
            </a:r>
            <a:r>
              <a:rPr lang="en-US" altLang="zh-CN" sz="2400" b="1" dirty="0">
                <a:ea typeface="大黑体" charset="-122"/>
              </a:rPr>
              <a:t>L</a:t>
            </a:r>
            <a:r>
              <a:rPr lang="zh-CN" altLang="en-US" sz="2400" b="1" dirty="0">
                <a:ea typeface="大黑体" charset="-122"/>
              </a:rPr>
              <a:t>重分集。</a:t>
            </a:r>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80</a:t>
            </a:fld>
            <a:endParaRPr lang="en-GB" altLang="zh-CN"/>
          </a:p>
        </p:txBody>
      </p:sp>
    </p:spTree>
    <p:extLst>
      <p:ext uri="{BB962C8B-B14F-4D97-AF65-F5344CB8AC3E}">
        <p14:creationId xmlns:p14="http://schemas.microsoft.com/office/powerpoint/2010/main" val="30224488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52450" y="7175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5400" dirty="0">
                <a:solidFill>
                  <a:srgbClr val="002060"/>
                </a:solidFill>
              </a:rPr>
              <a:t>多径信号的合并</a:t>
            </a:r>
          </a:p>
        </p:txBody>
      </p:sp>
      <p:sp>
        <p:nvSpPr>
          <p:cNvPr id="37891" name="Rectangle 3"/>
          <p:cNvSpPr>
            <a:spLocks noGrp="1" noChangeArrowheads="1"/>
          </p:cNvSpPr>
          <p:nvPr>
            <p:ph type="body" idx="1"/>
          </p:nvPr>
        </p:nvSpPr>
        <p:spPr>
          <a:xfrm>
            <a:off x="736600" y="1866900"/>
            <a:ext cx="7772400" cy="2667000"/>
          </a:xfrm>
        </p:spPr>
        <p:txBody>
          <a:bodyPr/>
          <a:lstStyle/>
          <a:p>
            <a:pPr eaLnBrk="1" hangingPunct="1">
              <a:lnSpc>
                <a:spcPct val="150000"/>
              </a:lnSpc>
              <a:buFont typeface="Wingdings" panose="05000000000000000000" pitchFamily="2" charset="2"/>
              <a:buChar char="l"/>
            </a:pPr>
            <a:r>
              <a:rPr lang="zh-CN" altLang="en-US" sz="2400" b="1" dirty="0">
                <a:ea typeface="大黑体" charset="-122"/>
              </a:rPr>
              <a:t>在瑞克接收过程中，多径信号的合并方法和分集接收过程的方法相同。</a:t>
            </a:r>
          </a:p>
          <a:p>
            <a:pPr eaLnBrk="1" hangingPunct="1">
              <a:lnSpc>
                <a:spcPct val="150000"/>
              </a:lnSpc>
              <a:buFont typeface="Wingdings" panose="05000000000000000000" pitchFamily="2" charset="2"/>
              <a:buChar char="l"/>
            </a:pPr>
            <a:r>
              <a:rPr lang="zh-CN" altLang="en-US" sz="2400" b="1" dirty="0">
                <a:ea typeface="大黑体" charset="-122"/>
              </a:rPr>
              <a:t>可以分为：</a:t>
            </a:r>
          </a:p>
          <a:p>
            <a:pPr eaLnBrk="1" hangingPunct="1">
              <a:lnSpc>
                <a:spcPct val="150000"/>
              </a:lnSpc>
              <a:buFontTx/>
              <a:buNone/>
            </a:pPr>
            <a:r>
              <a:rPr lang="zh-CN" altLang="en-US" sz="2400" b="1" dirty="0">
                <a:ea typeface="大黑体" charset="-122"/>
              </a:rPr>
              <a:t>（</a:t>
            </a:r>
            <a:r>
              <a:rPr lang="en-US" altLang="zh-CN" sz="2400" b="1" dirty="0">
                <a:ea typeface="大黑体" charset="-122"/>
              </a:rPr>
              <a:t>1</a:t>
            </a:r>
            <a:r>
              <a:rPr lang="zh-CN" altLang="en-US" sz="2400" b="1" dirty="0">
                <a:ea typeface="大黑体" charset="-122"/>
              </a:rPr>
              <a:t>）选择式合并</a:t>
            </a:r>
          </a:p>
          <a:p>
            <a:pPr eaLnBrk="1" hangingPunct="1">
              <a:lnSpc>
                <a:spcPct val="150000"/>
              </a:lnSpc>
              <a:buFontTx/>
              <a:buNone/>
            </a:pPr>
            <a:r>
              <a:rPr lang="zh-CN" altLang="en-US" sz="2400" b="1" dirty="0">
                <a:ea typeface="大黑体" charset="-122"/>
              </a:rPr>
              <a:t>（</a:t>
            </a:r>
            <a:r>
              <a:rPr lang="en-US" altLang="zh-CN" sz="2400" b="1" dirty="0">
                <a:ea typeface="大黑体" charset="-122"/>
              </a:rPr>
              <a:t>2</a:t>
            </a:r>
            <a:r>
              <a:rPr lang="zh-CN" altLang="en-US" sz="2400" b="1" dirty="0">
                <a:ea typeface="大黑体" charset="-122"/>
              </a:rPr>
              <a:t>）最大增益合并</a:t>
            </a:r>
          </a:p>
          <a:p>
            <a:pPr eaLnBrk="1" hangingPunct="1">
              <a:lnSpc>
                <a:spcPct val="150000"/>
              </a:lnSpc>
              <a:buFontTx/>
              <a:buNone/>
            </a:pPr>
            <a:r>
              <a:rPr lang="zh-CN" altLang="en-US" sz="2400" b="1" dirty="0">
                <a:ea typeface="大黑体" charset="-122"/>
              </a:rPr>
              <a:t>（</a:t>
            </a:r>
            <a:r>
              <a:rPr lang="en-US" altLang="zh-CN" sz="2400" b="1" dirty="0">
                <a:ea typeface="大黑体" charset="-122"/>
              </a:rPr>
              <a:t>3</a:t>
            </a:r>
            <a:r>
              <a:rPr lang="zh-CN" altLang="en-US" sz="2400" b="1" dirty="0">
                <a:ea typeface="大黑体" charset="-122"/>
              </a:rPr>
              <a:t>）最大比合并</a:t>
            </a:r>
          </a:p>
          <a:p>
            <a:pPr eaLnBrk="1" hangingPunct="1">
              <a:lnSpc>
                <a:spcPct val="150000"/>
              </a:lnSpc>
              <a:buFontTx/>
              <a:buNone/>
            </a:pPr>
            <a:r>
              <a:rPr lang="zh-CN" altLang="en-US" sz="2400" b="1" dirty="0">
                <a:ea typeface="大黑体" charset="-122"/>
              </a:rPr>
              <a:t>在瑞克接收中一般采用最大比合并。</a:t>
            </a:r>
          </a:p>
          <a:p>
            <a:pPr eaLnBrk="1" hangingPunct="1">
              <a:lnSpc>
                <a:spcPct val="150000"/>
              </a:lnSpc>
              <a:buFontTx/>
              <a:buNone/>
            </a:pPr>
            <a:endParaRPr lang="en-US" altLang="zh-CN" sz="2400" b="1" dirty="0">
              <a:ea typeface="大黑体" charset="-122"/>
            </a:endParaRPr>
          </a:p>
        </p:txBody>
      </p:sp>
      <p:sp>
        <p:nvSpPr>
          <p:cNvPr id="37892" name="Rectangle 4"/>
          <p:cNvSpPr>
            <a:spLocks noChangeArrowheads="1"/>
          </p:cNvSpPr>
          <p:nvPr/>
        </p:nvSpPr>
        <p:spPr bwMode="auto">
          <a:xfrm>
            <a:off x="3771900" y="4775200"/>
            <a:ext cx="939800" cy="25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81</a:t>
            </a:fld>
            <a:endParaRPr lang="en-GB" altLang="zh-CN"/>
          </a:p>
        </p:txBody>
      </p:sp>
    </p:spTree>
    <p:extLst>
      <p:ext uri="{BB962C8B-B14F-4D97-AF65-F5344CB8AC3E}">
        <p14:creationId xmlns:p14="http://schemas.microsoft.com/office/powerpoint/2010/main" val="1820371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514351" y="887413"/>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5400" dirty="0">
                <a:solidFill>
                  <a:srgbClr val="002060"/>
                </a:solidFill>
                <a:ea typeface="大黑体"/>
              </a:rPr>
              <a:t>瑞克接收机构造（</a:t>
            </a:r>
            <a:r>
              <a:rPr kumimoji="0" lang="en-US" altLang="zh-CN" sz="5400" dirty="0">
                <a:solidFill>
                  <a:srgbClr val="002060"/>
                </a:solidFill>
                <a:ea typeface="大黑体"/>
              </a:rPr>
              <a:t>1</a:t>
            </a:r>
            <a:r>
              <a:rPr kumimoji="0" lang="zh-CN" altLang="en-US" sz="5400" dirty="0">
                <a:solidFill>
                  <a:srgbClr val="002060"/>
                </a:solidFill>
                <a:ea typeface="大黑体"/>
              </a:rPr>
              <a:t>）</a:t>
            </a:r>
          </a:p>
          <a:p>
            <a:pPr algn="ctr"/>
            <a:endParaRPr kumimoji="0" lang="zh-CN" altLang="en-US" sz="1800" dirty="0">
              <a:solidFill>
                <a:srgbClr val="CC0000"/>
              </a:solidFill>
            </a:endParaRPr>
          </a:p>
          <a:p>
            <a:r>
              <a:rPr kumimoji="0" lang="zh-CN" altLang="en-US" sz="2400" dirty="0"/>
              <a:t>先相关后合并</a:t>
            </a:r>
          </a:p>
        </p:txBody>
      </p:sp>
      <p:grpSp>
        <p:nvGrpSpPr>
          <p:cNvPr id="38915" name="Group 3"/>
          <p:cNvGrpSpPr>
            <a:grpSpLocks/>
          </p:cNvGrpSpPr>
          <p:nvPr/>
        </p:nvGrpSpPr>
        <p:grpSpPr bwMode="auto">
          <a:xfrm>
            <a:off x="750888" y="2406650"/>
            <a:ext cx="7791450" cy="3606800"/>
            <a:chOff x="365" y="944"/>
            <a:chExt cx="4908" cy="2272"/>
          </a:xfrm>
        </p:grpSpPr>
        <p:sp>
          <p:nvSpPr>
            <p:cNvPr id="38916" name="Rectangle 4"/>
            <p:cNvSpPr>
              <a:spLocks noChangeArrowheads="1"/>
            </p:cNvSpPr>
            <p:nvPr/>
          </p:nvSpPr>
          <p:spPr bwMode="auto">
            <a:xfrm>
              <a:off x="960" y="960"/>
              <a:ext cx="376" cy="1705"/>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分</a:t>
              </a:r>
            </a:p>
            <a:p>
              <a:pPr algn="ctr"/>
              <a:endParaRPr lang="zh-CN" altLang="en-US"/>
            </a:p>
            <a:p>
              <a:pPr algn="ctr"/>
              <a:endParaRPr lang="zh-CN" altLang="en-US"/>
            </a:p>
            <a:p>
              <a:pPr algn="ctr"/>
              <a:endParaRPr lang="zh-CN" altLang="en-US"/>
            </a:p>
            <a:p>
              <a:pPr algn="ctr"/>
              <a:r>
                <a:rPr lang="zh-CN" altLang="en-US"/>
                <a:t>路</a:t>
              </a:r>
            </a:p>
          </p:txBody>
        </p:sp>
        <p:sp>
          <p:nvSpPr>
            <p:cNvPr id="38917" name="Rectangle 5"/>
            <p:cNvSpPr>
              <a:spLocks noChangeArrowheads="1"/>
            </p:cNvSpPr>
            <p:nvPr/>
          </p:nvSpPr>
          <p:spPr bwMode="auto">
            <a:xfrm>
              <a:off x="2198" y="968"/>
              <a:ext cx="433" cy="281"/>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相关</a:t>
              </a:r>
            </a:p>
          </p:txBody>
        </p:sp>
        <p:sp>
          <p:nvSpPr>
            <p:cNvPr id="38918" name="Rectangle 6"/>
            <p:cNvSpPr>
              <a:spLocks noChangeArrowheads="1"/>
            </p:cNvSpPr>
            <p:nvPr/>
          </p:nvSpPr>
          <p:spPr bwMode="auto">
            <a:xfrm>
              <a:off x="2198" y="1464"/>
              <a:ext cx="433" cy="281"/>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dirty="0"/>
                <a:t>相关</a:t>
              </a:r>
            </a:p>
          </p:txBody>
        </p:sp>
        <p:sp>
          <p:nvSpPr>
            <p:cNvPr id="38919" name="Rectangle 7"/>
            <p:cNvSpPr>
              <a:spLocks noChangeArrowheads="1"/>
            </p:cNvSpPr>
            <p:nvPr/>
          </p:nvSpPr>
          <p:spPr bwMode="auto">
            <a:xfrm>
              <a:off x="2214" y="2336"/>
              <a:ext cx="433" cy="281"/>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相关</a:t>
              </a:r>
            </a:p>
          </p:txBody>
        </p:sp>
        <p:sp>
          <p:nvSpPr>
            <p:cNvPr id="38920" name="Oval 8"/>
            <p:cNvSpPr>
              <a:spLocks noChangeArrowheads="1"/>
            </p:cNvSpPr>
            <p:nvPr/>
          </p:nvSpPr>
          <p:spPr bwMode="auto">
            <a:xfrm>
              <a:off x="3368" y="968"/>
              <a:ext cx="336" cy="290"/>
            </a:xfrm>
            <a:prstGeom prst="ellipse">
              <a:avLst/>
            </a:prstGeom>
            <a:solidFill>
              <a:srgbClr val="FFFF99"/>
            </a:solidFill>
            <a:ln w="28575">
              <a:solidFill>
                <a:schemeClr val="tx1"/>
              </a:solidFill>
              <a:round/>
              <a:headEnd/>
              <a:tailEnd/>
            </a:ln>
          </p:spPr>
          <p:txBody>
            <a:bodyPr wrap="none" lIns="0" tIns="0" rIns="0" bIns="0"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800">
                  <a:sym typeface="Symbol" panose="05050102010706020507" pitchFamily="18" charset="2"/>
                </a:rPr>
                <a:t></a:t>
              </a:r>
              <a:r>
                <a:rPr lang="en-US" altLang="zh-CN" sz="2000" baseline="-25000">
                  <a:sym typeface="Symbol" panose="05050102010706020507" pitchFamily="18" charset="2"/>
                </a:rPr>
                <a:t>1</a:t>
              </a:r>
              <a:endParaRPr lang="en-US" altLang="zh-CN" sz="2000"/>
            </a:p>
          </p:txBody>
        </p:sp>
        <p:sp>
          <p:nvSpPr>
            <p:cNvPr id="38921" name="Oval 9"/>
            <p:cNvSpPr>
              <a:spLocks noChangeArrowheads="1"/>
            </p:cNvSpPr>
            <p:nvPr/>
          </p:nvSpPr>
          <p:spPr bwMode="auto">
            <a:xfrm>
              <a:off x="3384" y="1448"/>
              <a:ext cx="336" cy="296"/>
            </a:xfrm>
            <a:prstGeom prst="ellipse">
              <a:avLst/>
            </a:prstGeom>
            <a:solidFill>
              <a:srgbClr val="FFFF99"/>
            </a:solidFill>
            <a:ln w="28575">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800">
                  <a:sym typeface="Symbol" panose="05050102010706020507" pitchFamily="18" charset="2"/>
                </a:rPr>
                <a:t></a:t>
              </a:r>
              <a:r>
                <a:rPr lang="en-US" altLang="zh-CN" sz="2000" baseline="-25000">
                  <a:sym typeface="Symbol" panose="05050102010706020507" pitchFamily="18" charset="2"/>
                </a:rPr>
                <a:t>2</a:t>
              </a:r>
            </a:p>
          </p:txBody>
        </p:sp>
        <p:sp>
          <p:nvSpPr>
            <p:cNvPr id="38922" name="Oval 10"/>
            <p:cNvSpPr>
              <a:spLocks noChangeArrowheads="1"/>
            </p:cNvSpPr>
            <p:nvPr/>
          </p:nvSpPr>
          <p:spPr bwMode="auto">
            <a:xfrm>
              <a:off x="3384" y="2296"/>
              <a:ext cx="336" cy="296"/>
            </a:xfrm>
            <a:prstGeom prst="ellipse">
              <a:avLst/>
            </a:prstGeom>
            <a:solidFill>
              <a:srgbClr val="FFFF99"/>
            </a:solidFill>
            <a:ln w="28575">
              <a:solidFill>
                <a:schemeClr val="tx1"/>
              </a:solidFill>
              <a:round/>
              <a:headEnd/>
              <a:tailEnd/>
            </a:ln>
          </p:spPr>
          <p:txBody>
            <a:bodyPr wrap="none" lIns="0" tIns="0" rIns="0" bIns="0"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800">
                  <a:sym typeface="Symbol" panose="05050102010706020507" pitchFamily="18" charset="2"/>
                </a:rPr>
                <a:t></a:t>
              </a:r>
              <a:r>
                <a:rPr lang="en-US" altLang="zh-CN" sz="2000" baseline="-25000">
                  <a:sym typeface="Symbol" panose="05050102010706020507" pitchFamily="18" charset="2"/>
                </a:rPr>
                <a:t>L</a:t>
              </a:r>
            </a:p>
          </p:txBody>
        </p:sp>
        <p:sp>
          <p:nvSpPr>
            <p:cNvPr id="38923" name="Rectangle 11"/>
            <p:cNvSpPr>
              <a:spLocks noChangeArrowheads="1"/>
            </p:cNvSpPr>
            <p:nvPr/>
          </p:nvSpPr>
          <p:spPr bwMode="auto">
            <a:xfrm>
              <a:off x="4320" y="944"/>
              <a:ext cx="376" cy="1705"/>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合</a:t>
              </a:r>
            </a:p>
            <a:p>
              <a:pPr algn="ctr"/>
              <a:endParaRPr lang="zh-CN" altLang="en-US"/>
            </a:p>
            <a:p>
              <a:pPr algn="ctr"/>
              <a:endParaRPr lang="zh-CN" altLang="en-US"/>
            </a:p>
            <a:p>
              <a:pPr algn="ctr"/>
              <a:endParaRPr lang="zh-CN" altLang="en-US"/>
            </a:p>
            <a:p>
              <a:pPr algn="ctr"/>
              <a:r>
                <a:rPr lang="zh-CN" altLang="en-US"/>
                <a:t>并</a:t>
              </a:r>
            </a:p>
          </p:txBody>
        </p:sp>
        <p:sp>
          <p:nvSpPr>
            <p:cNvPr id="38924" name="Line 12"/>
            <p:cNvSpPr>
              <a:spLocks noChangeShapeType="1"/>
            </p:cNvSpPr>
            <p:nvPr/>
          </p:nvSpPr>
          <p:spPr bwMode="auto">
            <a:xfrm>
              <a:off x="472" y="1744"/>
              <a:ext cx="47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5" name="Line 13"/>
            <p:cNvSpPr>
              <a:spLocks noChangeShapeType="1"/>
            </p:cNvSpPr>
            <p:nvPr/>
          </p:nvSpPr>
          <p:spPr bwMode="auto">
            <a:xfrm>
              <a:off x="1344" y="1120"/>
              <a:ext cx="8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6" name="Line 14"/>
            <p:cNvSpPr>
              <a:spLocks noChangeShapeType="1"/>
            </p:cNvSpPr>
            <p:nvPr/>
          </p:nvSpPr>
          <p:spPr bwMode="auto">
            <a:xfrm>
              <a:off x="1328" y="1608"/>
              <a:ext cx="8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7" name="Line 15"/>
            <p:cNvSpPr>
              <a:spLocks noChangeShapeType="1"/>
            </p:cNvSpPr>
            <p:nvPr/>
          </p:nvSpPr>
          <p:spPr bwMode="auto">
            <a:xfrm>
              <a:off x="1336" y="2488"/>
              <a:ext cx="886" cy="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8" name="Line 16"/>
            <p:cNvSpPr>
              <a:spLocks noChangeShapeType="1"/>
            </p:cNvSpPr>
            <p:nvPr/>
          </p:nvSpPr>
          <p:spPr bwMode="auto">
            <a:xfrm>
              <a:off x="2624" y="1104"/>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9" name="Line 17"/>
            <p:cNvSpPr>
              <a:spLocks noChangeShapeType="1"/>
            </p:cNvSpPr>
            <p:nvPr/>
          </p:nvSpPr>
          <p:spPr bwMode="auto">
            <a:xfrm>
              <a:off x="2632" y="1608"/>
              <a:ext cx="7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0" name="Line 18"/>
            <p:cNvSpPr>
              <a:spLocks noChangeShapeType="1"/>
            </p:cNvSpPr>
            <p:nvPr/>
          </p:nvSpPr>
          <p:spPr bwMode="auto">
            <a:xfrm flipV="1">
              <a:off x="2640" y="2464"/>
              <a:ext cx="752" cy="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1" name="Line 19"/>
            <p:cNvSpPr>
              <a:spLocks noChangeShapeType="1"/>
            </p:cNvSpPr>
            <p:nvPr/>
          </p:nvSpPr>
          <p:spPr bwMode="auto">
            <a:xfrm>
              <a:off x="3704" y="1096"/>
              <a:ext cx="61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2" name="Line 20"/>
            <p:cNvSpPr>
              <a:spLocks noChangeShapeType="1"/>
            </p:cNvSpPr>
            <p:nvPr/>
          </p:nvSpPr>
          <p:spPr bwMode="auto">
            <a:xfrm>
              <a:off x="3720" y="1592"/>
              <a:ext cx="5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3" name="Line 21"/>
            <p:cNvSpPr>
              <a:spLocks noChangeShapeType="1"/>
            </p:cNvSpPr>
            <p:nvPr/>
          </p:nvSpPr>
          <p:spPr bwMode="auto">
            <a:xfrm>
              <a:off x="3720" y="2448"/>
              <a:ext cx="5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4" name="Line 22"/>
            <p:cNvSpPr>
              <a:spLocks noChangeShapeType="1"/>
            </p:cNvSpPr>
            <p:nvPr/>
          </p:nvSpPr>
          <p:spPr bwMode="auto">
            <a:xfrm>
              <a:off x="4696" y="1728"/>
              <a:ext cx="4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5" name="Rectangle 23"/>
            <p:cNvSpPr>
              <a:spLocks noChangeArrowheads="1"/>
            </p:cNvSpPr>
            <p:nvPr/>
          </p:nvSpPr>
          <p:spPr bwMode="auto">
            <a:xfrm>
              <a:off x="1328" y="2904"/>
              <a:ext cx="1336" cy="312"/>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 1       2                       L</a:t>
              </a:r>
            </a:p>
          </p:txBody>
        </p:sp>
        <p:sp>
          <p:nvSpPr>
            <p:cNvPr id="38936" name="Line 24"/>
            <p:cNvSpPr>
              <a:spLocks noChangeShapeType="1"/>
            </p:cNvSpPr>
            <p:nvPr/>
          </p:nvSpPr>
          <p:spPr bwMode="auto">
            <a:xfrm>
              <a:off x="1616" y="2896"/>
              <a:ext cx="0" cy="3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5"/>
            <p:cNvSpPr>
              <a:spLocks noChangeShapeType="1"/>
            </p:cNvSpPr>
            <p:nvPr/>
          </p:nvSpPr>
          <p:spPr bwMode="auto">
            <a:xfrm>
              <a:off x="1888" y="2896"/>
              <a:ext cx="0" cy="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6"/>
            <p:cNvSpPr>
              <a:spLocks noChangeShapeType="1"/>
            </p:cNvSpPr>
            <p:nvPr/>
          </p:nvSpPr>
          <p:spPr bwMode="auto">
            <a:xfrm>
              <a:off x="2400" y="2896"/>
              <a:ext cx="0" cy="3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7"/>
            <p:cNvSpPr>
              <a:spLocks noChangeShapeType="1"/>
            </p:cNvSpPr>
            <p:nvPr/>
          </p:nvSpPr>
          <p:spPr bwMode="auto">
            <a:xfrm>
              <a:off x="1952" y="3048"/>
              <a:ext cx="38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8"/>
            <p:cNvSpPr>
              <a:spLocks noChangeShapeType="1"/>
            </p:cNvSpPr>
            <p:nvPr/>
          </p:nvSpPr>
          <p:spPr bwMode="auto">
            <a:xfrm>
              <a:off x="2408" y="1864"/>
              <a:ext cx="0" cy="3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29"/>
            <p:cNvSpPr>
              <a:spLocks noChangeShapeType="1"/>
            </p:cNvSpPr>
            <p:nvPr/>
          </p:nvSpPr>
          <p:spPr bwMode="auto">
            <a:xfrm flipV="1">
              <a:off x="2512" y="2608"/>
              <a:ext cx="0" cy="2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2" name="Line 30"/>
            <p:cNvSpPr>
              <a:spLocks noChangeShapeType="1"/>
            </p:cNvSpPr>
            <p:nvPr/>
          </p:nvSpPr>
          <p:spPr bwMode="auto">
            <a:xfrm flipH="1" flipV="1">
              <a:off x="1744" y="2040"/>
              <a:ext cx="0" cy="8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31"/>
            <p:cNvSpPr>
              <a:spLocks noChangeShapeType="1"/>
            </p:cNvSpPr>
            <p:nvPr/>
          </p:nvSpPr>
          <p:spPr bwMode="auto">
            <a:xfrm>
              <a:off x="1736" y="2054"/>
              <a:ext cx="5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32"/>
            <p:cNvSpPr>
              <a:spLocks noChangeShapeType="1"/>
            </p:cNvSpPr>
            <p:nvPr/>
          </p:nvSpPr>
          <p:spPr bwMode="auto">
            <a:xfrm flipV="1">
              <a:off x="2280" y="1736"/>
              <a:ext cx="0" cy="34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5" name="Line 33"/>
            <p:cNvSpPr>
              <a:spLocks noChangeShapeType="1"/>
            </p:cNvSpPr>
            <p:nvPr/>
          </p:nvSpPr>
          <p:spPr bwMode="auto">
            <a:xfrm flipV="1">
              <a:off x="1470" y="1416"/>
              <a:ext cx="0" cy="1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34"/>
            <p:cNvSpPr>
              <a:spLocks noChangeShapeType="1"/>
            </p:cNvSpPr>
            <p:nvPr/>
          </p:nvSpPr>
          <p:spPr bwMode="auto">
            <a:xfrm>
              <a:off x="1464" y="1416"/>
              <a:ext cx="8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35"/>
            <p:cNvSpPr>
              <a:spLocks noChangeShapeType="1"/>
            </p:cNvSpPr>
            <p:nvPr/>
          </p:nvSpPr>
          <p:spPr bwMode="auto">
            <a:xfrm flipV="1">
              <a:off x="2298" y="1230"/>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36"/>
            <p:cNvSpPr>
              <a:spLocks noChangeShapeType="1"/>
            </p:cNvSpPr>
            <p:nvPr/>
          </p:nvSpPr>
          <p:spPr bwMode="auto">
            <a:xfrm>
              <a:off x="912" y="3066"/>
              <a:ext cx="4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Text Box 37"/>
            <p:cNvSpPr txBox="1">
              <a:spLocks noChangeArrowheads="1"/>
            </p:cNvSpPr>
            <p:nvPr/>
          </p:nvSpPr>
          <p:spPr bwMode="auto">
            <a:xfrm>
              <a:off x="637" y="2839"/>
              <a:ext cx="4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400"/>
                <a:t>PN</a:t>
              </a:r>
              <a:r>
                <a:rPr lang="zh-CN" altLang="en-US" sz="1400"/>
                <a:t>序列</a:t>
              </a:r>
            </a:p>
          </p:txBody>
        </p:sp>
        <p:sp>
          <p:nvSpPr>
            <p:cNvPr id="38950" name="Text Box 38"/>
            <p:cNvSpPr txBox="1">
              <a:spLocks noChangeArrowheads="1"/>
            </p:cNvSpPr>
            <p:nvPr/>
          </p:nvSpPr>
          <p:spPr bwMode="auto">
            <a:xfrm>
              <a:off x="365" y="1362"/>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400"/>
                <a:t>接收信号</a:t>
              </a:r>
            </a:p>
          </p:txBody>
        </p:sp>
        <p:sp>
          <p:nvSpPr>
            <p:cNvPr id="38951" name="Text Box 39"/>
            <p:cNvSpPr txBox="1">
              <a:spLocks noChangeArrowheads="1"/>
            </p:cNvSpPr>
            <p:nvPr/>
          </p:nvSpPr>
          <p:spPr bwMode="auto">
            <a:xfrm>
              <a:off x="4709" y="1368"/>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400"/>
                <a:t>分集输出</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82</a:t>
            </a:fld>
            <a:endParaRPr lang="en-GB" altLang="zh-CN"/>
          </a:p>
        </p:txBody>
      </p:sp>
    </p:spTree>
    <p:extLst>
      <p:ext uri="{BB962C8B-B14F-4D97-AF65-F5344CB8AC3E}">
        <p14:creationId xmlns:p14="http://schemas.microsoft.com/office/powerpoint/2010/main" val="34884210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50876" y="784226"/>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kumimoji="0" lang="zh-CN" altLang="en-US" sz="4800" dirty="0">
                <a:solidFill>
                  <a:srgbClr val="002060"/>
                </a:solidFill>
                <a:ea typeface="大黑体"/>
              </a:rPr>
              <a:t>瑞克接收机构造（</a:t>
            </a:r>
            <a:r>
              <a:rPr kumimoji="0" lang="en-US" altLang="zh-CN" sz="4800" dirty="0">
                <a:solidFill>
                  <a:srgbClr val="002060"/>
                </a:solidFill>
                <a:ea typeface="大黑体"/>
              </a:rPr>
              <a:t>2</a:t>
            </a:r>
            <a:r>
              <a:rPr kumimoji="0" lang="zh-CN" altLang="en-US" sz="4800" dirty="0">
                <a:solidFill>
                  <a:srgbClr val="002060"/>
                </a:solidFill>
                <a:ea typeface="大黑体"/>
              </a:rPr>
              <a:t>）</a:t>
            </a:r>
          </a:p>
          <a:p>
            <a:pPr algn="ctr"/>
            <a:endParaRPr kumimoji="0" lang="zh-CN" altLang="en-US" sz="1800" dirty="0">
              <a:solidFill>
                <a:srgbClr val="CC0000"/>
              </a:solidFill>
            </a:endParaRPr>
          </a:p>
          <a:p>
            <a:r>
              <a:rPr kumimoji="0" lang="zh-CN" altLang="en-US" sz="2400" dirty="0"/>
              <a:t>先合并后相关</a:t>
            </a:r>
          </a:p>
        </p:txBody>
      </p:sp>
      <p:grpSp>
        <p:nvGrpSpPr>
          <p:cNvPr id="39939" name="Group 3"/>
          <p:cNvGrpSpPr>
            <a:grpSpLocks/>
          </p:cNvGrpSpPr>
          <p:nvPr/>
        </p:nvGrpSpPr>
        <p:grpSpPr bwMode="auto">
          <a:xfrm>
            <a:off x="1052513" y="2768600"/>
            <a:ext cx="6788150" cy="2779713"/>
            <a:chOff x="725" y="1234"/>
            <a:chExt cx="4276" cy="1751"/>
          </a:xfrm>
        </p:grpSpPr>
        <p:sp>
          <p:nvSpPr>
            <p:cNvPr id="39940" name="Rectangle 4"/>
            <p:cNvSpPr>
              <a:spLocks noChangeArrowheads="1"/>
            </p:cNvSpPr>
            <p:nvPr/>
          </p:nvSpPr>
          <p:spPr bwMode="auto">
            <a:xfrm>
              <a:off x="3942" y="2680"/>
              <a:ext cx="433" cy="281"/>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相关</a:t>
              </a:r>
            </a:p>
          </p:txBody>
        </p:sp>
        <p:sp>
          <p:nvSpPr>
            <p:cNvPr id="39941" name="Oval 5"/>
            <p:cNvSpPr>
              <a:spLocks noChangeArrowheads="1"/>
            </p:cNvSpPr>
            <p:nvPr/>
          </p:nvSpPr>
          <p:spPr bwMode="auto">
            <a:xfrm>
              <a:off x="1432" y="2008"/>
              <a:ext cx="336" cy="290"/>
            </a:xfrm>
            <a:prstGeom prst="ellipse">
              <a:avLst/>
            </a:prstGeom>
            <a:solidFill>
              <a:srgbClr val="FFFF99"/>
            </a:solidFill>
            <a:ln w="28575">
              <a:solidFill>
                <a:schemeClr val="tx1"/>
              </a:solidFill>
              <a:round/>
              <a:headEnd/>
              <a:tailEnd/>
            </a:ln>
          </p:spPr>
          <p:txBody>
            <a:bodyPr wrap="none" lIns="0" tIns="0" rIns="0" bIns="0"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800">
                  <a:sym typeface="Symbol" panose="05050102010706020507" pitchFamily="18" charset="2"/>
                </a:rPr>
                <a:t></a:t>
              </a:r>
              <a:r>
                <a:rPr lang="en-US" altLang="zh-CN" sz="2000" baseline="-25000">
                  <a:sym typeface="Symbol" panose="05050102010706020507" pitchFamily="18" charset="2"/>
                </a:rPr>
                <a:t>1</a:t>
              </a:r>
              <a:endParaRPr lang="en-US" altLang="zh-CN" sz="2000"/>
            </a:p>
          </p:txBody>
        </p:sp>
        <p:sp>
          <p:nvSpPr>
            <p:cNvPr id="39942" name="Oval 6"/>
            <p:cNvSpPr>
              <a:spLocks noChangeArrowheads="1"/>
            </p:cNvSpPr>
            <p:nvPr/>
          </p:nvSpPr>
          <p:spPr bwMode="auto">
            <a:xfrm>
              <a:off x="1816" y="1992"/>
              <a:ext cx="336" cy="296"/>
            </a:xfrm>
            <a:prstGeom prst="ellipse">
              <a:avLst/>
            </a:prstGeom>
            <a:solidFill>
              <a:srgbClr val="FFFF99"/>
            </a:solidFill>
            <a:ln w="28575">
              <a:solidFill>
                <a:schemeClr val="tx1"/>
              </a:solidFill>
              <a:round/>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800">
                  <a:sym typeface="Symbol" panose="05050102010706020507" pitchFamily="18" charset="2"/>
                </a:rPr>
                <a:t></a:t>
              </a:r>
              <a:r>
                <a:rPr lang="en-US" altLang="zh-CN" sz="2000" baseline="-25000">
                  <a:sym typeface="Symbol" panose="05050102010706020507" pitchFamily="18" charset="2"/>
                </a:rPr>
                <a:t>2</a:t>
              </a:r>
            </a:p>
          </p:txBody>
        </p:sp>
        <p:sp>
          <p:nvSpPr>
            <p:cNvPr id="39943" name="Oval 7"/>
            <p:cNvSpPr>
              <a:spLocks noChangeArrowheads="1"/>
            </p:cNvSpPr>
            <p:nvPr/>
          </p:nvSpPr>
          <p:spPr bwMode="auto">
            <a:xfrm>
              <a:off x="3280" y="2000"/>
              <a:ext cx="336" cy="296"/>
            </a:xfrm>
            <a:prstGeom prst="ellipse">
              <a:avLst/>
            </a:prstGeom>
            <a:solidFill>
              <a:srgbClr val="FFFF99"/>
            </a:solidFill>
            <a:ln w="28575">
              <a:solidFill>
                <a:schemeClr val="tx1"/>
              </a:solidFill>
              <a:round/>
              <a:headEnd/>
              <a:tailEnd/>
            </a:ln>
          </p:spPr>
          <p:txBody>
            <a:bodyPr wrap="none" lIns="0" tIns="0" rIns="0" bIns="0"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800">
                  <a:sym typeface="Symbol" panose="05050102010706020507" pitchFamily="18" charset="2"/>
                </a:rPr>
                <a:t></a:t>
              </a:r>
              <a:r>
                <a:rPr lang="en-US" altLang="zh-CN" sz="2000" baseline="-25000">
                  <a:sym typeface="Symbol" panose="05050102010706020507" pitchFamily="18" charset="2"/>
                </a:rPr>
                <a:t>L</a:t>
              </a:r>
            </a:p>
          </p:txBody>
        </p:sp>
        <p:sp>
          <p:nvSpPr>
            <p:cNvPr id="39944" name="Rectangle 8"/>
            <p:cNvSpPr>
              <a:spLocks noChangeArrowheads="1"/>
            </p:cNvSpPr>
            <p:nvPr/>
          </p:nvSpPr>
          <p:spPr bwMode="auto">
            <a:xfrm>
              <a:off x="1456" y="2664"/>
              <a:ext cx="2144" cy="321"/>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endParaRPr lang="zh-CN" altLang="zh-CN"/>
            </a:p>
          </p:txBody>
        </p:sp>
        <p:sp>
          <p:nvSpPr>
            <p:cNvPr id="39945" name="Line 9"/>
            <p:cNvSpPr>
              <a:spLocks noChangeShapeType="1"/>
            </p:cNvSpPr>
            <p:nvPr/>
          </p:nvSpPr>
          <p:spPr bwMode="auto">
            <a:xfrm>
              <a:off x="968" y="1512"/>
              <a:ext cx="47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6" name="Line 10"/>
            <p:cNvSpPr>
              <a:spLocks noChangeShapeType="1"/>
            </p:cNvSpPr>
            <p:nvPr/>
          </p:nvSpPr>
          <p:spPr bwMode="auto">
            <a:xfrm>
              <a:off x="4352" y="2816"/>
              <a:ext cx="4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7" name="Rectangle 11"/>
            <p:cNvSpPr>
              <a:spLocks noChangeArrowheads="1"/>
            </p:cNvSpPr>
            <p:nvPr/>
          </p:nvSpPr>
          <p:spPr bwMode="auto">
            <a:xfrm>
              <a:off x="1448" y="1352"/>
              <a:ext cx="2144" cy="312"/>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dirty="0"/>
                <a:t> 1           2                                            L</a:t>
              </a:r>
            </a:p>
          </p:txBody>
        </p:sp>
        <p:sp>
          <p:nvSpPr>
            <p:cNvPr id="39948" name="Line 12"/>
            <p:cNvSpPr>
              <a:spLocks noChangeShapeType="1"/>
            </p:cNvSpPr>
            <p:nvPr/>
          </p:nvSpPr>
          <p:spPr bwMode="auto">
            <a:xfrm>
              <a:off x="1776" y="1344"/>
              <a:ext cx="0" cy="3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13"/>
            <p:cNvSpPr>
              <a:spLocks noChangeShapeType="1"/>
            </p:cNvSpPr>
            <p:nvPr/>
          </p:nvSpPr>
          <p:spPr bwMode="auto">
            <a:xfrm>
              <a:off x="2176" y="1360"/>
              <a:ext cx="0" cy="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14"/>
            <p:cNvSpPr>
              <a:spLocks noChangeShapeType="1"/>
            </p:cNvSpPr>
            <p:nvPr/>
          </p:nvSpPr>
          <p:spPr bwMode="auto">
            <a:xfrm>
              <a:off x="3272" y="1352"/>
              <a:ext cx="0" cy="3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a:off x="2528" y="1496"/>
              <a:ext cx="38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Text Box 16"/>
            <p:cNvSpPr txBox="1">
              <a:spLocks noChangeArrowheads="1"/>
            </p:cNvSpPr>
            <p:nvPr/>
          </p:nvSpPr>
          <p:spPr bwMode="auto">
            <a:xfrm>
              <a:off x="3901" y="2079"/>
              <a:ext cx="4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en-US" altLang="zh-CN" sz="1400"/>
                <a:t>PN</a:t>
              </a:r>
              <a:r>
                <a:rPr lang="zh-CN" altLang="en-US" sz="1400"/>
                <a:t>序列</a:t>
              </a:r>
            </a:p>
          </p:txBody>
        </p:sp>
        <p:sp>
          <p:nvSpPr>
            <p:cNvPr id="39953" name="Text Box 17"/>
            <p:cNvSpPr txBox="1">
              <a:spLocks noChangeArrowheads="1"/>
            </p:cNvSpPr>
            <p:nvPr/>
          </p:nvSpPr>
          <p:spPr bwMode="auto">
            <a:xfrm>
              <a:off x="725" y="1234"/>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400"/>
                <a:t>接收信号</a:t>
              </a:r>
            </a:p>
          </p:txBody>
        </p:sp>
        <p:sp>
          <p:nvSpPr>
            <p:cNvPr id="39954" name="Text Box 18"/>
            <p:cNvSpPr txBox="1">
              <a:spLocks noChangeArrowheads="1"/>
            </p:cNvSpPr>
            <p:nvPr/>
          </p:nvSpPr>
          <p:spPr bwMode="auto">
            <a:xfrm>
              <a:off x="4437" y="2528"/>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400"/>
                <a:t>分集输出</a:t>
              </a:r>
            </a:p>
          </p:txBody>
        </p:sp>
        <p:sp>
          <p:nvSpPr>
            <p:cNvPr id="39955" name="Line 19"/>
            <p:cNvSpPr>
              <a:spLocks noChangeShapeType="1"/>
            </p:cNvSpPr>
            <p:nvPr/>
          </p:nvSpPr>
          <p:spPr bwMode="auto">
            <a:xfrm>
              <a:off x="1592" y="1656"/>
              <a:ext cx="0" cy="3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0"/>
            <p:cNvSpPr>
              <a:spLocks noChangeShapeType="1"/>
            </p:cNvSpPr>
            <p:nvPr/>
          </p:nvSpPr>
          <p:spPr bwMode="auto">
            <a:xfrm>
              <a:off x="1968" y="1656"/>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a:off x="3440" y="167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a:off x="1600" y="2304"/>
              <a:ext cx="0" cy="3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3"/>
            <p:cNvSpPr>
              <a:spLocks noChangeShapeType="1"/>
            </p:cNvSpPr>
            <p:nvPr/>
          </p:nvSpPr>
          <p:spPr bwMode="auto">
            <a:xfrm>
              <a:off x="1984" y="2296"/>
              <a:ext cx="0" cy="3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0" name="Line 24"/>
            <p:cNvSpPr>
              <a:spLocks noChangeShapeType="1"/>
            </p:cNvSpPr>
            <p:nvPr/>
          </p:nvSpPr>
          <p:spPr bwMode="auto">
            <a:xfrm>
              <a:off x="3464" y="2296"/>
              <a:ext cx="8" cy="36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1" name="Text Box 25"/>
            <p:cNvSpPr txBox="1">
              <a:spLocks noChangeArrowheads="1"/>
            </p:cNvSpPr>
            <p:nvPr/>
          </p:nvSpPr>
          <p:spPr bwMode="auto">
            <a:xfrm>
              <a:off x="2109" y="2711"/>
              <a:ext cx="5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a:t>合       并</a:t>
              </a:r>
            </a:p>
          </p:txBody>
        </p:sp>
        <p:sp>
          <p:nvSpPr>
            <p:cNvPr id="39962" name="Line 26"/>
            <p:cNvSpPr>
              <a:spLocks noChangeShapeType="1"/>
            </p:cNvSpPr>
            <p:nvPr/>
          </p:nvSpPr>
          <p:spPr bwMode="auto">
            <a:xfrm>
              <a:off x="3592" y="2808"/>
              <a:ext cx="3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3" name="Line 27"/>
            <p:cNvSpPr>
              <a:spLocks noChangeShapeType="1"/>
            </p:cNvSpPr>
            <p:nvPr/>
          </p:nvSpPr>
          <p:spPr bwMode="auto">
            <a:xfrm>
              <a:off x="4128" y="2328"/>
              <a:ext cx="0" cy="3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83</a:t>
            </a:fld>
            <a:endParaRPr lang="en-GB" altLang="zh-CN"/>
          </a:p>
        </p:txBody>
      </p:sp>
    </p:spTree>
    <p:extLst>
      <p:ext uri="{BB962C8B-B14F-4D97-AF65-F5344CB8AC3E}">
        <p14:creationId xmlns:p14="http://schemas.microsoft.com/office/powerpoint/2010/main" val="161425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99" y="3398289"/>
            <a:ext cx="8969697" cy="1962825"/>
          </a:xfrm>
          <a:prstGeom prst="rect">
            <a:avLst/>
          </a:prstGeom>
        </p:spPr>
      </p:pic>
      <p:sp>
        <p:nvSpPr>
          <p:cNvPr id="2" name="灯片编号占位符 1"/>
          <p:cNvSpPr>
            <a:spLocks noGrp="1"/>
          </p:cNvSpPr>
          <p:nvPr>
            <p:ph type="sldNum" sz="quarter" idx="12"/>
          </p:nvPr>
        </p:nvSpPr>
        <p:spPr/>
        <p:txBody>
          <a:bodyPr/>
          <a:lstStyle/>
          <a:p>
            <a:pPr>
              <a:defRPr/>
            </a:pPr>
            <a:fld id="{F13EC1A2-80CC-4BEA-A8B9-2E1E540E6C1F}" type="slidenum">
              <a:rPr lang="zh-CN" altLang="en-GB" smtClean="0">
                <a:solidFill>
                  <a:srgbClr val="40458C"/>
                </a:solidFill>
              </a:rPr>
              <a:pPr>
                <a:defRPr/>
              </a:pPr>
              <a:t>84</a:t>
            </a:fld>
            <a:r>
              <a:rPr lang="en-US" altLang="zh-CN" dirty="0"/>
              <a:t>/13</a:t>
            </a:r>
            <a:endParaRPr lang="en-GB" altLang="zh-CN" dirty="0">
              <a:solidFill>
                <a:srgbClr val="40458C"/>
              </a:solidFill>
            </a:endParaRPr>
          </a:p>
        </p:txBody>
      </p:sp>
      <p:sp>
        <p:nvSpPr>
          <p:cNvPr id="3" name="Rectangle 2"/>
          <p:cNvSpPr>
            <a:spLocks noChangeArrowheads="1"/>
          </p:cNvSpPr>
          <p:nvPr/>
        </p:nvSpPr>
        <p:spPr bwMode="auto">
          <a:xfrm>
            <a:off x="205032" y="236026"/>
            <a:ext cx="8442068" cy="990600"/>
          </a:xfrm>
          <a:prstGeom prst="rect">
            <a:avLst/>
          </a:prstGeom>
          <a:noFill/>
          <a:ln w="9525">
            <a:noFill/>
            <a:miter lim="800000"/>
            <a:headEnd/>
            <a:tailEnd/>
          </a:ln>
          <a:effectLst/>
        </p:spPr>
        <p:txBody>
          <a:bodyPr anchor="ctr"/>
          <a:lstStyle/>
          <a:p>
            <a:pPr>
              <a:defRPr/>
            </a:pPr>
            <a:r>
              <a:rPr kumimoji="1" lang="en-US" altLang="zh-CN" sz="3600" dirty="0" err="1">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LoRa</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a:t>
            </a:r>
            <a:r>
              <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Chirp</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扩频原理：发射机架构</a:t>
            </a:r>
            <a:endPar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6084168" y="3398289"/>
            <a:ext cx="1491442" cy="1069324"/>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35896" y="3497622"/>
            <a:ext cx="720080" cy="792088"/>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bwMode="auto">
          <a:xfrm flipV="1">
            <a:off x="3995936" y="3057840"/>
            <a:ext cx="0" cy="432780"/>
          </a:xfrm>
          <a:prstGeom prst="straightConnector1">
            <a:avLst/>
          </a:prstGeom>
          <a:solidFill>
            <a:schemeClr val="tx1"/>
          </a:solidFill>
          <a:ln w="57150"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a:off x="6876256" y="4467613"/>
            <a:ext cx="0" cy="823207"/>
          </a:xfrm>
          <a:prstGeom prst="straightConnector1">
            <a:avLst/>
          </a:prstGeom>
          <a:solidFill>
            <a:schemeClr val="tx1"/>
          </a:solidFill>
          <a:ln w="57150" cap="flat" cmpd="sng" algn="ctr">
            <a:solidFill>
              <a:schemeClr val="tx1"/>
            </a:solidFill>
            <a:prstDash val="solid"/>
            <a:round/>
            <a:headEnd type="none" w="med" len="med"/>
            <a:tailEnd type="triangle"/>
          </a:ln>
          <a:effectLst/>
        </p:spPr>
      </p:cxnSp>
      <p:sp>
        <p:nvSpPr>
          <p:cNvPr id="18" name="矩形 17"/>
          <p:cNvSpPr/>
          <p:nvPr/>
        </p:nvSpPr>
        <p:spPr bwMode="auto">
          <a:xfrm>
            <a:off x="5508104" y="5344621"/>
            <a:ext cx="2880320" cy="1440160"/>
          </a:xfrm>
          <a:prstGeom prst="rect">
            <a:avLst/>
          </a:prstGeom>
          <a:solidFill>
            <a:schemeClr val="bg1"/>
          </a:solidFill>
          <a:ln w="38100">
            <a:solidFill>
              <a:schemeClr val="tx1"/>
            </a:solidFill>
            <a:prstDash val="sysDash"/>
          </a:ln>
        </p:spPr>
        <p:txBody>
          <a:bodyPr lIns="90000" rtlCol="0" anchor="ctr"/>
          <a:lstStyle/>
          <a:p>
            <a:pPr marL="285750" indent="-285750">
              <a:lnSpc>
                <a:spcPct val="120000"/>
              </a:lnSpc>
              <a:buFont typeface="Wingdings" panose="05000000000000000000" pitchFamily="2" charset="2"/>
              <a:buChar char="u"/>
            </a:pPr>
            <a:r>
              <a:rPr lang="zh-CN" altLang="en-US" sz="1800" dirty="0">
                <a:solidFill>
                  <a:srgbClr val="FF0000"/>
                </a:solidFill>
                <a:ea typeface="黑体" panose="02010609060101010101" pitchFamily="49" charset="-122"/>
              </a:rPr>
              <a:t>四个扩频子序列组成</a:t>
            </a:r>
            <a:endParaRPr lang="en-US" altLang="zh-CN" sz="1800" dirty="0">
              <a:solidFill>
                <a:srgbClr val="FF0000"/>
              </a:solidFill>
              <a:ea typeface="黑体" panose="02010609060101010101" pitchFamily="49" charset="-122"/>
            </a:endParaRPr>
          </a:p>
          <a:p>
            <a:pPr marL="285750" indent="-285750">
              <a:lnSpc>
                <a:spcPct val="120000"/>
              </a:lnSpc>
              <a:buFont typeface="Wingdings" panose="05000000000000000000" pitchFamily="2" charset="2"/>
              <a:buChar char="u"/>
            </a:pPr>
            <a:r>
              <a:rPr lang="zh-CN" altLang="en-US" sz="1800" dirty="0">
                <a:solidFill>
                  <a:srgbClr val="40458C"/>
                </a:solidFill>
                <a:ea typeface="黑体" panose="02010609060101010101" pitchFamily="49" charset="-122"/>
              </a:rPr>
              <a:t>符号速率：</a:t>
            </a:r>
            <a:r>
              <a:rPr lang="en-US" altLang="zh-CN" sz="1800" dirty="0">
                <a:solidFill>
                  <a:srgbClr val="40458C"/>
                </a:solidFill>
                <a:ea typeface="黑体" panose="02010609060101010101" pitchFamily="49" charset="-122"/>
              </a:rPr>
              <a:t>1.33Msym/s</a:t>
            </a:r>
          </a:p>
          <a:p>
            <a:pPr marL="285750" indent="-285750">
              <a:lnSpc>
                <a:spcPct val="120000"/>
              </a:lnSpc>
              <a:buFont typeface="Wingdings" panose="05000000000000000000" pitchFamily="2" charset="2"/>
              <a:buChar char="u"/>
            </a:pPr>
            <a:r>
              <a:rPr lang="zh-CN" altLang="en-US" sz="1800" dirty="0">
                <a:solidFill>
                  <a:srgbClr val="40458C"/>
                </a:solidFill>
                <a:ea typeface="黑体" panose="02010609060101010101" pitchFamily="49" charset="-122"/>
              </a:rPr>
              <a:t>码片速率：</a:t>
            </a:r>
            <a:r>
              <a:rPr lang="en-US" altLang="zh-CN" sz="1800" dirty="0">
                <a:solidFill>
                  <a:srgbClr val="40458C"/>
                </a:solidFill>
                <a:ea typeface="黑体" panose="02010609060101010101" pitchFamily="49" charset="-122"/>
              </a:rPr>
              <a:t>32Mcp/s</a:t>
            </a:r>
          </a:p>
          <a:p>
            <a:pPr marL="285750" indent="-285750">
              <a:lnSpc>
                <a:spcPct val="120000"/>
              </a:lnSpc>
              <a:buFont typeface="Wingdings" panose="05000000000000000000" pitchFamily="2" charset="2"/>
              <a:buChar char="u"/>
            </a:pPr>
            <a:r>
              <a:rPr lang="zh-CN" altLang="en-US" sz="1800" dirty="0">
                <a:solidFill>
                  <a:srgbClr val="40458C"/>
                </a:solidFill>
                <a:ea typeface="黑体" panose="02010609060101010101" pitchFamily="49" charset="-122"/>
              </a:rPr>
              <a:t>扩频因子：</a:t>
            </a:r>
            <a:r>
              <a:rPr lang="en-US" altLang="zh-CN" sz="1800" dirty="0">
                <a:solidFill>
                  <a:srgbClr val="40458C"/>
                </a:solidFill>
                <a:ea typeface="黑体" panose="02010609060101010101" pitchFamily="49" charset="-122"/>
              </a:rPr>
              <a:t>24</a:t>
            </a:r>
            <a:endParaRPr lang="zh-CN" altLang="en-US" sz="1800" dirty="0">
              <a:solidFill>
                <a:srgbClr val="40458C"/>
              </a:solidFill>
              <a:ea typeface="黑体" panose="02010609060101010101" pitchFamily="49" charset="-122"/>
            </a:endParaRPr>
          </a:p>
        </p:txBody>
      </p:sp>
      <p:sp>
        <p:nvSpPr>
          <p:cNvPr id="24" name="矩形 23"/>
          <p:cNvSpPr/>
          <p:nvPr/>
        </p:nvSpPr>
        <p:spPr>
          <a:xfrm>
            <a:off x="8439191" y="1376271"/>
            <a:ext cx="415818" cy="230832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zh-CN" altLang="en-US" sz="2400" dirty="0">
                <a:solidFill>
                  <a:srgbClr val="660066"/>
                </a:solidFill>
                <a:effectLst>
                  <a:outerShdw blurRad="38100" dist="38100" dir="2700000" algn="tl">
                    <a:srgbClr val="000000">
                      <a:alpha val="43137"/>
                    </a:srgbClr>
                  </a:outerShdw>
                </a:effectLst>
                <a:ea typeface="黑体" pitchFamily="2" charset="-122"/>
              </a:rPr>
              <a:t>基于标准协议</a:t>
            </a:r>
          </a:p>
        </p:txBody>
      </p:sp>
      <p:sp>
        <p:nvSpPr>
          <p:cNvPr id="25" name="文本框 24"/>
          <p:cNvSpPr txBox="1"/>
          <p:nvPr/>
        </p:nvSpPr>
        <p:spPr>
          <a:xfrm>
            <a:off x="4022204" y="5793851"/>
            <a:ext cx="1422184" cy="461665"/>
          </a:xfrm>
          <a:prstGeom prst="rect">
            <a:avLst/>
          </a:prstGeom>
          <a:noFill/>
        </p:spPr>
        <p:txBody>
          <a:bodyPr wrap="none" rtlCol="0">
            <a:spAutoFit/>
          </a:bodyPr>
          <a:lstStyle/>
          <a:p>
            <a:r>
              <a:rPr lang="zh-CN" altLang="en-US" sz="2400" dirty="0">
                <a:solidFill>
                  <a:srgbClr val="FF0000"/>
                </a:solidFill>
                <a:effectLst>
                  <a:outerShdw blurRad="38100" dist="38100" dir="2700000" algn="tl">
                    <a:srgbClr val="000000">
                      <a:alpha val="43137"/>
                    </a:srgbClr>
                  </a:outerShdw>
                </a:effectLst>
                <a:ea typeface="黑体" pitchFamily="49" charset="-122"/>
              </a:rPr>
              <a:t>关键技术</a:t>
            </a:r>
          </a:p>
        </p:txBody>
      </p:sp>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345" y="1164145"/>
            <a:ext cx="7295717" cy="1934853"/>
          </a:xfrm>
          <a:prstGeom prst="rect">
            <a:avLst/>
          </a:prstGeom>
        </p:spPr>
      </p:pic>
    </p:spTree>
    <p:extLst>
      <p:ext uri="{BB962C8B-B14F-4D97-AF65-F5344CB8AC3E}">
        <p14:creationId xmlns:p14="http://schemas.microsoft.com/office/powerpoint/2010/main" val="24815682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26" y="2095746"/>
            <a:ext cx="8497486" cy="1959799"/>
          </a:xfrm>
          <a:prstGeom prst="rect">
            <a:avLst/>
          </a:prstGeom>
        </p:spPr>
      </p:pic>
      <p:sp>
        <p:nvSpPr>
          <p:cNvPr id="9" name="矩形 8"/>
          <p:cNvSpPr/>
          <p:nvPr/>
        </p:nvSpPr>
        <p:spPr>
          <a:xfrm>
            <a:off x="2369798" y="2285173"/>
            <a:ext cx="659987" cy="1760852"/>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113641" y="2294693"/>
            <a:ext cx="1044584" cy="1760852"/>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555776" y="1759586"/>
            <a:ext cx="1348047" cy="457482"/>
          </a:xfrm>
          <a:prstGeom prst="rect">
            <a:avLst/>
          </a:prstGeom>
          <a:noFill/>
        </p:spPr>
        <p:txBody>
          <a:bodyPr wrap="none" rtlCol="0">
            <a:spAutoFit/>
          </a:bodyPr>
          <a:lstStyle/>
          <a:p>
            <a:r>
              <a:rPr lang="zh-CN" altLang="en-US" sz="2400" dirty="0">
                <a:solidFill>
                  <a:srgbClr val="FF0000"/>
                </a:solidFill>
                <a:effectLst>
                  <a:outerShdw blurRad="38100" dist="38100" dir="2700000" algn="tl">
                    <a:srgbClr val="000000">
                      <a:alpha val="43137"/>
                    </a:srgbClr>
                  </a:outerShdw>
                </a:effectLst>
                <a:ea typeface="黑体" pitchFamily="49" charset="-122"/>
              </a:rPr>
              <a:t>重点研究</a:t>
            </a:r>
          </a:p>
        </p:txBody>
      </p:sp>
      <p:sp>
        <p:nvSpPr>
          <p:cNvPr id="24" name="矩形 23"/>
          <p:cNvSpPr/>
          <p:nvPr/>
        </p:nvSpPr>
        <p:spPr>
          <a:xfrm>
            <a:off x="199543" y="1948475"/>
            <a:ext cx="415818" cy="230832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zh-CN" altLang="en-US" sz="2400" dirty="0">
                <a:solidFill>
                  <a:srgbClr val="660066"/>
                </a:solidFill>
                <a:effectLst>
                  <a:outerShdw blurRad="38100" dist="38100" dir="2700000" algn="tl">
                    <a:srgbClr val="000000">
                      <a:alpha val="43137"/>
                    </a:srgbClr>
                  </a:outerShdw>
                </a:effectLst>
                <a:ea typeface="黑体" pitchFamily="2" charset="-122"/>
              </a:rPr>
              <a:t>接收方案设计</a:t>
            </a:r>
          </a:p>
        </p:txBody>
      </p:sp>
      <p:sp>
        <p:nvSpPr>
          <p:cNvPr id="26" name="圆角矩形 25"/>
          <p:cNvSpPr/>
          <p:nvPr/>
        </p:nvSpPr>
        <p:spPr bwMode="auto">
          <a:xfrm>
            <a:off x="971600" y="4437852"/>
            <a:ext cx="7272808" cy="1151388"/>
          </a:xfrm>
          <a:prstGeom prst="roundRect">
            <a:avLst/>
          </a:prstGeom>
          <a:solidFill>
            <a:schemeClr val="bg1"/>
          </a:solidFill>
          <a:ln w="28575">
            <a:solidFill>
              <a:srgbClr val="40458C"/>
            </a:solidFill>
            <a:miter lim="800000"/>
            <a:headEnd/>
            <a:tailEnd/>
          </a:ln>
        </p:spPr>
        <p:txBody>
          <a:bodyPr lIns="90000" rtlCol="0" anchor="ctr"/>
          <a:lstStyle/>
          <a:p>
            <a:pPr marL="457200" indent="-457200">
              <a:lnSpc>
                <a:spcPct val="150000"/>
              </a:lnSpc>
              <a:buFont typeface="Wingdings" panose="05000000000000000000" pitchFamily="2" charset="2"/>
              <a:buChar char="Ø"/>
            </a:pPr>
            <a:r>
              <a:rPr lang="zh-CN" altLang="en-US"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基于</a:t>
            </a:r>
            <a:r>
              <a:rPr lang="en-US" altLang="zh-CN"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NI</a:t>
            </a:r>
            <a:r>
              <a:rPr lang="zh-CN" altLang="en-US"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软件无线电（</a:t>
            </a:r>
            <a:r>
              <a:rPr lang="en-US" altLang="zh-CN"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SDR</a:t>
            </a:r>
            <a:r>
              <a:rPr lang="zh-CN" altLang="en-US"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）实现以上收发系统</a:t>
            </a:r>
            <a:endParaRPr lang="en-US" altLang="zh-CN" sz="2400" dirty="0">
              <a:solidFill>
                <a:srgbClr val="FF0000"/>
              </a:solidFill>
              <a:effectLst>
                <a:outerShdw blurRad="38100" dist="38100" dir="2700000" algn="tl">
                  <a:srgbClr val="000000">
                    <a:alpha val="43137"/>
                  </a:srgbClr>
                </a:outerShdw>
              </a:effectLst>
              <a:latin typeface="黑体" pitchFamily="2" charset="-122"/>
              <a:ea typeface="黑体" pitchFamily="2" charset="-122"/>
            </a:endParaRPr>
          </a:p>
          <a:p>
            <a:pPr marL="457200" indent="-457200">
              <a:lnSpc>
                <a:spcPct val="150000"/>
              </a:lnSpc>
              <a:buFont typeface="Wingdings" panose="05000000000000000000" pitchFamily="2" charset="2"/>
              <a:buChar char="Ø"/>
            </a:pPr>
            <a:r>
              <a:rPr lang="zh-CN" altLang="en-US"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对低信噪比下的同步和分集关键技术进行突破</a:t>
            </a:r>
          </a:p>
        </p:txBody>
      </p:sp>
      <p:sp>
        <p:nvSpPr>
          <p:cNvPr id="28" name="Rectangle 2"/>
          <p:cNvSpPr>
            <a:spLocks noChangeArrowheads="1"/>
          </p:cNvSpPr>
          <p:nvPr/>
        </p:nvSpPr>
        <p:spPr bwMode="auto">
          <a:xfrm>
            <a:off x="205032" y="229024"/>
            <a:ext cx="8442068" cy="990600"/>
          </a:xfrm>
          <a:prstGeom prst="rect">
            <a:avLst/>
          </a:prstGeom>
          <a:noFill/>
          <a:ln w="9525">
            <a:noFill/>
            <a:miter lim="800000"/>
            <a:headEnd/>
            <a:tailEnd/>
          </a:ln>
          <a:effectLst/>
        </p:spPr>
        <p:txBody>
          <a:bodyPr anchor="ctr"/>
          <a:lstStyle/>
          <a:p>
            <a:pPr>
              <a:defRPr/>
            </a:pPr>
            <a:r>
              <a:rPr kumimoji="1" lang="en-US" altLang="zh-CN" sz="3600" dirty="0" err="1">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LoRa</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a:t>
            </a:r>
            <a:r>
              <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Chirp</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扩频接收机架构</a:t>
            </a:r>
            <a:endPar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flipV="1">
            <a:off x="611560" y="6228864"/>
            <a:ext cx="2383407" cy="8448"/>
          </a:xfrm>
          <a:prstGeom prst="line">
            <a:avLst/>
          </a:prstGeom>
          <a:solidFill>
            <a:schemeClr val="tx1"/>
          </a:solidFill>
          <a:ln w="28575">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p:nvPr/>
        </p:nvSpPr>
        <p:spPr>
          <a:xfrm>
            <a:off x="512985" y="6237312"/>
            <a:ext cx="8118030" cy="307777"/>
          </a:xfrm>
          <a:prstGeom prst="rect">
            <a:avLst/>
          </a:prstGeom>
        </p:spPr>
        <p:txBody>
          <a:bodyPr wrap="square">
            <a:spAutoFit/>
          </a:bodyPr>
          <a:lstStyle/>
          <a:p>
            <a:pPr indent="259200" algn="just"/>
            <a:r>
              <a:rPr lang="zh-CN" altLang="en-US" sz="1400" b="0" kern="100" dirty="0">
                <a:solidFill>
                  <a:srgbClr val="C00000"/>
                </a:solidFill>
                <a:latin typeface="黑体"/>
                <a:ea typeface="黑体"/>
              </a:rPr>
              <a:t>* </a:t>
            </a:r>
            <a:r>
              <a:rPr lang="zh-CN" altLang="en-US" sz="1400" b="0" kern="100" dirty="0">
                <a:solidFill>
                  <a:srgbClr val="002060"/>
                </a:solidFill>
                <a:latin typeface="黑体"/>
                <a:ea typeface="黑体"/>
              </a:rPr>
              <a:t>题目中的</a:t>
            </a:r>
            <a:r>
              <a:rPr lang="en-US" altLang="zh-CN" sz="1400" b="0" kern="100" dirty="0">
                <a:solidFill>
                  <a:srgbClr val="002060"/>
                </a:solidFill>
                <a:latin typeface="黑体"/>
                <a:ea typeface="黑体"/>
              </a:rPr>
              <a:t>USRP</a:t>
            </a:r>
            <a:r>
              <a:rPr lang="zh-CN" altLang="en-US" sz="1400" b="0" kern="100" dirty="0">
                <a:solidFill>
                  <a:srgbClr val="002060"/>
                </a:solidFill>
                <a:latin typeface="黑体"/>
                <a:ea typeface="黑体"/>
              </a:rPr>
              <a:t>即</a:t>
            </a:r>
            <a:r>
              <a:rPr lang="en-US" altLang="zh-CN" sz="1400" b="0" kern="100" dirty="0">
                <a:solidFill>
                  <a:srgbClr val="002060"/>
                </a:solidFill>
                <a:latin typeface="黑体"/>
                <a:ea typeface="黑体"/>
              </a:rPr>
              <a:t>NI-SDR</a:t>
            </a:r>
            <a:r>
              <a:rPr lang="zh-CN" altLang="en-US" sz="1400" b="0" kern="100" dirty="0">
                <a:solidFill>
                  <a:srgbClr val="002060"/>
                </a:solidFill>
                <a:latin typeface="黑体"/>
                <a:ea typeface="黑体"/>
              </a:rPr>
              <a:t>平台中的通用射频硬件。</a:t>
            </a:r>
            <a:endParaRPr lang="zh-CN" altLang="zh-CN" sz="1400" b="0" kern="100" dirty="0">
              <a:solidFill>
                <a:srgbClr val="002060"/>
              </a:solidFill>
              <a:latin typeface="黑体"/>
              <a:ea typeface="黑体"/>
            </a:endParaRPr>
          </a:p>
        </p:txBody>
      </p:sp>
    </p:spTree>
    <p:extLst>
      <p:ext uri="{BB962C8B-B14F-4D97-AF65-F5344CB8AC3E}">
        <p14:creationId xmlns:p14="http://schemas.microsoft.com/office/powerpoint/2010/main" val="33327164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81608" y="355649"/>
            <a:ext cx="8784976" cy="990600"/>
          </a:xfrm>
          <a:prstGeom prst="rect">
            <a:avLst/>
          </a:prstGeom>
          <a:noFill/>
          <a:ln w="9525">
            <a:noFill/>
            <a:miter lim="800000"/>
            <a:headEnd/>
            <a:tailEnd/>
          </a:ln>
          <a:effectLst/>
        </p:spPr>
        <p:txBody>
          <a:bodyPr anchor="ctr"/>
          <a:lstStyle/>
          <a:p>
            <a:pPr>
              <a:defRPr/>
            </a:pPr>
            <a:r>
              <a:rPr kumimoji="1" lang="zh-CN" altLang="en-US" sz="44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技术突破</a:t>
            </a:r>
            <a:r>
              <a:rPr kumimoji="1" lang="en-US" altLang="zh-CN" sz="44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kumimoji="1" lang="zh-CN" altLang="en-US" sz="44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：低信噪比准确同步</a:t>
            </a:r>
            <a:r>
              <a:rPr kumimoji="1" lang="en-US" altLang="zh-CN" sz="44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44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多径估计</a:t>
            </a:r>
            <a:endParaRPr kumimoji="1" lang="en-US" altLang="zh-CN" sz="44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153616" y="1545446"/>
            <a:ext cx="4320480" cy="1042199"/>
          </a:xfrm>
          <a:prstGeom prst="rect">
            <a:avLst/>
          </a:prstGeom>
          <a:solidFill>
            <a:schemeClr val="bg1"/>
          </a:solidFill>
          <a:ln w="28575">
            <a:solidFill>
              <a:schemeClr val="tx1"/>
            </a:solidFill>
            <a:prstDash val="sysDash"/>
          </a:ln>
        </p:spPr>
        <p:txBody>
          <a:bodyPr wrap="square" bIns="72000" rtlCol="0">
            <a:spAutoFit/>
          </a:bodyPr>
          <a:lstStyle/>
          <a:p>
            <a:pPr marL="342900" indent="-342900">
              <a:lnSpc>
                <a:spcPct val="150000"/>
              </a:lnSpc>
              <a:buFont typeface="Wingdings" panose="05000000000000000000" pitchFamily="2" charset="2"/>
              <a:buChar char="Ø"/>
            </a:pPr>
            <a:r>
              <a:rPr lang="en-US" altLang="zh-CN"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Chirp</a:t>
            </a:r>
            <a:r>
              <a:rPr lang="zh-CN" altLang="en-US"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信号具有脉冲压缩特性</a:t>
            </a:r>
            <a:endParaRPr lang="en-US" altLang="zh-CN"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采用相关检测完成同步</a:t>
            </a:r>
            <a:r>
              <a:rPr lang="en-US" altLang="zh-CN"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多径估计</a:t>
            </a:r>
          </a:p>
        </p:txBody>
      </p:sp>
      <p:sp>
        <p:nvSpPr>
          <p:cNvPr id="6" name="文本框 5"/>
          <p:cNvSpPr txBox="1"/>
          <p:nvPr/>
        </p:nvSpPr>
        <p:spPr>
          <a:xfrm>
            <a:off x="4748908" y="1553008"/>
            <a:ext cx="4320480" cy="1049470"/>
          </a:xfrm>
          <a:prstGeom prst="rect">
            <a:avLst/>
          </a:prstGeom>
          <a:solidFill>
            <a:schemeClr val="bg1"/>
          </a:solidFill>
          <a:ln w="28575">
            <a:solidFill>
              <a:schemeClr val="tx1"/>
            </a:solidFill>
            <a:prstDash val="sysDash"/>
          </a:ln>
        </p:spPr>
        <p:txBody>
          <a:bodyPr wrap="square" bIns="75600" rtlCol="0">
            <a:spAutoFit/>
          </a:bodyPr>
          <a:lstStyle/>
          <a:p>
            <a:pPr marL="342900" indent="-342900">
              <a:lnSpc>
                <a:spcPct val="150000"/>
              </a:lnSpc>
              <a:buFont typeface="Wingdings" panose="05000000000000000000" pitchFamily="2" charset="2"/>
              <a:buChar char="Ø"/>
            </a:pPr>
            <a:r>
              <a:rPr lang="zh-CN" altLang="en-US"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帧结构具有特殊的前导字段</a:t>
            </a:r>
          </a:p>
          <a:p>
            <a:pPr marL="342900" indent="-342900">
              <a:lnSpc>
                <a:spcPct val="150000"/>
              </a:lnSpc>
              <a:buFont typeface="Wingdings" panose="05000000000000000000" pitchFamily="2" charset="2"/>
              <a:buChar char="Ø"/>
            </a:pPr>
            <a:r>
              <a:rPr lang="zh-CN" altLang="en-US"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可将相关长度扩到整个</a:t>
            </a:r>
            <a:r>
              <a:rPr lang="en-US" altLang="zh-CN"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Chirp</a:t>
            </a:r>
            <a:r>
              <a:rPr lang="zh-CN" altLang="en-US" sz="2000" dirty="0">
                <a:solidFill>
                  <a:srgbClr val="40458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序列</a:t>
            </a:r>
          </a:p>
        </p:txBody>
      </p:sp>
      <p:sp>
        <p:nvSpPr>
          <p:cNvPr id="7" name="右箭头 6"/>
          <p:cNvSpPr/>
          <p:nvPr/>
        </p:nvSpPr>
        <p:spPr bwMode="auto">
          <a:xfrm>
            <a:off x="4323470" y="1916832"/>
            <a:ext cx="576064" cy="288032"/>
          </a:xfrm>
          <a:prstGeom prst="rightArrow">
            <a:avLst/>
          </a:prstGeom>
          <a:solidFill>
            <a:srgbClr val="FF0000"/>
          </a:solidFill>
          <a:ln w="38100">
            <a:solidFill>
              <a:schemeClr val="tx1"/>
            </a:solidFill>
            <a:miter lim="800000"/>
            <a:headEnd/>
            <a:tailEnd/>
          </a:ln>
        </p:spPr>
        <p:txBody>
          <a:bodyPr lIns="90000" rtlCol="0" anchor="ctr"/>
          <a:lstStyle/>
          <a:p>
            <a:pPr algn="ctr">
              <a:lnSpc>
                <a:spcPct val="120000"/>
              </a:lnSpc>
            </a:pPr>
            <a:endParaRPr lang="zh-CN" altLang="en-US" sz="3200" dirty="0">
              <a:solidFill>
                <a:srgbClr val="800080"/>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8607" y="2853041"/>
            <a:ext cx="5031491" cy="3691080"/>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71861"/>
            <a:ext cx="4490392" cy="3450581"/>
          </a:xfrm>
          <a:prstGeom prst="rect">
            <a:avLst/>
          </a:prstGeom>
        </p:spPr>
      </p:pic>
      <p:sp>
        <p:nvSpPr>
          <p:cNvPr id="14" name="右箭头 13"/>
          <p:cNvSpPr/>
          <p:nvPr/>
        </p:nvSpPr>
        <p:spPr bwMode="auto">
          <a:xfrm>
            <a:off x="3891422" y="4176141"/>
            <a:ext cx="1440160" cy="765027"/>
          </a:xfrm>
          <a:prstGeom prst="rightArrow">
            <a:avLst/>
          </a:prstGeom>
          <a:solidFill>
            <a:srgbClr val="FF0000"/>
          </a:solidFill>
          <a:ln w="38100">
            <a:solidFill>
              <a:srgbClr val="40458C"/>
            </a:solidFill>
            <a:miter lim="800000"/>
            <a:headEnd/>
            <a:tailEnd/>
          </a:ln>
        </p:spPr>
        <p:txBody>
          <a:bodyPr lIns="90000" rtlCol="0" anchor="ctr"/>
          <a:lstStyle/>
          <a:p>
            <a:pPr algn="ctr">
              <a:lnSpc>
                <a:spcPct val="120000"/>
              </a:lnSpc>
            </a:pPr>
            <a:r>
              <a:rPr lang="zh-CN" altLang="en-US" sz="2000" dirty="0">
                <a:effectLst>
                  <a:outerShdw blurRad="38100" dist="38100" dir="2700000" algn="tl">
                    <a:srgbClr val="000000">
                      <a:alpha val="43137"/>
                    </a:srgbClr>
                  </a:outerShdw>
                </a:effectLst>
                <a:latin typeface="黑体" pitchFamily="2" charset="-122"/>
                <a:ea typeface="黑体" pitchFamily="2" charset="-122"/>
              </a:rPr>
              <a:t>信噪比↓</a:t>
            </a:r>
          </a:p>
        </p:txBody>
      </p:sp>
      <p:pic>
        <p:nvPicPr>
          <p:cNvPr id="21" name="图片 20"/>
          <p:cNvPicPr>
            <a:picLocks noChangeAspect="1"/>
          </p:cNvPicPr>
          <p:nvPr/>
        </p:nvPicPr>
        <p:blipFill rotWithShape="1">
          <a:blip r:embed="rId5">
            <a:extLst>
              <a:ext uri="{28A0092B-C50C-407E-A947-70E740481C1C}">
                <a14:useLocalDpi xmlns:a14="http://schemas.microsoft.com/office/drawing/2010/main" val="0"/>
              </a:ext>
            </a:extLst>
          </a:blip>
          <a:srcRect t="-3025" r="-4404" b="-1"/>
          <a:stretch/>
        </p:blipFill>
        <p:spPr>
          <a:xfrm>
            <a:off x="1430438" y="1230388"/>
            <a:ext cx="6280783" cy="4422523"/>
          </a:xfrm>
          <a:prstGeom prst="rect">
            <a:avLst/>
          </a:prstGeom>
          <a:solidFill>
            <a:schemeClr val="bg1">
              <a:lumMod val="95000"/>
            </a:schemeClr>
          </a:solidFill>
          <a:ln w="28575">
            <a:solidFill>
              <a:srgbClr val="40458C"/>
            </a:solidFill>
            <a:prstDash val="solid"/>
          </a:ln>
          <a:effectLst>
            <a:outerShdw blurRad="50800" dist="38100" dir="5400000" algn="t" rotWithShape="0">
              <a:prstClr val="black">
                <a:alpha val="40000"/>
              </a:prstClr>
            </a:outerShdw>
          </a:effectLst>
        </p:spPr>
      </p:pic>
      <p:sp>
        <p:nvSpPr>
          <p:cNvPr id="23" name="矩形 22"/>
          <p:cNvSpPr/>
          <p:nvPr/>
        </p:nvSpPr>
        <p:spPr bwMode="auto">
          <a:xfrm>
            <a:off x="1331640" y="5678035"/>
            <a:ext cx="6480720" cy="1059421"/>
          </a:xfrm>
          <a:prstGeom prst="rect">
            <a:avLst/>
          </a:prstGeom>
          <a:solidFill>
            <a:schemeClr val="bg1"/>
          </a:solidFill>
          <a:ln w="38100">
            <a:solidFill>
              <a:srgbClr val="40458C"/>
            </a:solidFill>
            <a:miter lim="800000"/>
            <a:headEnd/>
            <a:tailEnd/>
          </a:ln>
          <a:effectLst>
            <a:outerShdw blurRad="50800" dist="38100" dir="2700000" algn="tl" rotWithShape="0">
              <a:prstClr val="black">
                <a:alpha val="40000"/>
              </a:prstClr>
            </a:outerShdw>
          </a:effectLst>
        </p:spPr>
        <p:txBody>
          <a:bodyPr lIns="90000" rtlCol="0" anchor="ctr"/>
          <a:lstStyle/>
          <a:p>
            <a:pPr marL="457200" indent="-457200">
              <a:lnSpc>
                <a:spcPct val="125000"/>
              </a:lnSpc>
              <a:buFont typeface="Wingdings" panose="05000000000000000000" pitchFamily="2" charset="2"/>
              <a:buChar char="Ø"/>
            </a:pPr>
            <a:r>
              <a:rPr lang="zh-CN" altLang="en-US"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改善子序列互扰严重、虚警概率高的问题</a:t>
            </a:r>
            <a:endParaRPr lang="en-US" altLang="zh-CN" sz="2400" dirty="0">
              <a:solidFill>
                <a:srgbClr val="FF0000"/>
              </a:solidFill>
              <a:effectLst>
                <a:outerShdw blurRad="38100" dist="38100" dir="2700000" algn="tl">
                  <a:srgbClr val="000000">
                    <a:alpha val="43137"/>
                  </a:srgbClr>
                </a:outerShdw>
              </a:effectLst>
              <a:latin typeface="黑体" pitchFamily="2" charset="-122"/>
              <a:ea typeface="黑体" pitchFamily="2" charset="-122"/>
            </a:endParaRPr>
          </a:p>
          <a:p>
            <a:pPr marL="457200" indent="-457200">
              <a:lnSpc>
                <a:spcPct val="125000"/>
              </a:lnSpc>
              <a:buFont typeface="Wingdings" panose="05000000000000000000" pitchFamily="2" charset="2"/>
              <a:buChar char="Ø"/>
            </a:pPr>
            <a:r>
              <a:rPr lang="zh-CN" altLang="en-US"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提高了同步</a:t>
            </a:r>
            <a:r>
              <a:rPr lang="en-US" altLang="zh-CN"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a:t>
            </a:r>
            <a:r>
              <a:rPr lang="zh-CN" altLang="en-US" sz="2400" dirty="0">
                <a:solidFill>
                  <a:srgbClr val="FF0000"/>
                </a:solidFill>
                <a:effectLst>
                  <a:outerShdw blurRad="38100" dist="38100" dir="2700000" algn="tl">
                    <a:srgbClr val="000000">
                      <a:alpha val="43137"/>
                    </a:srgbClr>
                  </a:outerShdw>
                </a:effectLst>
                <a:latin typeface="黑体" pitchFamily="2" charset="-122"/>
                <a:ea typeface="黑体" pitchFamily="2" charset="-122"/>
              </a:rPr>
              <a:t>多径估计的准确率</a:t>
            </a:r>
          </a:p>
        </p:txBody>
      </p:sp>
      <p:sp>
        <p:nvSpPr>
          <p:cNvPr id="24" name="左弧形箭头 23"/>
          <p:cNvSpPr/>
          <p:nvPr/>
        </p:nvSpPr>
        <p:spPr bwMode="auto">
          <a:xfrm>
            <a:off x="395536" y="4797152"/>
            <a:ext cx="792088" cy="1559198"/>
          </a:xfrm>
          <a:prstGeom prst="curvedRightArrow">
            <a:avLst/>
          </a:prstGeom>
          <a:solidFill>
            <a:schemeClr val="bg1"/>
          </a:solidFill>
          <a:ln w="38100">
            <a:solidFill>
              <a:srgbClr val="40458C"/>
            </a:solidFill>
            <a:miter lim="800000"/>
            <a:headEnd/>
            <a:tailEnd/>
          </a:ln>
        </p:spPr>
        <p:txBody>
          <a:bodyPr lIns="90000" rtlCol="0" anchor="ctr"/>
          <a:lstStyle/>
          <a:p>
            <a:pPr algn="ctr">
              <a:lnSpc>
                <a:spcPct val="120000"/>
              </a:lnSpc>
            </a:pPr>
            <a:endParaRPr lang="zh-CN" altLang="en-US" sz="3200" dirty="0">
              <a:solidFill>
                <a:srgbClr val="800080"/>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86743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3" grpId="0" animBg="1"/>
      <p:bldP spid="2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13EC1A2-80CC-4BEA-A8B9-2E1E540E6C1F}" type="slidenum">
              <a:rPr lang="zh-CN" altLang="en-GB" smtClean="0">
                <a:solidFill>
                  <a:srgbClr val="40458C"/>
                </a:solidFill>
              </a:rPr>
              <a:pPr>
                <a:defRPr/>
              </a:pPr>
              <a:t>87</a:t>
            </a:fld>
            <a:r>
              <a:rPr lang="en-US" altLang="zh-CN" dirty="0"/>
              <a:t>/13</a:t>
            </a:r>
            <a:endParaRPr lang="en-GB" altLang="zh-CN" dirty="0">
              <a:solidFill>
                <a:srgbClr val="40458C"/>
              </a:solidFill>
            </a:endParaRPr>
          </a:p>
        </p:txBody>
      </p:sp>
      <p:sp>
        <p:nvSpPr>
          <p:cNvPr id="5" name="Rectangle 2"/>
          <p:cNvSpPr>
            <a:spLocks noChangeArrowheads="1"/>
          </p:cNvSpPr>
          <p:nvPr/>
        </p:nvSpPr>
        <p:spPr bwMode="auto">
          <a:xfrm>
            <a:off x="81608" y="366489"/>
            <a:ext cx="8784976" cy="990600"/>
          </a:xfrm>
          <a:prstGeom prst="rect">
            <a:avLst/>
          </a:prstGeom>
          <a:noFill/>
          <a:ln w="9525">
            <a:noFill/>
            <a:miter lim="800000"/>
            <a:headEnd/>
            <a:tailEnd/>
          </a:ln>
          <a:effectLst/>
        </p:spPr>
        <p:txBody>
          <a:bodyPr anchor="ctr"/>
          <a:lstStyle/>
          <a:p>
            <a:pPr>
              <a:defRPr/>
            </a:pP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技术突破</a:t>
            </a:r>
            <a:r>
              <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：空时二维</a:t>
            </a:r>
            <a:r>
              <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Rake</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接收分集方案</a:t>
            </a:r>
            <a:endPar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bwMode="auto">
          <a:xfrm flipV="1">
            <a:off x="395536" y="6300394"/>
            <a:ext cx="2436950" cy="8448"/>
          </a:xfrm>
          <a:prstGeom prst="line">
            <a:avLst/>
          </a:prstGeom>
          <a:solidFill>
            <a:schemeClr val="tx1"/>
          </a:solidFill>
          <a:ln w="28575">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p:cNvSpPr/>
          <p:nvPr/>
        </p:nvSpPr>
        <p:spPr>
          <a:xfrm>
            <a:off x="394792" y="6335533"/>
            <a:ext cx="8353672" cy="523220"/>
          </a:xfrm>
          <a:prstGeom prst="rect">
            <a:avLst/>
          </a:prstGeom>
        </p:spPr>
        <p:txBody>
          <a:bodyPr wrap="square">
            <a:spAutoFit/>
          </a:bodyPr>
          <a:lstStyle/>
          <a:p>
            <a:pPr indent="266700" algn="just">
              <a:spcAft>
                <a:spcPts val="0"/>
              </a:spcAft>
            </a:pPr>
            <a:r>
              <a:rPr lang="zh-CN" altLang="en-US" sz="1400" b="0" kern="100" dirty="0">
                <a:solidFill>
                  <a:srgbClr val="C00000"/>
                </a:solidFill>
                <a:latin typeface="Times New Roman" panose="02020603050405020304" pitchFamily="18" charset="0"/>
                <a:ea typeface="黑体" panose="02010609060101010101" pitchFamily="49" charset="-122"/>
              </a:rPr>
              <a:t>* </a:t>
            </a:r>
            <a:r>
              <a:rPr lang="zh-CN" altLang="en-US" sz="1400" b="0" kern="100" dirty="0">
                <a:solidFill>
                  <a:srgbClr val="002060"/>
                </a:solidFill>
                <a:latin typeface="Times New Roman" panose="02020603050405020304" pitchFamily="18" charset="0"/>
                <a:ea typeface="黑体" panose="02010609060101010101" pitchFamily="49" charset="-122"/>
              </a:rPr>
              <a:t>选择合并</a:t>
            </a:r>
            <a:r>
              <a:rPr lang="en-US" altLang="zh-CN" sz="1400" b="0" kern="100" dirty="0">
                <a:solidFill>
                  <a:srgbClr val="002060"/>
                </a:solidFill>
                <a:latin typeface="Times New Roman" panose="02020603050405020304" pitchFamily="18" charset="0"/>
                <a:ea typeface="黑体" panose="02010609060101010101" pitchFamily="49" charset="-122"/>
              </a:rPr>
              <a:t>(Select Combining, SC); </a:t>
            </a:r>
            <a:r>
              <a:rPr lang="zh-CN" altLang="en-US" sz="1400" b="0" kern="100" dirty="0">
                <a:solidFill>
                  <a:srgbClr val="002060"/>
                </a:solidFill>
                <a:latin typeface="Times New Roman" panose="02020603050405020304" pitchFamily="18" charset="0"/>
                <a:ea typeface="黑体" panose="02010609060101010101" pitchFamily="49" charset="-122"/>
              </a:rPr>
              <a:t>等增益合并</a:t>
            </a:r>
            <a:r>
              <a:rPr lang="en-US" altLang="zh-CN" sz="1400" b="0" kern="100" dirty="0">
                <a:solidFill>
                  <a:srgbClr val="002060"/>
                </a:solidFill>
                <a:latin typeface="Times New Roman" panose="02020603050405020304" pitchFamily="18" charset="0"/>
                <a:ea typeface="黑体" panose="02010609060101010101" pitchFamily="49" charset="-122"/>
              </a:rPr>
              <a:t>(Equal Gain Combining, EGC);</a:t>
            </a:r>
            <a:r>
              <a:rPr lang="zh-CN" altLang="en-US" sz="1400" b="0" kern="100" dirty="0">
                <a:solidFill>
                  <a:srgbClr val="C00000"/>
                </a:solidFill>
                <a:latin typeface="Times New Roman" panose="02020603050405020304" pitchFamily="18" charset="0"/>
                <a:ea typeface="黑体" panose="02010609060101010101" pitchFamily="49" charset="-122"/>
              </a:rPr>
              <a:t> </a:t>
            </a:r>
            <a:r>
              <a:rPr lang="zh-CN" altLang="en-US" sz="1400" b="0" kern="100" dirty="0">
                <a:solidFill>
                  <a:srgbClr val="002060"/>
                </a:solidFill>
                <a:latin typeface="Times New Roman" panose="02020603050405020304" pitchFamily="18" charset="0"/>
                <a:ea typeface="黑体" panose="02010609060101010101" pitchFamily="49" charset="-122"/>
              </a:rPr>
              <a:t>最大比合并</a:t>
            </a:r>
            <a:r>
              <a:rPr lang="en-US" altLang="zh-CN" sz="1400" b="0" kern="100" dirty="0">
                <a:solidFill>
                  <a:srgbClr val="002060"/>
                </a:solidFill>
                <a:latin typeface="Times New Roman" panose="02020603050405020304" pitchFamily="18" charset="0"/>
                <a:ea typeface="黑体" panose="02010609060101010101" pitchFamily="49" charset="-122"/>
              </a:rPr>
              <a:t>(Maximal Ratio Combining, MRC)</a:t>
            </a:r>
          </a:p>
        </p:txBody>
      </p:sp>
      <p:grpSp>
        <p:nvGrpSpPr>
          <p:cNvPr id="38" name="组合 37"/>
          <p:cNvGrpSpPr/>
          <p:nvPr/>
        </p:nvGrpSpPr>
        <p:grpSpPr>
          <a:xfrm>
            <a:off x="179513" y="1236099"/>
            <a:ext cx="8750690" cy="2232247"/>
            <a:chOff x="179513" y="1236099"/>
            <a:chExt cx="8750690" cy="2232247"/>
          </a:xfrm>
        </p:grpSpPr>
        <p:grpSp>
          <p:nvGrpSpPr>
            <p:cNvPr id="36" name="组合 35"/>
            <p:cNvGrpSpPr/>
            <p:nvPr/>
          </p:nvGrpSpPr>
          <p:grpSpPr>
            <a:xfrm>
              <a:off x="179513" y="1236099"/>
              <a:ext cx="8687072" cy="2232247"/>
              <a:chOff x="179513" y="1236099"/>
              <a:chExt cx="8687072" cy="2232247"/>
            </a:xfrm>
          </p:grpSpPr>
          <p:sp>
            <p:nvSpPr>
              <p:cNvPr id="34" name="矩形 33"/>
              <p:cNvSpPr/>
              <p:nvPr/>
            </p:nvSpPr>
            <p:spPr bwMode="auto">
              <a:xfrm>
                <a:off x="179513" y="1236099"/>
                <a:ext cx="8687072" cy="2232247"/>
              </a:xfrm>
              <a:prstGeom prst="rect">
                <a:avLst/>
              </a:prstGeom>
              <a:solidFill>
                <a:schemeClr val="bg1"/>
              </a:solidFill>
              <a:ln w="38100">
                <a:solidFill>
                  <a:srgbClr val="40458C"/>
                </a:solidFill>
                <a:miter lim="800000"/>
                <a:headEnd/>
                <a:tailEnd/>
              </a:ln>
            </p:spPr>
            <p:txBody>
              <a:bodyPr lIns="90000" rtlCol="0" anchor="ctr"/>
              <a:lstStyle/>
              <a:p>
                <a:pPr algn="ctr">
                  <a:lnSpc>
                    <a:spcPct val="120000"/>
                  </a:lnSpc>
                </a:pPr>
                <a:endParaRPr lang="zh-CN" altLang="en-US" sz="3200" dirty="0">
                  <a:solidFill>
                    <a:srgbClr val="800080"/>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文本框 5"/>
              <p:cNvSpPr txBox="1"/>
              <p:nvPr/>
            </p:nvSpPr>
            <p:spPr>
              <a:xfrm>
                <a:off x="189482" y="1243361"/>
                <a:ext cx="1214166" cy="461665"/>
              </a:xfrm>
              <a:prstGeom prst="rect">
                <a:avLst/>
              </a:prstGeom>
              <a:ln>
                <a:solidFill>
                  <a:srgbClr val="40458C"/>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zh-CN"/>
                </a:defPPr>
                <a:lvl1pPr algn="ctr">
                  <a:defRPr sz="2400">
                    <a:solidFill>
                      <a:srgbClr val="660066"/>
                    </a:solidFill>
                    <a:effectLst>
                      <a:outerShdw blurRad="38100" dist="38100" dir="2700000" algn="tl">
                        <a:srgbClr val="000000">
                          <a:alpha val="43137"/>
                        </a:srgbClr>
                      </a:outerShdw>
                    </a:effectLst>
                    <a:latin typeface="+mn-lt"/>
                    <a:ea typeface="黑体" pitchFamily="2"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zh-CN" altLang="en-US" dirty="0"/>
                  <a:t>方案</a:t>
                </a:r>
                <a:r>
                  <a:rPr lang="en-US" altLang="zh-CN" dirty="0"/>
                  <a:t>1</a:t>
                </a:r>
                <a:r>
                  <a:rPr lang="zh-CN" altLang="en-US" dirty="0"/>
                  <a:t>：</a:t>
                </a:r>
                <a:endParaRPr lang="en-US" altLang="zh-CN" dirty="0"/>
              </a:p>
            </p:txBody>
          </p:sp>
        </p:gr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582" y="1396584"/>
              <a:ext cx="7438621" cy="1956850"/>
            </a:xfrm>
            <a:prstGeom prst="rect">
              <a:avLst/>
            </a:prstGeom>
          </p:spPr>
        </p:pic>
      </p:grpSp>
      <p:grpSp>
        <p:nvGrpSpPr>
          <p:cNvPr id="39" name="组合 38"/>
          <p:cNvGrpSpPr/>
          <p:nvPr/>
        </p:nvGrpSpPr>
        <p:grpSpPr>
          <a:xfrm>
            <a:off x="189482" y="3645024"/>
            <a:ext cx="8687072" cy="2442929"/>
            <a:chOff x="189482" y="3645024"/>
            <a:chExt cx="8687072" cy="2442929"/>
          </a:xfrm>
        </p:grpSpPr>
        <p:grpSp>
          <p:nvGrpSpPr>
            <p:cNvPr id="37" name="组合 36"/>
            <p:cNvGrpSpPr/>
            <p:nvPr/>
          </p:nvGrpSpPr>
          <p:grpSpPr>
            <a:xfrm>
              <a:off x="189482" y="3645024"/>
              <a:ext cx="8687072" cy="2442929"/>
              <a:chOff x="189482" y="3645024"/>
              <a:chExt cx="8687072" cy="2442929"/>
            </a:xfrm>
          </p:grpSpPr>
          <p:sp>
            <p:nvSpPr>
              <p:cNvPr id="35" name="矩形 34"/>
              <p:cNvSpPr/>
              <p:nvPr/>
            </p:nvSpPr>
            <p:spPr bwMode="auto">
              <a:xfrm>
                <a:off x="189482" y="3659504"/>
                <a:ext cx="8687072" cy="2428449"/>
              </a:xfrm>
              <a:prstGeom prst="rect">
                <a:avLst/>
              </a:prstGeom>
              <a:solidFill>
                <a:schemeClr val="bg1"/>
              </a:solidFill>
              <a:ln w="38100">
                <a:solidFill>
                  <a:srgbClr val="40458C"/>
                </a:solidFill>
                <a:miter lim="800000"/>
                <a:headEnd/>
                <a:tailEnd/>
              </a:ln>
            </p:spPr>
            <p:txBody>
              <a:bodyPr lIns="90000" rtlCol="0" anchor="ctr"/>
              <a:lstStyle/>
              <a:p>
                <a:pPr algn="ctr">
                  <a:lnSpc>
                    <a:spcPct val="120000"/>
                  </a:lnSpc>
                </a:pPr>
                <a:endParaRPr lang="zh-CN" altLang="en-US" sz="3200" dirty="0">
                  <a:solidFill>
                    <a:srgbClr val="800080"/>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文本框 17"/>
              <p:cNvSpPr txBox="1"/>
              <p:nvPr/>
            </p:nvSpPr>
            <p:spPr>
              <a:xfrm>
                <a:off x="189483" y="3645024"/>
                <a:ext cx="1214165" cy="461665"/>
              </a:xfrm>
              <a:prstGeom prst="rect">
                <a:avLst/>
              </a:prstGeom>
              <a:ln>
                <a:solidFill>
                  <a:srgbClr val="40458C"/>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zh-CN"/>
                </a:defPPr>
                <a:lvl1pPr>
                  <a:defRPr sz="2400">
                    <a:solidFill>
                      <a:srgbClr val="660066"/>
                    </a:solidFill>
                    <a:effectLst>
                      <a:outerShdw blurRad="38100" dist="38100" dir="2700000" algn="tl">
                        <a:srgbClr val="000000">
                          <a:alpha val="43137"/>
                        </a:srgbClr>
                      </a:outerShdw>
                    </a:effectLst>
                    <a:ea typeface="黑体" pitchFamily="2" charset="-122"/>
                  </a:defRPr>
                </a:lvl1pPr>
              </a:lstStyle>
              <a:p>
                <a:r>
                  <a:rPr lang="zh-CN" altLang="en-US" dirty="0"/>
                  <a:t>方案</a:t>
                </a:r>
                <a:r>
                  <a:rPr lang="en-US" altLang="zh-CN" dirty="0"/>
                  <a:t>2</a:t>
                </a:r>
                <a:r>
                  <a:rPr lang="zh-CN" altLang="en-US" dirty="0"/>
                  <a:t>：</a:t>
                </a:r>
                <a:endParaRPr lang="en-US" altLang="zh-CN" dirty="0"/>
              </a:p>
            </p:txBody>
          </p:sp>
        </p:gr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627" y="3737707"/>
              <a:ext cx="6970721" cy="2277834"/>
            </a:xfrm>
            <a:prstGeom prst="rect">
              <a:avLst/>
            </a:prstGeom>
          </p:spPr>
        </p:pic>
      </p:grpSp>
      <p:sp>
        <p:nvSpPr>
          <p:cNvPr id="42" name="矩形 41"/>
          <p:cNvSpPr/>
          <p:nvPr/>
        </p:nvSpPr>
        <p:spPr>
          <a:xfrm>
            <a:off x="3029785" y="1685340"/>
            <a:ext cx="822135" cy="1383620"/>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915816" y="1253277"/>
            <a:ext cx="1114408" cy="369332"/>
          </a:xfrm>
          <a:prstGeom prst="rect">
            <a:avLst/>
          </a:prstGeom>
          <a:noFill/>
        </p:spPr>
        <p:txBody>
          <a:bodyPr wrap="none" rtlCol="0">
            <a:spAutoFit/>
          </a:bodyPr>
          <a:lstStyle/>
          <a:p>
            <a:r>
              <a:rPr lang="zh-CN" altLang="en-US" sz="1800" dirty="0">
                <a:solidFill>
                  <a:srgbClr val="FF0000"/>
                </a:solidFill>
                <a:ea typeface="黑体" pitchFamily="49" charset="-122"/>
              </a:rPr>
              <a:t>衡量因子</a:t>
            </a:r>
          </a:p>
        </p:txBody>
      </p:sp>
      <p:sp>
        <p:nvSpPr>
          <p:cNvPr id="44" name="矩形 43"/>
          <p:cNvSpPr/>
          <p:nvPr/>
        </p:nvSpPr>
        <p:spPr>
          <a:xfrm>
            <a:off x="6588224" y="2007487"/>
            <a:ext cx="1440160" cy="773441"/>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164388" y="4125904"/>
            <a:ext cx="863996" cy="1463335"/>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7039182" y="3699602"/>
            <a:ext cx="1114408" cy="369332"/>
          </a:xfrm>
          <a:prstGeom prst="rect">
            <a:avLst/>
          </a:prstGeom>
          <a:solidFill>
            <a:schemeClr val="bg1"/>
          </a:solidFill>
        </p:spPr>
        <p:txBody>
          <a:bodyPr wrap="none" rtlCol="0">
            <a:spAutoFit/>
          </a:bodyPr>
          <a:lstStyle/>
          <a:p>
            <a:r>
              <a:rPr lang="zh-CN" altLang="en-US" sz="1800" dirty="0">
                <a:solidFill>
                  <a:srgbClr val="FF0000"/>
                </a:solidFill>
                <a:ea typeface="黑体" pitchFamily="49" charset="-122"/>
              </a:rPr>
              <a:t>信道估计</a:t>
            </a:r>
          </a:p>
        </p:txBody>
      </p:sp>
      <p:sp>
        <p:nvSpPr>
          <p:cNvPr id="48" name="矩形 47"/>
          <p:cNvSpPr/>
          <p:nvPr/>
        </p:nvSpPr>
        <p:spPr>
          <a:xfrm>
            <a:off x="4682953" y="3884268"/>
            <a:ext cx="1329207" cy="773441"/>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682953" y="5034012"/>
            <a:ext cx="1329207" cy="773441"/>
          </a:xfrm>
          <a:prstGeom prst="rect">
            <a:avLst/>
          </a:prstGeom>
          <a:solidFill>
            <a:srgbClr val="0070C0">
              <a:alpha val="15000"/>
            </a:srgb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17901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2583962"/>
            <a:ext cx="5998986" cy="4274038"/>
          </a:xfrm>
          <a:prstGeom prst="rect">
            <a:avLst/>
          </a:prstGeom>
        </p:spPr>
      </p:pic>
      <p:sp>
        <p:nvSpPr>
          <p:cNvPr id="9" name="矩形 8"/>
          <p:cNvSpPr/>
          <p:nvPr/>
        </p:nvSpPr>
        <p:spPr bwMode="auto">
          <a:xfrm>
            <a:off x="179512" y="1261653"/>
            <a:ext cx="8327032" cy="1159843"/>
          </a:xfrm>
          <a:prstGeom prst="rect">
            <a:avLst/>
          </a:prstGeom>
          <a:solidFill>
            <a:schemeClr val="bg1"/>
          </a:solidFill>
          <a:ln w="38100">
            <a:solidFill>
              <a:srgbClr val="40458C"/>
            </a:solidFill>
            <a:miter lim="800000"/>
            <a:headEnd/>
            <a:tailEnd/>
          </a:ln>
        </p:spPr>
        <p:txBody>
          <a:bodyPr lIns="90000" rtlCol="0" anchor="ctr"/>
          <a:lstStyle/>
          <a:p>
            <a:pPr>
              <a:lnSpc>
                <a:spcPct val="120000"/>
              </a:lnSpc>
            </a:pPr>
            <a:r>
              <a:rPr lang="zh-CN" altLang="en-US" sz="2000" dirty="0">
                <a:solidFill>
                  <a:schemeClr val="tx1"/>
                </a:solidFill>
                <a:latin typeface="黑体" pitchFamily="2" charset="-122"/>
                <a:ea typeface="黑体" pitchFamily="2" charset="-122"/>
              </a:rPr>
              <a:t>仿真参数</a:t>
            </a:r>
            <a:r>
              <a:rPr lang="en-US" altLang="zh-CN" sz="2000" dirty="0">
                <a:solidFill>
                  <a:schemeClr val="tx1"/>
                </a:solidFill>
                <a:latin typeface="黑体" pitchFamily="2" charset="-122"/>
                <a:ea typeface="黑体" pitchFamily="2" charset="-122"/>
              </a:rPr>
              <a:t>(</a:t>
            </a:r>
            <a:r>
              <a:rPr lang="zh-CN" altLang="en-US" sz="2000" dirty="0">
                <a:solidFill>
                  <a:schemeClr val="tx1"/>
                </a:solidFill>
                <a:latin typeface="黑体" pitchFamily="2" charset="-122"/>
                <a:ea typeface="黑体" pitchFamily="2" charset="-122"/>
              </a:rPr>
              <a:t>时延</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μs</a:t>
            </a:r>
            <a:r>
              <a:rPr lang="en-US" altLang="zh-CN" sz="2000" dirty="0">
                <a:solidFill>
                  <a:schemeClr val="tx1"/>
                </a:solidFill>
                <a:latin typeface="黑体" pitchFamily="2" charset="-122"/>
                <a:ea typeface="黑体" pitchFamily="2" charset="-122"/>
              </a:rPr>
              <a:t>/</a:t>
            </a:r>
            <a:r>
              <a:rPr lang="zh-CN" altLang="en-US" sz="2000" dirty="0">
                <a:solidFill>
                  <a:schemeClr val="tx1"/>
                </a:solidFill>
                <a:latin typeface="黑体" pitchFamily="2" charset="-122"/>
                <a:ea typeface="黑体" pitchFamily="2" charset="-122"/>
              </a:rPr>
              <a:t>相对幅值</a:t>
            </a:r>
            <a:r>
              <a:rPr lang="en-US" altLang="zh-CN" sz="2000" dirty="0">
                <a:solidFill>
                  <a:schemeClr val="tx1"/>
                </a:solidFill>
                <a:latin typeface="黑体" pitchFamily="2" charset="-122"/>
                <a:ea typeface="黑体" pitchFamily="2" charset="-122"/>
              </a:rPr>
              <a:t>) </a:t>
            </a:r>
            <a:r>
              <a:rPr lang="zh-CN" altLang="en-US" sz="2000" dirty="0">
                <a:solidFill>
                  <a:schemeClr val="tx1"/>
                </a:solidFill>
                <a:latin typeface="黑体" pitchFamily="2" charset="-122"/>
                <a:ea typeface="黑体" pitchFamily="2" charset="-122"/>
              </a:rPr>
              <a:t>：</a:t>
            </a:r>
            <a:endParaRPr lang="en-US" altLang="zh-CN" sz="2000" dirty="0">
              <a:solidFill>
                <a:schemeClr val="tx1"/>
              </a:solidFill>
              <a:latin typeface="黑体" pitchFamily="2" charset="-122"/>
              <a:ea typeface="黑体" pitchFamily="2" charset="-122"/>
            </a:endParaRPr>
          </a:p>
          <a:p>
            <a:pPr marL="342900" indent="-342900">
              <a:lnSpc>
                <a:spcPct val="120000"/>
              </a:lnSpc>
              <a:buFont typeface="Wingdings" panose="05000000000000000000" pitchFamily="2" charset="2"/>
              <a:buChar char="Ø"/>
            </a:pPr>
            <a:r>
              <a:rPr lang="zh-CN" altLang="en-US" sz="2000" dirty="0">
                <a:solidFill>
                  <a:schemeClr val="tx1"/>
                </a:solidFill>
                <a:latin typeface="黑体" pitchFamily="2" charset="-122"/>
                <a:ea typeface="黑体" pitchFamily="2" charset="-122"/>
              </a:rPr>
              <a:t>天线</a:t>
            </a:r>
            <a:r>
              <a:rPr lang="en-US" altLang="zh-CN" sz="2000" dirty="0">
                <a:solidFill>
                  <a:schemeClr val="tx1"/>
                </a:solidFill>
                <a:latin typeface="黑体" pitchFamily="2" charset="-122"/>
                <a:ea typeface="黑体" pitchFamily="2" charset="-122"/>
              </a:rPr>
              <a:t>1</a:t>
            </a:r>
            <a:r>
              <a:rPr lang="zh-CN" altLang="en-US" sz="2000" dirty="0">
                <a:solidFill>
                  <a:schemeClr val="tx1"/>
                </a:solidFill>
                <a:latin typeface="黑体" pitchFamily="2" charset="-122"/>
                <a:ea typeface="黑体" pitchFamily="2" charset="-122"/>
              </a:rPr>
              <a:t>：① </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0.00/1.0; </a:t>
            </a:r>
            <a:r>
              <a:rPr lang="zh-CN" altLang="en-US" sz="2000" dirty="0">
                <a:solidFill>
                  <a:schemeClr val="tx1"/>
                </a:solidFill>
                <a:latin typeface="Times New Roman" panose="02020603050405020304" pitchFamily="18" charset="0"/>
                <a:ea typeface="黑体" pitchFamily="2" charset="-122"/>
                <a:cs typeface="Times New Roman" panose="02020603050405020304" pitchFamily="18" charset="0"/>
              </a:rPr>
              <a:t>② </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312.50/0.68; </a:t>
            </a:r>
            <a:r>
              <a:rPr lang="zh-CN" altLang="en-US" sz="2000" dirty="0">
                <a:solidFill>
                  <a:schemeClr val="tx1"/>
                </a:solidFill>
                <a:latin typeface="Times New Roman" panose="02020603050405020304" pitchFamily="18" charset="0"/>
                <a:ea typeface="黑体" pitchFamily="2" charset="-122"/>
                <a:cs typeface="Times New Roman" panose="02020603050405020304" pitchFamily="18" charset="0"/>
              </a:rPr>
              <a:t>③ </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625.00/0.41</a:t>
            </a:r>
          </a:p>
          <a:p>
            <a:pPr marL="342900" indent="-342900">
              <a:lnSpc>
                <a:spcPct val="120000"/>
              </a:lnSpc>
              <a:buFont typeface="Wingdings" panose="05000000000000000000" pitchFamily="2" charset="2"/>
              <a:buChar char="Ø"/>
            </a:pPr>
            <a:r>
              <a:rPr lang="zh-CN" altLang="en-US" sz="2000" dirty="0">
                <a:solidFill>
                  <a:schemeClr val="tx1"/>
                </a:solidFill>
                <a:latin typeface="Times New Roman" panose="02020603050405020304" pitchFamily="18" charset="0"/>
                <a:ea typeface="黑体" pitchFamily="2" charset="-122"/>
                <a:cs typeface="Times New Roman" panose="02020603050405020304" pitchFamily="18" charset="0"/>
              </a:rPr>
              <a:t>天线</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2</a:t>
            </a:r>
            <a:r>
              <a:rPr lang="zh-CN" altLang="en-US" sz="2000" dirty="0">
                <a:solidFill>
                  <a:schemeClr val="tx1"/>
                </a:solidFill>
                <a:latin typeface="Times New Roman" panose="02020603050405020304" pitchFamily="18" charset="0"/>
                <a:ea typeface="黑体" pitchFamily="2" charset="-122"/>
                <a:cs typeface="Times New Roman" panose="02020603050405020304" pitchFamily="18" charset="0"/>
              </a:rPr>
              <a:t>：</a:t>
            </a:r>
            <a:r>
              <a:rPr lang="zh-CN" altLang="en-US" sz="2000" dirty="0">
                <a:solidFill>
                  <a:schemeClr val="tx1"/>
                </a:solidFill>
                <a:latin typeface="黑体" pitchFamily="2" charset="-122"/>
                <a:ea typeface="黑体" pitchFamily="2" charset="-122"/>
              </a:rPr>
              <a:t>① </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0.00/0.8; </a:t>
            </a:r>
            <a:r>
              <a:rPr lang="zh-CN" altLang="en-US" sz="2000" dirty="0">
                <a:solidFill>
                  <a:schemeClr val="tx1"/>
                </a:solidFill>
                <a:latin typeface="Times New Roman" panose="02020603050405020304" pitchFamily="18" charset="0"/>
                <a:ea typeface="黑体" pitchFamily="2" charset="-122"/>
                <a:cs typeface="Times New Roman" panose="02020603050405020304" pitchFamily="18" charset="0"/>
              </a:rPr>
              <a:t>② </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375.00/0.60; </a:t>
            </a:r>
            <a:r>
              <a:rPr lang="zh-CN" altLang="en-US" sz="2000" dirty="0">
                <a:solidFill>
                  <a:schemeClr val="tx1"/>
                </a:solidFill>
                <a:latin typeface="Times New Roman" panose="02020603050405020304" pitchFamily="18" charset="0"/>
                <a:ea typeface="黑体" pitchFamily="2" charset="-122"/>
                <a:cs typeface="Times New Roman" panose="02020603050405020304" pitchFamily="18" charset="0"/>
              </a:rPr>
              <a:t>③ </a:t>
            </a:r>
            <a:r>
              <a:rPr lang="en-US" altLang="zh-CN" sz="2000" dirty="0">
                <a:solidFill>
                  <a:schemeClr val="tx1"/>
                </a:solidFill>
                <a:latin typeface="Times New Roman" panose="02020603050405020304" pitchFamily="18" charset="0"/>
                <a:ea typeface="黑体" pitchFamily="2" charset="-122"/>
                <a:cs typeface="Times New Roman" panose="02020603050405020304" pitchFamily="18" charset="0"/>
              </a:rPr>
              <a:t>718.75/0.37</a:t>
            </a:r>
          </a:p>
        </p:txBody>
      </p:sp>
      <p:sp>
        <p:nvSpPr>
          <p:cNvPr id="11" name="文本框 10"/>
          <p:cNvSpPr txBox="1"/>
          <p:nvPr/>
        </p:nvSpPr>
        <p:spPr>
          <a:xfrm>
            <a:off x="5347742" y="2924944"/>
            <a:ext cx="3633292" cy="3785652"/>
          </a:xfrm>
          <a:prstGeom prst="rect">
            <a:avLst/>
          </a:prstGeom>
          <a:noFill/>
        </p:spPr>
        <p:txBody>
          <a:bodyPr wrap="square" rtlCol="0">
            <a:spAutoFit/>
          </a:bodyPr>
          <a:lstStyle/>
          <a:p>
            <a:pPr>
              <a:lnSpc>
                <a:spcPct val="125000"/>
              </a:lnSpc>
              <a:spcAft>
                <a:spcPts val="1200"/>
              </a:spcAft>
              <a:buClr>
                <a:srgbClr val="000000"/>
              </a:buClr>
            </a:pPr>
            <a:r>
              <a:rPr lang="zh-CN" altLang="en-US" sz="2400" b="0" dirty="0">
                <a:solidFill>
                  <a:schemeClr val="accent5">
                    <a:lumMod val="10000"/>
                  </a:schemeClr>
                </a:solidFill>
                <a:latin typeface="Times New Roman" panose="02020603050405020304" pitchFamily="18" charset="0"/>
                <a:ea typeface="黑体" panose="02010609060101010101" pitchFamily="49" charset="-122"/>
              </a:rPr>
              <a:t>结论：</a:t>
            </a:r>
            <a:endParaRPr lang="en-US" altLang="zh-CN" sz="2400" b="0" dirty="0">
              <a:solidFill>
                <a:schemeClr val="accent5">
                  <a:lumMod val="10000"/>
                </a:schemeClr>
              </a:solidFill>
              <a:latin typeface="Times New Roman" panose="02020603050405020304" pitchFamily="18" charset="0"/>
              <a:ea typeface="黑体" panose="02010609060101010101" pitchFamily="49" charset="-122"/>
            </a:endParaRPr>
          </a:p>
          <a:p>
            <a:pPr marL="457200" indent="-457200">
              <a:lnSpc>
                <a:spcPct val="125000"/>
              </a:lnSpc>
              <a:spcAft>
                <a:spcPts val="1200"/>
              </a:spcAft>
              <a:buClr>
                <a:srgbClr val="000000"/>
              </a:buClr>
              <a:buFont typeface="Wingdings" panose="05000000000000000000" pitchFamily="2" charset="2"/>
              <a:buChar char="Ø"/>
            </a:pPr>
            <a:r>
              <a:rPr lang="en-US" altLang="zh-CN" sz="2400" b="0" dirty="0">
                <a:solidFill>
                  <a:schemeClr val="accent5">
                    <a:lumMod val="10000"/>
                  </a:schemeClr>
                </a:solidFill>
                <a:latin typeface="Times New Roman" panose="02020603050405020304" pitchFamily="18" charset="0"/>
                <a:ea typeface="黑体" panose="02010609060101010101" pitchFamily="49" charset="-122"/>
              </a:rPr>
              <a:t>BER</a:t>
            </a:r>
            <a:r>
              <a:rPr lang="zh-CN" altLang="en-US" sz="2400" b="0" dirty="0">
                <a:solidFill>
                  <a:schemeClr val="accent5">
                    <a:lumMod val="10000"/>
                  </a:schemeClr>
                </a:solidFill>
                <a:latin typeface="Times New Roman" panose="02020603050405020304" pitchFamily="18" charset="0"/>
                <a:ea typeface="黑体" panose="02010609060101010101" pitchFamily="49" charset="-122"/>
              </a:rPr>
              <a:t>为</a:t>
            </a:r>
            <a:r>
              <a:rPr lang="en-US" altLang="zh-CN" sz="2400" b="0" dirty="0">
                <a:solidFill>
                  <a:schemeClr val="accent5">
                    <a:lumMod val="10000"/>
                  </a:schemeClr>
                </a:solidFill>
                <a:latin typeface="Times New Roman" panose="02020603050405020304" pitchFamily="18" charset="0"/>
                <a:ea typeface="黑体" panose="02010609060101010101" pitchFamily="49" charset="-122"/>
              </a:rPr>
              <a:t>10</a:t>
            </a:r>
            <a:r>
              <a:rPr lang="en-US" altLang="zh-CN" sz="2400" b="0" baseline="30000" dirty="0">
                <a:solidFill>
                  <a:schemeClr val="accent5">
                    <a:lumMod val="10000"/>
                  </a:schemeClr>
                </a:solidFill>
                <a:latin typeface="Times New Roman" panose="02020603050405020304" pitchFamily="18" charset="0"/>
                <a:ea typeface="黑体" panose="02010609060101010101" pitchFamily="49" charset="-122"/>
              </a:rPr>
              <a:t>-5</a:t>
            </a:r>
            <a:r>
              <a:rPr lang="zh-CN" altLang="en-US" sz="2400" b="0" dirty="0">
                <a:solidFill>
                  <a:schemeClr val="accent5">
                    <a:lumMod val="10000"/>
                  </a:schemeClr>
                </a:solidFill>
                <a:latin typeface="Times New Roman" panose="02020603050405020304" pitchFamily="18" charset="0"/>
                <a:ea typeface="黑体" panose="02010609060101010101" pitchFamily="49" charset="-122"/>
              </a:rPr>
              <a:t>时，空时二维</a:t>
            </a:r>
            <a:r>
              <a:rPr lang="en-US" altLang="zh-CN" sz="2400" b="0" dirty="0">
                <a:solidFill>
                  <a:schemeClr val="accent5">
                    <a:lumMod val="10000"/>
                  </a:schemeClr>
                </a:solidFill>
                <a:latin typeface="Times New Roman" panose="02020603050405020304" pitchFamily="18" charset="0"/>
                <a:ea typeface="黑体" panose="02010609060101010101" pitchFamily="49" charset="-122"/>
              </a:rPr>
              <a:t>Rake</a:t>
            </a:r>
            <a:r>
              <a:rPr lang="zh-CN" altLang="en-US" sz="2400" b="0" dirty="0">
                <a:solidFill>
                  <a:schemeClr val="accent5">
                    <a:lumMod val="10000"/>
                  </a:schemeClr>
                </a:solidFill>
                <a:latin typeface="Times New Roman" panose="02020603050405020304" pitchFamily="18" charset="0"/>
                <a:ea typeface="黑体" panose="02010609060101010101" pitchFamily="49" charset="-122"/>
              </a:rPr>
              <a:t>接收机能获得约</a:t>
            </a:r>
            <a:r>
              <a:rPr lang="en-US" altLang="zh-CN" sz="2400" dirty="0">
                <a:solidFill>
                  <a:schemeClr val="tx2">
                    <a:lumMod val="60000"/>
                    <a:lumOff val="40000"/>
                  </a:schemeClr>
                </a:solidFill>
                <a:latin typeface="Times New Roman" panose="02020603050405020304" pitchFamily="18" charset="0"/>
                <a:ea typeface="黑体" panose="02010609060101010101" pitchFamily="49" charset="-122"/>
              </a:rPr>
              <a:t>3dB</a:t>
            </a:r>
            <a:r>
              <a:rPr lang="zh-CN" altLang="en-US" sz="2400" b="0" dirty="0">
                <a:solidFill>
                  <a:schemeClr val="accent5">
                    <a:lumMod val="10000"/>
                  </a:schemeClr>
                </a:solidFill>
                <a:latin typeface="Times New Roman" panose="02020603050405020304" pitchFamily="18" charset="0"/>
                <a:ea typeface="黑体" panose="02010609060101010101" pitchFamily="49" charset="-122"/>
              </a:rPr>
              <a:t>的增益；</a:t>
            </a:r>
            <a:endParaRPr lang="en-US" altLang="zh-CN" sz="2400" b="0" dirty="0">
              <a:solidFill>
                <a:schemeClr val="accent5">
                  <a:lumMod val="10000"/>
                </a:schemeClr>
              </a:solidFill>
              <a:latin typeface="Times New Roman" panose="02020603050405020304" pitchFamily="18" charset="0"/>
              <a:ea typeface="黑体" panose="02010609060101010101" pitchFamily="49" charset="-122"/>
            </a:endParaRPr>
          </a:p>
          <a:p>
            <a:pPr marL="457200" indent="-457200">
              <a:lnSpc>
                <a:spcPct val="125000"/>
              </a:lnSpc>
              <a:spcAft>
                <a:spcPts val="1200"/>
              </a:spcAft>
              <a:buClr>
                <a:srgbClr val="000000"/>
              </a:buClr>
              <a:buFont typeface="Wingdings" panose="05000000000000000000" pitchFamily="2" charset="2"/>
              <a:buChar char="Ø"/>
            </a:pPr>
            <a:r>
              <a:rPr lang="en-US" altLang="zh-CN" sz="2400" b="0" dirty="0">
                <a:solidFill>
                  <a:srgbClr val="3333FF"/>
                </a:solidFill>
                <a:latin typeface="Times New Roman" panose="02020603050405020304" pitchFamily="18" charset="0"/>
                <a:ea typeface="黑体" panose="02010609060101010101" pitchFamily="49" charset="-122"/>
              </a:rPr>
              <a:t>EGC+MRC</a:t>
            </a:r>
            <a:r>
              <a:rPr lang="zh-CN" altLang="en-US" sz="2400" b="0" dirty="0">
                <a:solidFill>
                  <a:schemeClr val="accent5">
                    <a:lumMod val="10000"/>
                  </a:schemeClr>
                </a:solidFill>
                <a:latin typeface="Times New Roman" panose="02020603050405020304" pitchFamily="18" charset="0"/>
                <a:ea typeface="黑体" panose="02010609060101010101" pitchFamily="49" charset="-122"/>
              </a:rPr>
              <a:t>方案性能略优于</a:t>
            </a:r>
            <a:r>
              <a:rPr lang="en-US" altLang="zh-CN" sz="2400" b="0" dirty="0">
                <a:solidFill>
                  <a:srgbClr val="FF0000"/>
                </a:solidFill>
                <a:latin typeface="Times New Roman" panose="02020603050405020304" pitchFamily="18" charset="0"/>
                <a:ea typeface="黑体" panose="02010609060101010101" pitchFamily="49" charset="-122"/>
              </a:rPr>
              <a:t>SC+EGC</a:t>
            </a:r>
            <a:r>
              <a:rPr lang="zh-CN" altLang="en-US" sz="2400" b="0" dirty="0">
                <a:solidFill>
                  <a:schemeClr val="accent5">
                    <a:lumMod val="10000"/>
                  </a:schemeClr>
                </a:solidFill>
                <a:latin typeface="Times New Roman" panose="02020603050405020304" pitchFamily="18" charset="0"/>
                <a:ea typeface="黑体" panose="02010609060101010101" pitchFamily="49" charset="-122"/>
              </a:rPr>
              <a:t>方案</a:t>
            </a:r>
            <a:endParaRPr lang="en-US" altLang="zh-CN" sz="2400" b="0" dirty="0">
              <a:solidFill>
                <a:schemeClr val="accent5">
                  <a:lumMod val="10000"/>
                </a:schemeClr>
              </a:solidFill>
              <a:latin typeface="Times New Roman" panose="02020603050405020304" pitchFamily="18" charset="0"/>
              <a:ea typeface="黑体" panose="02010609060101010101" pitchFamily="49" charset="-122"/>
            </a:endParaRPr>
          </a:p>
          <a:p>
            <a:pPr marL="457200" indent="-457200">
              <a:lnSpc>
                <a:spcPct val="125000"/>
              </a:lnSpc>
              <a:spcAft>
                <a:spcPts val="1200"/>
              </a:spcAft>
              <a:buClr>
                <a:srgbClr val="000000"/>
              </a:buClr>
              <a:buFont typeface="Wingdings" panose="05000000000000000000" pitchFamily="2" charset="2"/>
              <a:buChar char="Ø"/>
            </a:pPr>
            <a:endParaRPr lang="zh-CN" altLang="en-US" sz="2400" b="0" dirty="0">
              <a:solidFill>
                <a:schemeClr val="accent5">
                  <a:lumMod val="10000"/>
                </a:schemeClr>
              </a:solidFill>
              <a:ea typeface="黑体" panose="02010609060101010101" pitchFamily="49" charset="-122"/>
            </a:endParaRPr>
          </a:p>
        </p:txBody>
      </p:sp>
      <p:cxnSp>
        <p:nvCxnSpPr>
          <p:cNvPr id="12" name="直接箭头连接符 11"/>
          <p:cNvCxnSpPr/>
          <p:nvPr/>
        </p:nvCxnSpPr>
        <p:spPr>
          <a:xfrm flipH="1">
            <a:off x="3059832" y="5805264"/>
            <a:ext cx="1728191" cy="0"/>
          </a:xfrm>
          <a:prstGeom prst="straightConnector1">
            <a:avLst/>
          </a:prstGeom>
          <a:ln w="19050">
            <a:solidFill>
              <a:schemeClr val="tx2">
                <a:lumMod val="60000"/>
                <a:lumOff val="4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flipH="1">
            <a:off x="3563888" y="5483664"/>
            <a:ext cx="609934" cy="338554"/>
          </a:xfrm>
          <a:prstGeom prst="rect">
            <a:avLst/>
          </a:prstGeom>
          <a:noFill/>
        </p:spPr>
        <p:txBody>
          <a:bodyPr wrap="square" rtlCol="0">
            <a:spAutoFit/>
          </a:bodyPr>
          <a:lstStyle/>
          <a:p>
            <a:r>
              <a:rPr lang="en-US" altLang="zh-CN" sz="1600" b="1" dirty="0">
                <a:solidFill>
                  <a:schemeClr val="tx2">
                    <a:lumMod val="60000"/>
                    <a:lumOff val="40000"/>
                  </a:schemeClr>
                </a:solidFill>
                <a:latin typeface="Times New Roman" panose="02020603050405020304" pitchFamily="18" charset="0"/>
                <a:ea typeface="黑体" panose="02010609060101010101" pitchFamily="49" charset="-122"/>
              </a:rPr>
              <a:t>3dB</a:t>
            </a:r>
            <a:endParaRPr lang="zh-CN" altLang="en-US" sz="1600" b="1" dirty="0">
              <a:solidFill>
                <a:schemeClr val="tx2">
                  <a:lumMod val="60000"/>
                  <a:lumOff val="40000"/>
                </a:schemeClr>
              </a:solidFill>
              <a:latin typeface="Times New Roman" panose="02020603050405020304" pitchFamily="18" charset="0"/>
              <a:ea typeface="黑体" panose="02010609060101010101" pitchFamily="49" charset="-122"/>
            </a:endParaRPr>
          </a:p>
        </p:txBody>
      </p:sp>
      <p:sp>
        <p:nvSpPr>
          <p:cNvPr id="17" name="Rectangle 2"/>
          <p:cNvSpPr>
            <a:spLocks noChangeArrowheads="1"/>
          </p:cNvSpPr>
          <p:nvPr/>
        </p:nvSpPr>
        <p:spPr bwMode="auto">
          <a:xfrm>
            <a:off x="81608" y="366489"/>
            <a:ext cx="8784976" cy="990600"/>
          </a:xfrm>
          <a:prstGeom prst="rect">
            <a:avLst/>
          </a:prstGeom>
          <a:noFill/>
          <a:ln w="9525">
            <a:noFill/>
            <a:miter lim="800000"/>
            <a:headEnd/>
            <a:tailEnd/>
          </a:ln>
          <a:effectLst/>
        </p:spPr>
        <p:txBody>
          <a:bodyPr anchor="ctr"/>
          <a:lstStyle/>
          <a:p>
            <a:pPr>
              <a:defRPr/>
            </a:pP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技术突破</a:t>
            </a:r>
            <a:r>
              <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：空时二维</a:t>
            </a:r>
            <a:r>
              <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Rake</a:t>
            </a:r>
            <a:r>
              <a:rPr kumimoji="1" lang="zh-CN" altLang="en-US"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接收分集方案</a:t>
            </a:r>
            <a:endParaRPr kumimoji="1" lang="en-US" altLang="zh-CN" sz="3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169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b="1">
                <a:solidFill>
                  <a:srgbClr val="CC0000"/>
                </a:solidFill>
                <a:latin typeface="Times New Roman" panose="02020603050405020304" pitchFamily="18" charset="0"/>
                <a:ea typeface="大黑体" charset="-122"/>
              </a:defRPr>
            </a:lvl1pPr>
            <a:lvl2pPr marL="742950" indent="-285750">
              <a:defRPr kumimoji="1" sz="3600" b="1">
                <a:solidFill>
                  <a:srgbClr val="CC0000"/>
                </a:solidFill>
                <a:latin typeface="Times New Roman" panose="02020603050405020304" pitchFamily="18" charset="0"/>
                <a:ea typeface="大黑体" charset="-122"/>
              </a:defRPr>
            </a:lvl2pPr>
            <a:lvl3pPr marL="1143000" indent="-228600">
              <a:defRPr kumimoji="1" sz="3600" b="1">
                <a:solidFill>
                  <a:srgbClr val="CC0000"/>
                </a:solidFill>
                <a:latin typeface="Times New Roman" panose="02020603050405020304" pitchFamily="18" charset="0"/>
                <a:ea typeface="大黑体" charset="-122"/>
              </a:defRPr>
            </a:lvl3pPr>
            <a:lvl4pPr marL="1600200" indent="-228600">
              <a:defRPr kumimoji="1" sz="3600" b="1">
                <a:solidFill>
                  <a:srgbClr val="CC0000"/>
                </a:solidFill>
                <a:latin typeface="Times New Roman" panose="02020603050405020304" pitchFamily="18" charset="0"/>
                <a:ea typeface="大黑体" charset="-122"/>
              </a:defRPr>
            </a:lvl4pPr>
            <a:lvl5pPr marL="2057400" indent="-228600">
              <a:defRPr kumimoji="1" sz="3600" b="1">
                <a:solidFill>
                  <a:srgbClr val="CC0000"/>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3600" b="1">
                <a:solidFill>
                  <a:srgbClr val="CC0000"/>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26627" name="Rectangle 3"/>
          <p:cNvSpPr>
            <a:spLocks noGrp="1" noChangeArrowheads="1"/>
          </p:cNvSpPr>
          <p:nvPr>
            <p:ph type="subTitle" idx="1"/>
          </p:nvPr>
        </p:nvSpPr>
        <p:spPr>
          <a:xfrm>
            <a:off x="990600" y="1524000"/>
            <a:ext cx="6591300" cy="3619500"/>
          </a:xfrm>
        </p:spPr>
        <p:txBody>
          <a:bodyPr/>
          <a:lstStyle/>
          <a:p>
            <a:pPr eaLnBrk="1" hangingPunct="1">
              <a:buClr>
                <a:schemeClr val="tx1"/>
              </a:buClr>
            </a:pPr>
            <a:r>
              <a:rPr lang="zh-CN" altLang="en-US" b="1" dirty="0">
                <a:solidFill>
                  <a:srgbClr val="CC0000"/>
                </a:solidFill>
                <a:ea typeface="大黑体" charset="-122"/>
              </a:rPr>
              <a:t>电平储备法</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8</a:t>
            </a:fld>
            <a:endParaRPr lang="en-GB" altLang="zh-CN"/>
          </a:p>
        </p:txBody>
      </p:sp>
    </p:spTree>
    <p:extLst>
      <p:ext uri="{BB962C8B-B14F-4D97-AF65-F5344CB8AC3E}">
        <p14:creationId xmlns:p14="http://schemas.microsoft.com/office/powerpoint/2010/main" val="13419824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40963" name="Rectangle 3"/>
          <p:cNvSpPr>
            <a:spLocks noGrp="1" noChangeArrowheads="1"/>
          </p:cNvSpPr>
          <p:nvPr>
            <p:ph type="subTitle" idx="1"/>
          </p:nvPr>
        </p:nvSpPr>
        <p:spPr>
          <a:xfrm>
            <a:off x="990600" y="1581150"/>
            <a:ext cx="6591300" cy="1276350"/>
          </a:xfrm>
        </p:spPr>
        <p:txBody>
          <a:bodyPr/>
          <a:lstStyle/>
          <a:p>
            <a:pPr eaLnBrk="1" hangingPunct="1">
              <a:buClr>
                <a:schemeClr val="tx1"/>
              </a:buClr>
            </a:pPr>
            <a:r>
              <a:rPr lang="zh-CN" altLang="en-US" b="1" dirty="0">
                <a:solidFill>
                  <a:srgbClr val="CC0000"/>
                </a:solidFill>
                <a:ea typeface="大黑体" charset="-122"/>
              </a:rPr>
              <a:t>交织编码技术</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89</a:t>
            </a:fld>
            <a:endParaRPr lang="en-GB" altLang="zh-CN"/>
          </a:p>
        </p:txBody>
      </p:sp>
    </p:spTree>
    <p:extLst>
      <p:ext uri="{BB962C8B-B14F-4D97-AF65-F5344CB8AC3E}">
        <p14:creationId xmlns:p14="http://schemas.microsoft.com/office/powerpoint/2010/main" val="28550360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9125" y="482358"/>
            <a:ext cx="7772400" cy="762000"/>
          </a:xfrm>
        </p:spPr>
        <p:txBody>
          <a:bodyPr/>
          <a:lstStyle/>
          <a:p>
            <a:pPr eaLnBrk="1" hangingPunct="1"/>
            <a:r>
              <a:rPr lang="zh-CN" altLang="en-US" b="1" dirty="0">
                <a:ea typeface="大黑体" charset="-122"/>
              </a:rPr>
              <a:t>交织原理</a:t>
            </a:r>
          </a:p>
        </p:txBody>
      </p:sp>
      <p:grpSp>
        <p:nvGrpSpPr>
          <p:cNvPr id="41987" name="Group 265"/>
          <p:cNvGrpSpPr>
            <a:grpSpLocks/>
          </p:cNvGrpSpPr>
          <p:nvPr/>
        </p:nvGrpSpPr>
        <p:grpSpPr bwMode="auto">
          <a:xfrm>
            <a:off x="619125" y="1566863"/>
            <a:ext cx="8367713" cy="4548187"/>
            <a:chOff x="270" y="759"/>
            <a:chExt cx="5271" cy="2865"/>
          </a:xfrm>
        </p:grpSpPr>
        <p:sp>
          <p:nvSpPr>
            <p:cNvPr id="41988" name="Text Box 3"/>
            <p:cNvSpPr txBox="1">
              <a:spLocks noChangeArrowheads="1"/>
            </p:cNvSpPr>
            <p:nvPr/>
          </p:nvSpPr>
          <p:spPr bwMode="auto">
            <a:xfrm>
              <a:off x="4945" y="1907"/>
              <a:ext cx="5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突发误码区</a:t>
              </a:r>
            </a:p>
          </p:txBody>
        </p:sp>
        <p:grpSp>
          <p:nvGrpSpPr>
            <p:cNvPr id="41989" name="Group 5"/>
            <p:cNvGrpSpPr>
              <a:grpSpLocks/>
            </p:cNvGrpSpPr>
            <p:nvPr/>
          </p:nvGrpSpPr>
          <p:grpSpPr bwMode="auto">
            <a:xfrm>
              <a:off x="699" y="3435"/>
              <a:ext cx="4079" cy="176"/>
              <a:chOff x="769" y="1000"/>
              <a:chExt cx="4216" cy="217"/>
            </a:xfrm>
          </p:grpSpPr>
          <p:grpSp>
            <p:nvGrpSpPr>
              <p:cNvPr id="42169" name="Group 6"/>
              <p:cNvGrpSpPr>
                <a:grpSpLocks/>
              </p:cNvGrpSpPr>
              <p:nvPr/>
            </p:nvGrpSpPr>
            <p:grpSpPr bwMode="auto">
              <a:xfrm>
                <a:off x="769" y="1002"/>
                <a:ext cx="177" cy="215"/>
                <a:chOff x="616" y="1730"/>
                <a:chExt cx="177" cy="215"/>
              </a:xfrm>
            </p:grpSpPr>
            <p:sp>
              <p:nvSpPr>
                <p:cNvPr id="42247" name="Rectangle 7"/>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48" name="Rectangle 8"/>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70" name="Group 9"/>
              <p:cNvGrpSpPr>
                <a:grpSpLocks/>
              </p:cNvGrpSpPr>
              <p:nvPr/>
            </p:nvGrpSpPr>
            <p:grpSpPr bwMode="auto">
              <a:xfrm>
                <a:off x="946" y="1002"/>
                <a:ext cx="354" cy="215"/>
                <a:chOff x="616" y="1730"/>
                <a:chExt cx="354" cy="215"/>
              </a:xfrm>
            </p:grpSpPr>
            <p:grpSp>
              <p:nvGrpSpPr>
                <p:cNvPr id="42241" name="Group 10"/>
                <p:cNvGrpSpPr>
                  <a:grpSpLocks/>
                </p:cNvGrpSpPr>
                <p:nvPr/>
              </p:nvGrpSpPr>
              <p:grpSpPr bwMode="auto">
                <a:xfrm>
                  <a:off x="616" y="1730"/>
                  <a:ext cx="177" cy="215"/>
                  <a:chOff x="616" y="1730"/>
                  <a:chExt cx="177" cy="215"/>
                </a:xfrm>
              </p:grpSpPr>
              <p:sp>
                <p:nvSpPr>
                  <p:cNvPr id="42245" name="Rectangle 1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46" name="Rectangle 1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242" name="Group 13"/>
                <p:cNvGrpSpPr>
                  <a:grpSpLocks/>
                </p:cNvGrpSpPr>
                <p:nvPr/>
              </p:nvGrpSpPr>
              <p:grpSpPr bwMode="auto">
                <a:xfrm>
                  <a:off x="793" y="1730"/>
                  <a:ext cx="177" cy="215"/>
                  <a:chOff x="616" y="1730"/>
                  <a:chExt cx="177" cy="215"/>
                </a:xfrm>
              </p:grpSpPr>
              <p:sp>
                <p:nvSpPr>
                  <p:cNvPr id="42243" name="Rectangle 14"/>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44" name="Rectangle 15"/>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71" name="Group 16"/>
              <p:cNvGrpSpPr>
                <a:grpSpLocks/>
              </p:cNvGrpSpPr>
              <p:nvPr/>
            </p:nvGrpSpPr>
            <p:grpSpPr bwMode="auto">
              <a:xfrm>
                <a:off x="1294" y="1002"/>
                <a:ext cx="354" cy="215"/>
                <a:chOff x="616" y="1730"/>
                <a:chExt cx="354" cy="215"/>
              </a:xfrm>
            </p:grpSpPr>
            <p:grpSp>
              <p:nvGrpSpPr>
                <p:cNvPr id="42235" name="Group 17"/>
                <p:cNvGrpSpPr>
                  <a:grpSpLocks/>
                </p:cNvGrpSpPr>
                <p:nvPr/>
              </p:nvGrpSpPr>
              <p:grpSpPr bwMode="auto">
                <a:xfrm>
                  <a:off x="616" y="1730"/>
                  <a:ext cx="177" cy="215"/>
                  <a:chOff x="616" y="1730"/>
                  <a:chExt cx="177" cy="215"/>
                </a:xfrm>
              </p:grpSpPr>
              <p:sp>
                <p:nvSpPr>
                  <p:cNvPr id="42239" name="Rectangle 18"/>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40" name="Rectangle 19"/>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236" name="Group 20"/>
                <p:cNvGrpSpPr>
                  <a:grpSpLocks/>
                </p:cNvGrpSpPr>
                <p:nvPr/>
              </p:nvGrpSpPr>
              <p:grpSpPr bwMode="auto">
                <a:xfrm>
                  <a:off x="793" y="1730"/>
                  <a:ext cx="177" cy="215"/>
                  <a:chOff x="616" y="1730"/>
                  <a:chExt cx="177" cy="215"/>
                </a:xfrm>
              </p:grpSpPr>
              <p:sp>
                <p:nvSpPr>
                  <p:cNvPr id="42237" name="Rectangle 2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38" name="Rectangle 2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72" name="Group 23"/>
              <p:cNvGrpSpPr>
                <a:grpSpLocks/>
              </p:cNvGrpSpPr>
              <p:nvPr/>
            </p:nvGrpSpPr>
            <p:grpSpPr bwMode="auto">
              <a:xfrm>
                <a:off x="1648" y="1002"/>
                <a:ext cx="354" cy="215"/>
                <a:chOff x="616" y="1730"/>
                <a:chExt cx="354" cy="215"/>
              </a:xfrm>
            </p:grpSpPr>
            <p:grpSp>
              <p:nvGrpSpPr>
                <p:cNvPr id="42229" name="Group 24"/>
                <p:cNvGrpSpPr>
                  <a:grpSpLocks/>
                </p:cNvGrpSpPr>
                <p:nvPr/>
              </p:nvGrpSpPr>
              <p:grpSpPr bwMode="auto">
                <a:xfrm>
                  <a:off x="616" y="1730"/>
                  <a:ext cx="177" cy="215"/>
                  <a:chOff x="616" y="1730"/>
                  <a:chExt cx="177" cy="215"/>
                </a:xfrm>
              </p:grpSpPr>
              <p:sp>
                <p:nvSpPr>
                  <p:cNvPr id="42233" name="Rectangle 25"/>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34" name="Rectangle 26"/>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230" name="Group 27"/>
                <p:cNvGrpSpPr>
                  <a:grpSpLocks/>
                </p:cNvGrpSpPr>
                <p:nvPr/>
              </p:nvGrpSpPr>
              <p:grpSpPr bwMode="auto">
                <a:xfrm>
                  <a:off x="793" y="1730"/>
                  <a:ext cx="177" cy="215"/>
                  <a:chOff x="616" y="1730"/>
                  <a:chExt cx="177" cy="215"/>
                </a:xfrm>
              </p:grpSpPr>
              <p:sp>
                <p:nvSpPr>
                  <p:cNvPr id="42231" name="Rectangle 28"/>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32" name="Rectangle 29"/>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73" name="Group 30"/>
              <p:cNvGrpSpPr>
                <a:grpSpLocks/>
              </p:cNvGrpSpPr>
              <p:nvPr/>
            </p:nvGrpSpPr>
            <p:grpSpPr bwMode="auto">
              <a:xfrm>
                <a:off x="2002" y="1002"/>
                <a:ext cx="177" cy="215"/>
                <a:chOff x="616" y="1730"/>
                <a:chExt cx="177" cy="215"/>
              </a:xfrm>
            </p:grpSpPr>
            <p:sp>
              <p:nvSpPr>
                <p:cNvPr id="42227" name="Rectangle 3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28" name="Rectangle 3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74" name="Group 33"/>
              <p:cNvGrpSpPr>
                <a:grpSpLocks/>
              </p:cNvGrpSpPr>
              <p:nvPr/>
            </p:nvGrpSpPr>
            <p:grpSpPr bwMode="auto">
              <a:xfrm>
                <a:off x="2179" y="1002"/>
                <a:ext cx="702" cy="215"/>
                <a:chOff x="2291" y="1210"/>
                <a:chExt cx="702" cy="215"/>
              </a:xfrm>
            </p:grpSpPr>
            <p:grpSp>
              <p:nvGrpSpPr>
                <p:cNvPr id="42215" name="Group 34"/>
                <p:cNvGrpSpPr>
                  <a:grpSpLocks/>
                </p:cNvGrpSpPr>
                <p:nvPr/>
              </p:nvGrpSpPr>
              <p:grpSpPr bwMode="auto">
                <a:xfrm>
                  <a:off x="2291" y="1210"/>
                  <a:ext cx="177" cy="215"/>
                  <a:chOff x="616" y="1730"/>
                  <a:chExt cx="177" cy="215"/>
                </a:xfrm>
              </p:grpSpPr>
              <p:sp>
                <p:nvSpPr>
                  <p:cNvPr id="42225" name="Rectangle 35"/>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26" name="Rectangle 36"/>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216" name="Group 37"/>
                <p:cNvGrpSpPr>
                  <a:grpSpLocks/>
                </p:cNvGrpSpPr>
                <p:nvPr/>
              </p:nvGrpSpPr>
              <p:grpSpPr bwMode="auto">
                <a:xfrm>
                  <a:off x="2468" y="1210"/>
                  <a:ext cx="177" cy="215"/>
                  <a:chOff x="616" y="1730"/>
                  <a:chExt cx="177" cy="215"/>
                </a:xfrm>
              </p:grpSpPr>
              <p:sp>
                <p:nvSpPr>
                  <p:cNvPr id="42223" name="Rectangle 38"/>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24" name="Rectangle 39"/>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217" name="Group 40"/>
                <p:cNvGrpSpPr>
                  <a:grpSpLocks/>
                </p:cNvGrpSpPr>
                <p:nvPr/>
              </p:nvGrpSpPr>
              <p:grpSpPr bwMode="auto">
                <a:xfrm>
                  <a:off x="2645" y="1210"/>
                  <a:ext cx="177" cy="215"/>
                  <a:chOff x="616" y="1730"/>
                  <a:chExt cx="177" cy="215"/>
                </a:xfrm>
              </p:grpSpPr>
              <p:sp>
                <p:nvSpPr>
                  <p:cNvPr id="42221" name="Rectangle 41"/>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22" name="Rectangle 42"/>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218" name="Group 43"/>
                <p:cNvGrpSpPr>
                  <a:grpSpLocks/>
                </p:cNvGrpSpPr>
                <p:nvPr/>
              </p:nvGrpSpPr>
              <p:grpSpPr bwMode="auto">
                <a:xfrm>
                  <a:off x="2816" y="1210"/>
                  <a:ext cx="177" cy="215"/>
                  <a:chOff x="616" y="1730"/>
                  <a:chExt cx="177" cy="215"/>
                </a:xfrm>
              </p:grpSpPr>
              <p:sp>
                <p:nvSpPr>
                  <p:cNvPr id="42219" name="Rectangle 44"/>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20" name="Rectangle 45"/>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75" name="Group 46"/>
              <p:cNvGrpSpPr>
                <a:grpSpLocks/>
              </p:cNvGrpSpPr>
              <p:nvPr/>
            </p:nvGrpSpPr>
            <p:grpSpPr bwMode="auto">
              <a:xfrm>
                <a:off x="2881" y="1002"/>
                <a:ext cx="177" cy="215"/>
                <a:chOff x="616" y="1730"/>
                <a:chExt cx="177" cy="215"/>
              </a:xfrm>
            </p:grpSpPr>
            <p:sp>
              <p:nvSpPr>
                <p:cNvPr id="42213" name="Rectangle 47"/>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14" name="Rectangle 48"/>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76" name="Group 49"/>
              <p:cNvGrpSpPr>
                <a:grpSpLocks/>
              </p:cNvGrpSpPr>
              <p:nvPr/>
            </p:nvGrpSpPr>
            <p:grpSpPr bwMode="auto">
              <a:xfrm>
                <a:off x="3058" y="1002"/>
                <a:ext cx="177" cy="215"/>
                <a:chOff x="616" y="1730"/>
                <a:chExt cx="177" cy="215"/>
              </a:xfrm>
            </p:grpSpPr>
            <p:sp>
              <p:nvSpPr>
                <p:cNvPr id="42211" name="Rectangle 50"/>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12" name="Rectangle 51"/>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77" name="Group 52"/>
              <p:cNvGrpSpPr>
                <a:grpSpLocks/>
              </p:cNvGrpSpPr>
              <p:nvPr/>
            </p:nvGrpSpPr>
            <p:grpSpPr bwMode="auto">
              <a:xfrm>
                <a:off x="3235" y="1002"/>
                <a:ext cx="177" cy="215"/>
                <a:chOff x="616" y="1730"/>
                <a:chExt cx="177" cy="215"/>
              </a:xfrm>
            </p:grpSpPr>
            <p:sp>
              <p:nvSpPr>
                <p:cNvPr id="42209" name="Rectangle 53"/>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10" name="Rectangle 54"/>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78" name="Group 55"/>
              <p:cNvGrpSpPr>
                <a:grpSpLocks/>
              </p:cNvGrpSpPr>
              <p:nvPr/>
            </p:nvGrpSpPr>
            <p:grpSpPr bwMode="auto">
              <a:xfrm>
                <a:off x="3409" y="1002"/>
                <a:ext cx="354" cy="215"/>
                <a:chOff x="616" y="1730"/>
                <a:chExt cx="354" cy="215"/>
              </a:xfrm>
            </p:grpSpPr>
            <p:grpSp>
              <p:nvGrpSpPr>
                <p:cNvPr id="42203" name="Group 56"/>
                <p:cNvGrpSpPr>
                  <a:grpSpLocks/>
                </p:cNvGrpSpPr>
                <p:nvPr/>
              </p:nvGrpSpPr>
              <p:grpSpPr bwMode="auto">
                <a:xfrm>
                  <a:off x="616" y="1730"/>
                  <a:ext cx="177" cy="215"/>
                  <a:chOff x="616" y="1730"/>
                  <a:chExt cx="177" cy="215"/>
                </a:xfrm>
              </p:grpSpPr>
              <p:sp>
                <p:nvSpPr>
                  <p:cNvPr id="42207" name="Rectangle 57"/>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08" name="Rectangle 58"/>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204" name="Group 59"/>
                <p:cNvGrpSpPr>
                  <a:grpSpLocks/>
                </p:cNvGrpSpPr>
                <p:nvPr/>
              </p:nvGrpSpPr>
              <p:grpSpPr bwMode="auto">
                <a:xfrm>
                  <a:off x="793" y="1730"/>
                  <a:ext cx="177" cy="215"/>
                  <a:chOff x="616" y="1730"/>
                  <a:chExt cx="177" cy="215"/>
                </a:xfrm>
              </p:grpSpPr>
              <p:sp>
                <p:nvSpPr>
                  <p:cNvPr id="42205" name="Rectangle 60"/>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06" name="Rectangle 61"/>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79" name="Group 62"/>
              <p:cNvGrpSpPr>
                <a:grpSpLocks/>
              </p:cNvGrpSpPr>
              <p:nvPr/>
            </p:nvGrpSpPr>
            <p:grpSpPr bwMode="auto">
              <a:xfrm>
                <a:off x="3763" y="1002"/>
                <a:ext cx="354" cy="215"/>
                <a:chOff x="616" y="1730"/>
                <a:chExt cx="354" cy="215"/>
              </a:xfrm>
            </p:grpSpPr>
            <p:grpSp>
              <p:nvGrpSpPr>
                <p:cNvPr id="42197" name="Group 63"/>
                <p:cNvGrpSpPr>
                  <a:grpSpLocks/>
                </p:cNvGrpSpPr>
                <p:nvPr/>
              </p:nvGrpSpPr>
              <p:grpSpPr bwMode="auto">
                <a:xfrm>
                  <a:off x="616" y="1730"/>
                  <a:ext cx="177" cy="215"/>
                  <a:chOff x="616" y="1730"/>
                  <a:chExt cx="177" cy="215"/>
                </a:xfrm>
              </p:grpSpPr>
              <p:sp>
                <p:nvSpPr>
                  <p:cNvPr id="42201" name="Rectangle 64"/>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02" name="Rectangle 65"/>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98" name="Group 66"/>
                <p:cNvGrpSpPr>
                  <a:grpSpLocks/>
                </p:cNvGrpSpPr>
                <p:nvPr/>
              </p:nvGrpSpPr>
              <p:grpSpPr bwMode="auto">
                <a:xfrm>
                  <a:off x="793" y="1730"/>
                  <a:ext cx="177" cy="215"/>
                  <a:chOff x="616" y="1730"/>
                  <a:chExt cx="177" cy="215"/>
                </a:xfrm>
              </p:grpSpPr>
              <p:sp>
                <p:nvSpPr>
                  <p:cNvPr id="42199" name="Rectangle 67"/>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200" name="Rectangle 68"/>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80" name="Group 69"/>
              <p:cNvGrpSpPr>
                <a:grpSpLocks/>
              </p:cNvGrpSpPr>
              <p:nvPr/>
            </p:nvGrpSpPr>
            <p:grpSpPr bwMode="auto">
              <a:xfrm>
                <a:off x="4111" y="1002"/>
                <a:ext cx="354" cy="215"/>
                <a:chOff x="616" y="1730"/>
                <a:chExt cx="354" cy="215"/>
              </a:xfrm>
            </p:grpSpPr>
            <p:grpSp>
              <p:nvGrpSpPr>
                <p:cNvPr id="42191" name="Group 70"/>
                <p:cNvGrpSpPr>
                  <a:grpSpLocks/>
                </p:cNvGrpSpPr>
                <p:nvPr/>
              </p:nvGrpSpPr>
              <p:grpSpPr bwMode="auto">
                <a:xfrm>
                  <a:off x="616" y="1730"/>
                  <a:ext cx="177" cy="215"/>
                  <a:chOff x="616" y="1730"/>
                  <a:chExt cx="177" cy="215"/>
                </a:xfrm>
              </p:grpSpPr>
              <p:sp>
                <p:nvSpPr>
                  <p:cNvPr id="42195" name="Rectangle 7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96" name="Rectangle 7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92" name="Group 73"/>
                <p:cNvGrpSpPr>
                  <a:grpSpLocks/>
                </p:cNvGrpSpPr>
                <p:nvPr/>
              </p:nvGrpSpPr>
              <p:grpSpPr bwMode="auto">
                <a:xfrm>
                  <a:off x="793" y="1730"/>
                  <a:ext cx="177" cy="215"/>
                  <a:chOff x="616" y="1730"/>
                  <a:chExt cx="177" cy="215"/>
                </a:xfrm>
              </p:grpSpPr>
              <p:sp>
                <p:nvSpPr>
                  <p:cNvPr id="42193" name="Rectangle 74"/>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94" name="Rectangle 75"/>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81" name="Group 76"/>
              <p:cNvGrpSpPr>
                <a:grpSpLocks/>
              </p:cNvGrpSpPr>
              <p:nvPr/>
            </p:nvGrpSpPr>
            <p:grpSpPr bwMode="auto">
              <a:xfrm>
                <a:off x="4465" y="1002"/>
                <a:ext cx="354" cy="215"/>
                <a:chOff x="616" y="1730"/>
                <a:chExt cx="354" cy="215"/>
              </a:xfrm>
            </p:grpSpPr>
            <p:grpSp>
              <p:nvGrpSpPr>
                <p:cNvPr id="42185" name="Group 77"/>
                <p:cNvGrpSpPr>
                  <a:grpSpLocks/>
                </p:cNvGrpSpPr>
                <p:nvPr/>
              </p:nvGrpSpPr>
              <p:grpSpPr bwMode="auto">
                <a:xfrm>
                  <a:off x="616" y="1730"/>
                  <a:ext cx="177" cy="215"/>
                  <a:chOff x="616" y="1730"/>
                  <a:chExt cx="177" cy="215"/>
                </a:xfrm>
              </p:grpSpPr>
              <p:sp>
                <p:nvSpPr>
                  <p:cNvPr id="42189" name="Rectangle 78"/>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90" name="Rectangle 79"/>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86" name="Group 80"/>
                <p:cNvGrpSpPr>
                  <a:grpSpLocks/>
                </p:cNvGrpSpPr>
                <p:nvPr/>
              </p:nvGrpSpPr>
              <p:grpSpPr bwMode="auto">
                <a:xfrm>
                  <a:off x="793" y="1730"/>
                  <a:ext cx="177" cy="215"/>
                  <a:chOff x="616" y="1730"/>
                  <a:chExt cx="177" cy="215"/>
                </a:xfrm>
              </p:grpSpPr>
              <p:sp>
                <p:nvSpPr>
                  <p:cNvPr id="42187" name="Rectangle 8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88" name="Rectangle 8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182" name="Group 83"/>
              <p:cNvGrpSpPr>
                <a:grpSpLocks/>
              </p:cNvGrpSpPr>
              <p:nvPr/>
            </p:nvGrpSpPr>
            <p:grpSpPr bwMode="auto">
              <a:xfrm>
                <a:off x="4808" y="1000"/>
                <a:ext cx="177" cy="215"/>
                <a:chOff x="616" y="1730"/>
                <a:chExt cx="177" cy="215"/>
              </a:xfrm>
            </p:grpSpPr>
            <p:sp>
              <p:nvSpPr>
                <p:cNvPr id="42183" name="Rectangle 84"/>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84" name="Rectangle 85"/>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1990" name="Group 86"/>
            <p:cNvGrpSpPr>
              <a:grpSpLocks/>
            </p:cNvGrpSpPr>
            <p:nvPr/>
          </p:nvGrpSpPr>
          <p:grpSpPr bwMode="auto">
            <a:xfrm>
              <a:off x="2177" y="1478"/>
              <a:ext cx="642" cy="97"/>
              <a:chOff x="2304" y="1488"/>
              <a:chExt cx="664" cy="120"/>
            </a:xfrm>
          </p:grpSpPr>
          <p:sp>
            <p:nvSpPr>
              <p:cNvPr id="42166" name="Line 87"/>
              <p:cNvSpPr>
                <a:spLocks noChangeShapeType="1"/>
              </p:cNvSpPr>
              <p:nvPr/>
            </p:nvSpPr>
            <p:spPr bwMode="auto">
              <a:xfrm>
                <a:off x="2360" y="160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7" name="Line 88"/>
              <p:cNvSpPr>
                <a:spLocks noChangeShapeType="1"/>
              </p:cNvSpPr>
              <p:nvPr/>
            </p:nvSpPr>
            <p:spPr bwMode="auto">
              <a:xfrm>
                <a:off x="2304" y="1488"/>
                <a:ext cx="56" cy="12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168" name="Line 89"/>
              <p:cNvSpPr>
                <a:spLocks noChangeShapeType="1"/>
              </p:cNvSpPr>
              <p:nvPr/>
            </p:nvSpPr>
            <p:spPr bwMode="auto">
              <a:xfrm flipV="1">
                <a:off x="2912" y="1488"/>
                <a:ext cx="56"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91" name="Group 90"/>
            <p:cNvGrpSpPr>
              <a:grpSpLocks/>
            </p:cNvGrpSpPr>
            <p:nvPr/>
          </p:nvGrpSpPr>
          <p:grpSpPr bwMode="auto">
            <a:xfrm>
              <a:off x="2865" y="1478"/>
              <a:ext cx="643" cy="97"/>
              <a:chOff x="2304" y="1488"/>
              <a:chExt cx="664" cy="120"/>
            </a:xfrm>
          </p:grpSpPr>
          <p:sp>
            <p:nvSpPr>
              <p:cNvPr id="42163" name="Line 91"/>
              <p:cNvSpPr>
                <a:spLocks noChangeShapeType="1"/>
              </p:cNvSpPr>
              <p:nvPr/>
            </p:nvSpPr>
            <p:spPr bwMode="auto">
              <a:xfrm>
                <a:off x="2360" y="160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4" name="Line 92"/>
              <p:cNvSpPr>
                <a:spLocks noChangeShapeType="1"/>
              </p:cNvSpPr>
              <p:nvPr/>
            </p:nvSpPr>
            <p:spPr bwMode="auto">
              <a:xfrm>
                <a:off x="2304" y="1488"/>
                <a:ext cx="56" cy="12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165" name="Line 93"/>
              <p:cNvSpPr>
                <a:spLocks noChangeShapeType="1"/>
              </p:cNvSpPr>
              <p:nvPr/>
            </p:nvSpPr>
            <p:spPr bwMode="auto">
              <a:xfrm flipV="1">
                <a:off x="2912" y="1488"/>
                <a:ext cx="56"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92" name="Group 94"/>
            <p:cNvGrpSpPr>
              <a:grpSpLocks/>
            </p:cNvGrpSpPr>
            <p:nvPr/>
          </p:nvGrpSpPr>
          <p:grpSpPr bwMode="auto">
            <a:xfrm>
              <a:off x="3539" y="1484"/>
              <a:ext cx="642" cy="98"/>
              <a:chOff x="2304" y="1488"/>
              <a:chExt cx="664" cy="120"/>
            </a:xfrm>
          </p:grpSpPr>
          <p:sp>
            <p:nvSpPr>
              <p:cNvPr id="42160" name="Line 95"/>
              <p:cNvSpPr>
                <a:spLocks noChangeShapeType="1"/>
              </p:cNvSpPr>
              <p:nvPr/>
            </p:nvSpPr>
            <p:spPr bwMode="auto">
              <a:xfrm>
                <a:off x="2360" y="160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1" name="Line 96"/>
              <p:cNvSpPr>
                <a:spLocks noChangeShapeType="1"/>
              </p:cNvSpPr>
              <p:nvPr/>
            </p:nvSpPr>
            <p:spPr bwMode="auto">
              <a:xfrm>
                <a:off x="2304" y="1488"/>
                <a:ext cx="56" cy="12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162" name="Line 97"/>
              <p:cNvSpPr>
                <a:spLocks noChangeShapeType="1"/>
              </p:cNvSpPr>
              <p:nvPr/>
            </p:nvSpPr>
            <p:spPr bwMode="auto">
              <a:xfrm flipV="1">
                <a:off x="2912" y="1488"/>
                <a:ext cx="56"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93" name="Group 98"/>
            <p:cNvGrpSpPr>
              <a:grpSpLocks/>
            </p:cNvGrpSpPr>
            <p:nvPr/>
          </p:nvGrpSpPr>
          <p:grpSpPr bwMode="auto">
            <a:xfrm>
              <a:off x="1495" y="1471"/>
              <a:ext cx="643" cy="97"/>
              <a:chOff x="2304" y="1488"/>
              <a:chExt cx="664" cy="120"/>
            </a:xfrm>
          </p:grpSpPr>
          <p:sp>
            <p:nvSpPr>
              <p:cNvPr id="42157" name="Line 99"/>
              <p:cNvSpPr>
                <a:spLocks noChangeShapeType="1"/>
              </p:cNvSpPr>
              <p:nvPr/>
            </p:nvSpPr>
            <p:spPr bwMode="auto">
              <a:xfrm>
                <a:off x="2360" y="160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8" name="Line 100"/>
              <p:cNvSpPr>
                <a:spLocks noChangeShapeType="1"/>
              </p:cNvSpPr>
              <p:nvPr/>
            </p:nvSpPr>
            <p:spPr bwMode="auto">
              <a:xfrm>
                <a:off x="2304" y="1488"/>
                <a:ext cx="56" cy="12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159" name="Line 101"/>
              <p:cNvSpPr>
                <a:spLocks noChangeShapeType="1"/>
              </p:cNvSpPr>
              <p:nvPr/>
            </p:nvSpPr>
            <p:spPr bwMode="auto">
              <a:xfrm flipV="1">
                <a:off x="2912" y="1488"/>
                <a:ext cx="56"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94" name="Group 102"/>
            <p:cNvGrpSpPr>
              <a:grpSpLocks/>
            </p:cNvGrpSpPr>
            <p:nvPr/>
          </p:nvGrpSpPr>
          <p:grpSpPr bwMode="auto">
            <a:xfrm>
              <a:off x="829" y="1478"/>
              <a:ext cx="643" cy="97"/>
              <a:chOff x="2304" y="1488"/>
              <a:chExt cx="664" cy="120"/>
            </a:xfrm>
          </p:grpSpPr>
          <p:sp>
            <p:nvSpPr>
              <p:cNvPr id="42154" name="Line 103"/>
              <p:cNvSpPr>
                <a:spLocks noChangeShapeType="1"/>
              </p:cNvSpPr>
              <p:nvPr/>
            </p:nvSpPr>
            <p:spPr bwMode="auto">
              <a:xfrm>
                <a:off x="2360" y="160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5" name="Line 104"/>
              <p:cNvSpPr>
                <a:spLocks noChangeShapeType="1"/>
              </p:cNvSpPr>
              <p:nvPr/>
            </p:nvSpPr>
            <p:spPr bwMode="auto">
              <a:xfrm>
                <a:off x="2304" y="1488"/>
                <a:ext cx="56" cy="12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156" name="Line 105"/>
              <p:cNvSpPr>
                <a:spLocks noChangeShapeType="1"/>
              </p:cNvSpPr>
              <p:nvPr/>
            </p:nvSpPr>
            <p:spPr bwMode="auto">
              <a:xfrm flipV="1">
                <a:off x="2912" y="1488"/>
                <a:ext cx="56"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95" name="Group 106"/>
            <p:cNvGrpSpPr>
              <a:grpSpLocks/>
            </p:cNvGrpSpPr>
            <p:nvPr/>
          </p:nvGrpSpPr>
          <p:grpSpPr bwMode="auto">
            <a:xfrm>
              <a:off x="4212" y="1478"/>
              <a:ext cx="643" cy="97"/>
              <a:chOff x="2304" y="1488"/>
              <a:chExt cx="664" cy="120"/>
            </a:xfrm>
          </p:grpSpPr>
          <p:sp>
            <p:nvSpPr>
              <p:cNvPr id="42151" name="Line 107"/>
              <p:cNvSpPr>
                <a:spLocks noChangeShapeType="1"/>
              </p:cNvSpPr>
              <p:nvPr/>
            </p:nvSpPr>
            <p:spPr bwMode="auto">
              <a:xfrm>
                <a:off x="2360" y="160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2" name="Line 108"/>
              <p:cNvSpPr>
                <a:spLocks noChangeShapeType="1"/>
              </p:cNvSpPr>
              <p:nvPr/>
            </p:nvSpPr>
            <p:spPr bwMode="auto">
              <a:xfrm>
                <a:off x="2304" y="1488"/>
                <a:ext cx="56" cy="12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153" name="Line 109"/>
              <p:cNvSpPr>
                <a:spLocks noChangeShapeType="1"/>
              </p:cNvSpPr>
              <p:nvPr/>
            </p:nvSpPr>
            <p:spPr bwMode="auto">
              <a:xfrm flipV="1">
                <a:off x="2912" y="1488"/>
                <a:ext cx="56"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96" name="Group 110"/>
            <p:cNvGrpSpPr>
              <a:grpSpLocks/>
            </p:cNvGrpSpPr>
            <p:nvPr/>
          </p:nvGrpSpPr>
          <p:grpSpPr bwMode="auto">
            <a:xfrm>
              <a:off x="799" y="1278"/>
              <a:ext cx="171" cy="174"/>
              <a:chOff x="616" y="1730"/>
              <a:chExt cx="177" cy="215"/>
            </a:xfrm>
          </p:grpSpPr>
          <p:sp>
            <p:nvSpPr>
              <p:cNvPr id="42149" name="Rectangle 11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50" name="Rectangle 11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1997" name="Group 113"/>
            <p:cNvGrpSpPr>
              <a:grpSpLocks/>
            </p:cNvGrpSpPr>
            <p:nvPr/>
          </p:nvGrpSpPr>
          <p:grpSpPr bwMode="auto">
            <a:xfrm>
              <a:off x="970" y="1278"/>
              <a:ext cx="343" cy="174"/>
              <a:chOff x="616" y="1730"/>
              <a:chExt cx="354" cy="215"/>
            </a:xfrm>
          </p:grpSpPr>
          <p:grpSp>
            <p:nvGrpSpPr>
              <p:cNvPr id="42143" name="Group 114"/>
              <p:cNvGrpSpPr>
                <a:grpSpLocks/>
              </p:cNvGrpSpPr>
              <p:nvPr/>
            </p:nvGrpSpPr>
            <p:grpSpPr bwMode="auto">
              <a:xfrm>
                <a:off x="616" y="1730"/>
                <a:ext cx="177" cy="215"/>
                <a:chOff x="616" y="1730"/>
                <a:chExt cx="177" cy="215"/>
              </a:xfrm>
            </p:grpSpPr>
            <p:sp>
              <p:nvSpPr>
                <p:cNvPr id="42147" name="Rectangle 115"/>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48" name="Rectangle 116"/>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44" name="Group 117"/>
              <p:cNvGrpSpPr>
                <a:grpSpLocks/>
              </p:cNvGrpSpPr>
              <p:nvPr/>
            </p:nvGrpSpPr>
            <p:grpSpPr bwMode="auto">
              <a:xfrm>
                <a:off x="793" y="1730"/>
                <a:ext cx="177" cy="215"/>
                <a:chOff x="616" y="1730"/>
                <a:chExt cx="177" cy="215"/>
              </a:xfrm>
            </p:grpSpPr>
            <p:sp>
              <p:nvSpPr>
                <p:cNvPr id="42145" name="Rectangle 118"/>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46" name="Rectangle 119"/>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1998" name="Group 120"/>
            <p:cNvGrpSpPr>
              <a:grpSpLocks/>
            </p:cNvGrpSpPr>
            <p:nvPr/>
          </p:nvGrpSpPr>
          <p:grpSpPr bwMode="auto">
            <a:xfrm>
              <a:off x="1307" y="1278"/>
              <a:ext cx="343" cy="174"/>
              <a:chOff x="616" y="1730"/>
              <a:chExt cx="354" cy="215"/>
            </a:xfrm>
          </p:grpSpPr>
          <p:grpSp>
            <p:nvGrpSpPr>
              <p:cNvPr id="42137" name="Group 121"/>
              <p:cNvGrpSpPr>
                <a:grpSpLocks/>
              </p:cNvGrpSpPr>
              <p:nvPr/>
            </p:nvGrpSpPr>
            <p:grpSpPr bwMode="auto">
              <a:xfrm>
                <a:off x="616" y="1730"/>
                <a:ext cx="177" cy="215"/>
                <a:chOff x="616" y="1730"/>
                <a:chExt cx="177" cy="215"/>
              </a:xfrm>
            </p:grpSpPr>
            <p:sp>
              <p:nvSpPr>
                <p:cNvPr id="42141" name="Rectangle 122"/>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42" name="Rectangle 123"/>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38" name="Group 124"/>
              <p:cNvGrpSpPr>
                <a:grpSpLocks/>
              </p:cNvGrpSpPr>
              <p:nvPr/>
            </p:nvGrpSpPr>
            <p:grpSpPr bwMode="auto">
              <a:xfrm>
                <a:off x="793" y="1730"/>
                <a:ext cx="177" cy="215"/>
                <a:chOff x="616" y="1730"/>
                <a:chExt cx="177" cy="215"/>
              </a:xfrm>
            </p:grpSpPr>
            <p:sp>
              <p:nvSpPr>
                <p:cNvPr id="42139" name="Rectangle 125"/>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40" name="Rectangle 126"/>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1999" name="Group 127"/>
            <p:cNvGrpSpPr>
              <a:grpSpLocks/>
            </p:cNvGrpSpPr>
            <p:nvPr/>
          </p:nvGrpSpPr>
          <p:grpSpPr bwMode="auto">
            <a:xfrm>
              <a:off x="1650" y="1278"/>
              <a:ext cx="342" cy="174"/>
              <a:chOff x="616" y="1730"/>
              <a:chExt cx="354" cy="215"/>
            </a:xfrm>
          </p:grpSpPr>
          <p:grpSp>
            <p:nvGrpSpPr>
              <p:cNvPr id="42131" name="Group 128"/>
              <p:cNvGrpSpPr>
                <a:grpSpLocks/>
              </p:cNvGrpSpPr>
              <p:nvPr/>
            </p:nvGrpSpPr>
            <p:grpSpPr bwMode="auto">
              <a:xfrm>
                <a:off x="616" y="1730"/>
                <a:ext cx="177" cy="215"/>
                <a:chOff x="616" y="1730"/>
                <a:chExt cx="177" cy="215"/>
              </a:xfrm>
            </p:grpSpPr>
            <p:sp>
              <p:nvSpPr>
                <p:cNvPr id="42135" name="Rectangle 129"/>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36" name="Rectangle 130"/>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32" name="Group 131"/>
              <p:cNvGrpSpPr>
                <a:grpSpLocks/>
              </p:cNvGrpSpPr>
              <p:nvPr/>
            </p:nvGrpSpPr>
            <p:grpSpPr bwMode="auto">
              <a:xfrm>
                <a:off x="793" y="1730"/>
                <a:ext cx="177" cy="215"/>
                <a:chOff x="616" y="1730"/>
                <a:chExt cx="177" cy="215"/>
              </a:xfrm>
            </p:grpSpPr>
            <p:sp>
              <p:nvSpPr>
                <p:cNvPr id="42133" name="Rectangle 132"/>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34" name="Rectangle 133"/>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000" name="Group 134"/>
            <p:cNvGrpSpPr>
              <a:grpSpLocks/>
            </p:cNvGrpSpPr>
            <p:nvPr/>
          </p:nvGrpSpPr>
          <p:grpSpPr bwMode="auto">
            <a:xfrm>
              <a:off x="1992" y="1278"/>
              <a:ext cx="172" cy="174"/>
              <a:chOff x="616" y="1730"/>
              <a:chExt cx="177" cy="215"/>
            </a:xfrm>
          </p:grpSpPr>
          <p:sp>
            <p:nvSpPr>
              <p:cNvPr id="42129" name="Rectangle 135"/>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30" name="Rectangle 136"/>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001" name="Group 137"/>
            <p:cNvGrpSpPr>
              <a:grpSpLocks/>
            </p:cNvGrpSpPr>
            <p:nvPr/>
          </p:nvGrpSpPr>
          <p:grpSpPr bwMode="auto">
            <a:xfrm>
              <a:off x="2164" y="1278"/>
              <a:ext cx="679" cy="174"/>
              <a:chOff x="2291" y="1210"/>
              <a:chExt cx="702" cy="215"/>
            </a:xfrm>
          </p:grpSpPr>
          <p:grpSp>
            <p:nvGrpSpPr>
              <p:cNvPr id="42117" name="Group 138"/>
              <p:cNvGrpSpPr>
                <a:grpSpLocks/>
              </p:cNvGrpSpPr>
              <p:nvPr/>
            </p:nvGrpSpPr>
            <p:grpSpPr bwMode="auto">
              <a:xfrm>
                <a:off x="2291" y="1210"/>
                <a:ext cx="177" cy="215"/>
                <a:chOff x="616" y="1730"/>
                <a:chExt cx="177" cy="215"/>
              </a:xfrm>
            </p:grpSpPr>
            <p:sp>
              <p:nvSpPr>
                <p:cNvPr id="42127" name="Rectangle 139"/>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28" name="Rectangle 140"/>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18" name="Group 141"/>
              <p:cNvGrpSpPr>
                <a:grpSpLocks/>
              </p:cNvGrpSpPr>
              <p:nvPr/>
            </p:nvGrpSpPr>
            <p:grpSpPr bwMode="auto">
              <a:xfrm>
                <a:off x="2468" y="1210"/>
                <a:ext cx="177" cy="215"/>
                <a:chOff x="616" y="1730"/>
                <a:chExt cx="177" cy="215"/>
              </a:xfrm>
            </p:grpSpPr>
            <p:sp>
              <p:nvSpPr>
                <p:cNvPr id="42125" name="Rectangle 142"/>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26" name="Rectangle 143"/>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19" name="Group 144"/>
              <p:cNvGrpSpPr>
                <a:grpSpLocks/>
              </p:cNvGrpSpPr>
              <p:nvPr/>
            </p:nvGrpSpPr>
            <p:grpSpPr bwMode="auto">
              <a:xfrm>
                <a:off x="2645" y="1210"/>
                <a:ext cx="177" cy="215"/>
                <a:chOff x="616" y="1730"/>
                <a:chExt cx="177" cy="215"/>
              </a:xfrm>
            </p:grpSpPr>
            <p:sp>
              <p:nvSpPr>
                <p:cNvPr id="42123" name="Rectangle 145"/>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24" name="Rectangle 146"/>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20" name="Group 147"/>
              <p:cNvGrpSpPr>
                <a:grpSpLocks/>
              </p:cNvGrpSpPr>
              <p:nvPr/>
            </p:nvGrpSpPr>
            <p:grpSpPr bwMode="auto">
              <a:xfrm>
                <a:off x="2816" y="1210"/>
                <a:ext cx="177" cy="215"/>
                <a:chOff x="616" y="1730"/>
                <a:chExt cx="177" cy="215"/>
              </a:xfrm>
            </p:grpSpPr>
            <p:sp>
              <p:nvSpPr>
                <p:cNvPr id="42121" name="Rectangle 148"/>
                <p:cNvSpPr>
                  <a:spLocks noChangeArrowheads="1"/>
                </p:cNvSpPr>
                <p:nvPr/>
              </p:nvSpPr>
              <p:spPr bwMode="auto">
                <a:xfrm>
                  <a:off x="616" y="1730"/>
                  <a:ext cx="8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22" name="Rectangle 149"/>
                <p:cNvSpPr>
                  <a:spLocks noChangeArrowheads="1"/>
                </p:cNvSpPr>
                <p:nvPr/>
              </p:nvSpPr>
              <p:spPr bwMode="auto">
                <a:xfrm>
                  <a:off x="705" y="1731"/>
                  <a:ext cx="88"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002" name="Group 150"/>
            <p:cNvGrpSpPr>
              <a:grpSpLocks/>
            </p:cNvGrpSpPr>
            <p:nvPr/>
          </p:nvGrpSpPr>
          <p:grpSpPr bwMode="auto">
            <a:xfrm>
              <a:off x="2843" y="1278"/>
              <a:ext cx="171" cy="174"/>
              <a:chOff x="616" y="1730"/>
              <a:chExt cx="177" cy="215"/>
            </a:xfrm>
          </p:grpSpPr>
          <p:sp>
            <p:nvSpPr>
              <p:cNvPr id="42115" name="Rectangle 15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16" name="Rectangle 15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003" name="Group 153"/>
            <p:cNvGrpSpPr>
              <a:grpSpLocks/>
            </p:cNvGrpSpPr>
            <p:nvPr/>
          </p:nvGrpSpPr>
          <p:grpSpPr bwMode="auto">
            <a:xfrm>
              <a:off x="3014" y="1278"/>
              <a:ext cx="171" cy="174"/>
              <a:chOff x="616" y="1730"/>
              <a:chExt cx="177" cy="215"/>
            </a:xfrm>
          </p:grpSpPr>
          <p:sp>
            <p:nvSpPr>
              <p:cNvPr id="42113" name="Rectangle 154"/>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14" name="Rectangle 155"/>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004" name="Group 156"/>
            <p:cNvGrpSpPr>
              <a:grpSpLocks/>
            </p:cNvGrpSpPr>
            <p:nvPr/>
          </p:nvGrpSpPr>
          <p:grpSpPr bwMode="auto">
            <a:xfrm>
              <a:off x="3185" y="1278"/>
              <a:ext cx="172" cy="174"/>
              <a:chOff x="616" y="1730"/>
              <a:chExt cx="177" cy="215"/>
            </a:xfrm>
          </p:grpSpPr>
          <p:sp>
            <p:nvSpPr>
              <p:cNvPr id="42111" name="Rectangle 157"/>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12" name="Rectangle 158"/>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005" name="Group 159"/>
            <p:cNvGrpSpPr>
              <a:grpSpLocks/>
            </p:cNvGrpSpPr>
            <p:nvPr/>
          </p:nvGrpSpPr>
          <p:grpSpPr bwMode="auto">
            <a:xfrm>
              <a:off x="3354" y="1278"/>
              <a:ext cx="342" cy="174"/>
              <a:chOff x="616" y="1730"/>
              <a:chExt cx="354" cy="215"/>
            </a:xfrm>
          </p:grpSpPr>
          <p:grpSp>
            <p:nvGrpSpPr>
              <p:cNvPr id="42105" name="Group 160"/>
              <p:cNvGrpSpPr>
                <a:grpSpLocks/>
              </p:cNvGrpSpPr>
              <p:nvPr/>
            </p:nvGrpSpPr>
            <p:grpSpPr bwMode="auto">
              <a:xfrm>
                <a:off x="616" y="1730"/>
                <a:ext cx="177" cy="215"/>
                <a:chOff x="616" y="1730"/>
                <a:chExt cx="177" cy="215"/>
              </a:xfrm>
            </p:grpSpPr>
            <p:sp>
              <p:nvSpPr>
                <p:cNvPr id="42109" name="Rectangle 16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10" name="Rectangle 16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06" name="Group 163"/>
              <p:cNvGrpSpPr>
                <a:grpSpLocks/>
              </p:cNvGrpSpPr>
              <p:nvPr/>
            </p:nvGrpSpPr>
            <p:grpSpPr bwMode="auto">
              <a:xfrm>
                <a:off x="793" y="1730"/>
                <a:ext cx="177" cy="215"/>
                <a:chOff x="616" y="1730"/>
                <a:chExt cx="177" cy="215"/>
              </a:xfrm>
            </p:grpSpPr>
            <p:sp>
              <p:nvSpPr>
                <p:cNvPr id="42107" name="Rectangle 164"/>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08" name="Rectangle 165"/>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006" name="Group 166"/>
            <p:cNvGrpSpPr>
              <a:grpSpLocks/>
            </p:cNvGrpSpPr>
            <p:nvPr/>
          </p:nvGrpSpPr>
          <p:grpSpPr bwMode="auto">
            <a:xfrm>
              <a:off x="3696" y="1278"/>
              <a:ext cx="343" cy="174"/>
              <a:chOff x="616" y="1730"/>
              <a:chExt cx="354" cy="215"/>
            </a:xfrm>
          </p:grpSpPr>
          <p:grpSp>
            <p:nvGrpSpPr>
              <p:cNvPr id="42099" name="Group 167"/>
              <p:cNvGrpSpPr>
                <a:grpSpLocks/>
              </p:cNvGrpSpPr>
              <p:nvPr/>
            </p:nvGrpSpPr>
            <p:grpSpPr bwMode="auto">
              <a:xfrm>
                <a:off x="616" y="1730"/>
                <a:ext cx="177" cy="215"/>
                <a:chOff x="616" y="1730"/>
                <a:chExt cx="177" cy="215"/>
              </a:xfrm>
            </p:grpSpPr>
            <p:sp>
              <p:nvSpPr>
                <p:cNvPr id="42103" name="Rectangle 168"/>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04" name="Rectangle 169"/>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100" name="Group 170"/>
              <p:cNvGrpSpPr>
                <a:grpSpLocks/>
              </p:cNvGrpSpPr>
              <p:nvPr/>
            </p:nvGrpSpPr>
            <p:grpSpPr bwMode="auto">
              <a:xfrm>
                <a:off x="793" y="1730"/>
                <a:ext cx="177" cy="215"/>
                <a:chOff x="616" y="1730"/>
                <a:chExt cx="177" cy="215"/>
              </a:xfrm>
            </p:grpSpPr>
            <p:sp>
              <p:nvSpPr>
                <p:cNvPr id="42101" name="Rectangle 171"/>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102" name="Rectangle 172"/>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007" name="Group 173"/>
            <p:cNvGrpSpPr>
              <a:grpSpLocks/>
            </p:cNvGrpSpPr>
            <p:nvPr/>
          </p:nvGrpSpPr>
          <p:grpSpPr bwMode="auto">
            <a:xfrm>
              <a:off x="4033" y="1278"/>
              <a:ext cx="343" cy="174"/>
              <a:chOff x="616" y="1730"/>
              <a:chExt cx="354" cy="215"/>
            </a:xfrm>
          </p:grpSpPr>
          <p:grpSp>
            <p:nvGrpSpPr>
              <p:cNvPr id="42093" name="Group 174"/>
              <p:cNvGrpSpPr>
                <a:grpSpLocks/>
              </p:cNvGrpSpPr>
              <p:nvPr/>
            </p:nvGrpSpPr>
            <p:grpSpPr bwMode="auto">
              <a:xfrm>
                <a:off x="616" y="1730"/>
                <a:ext cx="177" cy="215"/>
                <a:chOff x="616" y="1730"/>
                <a:chExt cx="177" cy="215"/>
              </a:xfrm>
            </p:grpSpPr>
            <p:sp>
              <p:nvSpPr>
                <p:cNvPr id="42097" name="Rectangle 175"/>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98" name="Rectangle 176"/>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094" name="Group 177"/>
              <p:cNvGrpSpPr>
                <a:grpSpLocks/>
              </p:cNvGrpSpPr>
              <p:nvPr/>
            </p:nvGrpSpPr>
            <p:grpSpPr bwMode="auto">
              <a:xfrm>
                <a:off x="793" y="1730"/>
                <a:ext cx="177" cy="215"/>
                <a:chOff x="616" y="1730"/>
                <a:chExt cx="177" cy="215"/>
              </a:xfrm>
            </p:grpSpPr>
            <p:sp>
              <p:nvSpPr>
                <p:cNvPr id="42095" name="Rectangle 178"/>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96" name="Rectangle 179"/>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grpSp>
          <p:nvGrpSpPr>
            <p:cNvPr id="42008" name="Group 180"/>
            <p:cNvGrpSpPr>
              <a:grpSpLocks/>
            </p:cNvGrpSpPr>
            <p:nvPr/>
          </p:nvGrpSpPr>
          <p:grpSpPr bwMode="auto">
            <a:xfrm>
              <a:off x="4376" y="1278"/>
              <a:ext cx="342" cy="174"/>
              <a:chOff x="616" y="1730"/>
              <a:chExt cx="354" cy="215"/>
            </a:xfrm>
          </p:grpSpPr>
          <p:grpSp>
            <p:nvGrpSpPr>
              <p:cNvPr id="42087" name="Group 181"/>
              <p:cNvGrpSpPr>
                <a:grpSpLocks/>
              </p:cNvGrpSpPr>
              <p:nvPr/>
            </p:nvGrpSpPr>
            <p:grpSpPr bwMode="auto">
              <a:xfrm>
                <a:off x="616" y="1730"/>
                <a:ext cx="177" cy="215"/>
                <a:chOff x="616" y="1730"/>
                <a:chExt cx="177" cy="215"/>
              </a:xfrm>
            </p:grpSpPr>
            <p:sp>
              <p:nvSpPr>
                <p:cNvPr id="42091" name="Rectangle 182"/>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92" name="Rectangle 183"/>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nvGrpSpPr>
              <p:cNvPr id="42088" name="Group 184"/>
              <p:cNvGrpSpPr>
                <a:grpSpLocks/>
              </p:cNvGrpSpPr>
              <p:nvPr/>
            </p:nvGrpSpPr>
            <p:grpSpPr bwMode="auto">
              <a:xfrm>
                <a:off x="793" y="1730"/>
                <a:ext cx="177" cy="215"/>
                <a:chOff x="616" y="1730"/>
                <a:chExt cx="177" cy="215"/>
              </a:xfrm>
            </p:grpSpPr>
            <p:sp>
              <p:nvSpPr>
                <p:cNvPr id="42089" name="Rectangle 185"/>
                <p:cNvSpPr>
                  <a:spLocks noChangeArrowheads="1"/>
                </p:cNvSpPr>
                <p:nvPr/>
              </p:nvSpPr>
              <p:spPr bwMode="auto">
                <a:xfrm>
                  <a:off x="616" y="1730"/>
                  <a:ext cx="88" cy="215"/>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90" name="Rectangle 186"/>
                <p:cNvSpPr>
                  <a:spLocks noChangeArrowheads="1"/>
                </p:cNvSpPr>
                <p:nvPr/>
              </p:nvSpPr>
              <p:spPr bwMode="auto">
                <a:xfrm>
                  <a:off x="705" y="1731"/>
                  <a:ext cx="88" cy="21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grpSp>
        <p:sp>
          <p:nvSpPr>
            <p:cNvPr id="42009" name="Rectangle 187"/>
            <p:cNvSpPr>
              <a:spLocks noChangeArrowheads="1"/>
            </p:cNvSpPr>
            <p:nvPr/>
          </p:nvSpPr>
          <p:spPr bwMode="auto">
            <a:xfrm>
              <a:off x="4708" y="1276"/>
              <a:ext cx="85" cy="174"/>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10" name="Rectangle 188"/>
            <p:cNvSpPr>
              <a:spLocks noChangeArrowheads="1"/>
            </p:cNvSpPr>
            <p:nvPr/>
          </p:nvSpPr>
          <p:spPr bwMode="auto">
            <a:xfrm>
              <a:off x="4794" y="1277"/>
              <a:ext cx="85" cy="177"/>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11" name="Line 189"/>
            <p:cNvSpPr>
              <a:spLocks noChangeShapeType="1"/>
            </p:cNvSpPr>
            <p:nvPr/>
          </p:nvSpPr>
          <p:spPr bwMode="auto">
            <a:xfrm flipH="1">
              <a:off x="1093" y="1582"/>
              <a:ext cx="46"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2" name="Line 190"/>
            <p:cNvSpPr>
              <a:spLocks noChangeShapeType="1"/>
            </p:cNvSpPr>
            <p:nvPr/>
          </p:nvSpPr>
          <p:spPr bwMode="auto">
            <a:xfrm flipH="1">
              <a:off x="1743" y="1582"/>
              <a:ext cx="85"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3" name="Line 191"/>
            <p:cNvSpPr>
              <a:spLocks noChangeShapeType="1"/>
            </p:cNvSpPr>
            <p:nvPr/>
          </p:nvSpPr>
          <p:spPr bwMode="auto">
            <a:xfrm flipH="1">
              <a:off x="2439" y="1575"/>
              <a:ext cx="47" cy="2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4" name="Line 192"/>
            <p:cNvSpPr>
              <a:spLocks noChangeShapeType="1"/>
            </p:cNvSpPr>
            <p:nvPr/>
          </p:nvSpPr>
          <p:spPr bwMode="auto">
            <a:xfrm flipH="1">
              <a:off x="3136" y="1582"/>
              <a:ext cx="77" cy="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5" name="Line 193"/>
            <p:cNvSpPr>
              <a:spLocks noChangeShapeType="1"/>
            </p:cNvSpPr>
            <p:nvPr/>
          </p:nvSpPr>
          <p:spPr bwMode="auto">
            <a:xfrm flipH="1">
              <a:off x="3779" y="1588"/>
              <a:ext cx="108" cy="2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6" name="Line 194"/>
            <p:cNvSpPr>
              <a:spLocks noChangeShapeType="1"/>
            </p:cNvSpPr>
            <p:nvPr/>
          </p:nvSpPr>
          <p:spPr bwMode="auto">
            <a:xfrm flipH="1">
              <a:off x="4498" y="1582"/>
              <a:ext cx="55"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7" name="Rectangle 195"/>
            <p:cNvSpPr>
              <a:spLocks noChangeArrowheads="1"/>
            </p:cNvSpPr>
            <p:nvPr/>
          </p:nvSpPr>
          <p:spPr bwMode="auto">
            <a:xfrm>
              <a:off x="790" y="1809"/>
              <a:ext cx="4096" cy="963"/>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18" name="Line 196"/>
            <p:cNvSpPr>
              <a:spLocks noChangeShapeType="1"/>
            </p:cNvSpPr>
            <p:nvPr/>
          </p:nvSpPr>
          <p:spPr bwMode="auto">
            <a:xfrm>
              <a:off x="775" y="2290"/>
              <a:ext cx="40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197"/>
            <p:cNvSpPr>
              <a:spLocks noChangeShapeType="1"/>
            </p:cNvSpPr>
            <p:nvPr/>
          </p:nvSpPr>
          <p:spPr bwMode="auto">
            <a:xfrm>
              <a:off x="775" y="2070"/>
              <a:ext cx="40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198"/>
            <p:cNvSpPr>
              <a:spLocks noChangeShapeType="1"/>
            </p:cNvSpPr>
            <p:nvPr/>
          </p:nvSpPr>
          <p:spPr bwMode="auto">
            <a:xfrm>
              <a:off x="783" y="2531"/>
              <a:ext cx="40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199"/>
            <p:cNvSpPr>
              <a:spLocks noChangeShapeType="1"/>
            </p:cNvSpPr>
            <p:nvPr/>
          </p:nvSpPr>
          <p:spPr bwMode="auto">
            <a:xfrm>
              <a:off x="783" y="1946"/>
              <a:ext cx="40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200"/>
            <p:cNvSpPr>
              <a:spLocks noChangeShapeType="1"/>
            </p:cNvSpPr>
            <p:nvPr/>
          </p:nvSpPr>
          <p:spPr bwMode="auto">
            <a:xfrm>
              <a:off x="790" y="2180"/>
              <a:ext cx="4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201"/>
            <p:cNvSpPr>
              <a:spLocks noChangeShapeType="1"/>
            </p:cNvSpPr>
            <p:nvPr/>
          </p:nvSpPr>
          <p:spPr bwMode="auto">
            <a:xfrm>
              <a:off x="790" y="2421"/>
              <a:ext cx="4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202"/>
            <p:cNvSpPr>
              <a:spLocks noChangeShapeType="1"/>
            </p:cNvSpPr>
            <p:nvPr/>
          </p:nvSpPr>
          <p:spPr bwMode="auto">
            <a:xfrm>
              <a:off x="790" y="2662"/>
              <a:ext cx="4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203"/>
            <p:cNvSpPr>
              <a:spLocks noChangeShapeType="1"/>
            </p:cNvSpPr>
            <p:nvPr/>
          </p:nvSpPr>
          <p:spPr bwMode="auto">
            <a:xfrm flipH="1">
              <a:off x="1433" y="1816"/>
              <a:ext cx="0" cy="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204"/>
            <p:cNvSpPr>
              <a:spLocks noChangeShapeType="1"/>
            </p:cNvSpPr>
            <p:nvPr/>
          </p:nvSpPr>
          <p:spPr bwMode="auto">
            <a:xfrm flipH="1">
              <a:off x="2106" y="1816"/>
              <a:ext cx="0" cy="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7" name="Line 205"/>
            <p:cNvSpPr>
              <a:spLocks noChangeShapeType="1"/>
            </p:cNvSpPr>
            <p:nvPr/>
          </p:nvSpPr>
          <p:spPr bwMode="auto">
            <a:xfrm flipH="1">
              <a:off x="2827" y="1822"/>
              <a:ext cx="0" cy="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8" name="Line 206"/>
            <p:cNvSpPr>
              <a:spLocks noChangeShapeType="1"/>
            </p:cNvSpPr>
            <p:nvPr/>
          </p:nvSpPr>
          <p:spPr bwMode="auto">
            <a:xfrm flipH="1">
              <a:off x="3508" y="1822"/>
              <a:ext cx="0" cy="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207"/>
            <p:cNvSpPr>
              <a:spLocks noChangeShapeType="1"/>
            </p:cNvSpPr>
            <p:nvPr/>
          </p:nvSpPr>
          <p:spPr bwMode="auto">
            <a:xfrm flipH="1">
              <a:off x="4189" y="1822"/>
              <a:ext cx="0" cy="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0" name="Line 208"/>
            <p:cNvSpPr>
              <a:spLocks noChangeShapeType="1"/>
            </p:cNvSpPr>
            <p:nvPr/>
          </p:nvSpPr>
          <p:spPr bwMode="auto">
            <a:xfrm>
              <a:off x="597" y="1829"/>
              <a:ext cx="0" cy="96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1" name="Line 209"/>
            <p:cNvSpPr>
              <a:spLocks noChangeShapeType="1"/>
            </p:cNvSpPr>
            <p:nvPr/>
          </p:nvSpPr>
          <p:spPr bwMode="auto">
            <a:xfrm flipV="1">
              <a:off x="783" y="2893"/>
              <a:ext cx="4084" cy="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2" name="Text Box 210"/>
            <p:cNvSpPr txBox="1">
              <a:spLocks noChangeArrowheads="1"/>
            </p:cNvSpPr>
            <p:nvPr/>
          </p:nvSpPr>
          <p:spPr bwMode="auto">
            <a:xfrm>
              <a:off x="315" y="2117"/>
              <a:ext cx="2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分组输入</a:t>
              </a:r>
            </a:p>
          </p:txBody>
        </p:sp>
        <p:sp>
          <p:nvSpPr>
            <p:cNvPr id="42033" name="Text Box 211"/>
            <p:cNvSpPr txBox="1">
              <a:spLocks noChangeArrowheads="1"/>
            </p:cNvSpPr>
            <p:nvPr/>
          </p:nvSpPr>
          <p:spPr bwMode="auto">
            <a:xfrm>
              <a:off x="1862" y="2918"/>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分组输出</a:t>
              </a:r>
            </a:p>
          </p:txBody>
        </p:sp>
        <p:sp>
          <p:nvSpPr>
            <p:cNvPr id="42034" name="Rectangle 212"/>
            <p:cNvSpPr>
              <a:spLocks noChangeArrowheads="1"/>
            </p:cNvSpPr>
            <p:nvPr/>
          </p:nvSpPr>
          <p:spPr bwMode="auto">
            <a:xfrm>
              <a:off x="798" y="2180"/>
              <a:ext cx="4080" cy="117"/>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35" name="Line 213"/>
            <p:cNvSpPr>
              <a:spLocks noChangeShapeType="1"/>
            </p:cNvSpPr>
            <p:nvPr/>
          </p:nvSpPr>
          <p:spPr bwMode="auto">
            <a:xfrm flipH="1">
              <a:off x="4731" y="2024"/>
              <a:ext cx="248" cy="2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36" name="Group 214"/>
            <p:cNvGrpSpPr>
              <a:grpSpLocks/>
            </p:cNvGrpSpPr>
            <p:nvPr/>
          </p:nvGrpSpPr>
          <p:grpSpPr bwMode="auto">
            <a:xfrm>
              <a:off x="1384" y="3300"/>
              <a:ext cx="681" cy="143"/>
              <a:chOff x="688" y="3240"/>
              <a:chExt cx="704" cy="176"/>
            </a:xfrm>
          </p:grpSpPr>
          <p:sp>
            <p:nvSpPr>
              <p:cNvPr id="42084" name="Line 215"/>
              <p:cNvSpPr>
                <a:spLocks noChangeShapeType="1"/>
              </p:cNvSpPr>
              <p:nvPr/>
            </p:nvSpPr>
            <p:spPr bwMode="auto">
              <a:xfrm>
                <a:off x="752" y="324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5" name="Line 216"/>
              <p:cNvSpPr>
                <a:spLocks noChangeShapeType="1"/>
              </p:cNvSpPr>
              <p:nvPr/>
            </p:nvSpPr>
            <p:spPr bwMode="auto">
              <a:xfrm flipV="1">
                <a:off x="688" y="3248"/>
                <a:ext cx="64"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86" name="Line 217"/>
              <p:cNvSpPr>
                <a:spLocks noChangeShapeType="1"/>
              </p:cNvSpPr>
              <p:nvPr/>
            </p:nvSpPr>
            <p:spPr bwMode="auto">
              <a:xfrm>
                <a:off x="1312" y="3240"/>
                <a:ext cx="8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37" name="Group 218"/>
            <p:cNvGrpSpPr>
              <a:grpSpLocks/>
            </p:cNvGrpSpPr>
            <p:nvPr/>
          </p:nvGrpSpPr>
          <p:grpSpPr bwMode="auto">
            <a:xfrm>
              <a:off x="2066" y="3304"/>
              <a:ext cx="681" cy="143"/>
              <a:chOff x="688" y="3240"/>
              <a:chExt cx="704" cy="176"/>
            </a:xfrm>
          </p:grpSpPr>
          <p:sp>
            <p:nvSpPr>
              <p:cNvPr id="42081" name="Line 219"/>
              <p:cNvSpPr>
                <a:spLocks noChangeShapeType="1"/>
              </p:cNvSpPr>
              <p:nvPr/>
            </p:nvSpPr>
            <p:spPr bwMode="auto">
              <a:xfrm>
                <a:off x="752" y="324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2" name="Line 220"/>
              <p:cNvSpPr>
                <a:spLocks noChangeShapeType="1"/>
              </p:cNvSpPr>
              <p:nvPr/>
            </p:nvSpPr>
            <p:spPr bwMode="auto">
              <a:xfrm flipV="1">
                <a:off x="688" y="3248"/>
                <a:ext cx="64"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83" name="Line 221"/>
              <p:cNvSpPr>
                <a:spLocks noChangeShapeType="1"/>
              </p:cNvSpPr>
              <p:nvPr/>
            </p:nvSpPr>
            <p:spPr bwMode="auto">
              <a:xfrm>
                <a:off x="1312" y="3240"/>
                <a:ext cx="8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38" name="Group 222"/>
            <p:cNvGrpSpPr>
              <a:grpSpLocks/>
            </p:cNvGrpSpPr>
            <p:nvPr/>
          </p:nvGrpSpPr>
          <p:grpSpPr bwMode="auto">
            <a:xfrm>
              <a:off x="703" y="3297"/>
              <a:ext cx="682" cy="143"/>
              <a:chOff x="688" y="3240"/>
              <a:chExt cx="704" cy="176"/>
            </a:xfrm>
          </p:grpSpPr>
          <p:sp>
            <p:nvSpPr>
              <p:cNvPr id="42078" name="Line 223"/>
              <p:cNvSpPr>
                <a:spLocks noChangeShapeType="1"/>
              </p:cNvSpPr>
              <p:nvPr/>
            </p:nvSpPr>
            <p:spPr bwMode="auto">
              <a:xfrm>
                <a:off x="752" y="324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9" name="Line 224"/>
              <p:cNvSpPr>
                <a:spLocks noChangeShapeType="1"/>
              </p:cNvSpPr>
              <p:nvPr/>
            </p:nvSpPr>
            <p:spPr bwMode="auto">
              <a:xfrm flipV="1">
                <a:off x="688" y="3248"/>
                <a:ext cx="64"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80" name="Line 225"/>
              <p:cNvSpPr>
                <a:spLocks noChangeShapeType="1"/>
              </p:cNvSpPr>
              <p:nvPr/>
            </p:nvSpPr>
            <p:spPr bwMode="auto">
              <a:xfrm>
                <a:off x="1312" y="3240"/>
                <a:ext cx="8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39" name="Group 226"/>
            <p:cNvGrpSpPr>
              <a:grpSpLocks/>
            </p:cNvGrpSpPr>
            <p:nvPr/>
          </p:nvGrpSpPr>
          <p:grpSpPr bwMode="auto">
            <a:xfrm>
              <a:off x="2753" y="3302"/>
              <a:ext cx="681" cy="143"/>
              <a:chOff x="688" y="3240"/>
              <a:chExt cx="704" cy="176"/>
            </a:xfrm>
          </p:grpSpPr>
          <p:sp>
            <p:nvSpPr>
              <p:cNvPr id="42075" name="Line 227"/>
              <p:cNvSpPr>
                <a:spLocks noChangeShapeType="1"/>
              </p:cNvSpPr>
              <p:nvPr/>
            </p:nvSpPr>
            <p:spPr bwMode="auto">
              <a:xfrm>
                <a:off x="752" y="324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6" name="Line 228"/>
              <p:cNvSpPr>
                <a:spLocks noChangeShapeType="1"/>
              </p:cNvSpPr>
              <p:nvPr/>
            </p:nvSpPr>
            <p:spPr bwMode="auto">
              <a:xfrm flipV="1">
                <a:off x="688" y="3248"/>
                <a:ext cx="64"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77" name="Line 229"/>
              <p:cNvSpPr>
                <a:spLocks noChangeShapeType="1"/>
              </p:cNvSpPr>
              <p:nvPr/>
            </p:nvSpPr>
            <p:spPr bwMode="auto">
              <a:xfrm>
                <a:off x="1312" y="3240"/>
                <a:ext cx="8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40" name="Group 230"/>
            <p:cNvGrpSpPr>
              <a:grpSpLocks/>
            </p:cNvGrpSpPr>
            <p:nvPr/>
          </p:nvGrpSpPr>
          <p:grpSpPr bwMode="auto">
            <a:xfrm>
              <a:off x="3420" y="3306"/>
              <a:ext cx="682" cy="144"/>
              <a:chOff x="688" y="3240"/>
              <a:chExt cx="704" cy="176"/>
            </a:xfrm>
          </p:grpSpPr>
          <p:sp>
            <p:nvSpPr>
              <p:cNvPr id="42072" name="Line 231"/>
              <p:cNvSpPr>
                <a:spLocks noChangeShapeType="1"/>
              </p:cNvSpPr>
              <p:nvPr/>
            </p:nvSpPr>
            <p:spPr bwMode="auto">
              <a:xfrm>
                <a:off x="752" y="324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3" name="Line 232"/>
              <p:cNvSpPr>
                <a:spLocks noChangeShapeType="1"/>
              </p:cNvSpPr>
              <p:nvPr/>
            </p:nvSpPr>
            <p:spPr bwMode="auto">
              <a:xfrm flipV="1">
                <a:off x="688" y="3248"/>
                <a:ext cx="64"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74" name="Line 233"/>
              <p:cNvSpPr>
                <a:spLocks noChangeShapeType="1"/>
              </p:cNvSpPr>
              <p:nvPr/>
            </p:nvSpPr>
            <p:spPr bwMode="auto">
              <a:xfrm>
                <a:off x="1312" y="3240"/>
                <a:ext cx="8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41" name="Group 234"/>
            <p:cNvGrpSpPr>
              <a:grpSpLocks/>
            </p:cNvGrpSpPr>
            <p:nvPr/>
          </p:nvGrpSpPr>
          <p:grpSpPr bwMode="auto">
            <a:xfrm>
              <a:off x="4094" y="3306"/>
              <a:ext cx="681" cy="144"/>
              <a:chOff x="688" y="3240"/>
              <a:chExt cx="704" cy="176"/>
            </a:xfrm>
          </p:grpSpPr>
          <p:sp>
            <p:nvSpPr>
              <p:cNvPr id="42069" name="Line 235"/>
              <p:cNvSpPr>
                <a:spLocks noChangeShapeType="1"/>
              </p:cNvSpPr>
              <p:nvPr/>
            </p:nvSpPr>
            <p:spPr bwMode="auto">
              <a:xfrm>
                <a:off x="752" y="324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0" name="Line 236"/>
              <p:cNvSpPr>
                <a:spLocks noChangeShapeType="1"/>
              </p:cNvSpPr>
              <p:nvPr/>
            </p:nvSpPr>
            <p:spPr bwMode="auto">
              <a:xfrm flipV="1">
                <a:off x="688" y="3248"/>
                <a:ext cx="64"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71" name="Line 237"/>
              <p:cNvSpPr>
                <a:spLocks noChangeShapeType="1"/>
              </p:cNvSpPr>
              <p:nvPr/>
            </p:nvSpPr>
            <p:spPr bwMode="auto">
              <a:xfrm>
                <a:off x="1312" y="3240"/>
                <a:ext cx="8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2042" name="Line 238"/>
            <p:cNvSpPr>
              <a:spLocks noChangeShapeType="1"/>
            </p:cNvSpPr>
            <p:nvPr/>
          </p:nvSpPr>
          <p:spPr bwMode="auto">
            <a:xfrm flipH="1">
              <a:off x="1036" y="2772"/>
              <a:ext cx="44" cy="5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3" name="Line 239"/>
            <p:cNvSpPr>
              <a:spLocks noChangeShapeType="1"/>
            </p:cNvSpPr>
            <p:nvPr/>
          </p:nvSpPr>
          <p:spPr bwMode="auto">
            <a:xfrm flipH="1">
              <a:off x="1710" y="2775"/>
              <a:ext cx="29" cy="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4" name="Line 240"/>
            <p:cNvSpPr>
              <a:spLocks noChangeShapeType="1"/>
            </p:cNvSpPr>
            <p:nvPr/>
          </p:nvSpPr>
          <p:spPr bwMode="auto">
            <a:xfrm flipH="1">
              <a:off x="2392" y="2772"/>
              <a:ext cx="64" cy="5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5" name="Line 241"/>
            <p:cNvSpPr>
              <a:spLocks noChangeShapeType="1"/>
            </p:cNvSpPr>
            <p:nvPr/>
          </p:nvSpPr>
          <p:spPr bwMode="auto">
            <a:xfrm flipH="1">
              <a:off x="3066" y="2775"/>
              <a:ext cx="87" cy="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6" name="Line 242"/>
            <p:cNvSpPr>
              <a:spLocks noChangeShapeType="1"/>
            </p:cNvSpPr>
            <p:nvPr/>
          </p:nvSpPr>
          <p:spPr bwMode="auto">
            <a:xfrm flipH="1">
              <a:off x="3745" y="2770"/>
              <a:ext cx="116" cy="5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243"/>
            <p:cNvSpPr>
              <a:spLocks noChangeShapeType="1"/>
            </p:cNvSpPr>
            <p:nvPr/>
          </p:nvSpPr>
          <p:spPr bwMode="auto">
            <a:xfrm flipH="1">
              <a:off x="4442" y="2770"/>
              <a:ext cx="75" cy="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8" name="Rectangle 244"/>
            <p:cNvSpPr>
              <a:spLocks noChangeArrowheads="1"/>
            </p:cNvSpPr>
            <p:nvPr/>
          </p:nvSpPr>
          <p:spPr bwMode="auto">
            <a:xfrm>
              <a:off x="1038" y="3429"/>
              <a:ext cx="85" cy="18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49" name="Rectangle 245"/>
            <p:cNvSpPr>
              <a:spLocks noChangeArrowheads="1"/>
            </p:cNvSpPr>
            <p:nvPr/>
          </p:nvSpPr>
          <p:spPr bwMode="auto">
            <a:xfrm>
              <a:off x="1643" y="3435"/>
              <a:ext cx="85" cy="18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50" name="Rectangle 246"/>
            <p:cNvSpPr>
              <a:spLocks noChangeArrowheads="1"/>
            </p:cNvSpPr>
            <p:nvPr/>
          </p:nvSpPr>
          <p:spPr bwMode="auto">
            <a:xfrm>
              <a:off x="2323" y="3435"/>
              <a:ext cx="86" cy="18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51" name="Rectangle 247"/>
            <p:cNvSpPr>
              <a:spLocks noChangeArrowheads="1"/>
            </p:cNvSpPr>
            <p:nvPr/>
          </p:nvSpPr>
          <p:spPr bwMode="auto">
            <a:xfrm>
              <a:off x="2989" y="3442"/>
              <a:ext cx="85" cy="18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52" name="Rectangle 248"/>
            <p:cNvSpPr>
              <a:spLocks noChangeArrowheads="1"/>
            </p:cNvSpPr>
            <p:nvPr/>
          </p:nvSpPr>
          <p:spPr bwMode="auto">
            <a:xfrm>
              <a:off x="3686" y="3435"/>
              <a:ext cx="85" cy="18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53" name="Rectangle 249"/>
            <p:cNvSpPr>
              <a:spLocks noChangeArrowheads="1"/>
            </p:cNvSpPr>
            <p:nvPr/>
          </p:nvSpPr>
          <p:spPr bwMode="auto">
            <a:xfrm>
              <a:off x="4367" y="3435"/>
              <a:ext cx="85" cy="18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2054" name="Text Box 250"/>
            <p:cNvSpPr txBox="1">
              <a:spLocks noChangeArrowheads="1"/>
            </p:cNvSpPr>
            <p:nvPr/>
          </p:nvSpPr>
          <p:spPr bwMode="auto">
            <a:xfrm>
              <a:off x="325" y="1567"/>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a:t>交织</a:t>
              </a:r>
            </a:p>
          </p:txBody>
        </p:sp>
        <p:sp>
          <p:nvSpPr>
            <p:cNvPr id="42055" name="Text Box 251"/>
            <p:cNvSpPr txBox="1">
              <a:spLocks noChangeArrowheads="1"/>
            </p:cNvSpPr>
            <p:nvPr/>
          </p:nvSpPr>
          <p:spPr bwMode="auto">
            <a:xfrm>
              <a:off x="270" y="3005"/>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a:t>去交织</a:t>
              </a:r>
            </a:p>
          </p:txBody>
        </p:sp>
        <p:sp>
          <p:nvSpPr>
            <p:cNvPr id="42056" name="Text Box 252"/>
            <p:cNvSpPr txBox="1">
              <a:spLocks noChangeArrowheads="1"/>
            </p:cNvSpPr>
            <p:nvPr/>
          </p:nvSpPr>
          <p:spPr bwMode="auto">
            <a:xfrm>
              <a:off x="4968" y="1296"/>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发端信息</a:t>
              </a:r>
            </a:p>
          </p:txBody>
        </p:sp>
        <p:sp>
          <p:nvSpPr>
            <p:cNvPr id="42057" name="Text Box 253"/>
            <p:cNvSpPr txBox="1">
              <a:spLocks noChangeArrowheads="1"/>
            </p:cNvSpPr>
            <p:nvPr/>
          </p:nvSpPr>
          <p:spPr bwMode="auto">
            <a:xfrm>
              <a:off x="4961" y="3384"/>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收端信息</a:t>
              </a:r>
            </a:p>
          </p:txBody>
        </p:sp>
        <p:sp>
          <p:nvSpPr>
            <p:cNvPr id="42058" name="Text Box 254"/>
            <p:cNvSpPr txBox="1">
              <a:spLocks noChangeArrowheads="1"/>
            </p:cNvSpPr>
            <p:nvPr/>
          </p:nvSpPr>
          <p:spPr bwMode="auto">
            <a:xfrm>
              <a:off x="4923" y="2831"/>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传输码流</a:t>
              </a:r>
            </a:p>
          </p:txBody>
        </p:sp>
        <p:grpSp>
          <p:nvGrpSpPr>
            <p:cNvPr id="42059" name="Group 255"/>
            <p:cNvGrpSpPr>
              <a:grpSpLocks/>
            </p:cNvGrpSpPr>
            <p:nvPr/>
          </p:nvGrpSpPr>
          <p:grpSpPr bwMode="auto">
            <a:xfrm>
              <a:off x="803" y="759"/>
              <a:ext cx="4075" cy="232"/>
              <a:chOff x="856" y="783"/>
              <a:chExt cx="4112" cy="241"/>
            </a:xfrm>
          </p:grpSpPr>
          <p:sp>
            <p:nvSpPr>
              <p:cNvPr id="42064" name="Line 256"/>
              <p:cNvSpPr>
                <a:spLocks noChangeShapeType="1"/>
              </p:cNvSpPr>
              <p:nvPr/>
            </p:nvSpPr>
            <p:spPr bwMode="auto">
              <a:xfrm flipV="1">
                <a:off x="864" y="824"/>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5" name="Line 257"/>
              <p:cNvSpPr>
                <a:spLocks noChangeShapeType="1"/>
              </p:cNvSpPr>
              <p:nvPr/>
            </p:nvSpPr>
            <p:spPr bwMode="auto">
              <a:xfrm flipV="1">
                <a:off x="4960" y="832"/>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6" name="Line 258"/>
              <p:cNvSpPr>
                <a:spLocks noChangeShapeType="1"/>
              </p:cNvSpPr>
              <p:nvPr/>
            </p:nvSpPr>
            <p:spPr bwMode="auto">
              <a:xfrm>
                <a:off x="3240" y="920"/>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67" name="Line 259"/>
              <p:cNvSpPr>
                <a:spLocks noChangeShapeType="1"/>
              </p:cNvSpPr>
              <p:nvPr/>
            </p:nvSpPr>
            <p:spPr bwMode="auto">
              <a:xfrm flipH="1">
                <a:off x="856" y="920"/>
                <a:ext cx="18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68" name="Text Box 260"/>
              <p:cNvSpPr txBox="1">
                <a:spLocks noChangeArrowheads="1"/>
              </p:cNvSpPr>
              <p:nvPr/>
            </p:nvSpPr>
            <p:spPr bwMode="auto">
              <a:xfrm>
                <a:off x="2870" y="783"/>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T</a:t>
                </a:r>
                <a:r>
                  <a:rPr lang="en-US" altLang="zh-CN" baseline="-25000"/>
                  <a:t>i</a:t>
                </a:r>
                <a:endParaRPr lang="en-US" altLang="zh-CN"/>
              </a:p>
            </p:txBody>
          </p:sp>
        </p:grpSp>
        <p:sp>
          <p:nvSpPr>
            <p:cNvPr id="42060" name="Line 261"/>
            <p:cNvSpPr>
              <a:spLocks noChangeShapeType="1"/>
            </p:cNvSpPr>
            <p:nvPr/>
          </p:nvSpPr>
          <p:spPr bwMode="auto">
            <a:xfrm>
              <a:off x="811" y="10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1" name="Line 262"/>
            <p:cNvSpPr>
              <a:spLocks noChangeShapeType="1"/>
            </p:cNvSpPr>
            <p:nvPr/>
          </p:nvSpPr>
          <p:spPr bwMode="auto">
            <a:xfrm flipH="1" flipV="1">
              <a:off x="1470" y="1068"/>
              <a:ext cx="0" cy="1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2" name="Line 263"/>
            <p:cNvSpPr>
              <a:spLocks noChangeShapeType="1"/>
            </p:cNvSpPr>
            <p:nvPr/>
          </p:nvSpPr>
          <p:spPr bwMode="auto">
            <a:xfrm>
              <a:off x="819" y="1153"/>
              <a:ext cx="63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63" name="Rectangle 264"/>
            <p:cNvSpPr>
              <a:spLocks noChangeArrowheads="1"/>
            </p:cNvSpPr>
            <p:nvPr/>
          </p:nvSpPr>
          <p:spPr bwMode="auto">
            <a:xfrm>
              <a:off x="1033" y="920"/>
              <a:ext cx="2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a:t>T</a:t>
              </a:r>
              <a:r>
                <a:rPr lang="en-US" altLang="zh-CN" baseline="-25000"/>
                <a:t>d</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90</a:t>
            </a:fld>
            <a:endParaRPr lang="en-GB" altLang="zh-CN"/>
          </a:p>
        </p:txBody>
      </p:sp>
    </p:spTree>
    <p:extLst>
      <p:ext uri="{BB962C8B-B14F-4D97-AF65-F5344CB8AC3E}">
        <p14:creationId xmlns:p14="http://schemas.microsoft.com/office/powerpoint/2010/main" val="41076956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42925" y="750888"/>
            <a:ext cx="7772400" cy="762000"/>
          </a:xfrm>
        </p:spPr>
        <p:txBody>
          <a:bodyPr/>
          <a:lstStyle/>
          <a:p>
            <a:pPr eaLnBrk="1" hangingPunct="1"/>
            <a:r>
              <a:rPr lang="zh-CN" altLang="en-US" b="1" dirty="0">
                <a:ea typeface="大黑体" charset="-122"/>
              </a:rPr>
              <a:t>交织原理（续）</a:t>
            </a:r>
          </a:p>
        </p:txBody>
      </p:sp>
      <p:sp>
        <p:nvSpPr>
          <p:cNvPr id="43011" name="Rectangle 3"/>
          <p:cNvSpPr>
            <a:spLocks noGrp="1" noChangeArrowheads="1"/>
          </p:cNvSpPr>
          <p:nvPr>
            <p:ph type="body" idx="1"/>
          </p:nvPr>
        </p:nvSpPr>
        <p:spPr>
          <a:xfrm>
            <a:off x="681038" y="1512888"/>
            <a:ext cx="7772400" cy="3657600"/>
          </a:xfrm>
        </p:spPr>
        <p:txBody>
          <a:bodyPr/>
          <a:lstStyle/>
          <a:p>
            <a:pPr eaLnBrk="1" hangingPunct="1">
              <a:buFont typeface="Wingdings" panose="05000000000000000000" pitchFamily="2" charset="2"/>
              <a:buChar char="l"/>
            </a:pPr>
            <a:r>
              <a:rPr lang="zh-CN" altLang="en-US" sz="2400" b="1" dirty="0">
                <a:ea typeface="大黑体" charset="-122"/>
              </a:rPr>
              <a:t>将传输的码流截取长度为</a:t>
            </a:r>
            <a:r>
              <a:rPr lang="en-US" altLang="zh-CN" sz="2400" b="1" dirty="0">
                <a:ea typeface="大黑体" charset="-122"/>
              </a:rPr>
              <a:t>T</a:t>
            </a:r>
            <a:r>
              <a:rPr lang="en-US" altLang="zh-CN" sz="2400" b="1" baseline="-25000" dirty="0">
                <a:ea typeface="大黑体" charset="-122"/>
              </a:rPr>
              <a:t>d</a:t>
            </a:r>
            <a:r>
              <a:rPr lang="zh-CN" altLang="en-US" sz="2400" b="1" dirty="0">
                <a:ea typeface="大黑体" charset="-122"/>
              </a:rPr>
              <a:t>的一段，进行时隙重组，只要</a:t>
            </a:r>
            <a:r>
              <a:rPr lang="en-US" altLang="zh-CN" sz="2400" b="1" dirty="0">
                <a:ea typeface="大黑体" charset="-122"/>
              </a:rPr>
              <a:t>T</a:t>
            </a:r>
            <a:r>
              <a:rPr lang="en-US" altLang="zh-CN" sz="2400" b="1" baseline="-25000" dirty="0">
                <a:ea typeface="大黑体" charset="-122"/>
              </a:rPr>
              <a:t>d</a:t>
            </a:r>
            <a:r>
              <a:rPr lang="zh-CN" altLang="en-US" sz="2400" b="1" dirty="0">
                <a:ea typeface="大黑体" charset="-122"/>
              </a:rPr>
              <a:t>大于信道的相干时间，则在</a:t>
            </a:r>
            <a:r>
              <a:rPr lang="en-US" altLang="zh-CN" sz="2400" b="1" dirty="0">
                <a:ea typeface="大黑体" charset="-122"/>
              </a:rPr>
              <a:t>T</a:t>
            </a:r>
            <a:r>
              <a:rPr lang="en-US" altLang="zh-CN" sz="2400" b="1" baseline="-25000" dirty="0">
                <a:ea typeface="大黑体" charset="-122"/>
              </a:rPr>
              <a:t>d</a:t>
            </a:r>
            <a:r>
              <a:rPr lang="zh-CN" altLang="en-US" sz="2400" b="1" dirty="0">
                <a:ea typeface="大黑体" charset="-122"/>
              </a:rPr>
              <a:t>内的每一个码元其幅度和相位在衰落过程中是相互独立的。这种通过重组时隙以获得时间分集的方法称为交织。</a:t>
            </a:r>
          </a:p>
          <a:p>
            <a:pPr eaLnBrk="1" hangingPunct="1">
              <a:buFont typeface="Wingdings" panose="05000000000000000000" pitchFamily="2" charset="2"/>
              <a:buChar char="l"/>
            </a:pPr>
            <a:r>
              <a:rPr lang="zh-CN" altLang="en-US" sz="2400" b="1" dirty="0">
                <a:ea typeface="大黑体" charset="-122"/>
              </a:rPr>
              <a:t>交织的总长度</a:t>
            </a:r>
            <a:r>
              <a:rPr lang="en-US" altLang="zh-CN" sz="2400" b="1" dirty="0" err="1">
                <a:ea typeface="大黑体" charset="-122"/>
              </a:rPr>
              <a:t>T</a:t>
            </a:r>
            <a:r>
              <a:rPr lang="en-US" altLang="zh-CN" sz="2400" b="1" baseline="-25000" dirty="0" err="1">
                <a:ea typeface="大黑体" charset="-122"/>
              </a:rPr>
              <a:t>i</a:t>
            </a:r>
            <a:r>
              <a:rPr lang="zh-CN" altLang="en-US" sz="2400" b="1" dirty="0">
                <a:ea typeface="大黑体" charset="-122"/>
              </a:rPr>
              <a:t>称为交织深度。</a:t>
            </a:r>
          </a:p>
          <a:p>
            <a:pPr eaLnBrk="1" hangingPunct="1">
              <a:buFont typeface="Wingdings" panose="05000000000000000000" pitchFamily="2" charset="2"/>
              <a:buChar char="l"/>
            </a:pPr>
            <a:r>
              <a:rPr lang="zh-CN" altLang="en-US" sz="2400" b="1" dirty="0">
                <a:solidFill>
                  <a:srgbClr val="C00000"/>
                </a:solidFill>
                <a:ea typeface="大黑体" charset="-122"/>
              </a:rPr>
              <a:t>交织一般和信道编码一起考虑。</a:t>
            </a:r>
          </a:p>
          <a:p>
            <a:pPr eaLnBrk="1" hangingPunct="1">
              <a:buFont typeface="Wingdings" panose="05000000000000000000" pitchFamily="2" charset="2"/>
              <a:buChar char="l"/>
            </a:pPr>
            <a:r>
              <a:rPr lang="zh-CN" altLang="en-US" sz="2400" b="1" dirty="0">
                <a:ea typeface="大黑体" charset="-122"/>
              </a:rPr>
              <a:t>交织对于移动通信克服快衰落及突发干扰有很好的效果。</a:t>
            </a:r>
            <a:endParaRPr lang="en-US" altLang="zh-CN" sz="2400" b="1" dirty="0">
              <a:ea typeface="大黑体" charset="-122"/>
            </a:endParaRPr>
          </a:p>
          <a:p>
            <a:pPr eaLnBrk="1" hangingPunct="1">
              <a:buFont typeface="Wingdings" panose="05000000000000000000" pitchFamily="2" charset="2"/>
              <a:buChar char="l"/>
            </a:pPr>
            <a:r>
              <a:rPr lang="zh-CN" altLang="en-US" dirty="0">
                <a:solidFill>
                  <a:srgbClr val="FF0000"/>
                </a:solidFill>
                <a:ea typeface="大黑体" charset="-122"/>
              </a:rPr>
              <a:t>联系</a:t>
            </a:r>
            <a:r>
              <a:rPr lang="en-US" altLang="zh-CN" dirty="0">
                <a:solidFill>
                  <a:srgbClr val="FF0000"/>
                </a:solidFill>
                <a:ea typeface="大黑体" charset="-122"/>
              </a:rPr>
              <a:t>WCDMA</a:t>
            </a:r>
            <a:r>
              <a:rPr lang="zh-CN" altLang="en-US" dirty="0">
                <a:solidFill>
                  <a:srgbClr val="FF0000"/>
                </a:solidFill>
                <a:ea typeface="大黑体" charset="-122"/>
              </a:rPr>
              <a:t>系统中</a:t>
            </a:r>
            <a:r>
              <a:rPr lang="en-US" altLang="zh-CN" dirty="0">
                <a:solidFill>
                  <a:srgbClr val="FF0000"/>
                </a:solidFill>
                <a:ea typeface="大黑体" charset="-122"/>
              </a:rPr>
              <a:t>TTI-</a:t>
            </a:r>
            <a:r>
              <a:rPr lang="zh-CN" altLang="en-US" dirty="0">
                <a:solidFill>
                  <a:srgbClr val="FF0000"/>
                </a:solidFill>
                <a:ea typeface="大黑体" charset="-122"/>
              </a:rPr>
              <a:t>传输时间间隔的概念。。。</a:t>
            </a:r>
            <a:endParaRPr lang="en-US" altLang="zh-CN" dirty="0">
              <a:solidFill>
                <a:srgbClr val="FF0000"/>
              </a:solidFill>
              <a:ea typeface="大黑体" charset="-122"/>
            </a:endParaRPr>
          </a:p>
          <a:p>
            <a:pPr lvl="1" eaLnBrk="1" hangingPunct="1">
              <a:buFont typeface="Wingdings" panose="05000000000000000000" pitchFamily="2" charset="2"/>
              <a:buChar char="l"/>
            </a:pPr>
            <a:r>
              <a:rPr lang="zh-CN" altLang="en-US" b="1" dirty="0">
                <a:solidFill>
                  <a:srgbClr val="FF0000"/>
                </a:solidFill>
                <a:ea typeface="大黑体" charset="-122"/>
              </a:rPr>
              <a:t>美军</a:t>
            </a:r>
            <a:r>
              <a:rPr lang="en-US" altLang="zh-CN" b="1" dirty="0">
                <a:solidFill>
                  <a:srgbClr val="FF0000"/>
                </a:solidFill>
                <a:ea typeface="大黑体" charset="-122"/>
              </a:rPr>
              <a:t>MUOS</a:t>
            </a:r>
            <a:r>
              <a:rPr lang="zh-CN" altLang="en-US" b="1" dirty="0">
                <a:solidFill>
                  <a:srgbClr val="FF0000"/>
                </a:solidFill>
                <a:ea typeface="大黑体" charset="-122"/>
              </a:rPr>
              <a:t>系统改良</a:t>
            </a:r>
            <a:r>
              <a:rPr lang="en-US" altLang="zh-CN" b="1" dirty="0">
                <a:solidFill>
                  <a:srgbClr val="FF0000"/>
                </a:solidFill>
                <a:ea typeface="大黑体" charset="-122"/>
              </a:rPr>
              <a:t>WCDMA</a:t>
            </a:r>
            <a:r>
              <a:rPr lang="zh-CN" altLang="en-US" b="1" dirty="0">
                <a:solidFill>
                  <a:srgbClr val="FF0000"/>
                </a:solidFill>
                <a:ea typeface="大黑体" charset="-122"/>
              </a:rPr>
              <a:t>方式，扩展</a:t>
            </a:r>
            <a:r>
              <a:rPr lang="en-US" altLang="zh-CN" b="1" dirty="0">
                <a:solidFill>
                  <a:srgbClr val="FF0000"/>
                </a:solidFill>
                <a:ea typeface="大黑体" charset="-122"/>
              </a:rPr>
              <a:t>TTI</a:t>
            </a:r>
            <a:r>
              <a:rPr lang="zh-CN" altLang="en-US" b="1" dirty="0">
                <a:solidFill>
                  <a:srgbClr val="FF0000"/>
                </a:solidFill>
                <a:ea typeface="大黑体" charset="-122"/>
              </a:rPr>
              <a:t>从</a:t>
            </a:r>
            <a:r>
              <a:rPr lang="en-US" altLang="zh-CN" dirty="0">
                <a:solidFill>
                  <a:srgbClr val="FF0000"/>
                </a:solidFill>
                <a:ea typeface="大黑体" charset="-122"/>
              </a:rPr>
              <a:t>80ms</a:t>
            </a:r>
            <a:r>
              <a:rPr lang="zh-CN" altLang="en-US" dirty="0">
                <a:solidFill>
                  <a:srgbClr val="FF0000"/>
                </a:solidFill>
                <a:ea typeface="大黑体" charset="-122"/>
              </a:rPr>
              <a:t>到</a:t>
            </a:r>
            <a:r>
              <a:rPr lang="en-US" altLang="zh-CN" dirty="0">
                <a:solidFill>
                  <a:srgbClr val="FF0000"/>
                </a:solidFill>
                <a:ea typeface="大黑体" charset="-122"/>
              </a:rPr>
              <a:t>640ms</a:t>
            </a:r>
            <a:r>
              <a:rPr lang="zh-CN" altLang="en-US">
                <a:solidFill>
                  <a:srgbClr val="FF0000"/>
                </a:solidFill>
                <a:ea typeface="大黑体" charset="-122"/>
              </a:rPr>
              <a:t>，为什么？</a:t>
            </a:r>
            <a:endParaRPr lang="zh-CN" altLang="en-US" b="1" dirty="0">
              <a:solidFill>
                <a:srgbClr val="FF0000"/>
              </a:solidFill>
              <a:ea typeface="大黑体" charset="-122"/>
            </a:endParaRPr>
          </a:p>
        </p:txBody>
      </p:sp>
      <p:sp>
        <p:nvSpPr>
          <p:cNvPr id="43012" name="Rectangle 4"/>
          <p:cNvSpPr>
            <a:spLocks noChangeArrowheads="1"/>
          </p:cNvSpPr>
          <p:nvPr/>
        </p:nvSpPr>
        <p:spPr bwMode="auto">
          <a:xfrm>
            <a:off x="2290763" y="2700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91</a:t>
            </a:fld>
            <a:endParaRPr lang="en-GB" altLang="zh-CN"/>
          </a:p>
        </p:txBody>
      </p:sp>
    </p:spTree>
    <p:extLst>
      <p:ext uri="{BB962C8B-B14F-4D97-AF65-F5344CB8AC3E}">
        <p14:creationId xmlns:p14="http://schemas.microsoft.com/office/powerpoint/2010/main" val="39293282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95222" y="511970"/>
            <a:ext cx="7772400" cy="762000"/>
          </a:xfrm>
        </p:spPr>
        <p:txBody>
          <a:bodyPr/>
          <a:lstStyle/>
          <a:p>
            <a:pPr eaLnBrk="1" hangingPunct="1"/>
            <a:r>
              <a:rPr lang="zh-CN" altLang="en-US" b="1" dirty="0">
                <a:ea typeface="大黑体" charset="-122"/>
              </a:rPr>
              <a:t>交织实现：分组交织</a:t>
            </a:r>
          </a:p>
        </p:txBody>
      </p:sp>
      <p:sp>
        <p:nvSpPr>
          <p:cNvPr id="44035" name="Rectangle 3"/>
          <p:cNvSpPr>
            <a:spLocks noChangeArrowheads="1"/>
          </p:cNvSpPr>
          <p:nvPr/>
        </p:nvSpPr>
        <p:spPr bwMode="auto">
          <a:xfrm>
            <a:off x="2805113" y="2967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nvGrpSpPr>
          <p:cNvPr id="44036" name="Group 4"/>
          <p:cNvGrpSpPr>
            <a:grpSpLocks/>
          </p:cNvGrpSpPr>
          <p:nvPr/>
        </p:nvGrpSpPr>
        <p:grpSpPr bwMode="auto">
          <a:xfrm>
            <a:off x="771525" y="1697038"/>
            <a:ext cx="7820025" cy="3997325"/>
            <a:chOff x="218" y="797"/>
            <a:chExt cx="5378" cy="2518"/>
          </a:xfrm>
        </p:grpSpPr>
        <p:sp>
          <p:nvSpPr>
            <p:cNvPr id="44037" name="Rectangle 5"/>
            <p:cNvSpPr>
              <a:spLocks noChangeArrowheads="1"/>
            </p:cNvSpPr>
            <p:nvPr/>
          </p:nvSpPr>
          <p:spPr bwMode="auto">
            <a:xfrm>
              <a:off x="846" y="1470"/>
              <a:ext cx="1890" cy="1542"/>
            </a:xfrm>
            <a:prstGeom prst="rect">
              <a:avLst/>
            </a:prstGeom>
            <a:solidFill>
              <a:schemeClr val="bg1"/>
            </a:solidFill>
            <a:ln w="31750">
              <a:solidFill>
                <a:schemeClr val="tx1"/>
              </a:solidFill>
              <a:miter lim="800000"/>
              <a:headEnd/>
              <a:tailEnd/>
            </a:ln>
          </p:spPr>
          <p:txBody>
            <a:bodyPr wrap="none" lIns="0" tIns="0" rIns="0" bIns="0"/>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fontAlgn="t"/>
              <a:r>
                <a:rPr lang="en-US" altLang="zh-CN" sz="1200"/>
                <a:t>X</a:t>
              </a:r>
              <a:r>
                <a:rPr lang="en-US" altLang="zh-CN" sz="1200" baseline="-25000"/>
                <a:t>1  </a:t>
              </a:r>
              <a:r>
                <a:rPr lang="en-US" altLang="zh-CN" sz="1200"/>
                <a:t>X</a:t>
              </a:r>
              <a:r>
                <a:rPr lang="en-US" altLang="zh-CN" sz="1200" baseline="-25000"/>
                <a:t>2  </a:t>
              </a:r>
              <a:r>
                <a:rPr lang="en-US" altLang="zh-CN" sz="1200"/>
                <a:t>X</a:t>
              </a:r>
              <a:r>
                <a:rPr lang="en-US" altLang="zh-CN" sz="1200" baseline="-25000"/>
                <a:t>3 </a:t>
              </a:r>
              <a:r>
                <a:rPr lang="en-US" altLang="zh-CN" sz="1200"/>
                <a:t>X</a:t>
              </a:r>
              <a:r>
                <a:rPr lang="en-US" altLang="zh-CN" sz="1200" baseline="-25000"/>
                <a:t>4                                                                            </a:t>
              </a:r>
              <a:r>
                <a:rPr lang="en-US" altLang="zh-CN" sz="1200"/>
                <a:t>X</a:t>
              </a:r>
              <a:r>
                <a:rPr lang="en-US" altLang="zh-CN" sz="1200" baseline="-25000"/>
                <a:t>J</a:t>
              </a:r>
            </a:p>
            <a:p>
              <a:pPr fontAlgn="t"/>
              <a:r>
                <a:rPr lang="en-US" altLang="zh-CN" sz="1200"/>
                <a:t>X</a:t>
              </a:r>
              <a:r>
                <a:rPr lang="en-US" altLang="zh-CN" sz="1200" baseline="-25000"/>
                <a:t>J</a:t>
              </a:r>
              <a:r>
                <a:rPr lang="zh-CN" altLang="en-US" sz="1200" baseline="-25000"/>
                <a:t>＋</a:t>
              </a:r>
              <a:r>
                <a:rPr lang="en-US" altLang="zh-CN" sz="1200" baseline="-25000"/>
                <a:t>1</a:t>
              </a:r>
            </a:p>
            <a:p>
              <a:pPr fontAlgn="t"/>
              <a:r>
                <a:rPr lang="en-US" altLang="zh-CN" sz="1200"/>
                <a:t>X</a:t>
              </a:r>
              <a:r>
                <a:rPr lang="en-US" altLang="zh-CN" sz="1200" baseline="-25000"/>
                <a:t>2J</a:t>
              </a:r>
              <a:r>
                <a:rPr lang="zh-CN" altLang="en-US" sz="1200" baseline="-25000"/>
                <a:t>＋</a:t>
              </a:r>
              <a:r>
                <a:rPr lang="en-US" altLang="zh-CN" sz="1200" baseline="-25000"/>
                <a:t>1</a:t>
              </a:r>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endParaRPr lang="en-US" altLang="zh-CN" sz="1200" baseline="-25000"/>
            </a:p>
            <a:p>
              <a:pPr fontAlgn="t"/>
              <a:r>
                <a:rPr lang="en-US" altLang="zh-CN" sz="1200"/>
                <a:t>X</a:t>
              </a:r>
              <a:r>
                <a:rPr lang="en-US" altLang="zh-CN" sz="1200" baseline="-25000"/>
                <a:t>(I-1)J+1                                                                                         </a:t>
              </a:r>
              <a:r>
                <a:rPr lang="en-US" altLang="zh-CN" sz="1200"/>
                <a:t>X</a:t>
              </a:r>
              <a:r>
                <a:rPr lang="en-US" altLang="zh-CN" sz="1200" baseline="-25000"/>
                <a:t>IJ</a:t>
              </a:r>
            </a:p>
            <a:p>
              <a:pPr fontAlgn="t"/>
              <a:endParaRPr lang="en-US" altLang="zh-CN" sz="1200" baseline="-25000"/>
            </a:p>
            <a:p>
              <a:pPr fontAlgn="t"/>
              <a:endParaRPr lang="en-US" altLang="zh-CN" sz="1200" baseline="-25000"/>
            </a:p>
            <a:p>
              <a:pPr fontAlgn="t"/>
              <a:endParaRPr lang="en-US" altLang="zh-CN" sz="1200" baseline="-25000"/>
            </a:p>
          </p:txBody>
        </p:sp>
        <p:sp>
          <p:nvSpPr>
            <p:cNvPr id="44038" name="Rectangle 6"/>
            <p:cNvSpPr>
              <a:spLocks noChangeArrowheads="1"/>
            </p:cNvSpPr>
            <p:nvPr/>
          </p:nvSpPr>
          <p:spPr bwMode="auto">
            <a:xfrm>
              <a:off x="3324" y="1452"/>
              <a:ext cx="1890" cy="1542"/>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4039" name="Line 7"/>
            <p:cNvSpPr>
              <a:spLocks noChangeShapeType="1"/>
            </p:cNvSpPr>
            <p:nvPr/>
          </p:nvSpPr>
          <p:spPr bwMode="auto">
            <a:xfrm>
              <a:off x="846" y="1368"/>
              <a:ext cx="191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Line 8"/>
            <p:cNvSpPr>
              <a:spLocks noChangeShapeType="1"/>
            </p:cNvSpPr>
            <p:nvPr/>
          </p:nvSpPr>
          <p:spPr bwMode="auto">
            <a:xfrm>
              <a:off x="3306" y="1356"/>
              <a:ext cx="191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Line 9"/>
            <p:cNvSpPr>
              <a:spLocks noChangeShapeType="1"/>
            </p:cNvSpPr>
            <p:nvPr/>
          </p:nvSpPr>
          <p:spPr bwMode="auto">
            <a:xfrm>
              <a:off x="756" y="1476"/>
              <a:ext cx="0" cy="15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2" name="Line 10"/>
            <p:cNvSpPr>
              <a:spLocks noChangeShapeType="1"/>
            </p:cNvSpPr>
            <p:nvPr/>
          </p:nvSpPr>
          <p:spPr bwMode="auto">
            <a:xfrm>
              <a:off x="3228" y="1470"/>
              <a:ext cx="0" cy="15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Line 11"/>
            <p:cNvSpPr>
              <a:spLocks noChangeShapeType="1"/>
            </p:cNvSpPr>
            <p:nvPr/>
          </p:nvSpPr>
          <p:spPr bwMode="auto">
            <a:xfrm flipV="1">
              <a:off x="852" y="846"/>
              <a:ext cx="0" cy="3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Line 12"/>
            <p:cNvSpPr>
              <a:spLocks noChangeShapeType="1"/>
            </p:cNvSpPr>
            <p:nvPr/>
          </p:nvSpPr>
          <p:spPr bwMode="auto">
            <a:xfrm flipV="1">
              <a:off x="3336" y="870"/>
              <a:ext cx="0" cy="35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234" y="1470"/>
              <a:ext cx="4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5310" y="1452"/>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Rectangle 15"/>
            <p:cNvSpPr>
              <a:spLocks noChangeArrowheads="1"/>
            </p:cNvSpPr>
            <p:nvPr/>
          </p:nvSpPr>
          <p:spPr bwMode="auto">
            <a:xfrm>
              <a:off x="3318" y="1446"/>
              <a:ext cx="1890" cy="1542"/>
            </a:xfrm>
            <a:prstGeom prst="rect">
              <a:avLst/>
            </a:prstGeom>
            <a:solidFill>
              <a:schemeClr val="bg1"/>
            </a:solidFill>
            <a:ln w="31750">
              <a:solidFill>
                <a:schemeClr val="tx1"/>
              </a:solidFill>
              <a:miter lim="800000"/>
              <a:headEnd/>
              <a:tailEnd/>
            </a:ln>
          </p:spPr>
          <p:txBody>
            <a:bodyPr wrap="none" lIns="0" tIns="0" rIns="0" bIns="0"/>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fontAlgn="t"/>
              <a:r>
                <a:rPr lang="en-US" altLang="zh-CN" sz="1200" dirty="0"/>
                <a:t>X</a:t>
              </a:r>
              <a:r>
                <a:rPr lang="en-US" altLang="zh-CN" sz="1200" baseline="-25000" dirty="0"/>
                <a:t>1  </a:t>
              </a:r>
              <a:r>
                <a:rPr lang="en-US" altLang="zh-CN" sz="1200" dirty="0"/>
                <a:t>X</a:t>
              </a:r>
              <a:r>
                <a:rPr lang="en-US" altLang="zh-CN" sz="1200" baseline="-25000" dirty="0"/>
                <a:t>2  </a:t>
              </a:r>
              <a:r>
                <a:rPr lang="en-US" altLang="zh-CN" sz="1200" dirty="0"/>
                <a:t>X</a:t>
              </a:r>
              <a:r>
                <a:rPr lang="en-US" altLang="zh-CN" sz="1200" baseline="-25000" dirty="0"/>
                <a:t>3 </a:t>
              </a:r>
              <a:r>
                <a:rPr lang="en-US" altLang="zh-CN" sz="1200" dirty="0"/>
                <a:t>X</a:t>
              </a:r>
              <a:r>
                <a:rPr lang="en-US" altLang="zh-CN" sz="1200" baseline="-25000" dirty="0"/>
                <a:t>4                                                                            </a:t>
              </a:r>
              <a:r>
                <a:rPr lang="en-US" altLang="zh-CN" sz="1200" dirty="0"/>
                <a:t>X</a:t>
              </a:r>
              <a:r>
                <a:rPr lang="en-US" altLang="zh-CN" sz="1200" baseline="-25000" dirty="0"/>
                <a:t>J</a:t>
              </a:r>
            </a:p>
            <a:p>
              <a:pPr fontAlgn="t"/>
              <a:r>
                <a:rPr lang="en-US" altLang="zh-CN" sz="1200" dirty="0"/>
                <a:t>X</a:t>
              </a:r>
              <a:r>
                <a:rPr lang="en-US" altLang="zh-CN" sz="1200" baseline="-25000" dirty="0"/>
                <a:t>J</a:t>
              </a:r>
              <a:r>
                <a:rPr lang="zh-CN" altLang="en-US" sz="1200" baseline="-25000" dirty="0"/>
                <a:t>＋</a:t>
              </a:r>
              <a:r>
                <a:rPr lang="en-US" altLang="zh-CN" sz="1200" baseline="-25000" dirty="0"/>
                <a:t>1</a:t>
              </a:r>
            </a:p>
            <a:p>
              <a:pPr fontAlgn="t"/>
              <a:r>
                <a:rPr lang="en-US" altLang="zh-CN" sz="1200" dirty="0"/>
                <a:t>X</a:t>
              </a:r>
              <a:r>
                <a:rPr lang="en-US" altLang="zh-CN" sz="1200" baseline="-25000" dirty="0"/>
                <a:t>2J</a:t>
              </a:r>
              <a:r>
                <a:rPr lang="zh-CN" altLang="en-US" sz="1200" baseline="-25000" dirty="0"/>
                <a:t>＋</a:t>
              </a:r>
              <a:r>
                <a:rPr lang="en-US" altLang="zh-CN" sz="1200" baseline="-25000" dirty="0"/>
                <a:t>1</a:t>
              </a:r>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endParaRPr lang="en-US" altLang="zh-CN" sz="1200" baseline="-25000" dirty="0"/>
            </a:p>
            <a:p>
              <a:pPr fontAlgn="t"/>
              <a:r>
                <a:rPr lang="en-US" altLang="zh-CN" sz="1200" dirty="0"/>
                <a:t>X</a:t>
              </a:r>
              <a:r>
                <a:rPr lang="en-US" altLang="zh-CN" sz="1200" baseline="-25000" dirty="0"/>
                <a:t>(I-1)J+1                                                                                         </a:t>
              </a:r>
              <a:r>
                <a:rPr lang="en-US" altLang="zh-CN" sz="1200" dirty="0"/>
                <a:t>X</a:t>
              </a:r>
              <a:r>
                <a:rPr lang="en-US" altLang="zh-CN" sz="1200" baseline="-25000" dirty="0"/>
                <a:t>IJ</a:t>
              </a:r>
            </a:p>
            <a:p>
              <a:pPr fontAlgn="t"/>
              <a:endParaRPr lang="en-US" altLang="zh-CN" sz="1200" baseline="-25000" dirty="0"/>
            </a:p>
            <a:p>
              <a:pPr fontAlgn="t"/>
              <a:endParaRPr lang="en-US" altLang="zh-CN" sz="1200" baseline="-25000" dirty="0"/>
            </a:p>
            <a:p>
              <a:pPr fontAlgn="t"/>
              <a:endParaRPr lang="en-US" altLang="zh-CN" sz="1200" baseline="-25000" dirty="0"/>
            </a:p>
          </p:txBody>
        </p:sp>
        <p:sp>
          <p:nvSpPr>
            <p:cNvPr id="44048" name="Text Box 16"/>
            <p:cNvSpPr txBox="1">
              <a:spLocks noChangeArrowheads="1"/>
            </p:cNvSpPr>
            <p:nvPr/>
          </p:nvSpPr>
          <p:spPr bwMode="auto">
            <a:xfrm>
              <a:off x="1640" y="1145"/>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J</a:t>
              </a:r>
              <a:r>
                <a:rPr lang="zh-CN" altLang="en-US" sz="1200"/>
                <a:t>列</a:t>
              </a:r>
            </a:p>
          </p:txBody>
        </p:sp>
        <p:sp>
          <p:nvSpPr>
            <p:cNvPr id="44049" name="Text Box 17"/>
            <p:cNvSpPr txBox="1">
              <a:spLocks noChangeArrowheads="1"/>
            </p:cNvSpPr>
            <p:nvPr/>
          </p:nvSpPr>
          <p:spPr bwMode="auto">
            <a:xfrm>
              <a:off x="4064" y="1157"/>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J</a:t>
              </a:r>
              <a:r>
                <a:rPr lang="zh-CN" altLang="en-US" sz="1200"/>
                <a:t>列</a:t>
              </a:r>
            </a:p>
          </p:txBody>
        </p:sp>
        <p:sp>
          <p:nvSpPr>
            <p:cNvPr id="44050" name="Text Box 18"/>
            <p:cNvSpPr txBox="1">
              <a:spLocks noChangeArrowheads="1"/>
            </p:cNvSpPr>
            <p:nvPr/>
          </p:nvSpPr>
          <p:spPr bwMode="auto">
            <a:xfrm>
              <a:off x="410" y="2045"/>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I</a:t>
              </a:r>
              <a:r>
                <a:rPr lang="zh-CN" altLang="en-US" sz="1200"/>
                <a:t>行</a:t>
              </a:r>
            </a:p>
          </p:txBody>
        </p:sp>
        <p:sp>
          <p:nvSpPr>
            <p:cNvPr id="44051" name="Text Box 19"/>
            <p:cNvSpPr txBox="1">
              <a:spLocks noChangeArrowheads="1"/>
            </p:cNvSpPr>
            <p:nvPr/>
          </p:nvSpPr>
          <p:spPr bwMode="auto">
            <a:xfrm>
              <a:off x="2906" y="2015"/>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I</a:t>
              </a:r>
              <a:r>
                <a:rPr lang="zh-CN" altLang="en-US" sz="1200"/>
                <a:t>行</a:t>
              </a:r>
            </a:p>
          </p:txBody>
        </p:sp>
        <p:sp>
          <p:nvSpPr>
            <p:cNvPr id="44052" name="Text Box 20"/>
            <p:cNvSpPr txBox="1">
              <a:spLocks noChangeArrowheads="1"/>
            </p:cNvSpPr>
            <p:nvPr/>
          </p:nvSpPr>
          <p:spPr bwMode="auto">
            <a:xfrm>
              <a:off x="290" y="1259"/>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输入</a:t>
              </a:r>
            </a:p>
          </p:txBody>
        </p:sp>
        <p:sp>
          <p:nvSpPr>
            <p:cNvPr id="44053" name="Text Box 21"/>
            <p:cNvSpPr txBox="1">
              <a:spLocks noChangeArrowheads="1"/>
            </p:cNvSpPr>
            <p:nvPr/>
          </p:nvSpPr>
          <p:spPr bwMode="auto">
            <a:xfrm>
              <a:off x="5288" y="1211"/>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dirty="0"/>
                <a:t>输出</a:t>
              </a:r>
            </a:p>
          </p:txBody>
        </p:sp>
        <p:sp>
          <p:nvSpPr>
            <p:cNvPr id="44054" name="Text Box 22"/>
            <p:cNvSpPr txBox="1">
              <a:spLocks noChangeArrowheads="1"/>
            </p:cNvSpPr>
            <p:nvPr/>
          </p:nvSpPr>
          <p:spPr bwMode="auto">
            <a:xfrm>
              <a:off x="950" y="809"/>
              <a:ext cx="5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输出至信道</a:t>
              </a:r>
            </a:p>
          </p:txBody>
        </p:sp>
        <p:sp>
          <p:nvSpPr>
            <p:cNvPr id="44055" name="Text Box 23"/>
            <p:cNvSpPr txBox="1">
              <a:spLocks noChangeArrowheads="1"/>
            </p:cNvSpPr>
            <p:nvPr/>
          </p:nvSpPr>
          <p:spPr bwMode="auto">
            <a:xfrm>
              <a:off x="3404" y="797"/>
              <a:ext cx="6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来自信道输入</a:t>
              </a:r>
            </a:p>
          </p:txBody>
        </p:sp>
        <p:sp>
          <p:nvSpPr>
            <p:cNvPr id="44056" name="Text Box 24"/>
            <p:cNvSpPr txBox="1">
              <a:spLocks noChangeArrowheads="1"/>
            </p:cNvSpPr>
            <p:nvPr/>
          </p:nvSpPr>
          <p:spPr bwMode="auto">
            <a:xfrm>
              <a:off x="218" y="1502"/>
              <a:ext cx="4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000"/>
                <a:t>X</a:t>
              </a:r>
              <a:r>
                <a:rPr lang="en-US" altLang="zh-CN" sz="1000" baseline="-25000"/>
                <a:t>1  </a:t>
              </a:r>
              <a:r>
                <a:rPr lang="en-US" altLang="zh-CN" sz="1000"/>
                <a:t>X</a:t>
              </a:r>
              <a:r>
                <a:rPr lang="en-US" altLang="zh-CN" sz="1000" baseline="-25000"/>
                <a:t>2  </a:t>
              </a:r>
              <a:r>
                <a:rPr lang="en-US" altLang="zh-CN" sz="1000"/>
                <a:t>X</a:t>
              </a:r>
              <a:r>
                <a:rPr lang="en-US" altLang="zh-CN" sz="1000" baseline="-25000"/>
                <a:t>3</a:t>
              </a:r>
            </a:p>
          </p:txBody>
        </p:sp>
        <p:sp>
          <p:nvSpPr>
            <p:cNvPr id="44057" name="Rectangle 25"/>
            <p:cNvSpPr>
              <a:spLocks noChangeArrowheads="1"/>
            </p:cNvSpPr>
            <p:nvPr/>
          </p:nvSpPr>
          <p:spPr bwMode="auto">
            <a:xfrm>
              <a:off x="1481" y="3130"/>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交织</a:t>
              </a:r>
              <a:endParaRPr lang="zh-CN" altLang="en-US" sz="1200" baseline="-25000"/>
            </a:p>
          </p:txBody>
        </p:sp>
        <p:sp>
          <p:nvSpPr>
            <p:cNvPr id="44058" name="Rectangle 26"/>
            <p:cNvSpPr>
              <a:spLocks noChangeArrowheads="1"/>
            </p:cNvSpPr>
            <p:nvPr/>
          </p:nvSpPr>
          <p:spPr bwMode="auto">
            <a:xfrm>
              <a:off x="4007" y="3142"/>
              <a:ext cx="4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去交织</a:t>
              </a:r>
              <a:endParaRPr lang="zh-CN" altLang="en-US" sz="1200" baseline="-25000"/>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92</a:t>
            </a:fld>
            <a:endParaRPr lang="en-GB" altLang="zh-CN"/>
          </a:p>
        </p:txBody>
      </p:sp>
      <p:sp>
        <p:nvSpPr>
          <p:cNvPr id="3" name="文本框 2"/>
          <p:cNvSpPr txBox="1"/>
          <p:nvPr/>
        </p:nvSpPr>
        <p:spPr>
          <a:xfrm>
            <a:off x="1050708" y="5862639"/>
            <a:ext cx="3199915" cy="492443"/>
          </a:xfrm>
          <a:prstGeom prst="rect">
            <a:avLst/>
          </a:prstGeom>
          <a:noFill/>
        </p:spPr>
        <p:txBody>
          <a:bodyPr wrap="none" rtlCol="0">
            <a:spAutoFit/>
          </a:bodyPr>
          <a:lstStyle/>
          <a:p>
            <a:r>
              <a:rPr lang="zh-CN" altLang="en-US" sz="2600" dirty="0">
                <a:solidFill>
                  <a:srgbClr val="FF0000"/>
                </a:solidFill>
              </a:rPr>
              <a:t>按行写入，按列读出</a:t>
            </a:r>
          </a:p>
        </p:txBody>
      </p:sp>
      <p:sp>
        <p:nvSpPr>
          <p:cNvPr id="29" name="文本框 28"/>
          <p:cNvSpPr txBox="1"/>
          <p:nvPr/>
        </p:nvSpPr>
        <p:spPr>
          <a:xfrm>
            <a:off x="5142006" y="5786913"/>
            <a:ext cx="3199915" cy="492443"/>
          </a:xfrm>
          <a:prstGeom prst="rect">
            <a:avLst/>
          </a:prstGeom>
          <a:noFill/>
        </p:spPr>
        <p:txBody>
          <a:bodyPr wrap="none" rtlCol="0">
            <a:spAutoFit/>
          </a:bodyPr>
          <a:lstStyle/>
          <a:p>
            <a:r>
              <a:rPr lang="zh-CN" altLang="en-US" sz="2600">
                <a:solidFill>
                  <a:srgbClr val="FF0000"/>
                </a:solidFill>
              </a:rPr>
              <a:t>按列写入，按行读出</a:t>
            </a:r>
            <a:endParaRPr lang="zh-CN" altLang="en-US" sz="2600" dirty="0">
              <a:solidFill>
                <a:srgbClr val="FF0000"/>
              </a:solidFill>
            </a:endParaRPr>
          </a:p>
        </p:txBody>
      </p:sp>
    </p:spTree>
    <p:extLst>
      <p:ext uri="{BB962C8B-B14F-4D97-AF65-F5344CB8AC3E}">
        <p14:creationId xmlns:p14="http://schemas.microsoft.com/office/powerpoint/2010/main" val="728670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23900" y="704850"/>
            <a:ext cx="7772400" cy="762000"/>
          </a:xfrm>
        </p:spPr>
        <p:txBody>
          <a:bodyPr/>
          <a:lstStyle/>
          <a:p>
            <a:pPr eaLnBrk="1" hangingPunct="1"/>
            <a:r>
              <a:rPr lang="zh-CN" altLang="en-US" b="1" dirty="0">
                <a:ea typeface="大黑体" charset="-122"/>
              </a:rPr>
              <a:t>交织实现：卷积交织</a:t>
            </a:r>
          </a:p>
        </p:txBody>
      </p:sp>
      <p:grpSp>
        <p:nvGrpSpPr>
          <p:cNvPr id="45060" name="Group 4"/>
          <p:cNvGrpSpPr>
            <a:grpSpLocks/>
          </p:cNvGrpSpPr>
          <p:nvPr/>
        </p:nvGrpSpPr>
        <p:grpSpPr bwMode="auto">
          <a:xfrm>
            <a:off x="1651000" y="1727200"/>
            <a:ext cx="5832475" cy="3937000"/>
            <a:chOff x="776" y="944"/>
            <a:chExt cx="3674" cy="2480"/>
          </a:xfrm>
        </p:grpSpPr>
        <p:grpSp>
          <p:nvGrpSpPr>
            <p:cNvPr id="45061" name="Group 5"/>
            <p:cNvGrpSpPr>
              <a:grpSpLocks/>
            </p:cNvGrpSpPr>
            <p:nvPr/>
          </p:nvGrpSpPr>
          <p:grpSpPr bwMode="auto">
            <a:xfrm>
              <a:off x="776" y="944"/>
              <a:ext cx="3632" cy="2480"/>
              <a:chOff x="360" y="816"/>
              <a:chExt cx="2952" cy="2224"/>
            </a:xfrm>
          </p:grpSpPr>
          <p:grpSp>
            <p:nvGrpSpPr>
              <p:cNvPr id="45071" name="Group 6"/>
              <p:cNvGrpSpPr>
                <a:grpSpLocks/>
              </p:cNvGrpSpPr>
              <p:nvPr/>
            </p:nvGrpSpPr>
            <p:grpSpPr bwMode="auto">
              <a:xfrm>
                <a:off x="1064" y="1192"/>
                <a:ext cx="1344" cy="1784"/>
                <a:chOff x="1064" y="1192"/>
                <a:chExt cx="1736" cy="1784"/>
              </a:xfrm>
            </p:grpSpPr>
            <p:sp>
              <p:nvSpPr>
                <p:cNvPr id="45087" name="Rectangle 7"/>
                <p:cNvSpPr>
                  <a:spLocks noChangeArrowheads="1"/>
                </p:cNvSpPr>
                <p:nvPr/>
              </p:nvSpPr>
              <p:spPr bwMode="auto">
                <a:xfrm>
                  <a:off x="1064" y="1192"/>
                  <a:ext cx="328" cy="128"/>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5088" name="Rectangle 8"/>
                <p:cNvSpPr>
                  <a:spLocks noChangeArrowheads="1"/>
                </p:cNvSpPr>
                <p:nvPr/>
              </p:nvSpPr>
              <p:spPr bwMode="auto">
                <a:xfrm>
                  <a:off x="1064" y="1544"/>
                  <a:ext cx="648" cy="120"/>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5089" name="Rectangle 9"/>
                <p:cNvSpPr>
                  <a:spLocks noChangeArrowheads="1"/>
                </p:cNvSpPr>
                <p:nvPr/>
              </p:nvSpPr>
              <p:spPr bwMode="auto">
                <a:xfrm>
                  <a:off x="1064" y="1888"/>
                  <a:ext cx="1176" cy="136"/>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5090" name="Rectangle 10"/>
                <p:cNvSpPr>
                  <a:spLocks noChangeArrowheads="1"/>
                </p:cNvSpPr>
                <p:nvPr/>
              </p:nvSpPr>
              <p:spPr bwMode="auto">
                <a:xfrm>
                  <a:off x="1088" y="2432"/>
                  <a:ext cx="1320" cy="136"/>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5091" name="Rectangle 11"/>
                <p:cNvSpPr>
                  <a:spLocks noChangeArrowheads="1"/>
                </p:cNvSpPr>
                <p:nvPr/>
              </p:nvSpPr>
              <p:spPr bwMode="auto">
                <a:xfrm>
                  <a:off x="1088" y="2848"/>
                  <a:ext cx="1712" cy="128"/>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grpSp>
          <p:sp>
            <p:nvSpPr>
              <p:cNvPr id="45072" name="Line 12"/>
              <p:cNvSpPr>
                <a:spLocks noChangeShapeType="1"/>
              </p:cNvSpPr>
              <p:nvPr/>
            </p:nvSpPr>
            <p:spPr bwMode="auto">
              <a:xfrm>
                <a:off x="888" y="1256"/>
                <a:ext cx="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3" name="Line 13"/>
              <p:cNvSpPr>
                <a:spLocks noChangeShapeType="1"/>
              </p:cNvSpPr>
              <p:nvPr/>
            </p:nvSpPr>
            <p:spPr bwMode="auto">
              <a:xfrm>
                <a:off x="912" y="1592"/>
                <a:ext cx="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4" name="Line 14"/>
              <p:cNvSpPr>
                <a:spLocks noChangeShapeType="1"/>
              </p:cNvSpPr>
              <p:nvPr/>
            </p:nvSpPr>
            <p:spPr bwMode="auto">
              <a:xfrm>
                <a:off x="896" y="1952"/>
                <a:ext cx="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5" name="Line 15"/>
              <p:cNvSpPr>
                <a:spLocks noChangeShapeType="1"/>
              </p:cNvSpPr>
              <p:nvPr/>
            </p:nvSpPr>
            <p:spPr bwMode="auto">
              <a:xfrm>
                <a:off x="920" y="2496"/>
                <a:ext cx="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6" name="Line 16"/>
              <p:cNvSpPr>
                <a:spLocks noChangeShapeType="1"/>
              </p:cNvSpPr>
              <p:nvPr/>
            </p:nvSpPr>
            <p:spPr bwMode="auto">
              <a:xfrm>
                <a:off x="896" y="2920"/>
                <a:ext cx="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7" name="Line 17"/>
              <p:cNvSpPr>
                <a:spLocks noChangeShapeType="1"/>
              </p:cNvSpPr>
              <p:nvPr/>
            </p:nvSpPr>
            <p:spPr bwMode="auto">
              <a:xfrm>
                <a:off x="1312" y="1256"/>
                <a:ext cx="13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8" name="Line 18"/>
              <p:cNvSpPr>
                <a:spLocks noChangeShapeType="1"/>
              </p:cNvSpPr>
              <p:nvPr/>
            </p:nvSpPr>
            <p:spPr bwMode="auto">
              <a:xfrm flipV="1">
                <a:off x="904" y="960"/>
                <a:ext cx="17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9" name="Line 19"/>
              <p:cNvSpPr>
                <a:spLocks noChangeShapeType="1"/>
              </p:cNvSpPr>
              <p:nvPr/>
            </p:nvSpPr>
            <p:spPr bwMode="auto">
              <a:xfrm>
                <a:off x="1568" y="1600"/>
                <a:ext cx="1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0" name="Line 20"/>
              <p:cNvSpPr>
                <a:spLocks noChangeShapeType="1"/>
              </p:cNvSpPr>
              <p:nvPr/>
            </p:nvSpPr>
            <p:spPr bwMode="auto">
              <a:xfrm flipV="1">
                <a:off x="1976" y="1960"/>
                <a:ext cx="6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1" name="Line 21"/>
              <p:cNvSpPr>
                <a:spLocks noChangeShapeType="1"/>
              </p:cNvSpPr>
              <p:nvPr/>
            </p:nvSpPr>
            <p:spPr bwMode="auto">
              <a:xfrm flipV="1">
                <a:off x="2104" y="2504"/>
                <a:ext cx="5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2" name="Line 22"/>
              <p:cNvSpPr>
                <a:spLocks noChangeShapeType="1"/>
              </p:cNvSpPr>
              <p:nvPr/>
            </p:nvSpPr>
            <p:spPr bwMode="auto">
              <a:xfrm flipV="1">
                <a:off x="2416" y="2912"/>
                <a:ext cx="2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3" name="Rectangle 23"/>
              <p:cNvSpPr>
                <a:spLocks noChangeArrowheads="1"/>
              </p:cNvSpPr>
              <p:nvPr/>
            </p:nvSpPr>
            <p:spPr bwMode="auto">
              <a:xfrm>
                <a:off x="680" y="816"/>
                <a:ext cx="216" cy="2208"/>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5084" name="Line 24"/>
              <p:cNvSpPr>
                <a:spLocks noChangeShapeType="1"/>
              </p:cNvSpPr>
              <p:nvPr/>
            </p:nvSpPr>
            <p:spPr bwMode="auto">
              <a:xfrm>
                <a:off x="360" y="1784"/>
                <a:ext cx="3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5" name="Rectangle 25"/>
              <p:cNvSpPr>
                <a:spLocks noChangeArrowheads="1"/>
              </p:cNvSpPr>
              <p:nvPr/>
            </p:nvSpPr>
            <p:spPr bwMode="auto">
              <a:xfrm>
                <a:off x="2632" y="832"/>
                <a:ext cx="216" cy="2208"/>
              </a:xfrm>
              <a:prstGeom prst="rect">
                <a:avLst/>
              </a:prstGeom>
              <a:solidFill>
                <a:schemeClr val="bg1"/>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5086" name="Line 26"/>
              <p:cNvSpPr>
                <a:spLocks noChangeShapeType="1"/>
              </p:cNvSpPr>
              <p:nvPr/>
            </p:nvSpPr>
            <p:spPr bwMode="auto">
              <a:xfrm>
                <a:off x="2848" y="1808"/>
                <a:ext cx="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5062" name="Text Box 27"/>
            <p:cNvSpPr txBox="1">
              <a:spLocks noChangeArrowheads="1"/>
            </p:cNvSpPr>
            <p:nvPr/>
          </p:nvSpPr>
          <p:spPr bwMode="auto">
            <a:xfrm>
              <a:off x="1189" y="1867"/>
              <a:ext cx="2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选择开关</a:t>
              </a:r>
            </a:p>
          </p:txBody>
        </p:sp>
        <p:sp>
          <p:nvSpPr>
            <p:cNvPr id="45063" name="Text Box 28"/>
            <p:cNvSpPr txBox="1">
              <a:spLocks noChangeArrowheads="1"/>
            </p:cNvSpPr>
            <p:nvPr/>
          </p:nvSpPr>
          <p:spPr bwMode="auto">
            <a:xfrm>
              <a:off x="3581" y="1851"/>
              <a:ext cx="2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选择开关</a:t>
              </a:r>
            </a:p>
          </p:txBody>
        </p:sp>
        <p:sp>
          <p:nvSpPr>
            <p:cNvPr id="45064" name="Text Box 29"/>
            <p:cNvSpPr txBox="1">
              <a:spLocks noChangeArrowheads="1"/>
            </p:cNvSpPr>
            <p:nvPr/>
          </p:nvSpPr>
          <p:spPr bwMode="auto">
            <a:xfrm>
              <a:off x="1718" y="1359"/>
              <a:ext cx="1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J</a:t>
              </a:r>
            </a:p>
          </p:txBody>
        </p:sp>
        <p:sp>
          <p:nvSpPr>
            <p:cNvPr id="45065" name="Text Box 30"/>
            <p:cNvSpPr txBox="1">
              <a:spLocks noChangeArrowheads="1"/>
            </p:cNvSpPr>
            <p:nvPr/>
          </p:nvSpPr>
          <p:spPr bwMode="auto">
            <a:xfrm>
              <a:off x="1838" y="1743"/>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2J</a:t>
              </a:r>
            </a:p>
          </p:txBody>
        </p:sp>
        <p:sp>
          <p:nvSpPr>
            <p:cNvPr id="45066" name="Text Box 31"/>
            <p:cNvSpPr txBox="1">
              <a:spLocks noChangeArrowheads="1"/>
            </p:cNvSpPr>
            <p:nvPr/>
          </p:nvSpPr>
          <p:spPr bwMode="auto">
            <a:xfrm>
              <a:off x="2062" y="212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3J</a:t>
              </a:r>
            </a:p>
          </p:txBody>
        </p:sp>
        <p:sp>
          <p:nvSpPr>
            <p:cNvPr id="45067" name="Text Box 32"/>
            <p:cNvSpPr txBox="1">
              <a:spLocks noChangeArrowheads="1"/>
            </p:cNvSpPr>
            <p:nvPr/>
          </p:nvSpPr>
          <p:spPr bwMode="auto">
            <a:xfrm>
              <a:off x="2078" y="2727"/>
              <a:ext cx="3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(I-2)J</a:t>
              </a:r>
            </a:p>
          </p:txBody>
        </p:sp>
        <p:sp>
          <p:nvSpPr>
            <p:cNvPr id="45068" name="Text Box 33"/>
            <p:cNvSpPr txBox="1">
              <a:spLocks noChangeArrowheads="1"/>
            </p:cNvSpPr>
            <p:nvPr/>
          </p:nvSpPr>
          <p:spPr bwMode="auto">
            <a:xfrm>
              <a:off x="2254" y="3199"/>
              <a:ext cx="3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(I-1)J</a:t>
              </a:r>
            </a:p>
          </p:txBody>
        </p:sp>
        <p:sp>
          <p:nvSpPr>
            <p:cNvPr id="45069" name="Text Box 34"/>
            <p:cNvSpPr txBox="1">
              <a:spLocks noChangeArrowheads="1"/>
            </p:cNvSpPr>
            <p:nvPr/>
          </p:nvSpPr>
          <p:spPr bwMode="auto">
            <a:xfrm>
              <a:off x="4046" y="1801"/>
              <a:ext cx="4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去信道</a:t>
              </a:r>
            </a:p>
          </p:txBody>
        </p:sp>
        <p:sp>
          <p:nvSpPr>
            <p:cNvPr id="45070" name="Text Box 35"/>
            <p:cNvSpPr txBox="1">
              <a:spLocks noChangeArrowheads="1"/>
            </p:cNvSpPr>
            <p:nvPr/>
          </p:nvSpPr>
          <p:spPr bwMode="auto">
            <a:xfrm>
              <a:off x="830" y="1817"/>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输入</a:t>
              </a:r>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93</a:t>
            </a:fld>
            <a:endParaRPr lang="en-GB" altLang="zh-CN"/>
          </a:p>
        </p:txBody>
      </p:sp>
    </p:spTree>
    <p:extLst>
      <p:ext uri="{BB962C8B-B14F-4D97-AF65-F5344CB8AC3E}">
        <p14:creationId xmlns:p14="http://schemas.microsoft.com/office/powerpoint/2010/main" val="276292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90550" y="571500"/>
            <a:ext cx="8039100" cy="762000"/>
          </a:xfrm>
        </p:spPr>
        <p:txBody>
          <a:bodyPr/>
          <a:lstStyle/>
          <a:p>
            <a:pPr eaLnBrk="1" hangingPunct="1"/>
            <a:r>
              <a:rPr lang="zh-CN" altLang="en-US" sz="4800" b="1" dirty="0">
                <a:ea typeface="大黑体" charset="-122"/>
              </a:rPr>
              <a:t>交织实现：交织与编码组合</a:t>
            </a:r>
          </a:p>
        </p:txBody>
      </p:sp>
      <p:grpSp>
        <p:nvGrpSpPr>
          <p:cNvPr id="46083" name="Group 3"/>
          <p:cNvGrpSpPr>
            <a:grpSpLocks/>
          </p:cNvGrpSpPr>
          <p:nvPr/>
        </p:nvGrpSpPr>
        <p:grpSpPr bwMode="auto">
          <a:xfrm>
            <a:off x="730250" y="2266950"/>
            <a:ext cx="7696200" cy="520700"/>
            <a:chOff x="624" y="1312"/>
            <a:chExt cx="4848" cy="328"/>
          </a:xfrm>
        </p:grpSpPr>
        <p:sp>
          <p:nvSpPr>
            <p:cNvPr id="46084" name="Rectangle 4"/>
            <p:cNvSpPr>
              <a:spLocks noChangeArrowheads="1"/>
            </p:cNvSpPr>
            <p:nvPr/>
          </p:nvSpPr>
          <p:spPr bwMode="auto">
            <a:xfrm>
              <a:off x="832" y="1328"/>
              <a:ext cx="664" cy="312"/>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200"/>
                <a:t>纠错编码</a:t>
              </a:r>
            </a:p>
          </p:txBody>
        </p:sp>
        <p:sp>
          <p:nvSpPr>
            <p:cNvPr id="46085" name="Rectangle 5"/>
            <p:cNvSpPr>
              <a:spLocks noChangeArrowheads="1"/>
            </p:cNvSpPr>
            <p:nvPr/>
          </p:nvSpPr>
          <p:spPr bwMode="auto">
            <a:xfrm>
              <a:off x="1776" y="1320"/>
              <a:ext cx="664" cy="312"/>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6086" name="Rectangle 6"/>
            <p:cNvSpPr>
              <a:spLocks noChangeArrowheads="1"/>
            </p:cNvSpPr>
            <p:nvPr/>
          </p:nvSpPr>
          <p:spPr bwMode="auto">
            <a:xfrm>
              <a:off x="3720" y="1312"/>
              <a:ext cx="664" cy="312"/>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6087" name="Rectangle 7"/>
            <p:cNvSpPr>
              <a:spLocks noChangeArrowheads="1"/>
            </p:cNvSpPr>
            <p:nvPr/>
          </p:nvSpPr>
          <p:spPr bwMode="auto">
            <a:xfrm>
              <a:off x="4608" y="1312"/>
              <a:ext cx="664" cy="312"/>
            </a:xfrm>
            <a:prstGeom prst="rect">
              <a:avLst/>
            </a:prstGeom>
            <a:solidFill>
              <a:srgbClr val="FFFF99"/>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6088" name="Rectangle 8"/>
            <p:cNvSpPr>
              <a:spLocks noChangeArrowheads="1"/>
            </p:cNvSpPr>
            <p:nvPr/>
          </p:nvSpPr>
          <p:spPr bwMode="auto">
            <a:xfrm>
              <a:off x="2736" y="1320"/>
              <a:ext cx="664" cy="312"/>
            </a:xfrm>
            <a:prstGeom prst="rect">
              <a:avLst/>
            </a:prstGeom>
            <a:solidFill>
              <a:srgbClr val="FFFF99">
                <a:alpha val="50195"/>
              </a:srgbClr>
            </a:solidFill>
            <a:ln w="2857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6089" name="Rectangle 9"/>
            <p:cNvSpPr>
              <a:spLocks noChangeArrowheads="1"/>
            </p:cNvSpPr>
            <p:nvPr/>
          </p:nvSpPr>
          <p:spPr bwMode="auto">
            <a:xfrm>
              <a:off x="4616" y="1312"/>
              <a:ext cx="6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200"/>
                <a:t>纠错译码</a:t>
              </a:r>
            </a:p>
          </p:txBody>
        </p:sp>
        <p:sp>
          <p:nvSpPr>
            <p:cNvPr id="46090" name="Rectangle 10"/>
            <p:cNvSpPr>
              <a:spLocks noChangeArrowheads="1"/>
            </p:cNvSpPr>
            <p:nvPr/>
          </p:nvSpPr>
          <p:spPr bwMode="auto">
            <a:xfrm>
              <a:off x="1776" y="1320"/>
              <a:ext cx="66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200"/>
                <a:t>交织</a:t>
              </a:r>
            </a:p>
          </p:txBody>
        </p:sp>
        <p:sp>
          <p:nvSpPr>
            <p:cNvPr id="46091" name="Rectangle 11"/>
            <p:cNvSpPr>
              <a:spLocks noChangeArrowheads="1"/>
            </p:cNvSpPr>
            <p:nvPr/>
          </p:nvSpPr>
          <p:spPr bwMode="auto">
            <a:xfrm>
              <a:off x="3712" y="1312"/>
              <a:ext cx="66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200"/>
                <a:t>去交织</a:t>
              </a:r>
            </a:p>
          </p:txBody>
        </p:sp>
        <p:sp>
          <p:nvSpPr>
            <p:cNvPr id="46092" name="Rectangle 12"/>
            <p:cNvSpPr>
              <a:spLocks noChangeArrowheads="1"/>
            </p:cNvSpPr>
            <p:nvPr/>
          </p:nvSpPr>
          <p:spPr bwMode="auto">
            <a:xfrm>
              <a:off x="2728" y="1328"/>
              <a:ext cx="66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gn="ctr"/>
              <a:r>
                <a:rPr lang="zh-CN" altLang="en-US" sz="1200"/>
                <a:t>无线信道</a:t>
              </a:r>
            </a:p>
          </p:txBody>
        </p:sp>
        <p:sp>
          <p:nvSpPr>
            <p:cNvPr id="46093" name="Line 13"/>
            <p:cNvSpPr>
              <a:spLocks noChangeShapeType="1"/>
            </p:cNvSpPr>
            <p:nvPr/>
          </p:nvSpPr>
          <p:spPr bwMode="auto">
            <a:xfrm>
              <a:off x="624" y="1488"/>
              <a:ext cx="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4" name="Line 14"/>
            <p:cNvSpPr>
              <a:spLocks noChangeShapeType="1"/>
            </p:cNvSpPr>
            <p:nvPr/>
          </p:nvSpPr>
          <p:spPr bwMode="auto">
            <a:xfrm>
              <a:off x="1496" y="1488"/>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5" name="Line 15"/>
            <p:cNvSpPr>
              <a:spLocks noChangeShapeType="1"/>
            </p:cNvSpPr>
            <p:nvPr/>
          </p:nvSpPr>
          <p:spPr bwMode="auto">
            <a:xfrm>
              <a:off x="2424" y="1480"/>
              <a:ext cx="2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6" name="Line 16"/>
            <p:cNvSpPr>
              <a:spLocks noChangeShapeType="1"/>
            </p:cNvSpPr>
            <p:nvPr/>
          </p:nvSpPr>
          <p:spPr bwMode="auto">
            <a:xfrm>
              <a:off x="3400" y="1480"/>
              <a:ext cx="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7" name="Line 17"/>
            <p:cNvSpPr>
              <a:spLocks noChangeShapeType="1"/>
            </p:cNvSpPr>
            <p:nvPr/>
          </p:nvSpPr>
          <p:spPr bwMode="auto">
            <a:xfrm>
              <a:off x="4376" y="1464"/>
              <a:ext cx="2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8" name="Line 18"/>
            <p:cNvSpPr>
              <a:spLocks noChangeShapeType="1"/>
            </p:cNvSpPr>
            <p:nvPr/>
          </p:nvSpPr>
          <p:spPr bwMode="auto">
            <a:xfrm>
              <a:off x="5272" y="1464"/>
              <a:ext cx="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94</a:t>
            </a:fld>
            <a:endParaRPr lang="en-GB" altLang="zh-CN"/>
          </a:p>
        </p:txBody>
      </p:sp>
    </p:spTree>
    <p:extLst>
      <p:ext uri="{BB962C8B-B14F-4D97-AF65-F5344CB8AC3E}">
        <p14:creationId xmlns:p14="http://schemas.microsoft.com/office/powerpoint/2010/main" val="605876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673101"/>
            <a:ext cx="7772400" cy="762000"/>
          </a:xfrm>
        </p:spPr>
        <p:txBody>
          <a:bodyPr/>
          <a:lstStyle/>
          <a:p>
            <a:pPr eaLnBrk="1" hangingPunct="1"/>
            <a:r>
              <a:rPr lang="zh-CN" altLang="en-US" b="1" dirty="0">
                <a:ea typeface="大黑体" charset="-122"/>
              </a:rPr>
              <a:t>交织效果：对抗深度衰落</a:t>
            </a:r>
          </a:p>
        </p:txBody>
      </p:sp>
      <p:grpSp>
        <p:nvGrpSpPr>
          <p:cNvPr id="47107" name="Group 3"/>
          <p:cNvGrpSpPr>
            <a:grpSpLocks/>
          </p:cNvGrpSpPr>
          <p:nvPr/>
        </p:nvGrpSpPr>
        <p:grpSpPr bwMode="auto">
          <a:xfrm>
            <a:off x="1152525" y="1690688"/>
            <a:ext cx="6711950" cy="2852737"/>
            <a:chOff x="766" y="649"/>
            <a:chExt cx="4228" cy="1797"/>
          </a:xfrm>
        </p:grpSpPr>
        <p:sp>
          <p:nvSpPr>
            <p:cNvPr id="47108" name="Line 4"/>
            <p:cNvSpPr>
              <a:spLocks noChangeShapeType="1"/>
            </p:cNvSpPr>
            <p:nvPr/>
          </p:nvSpPr>
          <p:spPr bwMode="auto">
            <a:xfrm>
              <a:off x="1264" y="2200"/>
              <a:ext cx="33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09" name="Line 5"/>
            <p:cNvSpPr>
              <a:spLocks noChangeShapeType="1"/>
            </p:cNvSpPr>
            <p:nvPr/>
          </p:nvSpPr>
          <p:spPr bwMode="auto">
            <a:xfrm flipV="1">
              <a:off x="1256" y="664"/>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0" name="Freeform 6"/>
            <p:cNvSpPr>
              <a:spLocks/>
            </p:cNvSpPr>
            <p:nvPr/>
          </p:nvSpPr>
          <p:spPr bwMode="auto">
            <a:xfrm>
              <a:off x="1504" y="1064"/>
              <a:ext cx="2944" cy="705"/>
            </a:xfrm>
            <a:custGeom>
              <a:avLst/>
              <a:gdLst>
                <a:gd name="T0" fmla="*/ 0 w 2944"/>
                <a:gd name="T1" fmla="*/ 40 h 705"/>
                <a:gd name="T2" fmla="*/ 96 w 2944"/>
                <a:gd name="T3" fmla="*/ 88 h 705"/>
                <a:gd name="T4" fmla="*/ 120 w 2944"/>
                <a:gd name="T5" fmla="*/ 104 h 705"/>
                <a:gd name="T6" fmla="*/ 184 w 2944"/>
                <a:gd name="T7" fmla="*/ 200 h 705"/>
                <a:gd name="T8" fmla="*/ 240 w 2944"/>
                <a:gd name="T9" fmla="*/ 408 h 705"/>
                <a:gd name="T10" fmla="*/ 264 w 2944"/>
                <a:gd name="T11" fmla="*/ 704 h 705"/>
                <a:gd name="T12" fmla="*/ 288 w 2944"/>
                <a:gd name="T13" fmla="*/ 608 h 705"/>
                <a:gd name="T14" fmla="*/ 352 w 2944"/>
                <a:gd name="T15" fmla="*/ 416 h 705"/>
                <a:gd name="T16" fmla="*/ 424 w 2944"/>
                <a:gd name="T17" fmla="*/ 312 h 705"/>
                <a:gd name="T18" fmla="*/ 440 w 2944"/>
                <a:gd name="T19" fmla="*/ 288 h 705"/>
                <a:gd name="T20" fmla="*/ 464 w 2944"/>
                <a:gd name="T21" fmla="*/ 272 h 705"/>
                <a:gd name="T22" fmla="*/ 480 w 2944"/>
                <a:gd name="T23" fmla="*/ 224 h 705"/>
                <a:gd name="T24" fmla="*/ 488 w 2944"/>
                <a:gd name="T25" fmla="*/ 152 h 705"/>
                <a:gd name="T26" fmla="*/ 600 w 2944"/>
                <a:gd name="T27" fmla="*/ 112 h 705"/>
                <a:gd name="T28" fmla="*/ 696 w 2944"/>
                <a:gd name="T29" fmla="*/ 56 h 705"/>
                <a:gd name="T30" fmla="*/ 888 w 2944"/>
                <a:gd name="T31" fmla="*/ 128 h 705"/>
                <a:gd name="T32" fmla="*/ 936 w 2944"/>
                <a:gd name="T33" fmla="*/ 160 h 705"/>
                <a:gd name="T34" fmla="*/ 984 w 2944"/>
                <a:gd name="T35" fmla="*/ 176 h 705"/>
                <a:gd name="T36" fmla="*/ 1000 w 2944"/>
                <a:gd name="T37" fmla="*/ 224 h 705"/>
                <a:gd name="T38" fmla="*/ 1008 w 2944"/>
                <a:gd name="T39" fmla="*/ 248 h 705"/>
                <a:gd name="T40" fmla="*/ 1024 w 2944"/>
                <a:gd name="T41" fmla="*/ 368 h 705"/>
                <a:gd name="T42" fmla="*/ 1040 w 2944"/>
                <a:gd name="T43" fmla="*/ 416 h 705"/>
                <a:gd name="T44" fmla="*/ 1048 w 2944"/>
                <a:gd name="T45" fmla="*/ 440 h 705"/>
                <a:gd name="T46" fmla="*/ 1088 w 2944"/>
                <a:gd name="T47" fmla="*/ 672 h 705"/>
                <a:gd name="T48" fmla="*/ 1112 w 2944"/>
                <a:gd name="T49" fmla="*/ 568 h 705"/>
                <a:gd name="T50" fmla="*/ 1176 w 2944"/>
                <a:gd name="T51" fmla="*/ 464 h 705"/>
                <a:gd name="T52" fmla="*/ 1248 w 2944"/>
                <a:gd name="T53" fmla="*/ 352 h 705"/>
                <a:gd name="T54" fmla="*/ 1272 w 2944"/>
                <a:gd name="T55" fmla="*/ 344 h 705"/>
                <a:gd name="T56" fmla="*/ 1296 w 2944"/>
                <a:gd name="T57" fmla="*/ 328 h 705"/>
                <a:gd name="T58" fmla="*/ 1328 w 2944"/>
                <a:gd name="T59" fmla="*/ 280 h 705"/>
                <a:gd name="T60" fmla="*/ 1376 w 2944"/>
                <a:gd name="T61" fmla="*/ 168 h 705"/>
                <a:gd name="T62" fmla="*/ 1440 w 2944"/>
                <a:gd name="T63" fmla="*/ 80 h 705"/>
                <a:gd name="T64" fmla="*/ 1512 w 2944"/>
                <a:gd name="T65" fmla="*/ 0 h 705"/>
                <a:gd name="T66" fmla="*/ 1584 w 2944"/>
                <a:gd name="T67" fmla="*/ 8 h 705"/>
                <a:gd name="T68" fmla="*/ 1656 w 2944"/>
                <a:gd name="T69" fmla="*/ 40 h 705"/>
                <a:gd name="T70" fmla="*/ 1816 w 2944"/>
                <a:gd name="T71" fmla="*/ 48 h 705"/>
                <a:gd name="T72" fmla="*/ 1848 w 2944"/>
                <a:gd name="T73" fmla="*/ 96 h 705"/>
                <a:gd name="T74" fmla="*/ 1872 w 2944"/>
                <a:gd name="T75" fmla="*/ 160 h 705"/>
                <a:gd name="T76" fmla="*/ 1896 w 2944"/>
                <a:gd name="T77" fmla="*/ 168 h 705"/>
                <a:gd name="T78" fmla="*/ 2008 w 2944"/>
                <a:gd name="T79" fmla="*/ 144 h 705"/>
                <a:gd name="T80" fmla="*/ 2032 w 2944"/>
                <a:gd name="T81" fmla="*/ 136 h 705"/>
                <a:gd name="T82" fmla="*/ 2152 w 2944"/>
                <a:gd name="T83" fmla="*/ 280 h 705"/>
                <a:gd name="T84" fmla="*/ 2200 w 2944"/>
                <a:gd name="T85" fmla="*/ 440 h 705"/>
                <a:gd name="T86" fmla="*/ 2240 w 2944"/>
                <a:gd name="T87" fmla="*/ 536 h 705"/>
                <a:gd name="T88" fmla="*/ 2288 w 2944"/>
                <a:gd name="T89" fmla="*/ 624 h 705"/>
                <a:gd name="T90" fmla="*/ 2376 w 2944"/>
                <a:gd name="T91" fmla="*/ 504 h 705"/>
                <a:gd name="T92" fmla="*/ 2472 w 2944"/>
                <a:gd name="T93" fmla="*/ 504 h 705"/>
                <a:gd name="T94" fmla="*/ 2624 w 2944"/>
                <a:gd name="T95" fmla="*/ 256 h 705"/>
                <a:gd name="T96" fmla="*/ 2848 w 2944"/>
                <a:gd name="T97" fmla="*/ 128 h 705"/>
                <a:gd name="T98" fmla="*/ 2920 w 2944"/>
                <a:gd name="T99" fmla="*/ 96 h 705"/>
                <a:gd name="T100" fmla="*/ 2944 w 2944"/>
                <a:gd name="T101" fmla="*/ 88 h 7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44"/>
                <a:gd name="T154" fmla="*/ 0 h 705"/>
                <a:gd name="T155" fmla="*/ 2944 w 2944"/>
                <a:gd name="T156" fmla="*/ 705 h 7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44" h="705">
                  <a:moveTo>
                    <a:pt x="0" y="40"/>
                  </a:moveTo>
                  <a:cubicBezTo>
                    <a:pt x="66" y="62"/>
                    <a:pt x="34" y="47"/>
                    <a:pt x="96" y="88"/>
                  </a:cubicBezTo>
                  <a:cubicBezTo>
                    <a:pt x="104" y="93"/>
                    <a:pt x="120" y="104"/>
                    <a:pt x="120" y="104"/>
                  </a:cubicBezTo>
                  <a:cubicBezTo>
                    <a:pt x="141" y="136"/>
                    <a:pt x="163" y="168"/>
                    <a:pt x="184" y="200"/>
                  </a:cubicBezTo>
                  <a:cubicBezTo>
                    <a:pt x="210" y="239"/>
                    <a:pt x="232" y="361"/>
                    <a:pt x="240" y="408"/>
                  </a:cubicBezTo>
                  <a:cubicBezTo>
                    <a:pt x="244" y="491"/>
                    <a:pt x="236" y="621"/>
                    <a:pt x="264" y="704"/>
                  </a:cubicBezTo>
                  <a:cubicBezTo>
                    <a:pt x="298" y="654"/>
                    <a:pt x="269" y="705"/>
                    <a:pt x="288" y="608"/>
                  </a:cubicBezTo>
                  <a:cubicBezTo>
                    <a:pt x="301" y="544"/>
                    <a:pt x="331" y="478"/>
                    <a:pt x="352" y="416"/>
                  </a:cubicBezTo>
                  <a:cubicBezTo>
                    <a:pt x="366" y="373"/>
                    <a:pt x="376" y="328"/>
                    <a:pt x="424" y="312"/>
                  </a:cubicBezTo>
                  <a:cubicBezTo>
                    <a:pt x="429" y="304"/>
                    <a:pt x="433" y="295"/>
                    <a:pt x="440" y="288"/>
                  </a:cubicBezTo>
                  <a:cubicBezTo>
                    <a:pt x="447" y="281"/>
                    <a:pt x="459" y="280"/>
                    <a:pt x="464" y="272"/>
                  </a:cubicBezTo>
                  <a:cubicBezTo>
                    <a:pt x="473" y="258"/>
                    <a:pt x="480" y="224"/>
                    <a:pt x="480" y="224"/>
                  </a:cubicBezTo>
                  <a:cubicBezTo>
                    <a:pt x="483" y="200"/>
                    <a:pt x="482" y="175"/>
                    <a:pt x="488" y="152"/>
                  </a:cubicBezTo>
                  <a:cubicBezTo>
                    <a:pt x="499" y="108"/>
                    <a:pt x="573" y="115"/>
                    <a:pt x="600" y="112"/>
                  </a:cubicBezTo>
                  <a:cubicBezTo>
                    <a:pt x="633" y="90"/>
                    <a:pt x="659" y="68"/>
                    <a:pt x="696" y="56"/>
                  </a:cubicBezTo>
                  <a:cubicBezTo>
                    <a:pt x="761" y="78"/>
                    <a:pt x="829" y="95"/>
                    <a:pt x="888" y="128"/>
                  </a:cubicBezTo>
                  <a:cubicBezTo>
                    <a:pt x="905" y="137"/>
                    <a:pt x="920" y="149"/>
                    <a:pt x="936" y="160"/>
                  </a:cubicBezTo>
                  <a:cubicBezTo>
                    <a:pt x="950" y="169"/>
                    <a:pt x="984" y="176"/>
                    <a:pt x="984" y="176"/>
                  </a:cubicBezTo>
                  <a:cubicBezTo>
                    <a:pt x="989" y="192"/>
                    <a:pt x="995" y="208"/>
                    <a:pt x="1000" y="224"/>
                  </a:cubicBezTo>
                  <a:cubicBezTo>
                    <a:pt x="1003" y="232"/>
                    <a:pt x="1008" y="248"/>
                    <a:pt x="1008" y="248"/>
                  </a:cubicBezTo>
                  <a:cubicBezTo>
                    <a:pt x="1013" y="308"/>
                    <a:pt x="1010" y="322"/>
                    <a:pt x="1024" y="368"/>
                  </a:cubicBezTo>
                  <a:cubicBezTo>
                    <a:pt x="1029" y="384"/>
                    <a:pt x="1035" y="400"/>
                    <a:pt x="1040" y="416"/>
                  </a:cubicBezTo>
                  <a:cubicBezTo>
                    <a:pt x="1043" y="424"/>
                    <a:pt x="1048" y="440"/>
                    <a:pt x="1048" y="440"/>
                  </a:cubicBezTo>
                  <a:cubicBezTo>
                    <a:pt x="1050" y="487"/>
                    <a:pt x="1025" y="630"/>
                    <a:pt x="1088" y="672"/>
                  </a:cubicBezTo>
                  <a:cubicBezTo>
                    <a:pt x="1139" y="655"/>
                    <a:pt x="1118" y="619"/>
                    <a:pt x="1112" y="568"/>
                  </a:cubicBezTo>
                  <a:cubicBezTo>
                    <a:pt x="1118" y="494"/>
                    <a:pt x="1100" y="445"/>
                    <a:pt x="1176" y="464"/>
                  </a:cubicBezTo>
                  <a:cubicBezTo>
                    <a:pt x="1238" y="448"/>
                    <a:pt x="1229" y="409"/>
                    <a:pt x="1248" y="352"/>
                  </a:cubicBezTo>
                  <a:cubicBezTo>
                    <a:pt x="1251" y="344"/>
                    <a:pt x="1264" y="348"/>
                    <a:pt x="1272" y="344"/>
                  </a:cubicBezTo>
                  <a:cubicBezTo>
                    <a:pt x="1281" y="340"/>
                    <a:pt x="1288" y="333"/>
                    <a:pt x="1296" y="328"/>
                  </a:cubicBezTo>
                  <a:cubicBezTo>
                    <a:pt x="1307" y="312"/>
                    <a:pt x="1323" y="299"/>
                    <a:pt x="1328" y="280"/>
                  </a:cubicBezTo>
                  <a:cubicBezTo>
                    <a:pt x="1340" y="234"/>
                    <a:pt x="1328" y="184"/>
                    <a:pt x="1376" y="168"/>
                  </a:cubicBezTo>
                  <a:cubicBezTo>
                    <a:pt x="1389" y="129"/>
                    <a:pt x="1407" y="102"/>
                    <a:pt x="1440" y="80"/>
                  </a:cubicBezTo>
                  <a:cubicBezTo>
                    <a:pt x="1465" y="43"/>
                    <a:pt x="1472" y="13"/>
                    <a:pt x="1512" y="0"/>
                  </a:cubicBezTo>
                  <a:cubicBezTo>
                    <a:pt x="1536" y="3"/>
                    <a:pt x="1560" y="3"/>
                    <a:pt x="1584" y="8"/>
                  </a:cubicBezTo>
                  <a:cubicBezTo>
                    <a:pt x="1610" y="13"/>
                    <a:pt x="1630" y="37"/>
                    <a:pt x="1656" y="40"/>
                  </a:cubicBezTo>
                  <a:cubicBezTo>
                    <a:pt x="1709" y="47"/>
                    <a:pt x="1763" y="45"/>
                    <a:pt x="1816" y="48"/>
                  </a:cubicBezTo>
                  <a:cubicBezTo>
                    <a:pt x="1827" y="64"/>
                    <a:pt x="1837" y="80"/>
                    <a:pt x="1848" y="96"/>
                  </a:cubicBezTo>
                  <a:cubicBezTo>
                    <a:pt x="1875" y="136"/>
                    <a:pt x="1834" y="122"/>
                    <a:pt x="1872" y="160"/>
                  </a:cubicBezTo>
                  <a:cubicBezTo>
                    <a:pt x="1878" y="166"/>
                    <a:pt x="1888" y="165"/>
                    <a:pt x="1896" y="168"/>
                  </a:cubicBezTo>
                  <a:cubicBezTo>
                    <a:pt x="1977" y="158"/>
                    <a:pt x="1940" y="167"/>
                    <a:pt x="2008" y="144"/>
                  </a:cubicBezTo>
                  <a:cubicBezTo>
                    <a:pt x="2016" y="141"/>
                    <a:pt x="2032" y="136"/>
                    <a:pt x="2032" y="136"/>
                  </a:cubicBezTo>
                  <a:cubicBezTo>
                    <a:pt x="2070" y="193"/>
                    <a:pt x="2082" y="257"/>
                    <a:pt x="2152" y="280"/>
                  </a:cubicBezTo>
                  <a:cubicBezTo>
                    <a:pt x="2186" y="332"/>
                    <a:pt x="2184" y="382"/>
                    <a:pt x="2200" y="440"/>
                  </a:cubicBezTo>
                  <a:cubicBezTo>
                    <a:pt x="2211" y="480"/>
                    <a:pt x="2225" y="502"/>
                    <a:pt x="2240" y="536"/>
                  </a:cubicBezTo>
                  <a:cubicBezTo>
                    <a:pt x="2261" y="582"/>
                    <a:pt x="2249" y="598"/>
                    <a:pt x="2288" y="624"/>
                  </a:cubicBezTo>
                  <a:cubicBezTo>
                    <a:pt x="2330" y="562"/>
                    <a:pt x="2301" y="529"/>
                    <a:pt x="2376" y="504"/>
                  </a:cubicBezTo>
                  <a:cubicBezTo>
                    <a:pt x="2399" y="507"/>
                    <a:pt x="2445" y="522"/>
                    <a:pt x="2472" y="504"/>
                  </a:cubicBezTo>
                  <a:cubicBezTo>
                    <a:pt x="2553" y="450"/>
                    <a:pt x="2534" y="286"/>
                    <a:pt x="2624" y="256"/>
                  </a:cubicBezTo>
                  <a:cubicBezTo>
                    <a:pt x="2650" y="178"/>
                    <a:pt x="2776" y="152"/>
                    <a:pt x="2848" y="128"/>
                  </a:cubicBezTo>
                  <a:cubicBezTo>
                    <a:pt x="2876" y="119"/>
                    <a:pt x="2894" y="109"/>
                    <a:pt x="2920" y="96"/>
                  </a:cubicBezTo>
                  <a:cubicBezTo>
                    <a:pt x="2928" y="92"/>
                    <a:pt x="2944" y="88"/>
                    <a:pt x="2944" y="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1" name="Line 7"/>
            <p:cNvSpPr>
              <a:spLocks noChangeShapeType="1"/>
            </p:cNvSpPr>
            <p:nvPr/>
          </p:nvSpPr>
          <p:spPr bwMode="auto">
            <a:xfrm>
              <a:off x="1248" y="1528"/>
              <a:ext cx="30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Text Box 8"/>
            <p:cNvSpPr txBox="1">
              <a:spLocks noChangeArrowheads="1"/>
            </p:cNvSpPr>
            <p:nvPr/>
          </p:nvSpPr>
          <p:spPr bwMode="auto">
            <a:xfrm>
              <a:off x="950" y="1431"/>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en-US" altLang="zh-CN" sz="1200"/>
                <a:t>R</a:t>
              </a:r>
            </a:p>
          </p:txBody>
        </p:sp>
        <p:sp>
          <p:nvSpPr>
            <p:cNvPr id="47113" name="Text Box 9"/>
            <p:cNvSpPr txBox="1">
              <a:spLocks noChangeArrowheads="1"/>
            </p:cNvSpPr>
            <p:nvPr/>
          </p:nvSpPr>
          <p:spPr bwMode="auto">
            <a:xfrm>
              <a:off x="766" y="649"/>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接收场强</a:t>
              </a:r>
            </a:p>
          </p:txBody>
        </p:sp>
        <p:sp>
          <p:nvSpPr>
            <p:cNvPr id="47114" name="Text Box 10"/>
            <p:cNvSpPr txBox="1">
              <a:spLocks noChangeArrowheads="1"/>
            </p:cNvSpPr>
            <p:nvPr/>
          </p:nvSpPr>
          <p:spPr bwMode="auto">
            <a:xfrm>
              <a:off x="4494" y="2273"/>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持续时间</a:t>
              </a:r>
            </a:p>
          </p:txBody>
        </p:sp>
        <p:sp>
          <p:nvSpPr>
            <p:cNvPr id="47115" name="Text Box 11"/>
            <p:cNvSpPr txBox="1">
              <a:spLocks noChangeArrowheads="1"/>
            </p:cNvSpPr>
            <p:nvPr/>
          </p:nvSpPr>
          <p:spPr bwMode="auto">
            <a:xfrm>
              <a:off x="2606" y="2273"/>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深度衰落</a:t>
              </a:r>
            </a:p>
          </p:txBody>
        </p:sp>
        <p:sp>
          <p:nvSpPr>
            <p:cNvPr id="47116" name="Line 12"/>
            <p:cNvSpPr>
              <a:spLocks noChangeShapeType="1"/>
            </p:cNvSpPr>
            <p:nvPr/>
          </p:nvSpPr>
          <p:spPr bwMode="auto">
            <a:xfrm flipH="1" flipV="1">
              <a:off x="1856" y="1656"/>
              <a:ext cx="760"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7" name="Line 13"/>
            <p:cNvSpPr>
              <a:spLocks noChangeShapeType="1"/>
            </p:cNvSpPr>
            <p:nvPr/>
          </p:nvSpPr>
          <p:spPr bwMode="auto">
            <a:xfrm flipH="1" flipV="1">
              <a:off x="2616" y="1784"/>
              <a:ext cx="20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8" name="Line 14"/>
            <p:cNvSpPr>
              <a:spLocks noChangeShapeType="1"/>
            </p:cNvSpPr>
            <p:nvPr/>
          </p:nvSpPr>
          <p:spPr bwMode="auto">
            <a:xfrm flipV="1">
              <a:off x="2968" y="1680"/>
              <a:ext cx="728"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95</a:t>
            </a:fld>
            <a:endParaRPr lang="en-GB" altLang="zh-CN"/>
          </a:p>
        </p:txBody>
      </p:sp>
    </p:spTree>
    <p:extLst>
      <p:ext uri="{BB962C8B-B14F-4D97-AF65-F5344CB8AC3E}">
        <p14:creationId xmlns:p14="http://schemas.microsoft.com/office/powerpoint/2010/main" val="15011207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08000" y="626269"/>
            <a:ext cx="7772400" cy="762000"/>
          </a:xfrm>
        </p:spPr>
        <p:txBody>
          <a:bodyPr/>
          <a:lstStyle/>
          <a:p>
            <a:pPr eaLnBrk="1" hangingPunct="1"/>
            <a:r>
              <a:rPr lang="zh-CN" altLang="en-US" b="1" dirty="0">
                <a:ea typeface="大黑体" charset="-122"/>
              </a:rPr>
              <a:t>交织效果：对抗突发干扰</a:t>
            </a:r>
          </a:p>
        </p:txBody>
      </p:sp>
      <p:grpSp>
        <p:nvGrpSpPr>
          <p:cNvPr id="48131" name="Group 3"/>
          <p:cNvGrpSpPr>
            <a:grpSpLocks/>
          </p:cNvGrpSpPr>
          <p:nvPr/>
        </p:nvGrpSpPr>
        <p:grpSpPr bwMode="auto">
          <a:xfrm>
            <a:off x="1263650" y="1955800"/>
            <a:ext cx="6483350" cy="3378200"/>
            <a:chOff x="796" y="1232"/>
            <a:chExt cx="4084" cy="2128"/>
          </a:xfrm>
        </p:grpSpPr>
        <p:sp>
          <p:nvSpPr>
            <p:cNvPr id="48132" name="Line 4"/>
            <p:cNvSpPr>
              <a:spLocks noChangeShapeType="1"/>
            </p:cNvSpPr>
            <p:nvPr/>
          </p:nvSpPr>
          <p:spPr bwMode="auto">
            <a:xfrm>
              <a:off x="1264" y="1464"/>
              <a:ext cx="35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3" name="Line 5"/>
            <p:cNvSpPr>
              <a:spLocks noChangeShapeType="1"/>
            </p:cNvSpPr>
            <p:nvPr/>
          </p:nvSpPr>
          <p:spPr bwMode="auto">
            <a:xfrm>
              <a:off x="1264" y="2144"/>
              <a:ext cx="35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4" name="Line 6"/>
            <p:cNvSpPr>
              <a:spLocks noChangeShapeType="1"/>
            </p:cNvSpPr>
            <p:nvPr/>
          </p:nvSpPr>
          <p:spPr bwMode="auto">
            <a:xfrm>
              <a:off x="1288" y="2768"/>
              <a:ext cx="35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5" name="Line 7"/>
            <p:cNvSpPr>
              <a:spLocks noChangeShapeType="1"/>
            </p:cNvSpPr>
            <p:nvPr/>
          </p:nvSpPr>
          <p:spPr bwMode="auto">
            <a:xfrm>
              <a:off x="1512" y="1232"/>
              <a:ext cx="294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6" name="Line 8"/>
            <p:cNvSpPr>
              <a:spLocks noChangeShapeType="1"/>
            </p:cNvSpPr>
            <p:nvPr/>
          </p:nvSpPr>
          <p:spPr bwMode="auto">
            <a:xfrm>
              <a:off x="1512" y="1656"/>
              <a:ext cx="294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7" name="Freeform 9"/>
            <p:cNvSpPr>
              <a:spLocks/>
            </p:cNvSpPr>
            <p:nvPr/>
          </p:nvSpPr>
          <p:spPr bwMode="auto">
            <a:xfrm>
              <a:off x="2216" y="1880"/>
              <a:ext cx="552" cy="493"/>
            </a:xfrm>
            <a:custGeom>
              <a:avLst/>
              <a:gdLst>
                <a:gd name="T0" fmla="*/ 0 w 552"/>
                <a:gd name="T1" fmla="*/ 272 h 493"/>
                <a:gd name="T2" fmla="*/ 8 w 552"/>
                <a:gd name="T3" fmla="*/ 24 h 493"/>
                <a:gd name="T4" fmla="*/ 16 w 552"/>
                <a:gd name="T5" fmla="*/ 0 h 493"/>
                <a:gd name="T6" fmla="*/ 56 w 552"/>
                <a:gd name="T7" fmla="*/ 120 h 493"/>
                <a:gd name="T8" fmla="*/ 64 w 552"/>
                <a:gd name="T9" fmla="*/ 440 h 493"/>
                <a:gd name="T10" fmla="*/ 80 w 552"/>
                <a:gd name="T11" fmla="*/ 416 h 493"/>
                <a:gd name="T12" fmla="*/ 96 w 552"/>
                <a:gd name="T13" fmla="*/ 368 h 493"/>
                <a:gd name="T14" fmla="*/ 72 w 552"/>
                <a:gd name="T15" fmla="*/ 128 h 493"/>
                <a:gd name="T16" fmla="*/ 80 w 552"/>
                <a:gd name="T17" fmla="*/ 72 h 493"/>
                <a:gd name="T18" fmla="*/ 88 w 552"/>
                <a:gd name="T19" fmla="*/ 48 h 493"/>
                <a:gd name="T20" fmla="*/ 104 w 552"/>
                <a:gd name="T21" fmla="*/ 72 h 493"/>
                <a:gd name="T22" fmla="*/ 152 w 552"/>
                <a:gd name="T23" fmla="*/ 248 h 493"/>
                <a:gd name="T24" fmla="*/ 160 w 552"/>
                <a:gd name="T25" fmla="*/ 80 h 493"/>
                <a:gd name="T26" fmla="*/ 192 w 552"/>
                <a:gd name="T27" fmla="*/ 128 h 493"/>
                <a:gd name="T28" fmla="*/ 216 w 552"/>
                <a:gd name="T29" fmla="*/ 432 h 493"/>
                <a:gd name="T30" fmla="*/ 240 w 552"/>
                <a:gd name="T31" fmla="*/ 160 h 493"/>
                <a:gd name="T32" fmla="*/ 248 w 552"/>
                <a:gd name="T33" fmla="*/ 56 h 493"/>
                <a:gd name="T34" fmla="*/ 256 w 552"/>
                <a:gd name="T35" fmla="*/ 32 h 493"/>
                <a:gd name="T36" fmla="*/ 280 w 552"/>
                <a:gd name="T37" fmla="*/ 40 h 493"/>
                <a:gd name="T38" fmla="*/ 352 w 552"/>
                <a:gd name="T39" fmla="*/ 472 h 493"/>
                <a:gd name="T40" fmla="*/ 376 w 552"/>
                <a:gd name="T41" fmla="*/ 40 h 493"/>
                <a:gd name="T42" fmla="*/ 400 w 552"/>
                <a:gd name="T43" fmla="*/ 144 h 493"/>
                <a:gd name="T44" fmla="*/ 432 w 552"/>
                <a:gd name="T45" fmla="*/ 360 h 493"/>
                <a:gd name="T46" fmla="*/ 440 w 552"/>
                <a:gd name="T47" fmla="*/ 424 h 493"/>
                <a:gd name="T48" fmla="*/ 456 w 552"/>
                <a:gd name="T49" fmla="*/ 472 h 493"/>
                <a:gd name="T50" fmla="*/ 456 w 552"/>
                <a:gd name="T51" fmla="*/ 184 h 493"/>
                <a:gd name="T52" fmla="*/ 464 w 552"/>
                <a:gd name="T53" fmla="*/ 64 h 493"/>
                <a:gd name="T54" fmla="*/ 488 w 552"/>
                <a:gd name="T55" fmla="*/ 80 h 493"/>
                <a:gd name="T56" fmla="*/ 504 w 552"/>
                <a:gd name="T57" fmla="*/ 128 h 493"/>
                <a:gd name="T58" fmla="*/ 552 w 552"/>
                <a:gd name="T59" fmla="*/ 264 h 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2"/>
                <a:gd name="T91" fmla="*/ 0 h 493"/>
                <a:gd name="T92" fmla="*/ 552 w 552"/>
                <a:gd name="T93" fmla="*/ 493 h 4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2" h="493">
                  <a:moveTo>
                    <a:pt x="0" y="272"/>
                  </a:moveTo>
                  <a:cubicBezTo>
                    <a:pt x="3" y="189"/>
                    <a:pt x="3" y="107"/>
                    <a:pt x="8" y="24"/>
                  </a:cubicBezTo>
                  <a:cubicBezTo>
                    <a:pt x="8" y="16"/>
                    <a:pt x="8" y="0"/>
                    <a:pt x="16" y="0"/>
                  </a:cubicBezTo>
                  <a:cubicBezTo>
                    <a:pt x="33" y="0"/>
                    <a:pt x="52" y="107"/>
                    <a:pt x="56" y="120"/>
                  </a:cubicBezTo>
                  <a:cubicBezTo>
                    <a:pt x="59" y="227"/>
                    <a:pt x="55" y="334"/>
                    <a:pt x="64" y="440"/>
                  </a:cubicBezTo>
                  <a:cubicBezTo>
                    <a:pt x="65" y="450"/>
                    <a:pt x="76" y="425"/>
                    <a:pt x="80" y="416"/>
                  </a:cubicBezTo>
                  <a:cubicBezTo>
                    <a:pt x="87" y="401"/>
                    <a:pt x="96" y="368"/>
                    <a:pt x="96" y="368"/>
                  </a:cubicBezTo>
                  <a:cubicBezTo>
                    <a:pt x="104" y="287"/>
                    <a:pt x="98" y="206"/>
                    <a:pt x="72" y="128"/>
                  </a:cubicBezTo>
                  <a:cubicBezTo>
                    <a:pt x="75" y="109"/>
                    <a:pt x="76" y="90"/>
                    <a:pt x="80" y="72"/>
                  </a:cubicBezTo>
                  <a:cubicBezTo>
                    <a:pt x="82" y="64"/>
                    <a:pt x="80" y="48"/>
                    <a:pt x="88" y="48"/>
                  </a:cubicBezTo>
                  <a:cubicBezTo>
                    <a:pt x="98" y="48"/>
                    <a:pt x="100" y="63"/>
                    <a:pt x="104" y="72"/>
                  </a:cubicBezTo>
                  <a:cubicBezTo>
                    <a:pt x="129" y="129"/>
                    <a:pt x="133" y="190"/>
                    <a:pt x="152" y="248"/>
                  </a:cubicBezTo>
                  <a:cubicBezTo>
                    <a:pt x="155" y="192"/>
                    <a:pt x="142" y="133"/>
                    <a:pt x="160" y="80"/>
                  </a:cubicBezTo>
                  <a:cubicBezTo>
                    <a:pt x="166" y="62"/>
                    <a:pt x="192" y="128"/>
                    <a:pt x="192" y="128"/>
                  </a:cubicBezTo>
                  <a:cubicBezTo>
                    <a:pt x="209" y="229"/>
                    <a:pt x="184" y="335"/>
                    <a:pt x="216" y="432"/>
                  </a:cubicBezTo>
                  <a:cubicBezTo>
                    <a:pt x="287" y="361"/>
                    <a:pt x="244" y="258"/>
                    <a:pt x="240" y="160"/>
                  </a:cubicBezTo>
                  <a:cubicBezTo>
                    <a:pt x="243" y="125"/>
                    <a:pt x="244" y="91"/>
                    <a:pt x="248" y="56"/>
                  </a:cubicBezTo>
                  <a:cubicBezTo>
                    <a:pt x="249" y="48"/>
                    <a:pt x="248" y="36"/>
                    <a:pt x="256" y="32"/>
                  </a:cubicBezTo>
                  <a:cubicBezTo>
                    <a:pt x="264" y="28"/>
                    <a:pt x="272" y="37"/>
                    <a:pt x="280" y="40"/>
                  </a:cubicBezTo>
                  <a:cubicBezTo>
                    <a:pt x="308" y="181"/>
                    <a:pt x="306" y="334"/>
                    <a:pt x="352" y="472"/>
                  </a:cubicBezTo>
                  <a:cubicBezTo>
                    <a:pt x="445" y="332"/>
                    <a:pt x="344" y="493"/>
                    <a:pt x="376" y="40"/>
                  </a:cubicBezTo>
                  <a:cubicBezTo>
                    <a:pt x="377" y="28"/>
                    <a:pt x="399" y="137"/>
                    <a:pt x="400" y="144"/>
                  </a:cubicBezTo>
                  <a:cubicBezTo>
                    <a:pt x="410" y="216"/>
                    <a:pt x="421" y="288"/>
                    <a:pt x="432" y="360"/>
                  </a:cubicBezTo>
                  <a:cubicBezTo>
                    <a:pt x="435" y="381"/>
                    <a:pt x="435" y="403"/>
                    <a:pt x="440" y="424"/>
                  </a:cubicBezTo>
                  <a:cubicBezTo>
                    <a:pt x="444" y="440"/>
                    <a:pt x="456" y="472"/>
                    <a:pt x="456" y="472"/>
                  </a:cubicBezTo>
                  <a:cubicBezTo>
                    <a:pt x="487" y="378"/>
                    <a:pt x="468" y="282"/>
                    <a:pt x="456" y="184"/>
                  </a:cubicBezTo>
                  <a:cubicBezTo>
                    <a:pt x="459" y="144"/>
                    <a:pt x="452" y="102"/>
                    <a:pt x="464" y="64"/>
                  </a:cubicBezTo>
                  <a:cubicBezTo>
                    <a:pt x="467" y="55"/>
                    <a:pt x="483" y="72"/>
                    <a:pt x="488" y="80"/>
                  </a:cubicBezTo>
                  <a:cubicBezTo>
                    <a:pt x="497" y="94"/>
                    <a:pt x="499" y="112"/>
                    <a:pt x="504" y="128"/>
                  </a:cubicBezTo>
                  <a:cubicBezTo>
                    <a:pt x="519" y="173"/>
                    <a:pt x="531" y="221"/>
                    <a:pt x="552" y="2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38" name="Rectangle 10"/>
            <p:cNvSpPr>
              <a:spLocks noChangeArrowheads="1"/>
            </p:cNvSpPr>
            <p:nvPr/>
          </p:nvSpPr>
          <p:spPr bwMode="auto">
            <a:xfrm>
              <a:off x="1520" y="2592"/>
              <a:ext cx="688" cy="360"/>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8139" name="Rectangle 11"/>
            <p:cNvSpPr>
              <a:spLocks noChangeArrowheads="1"/>
            </p:cNvSpPr>
            <p:nvPr/>
          </p:nvSpPr>
          <p:spPr bwMode="auto">
            <a:xfrm>
              <a:off x="2208" y="2596"/>
              <a:ext cx="584" cy="360"/>
            </a:xfrm>
            <a:prstGeom prst="rect">
              <a:avLst/>
            </a:prstGeom>
            <a:solidFill>
              <a:srgbClr val="FFCC00"/>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8140" name="Rectangle 12"/>
            <p:cNvSpPr>
              <a:spLocks noChangeArrowheads="1"/>
            </p:cNvSpPr>
            <p:nvPr/>
          </p:nvSpPr>
          <p:spPr bwMode="auto">
            <a:xfrm>
              <a:off x="2786" y="2608"/>
              <a:ext cx="1720" cy="360"/>
            </a:xfrm>
            <a:prstGeom prst="rect">
              <a:avLst/>
            </a:prstGeom>
            <a:solidFill>
              <a:srgbClr val="FFFF99"/>
            </a:solidFill>
            <a:ln w="9525">
              <a:solidFill>
                <a:schemeClr val="tx1"/>
              </a:solidFill>
              <a:miter lim="800000"/>
              <a:headEnd/>
              <a:tailEnd/>
            </a:ln>
          </p:spPr>
          <p:txBody>
            <a:bodyPr wrap="none" anchor="ct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endParaRPr lang="zh-CN" altLang="en-US"/>
            </a:p>
          </p:txBody>
        </p:sp>
        <p:sp>
          <p:nvSpPr>
            <p:cNvPr id="48141" name="Text Box 13"/>
            <p:cNvSpPr txBox="1">
              <a:spLocks noChangeArrowheads="1"/>
            </p:cNvSpPr>
            <p:nvPr/>
          </p:nvSpPr>
          <p:spPr bwMode="auto">
            <a:xfrm>
              <a:off x="796" y="1381"/>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接收信号</a:t>
              </a:r>
            </a:p>
          </p:txBody>
        </p:sp>
        <p:sp>
          <p:nvSpPr>
            <p:cNvPr id="48142" name="Text Box 14"/>
            <p:cNvSpPr txBox="1">
              <a:spLocks noChangeArrowheads="1"/>
            </p:cNvSpPr>
            <p:nvPr/>
          </p:nvSpPr>
          <p:spPr bwMode="auto">
            <a:xfrm>
              <a:off x="802" y="2047"/>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突发干扰</a:t>
              </a:r>
            </a:p>
          </p:txBody>
        </p:sp>
        <p:sp>
          <p:nvSpPr>
            <p:cNvPr id="48143" name="Text Box 15"/>
            <p:cNvSpPr txBox="1">
              <a:spLocks noChangeArrowheads="1"/>
            </p:cNvSpPr>
            <p:nvPr/>
          </p:nvSpPr>
          <p:spPr bwMode="auto">
            <a:xfrm>
              <a:off x="802" y="2665"/>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接收码流</a:t>
              </a:r>
            </a:p>
          </p:txBody>
        </p:sp>
        <p:sp>
          <p:nvSpPr>
            <p:cNvPr id="48144" name="Text Box 16"/>
            <p:cNvSpPr txBox="1">
              <a:spLocks noChangeArrowheads="1"/>
            </p:cNvSpPr>
            <p:nvPr/>
          </p:nvSpPr>
          <p:spPr bwMode="auto">
            <a:xfrm>
              <a:off x="1036" y="3187"/>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r>
                <a:rPr lang="zh-CN" altLang="en-US" sz="1200"/>
                <a:t>突发误码</a:t>
              </a:r>
            </a:p>
          </p:txBody>
        </p:sp>
        <p:sp>
          <p:nvSpPr>
            <p:cNvPr id="48145" name="Line 17"/>
            <p:cNvSpPr>
              <a:spLocks noChangeShapeType="1"/>
            </p:cNvSpPr>
            <p:nvPr/>
          </p:nvSpPr>
          <p:spPr bwMode="auto">
            <a:xfrm flipV="1">
              <a:off x="1532" y="2966"/>
              <a:ext cx="912" cy="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6" name="Freeform 18"/>
            <p:cNvSpPr>
              <a:spLocks/>
            </p:cNvSpPr>
            <p:nvPr/>
          </p:nvSpPr>
          <p:spPr bwMode="auto">
            <a:xfrm>
              <a:off x="1514" y="1237"/>
              <a:ext cx="2934" cy="445"/>
            </a:xfrm>
            <a:custGeom>
              <a:avLst/>
              <a:gdLst>
                <a:gd name="T0" fmla="*/ 66 w 2934"/>
                <a:gd name="T1" fmla="*/ 43 h 445"/>
                <a:gd name="T2" fmla="*/ 108 w 2934"/>
                <a:gd name="T3" fmla="*/ 7 h 445"/>
                <a:gd name="T4" fmla="*/ 120 w 2934"/>
                <a:gd name="T5" fmla="*/ 343 h 445"/>
                <a:gd name="T6" fmla="*/ 168 w 2934"/>
                <a:gd name="T7" fmla="*/ 367 h 445"/>
                <a:gd name="T8" fmla="*/ 198 w 2934"/>
                <a:gd name="T9" fmla="*/ 235 h 445"/>
                <a:gd name="T10" fmla="*/ 246 w 2934"/>
                <a:gd name="T11" fmla="*/ 7 h 445"/>
                <a:gd name="T12" fmla="*/ 324 w 2934"/>
                <a:gd name="T13" fmla="*/ 361 h 445"/>
                <a:gd name="T14" fmla="*/ 378 w 2934"/>
                <a:gd name="T15" fmla="*/ 415 h 445"/>
                <a:gd name="T16" fmla="*/ 432 w 2934"/>
                <a:gd name="T17" fmla="*/ 313 h 445"/>
                <a:gd name="T18" fmla="*/ 462 w 2934"/>
                <a:gd name="T19" fmla="*/ 127 h 445"/>
                <a:gd name="T20" fmla="*/ 534 w 2934"/>
                <a:gd name="T21" fmla="*/ 85 h 445"/>
                <a:gd name="T22" fmla="*/ 546 w 2934"/>
                <a:gd name="T23" fmla="*/ 415 h 445"/>
                <a:gd name="T24" fmla="*/ 588 w 2934"/>
                <a:gd name="T25" fmla="*/ 355 h 445"/>
                <a:gd name="T26" fmla="*/ 666 w 2934"/>
                <a:gd name="T27" fmla="*/ 7 h 445"/>
                <a:gd name="T28" fmla="*/ 708 w 2934"/>
                <a:gd name="T29" fmla="*/ 367 h 445"/>
                <a:gd name="T30" fmla="*/ 762 w 2934"/>
                <a:gd name="T31" fmla="*/ 373 h 445"/>
                <a:gd name="T32" fmla="*/ 816 w 2934"/>
                <a:gd name="T33" fmla="*/ 61 h 445"/>
                <a:gd name="T34" fmla="*/ 846 w 2934"/>
                <a:gd name="T35" fmla="*/ 13 h 445"/>
                <a:gd name="T36" fmla="*/ 918 w 2934"/>
                <a:gd name="T37" fmla="*/ 427 h 445"/>
                <a:gd name="T38" fmla="*/ 948 w 2934"/>
                <a:gd name="T39" fmla="*/ 403 h 445"/>
                <a:gd name="T40" fmla="*/ 1002 w 2934"/>
                <a:gd name="T41" fmla="*/ 151 h 445"/>
                <a:gd name="T42" fmla="*/ 1026 w 2934"/>
                <a:gd name="T43" fmla="*/ 19 h 445"/>
                <a:gd name="T44" fmla="*/ 1086 w 2934"/>
                <a:gd name="T45" fmla="*/ 109 h 445"/>
                <a:gd name="T46" fmla="*/ 1140 w 2934"/>
                <a:gd name="T47" fmla="*/ 97 h 445"/>
                <a:gd name="T48" fmla="*/ 1218 w 2934"/>
                <a:gd name="T49" fmla="*/ 37 h 445"/>
                <a:gd name="T50" fmla="*/ 1188 w 2934"/>
                <a:gd name="T51" fmla="*/ 283 h 445"/>
                <a:gd name="T52" fmla="*/ 1218 w 2934"/>
                <a:gd name="T53" fmla="*/ 409 h 445"/>
                <a:gd name="T54" fmla="*/ 1356 w 2934"/>
                <a:gd name="T55" fmla="*/ 13 h 445"/>
                <a:gd name="T56" fmla="*/ 1392 w 2934"/>
                <a:gd name="T57" fmla="*/ 169 h 445"/>
                <a:gd name="T58" fmla="*/ 1416 w 2934"/>
                <a:gd name="T59" fmla="*/ 409 h 445"/>
                <a:gd name="T60" fmla="*/ 1470 w 2934"/>
                <a:gd name="T61" fmla="*/ 337 h 445"/>
                <a:gd name="T62" fmla="*/ 1524 w 2934"/>
                <a:gd name="T63" fmla="*/ 7 h 445"/>
                <a:gd name="T64" fmla="*/ 1560 w 2934"/>
                <a:gd name="T65" fmla="*/ 31 h 445"/>
                <a:gd name="T66" fmla="*/ 1584 w 2934"/>
                <a:gd name="T67" fmla="*/ 391 h 445"/>
                <a:gd name="T68" fmla="*/ 1602 w 2934"/>
                <a:gd name="T69" fmla="*/ 445 h 445"/>
                <a:gd name="T70" fmla="*/ 1626 w 2934"/>
                <a:gd name="T71" fmla="*/ 403 h 445"/>
                <a:gd name="T72" fmla="*/ 1674 w 2934"/>
                <a:gd name="T73" fmla="*/ 73 h 445"/>
                <a:gd name="T74" fmla="*/ 1698 w 2934"/>
                <a:gd name="T75" fmla="*/ 1 h 445"/>
                <a:gd name="T76" fmla="*/ 1752 w 2934"/>
                <a:gd name="T77" fmla="*/ 61 h 445"/>
                <a:gd name="T78" fmla="*/ 1836 w 2934"/>
                <a:gd name="T79" fmla="*/ 439 h 445"/>
                <a:gd name="T80" fmla="*/ 1914 w 2934"/>
                <a:gd name="T81" fmla="*/ 7 h 445"/>
                <a:gd name="T82" fmla="*/ 1992 w 2934"/>
                <a:gd name="T83" fmla="*/ 235 h 445"/>
                <a:gd name="T84" fmla="*/ 2118 w 2934"/>
                <a:gd name="T85" fmla="*/ 211 h 445"/>
                <a:gd name="T86" fmla="*/ 2208 w 2934"/>
                <a:gd name="T87" fmla="*/ 205 h 445"/>
                <a:gd name="T88" fmla="*/ 2292 w 2934"/>
                <a:gd name="T89" fmla="*/ 67 h 445"/>
                <a:gd name="T90" fmla="*/ 2340 w 2934"/>
                <a:gd name="T91" fmla="*/ 409 h 445"/>
                <a:gd name="T92" fmla="*/ 2400 w 2934"/>
                <a:gd name="T93" fmla="*/ 151 h 445"/>
                <a:gd name="T94" fmla="*/ 2472 w 2934"/>
                <a:gd name="T95" fmla="*/ 235 h 445"/>
                <a:gd name="T96" fmla="*/ 2550 w 2934"/>
                <a:gd name="T97" fmla="*/ 295 h 445"/>
                <a:gd name="T98" fmla="*/ 2580 w 2934"/>
                <a:gd name="T99" fmla="*/ 1 h 445"/>
                <a:gd name="T100" fmla="*/ 2622 w 2934"/>
                <a:gd name="T101" fmla="*/ 43 h 445"/>
                <a:gd name="T102" fmla="*/ 2652 w 2934"/>
                <a:gd name="T103" fmla="*/ 361 h 445"/>
                <a:gd name="T104" fmla="*/ 2730 w 2934"/>
                <a:gd name="T105" fmla="*/ 271 h 445"/>
                <a:gd name="T106" fmla="*/ 2772 w 2934"/>
                <a:gd name="T107" fmla="*/ 13 h 445"/>
                <a:gd name="T108" fmla="*/ 2814 w 2934"/>
                <a:gd name="T109" fmla="*/ 97 h 445"/>
                <a:gd name="T110" fmla="*/ 2826 w 2934"/>
                <a:gd name="T111" fmla="*/ 379 h 445"/>
                <a:gd name="T112" fmla="*/ 2934 w 2934"/>
                <a:gd name="T113" fmla="*/ 247 h 4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34"/>
                <a:gd name="T172" fmla="*/ 0 h 445"/>
                <a:gd name="T173" fmla="*/ 2934 w 2934"/>
                <a:gd name="T174" fmla="*/ 445 h 44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34" h="445">
                  <a:moveTo>
                    <a:pt x="0" y="229"/>
                  </a:moveTo>
                  <a:cubicBezTo>
                    <a:pt x="21" y="167"/>
                    <a:pt x="37" y="101"/>
                    <a:pt x="66" y="43"/>
                  </a:cubicBezTo>
                  <a:cubicBezTo>
                    <a:pt x="69" y="37"/>
                    <a:pt x="68" y="30"/>
                    <a:pt x="72" y="25"/>
                  </a:cubicBezTo>
                  <a:cubicBezTo>
                    <a:pt x="80" y="14"/>
                    <a:pt x="96" y="11"/>
                    <a:pt x="108" y="7"/>
                  </a:cubicBezTo>
                  <a:cubicBezTo>
                    <a:pt x="114" y="47"/>
                    <a:pt x="115" y="82"/>
                    <a:pt x="102" y="121"/>
                  </a:cubicBezTo>
                  <a:cubicBezTo>
                    <a:pt x="106" y="197"/>
                    <a:pt x="115" y="267"/>
                    <a:pt x="120" y="343"/>
                  </a:cubicBezTo>
                  <a:cubicBezTo>
                    <a:pt x="126" y="421"/>
                    <a:pt x="103" y="407"/>
                    <a:pt x="144" y="421"/>
                  </a:cubicBezTo>
                  <a:cubicBezTo>
                    <a:pt x="158" y="378"/>
                    <a:pt x="149" y="396"/>
                    <a:pt x="168" y="367"/>
                  </a:cubicBezTo>
                  <a:cubicBezTo>
                    <a:pt x="177" y="311"/>
                    <a:pt x="172" y="343"/>
                    <a:pt x="186" y="271"/>
                  </a:cubicBezTo>
                  <a:cubicBezTo>
                    <a:pt x="188" y="259"/>
                    <a:pt x="198" y="235"/>
                    <a:pt x="198" y="235"/>
                  </a:cubicBezTo>
                  <a:cubicBezTo>
                    <a:pt x="204" y="177"/>
                    <a:pt x="209" y="118"/>
                    <a:pt x="222" y="61"/>
                  </a:cubicBezTo>
                  <a:cubicBezTo>
                    <a:pt x="226" y="41"/>
                    <a:pt x="240" y="26"/>
                    <a:pt x="246" y="7"/>
                  </a:cubicBezTo>
                  <a:cubicBezTo>
                    <a:pt x="381" y="52"/>
                    <a:pt x="144" y="365"/>
                    <a:pt x="294" y="415"/>
                  </a:cubicBezTo>
                  <a:cubicBezTo>
                    <a:pt x="324" y="405"/>
                    <a:pt x="316" y="390"/>
                    <a:pt x="324" y="361"/>
                  </a:cubicBezTo>
                  <a:cubicBezTo>
                    <a:pt x="331" y="334"/>
                    <a:pt x="341" y="310"/>
                    <a:pt x="348" y="283"/>
                  </a:cubicBezTo>
                  <a:cubicBezTo>
                    <a:pt x="350" y="322"/>
                    <a:pt x="330" y="399"/>
                    <a:pt x="378" y="415"/>
                  </a:cubicBezTo>
                  <a:cubicBezTo>
                    <a:pt x="386" y="413"/>
                    <a:pt x="397" y="415"/>
                    <a:pt x="402" y="409"/>
                  </a:cubicBezTo>
                  <a:cubicBezTo>
                    <a:pt x="414" y="395"/>
                    <a:pt x="425" y="335"/>
                    <a:pt x="432" y="313"/>
                  </a:cubicBezTo>
                  <a:cubicBezTo>
                    <a:pt x="436" y="301"/>
                    <a:pt x="444" y="277"/>
                    <a:pt x="444" y="277"/>
                  </a:cubicBezTo>
                  <a:cubicBezTo>
                    <a:pt x="450" y="227"/>
                    <a:pt x="454" y="177"/>
                    <a:pt x="462" y="127"/>
                  </a:cubicBezTo>
                  <a:cubicBezTo>
                    <a:pt x="470" y="76"/>
                    <a:pt x="462" y="31"/>
                    <a:pt x="516" y="13"/>
                  </a:cubicBezTo>
                  <a:cubicBezTo>
                    <a:pt x="532" y="61"/>
                    <a:pt x="526" y="37"/>
                    <a:pt x="534" y="85"/>
                  </a:cubicBezTo>
                  <a:cubicBezTo>
                    <a:pt x="532" y="153"/>
                    <a:pt x="532" y="221"/>
                    <a:pt x="528" y="289"/>
                  </a:cubicBezTo>
                  <a:cubicBezTo>
                    <a:pt x="526" y="334"/>
                    <a:pt x="501" y="385"/>
                    <a:pt x="546" y="415"/>
                  </a:cubicBezTo>
                  <a:cubicBezTo>
                    <a:pt x="582" y="406"/>
                    <a:pt x="567" y="417"/>
                    <a:pt x="582" y="373"/>
                  </a:cubicBezTo>
                  <a:cubicBezTo>
                    <a:pt x="584" y="367"/>
                    <a:pt x="588" y="355"/>
                    <a:pt x="588" y="355"/>
                  </a:cubicBezTo>
                  <a:cubicBezTo>
                    <a:pt x="596" y="242"/>
                    <a:pt x="596" y="168"/>
                    <a:pt x="630" y="67"/>
                  </a:cubicBezTo>
                  <a:cubicBezTo>
                    <a:pt x="639" y="39"/>
                    <a:pt x="637" y="17"/>
                    <a:pt x="666" y="7"/>
                  </a:cubicBezTo>
                  <a:cubicBezTo>
                    <a:pt x="705" y="20"/>
                    <a:pt x="699" y="87"/>
                    <a:pt x="702" y="121"/>
                  </a:cubicBezTo>
                  <a:cubicBezTo>
                    <a:pt x="704" y="203"/>
                    <a:pt x="705" y="285"/>
                    <a:pt x="708" y="367"/>
                  </a:cubicBezTo>
                  <a:cubicBezTo>
                    <a:pt x="710" y="406"/>
                    <a:pt x="707" y="398"/>
                    <a:pt x="732" y="415"/>
                  </a:cubicBezTo>
                  <a:cubicBezTo>
                    <a:pt x="762" y="405"/>
                    <a:pt x="748" y="415"/>
                    <a:pt x="762" y="373"/>
                  </a:cubicBezTo>
                  <a:cubicBezTo>
                    <a:pt x="775" y="335"/>
                    <a:pt x="788" y="298"/>
                    <a:pt x="798" y="259"/>
                  </a:cubicBezTo>
                  <a:cubicBezTo>
                    <a:pt x="801" y="187"/>
                    <a:pt x="804" y="129"/>
                    <a:pt x="816" y="61"/>
                  </a:cubicBezTo>
                  <a:cubicBezTo>
                    <a:pt x="819" y="47"/>
                    <a:pt x="819" y="30"/>
                    <a:pt x="828" y="19"/>
                  </a:cubicBezTo>
                  <a:cubicBezTo>
                    <a:pt x="832" y="14"/>
                    <a:pt x="840" y="15"/>
                    <a:pt x="846" y="13"/>
                  </a:cubicBezTo>
                  <a:cubicBezTo>
                    <a:pt x="891" y="28"/>
                    <a:pt x="893" y="68"/>
                    <a:pt x="900" y="109"/>
                  </a:cubicBezTo>
                  <a:cubicBezTo>
                    <a:pt x="902" y="165"/>
                    <a:pt x="893" y="351"/>
                    <a:pt x="918" y="427"/>
                  </a:cubicBezTo>
                  <a:cubicBezTo>
                    <a:pt x="926" y="425"/>
                    <a:pt x="936" y="426"/>
                    <a:pt x="942" y="421"/>
                  </a:cubicBezTo>
                  <a:cubicBezTo>
                    <a:pt x="947" y="417"/>
                    <a:pt x="945" y="409"/>
                    <a:pt x="948" y="403"/>
                  </a:cubicBezTo>
                  <a:cubicBezTo>
                    <a:pt x="976" y="346"/>
                    <a:pt x="981" y="296"/>
                    <a:pt x="996" y="235"/>
                  </a:cubicBezTo>
                  <a:cubicBezTo>
                    <a:pt x="998" y="207"/>
                    <a:pt x="998" y="179"/>
                    <a:pt x="1002" y="151"/>
                  </a:cubicBezTo>
                  <a:cubicBezTo>
                    <a:pt x="1004" y="135"/>
                    <a:pt x="1012" y="119"/>
                    <a:pt x="1014" y="103"/>
                  </a:cubicBezTo>
                  <a:cubicBezTo>
                    <a:pt x="1018" y="75"/>
                    <a:pt x="999" y="28"/>
                    <a:pt x="1026" y="19"/>
                  </a:cubicBezTo>
                  <a:cubicBezTo>
                    <a:pt x="1038" y="15"/>
                    <a:pt x="1062" y="7"/>
                    <a:pt x="1062" y="7"/>
                  </a:cubicBezTo>
                  <a:cubicBezTo>
                    <a:pt x="1070" y="41"/>
                    <a:pt x="1081" y="75"/>
                    <a:pt x="1086" y="109"/>
                  </a:cubicBezTo>
                  <a:cubicBezTo>
                    <a:pt x="1091" y="146"/>
                    <a:pt x="1092" y="182"/>
                    <a:pt x="1104" y="217"/>
                  </a:cubicBezTo>
                  <a:cubicBezTo>
                    <a:pt x="1117" y="177"/>
                    <a:pt x="1127" y="137"/>
                    <a:pt x="1140" y="97"/>
                  </a:cubicBezTo>
                  <a:cubicBezTo>
                    <a:pt x="1150" y="68"/>
                    <a:pt x="1150" y="48"/>
                    <a:pt x="1176" y="31"/>
                  </a:cubicBezTo>
                  <a:cubicBezTo>
                    <a:pt x="1195" y="2"/>
                    <a:pt x="1207" y="4"/>
                    <a:pt x="1218" y="37"/>
                  </a:cubicBezTo>
                  <a:cubicBezTo>
                    <a:pt x="1215" y="102"/>
                    <a:pt x="1218" y="171"/>
                    <a:pt x="1200" y="235"/>
                  </a:cubicBezTo>
                  <a:cubicBezTo>
                    <a:pt x="1182" y="299"/>
                    <a:pt x="1210" y="188"/>
                    <a:pt x="1188" y="283"/>
                  </a:cubicBezTo>
                  <a:cubicBezTo>
                    <a:pt x="1184" y="299"/>
                    <a:pt x="1176" y="331"/>
                    <a:pt x="1176" y="331"/>
                  </a:cubicBezTo>
                  <a:cubicBezTo>
                    <a:pt x="1180" y="386"/>
                    <a:pt x="1164" y="427"/>
                    <a:pt x="1218" y="409"/>
                  </a:cubicBezTo>
                  <a:cubicBezTo>
                    <a:pt x="1250" y="362"/>
                    <a:pt x="1260" y="312"/>
                    <a:pt x="1278" y="259"/>
                  </a:cubicBezTo>
                  <a:cubicBezTo>
                    <a:pt x="1285" y="192"/>
                    <a:pt x="1271" y="41"/>
                    <a:pt x="1356" y="13"/>
                  </a:cubicBezTo>
                  <a:cubicBezTo>
                    <a:pt x="1387" y="23"/>
                    <a:pt x="1374" y="13"/>
                    <a:pt x="1380" y="61"/>
                  </a:cubicBezTo>
                  <a:cubicBezTo>
                    <a:pt x="1384" y="97"/>
                    <a:pt x="1392" y="169"/>
                    <a:pt x="1392" y="169"/>
                  </a:cubicBezTo>
                  <a:cubicBezTo>
                    <a:pt x="1390" y="229"/>
                    <a:pt x="1386" y="289"/>
                    <a:pt x="1386" y="349"/>
                  </a:cubicBezTo>
                  <a:cubicBezTo>
                    <a:pt x="1386" y="379"/>
                    <a:pt x="1389" y="400"/>
                    <a:pt x="1416" y="409"/>
                  </a:cubicBezTo>
                  <a:cubicBezTo>
                    <a:pt x="1428" y="407"/>
                    <a:pt x="1443" y="411"/>
                    <a:pt x="1452" y="403"/>
                  </a:cubicBezTo>
                  <a:cubicBezTo>
                    <a:pt x="1461" y="395"/>
                    <a:pt x="1467" y="349"/>
                    <a:pt x="1470" y="337"/>
                  </a:cubicBezTo>
                  <a:cubicBezTo>
                    <a:pt x="1480" y="301"/>
                    <a:pt x="1489" y="273"/>
                    <a:pt x="1494" y="235"/>
                  </a:cubicBezTo>
                  <a:cubicBezTo>
                    <a:pt x="1496" y="158"/>
                    <a:pt x="1451" y="31"/>
                    <a:pt x="1524" y="7"/>
                  </a:cubicBezTo>
                  <a:cubicBezTo>
                    <a:pt x="1534" y="9"/>
                    <a:pt x="1546" y="7"/>
                    <a:pt x="1554" y="13"/>
                  </a:cubicBezTo>
                  <a:cubicBezTo>
                    <a:pt x="1559" y="17"/>
                    <a:pt x="1559" y="25"/>
                    <a:pt x="1560" y="31"/>
                  </a:cubicBezTo>
                  <a:cubicBezTo>
                    <a:pt x="1566" y="82"/>
                    <a:pt x="1566" y="121"/>
                    <a:pt x="1578" y="169"/>
                  </a:cubicBezTo>
                  <a:cubicBezTo>
                    <a:pt x="1585" y="244"/>
                    <a:pt x="1576" y="316"/>
                    <a:pt x="1584" y="391"/>
                  </a:cubicBezTo>
                  <a:cubicBezTo>
                    <a:pt x="1585" y="403"/>
                    <a:pt x="1586" y="415"/>
                    <a:pt x="1590" y="427"/>
                  </a:cubicBezTo>
                  <a:cubicBezTo>
                    <a:pt x="1592" y="434"/>
                    <a:pt x="1602" y="445"/>
                    <a:pt x="1602" y="445"/>
                  </a:cubicBezTo>
                  <a:cubicBezTo>
                    <a:pt x="1604" y="435"/>
                    <a:pt x="1603" y="424"/>
                    <a:pt x="1608" y="415"/>
                  </a:cubicBezTo>
                  <a:cubicBezTo>
                    <a:pt x="1612" y="409"/>
                    <a:pt x="1622" y="409"/>
                    <a:pt x="1626" y="403"/>
                  </a:cubicBezTo>
                  <a:cubicBezTo>
                    <a:pt x="1645" y="373"/>
                    <a:pt x="1661" y="294"/>
                    <a:pt x="1668" y="259"/>
                  </a:cubicBezTo>
                  <a:cubicBezTo>
                    <a:pt x="1670" y="197"/>
                    <a:pt x="1669" y="135"/>
                    <a:pt x="1674" y="73"/>
                  </a:cubicBezTo>
                  <a:cubicBezTo>
                    <a:pt x="1676" y="54"/>
                    <a:pt x="1686" y="37"/>
                    <a:pt x="1692" y="19"/>
                  </a:cubicBezTo>
                  <a:cubicBezTo>
                    <a:pt x="1694" y="13"/>
                    <a:pt x="1698" y="1"/>
                    <a:pt x="1698" y="1"/>
                  </a:cubicBezTo>
                  <a:cubicBezTo>
                    <a:pt x="1708" y="3"/>
                    <a:pt x="1719" y="2"/>
                    <a:pt x="1728" y="7"/>
                  </a:cubicBezTo>
                  <a:cubicBezTo>
                    <a:pt x="1740" y="14"/>
                    <a:pt x="1750" y="56"/>
                    <a:pt x="1752" y="61"/>
                  </a:cubicBezTo>
                  <a:cubicBezTo>
                    <a:pt x="1771" y="118"/>
                    <a:pt x="1782" y="176"/>
                    <a:pt x="1794" y="235"/>
                  </a:cubicBezTo>
                  <a:cubicBezTo>
                    <a:pt x="1797" y="305"/>
                    <a:pt x="1770" y="395"/>
                    <a:pt x="1836" y="439"/>
                  </a:cubicBezTo>
                  <a:cubicBezTo>
                    <a:pt x="1850" y="397"/>
                    <a:pt x="1854" y="357"/>
                    <a:pt x="1860" y="313"/>
                  </a:cubicBezTo>
                  <a:cubicBezTo>
                    <a:pt x="1862" y="268"/>
                    <a:pt x="1852" y="48"/>
                    <a:pt x="1914" y="7"/>
                  </a:cubicBezTo>
                  <a:cubicBezTo>
                    <a:pt x="1939" y="24"/>
                    <a:pt x="1941" y="45"/>
                    <a:pt x="1950" y="73"/>
                  </a:cubicBezTo>
                  <a:cubicBezTo>
                    <a:pt x="1967" y="125"/>
                    <a:pt x="1979" y="181"/>
                    <a:pt x="1992" y="235"/>
                  </a:cubicBezTo>
                  <a:cubicBezTo>
                    <a:pt x="1999" y="163"/>
                    <a:pt x="1996" y="52"/>
                    <a:pt x="2064" y="7"/>
                  </a:cubicBezTo>
                  <a:cubicBezTo>
                    <a:pt x="2109" y="37"/>
                    <a:pt x="2104" y="155"/>
                    <a:pt x="2118" y="211"/>
                  </a:cubicBezTo>
                  <a:cubicBezTo>
                    <a:pt x="2121" y="260"/>
                    <a:pt x="2103" y="396"/>
                    <a:pt x="2160" y="415"/>
                  </a:cubicBezTo>
                  <a:cubicBezTo>
                    <a:pt x="2214" y="379"/>
                    <a:pt x="2204" y="259"/>
                    <a:pt x="2208" y="205"/>
                  </a:cubicBezTo>
                  <a:cubicBezTo>
                    <a:pt x="2214" y="41"/>
                    <a:pt x="2175" y="55"/>
                    <a:pt x="2256" y="1"/>
                  </a:cubicBezTo>
                  <a:cubicBezTo>
                    <a:pt x="2293" y="10"/>
                    <a:pt x="2288" y="27"/>
                    <a:pt x="2292" y="67"/>
                  </a:cubicBezTo>
                  <a:cubicBezTo>
                    <a:pt x="2299" y="137"/>
                    <a:pt x="2305" y="207"/>
                    <a:pt x="2310" y="277"/>
                  </a:cubicBezTo>
                  <a:cubicBezTo>
                    <a:pt x="2313" y="317"/>
                    <a:pt x="2292" y="393"/>
                    <a:pt x="2340" y="409"/>
                  </a:cubicBezTo>
                  <a:cubicBezTo>
                    <a:pt x="2378" y="384"/>
                    <a:pt x="2370" y="331"/>
                    <a:pt x="2376" y="289"/>
                  </a:cubicBezTo>
                  <a:cubicBezTo>
                    <a:pt x="2383" y="243"/>
                    <a:pt x="2394" y="198"/>
                    <a:pt x="2400" y="151"/>
                  </a:cubicBezTo>
                  <a:cubicBezTo>
                    <a:pt x="2402" y="114"/>
                    <a:pt x="2379" y="24"/>
                    <a:pt x="2430" y="7"/>
                  </a:cubicBezTo>
                  <a:cubicBezTo>
                    <a:pt x="2472" y="69"/>
                    <a:pt x="2462" y="163"/>
                    <a:pt x="2472" y="235"/>
                  </a:cubicBezTo>
                  <a:cubicBezTo>
                    <a:pt x="2473" y="259"/>
                    <a:pt x="2450" y="396"/>
                    <a:pt x="2508" y="415"/>
                  </a:cubicBezTo>
                  <a:cubicBezTo>
                    <a:pt x="2545" y="391"/>
                    <a:pt x="2540" y="336"/>
                    <a:pt x="2550" y="295"/>
                  </a:cubicBezTo>
                  <a:cubicBezTo>
                    <a:pt x="2555" y="244"/>
                    <a:pt x="2565" y="196"/>
                    <a:pt x="2568" y="145"/>
                  </a:cubicBezTo>
                  <a:cubicBezTo>
                    <a:pt x="2577" y="5"/>
                    <a:pt x="2564" y="66"/>
                    <a:pt x="2580" y="1"/>
                  </a:cubicBezTo>
                  <a:cubicBezTo>
                    <a:pt x="2590" y="3"/>
                    <a:pt x="2603" y="0"/>
                    <a:pt x="2610" y="7"/>
                  </a:cubicBezTo>
                  <a:cubicBezTo>
                    <a:pt x="2619" y="16"/>
                    <a:pt x="2622" y="43"/>
                    <a:pt x="2622" y="43"/>
                  </a:cubicBezTo>
                  <a:cubicBezTo>
                    <a:pt x="2626" y="73"/>
                    <a:pt x="2631" y="99"/>
                    <a:pt x="2640" y="127"/>
                  </a:cubicBezTo>
                  <a:cubicBezTo>
                    <a:pt x="2656" y="273"/>
                    <a:pt x="2634" y="56"/>
                    <a:pt x="2652" y="361"/>
                  </a:cubicBezTo>
                  <a:cubicBezTo>
                    <a:pt x="2653" y="384"/>
                    <a:pt x="2660" y="402"/>
                    <a:pt x="2682" y="409"/>
                  </a:cubicBezTo>
                  <a:cubicBezTo>
                    <a:pt x="2723" y="382"/>
                    <a:pt x="2719" y="314"/>
                    <a:pt x="2730" y="271"/>
                  </a:cubicBezTo>
                  <a:cubicBezTo>
                    <a:pt x="2737" y="197"/>
                    <a:pt x="2711" y="94"/>
                    <a:pt x="2736" y="25"/>
                  </a:cubicBezTo>
                  <a:cubicBezTo>
                    <a:pt x="2740" y="13"/>
                    <a:pt x="2772" y="13"/>
                    <a:pt x="2772" y="13"/>
                  </a:cubicBezTo>
                  <a:cubicBezTo>
                    <a:pt x="2778" y="15"/>
                    <a:pt x="2786" y="14"/>
                    <a:pt x="2790" y="19"/>
                  </a:cubicBezTo>
                  <a:cubicBezTo>
                    <a:pt x="2802" y="36"/>
                    <a:pt x="2809" y="75"/>
                    <a:pt x="2814" y="97"/>
                  </a:cubicBezTo>
                  <a:cubicBezTo>
                    <a:pt x="2822" y="176"/>
                    <a:pt x="2834" y="253"/>
                    <a:pt x="2808" y="331"/>
                  </a:cubicBezTo>
                  <a:cubicBezTo>
                    <a:pt x="2812" y="349"/>
                    <a:pt x="2811" y="366"/>
                    <a:pt x="2826" y="379"/>
                  </a:cubicBezTo>
                  <a:cubicBezTo>
                    <a:pt x="2837" y="388"/>
                    <a:pt x="2862" y="403"/>
                    <a:pt x="2862" y="403"/>
                  </a:cubicBezTo>
                  <a:cubicBezTo>
                    <a:pt x="2895" y="354"/>
                    <a:pt x="2891" y="290"/>
                    <a:pt x="2934" y="24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96</a:t>
            </a:fld>
            <a:endParaRPr lang="en-GB" altLang="zh-CN"/>
          </a:p>
        </p:txBody>
      </p:sp>
    </p:spTree>
    <p:extLst>
      <p:ext uri="{BB962C8B-B14F-4D97-AF65-F5344CB8AC3E}">
        <p14:creationId xmlns:p14="http://schemas.microsoft.com/office/powerpoint/2010/main" val="33359110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90600" y="1276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rgbClr val="000066"/>
                </a:solidFill>
                <a:latin typeface="Times New Roman" panose="02020603050405020304" pitchFamily="18" charset="0"/>
                <a:ea typeface="大黑体" charset="-122"/>
              </a:defRPr>
            </a:lvl1pPr>
            <a:lvl2pPr marL="742950" indent="-285750">
              <a:defRPr kumimoji="1" sz="1600" b="1">
                <a:solidFill>
                  <a:srgbClr val="000066"/>
                </a:solidFill>
                <a:latin typeface="Times New Roman" panose="02020603050405020304" pitchFamily="18" charset="0"/>
                <a:ea typeface="大黑体" charset="-122"/>
              </a:defRPr>
            </a:lvl2pPr>
            <a:lvl3pPr marL="1143000" indent="-228600">
              <a:defRPr kumimoji="1" sz="1600" b="1">
                <a:solidFill>
                  <a:srgbClr val="000066"/>
                </a:solidFill>
                <a:latin typeface="Times New Roman" panose="02020603050405020304" pitchFamily="18" charset="0"/>
                <a:ea typeface="大黑体" charset="-122"/>
              </a:defRPr>
            </a:lvl3pPr>
            <a:lvl4pPr marL="1600200" indent="-228600">
              <a:defRPr kumimoji="1" sz="1600" b="1">
                <a:solidFill>
                  <a:srgbClr val="000066"/>
                </a:solidFill>
                <a:latin typeface="Times New Roman" panose="02020603050405020304" pitchFamily="18" charset="0"/>
                <a:ea typeface="大黑体" charset="-122"/>
              </a:defRPr>
            </a:lvl4pPr>
            <a:lvl5pPr marL="2057400" indent="-228600">
              <a:defRPr kumimoji="1" sz="1600" b="1">
                <a:solidFill>
                  <a:srgbClr val="000066"/>
                </a:solidFill>
                <a:latin typeface="Times New Roman" panose="02020603050405020304" pitchFamily="18" charset="0"/>
                <a:ea typeface="大黑体" charset="-122"/>
              </a:defRPr>
            </a:lvl5pPr>
            <a:lvl6pPr marL="25146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6pPr>
            <a:lvl7pPr marL="29718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7pPr>
            <a:lvl8pPr marL="34290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8pPr>
            <a:lvl9pPr marL="3886200" indent="-228600" eaLnBrk="0" fontAlgn="base" hangingPunct="0">
              <a:spcBef>
                <a:spcPct val="0"/>
              </a:spcBef>
              <a:spcAft>
                <a:spcPct val="0"/>
              </a:spcAft>
              <a:defRPr kumimoji="1" sz="1600" b="1">
                <a:solidFill>
                  <a:srgbClr val="000066"/>
                </a:solidFill>
                <a:latin typeface="Times New Roman" panose="02020603050405020304" pitchFamily="18" charset="0"/>
                <a:ea typeface="大黑体" charset="-122"/>
              </a:defRPr>
            </a:lvl9pPr>
          </a:lstStyle>
          <a:p>
            <a:pPr>
              <a:lnSpc>
                <a:spcPct val="160000"/>
              </a:lnSpc>
            </a:pPr>
            <a:endParaRPr lang="zh-CN" altLang="zh-CN" sz="2400">
              <a:solidFill>
                <a:schemeClr val="tx1"/>
              </a:solidFill>
              <a:ea typeface="仿宋_GB2312" pitchFamily="49" charset="-122"/>
            </a:endParaRPr>
          </a:p>
        </p:txBody>
      </p:sp>
      <p:sp>
        <p:nvSpPr>
          <p:cNvPr id="49155" name="Rectangle 3"/>
          <p:cNvSpPr>
            <a:spLocks noGrp="1" noChangeArrowheads="1"/>
          </p:cNvSpPr>
          <p:nvPr>
            <p:ph type="subTitle" idx="1"/>
          </p:nvPr>
        </p:nvSpPr>
        <p:spPr>
          <a:xfrm>
            <a:off x="990600" y="1562100"/>
            <a:ext cx="6591300" cy="1333500"/>
          </a:xfrm>
        </p:spPr>
        <p:txBody>
          <a:bodyPr/>
          <a:lstStyle/>
          <a:p>
            <a:pPr eaLnBrk="1" hangingPunct="1">
              <a:buClr>
                <a:schemeClr val="tx1"/>
              </a:buClr>
            </a:pPr>
            <a:r>
              <a:rPr lang="zh-CN" altLang="en-US" b="1" dirty="0">
                <a:solidFill>
                  <a:srgbClr val="CC0000"/>
                </a:solidFill>
                <a:ea typeface="大黑体" charset="-122"/>
              </a:rPr>
              <a:t>空时编码技术</a:t>
            </a:r>
          </a:p>
          <a:p>
            <a:pPr algn="l" eaLnBrk="1" hangingPunct="1">
              <a:buClr>
                <a:schemeClr val="tx1"/>
              </a:buClr>
              <a:buFontTx/>
              <a:buChar char="•"/>
            </a:pPr>
            <a:endParaRPr lang="en-US" altLang="zh-CN" sz="5400" b="1" dirty="0">
              <a:solidFill>
                <a:srgbClr val="CC0000"/>
              </a:solidFill>
              <a:ea typeface="大黑体" charset="-122"/>
            </a:endParaRPr>
          </a:p>
        </p:txBody>
      </p:sp>
      <p:sp>
        <p:nvSpPr>
          <p:cNvPr id="2" name="灯片编号占位符 1"/>
          <p:cNvSpPr>
            <a:spLocks noGrp="1"/>
          </p:cNvSpPr>
          <p:nvPr>
            <p:ph type="sldNum" sz="quarter" idx="12"/>
          </p:nvPr>
        </p:nvSpPr>
        <p:spPr/>
        <p:txBody>
          <a:bodyPr/>
          <a:lstStyle/>
          <a:p>
            <a:pPr>
              <a:defRPr/>
            </a:pPr>
            <a:fld id="{72B440EF-8F2B-4DC1-A99A-4D5E5739E338}" type="slidenum">
              <a:rPr lang="zh-CN" altLang="en-GB" smtClean="0"/>
              <a:pPr>
                <a:defRPr/>
              </a:pPr>
              <a:t>97</a:t>
            </a:fld>
            <a:endParaRPr lang="en-GB" altLang="zh-CN"/>
          </a:p>
        </p:txBody>
      </p:sp>
    </p:spTree>
    <p:extLst>
      <p:ext uri="{BB962C8B-B14F-4D97-AF65-F5344CB8AC3E}">
        <p14:creationId xmlns:p14="http://schemas.microsoft.com/office/powerpoint/2010/main" val="34342661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69913" y="435635"/>
            <a:ext cx="7772400" cy="762000"/>
          </a:xfrm>
        </p:spPr>
        <p:txBody>
          <a:bodyPr/>
          <a:lstStyle/>
          <a:p>
            <a:pPr eaLnBrk="1" hangingPunct="1"/>
            <a:r>
              <a:rPr lang="zh-CN" altLang="en-US" sz="4800" b="1" dirty="0">
                <a:latin typeface="大黑体" charset="-122"/>
                <a:ea typeface="大黑体" charset="-122"/>
              </a:rPr>
              <a:t>空时编码采用</a:t>
            </a:r>
            <a:r>
              <a:rPr lang="en-US" altLang="zh-CN" sz="4800" b="1" dirty="0">
                <a:latin typeface="大黑体" charset="-122"/>
                <a:ea typeface="大黑体" charset="-122"/>
              </a:rPr>
              <a:t>MIMO</a:t>
            </a:r>
            <a:r>
              <a:rPr lang="zh-CN" altLang="en-US" sz="4800" b="1" dirty="0">
                <a:latin typeface="大黑体" charset="-122"/>
                <a:ea typeface="大黑体" charset="-122"/>
              </a:rPr>
              <a:t>技术</a:t>
            </a:r>
          </a:p>
        </p:txBody>
      </p:sp>
      <p:sp>
        <p:nvSpPr>
          <p:cNvPr id="5124" name="Rectangle 3"/>
          <p:cNvSpPr>
            <a:spLocks noGrp="1" noChangeArrowheads="1"/>
          </p:cNvSpPr>
          <p:nvPr>
            <p:ph type="body" idx="1"/>
          </p:nvPr>
        </p:nvSpPr>
        <p:spPr>
          <a:xfrm>
            <a:off x="569913" y="1465263"/>
            <a:ext cx="4184967" cy="3911600"/>
          </a:xfrm>
        </p:spPr>
        <p:txBody>
          <a:bodyPr/>
          <a:lstStyle/>
          <a:p>
            <a:pPr eaLnBrk="1" hangingPunct="1">
              <a:lnSpc>
                <a:spcPct val="110000"/>
              </a:lnSpc>
              <a:buFont typeface="Wingdings" panose="05000000000000000000" pitchFamily="2" charset="2"/>
              <a:buChar char="l"/>
            </a:pPr>
            <a:r>
              <a:rPr lang="en-US" altLang="zh-CN" sz="3200" b="1" dirty="0">
                <a:latin typeface="大黑体" charset="-122"/>
                <a:ea typeface="大黑体" charset="-122"/>
              </a:rPr>
              <a:t>MIMO</a:t>
            </a:r>
            <a:r>
              <a:rPr lang="zh-CN" altLang="en-US" sz="3200" b="1" dirty="0">
                <a:latin typeface="大黑体" charset="-122"/>
                <a:ea typeface="大黑体" charset="-122"/>
              </a:rPr>
              <a:t>可以被简单的定义为一个在发送端和接收端都采用多天线的链路系统。</a:t>
            </a:r>
          </a:p>
          <a:p>
            <a:pPr eaLnBrk="1" hangingPunct="1">
              <a:lnSpc>
                <a:spcPct val="110000"/>
              </a:lnSpc>
              <a:spcBef>
                <a:spcPts val="1200"/>
              </a:spcBef>
              <a:buFont typeface="Wingdings" panose="05000000000000000000" pitchFamily="2" charset="2"/>
              <a:buChar char="l"/>
            </a:pPr>
            <a:r>
              <a:rPr lang="zh-CN" altLang="en-US" sz="3200" b="1" dirty="0">
                <a:latin typeface="大黑体" charset="-122"/>
                <a:ea typeface="大黑体" charset="-122"/>
              </a:rPr>
              <a:t>好处：</a:t>
            </a:r>
          </a:p>
          <a:p>
            <a:pPr eaLnBrk="1" hangingPunct="1">
              <a:lnSpc>
                <a:spcPct val="110000"/>
              </a:lnSpc>
              <a:buFontTx/>
              <a:buNone/>
            </a:pPr>
            <a:r>
              <a:rPr lang="zh-CN" altLang="en-US" sz="3200" b="1" dirty="0">
                <a:latin typeface="大黑体" charset="-122"/>
                <a:ea typeface="大黑体" charset="-122"/>
              </a:rPr>
              <a:t>	－提高传输质量</a:t>
            </a:r>
          </a:p>
          <a:p>
            <a:pPr lvl="2" eaLnBrk="1" hangingPunct="1">
              <a:lnSpc>
                <a:spcPct val="110000"/>
              </a:lnSpc>
            </a:pPr>
            <a:r>
              <a:rPr lang="zh-CN" altLang="en-US" b="1" dirty="0">
                <a:latin typeface="大黑体" charset="-122"/>
                <a:ea typeface="大黑体" charset="-122"/>
              </a:rPr>
              <a:t>技术：智能天线，空时码，等</a:t>
            </a:r>
          </a:p>
          <a:p>
            <a:pPr lvl="1" eaLnBrk="1" hangingPunct="1">
              <a:lnSpc>
                <a:spcPct val="110000"/>
              </a:lnSpc>
            </a:pPr>
            <a:r>
              <a:rPr lang="zh-CN" altLang="en-US" sz="2800" b="1" dirty="0">
                <a:latin typeface="大黑体" charset="-122"/>
                <a:ea typeface="大黑体" charset="-122"/>
              </a:rPr>
              <a:t>提高传输速率</a:t>
            </a:r>
          </a:p>
          <a:p>
            <a:pPr lvl="2" eaLnBrk="1" hangingPunct="1">
              <a:lnSpc>
                <a:spcPct val="110000"/>
              </a:lnSpc>
            </a:pPr>
            <a:r>
              <a:rPr lang="zh-CN" altLang="en-US" b="1" dirty="0">
                <a:latin typeface="大黑体" charset="-122"/>
                <a:ea typeface="大黑体" charset="-122"/>
              </a:rPr>
              <a:t>技术：</a:t>
            </a:r>
            <a:r>
              <a:rPr lang="en-US" altLang="zh-CN" b="1" dirty="0">
                <a:latin typeface="大黑体" charset="-122"/>
                <a:ea typeface="大黑体" charset="-122"/>
              </a:rPr>
              <a:t>BLAST</a:t>
            </a:r>
          </a:p>
        </p:txBody>
      </p:sp>
      <p:graphicFrame>
        <p:nvGraphicFramePr>
          <p:cNvPr id="5122" name="Object 4"/>
          <p:cNvGraphicFramePr>
            <a:graphicFrameLocks noChangeAspect="1"/>
          </p:cNvGraphicFramePr>
          <p:nvPr/>
        </p:nvGraphicFramePr>
        <p:xfrm>
          <a:off x="4978400" y="1885950"/>
          <a:ext cx="3733800" cy="3179763"/>
        </p:xfrm>
        <a:graphic>
          <a:graphicData uri="http://schemas.openxmlformats.org/presentationml/2006/ole">
            <mc:AlternateContent xmlns:mc="http://schemas.openxmlformats.org/markup-compatibility/2006">
              <mc:Choice xmlns:v="urn:schemas-microsoft-com:vml" Requires="v">
                <p:oleObj spid="_x0000_s23589" name="VISIO" r:id="rId3" imgW="3274560" imgH="2789280" progId="Visio.Drawing.6">
                  <p:embed/>
                </p:oleObj>
              </mc:Choice>
              <mc:Fallback>
                <p:oleObj name="VISIO" r:id="rId3" imgW="3274560" imgH="2789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0" y="1885950"/>
                        <a:ext cx="3733800"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4057644D-785C-4C3A-8C09-F3C91A6224FB}" type="slidenum">
              <a:rPr lang="zh-CN" altLang="en-GB" smtClean="0"/>
              <a:pPr>
                <a:defRPr/>
              </a:pPr>
              <a:t>98</a:t>
            </a:fld>
            <a:endParaRPr lang="en-GB" altLang="zh-CN"/>
          </a:p>
        </p:txBody>
      </p:sp>
    </p:spTree>
    <p:extLst>
      <p:ext uri="{BB962C8B-B14F-4D97-AF65-F5344CB8AC3E}">
        <p14:creationId xmlns:p14="http://schemas.microsoft.com/office/powerpoint/2010/main" val="3760777761"/>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defRPr kumimoji="0" lang="en-GB" sz="96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chemeClr val="tx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defRPr kumimoji="0" lang="en-GB" sz="96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Blueprint 14">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000066"/>
      </a:hlink>
      <a:folHlink>
        <a:srgbClr val="000000"/>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8100">
          <a:solidFill>
            <a:schemeClr val="tx2"/>
          </a:solidFill>
          <a:miter lim="800000"/>
          <a:headEnd/>
          <a:tailEnd/>
        </a:ln>
      </a:spPr>
      <a:bodyPr lIns="90000" anchor="ctr"/>
      <a:lstStyle>
        <a:defPPr algn="ctr">
          <a:lnSpc>
            <a:spcPct val="120000"/>
          </a:lnSpc>
          <a:defRPr sz="3200" dirty="0" smtClean="0">
            <a:solidFill>
              <a:srgbClr val="800080"/>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tx1"/>
        </a:solidFill>
        <a:ln w="19050" cap="flat" cmpd="sng" algn="ctr">
          <a:solidFill>
            <a:schemeClr val="accent5">
              <a:lumMod val="10000"/>
            </a:schemeClr>
          </a:solidFill>
          <a:prstDash val="solid"/>
          <a:round/>
          <a:headEnd type="none" w="med" len="med"/>
          <a:tailEnd type="arrow"/>
        </a:ln>
        <a:effectLst/>
      </a:spPr>
      <a:bodyPr/>
      <a:lstStyle/>
    </a:lnDef>
    <a:txDef>
      <a:spPr>
        <a:noFill/>
      </a:spPr>
      <a:bodyPr wrap="square" rtlCol="0">
        <a:spAutoFit/>
      </a:bodyPr>
      <a:lstStyle>
        <a:defPPr>
          <a:defRPr sz="2800" dirty="0" smtClean="0">
            <a:solidFill>
              <a:schemeClr val="tx1"/>
            </a:solidFill>
            <a:effectLst>
              <a:outerShdw blurRad="38100" dist="38100" dir="2700000" algn="tl">
                <a:srgbClr val="000000">
                  <a:alpha val="43137"/>
                </a:srgbClr>
              </a:outerShdw>
            </a:effectLst>
            <a:ea typeface="黑体" pitchFamily="49" charset="-122"/>
          </a:defRPr>
        </a:defPPr>
      </a:lstStyle>
    </a:tx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int 9">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0D38F1"/>
        </a:hlink>
        <a:folHlink>
          <a:srgbClr val="CFDBFD"/>
        </a:folHlink>
      </a:clrScheme>
      <a:clrMap bg1="lt1" tx1="dk1" bg2="lt2" tx2="dk2" accent1="accent1" accent2="accent2" accent3="accent3" accent4="accent4" accent5="accent5" accent6="accent6" hlink="hlink" folHlink="folHlink"/>
    </a:extraClrScheme>
    <a:extraClrScheme>
      <a:clrScheme name="Blueprint 10">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DF6AF2"/>
        </a:folHlink>
      </a:clrScheme>
      <a:clrMap bg1="lt1" tx1="dk1" bg2="lt2" tx2="dk2" accent1="accent1" accent2="accent2" accent3="accent3" accent4="accent4" accent5="accent5" accent6="accent6" hlink="hlink" folHlink="folHlink"/>
    </a:extraClrScheme>
    <a:extraClrScheme>
      <a:clrScheme name="Blueprint 11">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748DF8"/>
        </a:hlink>
        <a:folHlink>
          <a:srgbClr val="CFDBFD"/>
        </a:folHlink>
      </a:clrScheme>
      <a:clrMap bg1="lt1" tx1="dk1" bg2="lt2" tx2="dk2" accent1="accent1" accent2="accent2" accent3="accent3" accent4="accent4" accent5="accent5" accent6="accent6" hlink="hlink" folHlink="folHlink"/>
    </a:extraClrScheme>
    <a:extraClrScheme>
      <a:clrScheme name="Blueprint 1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0A2FCC"/>
        </a:hlink>
        <a:folHlink>
          <a:srgbClr val="CFDBFD"/>
        </a:folHlink>
      </a:clrScheme>
      <a:clrMap bg1="lt1" tx1="dk1" bg2="lt2" tx2="dk2" accent1="accent1" accent2="accent2" accent3="accent3" accent4="accent4" accent5="accent5" accent6="accent6" hlink="hlink" folHlink="folHlink"/>
    </a:extraClrScheme>
    <a:extraClrScheme>
      <a:clrScheme name="Blueprint 13">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3E61F4"/>
        </a:hlink>
        <a:folHlink>
          <a:srgbClr val="DF6AF2"/>
        </a:folHlink>
      </a:clrScheme>
      <a:clrMap bg1="lt1" tx1="dk1" bg2="lt2" tx2="dk2" accent1="accent1" accent2="accent2" accent3="accent3" accent4="accent4" accent5="accent5" accent6="accent6" hlink="hlink" folHlink="folHlink"/>
    </a:extraClrScheme>
    <a:extraClrScheme>
      <a:clrScheme name="Blueprint 14">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000066"/>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25844</TotalTime>
  <Words>5769</Words>
  <Application>Microsoft Office PowerPoint</Application>
  <PresentationFormat>全屏显示(4:3)</PresentationFormat>
  <Paragraphs>1004</Paragraphs>
  <Slides>107</Slides>
  <Notes>8</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107</vt:i4>
      </vt:variant>
    </vt:vector>
  </HeadingPairs>
  <TitlesOfParts>
    <vt:vector size="126" baseType="lpstr">
      <vt:lpstr>Monotype Sorts</vt:lpstr>
      <vt:lpstr>大黑体</vt:lpstr>
      <vt:lpstr>仿宋_GB2312</vt:lpstr>
      <vt:lpstr>黑体</vt:lpstr>
      <vt:lpstr>华文彩云</vt:lpstr>
      <vt:lpstr>宋体</vt:lpstr>
      <vt:lpstr>微软雅黑</vt:lpstr>
      <vt:lpstr>Arial</vt:lpstr>
      <vt:lpstr>Calibri</vt:lpstr>
      <vt:lpstr>Symbol</vt:lpstr>
      <vt:lpstr>Tahoma</vt:lpstr>
      <vt:lpstr>Times New Roman</vt:lpstr>
      <vt:lpstr>Wingdings</vt:lpstr>
      <vt:lpstr>Blueprint</vt:lpstr>
      <vt:lpstr>Blank</vt:lpstr>
      <vt:lpstr>公式</vt:lpstr>
      <vt:lpstr>Equation</vt:lpstr>
      <vt:lpstr>Microsoft Visio 2003-2010 绘图</vt:lpstr>
      <vt:lpstr>VISIO</vt:lpstr>
      <vt:lpstr>PowerPoint 演示文稿</vt:lpstr>
      <vt:lpstr>PowerPoint 演示文稿</vt:lpstr>
      <vt:lpstr>第六讲  抗衰落技术</vt:lpstr>
      <vt:lpstr>PowerPoint 演示文稿</vt:lpstr>
      <vt:lpstr>概  述</vt:lpstr>
      <vt:lpstr>什么叫衰落？</vt:lpstr>
      <vt:lpstr>衰落有什么影响？</vt:lpstr>
      <vt:lpstr>如何对抗衰落？</vt:lpstr>
      <vt:lpstr>PowerPoint 演示文稿</vt:lpstr>
      <vt:lpstr>工作原理</vt:lpstr>
      <vt:lpstr>无线传播方程</vt:lpstr>
      <vt:lpstr>传播统计特性</vt:lpstr>
      <vt:lpstr>衰落储备法</vt:lpstr>
      <vt:lpstr>衰落储备法（续）</vt:lpstr>
      <vt:lpstr>衰落储备法（续）</vt:lpstr>
      <vt:lpstr>PowerPoint 演示文稿</vt:lpstr>
      <vt:lpstr>工作原理</vt:lpstr>
      <vt:lpstr>自适应功率控制</vt:lpstr>
      <vt:lpstr>自适应功率控制（续）</vt:lpstr>
      <vt:lpstr>自适应功率控制（续）</vt:lpstr>
      <vt:lpstr>PowerPoint 演示文稿</vt:lpstr>
      <vt:lpstr>分集原理</vt:lpstr>
      <vt:lpstr>分集原理（续）</vt:lpstr>
      <vt:lpstr>分集方式</vt:lpstr>
      <vt:lpstr>分集方式（续）</vt:lpstr>
      <vt:lpstr>分集方式（续）</vt:lpstr>
      <vt:lpstr>分集方式（续）</vt:lpstr>
      <vt:lpstr>合并方式</vt:lpstr>
      <vt:lpstr>合并方式（续）</vt:lpstr>
      <vt:lpstr>合并方式（续）</vt:lpstr>
      <vt:lpstr>合并方式（续）</vt:lpstr>
      <vt:lpstr>合并方式（续）</vt:lpstr>
      <vt:lpstr>合并方式（续）</vt:lpstr>
      <vt:lpstr>合并方式（续）</vt:lpstr>
      <vt:lpstr>合并方式（续）</vt:lpstr>
      <vt:lpstr>合并方式（续）</vt:lpstr>
      <vt:lpstr>PowerPoint 演示文稿</vt:lpstr>
      <vt:lpstr>PowerPoint 演示文稿</vt:lpstr>
      <vt:lpstr>选择式合并的分集性能</vt:lpstr>
      <vt:lpstr>选择式合并的分集性能（续）</vt:lpstr>
      <vt:lpstr>选择式合并的分集性能（续）</vt:lpstr>
      <vt:lpstr>最大比合并的分集性能 分集合并模型</vt:lpstr>
      <vt:lpstr>最大比合并的分集性能（续）</vt:lpstr>
      <vt:lpstr>最大比合并的分集性能（续）</vt:lpstr>
      <vt:lpstr>最大比合并的分集性能（续）</vt:lpstr>
      <vt:lpstr>分集性能的比较</vt:lpstr>
      <vt:lpstr>分集的误码性能</vt:lpstr>
      <vt:lpstr>分集的误码性能（续）</vt:lpstr>
      <vt:lpstr>作业 6</vt:lpstr>
      <vt:lpstr>PowerPoint 演示文稿</vt:lpstr>
      <vt:lpstr>PowerPoint 演示文稿</vt:lpstr>
      <vt:lpstr>PowerPoint 演示文稿</vt:lpstr>
      <vt:lpstr>抗色散原理</vt:lpstr>
      <vt:lpstr>抗色散原理（续）</vt:lpstr>
      <vt:lpstr>抗色散原理（续）</vt:lpstr>
      <vt:lpstr>抗色散原理（续）</vt:lpstr>
      <vt:lpstr>均衡原理（续）</vt:lpstr>
      <vt:lpstr>抗色散原理（续）</vt:lpstr>
      <vt:lpstr>抗色散原理（续）</vt:lpstr>
      <vt:lpstr>均衡原理</vt:lpstr>
      <vt:lpstr>均衡原理（续）</vt:lpstr>
      <vt:lpstr>频域均衡器</vt:lpstr>
      <vt:lpstr>频域均衡器（续）</vt:lpstr>
      <vt:lpstr>时域均衡器（1）：线性均衡器</vt:lpstr>
      <vt:lpstr>时域均衡器（1）：线性均衡器（续）</vt:lpstr>
      <vt:lpstr>时域均衡器（2）：非线性均衡器</vt:lpstr>
      <vt:lpstr>时域均衡器（2）：非线性均衡器（续）</vt:lpstr>
      <vt:lpstr>均衡器算法分类</vt:lpstr>
      <vt:lpstr>迫零算法</vt:lpstr>
      <vt:lpstr>最小均方算法</vt:lpstr>
      <vt:lpstr>递归最小二乘算法RLS</vt:lpstr>
      <vt:lpstr>信道化器</vt:lpstr>
      <vt:lpstr>中频/基带频域均衡(预均衡)实例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交织原理</vt:lpstr>
      <vt:lpstr>交织原理（续）</vt:lpstr>
      <vt:lpstr>交织实现：分组交织</vt:lpstr>
      <vt:lpstr>交织实现：卷积交织</vt:lpstr>
      <vt:lpstr>交织实现：交织与编码组合</vt:lpstr>
      <vt:lpstr>交织效果：对抗深度衰落</vt:lpstr>
      <vt:lpstr>交织效果：对抗突发干扰</vt:lpstr>
      <vt:lpstr>PowerPoint 演示文稿</vt:lpstr>
      <vt:lpstr>空时编码采用MIMO技术</vt:lpstr>
      <vt:lpstr>空时码用于抗衰落的一个例子 Alamouti码</vt:lpstr>
      <vt:lpstr>Alamouti码实现方案</vt:lpstr>
      <vt:lpstr>序列的编码和发送</vt:lpstr>
      <vt:lpstr>序列的编码和发送（续）</vt:lpstr>
      <vt:lpstr>接收信号的合并 </vt:lpstr>
      <vt:lpstr> Alamouti码的性能</vt:lpstr>
      <vt:lpstr>作业 7</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2LQoS-- Two-Layered QoS For Mobile Ad Hoc Networks</dc:title>
  <dc:creator>Administrator</dc:creator>
  <cp:lastModifiedBy>陈 翔</cp:lastModifiedBy>
  <cp:revision>1967</cp:revision>
  <dcterms:modified xsi:type="dcterms:W3CDTF">2020-11-13T03:35:35Z</dcterms:modified>
</cp:coreProperties>
</file>