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7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59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5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618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470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73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980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02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118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10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3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5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19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02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8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31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2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9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What is a Constant?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Auto-generated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Use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When the value never changes (e.g., Pi, tax rate, status codes)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To improve readability and maintainability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To avoid magic numbers in code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Constant?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In Go, a </a:t>
            </a:r>
            <a:r>
              <a:rPr b="1"/>
              <a:t>constant</a:t>
            </a:r>
            <a:r>
              <a:t> is a fixed value that cannot be changed during the execution of the program.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Constants are declared using the `const` keyword and are evaluated at </a:t>
            </a:r>
            <a:r>
              <a:rPr b="1"/>
              <a:t>compile time</a:t>
            </a:r>
            <a: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Syntax of Constant Declaration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8700" y="1771649"/>
            <a:ext cx="7429499" cy="2215991"/>
          </a:xfrm>
          <a:prstGeom prst="rect">
            <a:avLst/>
          </a:prstGeom>
          <a:solidFill>
            <a:srgbClr val="2E2E2E"/>
          </a:solidFill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rPr dirty="0"/>
              <a:t>```go</a:t>
            </a:r>
            <a:br>
              <a:rPr dirty="0"/>
            </a:br>
            <a:r>
              <a:rPr dirty="0"/>
              <a:t>const identifier type = value</a:t>
            </a:r>
            <a:br>
              <a:rPr dirty="0"/>
            </a:br>
            <a:r>
              <a:rPr dirty="0"/>
              <a:t>```</a:t>
            </a:r>
            <a:br>
              <a:rPr dirty="0"/>
            </a:b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Constant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552" y="1814512"/>
            <a:ext cx="7329487" cy="2585323"/>
          </a:xfrm>
          <a:prstGeom prst="rect">
            <a:avLst/>
          </a:prstGeom>
          <a:solidFill>
            <a:srgbClr val="2E2E2E"/>
          </a:solidFill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rPr dirty="0"/>
              <a:t>```go</a:t>
            </a:r>
            <a:br>
              <a:rPr dirty="0"/>
            </a:br>
            <a:r>
              <a:rPr dirty="0"/>
              <a:t>const Pi float64 = 3.14159</a:t>
            </a:r>
            <a:br>
              <a:rPr dirty="0"/>
            </a:br>
            <a:r>
              <a:rPr dirty="0" err="1"/>
              <a:t>fmt.Println</a:t>
            </a:r>
            <a:r>
              <a:rPr dirty="0"/>
              <a:t>(Pi) // Output: 3.14159</a:t>
            </a:r>
            <a:br>
              <a:rPr dirty="0"/>
            </a:br>
            <a:r>
              <a:rPr dirty="0"/>
              <a:t>```</a:t>
            </a:r>
            <a:br>
              <a:rPr dirty="0"/>
            </a:b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412988"/>
            <a:ext cx="7200897" cy="977900"/>
          </a:xfrm>
        </p:spPr>
        <p:txBody>
          <a:bodyPr/>
          <a:lstStyle/>
          <a:p>
            <a:r>
              <a:rPr dirty="0"/>
              <a:t>Implicit Typing with Constants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9202" y="1335881"/>
            <a:ext cx="7145594" cy="3323987"/>
          </a:xfrm>
          <a:prstGeom prst="rect">
            <a:avLst/>
          </a:prstGeom>
          <a:solidFill>
            <a:srgbClr val="2E2E2E"/>
          </a:solidFill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rPr dirty="0"/>
              <a:t>Go allows omission of the type if the type can be inferred.</a:t>
            </a:r>
            <a:br>
              <a:rPr dirty="0"/>
            </a:br>
            <a:br>
              <a:rPr dirty="0"/>
            </a:br>
            <a:r>
              <a:rPr dirty="0"/>
              <a:t>```go</a:t>
            </a:r>
            <a:br>
              <a:rPr dirty="0"/>
            </a:br>
            <a:r>
              <a:rPr dirty="0"/>
              <a:t>const Pi = 3.14159</a:t>
            </a:r>
            <a:r>
              <a:rPr lang="en-US" dirty="0"/>
              <a:t>a</a:t>
            </a:r>
            <a:br>
              <a:rPr dirty="0"/>
            </a:br>
            <a:r>
              <a:rPr dirty="0" err="1"/>
              <a:t>fmt.Printf</a:t>
            </a:r>
            <a:r>
              <a:rPr dirty="0"/>
              <a:t>("%T", Pi) // Output: float64</a:t>
            </a:r>
            <a:br>
              <a:rPr dirty="0"/>
            </a:br>
            <a:r>
              <a:rPr dirty="0"/>
              <a:t>``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545330"/>
            <a:ext cx="7200897" cy="977900"/>
          </a:xfrm>
        </p:spPr>
        <p:txBody>
          <a:bodyPr/>
          <a:lstStyle/>
          <a:p>
            <a:r>
              <a:rPr dirty="0"/>
              <a:t>Multiple Constants Declaration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551" y="1523230"/>
            <a:ext cx="7650955" cy="2554545"/>
          </a:xfrm>
          <a:prstGeom prst="rect">
            <a:avLst/>
          </a:prstGeom>
          <a:solidFill>
            <a:srgbClr val="2E2E2E"/>
          </a:solidFill>
        </p:spPr>
        <p:txBody>
          <a:bodyPr wrap="square">
            <a:spAutoFit/>
          </a:bodyPr>
          <a:lstStyle/>
          <a:p>
            <a:endParaRPr sz="1600" dirty="0"/>
          </a:p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rPr sz="1600" dirty="0"/>
              <a:t>You can declare multiple constants together using a block:</a:t>
            </a:r>
            <a:br>
              <a:rPr sz="1600" dirty="0"/>
            </a:br>
            <a:br>
              <a:rPr sz="1600" dirty="0"/>
            </a:br>
            <a:r>
              <a:rPr sz="1600" dirty="0"/>
              <a:t>```go</a:t>
            </a:r>
            <a:br>
              <a:rPr sz="1600" dirty="0"/>
            </a:br>
            <a:r>
              <a:rPr sz="1600" dirty="0"/>
              <a:t>const (</a:t>
            </a:r>
            <a:br>
              <a:rPr sz="1600" dirty="0"/>
            </a:br>
            <a:r>
              <a:rPr sz="1600" dirty="0"/>
              <a:t>  </a:t>
            </a:r>
            <a:r>
              <a:rPr lang="en-US" sz="1600" dirty="0"/>
              <a:t>a</a:t>
            </a:r>
            <a:r>
              <a:rPr sz="1600" dirty="0"/>
              <a:t> = 1</a:t>
            </a:r>
            <a:br>
              <a:rPr sz="1600" dirty="0"/>
            </a:br>
            <a:r>
              <a:rPr sz="1600" dirty="0"/>
              <a:t>  </a:t>
            </a:r>
            <a:r>
              <a:rPr lang="en-US" sz="1600" dirty="0"/>
              <a:t>b</a:t>
            </a:r>
            <a:r>
              <a:rPr sz="1600" dirty="0"/>
              <a:t> = 2</a:t>
            </a:r>
            <a:br>
              <a:rPr sz="1600" dirty="0"/>
            </a:br>
            <a:r>
              <a:rPr sz="1600" dirty="0"/>
              <a:t>  </a:t>
            </a:r>
            <a:r>
              <a:rPr lang="en-US" sz="1600" dirty="0"/>
              <a:t>c</a:t>
            </a:r>
            <a:r>
              <a:rPr sz="1600" dirty="0"/>
              <a:t> = 3</a:t>
            </a:r>
            <a:br>
              <a:rPr sz="1600" dirty="0"/>
            </a:br>
            <a:r>
              <a:rPr sz="1600" dirty="0"/>
              <a:t>)</a:t>
            </a:r>
            <a:br>
              <a:rPr sz="1600" dirty="0"/>
            </a:br>
            <a:r>
              <a:rPr sz="1600" dirty="0"/>
              <a:t>```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Untyped vs Typed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Untyped constants are more flexible because their type is inferred based on usage.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Typed constants have a fixed type and cannot be assigned to variables of a different type without conversion.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995" y="247650"/>
            <a:ext cx="7200897" cy="977900"/>
          </a:xfrm>
        </p:spPr>
        <p:txBody>
          <a:bodyPr/>
          <a:lstStyle/>
          <a:p>
            <a:r>
              <a:rPr dirty="0"/>
              <a:t>Constant Declaration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717219"/>
              </p:ext>
            </p:extLst>
          </p:nvPr>
        </p:nvGraphicFramePr>
        <p:xfrm>
          <a:off x="1014413" y="1121568"/>
          <a:ext cx="7265190" cy="350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2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2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511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2400" dirty="0"/>
                        <a:t>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240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110">
                <a:tc>
                  <a:txBody>
                    <a:bodyPr/>
                    <a:lstStyle/>
                    <a:p>
                      <a:r>
                        <a:rPr sz="2400" dirty="0"/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400"/>
                        <a:t>const name =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5110">
                <a:tc>
                  <a:txBody>
                    <a:bodyPr/>
                    <a:lstStyle/>
                    <a:p>
                      <a:r>
                        <a:rPr sz="2400"/>
                        <a:t>Typed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400"/>
                        <a:t>const name type =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5110">
                <a:tc>
                  <a:txBody>
                    <a:bodyPr/>
                    <a:lstStyle/>
                    <a:p>
                      <a:r>
                        <a:rPr sz="2400"/>
                        <a:t>Grouped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400" dirty="0"/>
                        <a:t>const ( name1 = value1; name2 = value2 )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329407"/>
            <a:ext cx="7200897" cy="977900"/>
          </a:xfrm>
        </p:spPr>
        <p:txBody>
          <a:bodyPr/>
          <a:lstStyle/>
          <a:p>
            <a:r>
              <a:rPr dirty="0"/>
              <a:t>Constants vs Variables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079451"/>
              </p:ext>
            </p:extLst>
          </p:nvPr>
        </p:nvGraphicFramePr>
        <p:xfrm>
          <a:off x="971551" y="1092993"/>
          <a:ext cx="7465218" cy="3579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8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8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8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4755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2400" dirty="0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2400"/>
                        <a:t>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240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755">
                <a:tc>
                  <a:txBody>
                    <a:bodyPr/>
                    <a:lstStyle/>
                    <a:p>
                      <a:r>
                        <a:rPr sz="2400" dirty="0"/>
                        <a:t>Mutability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400" dirty="0"/>
                        <a:t>Immutable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400"/>
                        <a:t>Mutable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755">
                <a:tc>
                  <a:txBody>
                    <a:bodyPr/>
                    <a:lstStyle/>
                    <a:p>
                      <a:r>
                        <a:rPr sz="2400"/>
                        <a:t>Declaration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400" dirty="0"/>
                        <a:t>`const` 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400"/>
                        <a:t>`var` or shorthand `:=`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4755">
                <a:tc>
                  <a:txBody>
                    <a:bodyPr/>
                    <a:lstStyle/>
                    <a:p>
                      <a:r>
                        <a:rPr sz="2400"/>
                        <a:t>Evaluation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400"/>
                        <a:t>Compile-time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400" dirty="0"/>
                        <a:t>Run-time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</TotalTime>
  <Words>295</Words>
  <Application>Microsoft Office PowerPoint</Application>
  <PresentationFormat>On-screen Show (16:9)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What is a Constant?</vt:lpstr>
      <vt:lpstr>What is a Constant?</vt:lpstr>
      <vt:lpstr>Syntax of Constant Declaration</vt:lpstr>
      <vt:lpstr>Simple Constant Example</vt:lpstr>
      <vt:lpstr>Implicit Typing with Constants</vt:lpstr>
      <vt:lpstr>Multiple Constants Declaration</vt:lpstr>
      <vt:lpstr>Untyped vs Typed Constants</vt:lpstr>
      <vt:lpstr>Constant Declaration Table</vt:lpstr>
      <vt:lpstr>Constants vs Variables</vt:lpstr>
      <vt:lpstr>When to Use Constants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Dhruv Shah</cp:lastModifiedBy>
  <cp:revision>5</cp:revision>
  <dcterms:created xsi:type="dcterms:W3CDTF">2013-01-27T09:14:16Z</dcterms:created>
  <dcterms:modified xsi:type="dcterms:W3CDTF">2025-06-24T12:16:34Z</dcterms:modified>
  <cp:category/>
</cp:coreProperties>
</file>