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33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C03B6-FDBB-4C7E-9C07-AF20188F9EC1}"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2FA35-8715-4577-888B-86CBCE022742}" type="slidenum">
              <a:rPr lang="en-US" smtClean="0"/>
              <a:t>‹#›</a:t>
            </a:fld>
            <a:endParaRPr lang="en-US"/>
          </a:p>
        </p:txBody>
      </p:sp>
    </p:spTree>
    <p:extLst>
      <p:ext uri="{BB962C8B-B14F-4D97-AF65-F5344CB8AC3E}">
        <p14:creationId xmlns:p14="http://schemas.microsoft.com/office/powerpoint/2010/main" val="357698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buNone/>
            </a:pPr>
            <a:r>
              <a:rPr lang="en-US" b="0" dirty="0">
                <a:solidFill>
                  <a:srgbClr val="CCCCCC"/>
                </a:solidFill>
                <a:effectLst/>
                <a:latin typeface="Consolas" panose="020B0609020204030204" pitchFamily="49" charset="0"/>
              </a:rPr>
              <a:t>Generate a YouTube script in English on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"What is Go (Golang)?"</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Definition:</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Go</a:t>
            </a:r>
            <a:r>
              <a:rPr lang="en-US" b="0" dirty="0">
                <a:solidFill>
                  <a:srgbClr val="CE9178"/>
                </a:solidFill>
                <a:effectLst/>
                <a:latin typeface="Consolas" panose="020B0609020204030204" pitchFamily="49" charset="0"/>
              </a:rPr>
              <a:t>, often referred to as **Golang** due to its domain name (golang.org), is an open-source programming language developed for system-level and web-scale software. It combines the performance and safety of a statically typed language with the speed of dynamic languages. Go is compiled, meaning it translates source code directly into machine code, resulting in fast executables. Its design emphasizes simplicity and clarity, making it an ideal language for modern backend development, cloud services, and microservices."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slide_type</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"text"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"Who Developed Go?"</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Developed By:</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Go</a:t>
            </a:r>
            <a:r>
              <a:rPr lang="en-US" b="0" dirty="0">
                <a:solidFill>
                  <a:srgbClr val="CE9178"/>
                </a:solidFill>
                <a:effectLst/>
                <a:latin typeface="Consolas" panose="020B0609020204030204" pitchFamily="49" charset="0"/>
              </a:rPr>
              <a:t> was developed at **Google in 2007** by three renowned computer scientists: **Robert Griesemer**, **Rob Pike**, and **Ken Thompson**. Each of them played a major role in the history of computing—Thompson co-created Unix and the C programming language. Their goal with Go was to create a language that addressed the complexity, slowness, and scaling issues of C++ and Java, especially for Google’s massive codebase and infrastructure. It became open source in 2009 to build a broader community around it."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slide_type</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"text"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"Why Go Was Created"</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Motivation Behind Go:</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The</a:t>
            </a:r>
            <a:r>
              <a:rPr lang="en-US" b="0" dirty="0">
                <a:solidFill>
                  <a:srgbClr val="CE9178"/>
                </a:solidFill>
                <a:effectLst/>
                <a:latin typeface="Consolas" panose="020B0609020204030204" pitchFamily="49" charset="0"/>
              </a:rPr>
              <a:t> creators of Go observed that existing languages at Google were either too slow in compilation (like C++) or lacked essential features such as proper concurrency (like Java and Python). Go was designed to:</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**Simplify software development** with clean syntax and modern tools.</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**Speed up build times** with lightning-fast compilation.</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**Handle concurrent workloads** through built-in concurrency primitives.</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**Improve code maintainability** in large-scale codebases.</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It</a:t>
            </a:r>
            <a:r>
              <a:rPr lang="en-US" b="0" dirty="0">
                <a:solidFill>
                  <a:srgbClr val="CE9178"/>
                </a:solidFill>
                <a:effectLst/>
                <a:latin typeface="Consolas" panose="020B0609020204030204" pitchFamily="49" charset="0"/>
              </a:rPr>
              <a:t> was a response to real-world engineering challenges rather than academic problems."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slide_type</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"text"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"Key Features of Go"</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Key Features:</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 **Fast Compilation**: Go compiles to machine code very quickly, speeding up development cycles.</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 **Built-in Concurrency**: Concurrency is a first-class citizen through **goroutines** (lightweight threads) and **channels** (safe data communication).</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 **Garbage Collection**: Automatic memory management without manual freeing of memory.</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 **Simplicity**: The language design avoids unnecessary complexity; there's only one way to do things.</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 **Cross-platform Support**: Go supports easy cross-compilation, ideal for containerized apps and microservices.</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 **Robust Standard Library**: Comes with packages for web servers, I/O, testing, and more, reducing the need for third-party tools."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slide_type</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"text"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"Hello World in Go"</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"package main</a:t>
            </a:r>
            <a:r>
              <a:rPr lang="en-US" b="0" dirty="0">
                <a:solidFill>
                  <a:srgbClr val="D7BA7D"/>
                </a:solidFill>
                <a:effectLst/>
                <a:latin typeface="Consolas" panose="020B0609020204030204" pitchFamily="49" charset="0"/>
              </a:rPr>
              <a:t>\n\</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import</a:t>
            </a:r>
            <a:r>
              <a:rPr lang="en-US" b="0" dirty="0">
                <a:solidFill>
                  <a:srgbClr val="CE9178"/>
                </a:solidFill>
                <a:effectLst/>
                <a:latin typeface="Consolas" panose="020B0609020204030204" pitchFamily="49" charset="0"/>
              </a:rPr>
              <a:t> </a:t>
            </a:r>
            <a:r>
              <a:rPr lang="en-US" b="0" dirty="0">
                <a:solidFill>
                  <a:srgbClr val="D7BA7D"/>
                </a:solidFill>
                <a:effectLst/>
                <a:latin typeface="Consolas" panose="020B0609020204030204" pitchFamily="49" charset="0"/>
              </a:rPr>
              <a:t>\"</a:t>
            </a:r>
            <a:r>
              <a:rPr lang="en-US" b="0" dirty="0" err="1">
                <a:solidFill>
                  <a:srgbClr val="CE9178"/>
                </a:solidFill>
                <a:effectLst/>
                <a:latin typeface="Consolas" panose="020B0609020204030204" pitchFamily="49" charset="0"/>
              </a:rPr>
              <a:t>fmt</a:t>
            </a:r>
            <a:r>
              <a:rPr lang="en-US" b="0" dirty="0">
                <a:solidFill>
                  <a:srgbClr val="D7BA7D"/>
                </a:solidFill>
                <a:effectLst/>
                <a:latin typeface="Consolas" panose="020B0609020204030204" pitchFamily="49" charset="0"/>
              </a:rPr>
              <a:t>\"\n\</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func</a:t>
            </a:r>
            <a:r>
              <a:rPr lang="en-US" b="0" dirty="0">
                <a:solidFill>
                  <a:srgbClr val="CE9178"/>
                </a:solidFill>
                <a:effectLst/>
                <a:latin typeface="Consolas" panose="020B0609020204030204" pitchFamily="49" charset="0"/>
              </a:rPr>
              <a:t> main() {</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fmt.Println</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D7BA7D"/>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slide_type</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"code"</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"Go at a Glance"</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slide_type</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"table"</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"Aspect"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"Type"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"Details"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"Compiled, Statically Typed"</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"Aspect"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"Year"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"Details"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"2009 (Open Sourced)"</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"Aspect"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"Creators"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"Details"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"Griesemer, Pike, Thompson"</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"Aspect"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"Concurrency"</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"Details"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"Goroutines &amp; Channels"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"Aspect"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"Use Case"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"Details"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"Web Servers, Microservices, CLI tools"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The script should jump straight into the main content without an intro or conclusion. Keep it engaging, conversational, and provide clear explanations with examples where needed. Use a mix of English to keep it natural and easy to follow. Don't include any code in the script—just explanations</a:t>
            </a:r>
          </a:p>
          <a:p>
            <a:endParaRPr lang="en-US" dirty="0"/>
          </a:p>
        </p:txBody>
      </p:sp>
      <p:sp>
        <p:nvSpPr>
          <p:cNvPr id="4" name="Slide Number Placeholder 3"/>
          <p:cNvSpPr>
            <a:spLocks noGrp="1"/>
          </p:cNvSpPr>
          <p:nvPr>
            <p:ph type="sldNum" sz="quarter" idx="5"/>
          </p:nvPr>
        </p:nvSpPr>
        <p:spPr/>
        <p:txBody>
          <a:bodyPr/>
          <a:lstStyle/>
          <a:p>
            <a:fld id="{FB42FA35-8715-4577-888B-86CBCE022742}" type="slidenum">
              <a:rPr lang="en-US" smtClean="0"/>
              <a:t>1</a:t>
            </a:fld>
            <a:endParaRPr lang="en-US"/>
          </a:p>
        </p:txBody>
      </p:sp>
    </p:spTree>
    <p:extLst>
      <p:ext uri="{BB962C8B-B14F-4D97-AF65-F5344CB8AC3E}">
        <p14:creationId xmlns:p14="http://schemas.microsoft.com/office/powerpoint/2010/main" val="2301232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"C:/Users/YourName/Videos/go_intro_presentation.mp4",</a:t>
            </a:r>
          </a:p>
          <a:p>
            <a:r>
              <a:rPr lang="en-US" dirty="0"/>
              <a:t>  "title": "🔥 What is Go (Golang)? | History, Features &amp; Use Cases Explained! 💻🚀",</a:t>
            </a:r>
          </a:p>
          <a:p>
            <a:r>
              <a:rPr lang="en-US" dirty="0"/>
              <a:t>  "description": "🎯 In this video, you'll learn everything you need to know about the Go programming language (aka Golang):\n\n✅ What is Go?\n✅ Who developed it and why?\n✅ Key features that make Go powerful and modern\n✅ History, origin, and real-world motivation\n✅ Bonus: Hello World code snippet 🧠\n\n📌 Topics Covered:\n- Introduction to Go\n- History &amp; Creators (Ken Thompson, Rob Pike, Robert Griesemer)\n- Why Go was created at Google\n- Core features: Concurrency, Simplicity, Fast Compilation\n- Code snippet walkthrough\n\n🔗 Follow for more tech tutorials!\n\</a:t>
            </a:r>
            <a:r>
              <a:rPr lang="en-US" dirty="0" err="1"/>
              <a:t>n#GoLang</a:t>
            </a:r>
            <a:r>
              <a:rPr lang="en-US" dirty="0"/>
              <a:t> #GoProgramming #BackendDevelopment #TechTutorial #Google #KenThompson #Goroutines #Microservices #Programming #LearnToCode",</a:t>
            </a:r>
          </a:p>
          <a:p>
            <a:r>
              <a:rPr lang="en-US" dirty="0"/>
              <a:t>  "tags": [</a:t>
            </a:r>
          </a:p>
          <a:p>
            <a:r>
              <a:rPr lang="en-US" dirty="0"/>
              <a:t>    "Go",</a:t>
            </a:r>
          </a:p>
          <a:p>
            <a:r>
              <a:rPr lang="en-US" dirty="0"/>
              <a:t>    "Golang",</a:t>
            </a:r>
          </a:p>
          <a:p>
            <a:r>
              <a:rPr lang="en-US" dirty="0"/>
              <a:t>    "Go Programming Language",</a:t>
            </a:r>
          </a:p>
          <a:p>
            <a:r>
              <a:rPr lang="en-US" dirty="0"/>
              <a:t>    "Learn Go",</a:t>
            </a:r>
          </a:p>
          <a:p>
            <a:r>
              <a:rPr lang="en-US" dirty="0"/>
              <a:t>    "Go Features",</a:t>
            </a:r>
          </a:p>
          <a:p>
            <a:r>
              <a:rPr lang="en-US" dirty="0"/>
              <a:t>    "Go for Beginners",</a:t>
            </a:r>
          </a:p>
          <a:p>
            <a:r>
              <a:rPr lang="en-US" dirty="0"/>
              <a:t>    "Ken Thompson",</a:t>
            </a:r>
          </a:p>
          <a:p>
            <a:r>
              <a:rPr lang="en-US" dirty="0"/>
              <a:t>    "Rob Pike",</a:t>
            </a:r>
          </a:p>
          <a:p>
            <a:r>
              <a:rPr lang="en-US" dirty="0"/>
              <a:t>    "Go at Google",</a:t>
            </a:r>
          </a:p>
          <a:p>
            <a:r>
              <a:rPr lang="en-US" dirty="0"/>
              <a:t>    "Golang Tutorial",</a:t>
            </a:r>
          </a:p>
          <a:p>
            <a:r>
              <a:rPr lang="en-US" dirty="0"/>
              <a:t>    "Backend Development",</a:t>
            </a:r>
          </a:p>
          <a:p>
            <a:r>
              <a:rPr lang="en-US" dirty="0"/>
              <a:t>    "Microservices",</a:t>
            </a:r>
          </a:p>
          <a:p>
            <a:r>
              <a:rPr lang="en-US" dirty="0"/>
              <a:t>    "Concurrency",</a:t>
            </a:r>
          </a:p>
          <a:p>
            <a:r>
              <a:rPr lang="en-US" dirty="0"/>
              <a:t>    "Fast Compilation",</a:t>
            </a:r>
          </a:p>
          <a:p>
            <a:r>
              <a:rPr lang="en-US" dirty="0"/>
              <a:t>    "Goroutines"</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"C:/Users/YourName/Videos/go_intro_thumbnail.png",</a:t>
            </a:r>
          </a:p>
          <a:p>
            <a:r>
              <a:rPr lang="en-US" dirty="0"/>
              <a:t>  "</a:t>
            </a:r>
            <a:r>
              <a:rPr lang="en-US" dirty="0" err="1"/>
              <a:t>playlistName</a:t>
            </a:r>
            <a:r>
              <a:rPr lang="en-US" dirty="0"/>
              <a:t>": "Go Programming Language Tutorials",</a:t>
            </a:r>
          </a:p>
          <a:p>
            <a:r>
              <a:rPr lang="en-US" dirty="0"/>
              <a:t>  "</a:t>
            </a:r>
            <a:r>
              <a:rPr lang="en-US" dirty="0" err="1"/>
              <a:t>publishAt</a:t>
            </a:r>
            <a:r>
              <a:rPr lang="en-US" dirty="0"/>
              <a:t>": "2025-04-10 10:00:00",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a:t>}</a:t>
            </a:r>
          </a:p>
        </p:txBody>
      </p:sp>
      <p:sp>
        <p:nvSpPr>
          <p:cNvPr id="4" name="Slide Number Placeholder 3"/>
          <p:cNvSpPr>
            <a:spLocks noGrp="1"/>
          </p:cNvSpPr>
          <p:nvPr>
            <p:ph type="sldNum" sz="quarter" idx="5"/>
          </p:nvPr>
        </p:nvSpPr>
        <p:spPr/>
        <p:txBody>
          <a:bodyPr/>
          <a:lstStyle/>
          <a:p>
            <a:fld id="{FB42FA35-8715-4577-888B-86CBCE022742}" type="slidenum">
              <a:rPr lang="en-US" smtClean="0"/>
              <a:t>2</a:t>
            </a:fld>
            <a:endParaRPr lang="en-US"/>
          </a:p>
        </p:txBody>
      </p:sp>
    </p:spTree>
    <p:extLst>
      <p:ext uri="{BB962C8B-B14F-4D97-AF65-F5344CB8AC3E}">
        <p14:creationId xmlns:p14="http://schemas.microsoft.com/office/powerpoint/2010/main" val="386347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408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522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29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87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5485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0324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324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570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55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725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054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314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59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60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4050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85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4192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27633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Go and who developed it?</a:t>
            </a:r>
            <a:endParaRPr dirty="0"/>
          </a:p>
        </p:txBody>
      </p:sp>
      <p:sp>
        <p:nvSpPr>
          <p:cNvPr id="3" name="Subtitle 2"/>
          <p:cNvSpPr>
            <a:spLocks noGrp="1"/>
          </p:cNvSpPr>
          <p:nvPr>
            <p:ph type="subTitle" idx="1"/>
          </p:nvPr>
        </p:nvSpPr>
        <p:spPr/>
        <p:txBody>
          <a:bodyPr>
            <a:normAutofit/>
          </a:bodyPr>
          <a:lstStyle/>
          <a:p>
            <a:r>
              <a:rPr lang="en-US" sz="2400" dirty="0"/>
              <a:t>Golang Interview Question - 1</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Go (Golang)?</a:t>
            </a:r>
          </a:p>
        </p:txBody>
      </p:sp>
      <p:sp>
        <p:nvSpPr>
          <p:cNvPr id="3" name="Content Placeholder 2"/>
          <p:cNvSpPr>
            <a:spLocks noGrp="1"/>
          </p:cNvSpPr>
          <p:nvPr>
            <p:ph idx="1"/>
          </p:nvPr>
        </p:nvSpPr>
        <p:spPr/>
        <p:txBody>
          <a:bodyPr wrap="square">
            <a:normAutofit fontScale="92500" lnSpcReduction="20000"/>
          </a:bodyPr>
          <a:lstStyle/>
          <a:p>
            <a:endParaRPr/>
          </a:p>
          <a:p>
            <a:pPr algn="ctr">
              <a:defRPr sz="2400" b="1">
                <a:solidFill>
                  <a:srgbClr val="000000"/>
                </a:solidFill>
              </a:defRPr>
            </a:pPr>
            <a:r>
              <a:t>Definition:</a:t>
            </a:r>
          </a:p>
          <a:p>
            <a:pPr>
              <a:defRPr sz="1800">
                <a:solidFill>
                  <a:srgbClr val="000000"/>
                </a:solidFill>
              </a:defRPr>
            </a:pPr>
            <a:r>
              <a:t>Go, often referred to as </a:t>
            </a:r>
            <a:r>
              <a:rPr b="1"/>
              <a:t>Golang</a:t>
            </a:r>
            <a:r>
              <a:t> due to its domain name (golang.org), is an open-source programming language developed for system-level and web-scale software. It combines the performance and safety of a statically typed language with the speed of dynamic languages. Go is compiled, meaning it translates source code directly into machine code, resulting in fast executables. Its design emphasizes simplicity and clarity, making it an ideal language for modern backend development, cloud services, and microservices.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Who Developed Go?</a:t>
            </a:r>
          </a:p>
        </p:txBody>
      </p:sp>
      <p:sp>
        <p:nvSpPr>
          <p:cNvPr id="3" name="Content Placeholder 2"/>
          <p:cNvSpPr>
            <a:spLocks noGrp="1"/>
          </p:cNvSpPr>
          <p:nvPr>
            <p:ph idx="1"/>
          </p:nvPr>
        </p:nvSpPr>
        <p:spPr/>
        <p:txBody>
          <a:bodyPr wrap="square">
            <a:normAutofit fontScale="92500" lnSpcReduction="20000"/>
          </a:bodyPr>
          <a:lstStyle/>
          <a:p>
            <a:endParaRPr/>
          </a:p>
          <a:p>
            <a:pPr algn="ctr">
              <a:defRPr sz="2400" b="1">
                <a:solidFill>
                  <a:srgbClr val="000000"/>
                </a:solidFill>
              </a:defRPr>
            </a:pPr>
            <a:r>
              <a:t>Developed By:</a:t>
            </a:r>
          </a:p>
          <a:p>
            <a:pPr>
              <a:defRPr sz="1800">
                <a:solidFill>
                  <a:srgbClr val="000000"/>
                </a:solidFill>
              </a:defRPr>
            </a:pPr>
            <a:r>
              <a:t>Go was developed at </a:t>
            </a:r>
            <a:r>
              <a:rPr b="1"/>
              <a:t>Google in 2007</a:t>
            </a:r>
            <a:r>
              <a:t> by three renowned computer scientists: </a:t>
            </a:r>
            <a:r>
              <a:rPr b="1"/>
              <a:t>Robert Griesemer</a:t>
            </a:r>
            <a:r>
              <a:t>, </a:t>
            </a:r>
            <a:r>
              <a:rPr b="1"/>
              <a:t>Rob Pike</a:t>
            </a:r>
            <a:r>
              <a:t>, and </a:t>
            </a:r>
            <a:r>
              <a:rPr b="1"/>
              <a:t>Ken Thompson</a:t>
            </a:r>
            <a:r>
              <a:t>. Each of them played a major role in the history of computing—Thompson co-created Unix and the C programming language. Their goal with Go was to create a language that addressed the complexity, slowness, and scaling issues of C++ and Java, especially for Google’s massive codebase and infrastructure. It became open source in 2009 to build a broader community around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344714"/>
            <a:ext cx="7200897" cy="977900"/>
          </a:xfrm>
        </p:spPr>
        <p:txBody>
          <a:bodyPr/>
          <a:lstStyle/>
          <a:p>
            <a:r>
              <a:rPr dirty="0"/>
              <a:t>Why Go Was Created</a:t>
            </a:r>
          </a:p>
        </p:txBody>
      </p:sp>
      <p:sp>
        <p:nvSpPr>
          <p:cNvPr id="3" name="Content Placeholder 2"/>
          <p:cNvSpPr>
            <a:spLocks noGrp="1"/>
          </p:cNvSpPr>
          <p:nvPr>
            <p:ph idx="1"/>
          </p:nvPr>
        </p:nvSpPr>
        <p:spPr>
          <a:xfrm>
            <a:off x="547007" y="1118507"/>
            <a:ext cx="8229600" cy="4525963"/>
          </a:xfrm>
        </p:spPr>
        <p:txBody>
          <a:bodyPr wrap="square">
            <a:normAutofit/>
          </a:bodyPr>
          <a:lstStyle/>
          <a:p>
            <a:endParaRPr sz="1600" dirty="0"/>
          </a:p>
          <a:p>
            <a:pPr algn="ctr">
              <a:defRPr sz="2400" b="1">
                <a:solidFill>
                  <a:srgbClr val="000000"/>
                </a:solidFill>
              </a:defRPr>
            </a:pPr>
            <a:r>
              <a:rPr sz="1600" dirty="0"/>
              <a:t>Motivation Behind Go:</a:t>
            </a:r>
          </a:p>
          <a:p>
            <a:pPr>
              <a:defRPr sz="1800">
                <a:solidFill>
                  <a:srgbClr val="000000"/>
                </a:solidFill>
              </a:defRPr>
            </a:pPr>
            <a:r>
              <a:rPr sz="1600" dirty="0"/>
              <a:t>The creators of Go observed that existing languages at Google were either too slow in compilation (like C++) or lacked essential features such as proper concurrency (like Java and Python). Go was designed to:</a:t>
            </a:r>
          </a:p>
          <a:p>
            <a:pPr>
              <a:defRPr sz="1800">
                <a:solidFill>
                  <a:srgbClr val="000000"/>
                </a:solidFill>
              </a:defRPr>
            </a:pPr>
            <a:r>
              <a:rPr sz="1600" dirty="0"/>
              <a:t>- </a:t>
            </a:r>
            <a:r>
              <a:rPr sz="1600" b="1" dirty="0"/>
              <a:t>Simplify software development</a:t>
            </a:r>
            <a:r>
              <a:rPr sz="1600" dirty="0"/>
              <a:t> with clean syntax and modern tools.</a:t>
            </a:r>
          </a:p>
          <a:p>
            <a:pPr>
              <a:defRPr sz="1800">
                <a:solidFill>
                  <a:srgbClr val="000000"/>
                </a:solidFill>
              </a:defRPr>
            </a:pPr>
            <a:r>
              <a:rPr sz="1600" dirty="0"/>
              <a:t>- </a:t>
            </a:r>
            <a:r>
              <a:rPr sz="1600" b="1" dirty="0"/>
              <a:t>Speed up build times</a:t>
            </a:r>
            <a:r>
              <a:rPr sz="1600" dirty="0"/>
              <a:t> with lightning-fast compilation.</a:t>
            </a:r>
          </a:p>
          <a:p>
            <a:pPr>
              <a:defRPr sz="1800">
                <a:solidFill>
                  <a:srgbClr val="000000"/>
                </a:solidFill>
              </a:defRPr>
            </a:pPr>
            <a:r>
              <a:rPr sz="1600" dirty="0"/>
              <a:t>- </a:t>
            </a:r>
            <a:r>
              <a:rPr sz="1600" b="1" dirty="0"/>
              <a:t>Handle concurrent workloads</a:t>
            </a:r>
            <a:r>
              <a:rPr sz="1600" dirty="0"/>
              <a:t> through built-in concurrency primitives.</a:t>
            </a:r>
          </a:p>
          <a:p>
            <a:pPr>
              <a:defRPr sz="1800">
                <a:solidFill>
                  <a:srgbClr val="000000"/>
                </a:solidFill>
              </a:defRPr>
            </a:pPr>
            <a:r>
              <a:rPr sz="1600" dirty="0"/>
              <a:t>- </a:t>
            </a:r>
            <a:r>
              <a:rPr sz="1600" b="1" dirty="0"/>
              <a:t>Improve code maintainability</a:t>
            </a:r>
            <a:r>
              <a:rPr sz="1600" dirty="0"/>
              <a:t> in large-scale codebases.</a:t>
            </a:r>
          </a:p>
          <a:p>
            <a:pPr>
              <a:defRPr sz="1800">
                <a:solidFill>
                  <a:srgbClr val="000000"/>
                </a:solidFill>
              </a:defRPr>
            </a:pPr>
            <a:r>
              <a:rPr sz="1600" dirty="0"/>
              <a:t>It was a response to real-world engineering challenges rather than academic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 of Go</a:t>
            </a:r>
          </a:p>
        </p:txBody>
      </p:sp>
      <p:sp>
        <p:nvSpPr>
          <p:cNvPr id="3" name="Content Placeholder 2"/>
          <p:cNvSpPr>
            <a:spLocks noGrp="1"/>
          </p:cNvSpPr>
          <p:nvPr>
            <p:ph idx="1"/>
          </p:nvPr>
        </p:nvSpPr>
        <p:spPr>
          <a:xfrm>
            <a:off x="971551" y="1917698"/>
            <a:ext cx="7200898" cy="2646137"/>
          </a:xfrm>
        </p:spPr>
        <p:txBody>
          <a:bodyPr wrap="square">
            <a:normAutofit fontScale="70000" lnSpcReduction="20000"/>
          </a:bodyPr>
          <a:lstStyle/>
          <a:p>
            <a:endParaRPr dirty="0"/>
          </a:p>
          <a:p>
            <a:pPr algn="ctr">
              <a:defRPr sz="2400" b="1">
                <a:solidFill>
                  <a:srgbClr val="000000"/>
                </a:solidFill>
              </a:defRPr>
            </a:pPr>
            <a:r>
              <a:rPr dirty="0"/>
              <a:t>Key Features:</a:t>
            </a:r>
          </a:p>
          <a:p>
            <a:pPr>
              <a:defRPr sz="1800">
                <a:solidFill>
                  <a:srgbClr val="000000"/>
                </a:solidFill>
              </a:defRPr>
            </a:pPr>
            <a:r>
              <a:rPr dirty="0"/>
              <a:t>- ✅ </a:t>
            </a:r>
            <a:r>
              <a:rPr b="1" dirty="0"/>
              <a:t>Fast Compilation</a:t>
            </a:r>
            <a:r>
              <a:rPr dirty="0"/>
              <a:t>: Go compiles to machine code very quickly, speeding up development cycles.</a:t>
            </a:r>
          </a:p>
          <a:p>
            <a:pPr>
              <a:defRPr sz="1800">
                <a:solidFill>
                  <a:srgbClr val="000000"/>
                </a:solidFill>
              </a:defRPr>
            </a:pPr>
            <a:r>
              <a:rPr dirty="0"/>
              <a:t>- ✅ </a:t>
            </a:r>
            <a:r>
              <a:rPr b="1" dirty="0"/>
              <a:t>Built-in Concurrency</a:t>
            </a:r>
            <a:r>
              <a:rPr dirty="0"/>
              <a:t>: Concurrency is a first-class citizen through </a:t>
            </a:r>
            <a:r>
              <a:rPr b="1" dirty="0"/>
              <a:t>goroutines</a:t>
            </a:r>
            <a:r>
              <a:rPr dirty="0"/>
              <a:t> (lightweight threads) and </a:t>
            </a:r>
            <a:r>
              <a:rPr b="1" dirty="0"/>
              <a:t>channels</a:t>
            </a:r>
            <a:r>
              <a:rPr dirty="0"/>
              <a:t> (safe data communication).</a:t>
            </a:r>
          </a:p>
          <a:p>
            <a:pPr>
              <a:defRPr sz="1800">
                <a:solidFill>
                  <a:srgbClr val="000000"/>
                </a:solidFill>
              </a:defRPr>
            </a:pPr>
            <a:r>
              <a:rPr dirty="0"/>
              <a:t>- ✅ </a:t>
            </a:r>
            <a:r>
              <a:rPr b="1" dirty="0"/>
              <a:t>Garbage Collection</a:t>
            </a:r>
            <a:r>
              <a:rPr dirty="0"/>
              <a:t>: Automatic memory management without manual freeing of memory.</a:t>
            </a:r>
          </a:p>
          <a:p>
            <a:pPr>
              <a:defRPr sz="1800">
                <a:solidFill>
                  <a:srgbClr val="000000"/>
                </a:solidFill>
              </a:defRPr>
            </a:pPr>
            <a:r>
              <a:rPr dirty="0"/>
              <a:t>- ✅ </a:t>
            </a:r>
            <a:r>
              <a:rPr b="1" dirty="0"/>
              <a:t>Simplicity</a:t>
            </a:r>
            <a:r>
              <a:rPr dirty="0"/>
              <a:t>: The language design avoids unnecessary complexity; there's only one way to do things.</a:t>
            </a:r>
          </a:p>
          <a:p>
            <a:pPr>
              <a:defRPr sz="1800">
                <a:solidFill>
                  <a:srgbClr val="000000"/>
                </a:solidFill>
              </a:defRPr>
            </a:pPr>
            <a:r>
              <a:rPr dirty="0"/>
              <a:t>- ✅ </a:t>
            </a:r>
            <a:r>
              <a:rPr b="1" dirty="0"/>
              <a:t>Cross-platform Support</a:t>
            </a:r>
            <a:r>
              <a:rPr dirty="0"/>
              <a:t>: Go supports easy cross-compilation, ideal for containerized apps and microservices.</a:t>
            </a:r>
          </a:p>
          <a:p>
            <a:pPr>
              <a:defRPr sz="1800">
                <a:solidFill>
                  <a:srgbClr val="000000"/>
                </a:solidFill>
              </a:defRPr>
            </a:pPr>
            <a:r>
              <a:rPr dirty="0"/>
              <a:t>- ✅ </a:t>
            </a:r>
            <a:r>
              <a:rPr b="1" dirty="0"/>
              <a:t>Robust Standard Library</a:t>
            </a:r>
            <a:r>
              <a:rPr dirty="0"/>
              <a:t>: Comes with packages for web servers, I/O, testing, and more, reducing the need for third-party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Hello World in Go</a:t>
            </a:r>
          </a:p>
        </p:txBody>
      </p:sp>
      <p:sp>
        <p:nvSpPr>
          <p:cNvPr id="3" name="TextBox 2"/>
          <p:cNvSpPr txBox="1"/>
          <p:nvPr/>
        </p:nvSpPr>
        <p:spPr>
          <a:xfrm>
            <a:off x="710293" y="1861457"/>
            <a:ext cx="7886700" cy="2554545"/>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package main</a:t>
            </a:r>
            <a:br>
              <a:rPr sz="1600" dirty="0"/>
            </a:br>
            <a:br>
              <a:rPr sz="1600" dirty="0"/>
            </a:br>
            <a:r>
              <a:rPr sz="1600" dirty="0"/>
              <a:t>import "</a:t>
            </a:r>
            <a:r>
              <a:rPr sz="1600" dirty="0" err="1"/>
              <a:t>fmt</a:t>
            </a:r>
            <a:r>
              <a:rPr sz="1600" dirty="0"/>
              <a:t>"</a:t>
            </a:r>
            <a:br>
              <a:rPr sz="1600" dirty="0"/>
            </a:br>
            <a:br>
              <a:rPr sz="1600" dirty="0"/>
            </a:br>
            <a:r>
              <a:rPr sz="1600" dirty="0" err="1"/>
              <a:t>func</a:t>
            </a:r>
            <a:r>
              <a:rPr sz="1600" dirty="0"/>
              <a:t> main() {</a:t>
            </a:r>
            <a:br>
              <a:rPr sz="1600" dirty="0"/>
            </a:br>
            <a:r>
              <a:rPr sz="1600" dirty="0"/>
              <a:t>    </a:t>
            </a:r>
            <a:r>
              <a:rPr sz="1600" dirty="0" err="1"/>
              <a:t>fmt.Println</a:t>
            </a:r>
            <a:r>
              <a:rPr sz="1600" dirty="0"/>
              <a:t>("Hello, World!")</a:t>
            </a:r>
            <a:br>
              <a:rPr sz="1600" dirty="0"/>
            </a:br>
            <a:r>
              <a:rPr sz="1600" dirty="0"/>
              <a:t>}</a:t>
            </a:r>
            <a:br>
              <a:rPr sz="1600" dirty="0"/>
            </a:br>
            <a:br>
              <a:rPr sz="1600" dirty="0"/>
            </a:b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Go at a Glance</a:t>
            </a:r>
          </a:p>
        </p:txBody>
      </p:sp>
      <p:graphicFrame>
        <p:nvGraphicFramePr>
          <p:cNvPr id="3" name="Table 2"/>
          <p:cNvGraphicFramePr>
            <a:graphicFrameLocks noGrp="1"/>
          </p:cNvGraphicFramePr>
          <p:nvPr>
            <p:extLst>
              <p:ext uri="{D42A27DB-BD31-4B8C-83A1-F6EECF244321}">
                <p14:modId xmlns:p14="http://schemas.microsoft.com/office/powerpoint/2010/main" val="219276668"/>
              </p:ext>
            </p:extLst>
          </p:nvPr>
        </p:nvGraphicFramePr>
        <p:xfrm>
          <a:off x="971552" y="1714500"/>
          <a:ext cx="7127420" cy="2872014"/>
        </p:xfrm>
        <a:graphic>
          <a:graphicData uri="http://schemas.openxmlformats.org/drawingml/2006/table">
            <a:tbl>
              <a:tblPr firstRow="1" bandRow="1">
                <a:tableStyleId>{5C22544A-7EE6-4342-B048-85BDC9FD1C3A}</a:tableStyleId>
              </a:tblPr>
              <a:tblGrid>
                <a:gridCol w="3563710">
                  <a:extLst>
                    <a:ext uri="{9D8B030D-6E8A-4147-A177-3AD203B41FA5}">
                      <a16:colId xmlns:a16="http://schemas.microsoft.com/office/drawing/2014/main" val="20000"/>
                    </a:ext>
                  </a:extLst>
                </a:gridCol>
                <a:gridCol w="3563710">
                  <a:extLst>
                    <a:ext uri="{9D8B030D-6E8A-4147-A177-3AD203B41FA5}">
                      <a16:colId xmlns:a16="http://schemas.microsoft.com/office/drawing/2014/main" val="20001"/>
                    </a:ext>
                  </a:extLst>
                </a:gridCol>
              </a:tblGrid>
              <a:tr h="478669">
                <a:tc>
                  <a:txBody>
                    <a:bodyPr/>
                    <a:lstStyle/>
                    <a:p>
                      <a:pPr>
                        <a:defRPr b="1"/>
                      </a:pPr>
                      <a:r>
                        <a:rPr dirty="0"/>
                        <a:t>Aspect</a:t>
                      </a:r>
                    </a:p>
                  </a:txBody>
                  <a:tcPr/>
                </a:tc>
                <a:tc>
                  <a:txBody>
                    <a:bodyPr/>
                    <a:lstStyle/>
                    <a:p>
                      <a:pPr>
                        <a:defRPr b="1"/>
                      </a:pPr>
                      <a:r>
                        <a:t>Details</a:t>
                      </a:r>
                    </a:p>
                  </a:txBody>
                  <a:tcPr/>
                </a:tc>
                <a:extLst>
                  <a:ext uri="{0D108BD9-81ED-4DB2-BD59-A6C34878D82A}">
                    <a16:rowId xmlns:a16="http://schemas.microsoft.com/office/drawing/2014/main" val="10000"/>
                  </a:ext>
                </a:extLst>
              </a:tr>
              <a:tr h="478669">
                <a:tc>
                  <a:txBody>
                    <a:bodyPr/>
                    <a:lstStyle/>
                    <a:p>
                      <a:r>
                        <a:t>Type</a:t>
                      </a:r>
                    </a:p>
                  </a:txBody>
                  <a:tcPr/>
                </a:tc>
                <a:tc>
                  <a:txBody>
                    <a:bodyPr/>
                    <a:lstStyle/>
                    <a:p>
                      <a:r>
                        <a:t>Compiled, Statically Typed</a:t>
                      </a:r>
                    </a:p>
                  </a:txBody>
                  <a:tcPr/>
                </a:tc>
                <a:extLst>
                  <a:ext uri="{0D108BD9-81ED-4DB2-BD59-A6C34878D82A}">
                    <a16:rowId xmlns:a16="http://schemas.microsoft.com/office/drawing/2014/main" val="10001"/>
                  </a:ext>
                </a:extLst>
              </a:tr>
              <a:tr h="478669">
                <a:tc>
                  <a:txBody>
                    <a:bodyPr/>
                    <a:lstStyle/>
                    <a:p>
                      <a:r>
                        <a:t>Year</a:t>
                      </a:r>
                    </a:p>
                  </a:txBody>
                  <a:tcPr/>
                </a:tc>
                <a:tc>
                  <a:txBody>
                    <a:bodyPr/>
                    <a:lstStyle/>
                    <a:p>
                      <a:r>
                        <a:t>2009 (Open Sourced)</a:t>
                      </a:r>
                    </a:p>
                  </a:txBody>
                  <a:tcPr/>
                </a:tc>
                <a:extLst>
                  <a:ext uri="{0D108BD9-81ED-4DB2-BD59-A6C34878D82A}">
                    <a16:rowId xmlns:a16="http://schemas.microsoft.com/office/drawing/2014/main" val="10002"/>
                  </a:ext>
                </a:extLst>
              </a:tr>
              <a:tr h="478669">
                <a:tc>
                  <a:txBody>
                    <a:bodyPr/>
                    <a:lstStyle/>
                    <a:p>
                      <a:r>
                        <a:t>Creators</a:t>
                      </a:r>
                    </a:p>
                  </a:txBody>
                  <a:tcPr/>
                </a:tc>
                <a:tc>
                  <a:txBody>
                    <a:bodyPr/>
                    <a:lstStyle/>
                    <a:p>
                      <a:r>
                        <a:t>Griesemer, Pike, Thompson</a:t>
                      </a:r>
                    </a:p>
                  </a:txBody>
                  <a:tcPr/>
                </a:tc>
                <a:extLst>
                  <a:ext uri="{0D108BD9-81ED-4DB2-BD59-A6C34878D82A}">
                    <a16:rowId xmlns:a16="http://schemas.microsoft.com/office/drawing/2014/main" val="10003"/>
                  </a:ext>
                </a:extLst>
              </a:tr>
              <a:tr h="478669">
                <a:tc>
                  <a:txBody>
                    <a:bodyPr/>
                    <a:lstStyle/>
                    <a:p>
                      <a:r>
                        <a:t>Concurrency</a:t>
                      </a:r>
                    </a:p>
                  </a:txBody>
                  <a:tcPr/>
                </a:tc>
                <a:tc>
                  <a:txBody>
                    <a:bodyPr/>
                    <a:lstStyle/>
                    <a:p>
                      <a:r>
                        <a:t>Goroutines &amp; Channels</a:t>
                      </a:r>
                    </a:p>
                  </a:txBody>
                  <a:tcPr/>
                </a:tc>
                <a:extLst>
                  <a:ext uri="{0D108BD9-81ED-4DB2-BD59-A6C34878D82A}">
                    <a16:rowId xmlns:a16="http://schemas.microsoft.com/office/drawing/2014/main" val="10004"/>
                  </a:ext>
                </a:extLst>
              </a:tr>
              <a:tr h="478669">
                <a:tc>
                  <a:txBody>
                    <a:bodyPr/>
                    <a:lstStyle/>
                    <a:p>
                      <a:r>
                        <a:t>Use Case</a:t>
                      </a:r>
                    </a:p>
                  </a:txBody>
                  <a:tcPr/>
                </a:tc>
                <a:tc>
                  <a:txBody>
                    <a:bodyPr/>
                    <a:lstStyle/>
                    <a:p>
                      <a:r>
                        <a:rPr dirty="0"/>
                        <a:t>Web Servers, Microservices, CLI tools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normAutofit fontScale="92500" lnSpcReduction="10000"/>
          </a:bodyPr>
          <a:lstStyle/>
          <a:p>
            <a:endParaRPr/>
          </a:p>
          <a:p>
            <a:r>
              <a:t>What is Go (Golang)?</a:t>
            </a:r>
          </a:p>
          <a:p>
            <a:r>
              <a:t>Who Developed Go?</a:t>
            </a:r>
          </a:p>
          <a:p>
            <a:r>
              <a:t>Why Go Was Created</a:t>
            </a:r>
          </a:p>
          <a:p>
            <a:r>
              <a:t>Key Features of Go</a:t>
            </a:r>
          </a:p>
          <a:p>
            <a:r>
              <a:t>Hello World in Go</a:t>
            </a:r>
          </a:p>
          <a:p>
            <a:r>
              <a:t>Go at a Glance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6</TotalTime>
  <Words>1650</Words>
  <Application>Microsoft Office PowerPoint</Application>
  <PresentationFormat>On-screen Show (16:9)</PresentationFormat>
  <Paragraphs>122</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Consolas</vt:lpstr>
      <vt:lpstr>Garamond</vt:lpstr>
      <vt:lpstr>Organic</vt:lpstr>
      <vt:lpstr>What is Go and who developed it?</vt:lpstr>
      <vt:lpstr>What is Go (Golang)?</vt:lpstr>
      <vt:lpstr>Who Developed Go?</vt:lpstr>
      <vt:lpstr>Why Go Was Created</vt:lpstr>
      <vt:lpstr>Key Features of Go</vt:lpstr>
      <vt:lpstr>Hello World in Go</vt:lpstr>
      <vt:lpstr>Go at a Glance</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8</cp:revision>
  <dcterms:created xsi:type="dcterms:W3CDTF">2013-01-27T09:14:16Z</dcterms:created>
  <dcterms:modified xsi:type="dcterms:W3CDTF">2025-04-08T05:10:31Z</dcterms:modified>
  <cp:category/>
</cp:coreProperties>
</file>