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61731-FE5E-462E-897A-3EF9A80BBB7E}"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C736A-D973-44B9-84D7-10793CB35248}" type="slidenum">
              <a:rPr lang="en-US" smtClean="0"/>
              <a:t>‹#›</a:t>
            </a:fld>
            <a:endParaRPr lang="en-US"/>
          </a:p>
        </p:txBody>
      </p:sp>
    </p:spTree>
    <p:extLst>
      <p:ext uri="{BB962C8B-B14F-4D97-AF65-F5344CB8AC3E}">
        <p14:creationId xmlns:p14="http://schemas.microsoft.com/office/powerpoint/2010/main" val="246092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3C736A-D973-44B9-84D7-10793CB35248}" type="slidenum">
              <a:rPr lang="en-US" smtClean="0"/>
              <a:t>1</a:t>
            </a:fld>
            <a:endParaRPr lang="en-US"/>
          </a:p>
        </p:txBody>
      </p:sp>
    </p:spTree>
    <p:extLst>
      <p:ext uri="{BB962C8B-B14F-4D97-AF65-F5344CB8AC3E}">
        <p14:creationId xmlns:p14="http://schemas.microsoft.com/office/powerpoint/2010/main" val="432949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95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735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8684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718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240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03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91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059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92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569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62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08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8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979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55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4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24308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Spring Boot Overview</a:t>
            </a:r>
          </a:p>
        </p:txBody>
      </p:sp>
      <p:sp>
        <p:nvSpPr>
          <p:cNvPr id="3" name="Subtitle 2"/>
          <p:cNvSpPr>
            <a:spLocks noGrp="1"/>
          </p:cNvSpPr>
          <p:nvPr>
            <p:ph type="subTitle" idx="1"/>
          </p:nvPr>
        </p:nvSpPr>
        <p:spPr/>
        <p:txBody>
          <a:bodyPr/>
          <a:lstStyle/>
          <a:p>
            <a:r>
              <a:rPr dirty="0"/>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Database Configuration - Code</a:t>
            </a:r>
          </a:p>
        </p:txBody>
      </p:sp>
      <p:sp>
        <p:nvSpPr>
          <p:cNvPr id="3" name="TextBox 2"/>
          <p:cNvSpPr txBox="1"/>
          <p:nvPr/>
        </p:nvSpPr>
        <p:spPr>
          <a:xfrm>
            <a:off x="979716" y="1918607"/>
            <a:ext cx="7127420" cy="2308324"/>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```properties</a:t>
            </a:r>
            <a:br>
              <a:rPr sz="1600" dirty="0"/>
            </a:br>
            <a:r>
              <a:rPr sz="1600" dirty="0"/>
              <a:t>spring.datasource.url=</a:t>
            </a:r>
            <a:r>
              <a:rPr sz="1600" dirty="0" err="1"/>
              <a:t>jdbc:mysql</a:t>
            </a:r>
            <a:r>
              <a:rPr sz="1600" dirty="0"/>
              <a:t>://localhost:3306/</a:t>
            </a:r>
            <a:r>
              <a:rPr sz="1600" dirty="0" err="1"/>
              <a:t>mydb</a:t>
            </a:r>
            <a:br>
              <a:rPr sz="1600" dirty="0"/>
            </a:br>
            <a:r>
              <a:rPr sz="1600" dirty="0" err="1"/>
              <a:t>spring.datasource.username</a:t>
            </a:r>
            <a:r>
              <a:rPr sz="1600" dirty="0"/>
              <a:t>=root</a:t>
            </a:r>
            <a:br>
              <a:rPr sz="1600" dirty="0"/>
            </a:br>
            <a:r>
              <a:rPr sz="1600" dirty="0" err="1"/>
              <a:t>spring.datasource.password</a:t>
            </a:r>
            <a:r>
              <a:rPr sz="1600" dirty="0"/>
              <a:t>=pass</a:t>
            </a:r>
            <a:br>
              <a:rPr sz="1600" dirty="0"/>
            </a:br>
            <a:r>
              <a:rPr sz="1600" dirty="0" err="1"/>
              <a:t>spring.jpa.hibernate.ddl</a:t>
            </a:r>
            <a:r>
              <a:rPr sz="1600" dirty="0"/>
              <a:t>-auto=update</a:t>
            </a:r>
            <a:br>
              <a:rPr sz="1600" dirty="0"/>
            </a:br>
            <a:r>
              <a:rPr sz="1600" dirty="0"/>
              <a:t>```</a:t>
            </a:r>
            <a:br>
              <a:rPr sz="1600" dirty="0"/>
            </a:br>
            <a:br>
              <a:rPr sz="1600" dirty="0"/>
            </a:b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Spring Security Integration</a:t>
            </a:r>
          </a:p>
        </p:txBody>
      </p:sp>
      <p:sp>
        <p:nvSpPr>
          <p:cNvPr id="3" name="Content Placeholder 2"/>
          <p:cNvSpPr>
            <a:spLocks noGrp="1"/>
          </p:cNvSpPr>
          <p:nvPr>
            <p:ph idx="1"/>
          </p:nvPr>
        </p:nvSpPr>
        <p:spPr/>
        <p:txBody>
          <a:bodyPr wrap="square">
            <a:normAutofit lnSpcReduction="10000"/>
          </a:bodyPr>
          <a:lstStyle/>
          <a:p>
            <a:endParaRPr/>
          </a:p>
          <a:p>
            <a:pPr algn="ctr">
              <a:defRPr sz="2400" b="1">
                <a:solidFill>
                  <a:srgbClr val="000000"/>
                </a:solidFill>
              </a:defRPr>
            </a:pPr>
            <a:r>
              <a:t>Add Authentication and Authorization:</a:t>
            </a:r>
          </a:p>
          <a:p>
            <a:pPr>
              <a:defRPr sz="1800">
                <a:solidFill>
                  <a:srgbClr val="000000"/>
                </a:solidFill>
              </a:defRPr>
            </a:pPr>
            <a:r>
              <a:t>Spring Security is a powerful framework for securing Spring applications. It allows you to define access control at URL, method, or object level. It supports session-based and token-based authentication mechanisms like JWT and OAuth2. Integrating security involves configuring a security filter chain, creating authentication providers, and protecting endpoints with role-based access controls.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468993"/>
            <a:ext cx="7200897" cy="977900"/>
          </a:xfrm>
        </p:spPr>
        <p:txBody>
          <a:bodyPr/>
          <a:lstStyle/>
          <a:p>
            <a:r>
              <a:rPr dirty="0"/>
              <a:t>Spring Security - Sample Code</a:t>
            </a:r>
          </a:p>
        </p:txBody>
      </p:sp>
      <p:sp>
        <p:nvSpPr>
          <p:cNvPr id="3" name="TextBox 2"/>
          <p:cNvSpPr txBox="1"/>
          <p:nvPr/>
        </p:nvSpPr>
        <p:spPr>
          <a:xfrm>
            <a:off x="1061356" y="1258187"/>
            <a:ext cx="7111092" cy="3416320"/>
          </a:xfrm>
          <a:prstGeom prst="rect">
            <a:avLst/>
          </a:prstGeom>
          <a:solidFill>
            <a:srgbClr val="2E2E2E"/>
          </a:solidFill>
        </p:spPr>
        <p:txBody>
          <a:bodyPr wrap="square">
            <a:spAutoFit/>
          </a:bodyPr>
          <a:lstStyle/>
          <a:p>
            <a:endParaRPr sz="1200" dirty="0"/>
          </a:p>
          <a:p>
            <a:pPr algn="l">
              <a:defRPr sz="1800">
                <a:solidFill>
                  <a:srgbClr val="FFFFFF"/>
                </a:solidFill>
                <a:latin typeface="Courier New"/>
              </a:defRPr>
            </a:pPr>
            <a:r>
              <a:rPr sz="1200" dirty="0"/>
              <a:t>```java</a:t>
            </a:r>
            <a:br>
              <a:rPr sz="1200" dirty="0"/>
            </a:br>
            <a:r>
              <a:rPr sz="1200" dirty="0"/>
              <a:t>@Configuration</a:t>
            </a:r>
            <a:br>
              <a:rPr sz="1200" dirty="0"/>
            </a:br>
            <a:r>
              <a:rPr sz="1200" dirty="0"/>
              <a:t>@EnableWebSecurity</a:t>
            </a:r>
            <a:br>
              <a:rPr sz="1200" dirty="0"/>
            </a:br>
            <a:r>
              <a:rPr sz="1200" dirty="0"/>
              <a:t>public class </a:t>
            </a:r>
            <a:r>
              <a:rPr sz="1200" dirty="0" err="1"/>
              <a:t>SecurityConfig</a:t>
            </a:r>
            <a:r>
              <a:rPr sz="1200" dirty="0"/>
              <a:t> {</a:t>
            </a:r>
            <a:br>
              <a:rPr sz="1200" dirty="0"/>
            </a:br>
            <a:r>
              <a:rPr sz="1200" dirty="0"/>
              <a:t>    @Bean</a:t>
            </a:r>
            <a:br>
              <a:rPr sz="1200" dirty="0"/>
            </a:br>
            <a:r>
              <a:rPr sz="1200" dirty="0"/>
              <a:t>    public </a:t>
            </a:r>
            <a:r>
              <a:rPr sz="1200" dirty="0" err="1"/>
              <a:t>SecurityFilterChain</a:t>
            </a:r>
            <a:r>
              <a:rPr sz="1200" dirty="0"/>
              <a:t> </a:t>
            </a:r>
            <a:r>
              <a:rPr sz="1200" dirty="0" err="1"/>
              <a:t>filterChain</a:t>
            </a:r>
            <a:r>
              <a:rPr sz="1200" dirty="0"/>
              <a:t>(</a:t>
            </a:r>
            <a:r>
              <a:rPr sz="1200" dirty="0" err="1"/>
              <a:t>HttpSecurity</a:t>
            </a:r>
            <a:r>
              <a:rPr sz="1200" dirty="0"/>
              <a:t> http) throws Exception {</a:t>
            </a:r>
            <a:br>
              <a:rPr sz="1200" dirty="0"/>
            </a:br>
            <a:r>
              <a:rPr sz="1200" dirty="0"/>
              <a:t>        </a:t>
            </a:r>
            <a:r>
              <a:rPr sz="1200" dirty="0" err="1"/>
              <a:t>http.csrf</a:t>
            </a:r>
            <a:r>
              <a:rPr sz="1200" dirty="0"/>
              <a:t>().disable()</a:t>
            </a:r>
            <a:br>
              <a:rPr sz="1200" dirty="0"/>
            </a:br>
            <a:r>
              <a:rPr sz="1200" dirty="0"/>
              <a:t>            .</a:t>
            </a:r>
            <a:r>
              <a:rPr sz="1200" dirty="0" err="1"/>
              <a:t>authorizeHttpRequests</a:t>
            </a:r>
            <a:r>
              <a:rPr sz="1200" dirty="0"/>
              <a:t>()</a:t>
            </a:r>
            <a:br>
              <a:rPr sz="1200" dirty="0"/>
            </a:br>
            <a:r>
              <a:rPr sz="1200" dirty="0"/>
              <a:t>            .</a:t>
            </a:r>
            <a:r>
              <a:rPr sz="1200" dirty="0" err="1"/>
              <a:t>requestMatchers</a:t>
            </a:r>
            <a:r>
              <a:rPr sz="1200" dirty="0"/>
              <a:t>("/</a:t>
            </a:r>
            <a:r>
              <a:rPr sz="1200" dirty="0" err="1"/>
              <a:t>api</a:t>
            </a:r>
            <a:r>
              <a:rPr sz="1200" dirty="0"/>
              <a:t>/auth/**").</a:t>
            </a:r>
            <a:r>
              <a:rPr sz="1200" dirty="0" err="1"/>
              <a:t>permitAll</a:t>
            </a:r>
            <a:r>
              <a:rPr sz="1200" dirty="0"/>
              <a:t>()</a:t>
            </a:r>
            <a:br>
              <a:rPr sz="1200" dirty="0"/>
            </a:br>
            <a:r>
              <a:rPr sz="1200" dirty="0"/>
              <a:t>            .</a:t>
            </a:r>
            <a:r>
              <a:rPr sz="1200" dirty="0" err="1"/>
              <a:t>anyRequest</a:t>
            </a:r>
            <a:r>
              <a:rPr sz="1200" dirty="0"/>
              <a:t>().authenticated();</a:t>
            </a:r>
            <a:br>
              <a:rPr sz="1200" dirty="0"/>
            </a:br>
            <a:r>
              <a:rPr sz="1200" dirty="0"/>
              <a:t>        return </a:t>
            </a:r>
            <a:r>
              <a:rPr sz="1200" dirty="0" err="1"/>
              <a:t>http.build</a:t>
            </a:r>
            <a:r>
              <a:rPr sz="1200" dirty="0"/>
              <a:t>();</a:t>
            </a:r>
            <a:br>
              <a:rPr sz="1200" dirty="0"/>
            </a:br>
            <a:r>
              <a:rPr sz="1200" dirty="0"/>
              <a:t>    }</a:t>
            </a:r>
            <a:br>
              <a:rPr sz="1200" dirty="0"/>
            </a:br>
            <a:r>
              <a:rPr sz="1200" dirty="0"/>
              <a:t>}</a:t>
            </a:r>
            <a:br>
              <a:rPr sz="1200" dirty="0"/>
            </a:br>
            <a:r>
              <a:rPr sz="1200" dirty="0"/>
              <a:t>```</a:t>
            </a:r>
            <a:br>
              <a:rPr sz="1200" dirty="0"/>
            </a:br>
            <a:br>
              <a:rPr sz="1200" dirty="0"/>
            </a:b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in Spring Boot</a:t>
            </a:r>
          </a:p>
        </p:txBody>
      </p:sp>
      <p:sp>
        <p:nvSpPr>
          <p:cNvPr id="3" name="Content Placeholder 2"/>
          <p:cNvSpPr>
            <a:spLocks noGrp="1"/>
          </p:cNvSpPr>
          <p:nvPr>
            <p:ph idx="1"/>
          </p:nvPr>
        </p:nvSpPr>
        <p:spPr/>
        <p:txBody>
          <a:bodyPr wrap="square">
            <a:normAutofit lnSpcReduction="10000"/>
          </a:bodyPr>
          <a:lstStyle/>
          <a:p>
            <a:endParaRPr/>
          </a:p>
          <a:p>
            <a:pPr algn="ctr">
              <a:defRPr sz="2400" b="1">
                <a:solidFill>
                  <a:srgbClr val="000000"/>
                </a:solidFill>
              </a:defRPr>
            </a:pPr>
            <a:r>
              <a:t>Unit &amp; Integration Testing:</a:t>
            </a:r>
          </a:p>
          <a:p>
            <a:pPr>
              <a:defRPr sz="1800">
                <a:solidFill>
                  <a:srgbClr val="000000"/>
                </a:solidFill>
              </a:defRPr>
            </a:pPr>
            <a:r>
              <a:t>Spring Boot supports robust testing with JUnit 5, Mockito, and Spring Test. Use `@MockBean` to mock dependencies in the service layer and `@WebMvcTest` to test controllers in isolation. Use `@SpringBootTest` for full application context integration tests. Spring Boot also supports test profiles and in-memory databases like H2 for simulating production-like behavior during tests.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Running and Deployment</a:t>
            </a:r>
          </a:p>
        </p:txBody>
      </p:sp>
      <p:sp>
        <p:nvSpPr>
          <p:cNvPr id="3" name="Content Placeholder 2"/>
          <p:cNvSpPr>
            <a:spLocks noGrp="1"/>
          </p:cNvSpPr>
          <p:nvPr>
            <p:ph idx="1"/>
          </p:nvPr>
        </p:nvSpPr>
        <p:spPr/>
        <p:txBody>
          <a:bodyPr wrap="square">
            <a:normAutofit lnSpcReduction="10000"/>
          </a:bodyPr>
          <a:lstStyle/>
          <a:p>
            <a:endParaRPr/>
          </a:p>
          <a:p>
            <a:pPr algn="ctr">
              <a:defRPr sz="2400" b="1">
                <a:solidFill>
                  <a:srgbClr val="000000"/>
                </a:solidFill>
              </a:defRPr>
            </a:pPr>
            <a:r>
              <a:t>How to Run:</a:t>
            </a:r>
          </a:p>
          <a:p>
            <a:pPr>
              <a:defRPr sz="1800">
                <a:solidFill>
                  <a:srgbClr val="000000"/>
                </a:solidFill>
              </a:defRPr>
            </a:pPr>
            <a:r>
              <a:t>You can run Spring Boot applications locally using the command `mvn spring-boot:run` or by building an executable JAR using `mvn package` and running it with `java -jar app.jar`. For deployment, you can use traditional platforms (Tomcat), cloud providers (AWS, GCP, Azure), or containerize the app using Docker. Spring Boot's minimal external dependencies make it cloud-native and DevOps-friendly.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Use Case</a:t>
            </a:r>
          </a:p>
        </p:txBody>
      </p:sp>
      <p:sp>
        <p:nvSpPr>
          <p:cNvPr id="3" name="Content Placeholder 2"/>
          <p:cNvSpPr>
            <a:spLocks noGrp="1"/>
          </p:cNvSpPr>
          <p:nvPr>
            <p:ph idx="1"/>
          </p:nvPr>
        </p:nvSpPr>
        <p:spPr/>
        <p:txBody>
          <a:bodyPr wrap="square">
            <a:normAutofit lnSpcReduction="10000"/>
          </a:bodyPr>
          <a:lstStyle/>
          <a:p>
            <a:endParaRPr/>
          </a:p>
          <a:p>
            <a:pPr algn="ctr">
              <a:defRPr sz="2400" b="1">
                <a:solidFill>
                  <a:srgbClr val="000000"/>
                </a:solidFill>
              </a:defRPr>
            </a:pPr>
            <a:r>
              <a:t>Example from Experience:</a:t>
            </a:r>
          </a:p>
          <a:p>
            <a:pPr>
              <a:defRPr sz="1800">
                <a:solidFill>
                  <a:srgbClr val="000000"/>
                </a:solidFill>
              </a:defRPr>
            </a:pPr>
            <a:r>
              <a:t>In my recent project, I built a secure REST API for user management using Spring Boot. It included JWT-based authentication, role-based access using Spring Security, and PostgreSQL for data storage. The application had a clear separation of controller, service, and repository layers. For deployment, I containerized the app using Docker and deployed it to AWS ECS with CI/CD pipelines for automated builds and deployments.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Summary</a:t>
            </a:r>
          </a:p>
        </p:txBody>
      </p:sp>
      <p:sp>
        <p:nvSpPr>
          <p:cNvPr id="3" name="Content Placeholder 2"/>
          <p:cNvSpPr>
            <a:spLocks noGrp="1"/>
          </p:cNvSpPr>
          <p:nvPr>
            <p:ph idx="1"/>
          </p:nvPr>
        </p:nvSpPr>
        <p:spPr>
          <a:xfrm>
            <a:off x="971552" y="1714500"/>
            <a:ext cx="7200897" cy="2489202"/>
          </a:xfrm>
        </p:spPr>
        <p:txBody>
          <a:bodyPr>
            <a:normAutofit fontScale="92500" lnSpcReduction="10000"/>
          </a:bodyPr>
          <a:lstStyle/>
          <a:p>
            <a:endParaRPr dirty="0"/>
          </a:p>
          <a:p>
            <a:r>
              <a:rPr dirty="0"/>
              <a:t>Spring Boot Overview</a:t>
            </a:r>
          </a:p>
          <a:p>
            <a:r>
              <a:rPr dirty="0"/>
              <a:t>Project Setup</a:t>
            </a:r>
          </a:p>
          <a:p>
            <a:r>
              <a:rPr dirty="0"/>
              <a:t>Controller Layer - REST APIs</a:t>
            </a:r>
          </a:p>
          <a:p>
            <a:r>
              <a:rPr dirty="0"/>
              <a:t>Controller Layer - Sample Code</a:t>
            </a:r>
          </a:p>
          <a:p>
            <a:r>
              <a:rPr dirty="0"/>
              <a:t>Service Layer</a:t>
            </a:r>
          </a:p>
          <a:p>
            <a:r>
              <a:rPr dirty="0"/>
              <a:t>Repository Layer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028B1-8AC5-96E9-EAE5-DDD013D71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0986B-68CD-44A8-2EC5-F7B2DCF278EA}"/>
              </a:ext>
            </a:extLst>
          </p:cNvPr>
          <p:cNvSpPr>
            <a:spLocks noGrp="1"/>
          </p:cNvSpPr>
          <p:nvPr>
            <p:ph type="title"/>
          </p:nvPr>
        </p:nvSpPr>
        <p:spPr/>
        <p:txBody>
          <a:bodyPr/>
          <a:lstStyle/>
          <a:p>
            <a:r>
              <a:rPr dirty="0"/>
              <a:t>Summary</a:t>
            </a:r>
          </a:p>
        </p:txBody>
      </p:sp>
      <p:sp>
        <p:nvSpPr>
          <p:cNvPr id="3" name="Content Placeholder 2">
            <a:extLst>
              <a:ext uri="{FF2B5EF4-FFF2-40B4-BE49-F238E27FC236}">
                <a16:creationId xmlns:a16="http://schemas.microsoft.com/office/drawing/2014/main" id="{707DDE64-7602-7827-6839-64D6884990A1}"/>
              </a:ext>
            </a:extLst>
          </p:cNvPr>
          <p:cNvSpPr>
            <a:spLocks noGrp="1"/>
          </p:cNvSpPr>
          <p:nvPr>
            <p:ph idx="1"/>
          </p:nvPr>
        </p:nvSpPr>
        <p:spPr/>
        <p:txBody>
          <a:bodyPr>
            <a:normAutofit fontScale="85000" lnSpcReduction="20000"/>
          </a:bodyPr>
          <a:lstStyle/>
          <a:p>
            <a:r>
              <a:rPr lang="en-US" dirty="0"/>
              <a:t>Repository Layer - Sample Code</a:t>
            </a:r>
          </a:p>
          <a:p>
            <a:r>
              <a:rPr lang="en-US" dirty="0"/>
              <a:t>Database Configuration</a:t>
            </a:r>
          </a:p>
          <a:p>
            <a:r>
              <a:rPr lang="en-US" dirty="0"/>
              <a:t>Database Configuration - Code</a:t>
            </a:r>
          </a:p>
          <a:p>
            <a:r>
              <a:rPr lang="en-US" dirty="0"/>
              <a:t>Spring Security Integration</a:t>
            </a:r>
          </a:p>
          <a:p>
            <a:r>
              <a:rPr lang="en-US" dirty="0"/>
              <a:t>Spring Security - Sample Code</a:t>
            </a:r>
          </a:p>
          <a:p>
            <a:r>
              <a:rPr lang="en-US" dirty="0"/>
              <a:t>Testing in Spring Boot</a:t>
            </a:r>
          </a:p>
          <a:p>
            <a:r>
              <a:rPr lang="en-US" dirty="0"/>
              <a:t>Running and Deployment</a:t>
            </a:r>
          </a:p>
          <a:p>
            <a:r>
              <a:rPr lang="en-US" dirty="0"/>
              <a:t>Real-World Use Case</a:t>
            </a:r>
          </a:p>
        </p:txBody>
      </p:sp>
    </p:spTree>
    <p:extLst>
      <p:ext uri="{BB962C8B-B14F-4D97-AF65-F5344CB8AC3E}">
        <p14:creationId xmlns:p14="http://schemas.microsoft.com/office/powerpoint/2010/main" val="9347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Spring Boot Overview</a:t>
            </a:r>
          </a:p>
        </p:txBody>
      </p:sp>
      <p:sp>
        <p:nvSpPr>
          <p:cNvPr id="3" name="Content Placeholder 2"/>
          <p:cNvSpPr>
            <a:spLocks noGrp="1"/>
          </p:cNvSpPr>
          <p:nvPr>
            <p:ph idx="1"/>
          </p:nvPr>
        </p:nvSpPr>
        <p:spPr/>
        <p:txBody>
          <a:bodyPr wrap="square">
            <a:normAutofit fontScale="92500"/>
          </a:bodyPr>
          <a:lstStyle/>
          <a:p>
            <a:endParaRPr/>
          </a:p>
          <a:p>
            <a:pPr algn="ctr">
              <a:defRPr sz="2400" b="1">
                <a:solidFill>
                  <a:srgbClr val="000000"/>
                </a:solidFill>
              </a:defRPr>
            </a:pPr>
            <a:r>
              <a:t>What is Spring Boot?</a:t>
            </a:r>
          </a:p>
          <a:p>
            <a:pPr>
              <a:defRPr sz="1800">
                <a:solidFill>
                  <a:srgbClr val="000000"/>
                </a:solidFill>
              </a:defRPr>
            </a:pPr>
            <a:r>
              <a:t>Spring Boot is a framework that simplifies the development of production-ready Spring applications. It removes the need for extensive configuration by offering default setups, and helps developers get started with minimal setup. It includes embedded servers like Tomcat or Jetty, which means you don’t need to deploy WAR files manually. Additionally, it offers features like metrics, health checks, and externalized configuration, making it ideal for microservices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Setup</a:t>
            </a:r>
          </a:p>
        </p:txBody>
      </p:sp>
      <p:sp>
        <p:nvSpPr>
          <p:cNvPr id="3" name="Content Placeholder 2"/>
          <p:cNvSpPr>
            <a:spLocks noGrp="1"/>
          </p:cNvSpPr>
          <p:nvPr>
            <p:ph idx="1"/>
          </p:nvPr>
        </p:nvSpPr>
        <p:spPr/>
        <p:txBody>
          <a:bodyPr wrap="square">
            <a:normAutofit fontScale="85000" lnSpcReduction="10000"/>
          </a:bodyPr>
          <a:lstStyle/>
          <a:p>
            <a:endParaRPr/>
          </a:p>
          <a:p>
            <a:pPr algn="ctr">
              <a:defRPr sz="2400" b="1">
                <a:solidFill>
                  <a:srgbClr val="000000"/>
                </a:solidFill>
              </a:defRPr>
            </a:pPr>
            <a:r>
              <a:t>How to Set Up a Spring Boot Project:</a:t>
            </a:r>
          </a:p>
          <a:p>
            <a:pPr>
              <a:defRPr sz="1800">
                <a:solidFill>
                  <a:srgbClr val="000000"/>
                </a:solidFill>
              </a:defRPr>
            </a:pPr>
            <a:r>
              <a:t>- Use [Spring Initializr](https://start.spring.io) to bootstrap your project structure quickly.</a:t>
            </a:r>
          </a:p>
          <a:p>
            <a:pPr>
              <a:defRPr sz="1800">
                <a:solidFill>
                  <a:srgbClr val="000000"/>
                </a:solidFill>
              </a:defRPr>
            </a:pPr>
            <a:r>
              <a:t>- Select the project type (Maven/Gradle), Java version, and necessary dependencies like Spring Web, Spring Data JPA, Spring Security, etc.</a:t>
            </a:r>
          </a:p>
          <a:p>
            <a:pPr>
              <a:defRPr sz="1800">
                <a:solidFill>
                  <a:srgbClr val="000000"/>
                </a:solidFill>
              </a:defRPr>
            </a:pPr>
            <a:r>
              <a:t>- Generate the project and import it into an IDE like IntelliJ IDEA or Eclipse.</a:t>
            </a:r>
          </a:p>
          <a:p>
            <a:pPr>
              <a:defRPr sz="1800">
                <a:solidFill>
                  <a:srgbClr val="000000"/>
                </a:solidFill>
              </a:defRPr>
            </a:pPr>
            <a:r>
              <a:t>- Spring Boot applications follow a convention-over-configuration philosophy, so you can start coding business logic almost immediately.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Controller Layer - REST APIs</a:t>
            </a:r>
          </a:p>
        </p:txBody>
      </p:sp>
      <p:sp>
        <p:nvSpPr>
          <p:cNvPr id="3" name="Content Placeholder 2"/>
          <p:cNvSpPr>
            <a:spLocks noGrp="1"/>
          </p:cNvSpPr>
          <p:nvPr>
            <p:ph idx="1"/>
          </p:nvPr>
        </p:nvSpPr>
        <p:spPr/>
        <p:txBody>
          <a:bodyPr wrap="square">
            <a:normAutofit lnSpcReduction="10000"/>
          </a:bodyPr>
          <a:lstStyle/>
          <a:p>
            <a:endParaRPr/>
          </a:p>
          <a:p>
            <a:pPr algn="ctr">
              <a:defRPr sz="2400" b="1">
                <a:solidFill>
                  <a:srgbClr val="000000"/>
                </a:solidFill>
              </a:defRPr>
            </a:pPr>
            <a:r>
              <a:t>Create REST APIs:</a:t>
            </a:r>
          </a:p>
          <a:p>
            <a:pPr>
              <a:defRPr sz="1800">
                <a:solidFill>
                  <a:srgbClr val="000000"/>
                </a:solidFill>
              </a:defRPr>
            </a:pPr>
            <a:r>
              <a:t>Spring Boot makes it easy to build RESTful web services using the `@RestController` annotation, which combines `@Controller` and `@ResponseBody`. You map HTTP methods to controller methods using annotations such as `@GetMapping`, `@PostMapping`, `@PutMapping`, and `@DeleteMapping`. These APIs return data typically in JSON format, ideal for modern web and mobile apps.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Controller Layer - Sample Code</a:t>
            </a:r>
          </a:p>
        </p:txBody>
      </p:sp>
      <p:sp>
        <p:nvSpPr>
          <p:cNvPr id="3" name="TextBox 2"/>
          <p:cNvSpPr txBox="1"/>
          <p:nvPr/>
        </p:nvSpPr>
        <p:spPr>
          <a:xfrm>
            <a:off x="1077685" y="1913910"/>
            <a:ext cx="7004958" cy="2492990"/>
          </a:xfrm>
          <a:prstGeom prst="rect">
            <a:avLst/>
          </a:prstGeom>
          <a:solidFill>
            <a:srgbClr val="2E2E2E"/>
          </a:solidFill>
        </p:spPr>
        <p:txBody>
          <a:bodyPr wrap="square">
            <a:spAutoFit/>
          </a:bodyPr>
          <a:lstStyle/>
          <a:p>
            <a:endParaRPr sz="1200" dirty="0"/>
          </a:p>
          <a:p>
            <a:pPr algn="l">
              <a:defRPr sz="1800">
                <a:solidFill>
                  <a:srgbClr val="FFFFFF"/>
                </a:solidFill>
                <a:latin typeface="Courier New"/>
              </a:defRPr>
            </a:pPr>
            <a:r>
              <a:rPr sz="1200" dirty="0"/>
              <a:t>```java</a:t>
            </a:r>
            <a:br>
              <a:rPr sz="1200" dirty="0"/>
            </a:br>
            <a:r>
              <a:rPr sz="1200" dirty="0"/>
              <a:t>@RestController</a:t>
            </a:r>
            <a:br>
              <a:rPr sz="1200" dirty="0"/>
            </a:br>
            <a:r>
              <a:rPr sz="1200" dirty="0"/>
              <a:t>@RequestMapping("/api/users")</a:t>
            </a:r>
            <a:br>
              <a:rPr sz="1200" dirty="0"/>
            </a:br>
            <a:r>
              <a:rPr sz="1200" dirty="0"/>
              <a:t>public class </a:t>
            </a:r>
            <a:r>
              <a:rPr sz="1200" dirty="0" err="1"/>
              <a:t>UserController</a:t>
            </a:r>
            <a:r>
              <a:rPr sz="1200" dirty="0"/>
              <a:t> {</a:t>
            </a:r>
            <a:br>
              <a:rPr sz="1200" dirty="0"/>
            </a:br>
            <a:r>
              <a:rPr sz="1200" dirty="0"/>
              <a:t>    @GetMapping("/{id}")</a:t>
            </a:r>
            <a:br>
              <a:rPr sz="1200" dirty="0"/>
            </a:br>
            <a:r>
              <a:rPr sz="1200" dirty="0"/>
              <a:t>    public </a:t>
            </a:r>
            <a:r>
              <a:rPr sz="1200" dirty="0" err="1"/>
              <a:t>ResponseEntity</a:t>
            </a:r>
            <a:r>
              <a:rPr sz="1200" dirty="0"/>
              <a:t>&lt;User&gt; </a:t>
            </a:r>
            <a:r>
              <a:rPr sz="1200" dirty="0" err="1"/>
              <a:t>getUser</a:t>
            </a:r>
            <a:r>
              <a:rPr sz="1200" dirty="0"/>
              <a:t>(@PathVariable Long id) {</a:t>
            </a:r>
            <a:br>
              <a:rPr sz="1200" dirty="0"/>
            </a:br>
            <a:r>
              <a:rPr sz="1200" dirty="0"/>
              <a:t>        return </a:t>
            </a:r>
            <a:r>
              <a:rPr sz="1200" dirty="0" err="1"/>
              <a:t>ResponseEntity.ok</a:t>
            </a:r>
            <a:r>
              <a:rPr sz="1200" dirty="0"/>
              <a:t>(</a:t>
            </a:r>
            <a:r>
              <a:rPr sz="1200" dirty="0" err="1"/>
              <a:t>service.getUserById</a:t>
            </a:r>
            <a:r>
              <a:rPr sz="1200" dirty="0"/>
              <a:t>(id));</a:t>
            </a:r>
            <a:br>
              <a:rPr sz="1200" dirty="0"/>
            </a:br>
            <a:r>
              <a:rPr sz="1200" dirty="0"/>
              <a:t>    }</a:t>
            </a:r>
            <a:br>
              <a:rPr sz="1200" dirty="0"/>
            </a:br>
            <a:r>
              <a:rPr sz="1200" dirty="0"/>
              <a:t>}</a:t>
            </a:r>
            <a:br>
              <a:rPr sz="1200" dirty="0"/>
            </a:br>
            <a:r>
              <a:rPr sz="1200" dirty="0"/>
              <a:t>```</a:t>
            </a:r>
            <a:br>
              <a:rPr sz="1200" dirty="0"/>
            </a:br>
            <a:br>
              <a:rPr sz="1200" dirty="0"/>
            </a:b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 Layer</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Business Logic Layer:</a:t>
            </a:r>
          </a:p>
          <a:p>
            <a:pPr>
              <a:defRPr sz="1800">
                <a:solidFill>
                  <a:srgbClr val="000000"/>
                </a:solidFill>
              </a:defRPr>
            </a:pPr>
            <a:r>
              <a:t>This layer contains the core logic of the application. Classes annotated with `@Service` are responsible for orchestrating data flow between the controller and repository layers. They may contain validation, processing logic, and transactions. Keeping business logic here promotes separation of concerns and makes unit testing easier.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Repository Layer</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Database Access:</a:t>
            </a:r>
          </a:p>
          <a:p>
            <a:pPr>
              <a:defRPr sz="1800">
                <a:solidFill>
                  <a:srgbClr val="000000"/>
                </a:solidFill>
              </a:defRPr>
            </a:pPr>
            <a:r>
              <a:t>The repository layer handles communication with the database. Spring Data JPA abstracts boilerplate code for data access by providing repositories that extend `JpaRepository` or `CrudRepository`. This gives you CRUD operations, pagination, sorting, and custom query methods without manually writing SQL.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Repository Layer - Sample Code</a:t>
            </a:r>
          </a:p>
        </p:txBody>
      </p:sp>
      <p:sp>
        <p:nvSpPr>
          <p:cNvPr id="3" name="TextBox 2"/>
          <p:cNvSpPr txBox="1"/>
          <p:nvPr/>
        </p:nvSpPr>
        <p:spPr>
          <a:xfrm>
            <a:off x="914400" y="1981200"/>
            <a:ext cx="7380547" cy="1815882"/>
          </a:xfrm>
          <a:prstGeom prst="rect">
            <a:avLst/>
          </a:prstGeom>
          <a:solidFill>
            <a:srgbClr val="2E2E2E"/>
          </a:solidFill>
        </p:spPr>
        <p:txBody>
          <a:bodyPr wrap="none">
            <a:spAutoFit/>
          </a:bodyPr>
          <a:lstStyle/>
          <a:p>
            <a:endParaRPr sz="1400" dirty="0"/>
          </a:p>
          <a:p>
            <a:pPr algn="l">
              <a:defRPr sz="2400">
                <a:solidFill>
                  <a:srgbClr val="FFFFFF"/>
                </a:solidFill>
                <a:latin typeface="Courier New"/>
              </a:defRPr>
            </a:pPr>
            <a:r>
              <a:rPr sz="1400" dirty="0"/>
              <a:t>```java</a:t>
            </a:r>
            <a:br>
              <a:rPr sz="1400" dirty="0"/>
            </a:br>
            <a:r>
              <a:rPr sz="1400" dirty="0"/>
              <a:t>public interface </a:t>
            </a:r>
            <a:r>
              <a:rPr sz="1400" dirty="0" err="1"/>
              <a:t>UserRepository</a:t>
            </a:r>
            <a:r>
              <a:rPr sz="1400" dirty="0"/>
              <a:t> extends </a:t>
            </a:r>
            <a:r>
              <a:rPr sz="1400" dirty="0" err="1"/>
              <a:t>JpaRepository</a:t>
            </a:r>
            <a:r>
              <a:rPr sz="1400" dirty="0"/>
              <a:t>&lt;User, Long&gt; {</a:t>
            </a:r>
            <a:br>
              <a:rPr sz="1400" dirty="0"/>
            </a:br>
            <a:r>
              <a:rPr sz="1400" dirty="0"/>
              <a:t>    Optional&lt;User&gt; </a:t>
            </a:r>
            <a:r>
              <a:rPr sz="1400" dirty="0" err="1"/>
              <a:t>findByEmail</a:t>
            </a:r>
            <a:r>
              <a:rPr sz="1400" dirty="0"/>
              <a:t>(String email);</a:t>
            </a:r>
            <a:br>
              <a:rPr sz="1400" dirty="0"/>
            </a:br>
            <a:r>
              <a:rPr sz="1400" dirty="0"/>
              <a:t>}</a:t>
            </a:r>
            <a:br>
              <a:rPr sz="1400" dirty="0"/>
            </a:br>
            <a:r>
              <a:rPr sz="1400" dirty="0"/>
              <a:t>```</a:t>
            </a:r>
            <a:br>
              <a:rPr sz="1400" dirty="0"/>
            </a:br>
            <a:br>
              <a:rPr sz="1400" dirty="0"/>
            </a:b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Database Configuration</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lang="en-US" sz="2400" b="1" dirty="0">
                <a:solidFill>
                  <a:srgbClr val="000000"/>
                </a:solidFill>
              </a:rPr>
              <a:t>   Why is this flexible and powerful?</a:t>
            </a:r>
            <a:endParaRPr sz="2400" b="1" dirty="0">
              <a:solidFill>
                <a:srgbClr val="000000"/>
              </a:solidFill>
            </a:endParaRPr>
          </a:p>
          <a:p>
            <a:pPr algn="ctr">
              <a:defRPr sz="2400" b="1">
                <a:solidFill>
                  <a:srgbClr val="000000"/>
                </a:solidFill>
              </a:defRPr>
            </a:pPr>
            <a:r>
              <a:rPr dirty="0"/>
              <a:t>Set up DB Connection in </a:t>
            </a:r>
            <a:r>
              <a:rPr dirty="0" err="1"/>
              <a:t>application.properties</a:t>
            </a:r>
            <a:r>
              <a:rPr dirty="0"/>
              <a:t>:</a:t>
            </a:r>
          </a:p>
          <a:p>
            <a:pPr>
              <a:defRPr sz="1800">
                <a:solidFill>
                  <a:srgbClr val="000000"/>
                </a:solidFill>
              </a:defRPr>
            </a:pPr>
            <a:r>
              <a:rPr dirty="0"/>
              <a:t>Spring Boot allows externalized configuration. You define properties for connecting to a database in `</a:t>
            </a:r>
            <a:r>
              <a:rPr dirty="0" err="1"/>
              <a:t>application.properties</a:t>
            </a:r>
            <a:r>
              <a:rPr dirty="0"/>
              <a:t>` or `</a:t>
            </a:r>
            <a:r>
              <a:rPr dirty="0" err="1"/>
              <a:t>application.yml</a:t>
            </a:r>
            <a:r>
              <a:rPr dirty="0"/>
              <a:t>`. These include JDBC URL, username, password, and Hibernate settings. Spring Boot auto-configures </a:t>
            </a:r>
            <a:r>
              <a:rPr dirty="0" err="1"/>
              <a:t>DataSource</a:t>
            </a:r>
            <a:r>
              <a:rPr dirty="0"/>
              <a:t> and </a:t>
            </a:r>
            <a:r>
              <a:rPr dirty="0" err="1"/>
              <a:t>EntityManager</a:t>
            </a:r>
            <a:r>
              <a:rPr dirty="0"/>
              <a:t> based on these settings. For production, these values should be managed using environment variables or secrets management tools.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10</TotalTime>
  <Words>1056</Words>
  <Application>Microsoft Office PowerPoint</Application>
  <PresentationFormat>On-screen Show (16:9)</PresentationFormat>
  <Paragraphs>75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Garamond</vt:lpstr>
      <vt:lpstr>Organic</vt:lpstr>
      <vt:lpstr>Spring Boot Overview</vt:lpstr>
      <vt:lpstr>Spring Boot Overview</vt:lpstr>
      <vt:lpstr>Project Setup</vt:lpstr>
      <vt:lpstr>Controller Layer - REST APIs</vt:lpstr>
      <vt:lpstr>Controller Layer - Sample Code</vt:lpstr>
      <vt:lpstr>Service Layer</vt:lpstr>
      <vt:lpstr>Repository Layer</vt:lpstr>
      <vt:lpstr>Repository Layer - Sample Code</vt:lpstr>
      <vt:lpstr>Database Configuration</vt:lpstr>
      <vt:lpstr>Database Configuration - Code</vt:lpstr>
      <vt:lpstr>Spring Security Integration</vt:lpstr>
      <vt:lpstr>Spring Security - Sample Code</vt:lpstr>
      <vt:lpstr>Testing in Spring Boot</vt:lpstr>
      <vt:lpstr>Running and Deployment</vt:lpstr>
      <vt:lpstr>Real-World Use Case</vt:lpstr>
      <vt:lpstr>Summary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6</cp:revision>
  <dcterms:created xsi:type="dcterms:W3CDTF">2013-01-27T09:14:16Z</dcterms:created>
  <dcterms:modified xsi:type="dcterms:W3CDTF">2025-04-08T03:59:22Z</dcterms:modified>
  <cp:category/>
</cp:coreProperties>
</file>