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4"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89" autoAdjust="0"/>
  </p:normalViewPr>
  <p:slideViewPr>
    <p:cSldViewPr snapToGrid="0" snapToObjects="1">
      <p:cViewPr varScale="1">
        <p:scale>
          <a:sx n="75" d="100"/>
          <a:sy n="75" d="100"/>
        </p:scale>
        <p:origin x="296"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958F9-B6C2-42FE-AE7A-4F78C5278704}"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4742D-1ABB-4BFB-B4C5-98E45EE9971B}" type="slidenum">
              <a:rPr lang="en-US" smtClean="0"/>
              <a:t>‹#›</a:t>
            </a:fld>
            <a:endParaRPr lang="en-US"/>
          </a:p>
        </p:txBody>
      </p:sp>
    </p:spTree>
    <p:extLst>
      <p:ext uri="{BB962C8B-B14F-4D97-AF65-F5344CB8AC3E}">
        <p14:creationId xmlns:p14="http://schemas.microsoft.com/office/powerpoint/2010/main" val="412744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What is Kubernetes?</a:t>
            </a:r>
            <a:br>
              <a:rPr lang="en-US" dirty="0"/>
            </a:br>
            <a:r>
              <a:rPr lang="en-US" dirty="0"/>
              <a:t>Kubernetes, also called K8s, is like the brain behind your containerized applications. Imagine you have a bunch of apps packed into containers, and now you want to run them across hundreds of servers — it gets chaotic! Kubernetes steps in to manage that chaos. It handles things like launching containers, restarting them if they crash, scaling them up or down depending on traffic, and even rolling out updates without downtime. It’s like a smart manager that understands your app’s needs and does all the heavy lifting behind the scenes.</a:t>
            </a:r>
            <a:br>
              <a:rPr lang="en-US" dirty="0"/>
            </a:br>
            <a:r>
              <a:rPr lang="en-US" dirty="0"/>
              <a:t>What makes Kubernetes really powerful is its ability to abstract the hardware layer — whether it's on AWS, GCP, Azure, or even your own datacenter.</a:t>
            </a:r>
          </a:p>
          <a:p>
            <a:pPr>
              <a:buNone/>
            </a:pPr>
            <a:r>
              <a:rPr lang="en-US" b="1" dirty="0"/>
              <a:t>Why Kubernetes?</a:t>
            </a:r>
            <a:br>
              <a:rPr lang="en-US" dirty="0"/>
            </a:br>
            <a:r>
              <a:rPr lang="en-US" dirty="0"/>
              <a:t>Earlier, people used to manage servers manually — installing dependencies, configuring load balancers, and praying nothing crashed during peak traffic. Kubernetes changed the game.</a:t>
            </a:r>
            <a:br>
              <a:rPr lang="en-US" dirty="0"/>
            </a:br>
            <a:r>
              <a:rPr lang="en-US" dirty="0"/>
              <a:t>It introduced a </a:t>
            </a:r>
            <a:r>
              <a:rPr lang="en-US" b="1" dirty="0"/>
              <a:t>declarative approach</a:t>
            </a:r>
            <a:r>
              <a:rPr lang="en-US" dirty="0"/>
              <a:t> — you write down </a:t>
            </a:r>
            <a:r>
              <a:rPr lang="en-US" i="1" dirty="0"/>
              <a:t>what</a:t>
            </a:r>
            <a:r>
              <a:rPr lang="en-US" dirty="0"/>
              <a:t> you want (e.g., “I want 3 copies of this app running”), and Kubernetes figures out </a:t>
            </a:r>
            <a:r>
              <a:rPr lang="en-US" i="1" dirty="0"/>
              <a:t>how</a:t>
            </a:r>
            <a:r>
              <a:rPr lang="en-US" dirty="0"/>
              <a:t> to do it. It watches over your app 24/7, healing itself if something fails.</a:t>
            </a:r>
            <a:br>
              <a:rPr lang="en-US" dirty="0"/>
            </a:br>
            <a:r>
              <a:rPr lang="en-US" dirty="0"/>
              <a:t>This drastically improves uptime and reduces the mental load for DevOps teams. Plus, it works seamlessly with CI/CD pipelines, making software delivery faster and more reliable.</a:t>
            </a:r>
          </a:p>
          <a:p>
            <a:pPr>
              <a:buNone/>
            </a:pPr>
            <a:r>
              <a:rPr lang="en-US" b="1" dirty="0"/>
              <a:t>Kubernetes Architecture Overview</a:t>
            </a:r>
            <a:br>
              <a:rPr lang="en-US" dirty="0"/>
            </a:br>
            <a:r>
              <a:rPr lang="en-US" dirty="0"/>
              <a:t>Kubernetes is split into two main parts — the </a:t>
            </a:r>
            <a:r>
              <a:rPr lang="en-US" b="1" dirty="0"/>
              <a:t>Control Plane</a:t>
            </a:r>
            <a:r>
              <a:rPr lang="en-US" dirty="0"/>
              <a:t> and </a:t>
            </a:r>
            <a:r>
              <a:rPr lang="en-US" b="1" dirty="0"/>
              <a:t>Worker Nodes</a:t>
            </a:r>
            <a:r>
              <a:rPr lang="en-US" dirty="0"/>
              <a:t>.</a:t>
            </a:r>
            <a:br>
              <a:rPr lang="en-US" dirty="0"/>
            </a:br>
            <a:r>
              <a:rPr lang="en-US" dirty="0"/>
              <a:t>The Control Plane acts as the command center. It decides </a:t>
            </a:r>
            <a:r>
              <a:rPr lang="en-US" i="1" dirty="0"/>
              <a:t>where</a:t>
            </a:r>
            <a:r>
              <a:rPr lang="en-US" dirty="0"/>
              <a:t> your containers run and </a:t>
            </a:r>
            <a:r>
              <a:rPr lang="en-US" i="1" dirty="0"/>
              <a:t>when</a:t>
            </a:r>
            <a:r>
              <a:rPr lang="en-US" dirty="0"/>
              <a:t> they need to be restarted or moved.</a:t>
            </a:r>
            <a:br>
              <a:rPr lang="en-US" dirty="0"/>
            </a:br>
            <a:r>
              <a:rPr lang="en-US" dirty="0"/>
              <a:t>Worker Nodes are the soldiers executing those commands — they actually run your app containers.</a:t>
            </a:r>
            <a:br>
              <a:rPr lang="en-US" dirty="0"/>
            </a:br>
            <a:r>
              <a:rPr lang="en-US" dirty="0"/>
              <a:t>This split ensures scalability — you can grow your workload without overwhelming the control logic. It’s built for high availability, which is why large-scale apps trust Kubernetes.</a:t>
            </a:r>
          </a:p>
          <a:p>
            <a:pPr>
              <a:buNone/>
            </a:pPr>
            <a:r>
              <a:rPr lang="en-US" b="1" dirty="0"/>
              <a:t>Kubernetes Control Plane Components</a:t>
            </a:r>
            <a:br>
              <a:rPr lang="en-US" dirty="0"/>
            </a:br>
            <a:r>
              <a:rPr lang="en-US" dirty="0"/>
              <a:t>Let’s break it down further:</a:t>
            </a:r>
          </a:p>
          <a:p>
            <a:pPr>
              <a:buFont typeface="Arial" panose="020B0604020202020204" pitchFamily="34" charset="0"/>
              <a:buChar char="•"/>
            </a:pPr>
            <a:r>
              <a:rPr lang="en-US" b="1" dirty="0"/>
              <a:t>API Server</a:t>
            </a:r>
            <a:r>
              <a:rPr lang="en-US" dirty="0"/>
              <a:t>: This is the front desk. All tools, commands (</a:t>
            </a:r>
            <a:r>
              <a:rPr lang="en-US" dirty="0" err="1"/>
              <a:t>kubectl</a:t>
            </a:r>
            <a:r>
              <a:rPr lang="en-US" dirty="0"/>
              <a:t>), and dashboards talk to Kubernetes through this component.</a:t>
            </a:r>
          </a:p>
          <a:p>
            <a:pPr>
              <a:buFont typeface="Arial" panose="020B0604020202020204" pitchFamily="34" charset="0"/>
              <a:buChar char="•"/>
            </a:pPr>
            <a:r>
              <a:rPr lang="en-US" b="1" dirty="0" err="1"/>
              <a:t>etcd</a:t>
            </a:r>
            <a:r>
              <a:rPr lang="en-US" dirty="0"/>
              <a:t>: This stores the truth — everything about your cluster is in </a:t>
            </a:r>
            <a:r>
              <a:rPr lang="en-US" dirty="0" err="1"/>
              <a:t>etcd</a:t>
            </a:r>
            <a:r>
              <a:rPr lang="en-US" dirty="0"/>
              <a:t>, and it’s designed to be super consistent and reliable.</a:t>
            </a:r>
          </a:p>
          <a:p>
            <a:pPr>
              <a:buFont typeface="Arial" panose="020B0604020202020204" pitchFamily="34" charset="0"/>
              <a:buChar char="•"/>
            </a:pPr>
            <a:r>
              <a:rPr lang="en-US" b="1" dirty="0"/>
              <a:t>Controller Manager</a:t>
            </a:r>
            <a:r>
              <a:rPr lang="en-US" dirty="0"/>
              <a:t>: Think of this like a group of bots constantly checking if reality matches your intent. If a Pod dies, a controller ensures it comes back.</a:t>
            </a:r>
          </a:p>
          <a:p>
            <a:pPr>
              <a:buFont typeface="Arial" panose="020B0604020202020204" pitchFamily="34" charset="0"/>
              <a:buChar char="•"/>
            </a:pPr>
            <a:r>
              <a:rPr lang="en-US" b="1" dirty="0"/>
              <a:t>Scheduler</a:t>
            </a:r>
            <a:r>
              <a:rPr lang="en-US" dirty="0"/>
              <a:t>: When a Pod is created, it needs a home — the scheduler finds the best node for it based on available CPU, memory, and custom constraints.</a:t>
            </a:r>
          </a:p>
          <a:p>
            <a:pPr>
              <a:buNone/>
            </a:pPr>
            <a:r>
              <a:rPr lang="en-US" b="1" dirty="0"/>
              <a:t>Kubernetes Node Components</a:t>
            </a:r>
            <a:br>
              <a:rPr lang="en-US" dirty="0"/>
            </a:br>
            <a:r>
              <a:rPr lang="en-US" dirty="0"/>
              <a:t>On each Worker Node, three key pieces keep things running smoothly:</a:t>
            </a:r>
          </a:p>
          <a:p>
            <a:pPr>
              <a:buFont typeface="Arial" panose="020B0604020202020204" pitchFamily="34" charset="0"/>
              <a:buChar char="•"/>
            </a:pPr>
            <a:r>
              <a:rPr lang="en-US" b="1" dirty="0" err="1"/>
              <a:t>kubelet</a:t>
            </a:r>
            <a:r>
              <a:rPr lang="en-US" dirty="0"/>
              <a:t>: Acts like a local manager. It reads the desired state for that node and makes sure the containers are running as they should.</a:t>
            </a:r>
          </a:p>
          <a:p>
            <a:pPr>
              <a:buFont typeface="Arial" panose="020B0604020202020204" pitchFamily="34" charset="0"/>
              <a:buChar char="•"/>
            </a:pPr>
            <a:r>
              <a:rPr lang="en-US" b="1" dirty="0" err="1"/>
              <a:t>kube</a:t>
            </a:r>
            <a:r>
              <a:rPr lang="en-US" b="1" dirty="0"/>
              <a:t>-proxy</a:t>
            </a:r>
            <a:r>
              <a:rPr lang="en-US" dirty="0"/>
              <a:t>: It sets up networking rules so that services can talk to each other — whether it’s internal communication or external access.</a:t>
            </a:r>
          </a:p>
          <a:p>
            <a:pPr>
              <a:buFont typeface="Arial" panose="020B0604020202020204" pitchFamily="34" charset="0"/>
              <a:buChar char="•"/>
            </a:pPr>
            <a:r>
              <a:rPr lang="en-US" b="1" dirty="0"/>
              <a:t>Container Runtime</a:t>
            </a:r>
            <a:r>
              <a:rPr lang="en-US" dirty="0"/>
              <a:t>: This is what actually runs the containers — it can be Docker, </a:t>
            </a:r>
            <a:r>
              <a:rPr lang="en-US" dirty="0" err="1"/>
              <a:t>containerd</a:t>
            </a:r>
            <a:r>
              <a:rPr lang="en-US" dirty="0"/>
              <a:t>, or others. Kubernetes doesn’t care, as long as it follows the CRI.</a:t>
            </a:r>
          </a:p>
          <a:p>
            <a:pPr>
              <a:buNone/>
            </a:pPr>
            <a:r>
              <a:rPr lang="en-US" b="1" dirty="0"/>
              <a:t>Core Concepts in Kubernetes</a:t>
            </a:r>
            <a:br>
              <a:rPr lang="en-US" dirty="0"/>
            </a:br>
            <a:r>
              <a:rPr lang="en-US" dirty="0"/>
              <a:t>Understanding these core objects is essential:</a:t>
            </a:r>
          </a:p>
          <a:p>
            <a:pPr>
              <a:buFont typeface="Arial" panose="020B0604020202020204" pitchFamily="34" charset="0"/>
              <a:buChar char="•"/>
            </a:pPr>
            <a:r>
              <a:rPr lang="en-US" dirty="0"/>
              <a:t>A </a:t>
            </a:r>
            <a:r>
              <a:rPr lang="en-US" b="1" dirty="0"/>
              <a:t>Pod</a:t>
            </a:r>
            <a:r>
              <a:rPr lang="en-US" dirty="0"/>
              <a:t> is the smallest deployable unit and can hold one or more containers.</a:t>
            </a:r>
          </a:p>
          <a:p>
            <a:pPr>
              <a:buFont typeface="Arial" panose="020B0604020202020204" pitchFamily="34" charset="0"/>
              <a:buChar char="•"/>
            </a:pPr>
            <a:r>
              <a:rPr lang="en-US" b="1" dirty="0"/>
              <a:t>Deployments</a:t>
            </a:r>
            <a:r>
              <a:rPr lang="en-US" dirty="0"/>
              <a:t> help you manage stateless apps by handling rollout, scaling, and recovery.</a:t>
            </a:r>
          </a:p>
          <a:p>
            <a:pPr>
              <a:buFont typeface="Arial" panose="020B0604020202020204" pitchFamily="34" charset="0"/>
              <a:buChar char="•"/>
            </a:pPr>
            <a:r>
              <a:rPr lang="en-US" b="1" dirty="0"/>
              <a:t>Services</a:t>
            </a:r>
            <a:r>
              <a:rPr lang="en-US" dirty="0"/>
              <a:t> make your Pods discoverable — because Pods can die and get replaced, but Services give them a stable IP or DNS.</a:t>
            </a:r>
          </a:p>
          <a:p>
            <a:pPr>
              <a:buFont typeface="Arial" panose="020B0604020202020204" pitchFamily="34" charset="0"/>
              <a:buChar char="•"/>
            </a:pPr>
            <a:r>
              <a:rPr lang="en-US" b="1" dirty="0" err="1"/>
              <a:t>ReplicaSets</a:t>
            </a:r>
            <a:r>
              <a:rPr lang="en-US" dirty="0"/>
              <a:t> ensure you always have the desired number of Pods.</a:t>
            </a:r>
          </a:p>
          <a:p>
            <a:pPr>
              <a:buFont typeface="Arial" panose="020B0604020202020204" pitchFamily="34" charset="0"/>
              <a:buChar char="•"/>
            </a:pPr>
            <a:r>
              <a:rPr lang="en-US" b="1" dirty="0" err="1"/>
              <a:t>ConfigMaps</a:t>
            </a:r>
            <a:r>
              <a:rPr lang="en-US" dirty="0"/>
              <a:t> and </a:t>
            </a:r>
            <a:r>
              <a:rPr lang="en-US" b="1" dirty="0"/>
              <a:t>Secrets</a:t>
            </a:r>
            <a:r>
              <a:rPr lang="en-US" dirty="0"/>
              <a:t> let you inject environment-specific data and credentials without baking them into container images.</a:t>
            </a:r>
          </a:p>
          <a:p>
            <a:pPr>
              <a:buFont typeface="Arial" panose="020B0604020202020204" pitchFamily="34" charset="0"/>
              <a:buChar char="•"/>
            </a:pPr>
            <a:r>
              <a:rPr lang="en-US" b="1" dirty="0"/>
              <a:t>Namespaces</a:t>
            </a:r>
            <a:r>
              <a:rPr lang="en-US" dirty="0"/>
              <a:t> isolate resources, making it easier to manage multi-tenant or multi-environment clusters.</a:t>
            </a:r>
          </a:p>
          <a:p>
            <a:pPr>
              <a:buNone/>
            </a:pPr>
            <a:r>
              <a:rPr lang="en-US" b="1" dirty="0"/>
              <a:t>Basic Kubernetes YAML Example</a:t>
            </a:r>
            <a:br>
              <a:rPr lang="en-US" dirty="0"/>
            </a:br>
            <a:r>
              <a:rPr lang="en-US" dirty="0"/>
              <a:t>YAML is how we talk to Kubernetes. In this Pod example:</a:t>
            </a:r>
          </a:p>
          <a:p>
            <a:pPr>
              <a:buNone/>
            </a:pPr>
            <a:r>
              <a:rPr lang="en-US" dirty="0" err="1"/>
              <a:t>yaml</a:t>
            </a:r>
            <a:endParaRPr lang="en-US" dirty="0"/>
          </a:p>
          <a:p>
            <a:pPr>
              <a:buNone/>
            </a:pPr>
            <a:r>
              <a:rPr lang="en-US" dirty="0" err="1"/>
              <a:t>CopyEdit</a:t>
            </a:r>
            <a:endParaRPr lang="en-US" dirty="0"/>
          </a:p>
          <a:p>
            <a:pPr rtl="0">
              <a:buNone/>
            </a:pPr>
            <a:r>
              <a:rPr lang="en-US" dirty="0" err="1"/>
              <a:t>apiVersion</a:t>
            </a:r>
            <a:r>
              <a:rPr lang="en-US" dirty="0"/>
              <a:t>: v1 kind: Pod metadata: name: my-app spec: containers: - name: app-container image: nginx ports: - </a:t>
            </a:r>
            <a:r>
              <a:rPr lang="en-US" dirty="0" err="1"/>
              <a:t>containerPort</a:t>
            </a:r>
            <a:r>
              <a:rPr lang="en-US" dirty="0"/>
              <a:t>: 80 </a:t>
            </a:r>
          </a:p>
          <a:p>
            <a:pPr>
              <a:buNone/>
            </a:pPr>
            <a:r>
              <a:rPr lang="en-US" dirty="0"/>
              <a:t>You’re declaring a Pod that runs an nginx container on port 80. Simple, right? But behind the scenes, Kubernetes takes this definition and turns it into a running process in the cluster.</a:t>
            </a:r>
          </a:p>
          <a:p>
            <a:pPr>
              <a:buNone/>
            </a:pPr>
            <a:r>
              <a:rPr lang="en-US" b="1" dirty="0"/>
              <a:t>How Kubernetes Works</a:t>
            </a:r>
            <a:br>
              <a:rPr lang="en-US" dirty="0"/>
            </a:br>
            <a:r>
              <a:rPr lang="en-US" dirty="0"/>
              <a:t>The workflow goes like this:</a:t>
            </a:r>
            <a:br>
              <a:rPr lang="en-US" dirty="0"/>
            </a:br>
            <a:r>
              <a:rPr lang="en-US" dirty="0"/>
              <a:t>You write a YAML to define what you want → you apply it using </a:t>
            </a:r>
            <a:r>
              <a:rPr lang="en-US" dirty="0" err="1"/>
              <a:t>kubectl</a:t>
            </a:r>
            <a:r>
              <a:rPr lang="en-US" dirty="0"/>
              <a:t> → Kubernetes stores that definition → the Scheduler picks a Node → </a:t>
            </a:r>
            <a:r>
              <a:rPr lang="en-US" dirty="0" err="1"/>
              <a:t>kubelet</a:t>
            </a:r>
            <a:r>
              <a:rPr lang="en-US" dirty="0"/>
              <a:t> runs the container → Controllers make sure things stay aligned.</a:t>
            </a:r>
            <a:br>
              <a:rPr lang="en-US" dirty="0"/>
            </a:br>
            <a:r>
              <a:rPr lang="en-US" dirty="0"/>
              <a:t>It’s like giving instructions to a highly skilled robot army that keeps your app alive and healthy.</a:t>
            </a:r>
          </a:p>
          <a:p>
            <a:pPr>
              <a:buNone/>
            </a:pPr>
            <a:r>
              <a:rPr lang="en-US" b="1" dirty="0"/>
              <a:t>Kubernetes Ecosystem Tools</a:t>
            </a:r>
            <a:br>
              <a:rPr lang="en-US" dirty="0"/>
            </a:br>
            <a:r>
              <a:rPr lang="en-US" dirty="0"/>
              <a:t>The power of Kubernetes grows with its ecosystem:</a:t>
            </a:r>
          </a:p>
          <a:p>
            <a:pPr>
              <a:buFont typeface="Arial" panose="020B0604020202020204" pitchFamily="34" charset="0"/>
              <a:buChar char="•"/>
            </a:pPr>
            <a:r>
              <a:rPr lang="en-US" b="1" dirty="0"/>
              <a:t>Helm</a:t>
            </a:r>
            <a:r>
              <a:rPr lang="en-US" dirty="0"/>
              <a:t>: Like apt or </a:t>
            </a:r>
            <a:r>
              <a:rPr lang="en-US" dirty="0" err="1"/>
              <a:t>npm</a:t>
            </a:r>
            <a:r>
              <a:rPr lang="en-US" dirty="0"/>
              <a:t>, but for Kubernetes. You install complex apps with a single command.</a:t>
            </a:r>
          </a:p>
          <a:p>
            <a:pPr>
              <a:buFont typeface="Arial" panose="020B0604020202020204" pitchFamily="34" charset="0"/>
              <a:buChar char="•"/>
            </a:pPr>
            <a:r>
              <a:rPr lang="en-US" b="1" dirty="0"/>
              <a:t>Prometheus + Grafana</a:t>
            </a:r>
            <a:r>
              <a:rPr lang="en-US" dirty="0"/>
              <a:t>: Together they give you observability. Prometheus collects metrics; Grafana makes beautiful dashboards.</a:t>
            </a:r>
          </a:p>
          <a:p>
            <a:pPr>
              <a:buFont typeface="Arial" panose="020B0604020202020204" pitchFamily="34" charset="0"/>
              <a:buChar char="•"/>
            </a:pPr>
            <a:r>
              <a:rPr lang="en-US" b="1" dirty="0"/>
              <a:t>Istio/</a:t>
            </a:r>
            <a:r>
              <a:rPr lang="en-US" b="1" dirty="0" err="1"/>
              <a:t>Linkerd</a:t>
            </a:r>
            <a:r>
              <a:rPr lang="en-US" dirty="0"/>
              <a:t>: Service meshes help with traffic management, encryption, and tracing.</a:t>
            </a:r>
          </a:p>
          <a:p>
            <a:pPr>
              <a:buFont typeface="Arial" panose="020B0604020202020204" pitchFamily="34" charset="0"/>
              <a:buChar char="•"/>
            </a:pPr>
            <a:r>
              <a:rPr lang="en-US" b="1" dirty="0"/>
              <a:t>Argo CD</a:t>
            </a:r>
            <a:r>
              <a:rPr lang="en-US" dirty="0"/>
              <a:t>: Brings </a:t>
            </a:r>
            <a:r>
              <a:rPr lang="en-US" dirty="0" err="1"/>
              <a:t>GitOps</a:t>
            </a:r>
            <a:r>
              <a:rPr lang="en-US" dirty="0"/>
              <a:t> to Kubernetes — your cluster matches what’s in Git.</a:t>
            </a:r>
          </a:p>
          <a:p>
            <a:pPr>
              <a:buFont typeface="Arial" panose="020B0604020202020204" pitchFamily="34" charset="0"/>
              <a:buChar char="•"/>
            </a:pPr>
            <a:r>
              <a:rPr lang="en-US" b="1" dirty="0" err="1"/>
              <a:t>Kustomize</a:t>
            </a:r>
            <a:r>
              <a:rPr lang="en-US" dirty="0"/>
              <a:t>: Useful when you want to maintain multiple configurations (like dev, staging, prod) from a single source.</a:t>
            </a:r>
          </a:p>
          <a:p>
            <a:pPr>
              <a:buNone/>
            </a:pPr>
            <a:r>
              <a:rPr lang="en-US" b="1" dirty="0"/>
              <a:t>Key Benefits of Kubernetes</a:t>
            </a:r>
            <a:br>
              <a:rPr lang="en-US" dirty="0"/>
            </a:br>
            <a:r>
              <a:rPr lang="en-US" dirty="0"/>
              <a:t>Here’s why it’s everywhere:</a:t>
            </a:r>
          </a:p>
          <a:p>
            <a:pPr>
              <a:buFont typeface="Arial" panose="020B0604020202020204" pitchFamily="34" charset="0"/>
              <a:buChar char="•"/>
            </a:pPr>
            <a:r>
              <a:rPr lang="en-US" b="1" dirty="0"/>
              <a:t>Scalability</a:t>
            </a:r>
            <a:r>
              <a:rPr lang="en-US" dirty="0"/>
              <a:t>: Automatically scales apps up or down.</a:t>
            </a:r>
          </a:p>
          <a:p>
            <a:pPr>
              <a:buFont typeface="Arial" panose="020B0604020202020204" pitchFamily="34" charset="0"/>
              <a:buChar char="•"/>
            </a:pPr>
            <a:r>
              <a:rPr lang="en-US" b="1" dirty="0"/>
              <a:t>High Availability</a:t>
            </a:r>
            <a:r>
              <a:rPr lang="en-US" dirty="0"/>
              <a:t>: Recovers from node or container failures.</a:t>
            </a:r>
          </a:p>
          <a:p>
            <a:pPr>
              <a:buFont typeface="Arial" panose="020B0604020202020204" pitchFamily="34" charset="0"/>
              <a:buChar char="•"/>
            </a:pPr>
            <a:r>
              <a:rPr lang="en-US" b="1" dirty="0"/>
              <a:t>Portability</a:t>
            </a:r>
            <a:r>
              <a:rPr lang="en-US" dirty="0"/>
              <a:t>: Runs anywhere — your laptop, cloud, or datacenter.</a:t>
            </a:r>
          </a:p>
          <a:p>
            <a:pPr>
              <a:buFont typeface="Arial" panose="020B0604020202020204" pitchFamily="34" charset="0"/>
              <a:buChar char="•"/>
            </a:pPr>
            <a:r>
              <a:rPr lang="en-US" b="1" dirty="0"/>
              <a:t>Extensibility</a:t>
            </a:r>
            <a:r>
              <a:rPr lang="en-US" dirty="0"/>
              <a:t>: You can plug in custom controllers, define your own resources, or use Operators to manage complex apps.</a:t>
            </a:r>
          </a:p>
          <a:p>
            <a:pPr>
              <a:buFont typeface="Arial" panose="020B0604020202020204" pitchFamily="34" charset="0"/>
              <a:buChar char="•"/>
            </a:pPr>
            <a:r>
              <a:rPr lang="en-US" b="1" dirty="0"/>
              <a:t>Declarative Management</a:t>
            </a:r>
            <a:r>
              <a:rPr lang="en-US" dirty="0"/>
              <a:t>: You focus on the “what,” and Kubernetes figures out the “how.”</a:t>
            </a:r>
          </a:p>
          <a:p>
            <a:pPr>
              <a:buNone/>
            </a:pPr>
            <a:r>
              <a:rPr lang="en-US" b="1" dirty="0"/>
              <a:t>Common Use Cases of Kubernetes</a:t>
            </a:r>
            <a:br>
              <a:rPr lang="en-US" dirty="0"/>
            </a:br>
            <a:r>
              <a:rPr lang="en-US" dirty="0"/>
              <a:t>Let’s talk use cases:</a:t>
            </a:r>
          </a:p>
          <a:p>
            <a:pPr>
              <a:buFont typeface="Arial" panose="020B0604020202020204" pitchFamily="34" charset="0"/>
              <a:buChar char="•"/>
            </a:pPr>
            <a:r>
              <a:rPr lang="en-US" b="1" dirty="0"/>
              <a:t>Microservices</a:t>
            </a:r>
            <a:r>
              <a:rPr lang="en-US" dirty="0"/>
              <a:t>: You can deploy each service independently with auto-scaling and self-healing.</a:t>
            </a:r>
          </a:p>
          <a:p>
            <a:pPr>
              <a:buFont typeface="Arial" panose="020B0604020202020204" pitchFamily="34" charset="0"/>
              <a:buChar char="•"/>
            </a:pPr>
            <a:r>
              <a:rPr lang="en-US" b="1" dirty="0"/>
              <a:t>CI/CD</a:t>
            </a:r>
            <a:r>
              <a:rPr lang="en-US" dirty="0"/>
              <a:t>: Tools like Jenkins or </a:t>
            </a:r>
            <a:r>
              <a:rPr lang="en-US" dirty="0" err="1"/>
              <a:t>Tekton</a:t>
            </a:r>
            <a:r>
              <a:rPr lang="en-US" dirty="0"/>
              <a:t> automate testing and deployment right into Kubernetes.</a:t>
            </a:r>
          </a:p>
          <a:p>
            <a:pPr>
              <a:buFont typeface="Arial" panose="020B0604020202020204" pitchFamily="34" charset="0"/>
              <a:buChar char="•"/>
            </a:pPr>
            <a:r>
              <a:rPr lang="en-US" b="1" dirty="0"/>
              <a:t>Data Processing</a:t>
            </a:r>
            <a:r>
              <a:rPr lang="en-US" dirty="0"/>
              <a:t>: Stream or batch data with Kafka and Spark running on Kubernetes.</a:t>
            </a:r>
          </a:p>
          <a:p>
            <a:pPr>
              <a:buFont typeface="Arial" panose="020B0604020202020204" pitchFamily="34" charset="0"/>
              <a:buChar char="•"/>
            </a:pPr>
            <a:r>
              <a:rPr lang="en-US" b="1" dirty="0"/>
              <a:t>ML Pipelines</a:t>
            </a:r>
            <a:r>
              <a:rPr lang="en-US" dirty="0"/>
              <a:t>: Train models, serve predictions, monitor them — all inside K8s.</a:t>
            </a:r>
          </a:p>
          <a:p>
            <a:pPr>
              <a:buFont typeface="Arial" panose="020B0604020202020204" pitchFamily="34" charset="0"/>
              <a:buChar char="•"/>
            </a:pPr>
            <a:r>
              <a:rPr lang="en-US" b="1" dirty="0"/>
              <a:t>Edge Computing</a:t>
            </a:r>
            <a:r>
              <a:rPr lang="en-US" dirty="0"/>
              <a:t>: K3s runs Kubernetes on small devices, perfect for edge locations.</a:t>
            </a:r>
          </a:p>
          <a:p>
            <a:pPr>
              <a:buFont typeface="Arial" panose="020B0604020202020204" pitchFamily="34" charset="0"/>
              <a:buChar char="•"/>
            </a:pPr>
            <a:r>
              <a:rPr lang="en-US" b="1" dirty="0"/>
              <a:t>SaaS Deployment</a:t>
            </a:r>
            <a:r>
              <a:rPr lang="en-US" dirty="0"/>
              <a:t>: Use Namespaces for tenant isolation and Network Policies for secure comms.</a:t>
            </a:r>
          </a:p>
          <a:p>
            <a:pPr>
              <a:buNone/>
            </a:pPr>
            <a:r>
              <a:rPr lang="en-US" b="1" dirty="0"/>
              <a:t>Security Features in Kubernetes</a:t>
            </a:r>
            <a:br>
              <a:rPr lang="en-US" dirty="0"/>
            </a:br>
            <a:r>
              <a:rPr lang="en-US" dirty="0"/>
              <a:t>Security is baked in — here’s how:</a:t>
            </a:r>
          </a:p>
          <a:p>
            <a:pPr>
              <a:buFont typeface="Arial" panose="020B0604020202020204" pitchFamily="34" charset="0"/>
              <a:buChar char="•"/>
            </a:pPr>
            <a:r>
              <a:rPr lang="en-US" b="1" dirty="0"/>
              <a:t>RBAC</a:t>
            </a:r>
            <a:r>
              <a:rPr lang="en-US" dirty="0"/>
              <a:t> ensures only the right people or apps can access resources.</a:t>
            </a:r>
          </a:p>
          <a:p>
            <a:pPr>
              <a:buFont typeface="Arial" panose="020B0604020202020204" pitchFamily="34" charset="0"/>
              <a:buChar char="•"/>
            </a:pPr>
            <a:r>
              <a:rPr lang="en-US" b="1" dirty="0"/>
              <a:t>Secrets</a:t>
            </a:r>
            <a:r>
              <a:rPr lang="en-US" dirty="0"/>
              <a:t> are encrypted and can be integrated with Vaults.</a:t>
            </a:r>
          </a:p>
          <a:p>
            <a:pPr>
              <a:buFont typeface="Arial" panose="020B0604020202020204" pitchFamily="34" charset="0"/>
              <a:buChar char="•"/>
            </a:pPr>
            <a:r>
              <a:rPr lang="en-US" b="1" dirty="0"/>
              <a:t>Network Policies</a:t>
            </a:r>
            <a:r>
              <a:rPr lang="en-US" dirty="0"/>
              <a:t> restrict Pod-to-Pod communication, reducing blast radius.</a:t>
            </a:r>
          </a:p>
          <a:p>
            <a:pPr>
              <a:buFont typeface="Arial" panose="020B0604020202020204" pitchFamily="34" charset="0"/>
              <a:buChar char="•"/>
            </a:pPr>
            <a:r>
              <a:rPr lang="en-US" b="1" dirty="0" err="1"/>
              <a:t>PodSecurityPolicies</a:t>
            </a:r>
            <a:r>
              <a:rPr lang="en-US" dirty="0"/>
              <a:t> (deprecated now) were used earlier; now we use tools like:</a:t>
            </a:r>
          </a:p>
          <a:p>
            <a:pPr marL="742950" lvl="1" indent="-285750">
              <a:buFont typeface="Arial" panose="020B0604020202020204" pitchFamily="34" charset="0"/>
              <a:buChar char="•"/>
            </a:pPr>
            <a:r>
              <a:rPr lang="en-US" b="1" dirty="0" err="1"/>
              <a:t>Kyverno</a:t>
            </a:r>
            <a:r>
              <a:rPr lang="en-US" dirty="0"/>
              <a:t>: Makes writing policies easier.</a:t>
            </a:r>
          </a:p>
          <a:p>
            <a:pPr marL="742950" lvl="1" indent="-285750">
              <a:buFont typeface="Arial" panose="020B0604020202020204" pitchFamily="34" charset="0"/>
              <a:buChar char="•"/>
            </a:pPr>
            <a:r>
              <a:rPr lang="en-US" b="1" dirty="0"/>
              <a:t>OPA Gatekeeper</a:t>
            </a:r>
            <a:r>
              <a:rPr lang="en-US" dirty="0"/>
              <a:t>: Powerful for enforcing policies using constraint templates.</a:t>
            </a:r>
          </a:p>
          <a:p>
            <a:pPr>
              <a:buNone/>
            </a:pPr>
            <a:r>
              <a:rPr lang="en-US" b="1" dirty="0"/>
              <a:t>Real-world Kubernetes Examples</a:t>
            </a:r>
            <a:br>
              <a:rPr lang="en-US" dirty="0"/>
            </a:br>
            <a:r>
              <a:rPr lang="en-US" dirty="0"/>
              <a:t>Some big players using Kubernetes:</a:t>
            </a:r>
          </a:p>
          <a:p>
            <a:pPr>
              <a:buFont typeface="Arial" panose="020B0604020202020204" pitchFamily="34" charset="0"/>
              <a:buChar char="•"/>
            </a:pPr>
            <a:r>
              <a:rPr lang="en-US" b="1" dirty="0"/>
              <a:t>Airbnb</a:t>
            </a:r>
            <a:r>
              <a:rPr lang="en-US" dirty="0"/>
              <a:t>: Uses K8s to let teams manage their own services with safety.</a:t>
            </a:r>
          </a:p>
          <a:p>
            <a:pPr>
              <a:buFont typeface="Arial" panose="020B0604020202020204" pitchFamily="34" charset="0"/>
              <a:buChar char="•"/>
            </a:pPr>
            <a:r>
              <a:rPr lang="en-US" b="1" dirty="0"/>
              <a:t>Spotify</a:t>
            </a:r>
            <a:r>
              <a:rPr lang="en-US" dirty="0"/>
              <a:t>: Deploys backend services reliably and quickly with K8s.</a:t>
            </a:r>
          </a:p>
          <a:p>
            <a:pPr>
              <a:buFont typeface="Arial" panose="020B0604020202020204" pitchFamily="34" charset="0"/>
              <a:buChar char="•"/>
            </a:pPr>
            <a:r>
              <a:rPr lang="en-US" b="1" dirty="0"/>
              <a:t>CERN</a:t>
            </a:r>
            <a:r>
              <a:rPr lang="en-US" dirty="0"/>
              <a:t>: Orchestrates scientific workloads across thousands of nodes.</a:t>
            </a:r>
          </a:p>
          <a:p>
            <a:pPr>
              <a:buNone/>
            </a:pPr>
            <a:r>
              <a:rPr lang="en-US" b="1" dirty="0"/>
              <a:t>Kubernetes Alternatives</a:t>
            </a:r>
            <a:br>
              <a:rPr lang="en-US" dirty="0"/>
            </a:br>
            <a:r>
              <a:rPr lang="en-US" dirty="0"/>
              <a:t>While Kubernetes is powerful, it’s not the only option:</a:t>
            </a:r>
          </a:p>
          <a:p>
            <a:pPr>
              <a:buFont typeface="Arial" panose="020B0604020202020204" pitchFamily="34" charset="0"/>
              <a:buChar char="•"/>
            </a:pPr>
            <a:r>
              <a:rPr lang="en-US" b="1" dirty="0"/>
              <a:t>Docker Swarm</a:t>
            </a:r>
            <a:r>
              <a:rPr lang="en-US" dirty="0"/>
              <a:t>: Easier for beginners, less complex, but not as flexible.</a:t>
            </a:r>
          </a:p>
          <a:p>
            <a:pPr>
              <a:buFont typeface="Arial" panose="020B0604020202020204" pitchFamily="34" charset="0"/>
              <a:buChar char="•"/>
            </a:pPr>
            <a:r>
              <a:rPr lang="en-US" b="1" dirty="0"/>
              <a:t>Nomad</a:t>
            </a:r>
            <a:r>
              <a:rPr lang="en-US" dirty="0"/>
              <a:t>: Lightweight and supports more than just containers.</a:t>
            </a:r>
          </a:p>
          <a:p>
            <a:pPr>
              <a:buFont typeface="Arial" panose="020B0604020202020204" pitchFamily="34" charset="0"/>
              <a:buChar char="•"/>
            </a:pPr>
            <a:r>
              <a:rPr lang="en-US" b="1" dirty="0"/>
              <a:t>OpenShift</a:t>
            </a:r>
            <a:r>
              <a:rPr lang="en-US" dirty="0"/>
              <a:t>: Kubernetes on steroids — great for enterprises.</a:t>
            </a:r>
          </a:p>
          <a:p>
            <a:pPr>
              <a:buFont typeface="Arial" panose="020B0604020202020204" pitchFamily="34" charset="0"/>
              <a:buChar char="•"/>
            </a:pPr>
            <a:r>
              <a:rPr lang="en-US" b="1" dirty="0"/>
              <a:t>Amazon ECS</a:t>
            </a:r>
            <a:r>
              <a:rPr lang="en-US" dirty="0"/>
              <a:t>: Tight AWS integration, but you lose out on portability.</a:t>
            </a:r>
          </a:p>
          <a:p>
            <a:endParaRPr lang="en-US" dirty="0"/>
          </a:p>
        </p:txBody>
      </p:sp>
      <p:sp>
        <p:nvSpPr>
          <p:cNvPr id="4" name="Slide Number Placeholder 3"/>
          <p:cNvSpPr>
            <a:spLocks noGrp="1"/>
          </p:cNvSpPr>
          <p:nvPr>
            <p:ph type="sldNum" sz="quarter" idx="5"/>
          </p:nvPr>
        </p:nvSpPr>
        <p:spPr/>
        <p:txBody>
          <a:bodyPr/>
          <a:lstStyle/>
          <a:p>
            <a:fld id="{8574742D-1ABB-4BFB-B4C5-98E45EE9971B}" type="slidenum">
              <a:rPr lang="en-US" smtClean="0"/>
              <a:t>1</a:t>
            </a:fld>
            <a:endParaRPr lang="en-US"/>
          </a:p>
        </p:txBody>
      </p:sp>
    </p:spTree>
    <p:extLst>
      <p:ext uri="{BB962C8B-B14F-4D97-AF65-F5344CB8AC3E}">
        <p14:creationId xmlns:p14="http://schemas.microsoft.com/office/powerpoint/2010/main" val="3504124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381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234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9127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693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8523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134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306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56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23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77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96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781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54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85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731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80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819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71462149"/>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C8DEA17-7359-407D-A02A-A8CF27164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00441CD-8CC9-4AD0-907B-02DF1B00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1962" y="1058261"/>
            <a:ext cx="5856119" cy="307797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B6DA029-2D81-4CD3-94FD-0DE7C7C98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155698"/>
            <a:ext cx="5657851" cy="287655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BF97E00D-CA46-4017-A976-63BD0CB07E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42727"/>
            <a:ext cx="9173373" cy="494744"/>
            <a:chOff x="-16934" y="3123631"/>
            <a:chExt cx="12231160" cy="659658"/>
          </a:xfrm>
        </p:grpSpPr>
        <p:sp>
          <p:nvSpPr>
            <p:cNvPr id="15" name="Rounded Rectangle 17">
              <a:extLst>
                <a:ext uri="{FF2B5EF4-FFF2-40B4-BE49-F238E27FC236}">
                  <a16:creationId xmlns:a16="http://schemas.microsoft.com/office/drawing/2014/main" id="{E6F384A6-53DA-4F11-8B23-B3B8224DE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9E15DC92-3502-4B25-A420-0FD164521E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0332DC96-9E36-410B-B37F-6AFCF1D69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9EBAF10C-B0FA-4F83-90B2-EBEE61AC56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019298" y="1403348"/>
            <a:ext cx="5111752" cy="1136650"/>
          </a:xfrm>
        </p:spPr>
        <p:txBody>
          <a:bodyPr>
            <a:normAutofit/>
          </a:bodyPr>
          <a:lstStyle/>
          <a:p>
            <a:r>
              <a:rPr lang="en-US"/>
              <a:t>What is Kubernetes?</a:t>
            </a:r>
            <a:endParaRPr lang="en-US" dirty="0"/>
          </a:p>
        </p:txBody>
      </p:sp>
      <p:sp>
        <p:nvSpPr>
          <p:cNvPr id="3" name="Subtitle 2"/>
          <p:cNvSpPr>
            <a:spLocks noGrp="1"/>
          </p:cNvSpPr>
          <p:nvPr>
            <p:ph type="subTitle" idx="1"/>
          </p:nvPr>
        </p:nvSpPr>
        <p:spPr>
          <a:xfrm>
            <a:off x="2019298" y="2743197"/>
            <a:ext cx="5111752" cy="990602"/>
          </a:xfrm>
        </p:spPr>
        <p:txBody>
          <a:bodyPr>
            <a:normAutofit/>
          </a:bodyPr>
          <a:lstStyle/>
          <a:p>
            <a:r>
              <a:rPr lang="en-US" sz="2800" dirty="0"/>
              <a:t>Interview Questions - 2</a:t>
            </a:r>
          </a:p>
        </p:txBody>
      </p:sp>
      <p:cxnSp>
        <p:nvCxnSpPr>
          <p:cNvPr id="20" name="Straight Connector 19">
            <a:extLst>
              <a:ext uri="{FF2B5EF4-FFF2-40B4-BE49-F238E27FC236}">
                <a16:creationId xmlns:a16="http://schemas.microsoft.com/office/drawing/2014/main" id="{8B150E35-A777-4E6D-8905-130F608C64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Benefits of Kubernetes</a:t>
            </a:r>
          </a:p>
        </p:txBody>
      </p:sp>
      <p:sp>
        <p:nvSpPr>
          <p:cNvPr id="3" name="Content Placeholder 2"/>
          <p:cNvSpPr>
            <a:spLocks noGrp="1"/>
          </p:cNvSpPr>
          <p:nvPr>
            <p:ph idx="1"/>
          </p:nvPr>
        </p:nvSpPr>
        <p:spPr/>
        <p:txBody>
          <a:bodyPr wrap="square">
            <a:normAutofit fontScale="85000" lnSpcReduction="20000"/>
          </a:bodyPr>
          <a:lstStyle/>
          <a:p>
            <a:pPr>
              <a:defRPr sz="1800">
                <a:solidFill>
                  <a:srgbClr val="000000"/>
                </a:solidFill>
              </a:defRPr>
            </a:pPr>
            <a:r>
              <a:rPr dirty="0"/>
              <a:t>- </a:t>
            </a:r>
            <a:r>
              <a:rPr b="1" dirty="0"/>
              <a:t>Scalability</a:t>
            </a:r>
            <a:r>
              <a:rPr dirty="0"/>
              <a:t>: Automatically scale applications horizontally based on CPU/memory usage or custom metrics.</a:t>
            </a:r>
          </a:p>
          <a:p>
            <a:pPr>
              <a:defRPr sz="1800">
                <a:solidFill>
                  <a:srgbClr val="000000"/>
                </a:solidFill>
              </a:defRPr>
            </a:pPr>
            <a:r>
              <a:rPr dirty="0"/>
              <a:t>- </a:t>
            </a:r>
            <a:r>
              <a:rPr b="1" dirty="0"/>
              <a:t>High Availability</a:t>
            </a:r>
            <a:r>
              <a:rPr dirty="0"/>
              <a:t>: Handles failures gracefully with features like replica management, health checks, and Pod rescheduling.</a:t>
            </a:r>
          </a:p>
          <a:p>
            <a:pPr>
              <a:defRPr sz="1800">
                <a:solidFill>
                  <a:srgbClr val="000000"/>
                </a:solidFill>
              </a:defRPr>
            </a:pPr>
            <a:r>
              <a:rPr dirty="0"/>
              <a:t>- </a:t>
            </a:r>
            <a:r>
              <a:rPr b="1" dirty="0"/>
              <a:t>Portability</a:t>
            </a:r>
            <a:r>
              <a:rPr dirty="0"/>
              <a:t>: Can run on any platform, including public cloud, private data centers, or developer laptops.</a:t>
            </a:r>
          </a:p>
          <a:p>
            <a:pPr>
              <a:defRPr sz="1800">
                <a:solidFill>
                  <a:srgbClr val="000000"/>
                </a:solidFill>
              </a:defRPr>
            </a:pPr>
            <a:r>
              <a:rPr dirty="0"/>
              <a:t>- </a:t>
            </a:r>
            <a:r>
              <a:rPr b="1" dirty="0"/>
              <a:t>Extensibility</a:t>
            </a:r>
            <a:r>
              <a:rPr dirty="0"/>
              <a:t>: Offers CRDs (Custom Resource Definitions), webhooks, and operator patterns to extend its capabilities.</a:t>
            </a:r>
          </a:p>
          <a:p>
            <a:pPr>
              <a:defRPr sz="1800">
                <a:solidFill>
                  <a:srgbClr val="000000"/>
                </a:solidFill>
              </a:defRPr>
            </a:pPr>
            <a:r>
              <a:rPr dirty="0"/>
              <a:t>- </a:t>
            </a:r>
            <a:r>
              <a:rPr b="1" dirty="0"/>
              <a:t>Declarative Management</a:t>
            </a:r>
            <a:r>
              <a:rPr dirty="0"/>
              <a:t>: Uses YAML manifests to declare the desired state of the cluster, which Kubernetes continuously enforces.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1" y="450850"/>
            <a:ext cx="7200897" cy="977900"/>
          </a:xfrm>
        </p:spPr>
        <p:txBody>
          <a:bodyPr/>
          <a:lstStyle/>
          <a:p>
            <a:r>
              <a:t>Common Use Cases of Kubernetes</a:t>
            </a:r>
          </a:p>
        </p:txBody>
      </p:sp>
      <p:sp>
        <p:nvSpPr>
          <p:cNvPr id="3" name="Content Placeholder 2"/>
          <p:cNvSpPr>
            <a:spLocks noGrp="1"/>
          </p:cNvSpPr>
          <p:nvPr>
            <p:ph idx="1"/>
          </p:nvPr>
        </p:nvSpPr>
        <p:spPr>
          <a:xfrm>
            <a:off x="499040" y="2022926"/>
            <a:ext cx="8145917" cy="2832101"/>
          </a:xfrm>
        </p:spPr>
        <p:txBody>
          <a:bodyPr wrap="square">
            <a:noAutofit/>
          </a:bodyPr>
          <a:lstStyle/>
          <a:p>
            <a:pPr>
              <a:defRPr sz="1800">
                <a:solidFill>
                  <a:srgbClr val="000000"/>
                </a:solidFill>
              </a:defRPr>
            </a:pPr>
            <a:r>
              <a:rPr sz="1400" dirty="0"/>
              <a:t>- </a:t>
            </a:r>
            <a:r>
              <a:rPr sz="1400" b="1" dirty="0"/>
              <a:t>Microservices Architecture</a:t>
            </a:r>
            <a:r>
              <a:rPr sz="1400" dirty="0"/>
              <a:t>: Run distributed microservices with isolated environments, independent scaling, and service discovery.</a:t>
            </a:r>
          </a:p>
          <a:p>
            <a:pPr>
              <a:defRPr sz="1800">
                <a:solidFill>
                  <a:srgbClr val="000000"/>
                </a:solidFill>
              </a:defRPr>
            </a:pPr>
            <a:r>
              <a:rPr sz="1400" dirty="0"/>
              <a:t>- </a:t>
            </a:r>
            <a:r>
              <a:rPr sz="1400" b="1" dirty="0"/>
              <a:t>CI/CD Pipelines</a:t>
            </a:r>
            <a:r>
              <a:rPr sz="1400" dirty="0"/>
              <a:t>: Automate application testing, building, and deployment using tools like Jenkins, Argo CD, or </a:t>
            </a:r>
            <a:r>
              <a:rPr sz="1400" dirty="0" err="1"/>
              <a:t>Tekton</a:t>
            </a:r>
            <a:r>
              <a:rPr sz="1400" dirty="0"/>
              <a:t> on Kubernetes.</a:t>
            </a:r>
          </a:p>
          <a:p>
            <a:pPr>
              <a:defRPr sz="1800">
                <a:solidFill>
                  <a:srgbClr val="000000"/>
                </a:solidFill>
              </a:defRPr>
            </a:pPr>
            <a:r>
              <a:rPr sz="1400" dirty="0"/>
              <a:t>- </a:t>
            </a:r>
            <a:r>
              <a:rPr sz="1400" b="1" dirty="0"/>
              <a:t>Real-time Data Processing</a:t>
            </a:r>
            <a:r>
              <a:rPr sz="1400" dirty="0"/>
              <a:t>: Use with Kafka, Spark, or Flink for high-throughput event stream processing.</a:t>
            </a:r>
          </a:p>
          <a:p>
            <a:pPr>
              <a:defRPr sz="1800">
                <a:solidFill>
                  <a:srgbClr val="000000"/>
                </a:solidFill>
              </a:defRPr>
            </a:pPr>
            <a:r>
              <a:rPr sz="1400" dirty="0"/>
              <a:t>- </a:t>
            </a:r>
            <a:r>
              <a:rPr sz="1400" b="1" dirty="0"/>
              <a:t>Machine Learning Pipelines</a:t>
            </a:r>
            <a:r>
              <a:rPr sz="1400" dirty="0"/>
              <a:t>: Train, deploy, and monitor ML models using tools like Kubeflow and </a:t>
            </a:r>
            <a:r>
              <a:rPr sz="1400" dirty="0" err="1"/>
              <a:t>MLflow</a:t>
            </a:r>
            <a:r>
              <a:rPr sz="1400" dirty="0"/>
              <a:t>.</a:t>
            </a:r>
          </a:p>
          <a:p>
            <a:pPr>
              <a:defRPr sz="1800">
                <a:solidFill>
                  <a:srgbClr val="000000"/>
                </a:solidFill>
              </a:defRPr>
            </a:pPr>
            <a:r>
              <a:rPr sz="1400" dirty="0"/>
              <a:t>- </a:t>
            </a:r>
            <a:r>
              <a:rPr sz="1400" b="1" dirty="0"/>
              <a:t>Edge Computing</a:t>
            </a:r>
            <a:r>
              <a:rPr sz="1400" dirty="0"/>
              <a:t>: Run workloads at the edge (e.g., IoT gateways) with lightweight K8s distributions like K3s.</a:t>
            </a:r>
          </a:p>
          <a:p>
            <a:pPr>
              <a:defRPr sz="1800">
                <a:solidFill>
                  <a:srgbClr val="000000"/>
                </a:solidFill>
              </a:defRPr>
            </a:pPr>
            <a:r>
              <a:rPr sz="1400" dirty="0"/>
              <a:t>- </a:t>
            </a:r>
            <a:r>
              <a:rPr sz="1400" b="1" dirty="0"/>
              <a:t>SaaS Deployment</a:t>
            </a:r>
            <a:r>
              <a:rPr sz="1400" dirty="0"/>
              <a:t>: Manage multi-tenant SaaS apps using Namespaces, Network Policies, and resource quotas.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 Features in Kubernetes</a:t>
            </a:r>
          </a:p>
        </p:txBody>
      </p:sp>
      <p:sp>
        <p:nvSpPr>
          <p:cNvPr id="3" name="Content Placeholder 2"/>
          <p:cNvSpPr>
            <a:spLocks noGrp="1"/>
          </p:cNvSpPr>
          <p:nvPr>
            <p:ph idx="1"/>
          </p:nvPr>
        </p:nvSpPr>
        <p:spPr/>
        <p:txBody>
          <a:bodyPr wrap="square">
            <a:normAutofit fontScale="85000" lnSpcReduction="20000"/>
          </a:bodyPr>
          <a:lstStyle/>
          <a:p>
            <a:pPr>
              <a:defRPr sz="1800">
                <a:solidFill>
                  <a:srgbClr val="000000"/>
                </a:solidFill>
              </a:defRPr>
            </a:pPr>
            <a:r>
              <a:rPr dirty="0"/>
              <a:t>- </a:t>
            </a:r>
            <a:r>
              <a:rPr b="1" dirty="0"/>
              <a:t>RBAC (Role-Based Access Control)</a:t>
            </a:r>
            <a:r>
              <a:rPr dirty="0"/>
              <a:t>: Assign fine-grained permissions to users and services, controlling access to Kubernetes resources.</a:t>
            </a:r>
          </a:p>
          <a:p>
            <a:pPr>
              <a:defRPr sz="1800">
                <a:solidFill>
                  <a:srgbClr val="000000"/>
                </a:solidFill>
              </a:defRPr>
            </a:pPr>
            <a:r>
              <a:rPr dirty="0"/>
              <a:t>- </a:t>
            </a:r>
            <a:r>
              <a:rPr b="1" dirty="0"/>
              <a:t>Secrets Management</a:t>
            </a:r>
            <a:r>
              <a:rPr dirty="0"/>
              <a:t>: Store and manage sensitive information like tokens and passwords securely, with integration to external vaults.</a:t>
            </a:r>
          </a:p>
          <a:p>
            <a:pPr>
              <a:defRPr sz="1800">
                <a:solidFill>
                  <a:srgbClr val="000000"/>
                </a:solidFill>
              </a:defRPr>
            </a:pPr>
            <a:r>
              <a:rPr dirty="0"/>
              <a:t>- </a:t>
            </a:r>
            <a:r>
              <a:rPr b="1" dirty="0"/>
              <a:t>Network Policies</a:t>
            </a:r>
            <a:r>
              <a:rPr dirty="0"/>
              <a:t>: Define rules to allow or restrict network traffic between Pods, enhancing zero-trust security posture.</a:t>
            </a:r>
          </a:p>
          <a:p>
            <a:pPr>
              <a:defRPr sz="1800">
                <a:solidFill>
                  <a:srgbClr val="000000"/>
                </a:solidFill>
              </a:defRPr>
            </a:pPr>
            <a:r>
              <a:rPr dirty="0"/>
              <a:t>- </a:t>
            </a:r>
            <a:r>
              <a:rPr b="1" dirty="0" err="1"/>
              <a:t>PodSecurityPolicies</a:t>
            </a:r>
            <a:r>
              <a:rPr b="1" dirty="0"/>
              <a:t> (Deprecated)</a:t>
            </a:r>
            <a:r>
              <a:rPr dirty="0"/>
              <a:t>: Once used to enforce security standards at the Pod level; now replaced by more flexible tools like:</a:t>
            </a:r>
          </a:p>
          <a:p>
            <a:pPr>
              <a:defRPr sz="1800">
                <a:solidFill>
                  <a:srgbClr val="000000"/>
                </a:solidFill>
              </a:defRPr>
            </a:pPr>
            <a:r>
              <a:rPr dirty="0"/>
              <a:t>  - </a:t>
            </a:r>
            <a:r>
              <a:rPr b="1" dirty="0" err="1"/>
              <a:t>Kyverno</a:t>
            </a:r>
            <a:r>
              <a:rPr dirty="0"/>
              <a:t>: Kubernetes-native policy engine.</a:t>
            </a:r>
          </a:p>
          <a:p>
            <a:pPr>
              <a:defRPr sz="1800">
                <a:solidFill>
                  <a:srgbClr val="000000"/>
                </a:solidFill>
              </a:defRPr>
            </a:pPr>
            <a:r>
              <a:rPr dirty="0"/>
              <a:t>  - </a:t>
            </a:r>
            <a:r>
              <a:rPr b="1" dirty="0"/>
              <a:t>OPA Gatekeeper</a:t>
            </a:r>
            <a:r>
              <a:rPr dirty="0"/>
              <a:t>: Enforces policies via Open Policy Agent with constraint templates.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Kubernetes Examples</a:t>
            </a:r>
          </a:p>
        </p:txBody>
      </p:sp>
      <p:sp>
        <p:nvSpPr>
          <p:cNvPr id="3" name="Content Placeholder 2"/>
          <p:cNvSpPr>
            <a:spLocks noGrp="1"/>
          </p:cNvSpPr>
          <p:nvPr>
            <p:ph idx="1"/>
          </p:nvPr>
        </p:nvSpPr>
        <p:spPr/>
        <p:txBody>
          <a:bodyPr wrap="square"/>
          <a:lstStyle/>
          <a:p>
            <a:pPr>
              <a:defRPr sz="1800">
                <a:solidFill>
                  <a:srgbClr val="000000"/>
                </a:solidFill>
              </a:defRPr>
            </a:pPr>
            <a:r>
              <a:rPr dirty="0"/>
              <a:t>- </a:t>
            </a:r>
            <a:r>
              <a:rPr b="1" dirty="0"/>
              <a:t>Airbnb</a:t>
            </a:r>
            <a:r>
              <a:rPr dirty="0"/>
              <a:t>: Uses Kubernetes for running and scaling microservices, improving development velocity with self-service environments.</a:t>
            </a:r>
          </a:p>
          <a:p>
            <a:pPr>
              <a:defRPr sz="1800">
                <a:solidFill>
                  <a:srgbClr val="000000"/>
                </a:solidFill>
              </a:defRPr>
            </a:pPr>
            <a:r>
              <a:rPr dirty="0"/>
              <a:t>- </a:t>
            </a:r>
            <a:r>
              <a:rPr b="1" dirty="0"/>
              <a:t>Spotify</a:t>
            </a:r>
            <a:r>
              <a:rPr dirty="0"/>
              <a:t>: Leverages Kubernetes to manage its backend services and workflows, enabling faster deployments and resilience.</a:t>
            </a:r>
          </a:p>
          <a:p>
            <a:pPr>
              <a:defRPr sz="1800">
                <a:solidFill>
                  <a:srgbClr val="000000"/>
                </a:solidFill>
              </a:defRPr>
            </a:pPr>
            <a:r>
              <a:rPr dirty="0"/>
              <a:t>- </a:t>
            </a:r>
            <a:r>
              <a:rPr b="1" dirty="0"/>
              <a:t>CERN</a:t>
            </a:r>
            <a:r>
              <a:rPr dirty="0"/>
              <a:t>: Uses Kubernetes for orchestrating scientific workloads and managing compute clusters in physics research.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Kubernetes Alternatives</a:t>
            </a:r>
          </a:p>
        </p:txBody>
      </p:sp>
      <p:sp>
        <p:nvSpPr>
          <p:cNvPr id="3" name="Content Placeholder 2"/>
          <p:cNvSpPr>
            <a:spLocks noGrp="1"/>
          </p:cNvSpPr>
          <p:nvPr>
            <p:ph idx="1"/>
          </p:nvPr>
        </p:nvSpPr>
        <p:spPr/>
        <p:txBody>
          <a:bodyPr wrap="square">
            <a:normAutofit fontScale="92500" lnSpcReduction="10000"/>
          </a:bodyPr>
          <a:lstStyle/>
          <a:p>
            <a:pPr>
              <a:defRPr sz="1800">
                <a:solidFill>
                  <a:srgbClr val="000000"/>
                </a:solidFill>
              </a:defRPr>
            </a:pPr>
            <a:r>
              <a:rPr dirty="0"/>
              <a:t>- </a:t>
            </a:r>
            <a:r>
              <a:rPr b="1" dirty="0"/>
              <a:t>Docker Swarm</a:t>
            </a:r>
            <a:r>
              <a:rPr dirty="0"/>
              <a:t>: Simple native Docker orchestration tool, easier for beginners but lacks Kubernetes’ flexibility and ecosystem.</a:t>
            </a:r>
          </a:p>
          <a:p>
            <a:pPr>
              <a:defRPr sz="1800">
                <a:solidFill>
                  <a:srgbClr val="000000"/>
                </a:solidFill>
              </a:defRPr>
            </a:pPr>
            <a:r>
              <a:rPr dirty="0"/>
              <a:t>- </a:t>
            </a:r>
            <a:r>
              <a:rPr b="1" dirty="0" err="1"/>
              <a:t>HashiCorp</a:t>
            </a:r>
            <a:r>
              <a:rPr b="1" dirty="0"/>
              <a:t> Nomad</a:t>
            </a:r>
            <a:r>
              <a:rPr dirty="0"/>
              <a:t>: Lightweight orchestrator that supports containers and non-container workloads (like Java apps or VMs).</a:t>
            </a:r>
          </a:p>
          <a:p>
            <a:pPr>
              <a:defRPr sz="1800">
                <a:solidFill>
                  <a:srgbClr val="000000"/>
                </a:solidFill>
              </a:defRPr>
            </a:pPr>
            <a:r>
              <a:rPr dirty="0"/>
              <a:t>- </a:t>
            </a:r>
            <a:r>
              <a:rPr b="1" dirty="0"/>
              <a:t>OpenShift</a:t>
            </a:r>
            <a:r>
              <a:rPr dirty="0"/>
              <a:t>: Enterprise Kubernetes distribution by Red Hat with built-in CI/CD, RBAC, and developer tools.</a:t>
            </a:r>
          </a:p>
          <a:p>
            <a:pPr>
              <a:defRPr sz="1800">
                <a:solidFill>
                  <a:srgbClr val="000000"/>
                </a:solidFill>
              </a:defRPr>
            </a:pPr>
            <a:r>
              <a:rPr dirty="0"/>
              <a:t>- </a:t>
            </a:r>
            <a:r>
              <a:rPr b="1" dirty="0"/>
              <a:t>Amazon ECS</a:t>
            </a:r>
            <a:r>
              <a:rPr dirty="0"/>
              <a:t>: AWS-native container orchestration with deep integration into other AWS services; simpler but less portable than Kubernetes.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Kubernetes?</a:t>
            </a:r>
          </a:p>
        </p:txBody>
      </p:sp>
      <p:sp>
        <p:nvSpPr>
          <p:cNvPr id="3" name="Content Placeholder 2"/>
          <p:cNvSpPr>
            <a:spLocks noGrp="1"/>
          </p:cNvSpPr>
          <p:nvPr>
            <p:ph idx="1"/>
          </p:nvPr>
        </p:nvSpPr>
        <p:spPr/>
        <p:txBody>
          <a:bodyPr wrap="square"/>
          <a:lstStyle/>
          <a:p>
            <a:pPr>
              <a:defRPr sz="1800">
                <a:solidFill>
                  <a:srgbClr val="000000"/>
                </a:solidFill>
              </a:defRPr>
            </a:pPr>
            <a:r>
              <a:rPr dirty="0"/>
              <a:t>Before Kubernetes, deploying applications across multiple servers was manual, inconsistent, and error-prone. Kubernetes revolutionized the process through declarative configuration, meaning users define what they want, not how to achieve it. It automates load balancing, scaling, self-healing, and rollback. This reduces downtime and operational overhead, enabling DevOps and SRE teams to manage systems with greater resilience and repeatability.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Kubernetes Architecture Overview</a:t>
            </a:r>
          </a:p>
        </p:txBody>
      </p:sp>
      <p:sp>
        <p:nvSpPr>
          <p:cNvPr id="3" name="Content Placeholder 2"/>
          <p:cNvSpPr>
            <a:spLocks noGrp="1"/>
          </p:cNvSpPr>
          <p:nvPr>
            <p:ph idx="1"/>
          </p:nvPr>
        </p:nvSpPr>
        <p:spPr/>
        <p:txBody>
          <a:bodyPr wrap="square"/>
          <a:lstStyle/>
          <a:p>
            <a:pPr>
              <a:defRPr sz="1800">
                <a:solidFill>
                  <a:srgbClr val="000000"/>
                </a:solidFill>
              </a:defRPr>
            </a:pPr>
            <a:r>
              <a:rPr dirty="0"/>
              <a:t>Kubernetes follows a master-worker (control plane-node) architecture. The Control Plane makes global decisions (e.g., scheduling), maintains cluster state, and manages lifecycle events. Worker Nodes run actual containerized workloads. Key components include: API Server (frontend to the cluster), Scheduler (assigns workloads), Controller Manager (ensures desired state), </a:t>
            </a:r>
            <a:r>
              <a:rPr dirty="0" err="1"/>
              <a:t>etcd</a:t>
            </a:r>
            <a:r>
              <a:rPr dirty="0"/>
              <a:t> (key-value store), </a:t>
            </a:r>
            <a:r>
              <a:rPr dirty="0" err="1"/>
              <a:t>kubelet</a:t>
            </a:r>
            <a:r>
              <a:rPr dirty="0"/>
              <a:t> (runs containers), and </a:t>
            </a:r>
            <a:r>
              <a:rPr dirty="0" err="1"/>
              <a:t>kube</a:t>
            </a:r>
            <a:r>
              <a:rPr dirty="0"/>
              <a:t>-proxy (network routing).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Kubernetes Control Plane Components</a:t>
            </a:r>
          </a:p>
        </p:txBody>
      </p:sp>
      <p:sp>
        <p:nvSpPr>
          <p:cNvPr id="3" name="Content Placeholder 2"/>
          <p:cNvSpPr>
            <a:spLocks noGrp="1"/>
          </p:cNvSpPr>
          <p:nvPr>
            <p:ph idx="1"/>
          </p:nvPr>
        </p:nvSpPr>
        <p:spPr/>
        <p:txBody>
          <a:bodyPr wrap="square">
            <a:normAutofit fontScale="92500" lnSpcReduction="20000"/>
          </a:bodyPr>
          <a:lstStyle/>
          <a:p>
            <a:pPr algn="ctr">
              <a:defRPr sz="2400" b="1">
                <a:solidFill>
                  <a:srgbClr val="000000"/>
                </a:solidFill>
              </a:defRPr>
            </a:pPr>
            <a:r>
              <a:rPr dirty="0"/>
              <a:t>Control Plane:</a:t>
            </a:r>
          </a:p>
          <a:p>
            <a:pPr>
              <a:defRPr sz="1800">
                <a:solidFill>
                  <a:srgbClr val="000000"/>
                </a:solidFill>
              </a:defRPr>
            </a:pPr>
            <a:r>
              <a:rPr dirty="0"/>
              <a:t>- </a:t>
            </a:r>
            <a:r>
              <a:rPr b="1" dirty="0"/>
              <a:t>API Server</a:t>
            </a:r>
            <a:r>
              <a:rPr dirty="0"/>
              <a:t>: Acts as the central gateway, validating and processing REST operations and managing the cluster state through </a:t>
            </a:r>
            <a:r>
              <a:rPr dirty="0" err="1"/>
              <a:t>etcd</a:t>
            </a:r>
            <a:r>
              <a:rPr dirty="0"/>
              <a:t>.</a:t>
            </a:r>
          </a:p>
          <a:p>
            <a:pPr>
              <a:defRPr sz="1800">
                <a:solidFill>
                  <a:srgbClr val="000000"/>
                </a:solidFill>
              </a:defRPr>
            </a:pPr>
            <a:r>
              <a:rPr dirty="0"/>
              <a:t>- </a:t>
            </a:r>
            <a:r>
              <a:rPr b="1" dirty="0" err="1"/>
              <a:t>etcd</a:t>
            </a:r>
            <a:r>
              <a:rPr dirty="0"/>
              <a:t>: A highly available, consistent key-value store used as Kubernetes' backing store for all cluster data.</a:t>
            </a:r>
          </a:p>
          <a:p>
            <a:pPr>
              <a:defRPr sz="1800">
                <a:solidFill>
                  <a:srgbClr val="000000"/>
                </a:solidFill>
              </a:defRPr>
            </a:pPr>
            <a:r>
              <a:rPr dirty="0"/>
              <a:t>- </a:t>
            </a:r>
            <a:r>
              <a:rPr b="1" dirty="0"/>
              <a:t>Controller Manager</a:t>
            </a:r>
            <a:r>
              <a:rPr dirty="0"/>
              <a:t>: Runs various background controllers to monitor the cluster and reconcile its current state with the desired state.</a:t>
            </a:r>
          </a:p>
          <a:p>
            <a:pPr>
              <a:defRPr sz="1800">
                <a:solidFill>
                  <a:srgbClr val="000000"/>
                </a:solidFill>
              </a:defRPr>
            </a:pPr>
            <a:r>
              <a:rPr dirty="0"/>
              <a:t>- </a:t>
            </a:r>
            <a:r>
              <a:rPr b="1" dirty="0"/>
              <a:t>Scheduler</a:t>
            </a:r>
            <a:r>
              <a:rPr dirty="0"/>
              <a:t>: Assigns newly created Pods to appropriate nodes based on resource requirements and constraints like affinity or taints.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Kubernetes Node Components</a:t>
            </a:r>
          </a:p>
        </p:txBody>
      </p:sp>
      <p:sp>
        <p:nvSpPr>
          <p:cNvPr id="3" name="Content Placeholder 2"/>
          <p:cNvSpPr>
            <a:spLocks noGrp="1"/>
          </p:cNvSpPr>
          <p:nvPr>
            <p:ph idx="1"/>
          </p:nvPr>
        </p:nvSpPr>
        <p:spPr/>
        <p:txBody>
          <a:bodyPr wrap="square">
            <a:normAutofit fontScale="92500" lnSpcReduction="20000"/>
          </a:bodyPr>
          <a:lstStyle/>
          <a:p>
            <a:pPr algn="ctr">
              <a:defRPr sz="2400" b="1">
                <a:solidFill>
                  <a:srgbClr val="000000"/>
                </a:solidFill>
              </a:defRPr>
            </a:pPr>
            <a:r>
              <a:rPr dirty="0"/>
              <a:t>Node:</a:t>
            </a:r>
          </a:p>
          <a:p>
            <a:pPr>
              <a:defRPr sz="1800">
                <a:solidFill>
                  <a:srgbClr val="000000"/>
                </a:solidFill>
              </a:defRPr>
            </a:pPr>
            <a:r>
              <a:rPr dirty="0"/>
              <a:t>- </a:t>
            </a:r>
            <a:r>
              <a:rPr b="1" dirty="0" err="1"/>
              <a:t>kubelet</a:t>
            </a:r>
            <a:r>
              <a:rPr dirty="0"/>
              <a:t>: An agent that ensures containers described in </a:t>
            </a:r>
            <a:r>
              <a:rPr dirty="0" err="1"/>
              <a:t>PodSpecs</a:t>
            </a:r>
            <a:r>
              <a:rPr dirty="0"/>
              <a:t> are running and healthy on the node. It communicates with the control plane and reports back node status.</a:t>
            </a:r>
          </a:p>
          <a:p>
            <a:pPr>
              <a:defRPr sz="1800">
                <a:solidFill>
                  <a:srgbClr val="000000"/>
                </a:solidFill>
              </a:defRPr>
            </a:pPr>
            <a:r>
              <a:rPr dirty="0"/>
              <a:t>- </a:t>
            </a:r>
            <a:r>
              <a:rPr b="1" dirty="0" err="1"/>
              <a:t>kube</a:t>
            </a:r>
            <a:r>
              <a:rPr b="1" dirty="0"/>
              <a:t>-proxy</a:t>
            </a:r>
            <a:r>
              <a:rPr dirty="0"/>
              <a:t>: Manages networking rules on nodes, allowing network communication to your Pods from inside or outside the cluster using services.</a:t>
            </a:r>
          </a:p>
          <a:p>
            <a:pPr>
              <a:defRPr sz="1800">
                <a:solidFill>
                  <a:srgbClr val="000000"/>
                </a:solidFill>
              </a:defRPr>
            </a:pPr>
            <a:r>
              <a:rPr dirty="0"/>
              <a:t>- </a:t>
            </a:r>
            <a:r>
              <a:rPr b="1" dirty="0"/>
              <a:t>Container Runtime</a:t>
            </a:r>
            <a:r>
              <a:rPr dirty="0"/>
              <a:t>: The software responsible for running containers (e.g., Docker, </a:t>
            </a:r>
            <a:r>
              <a:rPr dirty="0" err="1"/>
              <a:t>containerd</a:t>
            </a:r>
            <a:r>
              <a:rPr dirty="0"/>
              <a:t>, CRI-O), complying with Kubernetes Container Runtime Interface (CRI).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1" y="189593"/>
            <a:ext cx="7200897" cy="977900"/>
          </a:xfrm>
        </p:spPr>
        <p:txBody>
          <a:bodyPr/>
          <a:lstStyle/>
          <a:p>
            <a:r>
              <a:rPr dirty="0"/>
              <a:t>Core Concepts in Kubernetes</a:t>
            </a:r>
          </a:p>
        </p:txBody>
      </p:sp>
      <p:graphicFrame>
        <p:nvGraphicFramePr>
          <p:cNvPr id="3" name="Table 2"/>
          <p:cNvGraphicFramePr>
            <a:graphicFrameLocks noGrp="1"/>
          </p:cNvGraphicFramePr>
          <p:nvPr>
            <p:extLst>
              <p:ext uri="{D42A27DB-BD31-4B8C-83A1-F6EECF244321}">
                <p14:modId xmlns:p14="http://schemas.microsoft.com/office/powerpoint/2010/main" val="181893750"/>
              </p:ext>
            </p:extLst>
          </p:nvPr>
        </p:nvGraphicFramePr>
        <p:xfrm>
          <a:off x="971551" y="954857"/>
          <a:ext cx="7200896" cy="3754392"/>
        </p:xfrm>
        <a:graphic>
          <a:graphicData uri="http://schemas.openxmlformats.org/drawingml/2006/table">
            <a:tbl>
              <a:tblPr firstRow="1" bandRow="1">
                <a:tableStyleId>{5C22544A-7EE6-4342-B048-85BDC9FD1C3A}</a:tableStyleId>
              </a:tblPr>
              <a:tblGrid>
                <a:gridCol w="3600448">
                  <a:extLst>
                    <a:ext uri="{9D8B030D-6E8A-4147-A177-3AD203B41FA5}">
                      <a16:colId xmlns:a16="http://schemas.microsoft.com/office/drawing/2014/main" val="20000"/>
                    </a:ext>
                  </a:extLst>
                </a:gridCol>
                <a:gridCol w="3600448">
                  <a:extLst>
                    <a:ext uri="{9D8B030D-6E8A-4147-A177-3AD203B41FA5}">
                      <a16:colId xmlns:a16="http://schemas.microsoft.com/office/drawing/2014/main" val="20001"/>
                    </a:ext>
                  </a:extLst>
                </a:gridCol>
              </a:tblGrid>
              <a:tr h="236907">
                <a:tc>
                  <a:txBody>
                    <a:bodyPr/>
                    <a:lstStyle/>
                    <a:p>
                      <a:pPr>
                        <a:defRPr b="1"/>
                      </a:pPr>
                      <a:r>
                        <a:rPr sz="1200"/>
                        <a:t>Concept</a:t>
                      </a:r>
                    </a:p>
                  </a:txBody>
                  <a:tcPr/>
                </a:tc>
                <a:tc>
                  <a:txBody>
                    <a:bodyPr/>
                    <a:lstStyle/>
                    <a:p>
                      <a:pPr>
                        <a:defRPr b="1"/>
                      </a:pPr>
                      <a:r>
                        <a:rPr sz="1200"/>
                        <a:t>Description</a:t>
                      </a:r>
                    </a:p>
                  </a:txBody>
                  <a:tcPr/>
                </a:tc>
                <a:extLst>
                  <a:ext uri="{0D108BD9-81ED-4DB2-BD59-A6C34878D82A}">
                    <a16:rowId xmlns:a16="http://schemas.microsoft.com/office/drawing/2014/main" val="10000"/>
                  </a:ext>
                </a:extLst>
              </a:tr>
              <a:tr h="305692">
                <a:tc>
                  <a:txBody>
                    <a:bodyPr/>
                    <a:lstStyle/>
                    <a:p>
                      <a:r>
                        <a:rPr sz="1200" dirty="0"/>
                        <a:t>Pod</a:t>
                      </a:r>
                    </a:p>
                  </a:txBody>
                  <a:tcPr/>
                </a:tc>
                <a:tc>
                  <a:txBody>
                    <a:bodyPr/>
                    <a:lstStyle/>
                    <a:p>
                      <a:r>
                        <a:rPr sz="1200"/>
                        <a:t>Smallest deployable unit, encapsulates containers.</a:t>
                      </a:r>
                    </a:p>
                  </a:txBody>
                  <a:tcPr/>
                </a:tc>
                <a:extLst>
                  <a:ext uri="{0D108BD9-81ED-4DB2-BD59-A6C34878D82A}">
                    <a16:rowId xmlns:a16="http://schemas.microsoft.com/office/drawing/2014/main" val="10001"/>
                  </a:ext>
                </a:extLst>
              </a:tr>
              <a:tr h="305692">
                <a:tc>
                  <a:txBody>
                    <a:bodyPr/>
                    <a:lstStyle/>
                    <a:p>
                      <a:r>
                        <a:rPr sz="1200" dirty="0"/>
                        <a:t>Service</a:t>
                      </a:r>
                    </a:p>
                  </a:txBody>
                  <a:tcPr/>
                </a:tc>
                <a:tc>
                  <a:txBody>
                    <a:bodyPr/>
                    <a:lstStyle/>
                    <a:p>
                      <a:r>
                        <a:rPr sz="1200"/>
                        <a:t>Stable network endpoint for a set of Pods.</a:t>
                      </a:r>
                    </a:p>
                  </a:txBody>
                  <a:tcPr/>
                </a:tc>
                <a:extLst>
                  <a:ext uri="{0D108BD9-81ED-4DB2-BD59-A6C34878D82A}">
                    <a16:rowId xmlns:a16="http://schemas.microsoft.com/office/drawing/2014/main" val="10002"/>
                  </a:ext>
                </a:extLst>
              </a:tr>
              <a:tr h="305692">
                <a:tc>
                  <a:txBody>
                    <a:bodyPr/>
                    <a:lstStyle/>
                    <a:p>
                      <a:r>
                        <a:rPr sz="1200"/>
                        <a:t>Deployment</a:t>
                      </a:r>
                    </a:p>
                  </a:txBody>
                  <a:tcPr/>
                </a:tc>
                <a:tc>
                  <a:txBody>
                    <a:bodyPr/>
                    <a:lstStyle/>
                    <a:p>
                      <a:r>
                        <a:rPr sz="1200" dirty="0"/>
                        <a:t>Manages </a:t>
                      </a:r>
                      <a:r>
                        <a:rPr sz="1200" dirty="0" err="1"/>
                        <a:t>ReplicaSets</a:t>
                      </a:r>
                      <a:r>
                        <a:rPr sz="1200" dirty="0"/>
                        <a:t> and ensures desired state.</a:t>
                      </a:r>
                    </a:p>
                  </a:txBody>
                  <a:tcPr/>
                </a:tc>
                <a:extLst>
                  <a:ext uri="{0D108BD9-81ED-4DB2-BD59-A6C34878D82A}">
                    <a16:rowId xmlns:a16="http://schemas.microsoft.com/office/drawing/2014/main" val="10003"/>
                  </a:ext>
                </a:extLst>
              </a:tr>
              <a:tr h="305692">
                <a:tc>
                  <a:txBody>
                    <a:bodyPr/>
                    <a:lstStyle/>
                    <a:p>
                      <a:r>
                        <a:rPr sz="1200"/>
                        <a:t>ReplicaSet</a:t>
                      </a:r>
                    </a:p>
                  </a:txBody>
                  <a:tcPr/>
                </a:tc>
                <a:tc>
                  <a:txBody>
                    <a:bodyPr/>
                    <a:lstStyle/>
                    <a:p>
                      <a:r>
                        <a:rPr sz="1200"/>
                        <a:t>Ensures a specified number of Pods are running.</a:t>
                      </a:r>
                    </a:p>
                  </a:txBody>
                  <a:tcPr/>
                </a:tc>
                <a:extLst>
                  <a:ext uri="{0D108BD9-81ED-4DB2-BD59-A6C34878D82A}">
                    <a16:rowId xmlns:a16="http://schemas.microsoft.com/office/drawing/2014/main" val="10004"/>
                  </a:ext>
                </a:extLst>
              </a:tr>
              <a:tr h="236907">
                <a:tc>
                  <a:txBody>
                    <a:bodyPr/>
                    <a:lstStyle/>
                    <a:p>
                      <a:r>
                        <a:rPr sz="1200"/>
                        <a:t>ConfigMap</a:t>
                      </a:r>
                    </a:p>
                  </a:txBody>
                  <a:tcPr/>
                </a:tc>
                <a:tc>
                  <a:txBody>
                    <a:bodyPr/>
                    <a:lstStyle/>
                    <a:p>
                      <a:r>
                        <a:rPr sz="1200"/>
                        <a:t>Stores configuration data for apps.</a:t>
                      </a:r>
                    </a:p>
                  </a:txBody>
                  <a:tcPr/>
                </a:tc>
                <a:extLst>
                  <a:ext uri="{0D108BD9-81ED-4DB2-BD59-A6C34878D82A}">
                    <a16:rowId xmlns:a16="http://schemas.microsoft.com/office/drawing/2014/main" val="10005"/>
                  </a:ext>
                </a:extLst>
              </a:tr>
              <a:tr h="236907">
                <a:tc>
                  <a:txBody>
                    <a:bodyPr/>
                    <a:lstStyle/>
                    <a:p>
                      <a:r>
                        <a:rPr sz="1200"/>
                        <a:t>Secret</a:t>
                      </a:r>
                    </a:p>
                  </a:txBody>
                  <a:tcPr/>
                </a:tc>
                <a:tc>
                  <a:txBody>
                    <a:bodyPr/>
                    <a:lstStyle/>
                    <a:p>
                      <a:r>
                        <a:rPr sz="1200"/>
                        <a:t>Stores sensitive data like passwords.</a:t>
                      </a:r>
                    </a:p>
                  </a:txBody>
                  <a:tcPr/>
                </a:tc>
                <a:extLst>
                  <a:ext uri="{0D108BD9-81ED-4DB2-BD59-A6C34878D82A}">
                    <a16:rowId xmlns:a16="http://schemas.microsoft.com/office/drawing/2014/main" val="10006"/>
                  </a:ext>
                </a:extLst>
              </a:tr>
              <a:tr h="236907">
                <a:tc>
                  <a:txBody>
                    <a:bodyPr/>
                    <a:lstStyle/>
                    <a:p>
                      <a:r>
                        <a:rPr sz="1200"/>
                        <a:t>Namespace</a:t>
                      </a:r>
                    </a:p>
                  </a:txBody>
                  <a:tcPr/>
                </a:tc>
                <a:tc>
                  <a:txBody>
                    <a:bodyPr/>
                    <a:lstStyle/>
                    <a:p>
                      <a:r>
                        <a:rPr sz="1200"/>
                        <a:t>Logical partitioning for multi-tenancy.</a:t>
                      </a:r>
                    </a:p>
                  </a:txBody>
                  <a:tcPr/>
                </a:tc>
                <a:extLst>
                  <a:ext uri="{0D108BD9-81ED-4DB2-BD59-A6C34878D82A}">
                    <a16:rowId xmlns:a16="http://schemas.microsoft.com/office/drawing/2014/main" val="10007"/>
                  </a:ext>
                </a:extLst>
              </a:tr>
              <a:tr h="236907">
                <a:tc>
                  <a:txBody>
                    <a:bodyPr/>
                    <a:lstStyle/>
                    <a:p>
                      <a:r>
                        <a:rPr sz="1200"/>
                        <a:t>Ingress</a:t>
                      </a:r>
                    </a:p>
                  </a:txBody>
                  <a:tcPr/>
                </a:tc>
                <a:tc>
                  <a:txBody>
                    <a:bodyPr/>
                    <a:lstStyle/>
                    <a:p>
                      <a:r>
                        <a:rPr sz="1200"/>
                        <a:t>Manages external access to services.</a:t>
                      </a:r>
                    </a:p>
                  </a:txBody>
                  <a:tcPr/>
                </a:tc>
                <a:extLst>
                  <a:ext uri="{0D108BD9-81ED-4DB2-BD59-A6C34878D82A}">
                    <a16:rowId xmlns:a16="http://schemas.microsoft.com/office/drawing/2014/main" val="10008"/>
                  </a:ext>
                </a:extLst>
              </a:tr>
              <a:tr h="236907">
                <a:tc>
                  <a:txBody>
                    <a:bodyPr/>
                    <a:lstStyle/>
                    <a:p>
                      <a:r>
                        <a:rPr sz="1200"/>
                        <a:t>Volume</a:t>
                      </a:r>
                    </a:p>
                  </a:txBody>
                  <a:tcPr/>
                </a:tc>
                <a:tc>
                  <a:txBody>
                    <a:bodyPr/>
                    <a:lstStyle/>
                    <a:p>
                      <a:r>
                        <a:rPr sz="1200"/>
                        <a:t>Provides persistent storage to Pods.</a:t>
                      </a:r>
                    </a:p>
                  </a:txBody>
                  <a:tcPr/>
                </a:tc>
                <a:extLst>
                  <a:ext uri="{0D108BD9-81ED-4DB2-BD59-A6C34878D82A}">
                    <a16:rowId xmlns:a16="http://schemas.microsoft.com/office/drawing/2014/main" val="10009"/>
                  </a:ext>
                </a:extLst>
              </a:tr>
              <a:tr h="305692">
                <a:tc>
                  <a:txBody>
                    <a:bodyPr/>
                    <a:lstStyle/>
                    <a:p>
                      <a:r>
                        <a:rPr sz="1200"/>
                        <a:t>StatefulSet</a:t>
                      </a:r>
                    </a:p>
                  </a:txBody>
                  <a:tcPr/>
                </a:tc>
                <a:tc>
                  <a:txBody>
                    <a:bodyPr/>
                    <a:lstStyle/>
                    <a:p>
                      <a:r>
                        <a:rPr sz="1200"/>
                        <a:t>Manages stateful apps with stable identities.</a:t>
                      </a:r>
                    </a:p>
                  </a:txBody>
                  <a:tcPr/>
                </a:tc>
                <a:extLst>
                  <a:ext uri="{0D108BD9-81ED-4DB2-BD59-A6C34878D82A}">
                    <a16:rowId xmlns:a16="http://schemas.microsoft.com/office/drawing/2014/main" val="10010"/>
                  </a:ext>
                </a:extLst>
              </a:tr>
              <a:tr h="305692">
                <a:tc>
                  <a:txBody>
                    <a:bodyPr/>
                    <a:lstStyle/>
                    <a:p>
                      <a:r>
                        <a:rPr sz="1200"/>
                        <a:t>DaemonSet</a:t>
                      </a:r>
                    </a:p>
                  </a:txBody>
                  <a:tcPr/>
                </a:tc>
                <a:tc>
                  <a:txBody>
                    <a:bodyPr/>
                    <a:lstStyle/>
                    <a:p>
                      <a:r>
                        <a:rPr sz="1200"/>
                        <a:t>Runs a Pod copy on every (or some) Node.</a:t>
                      </a:r>
                    </a:p>
                  </a:txBody>
                  <a:tcPr/>
                </a:tc>
                <a:extLst>
                  <a:ext uri="{0D108BD9-81ED-4DB2-BD59-A6C34878D82A}">
                    <a16:rowId xmlns:a16="http://schemas.microsoft.com/office/drawing/2014/main" val="10011"/>
                  </a:ext>
                </a:extLst>
              </a:tr>
              <a:tr h="236907">
                <a:tc>
                  <a:txBody>
                    <a:bodyPr/>
                    <a:lstStyle/>
                    <a:p>
                      <a:r>
                        <a:rPr sz="1200"/>
                        <a:t>Job / CronJob</a:t>
                      </a:r>
                    </a:p>
                  </a:txBody>
                  <a:tcPr/>
                </a:tc>
                <a:tc>
                  <a:txBody>
                    <a:bodyPr/>
                    <a:lstStyle/>
                    <a:p>
                      <a:r>
                        <a:rPr sz="1200" dirty="0"/>
                        <a:t>Run batch or scheduled tasks.</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09" y="197758"/>
            <a:ext cx="7200897" cy="977900"/>
          </a:xfrm>
        </p:spPr>
        <p:txBody>
          <a:bodyPr/>
          <a:lstStyle/>
          <a:p>
            <a:r>
              <a:rPr dirty="0"/>
              <a:t>Basic Kubernetes YAML Example</a:t>
            </a:r>
          </a:p>
        </p:txBody>
      </p:sp>
      <p:sp>
        <p:nvSpPr>
          <p:cNvPr id="3" name="TextBox 2"/>
          <p:cNvSpPr txBox="1"/>
          <p:nvPr/>
        </p:nvSpPr>
        <p:spPr>
          <a:xfrm>
            <a:off x="971551" y="947057"/>
            <a:ext cx="7200898" cy="3693319"/>
          </a:xfrm>
          <a:prstGeom prst="rect">
            <a:avLst/>
          </a:prstGeom>
          <a:solidFill>
            <a:srgbClr val="2E2E2E"/>
          </a:solidFill>
        </p:spPr>
        <p:txBody>
          <a:bodyPr wrap="square">
            <a:spAutoFit/>
          </a:bodyPr>
          <a:lstStyle/>
          <a:p>
            <a:endParaRPr dirty="0"/>
          </a:p>
          <a:p>
            <a:pPr algn="l">
              <a:defRPr sz="1800">
                <a:solidFill>
                  <a:srgbClr val="FFFFFF"/>
                </a:solidFill>
                <a:latin typeface="Courier New"/>
              </a:defRPr>
            </a:pPr>
            <a:r>
              <a:rPr dirty="0"/>
              <a:t>```</a:t>
            </a:r>
            <a:r>
              <a:rPr dirty="0" err="1"/>
              <a:t>yaml</a:t>
            </a:r>
            <a:br>
              <a:rPr dirty="0"/>
            </a:br>
            <a:r>
              <a:rPr dirty="0" err="1"/>
              <a:t>apiVersion</a:t>
            </a:r>
            <a:r>
              <a:rPr dirty="0"/>
              <a:t>: v1</a:t>
            </a:r>
            <a:br>
              <a:rPr dirty="0"/>
            </a:br>
            <a:r>
              <a:rPr dirty="0"/>
              <a:t>kind: Pod</a:t>
            </a:r>
            <a:br>
              <a:rPr dirty="0"/>
            </a:br>
            <a:r>
              <a:rPr dirty="0"/>
              <a:t>metadata:</a:t>
            </a:r>
            <a:br>
              <a:rPr dirty="0"/>
            </a:br>
            <a:r>
              <a:rPr dirty="0"/>
              <a:t>  name: my-app</a:t>
            </a:r>
            <a:br>
              <a:rPr dirty="0"/>
            </a:br>
            <a:r>
              <a:rPr dirty="0"/>
              <a:t>spec:</a:t>
            </a:r>
            <a:br>
              <a:rPr dirty="0"/>
            </a:br>
            <a:r>
              <a:rPr dirty="0"/>
              <a:t>  containers:</a:t>
            </a:r>
            <a:br>
              <a:rPr dirty="0"/>
            </a:br>
            <a:r>
              <a:rPr dirty="0"/>
              <a:t>  - name: app-container</a:t>
            </a:r>
            <a:br>
              <a:rPr dirty="0"/>
            </a:br>
            <a:r>
              <a:rPr dirty="0"/>
              <a:t>    image: nginx</a:t>
            </a:r>
            <a:br>
              <a:rPr dirty="0"/>
            </a:br>
            <a:r>
              <a:rPr dirty="0"/>
              <a:t>    ports:</a:t>
            </a:r>
            <a:br>
              <a:rPr dirty="0"/>
            </a:br>
            <a:r>
              <a:rPr dirty="0"/>
              <a:t>    - </a:t>
            </a:r>
            <a:r>
              <a:rPr dirty="0" err="1"/>
              <a:t>containerPort</a:t>
            </a:r>
            <a:r>
              <a:rPr dirty="0"/>
              <a:t>: 80</a:t>
            </a:r>
            <a:br>
              <a:rPr dirty="0"/>
            </a:b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Kubernetes Works</a:t>
            </a:r>
          </a:p>
        </p:txBody>
      </p:sp>
      <p:sp>
        <p:nvSpPr>
          <p:cNvPr id="3" name="Content Placeholder 2"/>
          <p:cNvSpPr>
            <a:spLocks noGrp="1"/>
          </p:cNvSpPr>
          <p:nvPr>
            <p:ph idx="1"/>
          </p:nvPr>
        </p:nvSpPr>
        <p:spPr/>
        <p:txBody>
          <a:bodyPr wrap="square">
            <a:normAutofit fontScale="85000" lnSpcReduction="20000"/>
          </a:bodyPr>
          <a:lstStyle/>
          <a:p>
            <a:pPr>
              <a:defRPr sz="1800">
                <a:solidFill>
                  <a:srgbClr val="000000"/>
                </a:solidFill>
              </a:defRPr>
            </a:pPr>
            <a:r>
              <a:rPr dirty="0"/>
              <a:t>1. You define your application and infrastructure requirements in a YAML file using Kubernetes objects like Pod, Deployment, or Service.</a:t>
            </a:r>
          </a:p>
          <a:p>
            <a:pPr>
              <a:defRPr sz="1800">
                <a:solidFill>
                  <a:srgbClr val="000000"/>
                </a:solidFill>
              </a:defRPr>
            </a:pPr>
            <a:r>
              <a:rPr dirty="0"/>
              <a:t>2. You submit this file using the `</a:t>
            </a:r>
            <a:r>
              <a:rPr dirty="0" err="1"/>
              <a:t>kubectl</a:t>
            </a:r>
            <a:r>
              <a:rPr dirty="0"/>
              <a:t> apply -f` command.</a:t>
            </a:r>
          </a:p>
          <a:p>
            <a:pPr>
              <a:defRPr sz="1800">
                <a:solidFill>
                  <a:srgbClr val="000000"/>
                </a:solidFill>
              </a:defRPr>
            </a:pPr>
            <a:r>
              <a:rPr dirty="0"/>
              <a:t>3. The API Server validates the configuration and stores the desired state in </a:t>
            </a:r>
            <a:r>
              <a:rPr dirty="0" err="1"/>
              <a:t>etcd</a:t>
            </a:r>
            <a:r>
              <a:rPr dirty="0"/>
              <a:t>.</a:t>
            </a:r>
          </a:p>
          <a:p>
            <a:pPr>
              <a:defRPr sz="1800">
                <a:solidFill>
                  <a:srgbClr val="000000"/>
                </a:solidFill>
              </a:defRPr>
            </a:pPr>
            <a:r>
              <a:rPr dirty="0"/>
              <a:t>4. The Scheduler watches for unassigned Pods and places them on appropriate Nodes.</a:t>
            </a:r>
          </a:p>
          <a:p>
            <a:pPr>
              <a:defRPr sz="1800">
                <a:solidFill>
                  <a:srgbClr val="000000"/>
                </a:solidFill>
              </a:defRPr>
            </a:pPr>
            <a:r>
              <a:rPr dirty="0"/>
              <a:t>5. </a:t>
            </a:r>
            <a:r>
              <a:rPr dirty="0" err="1"/>
              <a:t>Kubelet</a:t>
            </a:r>
            <a:r>
              <a:rPr dirty="0"/>
              <a:t> on those Nodes reads the </a:t>
            </a:r>
            <a:r>
              <a:rPr dirty="0" err="1"/>
              <a:t>PodSpec</a:t>
            </a:r>
            <a:r>
              <a:rPr dirty="0"/>
              <a:t> and starts the necessary containers using the Container Runtime.</a:t>
            </a:r>
          </a:p>
          <a:p>
            <a:pPr>
              <a:defRPr sz="1800">
                <a:solidFill>
                  <a:srgbClr val="000000"/>
                </a:solidFill>
              </a:defRPr>
            </a:pPr>
            <a:r>
              <a:rPr dirty="0"/>
              <a:t>6. Controllers continuously monitor the cluster and take action to ensure the actual state matches the desired state (e.g., restarting failed Pods).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Kubernetes Ecosystem Tools</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Popular Tools:</a:t>
            </a:r>
          </a:p>
          <a:p>
            <a:pPr>
              <a:defRPr sz="1800">
                <a:solidFill>
                  <a:srgbClr val="000000"/>
                </a:solidFill>
              </a:defRPr>
            </a:pPr>
            <a:r>
              <a:rPr dirty="0"/>
              <a:t>- </a:t>
            </a:r>
            <a:r>
              <a:rPr b="1" dirty="0"/>
              <a:t>Helm</a:t>
            </a:r>
            <a:r>
              <a:rPr dirty="0"/>
              <a:t>: A package manager that simplifies deployment using reusable charts and templated YAML files.</a:t>
            </a:r>
          </a:p>
          <a:p>
            <a:pPr>
              <a:defRPr sz="1800">
                <a:solidFill>
                  <a:srgbClr val="000000"/>
                </a:solidFill>
              </a:defRPr>
            </a:pPr>
            <a:r>
              <a:rPr dirty="0"/>
              <a:t>- </a:t>
            </a:r>
            <a:r>
              <a:rPr b="1" dirty="0"/>
              <a:t>Prometheus &amp; Grafana</a:t>
            </a:r>
            <a:r>
              <a:rPr dirty="0"/>
              <a:t>: Collect and visualize metrics for performance monitoring and alerting.</a:t>
            </a:r>
          </a:p>
          <a:p>
            <a:pPr>
              <a:defRPr sz="1800">
                <a:solidFill>
                  <a:srgbClr val="000000"/>
                </a:solidFill>
              </a:defRPr>
            </a:pPr>
            <a:r>
              <a:rPr dirty="0"/>
              <a:t>- </a:t>
            </a:r>
            <a:r>
              <a:rPr b="1" dirty="0"/>
              <a:t>Istio / </a:t>
            </a:r>
            <a:r>
              <a:rPr b="1" dirty="0" err="1"/>
              <a:t>Linkerd</a:t>
            </a:r>
            <a:r>
              <a:rPr dirty="0"/>
              <a:t>: Service mesh tools that provide traffic routing, security (</a:t>
            </a:r>
            <a:r>
              <a:rPr dirty="0" err="1"/>
              <a:t>mTLS</a:t>
            </a:r>
            <a:r>
              <a:rPr dirty="0"/>
              <a:t>), and observability between services.</a:t>
            </a:r>
          </a:p>
          <a:p>
            <a:pPr>
              <a:defRPr sz="1800">
                <a:solidFill>
                  <a:srgbClr val="000000"/>
                </a:solidFill>
              </a:defRPr>
            </a:pPr>
            <a:r>
              <a:rPr dirty="0"/>
              <a:t>- </a:t>
            </a:r>
            <a:r>
              <a:rPr b="1" dirty="0"/>
              <a:t>Argo CD</a:t>
            </a:r>
            <a:r>
              <a:rPr dirty="0"/>
              <a:t>: A declarative </a:t>
            </a:r>
            <a:r>
              <a:rPr dirty="0" err="1"/>
              <a:t>GitOps</a:t>
            </a:r>
            <a:r>
              <a:rPr dirty="0"/>
              <a:t> tool for managing Kubernetes resources directly from Git repositories.</a:t>
            </a:r>
          </a:p>
          <a:p>
            <a:pPr>
              <a:defRPr sz="1800">
                <a:solidFill>
                  <a:srgbClr val="000000"/>
                </a:solidFill>
              </a:defRPr>
            </a:pPr>
            <a:r>
              <a:rPr dirty="0"/>
              <a:t>- </a:t>
            </a:r>
            <a:r>
              <a:rPr b="1" dirty="0" err="1"/>
              <a:t>Kustomize</a:t>
            </a:r>
            <a:r>
              <a:rPr dirty="0"/>
              <a:t>: Allows customization of raw YAML without modifying the original configuration using overlays and patches.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39</TotalTime>
  <Words>2518</Words>
  <Application>Microsoft Office PowerPoint</Application>
  <PresentationFormat>On-screen Show (16:9)</PresentationFormat>
  <Paragraphs>151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Garamond</vt:lpstr>
      <vt:lpstr>Organic</vt:lpstr>
      <vt:lpstr>What is Kubernetes?</vt:lpstr>
      <vt:lpstr>Why Kubernetes?</vt:lpstr>
      <vt:lpstr>Kubernetes Architecture Overview</vt:lpstr>
      <vt:lpstr>Kubernetes Control Plane Components</vt:lpstr>
      <vt:lpstr>Kubernetes Node Components</vt:lpstr>
      <vt:lpstr>Core Concepts in Kubernetes</vt:lpstr>
      <vt:lpstr>Basic Kubernetes YAML Example</vt:lpstr>
      <vt:lpstr>How Kubernetes Works</vt:lpstr>
      <vt:lpstr>Kubernetes Ecosystem Tools</vt:lpstr>
      <vt:lpstr>Key Benefits of Kubernetes</vt:lpstr>
      <vt:lpstr>Common Use Cases of Kubernetes</vt:lpstr>
      <vt:lpstr>Security Features in Kubernetes</vt:lpstr>
      <vt:lpstr>Real-world Kubernetes Examples</vt:lpstr>
      <vt:lpstr>Kubernetes Alternatives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Dhruv Shah</dc:creator>
  <cp:keywords/>
  <dc:description>generated using python-pptx</dc:description>
  <cp:lastModifiedBy>Dhruv Shah</cp:lastModifiedBy>
  <cp:revision>16</cp:revision>
  <dcterms:created xsi:type="dcterms:W3CDTF">2013-01-27T09:14:16Z</dcterms:created>
  <dcterms:modified xsi:type="dcterms:W3CDTF">2025-04-09T08:33:30Z</dcterms:modified>
  <cp:category/>
</cp:coreProperties>
</file>