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9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US"/>
          </a:p>
        </p:txBody>
      </p:sp>
      <p:sp>
        <p:nvSpPr>
          <p:cNvPr id="6" name="Slide Number Placeholder 5"/>
          <p:cNvSpPr>
            <a:spLocks noGrp="1"/>
          </p:cNvSpPr>
          <p:nvPr>
            <p:ph type="sldNum" sz="quarter" idx="12"/>
          </p:nvPr>
        </p:nvSpPr>
        <p:spPr>
          <a:xfrm>
            <a:off x="1078249" y="599230"/>
            <a:ext cx="608264" cy="377684"/>
          </a:xfrm>
        </p:spPr>
        <p:txBody>
          <a:bodyPr/>
          <a:lstStyle/>
          <a:p>
            <a:fld id="{C1FF6DA9-008F-8B48-92A6-B652298478BF}" type="slidenum">
              <a:rPr lang="en-US" smtClean="0"/>
              <a:t>‹#›</a:t>
            </a:fld>
            <a:endParaRPr lang="en-US"/>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1085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8315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3520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510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1811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3785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9596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5051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951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436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5BCAD085-E8A6-8845-BD4E-CB4CCA059FC4}" type="datetimeFigureOut">
              <a:rPr lang="en-US" smtClean="0"/>
              <a:t>4/14/2025</a:t>
            </a:fld>
            <a:endParaRPr lang="en-US"/>
          </a:p>
        </p:txBody>
      </p:sp>
      <p:sp>
        <p:nvSpPr>
          <p:cNvPr id="6" name="Footer Placeholder 5"/>
          <p:cNvSpPr>
            <a:spLocks noGrp="1"/>
          </p:cNvSpPr>
          <p:nvPr>
            <p:ph type="ftr" sz="quarter" idx="11"/>
          </p:nvPr>
        </p:nvSpPr>
        <p:spPr>
          <a:xfrm>
            <a:off x="1085537" y="238981"/>
            <a:ext cx="4155753" cy="240698"/>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7558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5BCAD085-E8A6-8845-BD4E-CB4CCA059FC4}" type="datetimeFigureOut">
              <a:rPr lang="en-US" smtClean="0"/>
              <a:t>4/14/2025</a:t>
            </a:fld>
            <a:endParaRPr lang="en-US"/>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C1FF6DA9-008F-8B48-92A6-B652298478BF}" type="slidenum">
              <a:rPr lang="en-US" smtClean="0"/>
              <a:t>‹#›</a:t>
            </a:fld>
            <a:endParaRPr lang="en-US"/>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659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3334" y="0"/>
            <a:ext cx="6477805" cy="1906073"/>
          </a:xfrm>
        </p:spPr>
        <p:txBody>
          <a:bodyPr>
            <a:normAutofit/>
          </a:bodyPr>
          <a:lstStyle/>
          <a:p>
            <a:r>
              <a:rPr sz="3600" dirty="0"/>
              <a:t>Vertical vs Horizontal Scaling - Introduction</a:t>
            </a:r>
          </a:p>
        </p:txBody>
      </p:sp>
      <p:sp>
        <p:nvSpPr>
          <p:cNvPr id="3" name="Subtitle 2"/>
          <p:cNvSpPr>
            <a:spLocks noGrp="1"/>
          </p:cNvSpPr>
          <p:nvPr>
            <p:ph type="subTitle" idx="1"/>
          </p:nvPr>
        </p:nvSpPr>
        <p:spPr/>
        <p:txBody>
          <a:bodyPr>
            <a:normAutofit/>
          </a:bodyPr>
          <a:lstStyle/>
          <a:p>
            <a:r>
              <a:rPr lang="en-US" sz="2800" dirty="0"/>
              <a:t>System design part - 5</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Real-World Example - Horizontal Scaling</a:t>
            </a:r>
          </a:p>
        </p:txBody>
      </p:sp>
      <p:sp>
        <p:nvSpPr>
          <p:cNvPr id="3" name="Content Placeholder 2"/>
          <p:cNvSpPr>
            <a:spLocks noGrp="1"/>
          </p:cNvSpPr>
          <p:nvPr>
            <p:ph idx="1"/>
          </p:nvPr>
        </p:nvSpPr>
        <p:spPr>
          <a:xfrm>
            <a:off x="1088685" y="1511799"/>
            <a:ext cx="7202456" cy="2921408"/>
          </a:xfrm>
        </p:spPr>
        <p:txBody>
          <a:bodyPr wrap="square">
            <a:normAutofit/>
          </a:bodyPr>
          <a:lstStyle/>
          <a:p>
            <a:pPr>
              <a:defRPr sz="1800">
                <a:solidFill>
                  <a:srgbClr val="000000"/>
                </a:solidFill>
              </a:defRPr>
            </a:pPr>
            <a:r>
              <a:rPr sz="2000" dirty="0"/>
              <a:t>Suppose your PostgreSQL database now faces massive read traffic. Instead of upgrading the server further, you create multiple </a:t>
            </a:r>
            <a:r>
              <a:rPr sz="2000" b="1" dirty="0"/>
              <a:t>read replicas</a:t>
            </a:r>
            <a:r>
              <a:rPr sz="2000" dirty="0"/>
              <a:t> and use a </a:t>
            </a:r>
            <a:r>
              <a:rPr sz="2000" b="1" dirty="0"/>
              <a:t>load balancer</a:t>
            </a:r>
            <a:r>
              <a:rPr sz="2000" dirty="0"/>
              <a:t> to distribute read queries among them. Or, you adopt a distributed database like </a:t>
            </a:r>
            <a:r>
              <a:rPr sz="2000" b="1" dirty="0"/>
              <a:t>Cassandra</a:t>
            </a:r>
            <a:r>
              <a:rPr sz="2000" dirty="0"/>
              <a:t>, where data is automatically partitioned and replicated across nodes. This strategy enables handling very high workloads, resilience to failures, and better regional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Vertical vs Horizontal Scaling - Comparison Table</a:t>
            </a:r>
          </a:p>
        </p:txBody>
      </p:sp>
      <p:graphicFrame>
        <p:nvGraphicFramePr>
          <p:cNvPr id="3" name="Table 2"/>
          <p:cNvGraphicFramePr>
            <a:graphicFrameLocks noGrp="1"/>
          </p:cNvGraphicFramePr>
          <p:nvPr>
            <p:extLst>
              <p:ext uri="{D42A27DB-BD31-4B8C-83A1-F6EECF244321}">
                <p14:modId xmlns:p14="http://schemas.microsoft.com/office/powerpoint/2010/main" val="906738453"/>
              </p:ext>
            </p:extLst>
          </p:nvPr>
        </p:nvGraphicFramePr>
        <p:xfrm>
          <a:off x="1088685" y="1489824"/>
          <a:ext cx="7202457" cy="3050286"/>
        </p:xfrm>
        <a:graphic>
          <a:graphicData uri="http://schemas.openxmlformats.org/drawingml/2006/table">
            <a:tbl>
              <a:tblPr firstRow="1" bandRow="1">
                <a:tableStyleId>{5C22544A-7EE6-4342-B048-85BDC9FD1C3A}</a:tableStyleId>
              </a:tblPr>
              <a:tblGrid>
                <a:gridCol w="2400819">
                  <a:extLst>
                    <a:ext uri="{9D8B030D-6E8A-4147-A177-3AD203B41FA5}">
                      <a16:colId xmlns:a16="http://schemas.microsoft.com/office/drawing/2014/main" val="20000"/>
                    </a:ext>
                  </a:extLst>
                </a:gridCol>
                <a:gridCol w="2400819">
                  <a:extLst>
                    <a:ext uri="{9D8B030D-6E8A-4147-A177-3AD203B41FA5}">
                      <a16:colId xmlns:a16="http://schemas.microsoft.com/office/drawing/2014/main" val="20001"/>
                    </a:ext>
                  </a:extLst>
                </a:gridCol>
                <a:gridCol w="2400819">
                  <a:extLst>
                    <a:ext uri="{9D8B030D-6E8A-4147-A177-3AD203B41FA5}">
                      <a16:colId xmlns:a16="http://schemas.microsoft.com/office/drawing/2014/main" val="20002"/>
                    </a:ext>
                  </a:extLst>
                </a:gridCol>
              </a:tblGrid>
              <a:tr h="508381">
                <a:tc>
                  <a:txBody>
                    <a:bodyPr/>
                    <a:lstStyle/>
                    <a:p>
                      <a:pPr>
                        <a:defRPr b="1"/>
                      </a:pPr>
                      <a:r>
                        <a:t>Factor</a:t>
                      </a:r>
                    </a:p>
                  </a:txBody>
                  <a:tcPr/>
                </a:tc>
                <a:tc>
                  <a:txBody>
                    <a:bodyPr/>
                    <a:lstStyle/>
                    <a:p>
                      <a:pPr>
                        <a:defRPr b="1"/>
                      </a:pPr>
                      <a:r>
                        <a:t>Vertical Scaling</a:t>
                      </a:r>
                    </a:p>
                  </a:txBody>
                  <a:tcPr/>
                </a:tc>
                <a:tc>
                  <a:txBody>
                    <a:bodyPr/>
                    <a:lstStyle/>
                    <a:p>
                      <a:pPr>
                        <a:defRPr b="1"/>
                      </a:pPr>
                      <a:r>
                        <a:t>Horizontal Scaling</a:t>
                      </a:r>
                    </a:p>
                  </a:txBody>
                  <a:tcPr/>
                </a:tc>
                <a:extLst>
                  <a:ext uri="{0D108BD9-81ED-4DB2-BD59-A6C34878D82A}">
                    <a16:rowId xmlns:a16="http://schemas.microsoft.com/office/drawing/2014/main" val="10000"/>
                  </a:ext>
                </a:extLst>
              </a:tr>
              <a:tr h="508381">
                <a:tc>
                  <a:txBody>
                    <a:bodyPr/>
                    <a:lstStyle/>
                    <a:p>
                      <a:r>
                        <a:t>Simplicity</a:t>
                      </a:r>
                    </a:p>
                  </a:txBody>
                  <a:tcPr/>
                </a:tc>
                <a:tc>
                  <a:txBody>
                    <a:bodyPr/>
                    <a:lstStyle/>
                    <a:p>
                      <a:r>
                        <a:t>Easier to manage</a:t>
                      </a:r>
                    </a:p>
                  </a:txBody>
                  <a:tcPr/>
                </a:tc>
                <a:tc>
                  <a:txBody>
                    <a:bodyPr/>
                    <a:lstStyle/>
                    <a:p>
                      <a:r>
                        <a:t>More complex</a:t>
                      </a:r>
                    </a:p>
                  </a:txBody>
                  <a:tcPr/>
                </a:tc>
                <a:extLst>
                  <a:ext uri="{0D108BD9-81ED-4DB2-BD59-A6C34878D82A}">
                    <a16:rowId xmlns:a16="http://schemas.microsoft.com/office/drawing/2014/main" val="10001"/>
                  </a:ext>
                </a:extLst>
              </a:tr>
              <a:tr h="508381">
                <a:tc>
                  <a:txBody>
                    <a:bodyPr/>
                    <a:lstStyle/>
                    <a:p>
                      <a:r>
                        <a:t>Limits</a:t>
                      </a:r>
                    </a:p>
                  </a:txBody>
                  <a:tcPr/>
                </a:tc>
                <a:tc>
                  <a:txBody>
                    <a:bodyPr/>
                    <a:lstStyle/>
                    <a:p>
                      <a:r>
                        <a:t>Hardware-bound</a:t>
                      </a:r>
                    </a:p>
                  </a:txBody>
                  <a:tcPr/>
                </a:tc>
                <a:tc>
                  <a:txBody>
                    <a:bodyPr/>
                    <a:lstStyle/>
                    <a:p>
                      <a:r>
                        <a:t>Virtually limitless</a:t>
                      </a:r>
                    </a:p>
                  </a:txBody>
                  <a:tcPr/>
                </a:tc>
                <a:extLst>
                  <a:ext uri="{0D108BD9-81ED-4DB2-BD59-A6C34878D82A}">
                    <a16:rowId xmlns:a16="http://schemas.microsoft.com/office/drawing/2014/main" val="10002"/>
                  </a:ext>
                </a:extLst>
              </a:tr>
              <a:tr h="508381">
                <a:tc>
                  <a:txBody>
                    <a:bodyPr/>
                    <a:lstStyle/>
                    <a:p>
                      <a:r>
                        <a:t>Fault Tolerance</a:t>
                      </a:r>
                    </a:p>
                  </a:txBody>
                  <a:tcPr/>
                </a:tc>
                <a:tc>
                  <a:txBody>
                    <a:bodyPr/>
                    <a:lstStyle/>
                    <a:p>
                      <a:r>
                        <a:t>Low (SPOF)</a:t>
                      </a:r>
                    </a:p>
                  </a:txBody>
                  <a:tcPr/>
                </a:tc>
                <a:tc>
                  <a:txBody>
                    <a:bodyPr/>
                    <a:lstStyle/>
                    <a:p>
                      <a:r>
                        <a:t>High (redundancy)</a:t>
                      </a:r>
                    </a:p>
                  </a:txBody>
                  <a:tcPr/>
                </a:tc>
                <a:extLst>
                  <a:ext uri="{0D108BD9-81ED-4DB2-BD59-A6C34878D82A}">
                    <a16:rowId xmlns:a16="http://schemas.microsoft.com/office/drawing/2014/main" val="10003"/>
                  </a:ext>
                </a:extLst>
              </a:tr>
              <a:tr h="508381">
                <a:tc>
                  <a:txBody>
                    <a:bodyPr/>
                    <a:lstStyle/>
                    <a:p>
                      <a:r>
                        <a:t>Cost</a:t>
                      </a:r>
                    </a:p>
                  </a:txBody>
                  <a:tcPr/>
                </a:tc>
                <a:tc>
                  <a:txBody>
                    <a:bodyPr/>
                    <a:lstStyle/>
                    <a:p>
                      <a:r>
                        <a:t>Cheaper short-term</a:t>
                      </a:r>
                    </a:p>
                  </a:txBody>
                  <a:tcPr/>
                </a:tc>
                <a:tc>
                  <a:txBody>
                    <a:bodyPr/>
                    <a:lstStyle/>
                    <a:p>
                      <a:r>
                        <a:t>Cost-effective long-term</a:t>
                      </a:r>
                    </a:p>
                  </a:txBody>
                  <a:tcPr/>
                </a:tc>
                <a:extLst>
                  <a:ext uri="{0D108BD9-81ED-4DB2-BD59-A6C34878D82A}">
                    <a16:rowId xmlns:a16="http://schemas.microsoft.com/office/drawing/2014/main" val="10004"/>
                  </a:ext>
                </a:extLst>
              </a:tr>
              <a:tr h="508381">
                <a:tc>
                  <a:txBody>
                    <a:bodyPr/>
                    <a:lstStyle/>
                    <a:p>
                      <a:r>
                        <a:t>Use Case</a:t>
                      </a:r>
                    </a:p>
                  </a:txBody>
                  <a:tcPr/>
                </a:tc>
                <a:tc>
                  <a:txBody>
                    <a:bodyPr/>
                    <a:lstStyle/>
                    <a:p>
                      <a:r>
                        <a:t>Smaller systems</a:t>
                      </a:r>
                    </a:p>
                  </a:txBody>
                  <a:tcPr/>
                </a:tc>
                <a:tc>
                  <a:txBody>
                    <a:bodyPr/>
                    <a:lstStyle/>
                    <a:p>
                      <a:r>
                        <a:rPr dirty="0"/>
                        <a:t>Distributed, cloud-native apps</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Hybrid Scaling Strategy</a:t>
            </a:r>
          </a:p>
        </p:txBody>
      </p:sp>
      <p:sp>
        <p:nvSpPr>
          <p:cNvPr id="3" name="Content Placeholder 2"/>
          <p:cNvSpPr>
            <a:spLocks noGrp="1"/>
          </p:cNvSpPr>
          <p:nvPr>
            <p:ph idx="1"/>
          </p:nvPr>
        </p:nvSpPr>
        <p:spPr>
          <a:xfrm>
            <a:off x="1088684" y="1511799"/>
            <a:ext cx="7361351" cy="2905080"/>
          </a:xfrm>
        </p:spPr>
        <p:txBody>
          <a:bodyPr wrap="square">
            <a:normAutofit/>
          </a:bodyPr>
          <a:lstStyle/>
          <a:p>
            <a:pPr>
              <a:defRPr sz="1800">
                <a:solidFill>
                  <a:srgbClr val="000000"/>
                </a:solidFill>
              </a:defRPr>
            </a:pPr>
            <a:r>
              <a:rPr sz="2000" dirty="0"/>
              <a:t>Most real-world systems adopt a -</a:t>
            </a:r>
            <a:r>
              <a:rPr sz="2000" b="1" dirty="0"/>
              <a:t>hybrid approach</a:t>
            </a:r>
            <a:r>
              <a:rPr sz="2000" dirty="0"/>
              <a:t>. Initially, they scale vertically—getting maximum performance from a single node. Once resource limits are reached or high availability becomes critical, they switch to horizontal scaling. For example, you might vertically scale your web server to handle peak loads, while horizontally scaling your stateless API layer and caching layer (e.g., Redis clusters) to meet traffic surges without downtime.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 - When to Use What?</a:t>
            </a:r>
          </a:p>
        </p:txBody>
      </p:sp>
      <p:sp>
        <p:nvSpPr>
          <p:cNvPr id="3" name="Content Placeholder 2"/>
          <p:cNvSpPr>
            <a:spLocks noGrp="1"/>
          </p:cNvSpPr>
          <p:nvPr>
            <p:ph idx="1"/>
          </p:nvPr>
        </p:nvSpPr>
        <p:spPr>
          <a:xfrm>
            <a:off x="1088685" y="1408051"/>
            <a:ext cx="7202456" cy="2587960"/>
          </a:xfrm>
        </p:spPr>
        <p:txBody>
          <a:bodyPr wrap="square">
            <a:noAutofit/>
          </a:bodyPr>
          <a:lstStyle/>
          <a:p>
            <a:pPr algn="ctr">
              <a:defRPr sz="2400" b="1">
                <a:solidFill>
                  <a:srgbClr val="000000"/>
                </a:solidFill>
              </a:defRPr>
            </a:pPr>
            <a:r>
              <a:rPr sz="1200" dirty="0"/>
              <a:t>Choose Vertical Scaling:</a:t>
            </a:r>
          </a:p>
          <a:p>
            <a:pPr>
              <a:defRPr sz="1800">
                <a:solidFill>
                  <a:srgbClr val="000000"/>
                </a:solidFill>
              </a:defRPr>
            </a:pPr>
            <a:r>
              <a:rPr sz="1200" dirty="0"/>
              <a:t>- Your application is monolithic.</a:t>
            </a:r>
          </a:p>
          <a:p>
            <a:pPr>
              <a:defRPr sz="1800">
                <a:solidFill>
                  <a:srgbClr val="000000"/>
                </a:solidFill>
              </a:defRPr>
            </a:pPr>
            <a:r>
              <a:rPr sz="1200" dirty="0"/>
              <a:t>- You have a quick performance need.</a:t>
            </a:r>
          </a:p>
          <a:p>
            <a:pPr>
              <a:defRPr sz="1800">
                <a:solidFill>
                  <a:srgbClr val="000000"/>
                </a:solidFill>
              </a:defRPr>
            </a:pPr>
            <a:r>
              <a:rPr sz="1200" dirty="0"/>
              <a:t>- Budget is tight for infrastructure redesign.</a:t>
            </a:r>
          </a:p>
          <a:p>
            <a:pPr algn="ctr">
              <a:defRPr sz="2400" b="1">
                <a:solidFill>
                  <a:srgbClr val="000000"/>
                </a:solidFill>
              </a:defRPr>
            </a:pPr>
            <a:r>
              <a:rPr sz="1200" dirty="0"/>
              <a:t>Choose Horizontal Scaling:</a:t>
            </a:r>
          </a:p>
          <a:p>
            <a:pPr>
              <a:defRPr sz="1800">
                <a:solidFill>
                  <a:srgbClr val="000000"/>
                </a:solidFill>
              </a:defRPr>
            </a:pPr>
            <a:r>
              <a:rPr sz="1200" dirty="0"/>
              <a:t>- You need high availability and fault tolerance.</a:t>
            </a:r>
          </a:p>
          <a:p>
            <a:pPr>
              <a:defRPr sz="1800">
                <a:solidFill>
                  <a:srgbClr val="000000"/>
                </a:solidFill>
              </a:defRPr>
            </a:pPr>
            <a:r>
              <a:rPr sz="1200" dirty="0"/>
              <a:t>- Your system needs to support unpredictable growth.</a:t>
            </a:r>
          </a:p>
          <a:p>
            <a:pPr>
              <a:defRPr sz="1800">
                <a:solidFill>
                  <a:srgbClr val="000000"/>
                </a:solidFill>
              </a:defRPr>
            </a:pPr>
            <a:r>
              <a:rPr sz="1200" dirty="0"/>
              <a:t>- You are cloud-native or containerized (Kubernetes, microservices).</a:t>
            </a:r>
          </a:p>
          <a:p>
            <a:pPr>
              <a:defRPr sz="1800">
                <a:solidFill>
                  <a:srgbClr val="000000"/>
                </a:solidFill>
              </a:defRPr>
            </a:pPr>
            <a:r>
              <a:rPr sz="1200" dirty="0"/>
              <a:t>Think of vertical scaling as upgrading your race car, and horizontal scaling as building a fleet of delivery trucks. Use both strategically to meet your application's demand at different stages of growth.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Code Example - Horizontal Scaling (Golang worker processes)</a:t>
            </a:r>
          </a:p>
        </p:txBody>
      </p:sp>
      <p:sp>
        <p:nvSpPr>
          <p:cNvPr id="3" name="TextBox 2"/>
          <p:cNvSpPr txBox="1"/>
          <p:nvPr/>
        </p:nvSpPr>
        <p:spPr>
          <a:xfrm>
            <a:off x="1088685" y="1400789"/>
            <a:ext cx="6087722" cy="3170099"/>
          </a:xfrm>
          <a:prstGeom prst="rect">
            <a:avLst/>
          </a:prstGeom>
          <a:solidFill>
            <a:srgbClr val="2E2E2E"/>
          </a:solidFill>
        </p:spPr>
        <p:txBody>
          <a:bodyPr wrap="square">
            <a:spAutoFit/>
          </a:bodyPr>
          <a:lstStyle/>
          <a:p>
            <a:endParaRPr sz="1000" dirty="0"/>
          </a:p>
          <a:p>
            <a:pPr algn="l">
              <a:defRPr sz="1400">
                <a:solidFill>
                  <a:srgbClr val="FFFFFF"/>
                </a:solidFill>
                <a:latin typeface="Courier New"/>
              </a:defRPr>
            </a:pPr>
            <a:r>
              <a:rPr sz="1000" dirty="0"/>
              <a:t>package main</a:t>
            </a:r>
            <a:br>
              <a:rPr sz="1000" dirty="0"/>
            </a:br>
            <a:br>
              <a:rPr sz="1000" dirty="0"/>
            </a:br>
            <a:r>
              <a:rPr sz="1000" dirty="0"/>
              <a:t>import (</a:t>
            </a:r>
            <a:br>
              <a:rPr sz="1000" dirty="0"/>
            </a:br>
            <a:r>
              <a:rPr sz="1000" dirty="0"/>
              <a:t>	"</a:t>
            </a:r>
            <a:r>
              <a:rPr sz="1000" dirty="0" err="1"/>
              <a:t>fmt</a:t>
            </a:r>
            <a:r>
              <a:rPr sz="1000" dirty="0"/>
              <a:t>"</a:t>
            </a:r>
            <a:br>
              <a:rPr sz="1000" dirty="0"/>
            </a:br>
            <a:r>
              <a:rPr sz="1000" dirty="0"/>
              <a:t>	"</a:t>
            </a:r>
            <a:r>
              <a:rPr sz="1000" dirty="0" err="1"/>
              <a:t>os</a:t>
            </a:r>
            <a:r>
              <a:rPr sz="1000" dirty="0"/>
              <a:t>"</a:t>
            </a:r>
            <a:br>
              <a:rPr sz="1000" dirty="0"/>
            </a:br>
            <a:r>
              <a:rPr sz="1000" dirty="0"/>
              <a:t>	"</a:t>
            </a:r>
            <a:r>
              <a:rPr sz="1000" dirty="0" err="1"/>
              <a:t>os</a:t>
            </a:r>
            <a:r>
              <a:rPr sz="1000" dirty="0"/>
              <a:t>/exec"</a:t>
            </a:r>
            <a:br>
              <a:rPr sz="1000" dirty="0"/>
            </a:br>
            <a:r>
              <a:rPr sz="1000" dirty="0"/>
              <a:t>	"runtime"</a:t>
            </a:r>
            <a:br>
              <a:rPr sz="1000" dirty="0"/>
            </a:br>
            <a:r>
              <a:rPr sz="1000" dirty="0"/>
              <a:t>)</a:t>
            </a:r>
            <a:br>
              <a:rPr sz="1000" dirty="0"/>
            </a:br>
            <a:br>
              <a:rPr sz="1000" dirty="0"/>
            </a:br>
            <a:r>
              <a:rPr sz="1000" dirty="0" err="1"/>
              <a:t>func</a:t>
            </a:r>
            <a:r>
              <a:rPr sz="1000" dirty="0"/>
              <a:t> main() {</a:t>
            </a:r>
            <a:br>
              <a:rPr sz="1000" dirty="0"/>
            </a:br>
            <a:r>
              <a:rPr sz="1000" dirty="0"/>
              <a:t>	</a:t>
            </a:r>
            <a:r>
              <a:rPr sz="1000" dirty="0" err="1"/>
              <a:t>numCPUs</a:t>
            </a:r>
            <a:r>
              <a:rPr sz="1000" dirty="0"/>
              <a:t> := </a:t>
            </a:r>
            <a:r>
              <a:rPr sz="1000" dirty="0" err="1"/>
              <a:t>runtime.NumCPU</a:t>
            </a:r>
            <a:r>
              <a:rPr sz="1000" dirty="0"/>
              <a:t>()</a:t>
            </a:r>
            <a:br>
              <a:rPr sz="1000" dirty="0"/>
            </a:br>
            <a:r>
              <a:rPr sz="1000" dirty="0"/>
              <a:t>	</a:t>
            </a:r>
            <a:r>
              <a:rPr sz="1000" dirty="0" err="1"/>
              <a:t>fmt.Printf</a:t>
            </a:r>
            <a:r>
              <a:rPr sz="1000" dirty="0"/>
              <a:t>("Master process: Spawning %d workers...\n", </a:t>
            </a:r>
            <a:r>
              <a:rPr sz="1000" dirty="0" err="1"/>
              <a:t>numCPUs</a:t>
            </a:r>
            <a:r>
              <a:rPr sz="1000" dirty="0"/>
              <a:t>)</a:t>
            </a:r>
            <a:br>
              <a:rPr sz="1000" dirty="0"/>
            </a:br>
            <a:br>
              <a:rPr sz="1000" dirty="0"/>
            </a:br>
            <a:r>
              <a:rPr sz="1000" dirty="0"/>
              <a:t>	for </a:t>
            </a:r>
            <a:r>
              <a:rPr sz="1000" dirty="0" err="1"/>
              <a:t>i</a:t>
            </a:r>
            <a:r>
              <a:rPr sz="1000" dirty="0"/>
              <a:t> := 0; </a:t>
            </a:r>
            <a:r>
              <a:rPr sz="1000" dirty="0" err="1"/>
              <a:t>i</a:t>
            </a:r>
            <a:r>
              <a:rPr sz="1000" dirty="0"/>
              <a:t> &lt; </a:t>
            </a:r>
            <a:r>
              <a:rPr sz="1000" dirty="0" err="1"/>
              <a:t>numCPUs</a:t>
            </a:r>
            <a:r>
              <a:rPr sz="1000" dirty="0"/>
              <a:t>; </a:t>
            </a:r>
            <a:r>
              <a:rPr sz="1000" dirty="0" err="1"/>
              <a:t>i</a:t>
            </a:r>
            <a:r>
              <a:rPr sz="1000" dirty="0"/>
              <a:t>++ {</a:t>
            </a:r>
            <a:br>
              <a:rPr sz="1000" dirty="0"/>
            </a:br>
            <a:r>
              <a:rPr sz="1000" dirty="0"/>
              <a:t>		</a:t>
            </a:r>
            <a:r>
              <a:rPr sz="1000" dirty="0" err="1"/>
              <a:t>cmd</a:t>
            </a:r>
            <a:r>
              <a:rPr sz="1000" dirty="0"/>
              <a:t> := </a:t>
            </a:r>
            <a:r>
              <a:rPr sz="1000" dirty="0" err="1"/>
              <a:t>exec.Command</a:t>
            </a:r>
            <a:r>
              <a:rPr sz="1000" dirty="0"/>
              <a:t>("go", "run", "</a:t>
            </a:r>
            <a:r>
              <a:rPr sz="1000" dirty="0" err="1"/>
              <a:t>worker.go</a:t>
            </a:r>
            <a:r>
              <a:rPr sz="1000" dirty="0"/>
              <a:t>") // Worker script</a:t>
            </a:r>
            <a:br>
              <a:rPr sz="1000" dirty="0"/>
            </a:br>
            <a:r>
              <a:rPr sz="1000" dirty="0"/>
              <a:t>		</a:t>
            </a:r>
            <a:r>
              <a:rPr sz="1000" dirty="0" err="1"/>
              <a:t>cmd.Stdout</a:t>
            </a:r>
            <a:r>
              <a:rPr sz="1000" dirty="0"/>
              <a:t> = </a:t>
            </a:r>
            <a:r>
              <a:rPr sz="1000" dirty="0" err="1"/>
              <a:t>os.Stdout</a:t>
            </a:r>
            <a:br>
              <a:rPr sz="1000" dirty="0"/>
            </a:br>
            <a:r>
              <a:rPr sz="1000" dirty="0"/>
              <a:t>		</a:t>
            </a:r>
            <a:r>
              <a:rPr sz="1000" dirty="0" err="1"/>
              <a:t>cmd.Stderr</a:t>
            </a:r>
            <a:r>
              <a:rPr sz="1000" dirty="0"/>
              <a:t> = </a:t>
            </a:r>
            <a:r>
              <a:rPr sz="1000" dirty="0" err="1"/>
              <a:t>os.Stderr</a:t>
            </a:r>
            <a:br>
              <a:rPr sz="1000" dirty="0"/>
            </a:br>
            <a:br>
              <a:rPr sz="1000" dirty="0"/>
            </a:br>
            <a:endParaRPr sz="1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Code Example - Horizontal Scaling (Golang worker processes) (contd.)</a:t>
            </a:r>
          </a:p>
        </p:txBody>
      </p:sp>
      <p:sp>
        <p:nvSpPr>
          <p:cNvPr id="3" name="TextBox 2"/>
          <p:cNvSpPr txBox="1"/>
          <p:nvPr/>
        </p:nvSpPr>
        <p:spPr>
          <a:xfrm>
            <a:off x="914401" y="1575707"/>
            <a:ext cx="7535636" cy="2677656"/>
          </a:xfrm>
          <a:prstGeom prst="rect">
            <a:avLst/>
          </a:prstGeom>
          <a:solidFill>
            <a:srgbClr val="2E2E2E"/>
          </a:solidFill>
        </p:spPr>
        <p:txBody>
          <a:bodyPr wrap="square">
            <a:spAutoFit/>
          </a:bodyPr>
          <a:lstStyle/>
          <a:p>
            <a:br>
              <a:rPr lang="en-US" sz="1400" dirty="0">
                <a:solidFill>
                  <a:srgbClr val="FFFFFF"/>
                </a:solidFill>
                <a:latin typeface="Courier New"/>
              </a:rPr>
            </a:br>
            <a:r>
              <a:rPr lang="en-US" sz="1400" dirty="0">
                <a:solidFill>
                  <a:srgbClr val="FFFFFF"/>
                </a:solidFill>
                <a:latin typeface="Courier New"/>
              </a:rPr>
              <a:t>		err := </a:t>
            </a:r>
            <a:r>
              <a:rPr lang="en-US" sz="1400" dirty="0" err="1">
                <a:solidFill>
                  <a:srgbClr val="FFFFFF"/>
                </a:solidFill>
                <a:latin typeface="Courier New"/>
              </a:rPr>
              <a:t>cmd.Start</a:t>
            </a:r>
            <a:r>
              <a:rPr lang="en-US" sz="1400" dirty="0">
                <a:solidFill>
                  <a:srgbClr val="FFFFFF"/>
                </a:solidFill>
                <a:latin typeface="Courier New"/>
              </a:rPr>
              <a:t>()</a:t>
            </a:r>
            <a:br>
              <a:rPr lang="en-US" sz="1400" dirty="0">
                <a:solidFill>
                  <a:srgbClr val="FFFFFF"/>
                </a:solidFill>
                <a:latin typeface="Courier New"/>
              </a:rPr>
            </a:br>
            <a:r>
              <a:rPr lang="en-US" sz="1400" dirty="0">
                <a:solidFill>
                  <a:srgbClr val="FFFFFF"/>
                </a:solidFill>
                <a:latin typeface="Courier New"/>
              </a:rPr>
              <a:t>		if err != nil {</a:t>
            </a:r>
            <a:endParaRPr sz="1400" dirty="0">
              <a:solidFill>
                <a:srgbClr val="FFFFFF"/>
              </a:solidFill>
              <a:latin typeface="Courier New"/>
            </a:endParaRPr>
          </a:p>
          <a:p>
            <a:pPr algn="l">
              <a:defRPr sz="2400">
                <a:solidFill>
                  <a:srgbClr val="FFFFFF"/>
                </a:solidFill>
                <a:latin typeface="Courier New"/>
              </a:defRPr>
            </a:pPr>
            <a:r>
              <a:rPr sz="1400" dirty="0"/>
              <a:t>			</a:t>
            </a:r>
            <a:r>
              <a:rPr sz="1400" dirty="0" err="1"/>
              <a:t>fmt.Printf</a:t>
            </a:r>
            <a:r>
              <a:rPr sz="1400" dirty="0"/>
              <a:t>("Failed to start worker %d: %v\n", </a:t>
            </a:r>
            <a:r>
              <a:rPr sz="1400" dirty="0" err="1"/>
              <a:t>i</a:t>
            </a:r>
            <a:r>
              <a:rPr sz="1400" dirty="0"/>
              <a:t>, err)</a:t>
            </a:r>
            <a:br>
              <a:rPr sz="1400" dirty="0"/>
            </a:br>
            <a:r>
              <a:rPr sz="1400" dirty="0"/>
              <a:t>		} else {</a:t>
            </a:r>
            <a:br>
              <a:rPr sz="1400" dirty="0"/>
            </a:br>
            <a:r>
              <a:rPr sz="1400" dirty="0"/>
              <a:t>			</a:t>
            </a:r>
            <a:r>
              <a:rPr sz="1400" dirty="0" err="1"/>
              <a:t>fmt.Printf</a:t>
            </a:r>
            <a:r>
              <a:rPr sz="1400" dirty="0"/>
              <a:t>("Worker %d started with PID %d\n", </a:t>
            </a:r>
            <a:r>
              <a:rPr sz="1400" dirty="0" err="1"/>
              <a:t>i</a:t>
            </a:r>
            <a:r>
              <a:rPr sz="1400" dirty="0"/>
              <a:t>, </a:t>
            </a:r>
            <a:r>
              <a:rPr sz="1400" dirty="0" err="1"/>
              <a:t>cmd.Process.Pid</a:t>
            </a:r>
            <a:r>
              <a:rPr sz="1400" dirty="0"/>
              <a:t>)</a:t>
            </a:r>
            <a:br>
              <a:rPr sz="1400" dirty="0"/>
            </a:br>
            <a:r>
              <a:rPr sz="1400" dirty="0"/>
              <a:t>		}</a:t>
            </a:r>
            <a:br>
              <a:rPr sz="1400" dirty="0"/>
            </a:br>
            <a:r>
              <a:rPr sz="1400" dirty="0"/>
              <a:t>	}</a:t>
            </a:r>
            <a:br>
              <a:rPr sz="1400" dirty="0"/>
            </a:br>
            <a:r>
              <a:rPr sz="1400" dirty="0"/>
              <a:t>}</a:t>
            </a:r>
            <a:br>
              <a:rPr sz="1400" dirty="0"/>
            </a:br>
            <a:br>
              <a:rPr sz="1400" dirty="0"/>
            </a:br>
            <a:endParaRPr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normAutofit fontScale="32500" lnSpcReduction="20000"/>
          </a:bodyPr>
          <a:lstStyle/>
          <a:p>
            <a:endParaRPr/>
          </a:p>
          <a:p>
            <a:r>
              <a:t>Vertical vs Horizontal Scaling - Introduction</a:t>
            </a:r>
          </a:p>
          <a:p>
            <a:r>
              <a:t>Vertical Scaling - Definition</a:t>
            </a:r>
          </a:p>
          <a:p>
            <a:r>
              <a:t>Vertical Scaling - Deep Understanding</a:t>
            </a:r>
          </a:p>
          <a:p>
            <a:r>
              <a:t>Vertical Scaling - Pros and Cons</a:t>
            </a:r>
          </a:p>
          <a:p>
            <a:r>
              <a:t>Horizontal Scaling - Definition</a:t>
            </a:r>
          </a:p>
          <a:p>
            <a:r>
              <a:t>Horizontal Scaling - Deep Understanding</a:t>
            </a:r>
          </a:p>
          <a:p>
            <a:r>
              <a:t>Horizontal Scaling - Pros and Cons</a:t>
            </a:r>
          </a:p>
          <a:p>
            <a:r>
              <a:t>Real-World Example - Vertical Scaling</a:t>
            </a:r>
          </a:p>
          <a:p>
            <a:r>
              <a:t>Real-World Example - Horizontal Scaling</a:t>
            </a:r>
          </a:p>
          <a:p>
            <a:r>
              <a:t>Vertical vs Horizontal Scaling - Comparison Table</a:t>
            </a:r>
          </a:p>
          <a:p>
            <a:r>
              <a:t>Hybrid Scaling Strategy</a:t>
            </a:r>
          </a:p>
          <a:p>
            <a:r>
              <a:t>Summary - When to Use What?</a:t>
            </a:r>
          </a:p>
          <a:p>
            <a:r>
              <a:t>Code Example - Horizontal Scaling (Golang worker processes)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921" y="594459"/>
            <a:ext cx="7957344" cy="786926"/>
          </a:xfrm>
        </p:spPr>
        <p:txBody>
          <a:bodyPr/>
          <a:lstStyle/>
          <a:p>
            <a:r>
              <a:rPr dirty="0"/>
              <a:t>Vertical vs Horizontal Scaling - Introduction</a:t>
            </a:r>
          </a:p>
        </p:txBody>
      </p:sp>
      <p:sp>
        <p:nvSpPr>
          <p:cNvPr id="3" name="Content Placeholder 2"/>
          <p:cNvSpPr>
            <a:spLocks noGrp="1"/>
          </p:cNvSpPr>
          <p:nvPr>
            <p:ph idx="1"/>
          </p:nvPr>
        </p:nvSpPr>
        <p:spPr>
          <a:xfrm>
            <a:off x="1088685" y="1511799"/>
            <a:ext cx="7287872" cy="2815272"/>
          </a:xfrm>
        </p:spPr>
        <p:txBody>
          <a:bodyPr wrap="square">
            <a:normAutofit/>
          </a:bodyPr>
          <a:lstStyle/>
          <a:p>
            <a:pPr>
              <a:defRPr sz="1800">
                <a:solidFill>
                  <a:srgbClr val="000000"/>
                </a:solidFill>
              </a:defRPr>
            </a:pPr>
            <a:r>
              <a:rPr dirty="0"/>
              <a:t>Scaling in system design is all about efficiently handling growing demands—whether it’s user traffic, processing power, or storage. Two primary approaches to scaling exist: </a:t>
            </a:r>
            <a:r>
              <a:rPr b="1" dirty="0"/>
              <a:t>Vertical Scaling</a:t>
            </a:r>
            <a:r>
              <a:rPr dirty="0"/>
              <a:t> (scale up by improving one machine) and </a:t>
            </a:r>
            <a:r>
              <a:rPr b="1" dirty="0"/>
              <a:t>Horizontal Scaling</a:t>
            </a:r>
            <a:r>
              <a:rPr dirty="0"/>
              <a:t> (scale out by adding more machines). Each approach has its own trade-offs in terms of complexity, cost, and scalability. Choosing the right strategy depends on your application's architecture, growth expectations, and tolerance for downtime or complexity.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Vertical Scaling - Definition</a:t>
            </a:r>
          </a:p>
        </p:txBody>
      </p:sp>
      <p:sp>
        <p:nvSpPr>
          <p:cNvPr id="3" name="Content Placeholder 2"/>
          <p:cNvSpPr>
            <a:spLocks noGrp="1"/>
          </p:cNvSpPr>
          <p:nvPr>
            <p:ph idx="1"/>
          </p:nvPr>
        </p:nvSpPr>
        <p:spPr/>
        <p:txBody>
          <a:bodyPr wrap="square">
            <a:noAutofit/>
          </a:bodyPr>
          <a:lstStyle/>
          <a:p>
            <a:pPr>
              <a:defRPr sz="1800">
                <a:solidFill>
                  <a:srgbClr val="000000"/>
                </a:solidFill>
              </a:defRPr>
            </a:pPr>
            <a:r>
              <a:rPr sz="2400" b="1" dirty="0"/>
              <a:t>Vertical Scaling</a:t>
            </a:r>
            <a:r>
              <a:rPr sz="2400" dirty="0"/>
              <a:t>, also known as *scaling up*, means increasing the computational power of a single machine. This includes adding more CPU cores, more RAM, faster SSDs, or better GPUs to make the server more powerful. It's a straightforward way to enhance performance without redesigning your architecture.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Vertical Scaling - Deep Understanding</a:t>
            </a:r>
          </a:p>
        </p:txBody>
      </p:sp>
      <p:sp>
        <p:nvSpPr>
          <p:cNvPr id="3" name="Content Placeholder 2"/>
          <p:cNvSpPr>
            <a:spLocks noGrp="1"/>
          </p:cNvSpPr>
          <p:nvPr>
            <p:ph idx="1"/>
          </p:nvPr>
        </p:nvSpPr>
        <p:spPr/>
        <p:txBody>
          <a:bodyPr wrap="square">
            <a:noAutofit/>
          </a:bodyPr>
          <a:lstStyle/>
          <a:p>
            <a:pPr>
              <a:defRPr sz="1800">
                <a:solidFill>
                  <a:srgbClr val="000000"/>
                </a:solidFill>
              </a:defRPr>
            </a:pPr>
            <a:r>
              <a:rPr sz="2000" dirty="0"/>
              <a:t>Think of a server like a restaurant kitchen. Vertical scaling is like renovating that kitchen to add a bigger oven, better ventilation, and more skilled chefs—all under the same roof. You're not adding more kitchens; you're upgrading the existing one to handle more customers. It’s ideal for systems where redesigning for distribution is overkill or where latency must be minimized. However, there’s a ceiling—you can only upgrade hardware to a certain point before physical limits or cost becomes a bottleneck.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Vertical Scaling - Pros and Cons</a:t>
            </a:r>
          </a:p>
        </p:txBody>
      </p:sp>
      <p:sp>
        <p:nvSpPr>
          <p:cNvPr id="3" name="Content Placeholder 2"/>
          <p:cNvSpPr>
            <a:spLocks noGrp="1"/>
          </p:cNvSpPr>
          <p:nvPr>
            <p:ph idx="1"/>
          </p:nvPr>
        </p:nvSpPr>
        <p:spPr>
          <a:xfrm>
            <a:off x="1088685" y="1511798"/>
            <a:ext cx="7345022" cy="3028312"/>
          </a:xfrm>
        </p:spPr>
        <p:txBody>
          <a:bodyPr wrap="square">
            <a:normAutofit fontScale="85000" lnSpcReduction="10000"/>
          </a:bodyPr>
          <a:lstStyle/>
          <a:p>
            <a:pPr algn="ctr">
              <a:defRPr sz="2400" b="1">
                <a:solidFill>
                  <a:srgbClr val="000000"/>
                </a:solidFill>
              </a:defRPr>
            </a:pPr>
            <a:r>
              <a:rPr dirty="0"/>
              <a:t>✅ Advantages:</a:t>
            </a:r>
          </a:p>
          <a:p>
            <a:pPr>
              <a:defRPr sz="1800">
                <a:solidFill>
                  <a:srgbClr val="000000"/>
                </a:solidFill>
              </a:defRPr>
            </a:pPr>
            <a:r>
              <a:rPr dirty="0"/>
              <a:t>- </a:t>
            </a:r>
            <a:r>
              <a:rPr b="1" dirty="0"/>
              <a:t>Simple architecture</a:t>
            </a:r>
            <a:r>
              <a:rPr dirty="0"/>
              <a:t>: No need for distributed systems or replication.</a:t>
            </a:r>
          </a:p>
          <a:p>
            <a:pPr>
              <a:defRPr sz="1800">
                <a:solidFill>
                  <a:srgbClr val="000000"/>
                </a:solidFill>
              </a:defRPr>
            </a:pPr>
            <a:r>
              <a:rPr dirty="0"/>
              <a:t>- </a:t>
            </a:r>
            <a:r>
              <a:rPr b="1" dirty="0"/>
              <a:t>Lower latency</a:t>
            </a:r>
            <a:r>
              <a:rPr dirty="0"/>
              <a:t>: All data and processes are on one server, avoiding network delays.</a:t>
            </a:r>
          </a:p>
          <a:p>
            <a:pPr>
              <a:defRPr sz="1800">
                <a:solidFill>
                  <a:srgbClr val="000000"/>
                </a:solidFill>
              </a:defRPr>
            </a:pPr>
            <a:r>
              <a:rPr dirty="0"/>
              <a:t>- </a:t>
            </a:r>
            <a:r>
              <a:rPr b="1" dirty="0"/>
              <a:t>Quick to implement</a:t>
            </a:r>
            <a:r>
              <a:rPr dirty="0"/>
              <a:t>: Scaling can be as simple as upgrading the cloud instance.</a:t>
            </a:r>
          </a:p>
          <a:p>
            <a:pPr algn="ctr">
              <a:defRPr sz="2400" b="1">
                <a:solidFill>
                  <a:srgbClr val="000000"/>
                </a:solidFill>
              </a:defRPr>
            </a:pPr>
            <a:r>
              <a:rPr dirty="0"/>
              <a:t>❌ Limitations:</a:t>
            </a:r>
          </a:p>
          <a:p>
            <a:pPr>
              <a:defRPr sz="1800">
                <a:solidFill>
                  <a:srgbClr val="000000"/>
                </a:solidFill>
              </a:defRPr>
            </a:pPr>
            <a:r>
              <a:rPr dirty="0"/>
              <a:t>- </a:t>
            </a:r>
            <a:r>
              <a:rPr b="1" dirty="0"/>
              <a:t>Hardware limitations</a:t>
            </a:r>
            <a:r>
              <a:rPr dirty="0"/>
              <a:t>: There's a physical cap on how much you can upgrade.</a:t>
            </a:r>
          </a:p>
          <a:p>
            <a:pPr>
              <a:defRPr sz="1800">
                <a:solidFill>
                  <a:srgbClr val="000000"/>
                </a:solidFill>
              </a:defRPr>
            </a:pPr>
            <a:r>
              <a:rPr dirty="0"/>
              <a:t>- </a:t>
            </a:r>
            <a:r>
              <a:rPr b="1" dirty="0"/>
              <a:t>Downtime risk</a:t>
            </a:r>
            <a:r>
              <a:rPr dirty="0"/>
              <a:t>: Many upgrades require a reboot or downtime.</a:t>
            </a:r>
          </a:p>
          <a:p>
            <a:pPr>
              <a:defRPr sz="1800">
                <a:solidFill>
                  <a:srgbClr val="000000"/>
                </a:solidFill>
              </a:defRPr>
            </a:pPr>
            <a:r>
              <a:rPr dirty="0"/>
              <a:t>- </a:t>
            </a:r>
            <a:r>
              <a:rPr b="1" dirty="0"/>
              <a:t>Single point of failure</a:t>
            </a:r>
            <a:r>
              <a:rPr dirty="0"/>
              <a:t>: If that one server crashes, the whole system fails.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Horizontal Scaling - Definition</a:t>
            </a:r>
          </a:p>
        </p:txBody>
      </p:sp>
      <p:sp>
        <p:nvSpPr>
          <p:cNvPr id="3" name="Content Placeholder 2"/>
          <p:cNvSpPr>
            <a:spLocks noGrp="1"/>
          </p:cNvSpPr>
          <p:nvPr>
            <p:ph idx="1"/>
          </p:nvPr>
        </p:nvSpPr>
        <p:spPr>
          <a:xfrm>
            <a:off x="1088685" y="1511798"/>
            <a:ext cx="7202456" cy="3028311"/>
          </a:xfrm>
        </p:spPr>
        <p:txBody>
          <a:bodyPr wrap="square">
            <a:normAutofit/>
          </a:bodyPr>
          <a:lstStyle/>
          <a:p>
            <a:pPr>
              <a:defRPr sz="1800">
                <a:solidFill>
                  <a:srgbClr val="000000"/>
                </a:solidFill>
              </a:defRPr>
            </a:pPr>
            <a:r>
              <a:rPr sz="2400" b="1" dirty="0"/>
              <a:t>Horizontal Scaling</a:t>
            </a:r>
            <a:r>
              <a:rPr sz="2400" dirty="0"/>
              <a:t>, or *scaling out*, is the process of adding more machines to a system and distributing the workload among them. Instead of making one machine stronger, you use many machines together to handle more users or requests. This is the foundation of modern, distributed, cloud-native architectures.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Horizontal Scaling - Deep Understanding</a:t>
            </a:r>
          </a:p>
        </p:txBody>
      </p:sp>
      <p:sp>
        <p:nvSpPr>
          <p:cNvPr id="3" name="Content Placeholder 2"/>
          <p:cNvSpPr>
            <a:spLocks noGrp="1"/>
          </p:cNvSpPr>
          <p:nvPr>
            <p:ph idx="1"/>
          </p:nvPr>
        </p:nvSpPr>
        <p:spPr>
          <a:xfrm>
            <a:off x="1088685" y="1511798"/>
            <a:ext cx="7296036" cy="2954065"/>
          </a:xfrm>
        </p:spPr>
        <p:txBody>
          <a:bodyPr wrap="square">
            <a:noAutofit/>
          </a:bodyPr>
          <a:lstStyle/>
          <a:p>
            <a:pPr>
              <a:defRPr sz="1800">
                <a:solidFill>
                  <a:srgbClr val="000000"/>
                </a:solidFill>
              </a:defRPr>
            </a:pPr>
            <a:r>
              <a:rPr sz="2000" dirty="0"/>
              <a:t>Imagine a single restaurant kitchen can’t serve a city’s demand. Instead of making that kitchen bigger endlessly, you open multiple branches, each handling its local customers. That’s horizontal scaling—cloning your servers (or microservices), balancing the load among them, and ensuring they can fail gracefully without affecting the whole system. It allows for nearly infinite scalability, but demands advanced techniques like load balancing, stateless services, distributed storage, and message queues.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Horizontal Scaling - Pros and Cons</a:t>
            </a:r>
          </a:p>
        </p:txBody>
      </p:sp>
      <p:sp>
        <p:nvSpPr>
          <p:cNvPr id="3" name="Content Placeholder 2"/>
          <p:cNvSpPr>
            <a:spLocks noGrp="1"/>
          </p:cNvSpPr>
          <p:nvPr>
            <p:ph idx="1"/>
          </p:nvPr>
        </p:nvSpPr>
        <p:spPr>
          <a:xfrm>
            <a:off x="1088685" y="1511798"/>
            <a:ext cx="7271544" cy="2823437"/>
          </a:xfrm>
        </p:spPr>
        <p:txBody>
          <a:bodyPr wrap="square">
            <a:noAutofit/>
          </a:bodyPr>
          <a:lstStyle/>
          <a:p>
            <a:pPr algn="ctr">
              <a:defRPr sz="2400" b="1">
                <a:solidFill>
                  <a:srgbClr val="000000"/>
                </a:solidFill>
              </a:defRPr>
            </a:pPr>
            <a:r>
              <a:rPr lang="en-US" sz="1400" dirty="0"/>
              <a:t>✅</a:t>
            </a:r>
            <a:r>
              <a:rPr sz="1400" dirty="0"/>
              <a:t> Advantages:</a:t>
            </a:r>
          </a:p>
          <a:p>
            <a:pPr>
              <a:defRPr sz="1800">
                <a:solidFill>
                  <a:srgbClr val="000000"/>
                </a:solidFill>
              </a:defRPr>
            </a:pPr>
            <a:r>
              <a:rPr sz="1400" dirty="0"/>
              <a:t>- </a:t>
            </a:r>
            <a:r>
              <a:rPr sz="1400" b="1" dirty="0"/>
              <a:t>High fault tolerance</a:t>
            </a:r>
            <a:r>
              <a:rPr sz="1400" dirty="0"/>
              <a:t>: Redundancy ensures one server’s failure doesn’t crash the system.</a:t>
            </a:r>
          </a:p>
          <a:p>
            <a:pPr>
              <a:defRPr sz="1800">
                <a:solidFill>
                  <a:srgbClr val="000000"/>
                </a:solidFill>
              </a:defRPr>
            </a:pPr>
            <a:r>
              <a:rPr sz="1400" dirty="0"/>
              <a:t>- </a:t>
            </a:r>
            <a:r>
              <a:rPr sz="1400" b="1" dirty="0"/>
              <a:t>Scalability</a:t>
            </a:r>
            <a:r>
              <a:rPr sz="1400" dirty="0"/>
              <a:t>: You can scale to millions of users by just adding more machines.</a:t>
            </a:r>
          </a:p>
          <a:p>
            <a:pPr>
              <a:defRPr sz="1800">
                <a:solidFill>
                  <a:srgbClr val="000000"/>
                </a:solidFill>
              </a:defRPr>
            </a:pPr>
            <a:r>
              <a:rPr sz="1400" dirty="0"/>
              <a:t>- </a:t>
            </a:r>
            <a:r>
              <a:rPr sz="1400" b="1" dirty="0"/>
              <a:t>Elastic infrastructure</a:t>
            </a:r>
            <a:r>
              <a:rPr sz="1400" dirty="0"/>
              <a:t>: Cloud platforms support auto-scaling based on demand.</a:t>
            </a:r>
          </a:p>
          <a:p>
            <a:pPr algn="ctr">
              <a:defRPr sz="2400" b="1">
                <a:solidFill>
                  <a:srgbClr val="000000"/>
                </a:solidFill>
              </a:defRPr>
            </a:pPr>
            <a:r>
              <a:rPr sz="1400" dirty="0"/>
              <a:t>❌ Challenges:</a:t>
            </a:r>
          </a:p>
          <a:p>
            <a:pPr>
              <a:defRPr sz="1800">
                <a:solidFill>
                  <a:srgbClr val="000000"/>
                </a:solidFill>
              </a:defRPr>
            </a:pPr>
            <a:r>
              <a:rPr sz="1400" dirty="0"/>
              <a:t>- </a:t>
            </a:r>
            <a:r>
              <a:rPr sz="1400" b="1" dirty="0"/>
              <a:t>Increased complexity</a:t>
            </a:r>
            <a:r>
              <a:rPr sz="1400" dirty="0"/>
              <a:t>: Requires service orchestration, synchronization, and data consistency.</a:t>
            </a:r>
          </a:p>
          <a:p>
            <a:pPr>
              <a:defRPr sz="1800">
                <a:solidFill>
                  <a:srgbClr val="000000"/>
                </a:solidFill>
              </a:defRPr>
            </a:pPr>
            <a:r>
              <a:rPr sz="1400" dirty="0"/>
              <a:t>- </a:t>
            </a:r>
            <a:r>
              <a:rPr sz="1400" b="1" dirty="0"/>
              <a:t>Cost overhead</a:t>
            </a:r>
            <a:r>
              <a:rPr sz="1400" dirty="0"/>
              <a:t>: More nodes mean more infrastructure, monitoring, and network cost.</a:t>
            </a:r>
          </a:p>
          <a:p>
            <a:pPr>
              <a:defRPr sz="1800">
                <a:solidFill>
                  <a:srgbClr val="000000"/>
                </a:solidFill>
              </a:defRPr>
            </a:pPr>
            <a:r>
              <a:rPr sz="1400" dirty="0"/>
              <a:t>- </a:t>
            </a:r>
            <a:r>
              <a:rPr sz="1400" b="1" dirty="0"/>
              <a:t>Debugging is harder</a:t>
            </a:r>
            <a:r>
              <a:rPr sz="1400" dirty="0"/>
              <a:t>: Tracing bugs in distributed systems is more complex.</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Real-World Example - Vertical Scaling</a:t>
            </a:r>
          </a:p>
        </p:txBody>
      </p:sp>
      <p:sp>
        <p:nvSpPr>
          <p:cNvPr id="3" name="Content Placeholder 2"/>
          <p:cNvSpPr>
            <a:spLocks noGrp="1"/>
          </p:cNvSpPr>
          <p:nvPr>
            <p:ph idx="1"/>
          </p:nvPr>
        </p:nvSpPr>
        <p:spPr/>
        <p:txBody>
          <a:bodyPr wrap="square">
            <a:noAutofit/>
          </a:bodyPr>
          <a:lstStyle/>
          <a:p>
            <a:pPr>
              <a:defRPr sz="1800">
                <a:solidFill>
                  <a:srgbClr val="000000"/>
                </a:solidFill>
              </a:defRPr>
            </a:pPr>
            <a:r>
              <a:rPr sz="2400" dirty="0"/>
              <a:t>Let’s say you host a PostgreSQL database on a 4-core, 16GB RAM virtual machine. As traffic increases, queries slow down. To fix it, you upgrade the server to 16 cores and 64GB RAM. The application remains the same, just faster. This is classic </a:t>
            </a:r>
            <a:r>
              <a:rPr sz="2400" b="1" dirty="0"/>
              <a:t>vertical scaling</a:t>
            </a:r>
            <a:r>
              <a:rPr sz="2400" dirty="0"/>
              <a:t>, ideal for fast performance boosts without changing code or infrastructure—but only up to a point.</a:t>
            </a:r>
          </a:p>
        </p:txBody>
      </p:sp>
    </p:spTree>
  </p:cSld>
  <p:clrMapOvr>
    <a:masterClrMapping/>
  </p:clrMapOvr>
</p:sld>
</file>

<file path=ppt/theme/theme1.xml><?xml version="1.0" encoding="utf-8"?>
<a:theme xmlns:a="http://schemas.openxmlformats.org/drawingml/2006/main" name="system_design">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system_design" id="{1A839668-1B47-4D3B-88B0-B22A4E7A9C9E}" vid="{F6789BDF-A258-4ECA-BDA4-7EDBF8A8BBDA}"/>
    </a:ext>
  </a:extLst>
</a:theme>
</file>

<file path=docProps/app.xml><?xml version="1.0" encoding="utf-8"?>
<Properties xmlns="http://schemas.openxmlformats.org/officeDocument/2006/extended-properties" xmlns:vt="http://schemas.openxmlformats.org/officeDocument/2006/docPropsVTypes">
  <Template>system_design</Template>
  <TotalTime>15</TotalTime>
  <Words>1294</Words>
  <Application>Microsoft Office PowerPoint</Application>
  <PresentationFormat>On-screen Show (16:9)</PresentationFormat>
  <Paragraphs>86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Courier New</vt:lpstr>
      <vt:lpstr>Gill Sans MT</vt:lpstr>
      <vt:lpstr>system_design</vt:lpstr>
      <vt:lpstr>Vertical vs Horizontal Scaling - Introduction</vt:lpstr>
      <vt:lpstr>Vertical vs Horizontal Scaling - Introduction</vt:lpstr>
      <vt:lpstr>Vertical Scaling - Definition</vt:lpstr>
      <vt:lpstr>Vertical Scaling - Deep Understanding</vt:lpstr>
      <vt:lpstr>Vertical Scaling - Pros and Cons</vt:lpstr>
      <vt:lpstr>Horizontal Scaling - Definition</vt:lpstr>
      <vt:lpstr>Horizontal Scaling - Deep Understanding</vt:lpstr>
      <vt:lpstr>Horizontal Scaling - Pros and Cons</vt:lpstr>
      <vt:lpstr>Real-World Example - Vertical Scaling</vt:lpstr>
      <vt:lpstr>Real-World Example - Horizontal Scaling</vt:lpstr>
      <vt:lpstr>Vertical vs Horizontal Scaling - Comparison Table</vt:lpstr>
      <vt:lpstr>Hybrid Scaling Strategy</vt:lpstr>
      <vt:lpstr>Summary - When to Use What?</vt:lpstr>
      <vt:lpstr>Code Example - Horizontal Scaling (Golang worker processes)</vt:lpstr>
      <vt:lpstr>Code Example - Horizontal Scaling (Golang worker processes) (contd.)</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14</cp:revision>
  <dcterms:created xsi:type="dcterms:W3CDTF">2013-01-27T09:14:16Z</dcterms:created>
  <dcterms:modified xsi:type="dcterms:W3CDTF">2025-04-14T06:47:27Z</dcterms:modified>
  <cp:category/>
</cp:coreProperties>
</file>