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37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5508B-E0F1-4CEC-AD53-31AC72CD5417}"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A35F9-7EF7-48D5-82B1-5714CFD8B2A5}" type="slidenum">
              <a:rPr lang="en-US" smtClean="0"/>
              <a:t>‹#›</a:t>
            </a:fld>
            <a:endParaRPr lang="en-US"/>
          </a:p>
        </p:txBody>
      </p:sp>
    </p:spTree>
    <p:extLst>
      <p:ext uri="{BB962C8B-B14F-4D97-AF65-F5344CB8AC3E}">
        <p14:creationId xmlns:p14="http://schemas.microsoft.com/office/powerpoint/2010/main" val="392031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t>
            </a:r>
          </a:p>
          <a:p>
            <a:pPr>
              <a:buNone/>
            </a:pPr>
            <a:r>
              <a:rPr lang="en-US" b="1" dirty="0"/>
              <a:t>What is a Load Balancer?</a:t>
            </a:r>
          </a:p>
          <a:p>
            <a:pPr>
              <a:buNone/>
            </a:pPr>
            <a:r>
              <a:rPr lang="en-US" dirty="0"/>
              <a:t>A </a:t>
            </a:r>
            <a:r>
              <a:rPr lang="en-US" b="1" dirty="0"/>
              <a:t>load balancer</a:t>
            </a:r>
            <a:r>
              <a:rPr lang="en-US" dirty="0"/>
              <a:t> is like the brain behind the scenes of large-scale applications. It's responsible for distributing incoming traffic across a pool of backend servers to avoid overloading any single machine.</a:t>
            </a:r>
          </a:p>
          <a:p>
            <a:pPr>
              <a:buNone/>
            </a:pPr>
            <a:r>
              <a:rPr lang="en-US" dirty="0"/>
              <a:t>This not only improves response time but also increases reliability by ensuring that if one server fails, others are ready to step in. It acts as a </a:t>
            </a:r>
            <a:r>
              <a:rPr lang="en-US" b="1" dirty="0"/>
              <a:t>single point of entry</a:t>
            </a:r>
            <a:r>
              <a:rPr lang="en-US" dirty="0"/>
              <a:t> to your system — making it easier to enforce centralized rules for routing, security, and monitoring.</a:t>
            </a:r>
          </a:p>
          <a:p>
            <a:pPr>
              <a:buNone/>
            </a:pPr>
            <a:r>
              <a:rPr lang="en-US" dirty="0"/>
              <a:t>Without load balancing, high traffic can crash a server or cause major slowdowns, leading to a poor user experience and potential business loss. In short, a load balancer is critical for </a:t>
            </a:r>
            <a:r>
              <a:rPr lang="en-US" b="1" dirty="0"/>
              <a:t>building fault-tolerant, highly available, and scalable</a:t>
            </a:r>
            <a:r>
              <a:rPr lang="en-US" dirty="0"/>
              <a:t> systems.</a:t>
            </a:r>
          </a:p>
          <a:p>
            <a:pPr>
              <a:buNone/>
            </a:pPr>
            <a:r>
              <a:rPr lang="en-US" dirty="0"/>
              <a:t>🎙️</a:t>
            </a:r>
          </a:p>
          <a:p>
            <a:pPr>
              <a:buNone/>
            </a:pPr>
            <a:r>
              <a:rPr lang="en-US" b="1" dirty="0"/>
              <a:t>Why Use a Load Balancer?</a:t>
            </a:r>
          </a:p>
          <a:p>
            <a:pPr>
              <a:buNone/>
            </a:pPr>
            <a:r>
              <a:rPr lang="en-US" dirty="0"/>
              <a:t>Let’s go deeper into the “why.”</a:t>
            </a:r>
          </a:p>
          <a:p>
            <a:pPr>
              <a:buNone/>
            </a:pPr>
            <a:r>
              <a:rPr lang="en-US" dirty="0"/>
              <a:t>Applications today are expected to be </a:t>
            </a:r>
            <a:r>
              <a:rPr lang="en-US" i="1" dirty="0"/>
              <a:t>always online</a:t>
            </a:r>
            <a:r>
              <a:rPr lang="en-US" dirty="0"/>
              <a:t>, </a:t>
            </a:r>
            <a:r>
              <a:rPr lang="en-US" i="1" dirty="0"/>
              <a:t>fast</a:t>
            </a:r>
            <a:r>
              <a:rPr lang="en-US" dirty="0"/>
              <a:t>, and </a:t>
            </a:r>
            <a:r>
              <a:rPr lang="en-US" i="1" dirty="0"/>
              <a:t>secure</a:t>
            </a:r>
            <a:r>
              <a:rPr lang="en-US" dirty="0"/>
              <a:t>. Load balancers make that possible:</a:t>
            </a:r>
          </a:p>
          <a:p>
            <a:pPr>
              <a:buFont typeface="Arial" panose="020B0604020202020204" pitchFamily="34" charset="0"/>
              <a:buChar char="•"/>
            </a:pPr>
            <a:r>
              <a:rPr lang="en-US" dirty="0"/>
              <a:t>✅ </a:t>
            </a:r>
            <a:r>
              <a:rPr lang="en-US" b="1" dirty="0"/>
              <a:t>Improved Performance</a:t>
            </a:r>
            <a:r>
              <a:rPr lang="en-US" dirty="0"/>
              <a:t>: Instead of sending 1,000 requests to one server, a load balancer evenly spreads them across many, reducing load and speeding up response time.</a:t>
            </a:r>
          </a:p>
          <a:p>
            <a:pPr>
              <a:buFont typeface="Arial" panose="020B0604020202020204" pitchFamily="34" charset="0"/>
              <a:buChar char="•"/>
            </a:pPr>
            <a:r>
              <a:rPr lang="en-US" dirty="0"/>
              <a:t>🔁 </a:t>
            </a:r>
            <a:r>
              <a:rPr lang="en-US" b="1" dirty="0"/>
              <a:t>High Availability</a:t>
            </a:r>
            <a:r>
              <a:rPr lang="en-US" dirty="0"/>
              <a:t>: They monitor server health and reroute traffic automatically when one goes down — making outages nearly invisible to users.</a:t>
            </a:r>
          </a:p>
          <a:p>
            <a:pPr>
              <a:buFont typeface="Arial" panose="020B0604020202020204" pitchFamily="34" charset="0"/>
              <a:buChar char="•"/>
            </a:pPr>
            <a:r>
              <a:rPr lang="en-US" dirty="0"/>
              <a:t>📈 </a:t>
            </a:r>
            <a:r>
              <a:rPr lang="en-US" b="1" dirty="0"/>
              <a:t>Scalability</a:t>
            </a:r>
            <a:r>
              <a:rPr lang="en-US" dirty="0"/>
              <a:t>: As your user base grows, just add more servers. The load balancer will start routing traffic to them without changing anything for users.</a:t>
            </a:r>
          </a:p>
          <a:p>
            <a:pPr>
              <a:buFont typeface="Arial" panose="020B0604020202020204" pitchFamily="34" charset="0"/>
              <a:buChar char="•"/>
            </a:pPr>
            <a:r>
              <a:rPr lang="en-US" dirty="0"/>
              <a:t>🔐 </a:t>
            </a:r>
            <a:r>
              <a:rPr lang="en-US" b="1" dirty="0"/>
              <a:t>Security</a:t>
            </a:r>
            <a:r>
              <a:rPr lang="en-US" dirty="0"/>
              <a:t>: Many load balancers can also inspect and block malicious traffic, enforce firewall rules, and terminate SSL connections to offload encryption work from the backend.</a:t>
            </a:r>
          </a:p>
          <a:p>
            <a:pPr>
              <a:buNone/>
            </a:pPr>
            <a:r>
              <a:rPr lang="en-US" dirty="0"/>
              <a:t>They’re not just for performance — they’re also essential for smooth DevOps, deployment strategies, and modern infrastructure management.</a:t>
            </a:r>
          </a:p>
          <a:p>
            <a:pPr>
              <a:buNone/>
            </a:pPr>
            <a:r>
              <a:rPr lang="en-US" dirty="0"/>
              <a:t>🎙️</a:t>
            </a:r>
          </a:p>
          <a:p>
            <a:pPr>
              <a:buNone/>
            </a:pPr>
            <a:r>
              <a:rPr lang="en-US" b="1" dirty="0"/>
              <a:t>Real-Life Analogy</a:t>
            </a:r>
          </a:p>
          <a:p>
            <a:pPr>
              <a:buNone/>
            </a:pPr>
            <a:r>
              <a:rPr lang="en-US" dirty="0"/>
              <a:t>Let’s simplify it.</a:t>
            </a:r>
          </a:p>
          <a:p>
            <a:pPr>
              <a:buNone/>
            </a:pPr>
            <a:r>
              <a:rPr lang="en-US" dirty="0"/>
              <a:t>Imagine a crowded food court with 5 open cash counters. If customers choose randomly, one counter could end up with a long queue while others stay idle.</a:t>
            </a:r>
          </a:p>
          <a:p>
            <a:pPr>
              <a:buNone/>
            </a:pPr>
            <a:r>
              <a:rPr lang="en-US" dirty="0"/>
              <a:t>Now add a helper at the entrance — they assess the queue length and direct each new customer to the counter with the least crowd.</a:t>
            </a:r>
          </a:p>
          <a:p>
            <a:pPr>
              <a:buNone/>
            </a:pPr>
            <a:r>
              <a:rPr lang="en-US" dirty="0"/>
              <a:t>This helper is your </a:t>
            </a:r>
            <a:r>
              <a:rPr lang="en-US" b="1" dirty="0"/>
              <a:t>load balancer</a:t>
            </a:r>
            <a:r>
              <a:rPr lang="en-US" dirty="0"/>
              <a:t> — balancing the load so customers (or users) don’t get frustrated, and the system (or staff) runs smoothly.</a:t>
            </a:r>
          </a:p>
          <a:p>
            <a:pPr>
              <a:buNone/>
            </a:pPr>
            <a:r>
              <a:rPr lang="en-US" dirty="0"/>
              <a:t>In software systems, this translates to </a:t>
            </a:r>
            <a:r>
              <a:rPr lang="en-US" b="1" dirty="0"/>
              <a:t>reduced response times</a:t>
            </a:r>
            <a:r>
              <a:rPr lang="en-US" dirty="0"/>
              <a:t>, better </a:t>
            </a:r>
            <a:r>
              <a:rPr lang="en-US" b="1" dirty="0"/>
              <a:t>resource utilization</a:t>
            </a:r>
            <a:r>
              <a:rPr lang="en-US" dirty="0"/>
              <a:t>, and an overall </a:t>
            </a:r>
            <a:r>
              <a:rPr lang="en-US" b="1" dirty="0"/>
              <a:t>smoother experience</a:t>
            </a:r>
            <a:r>
              <a:rPr lang="en-US" dirty="0"/>
              <a:t>.</a:t>
            </a:r>
          </a:p>
          <a:p>
            <a:pPr>
              <a:buNone/>
            </a:pPr>
            <a:r>
              <a:rPr lang="en-US" dirty="0"/>
              <a:t>🎙️</a:t>
            </a:r>
          </a:p>
          <a:p>
            <a:pPr>
              <a:buNone/>
            </a:pPr>
            <a:r>
              <a:rPr lang="en-US" b="1" dirty="0"/>
              <a:t>Load Balancing Algorithms</a:t>
            </a:r>
          </a:p>
          <a:p>
            <a:pPr>
              <a:buNone/>
            </a:pPr>
            <a:r>
              <a:rPr lang="en-US" dirty="0"/>
              <a:t>Okay, so how does a load balancer </a:t>
            </a:r>
            <a:r>
              <a:rPr lang="en-US" i="1" dirty="0"/>
              <a:t>decide</a:t>
            </a:r>
            <a:r>
              <a:rPr lang="en-US" dirty="0"/>
              <a:t> which server gets the next request?</a:t>
            </a:r>
          </a:p>
          <a:p>
            <a:pPr>
              <a:buNone/>
            </a:pPr>
            <a:r>
              <a:rPr lang="en-US" dirty="0"/>
              <a:t>It uses smart strategies, called </a:t>
            </a:r>
            <a:r>
              <a:rPr lang="en-US" b="1" dirty="0"/>
              <a:t>load balancing algorithms</a:t>
            </a:r>
            <a:r>
              <a:rPr lang="en-US" dirty="0"/>
              <a:t>:</a:t>
            </a:r>
          </a:p>
          <a:p>
            <a:pPr>
              <a:buFont typeface="+mj-lt"/>
              <a:buAutoNum type="arabicPeriod"/>
            </a:pPr>
            <a:r>
              <a:rPr lang="en-US" b="1" dirty="0"/>
              <a:t>Round Robin</a:t>
            </a:r>
            <a:r>
              <a:rPr lang="en-US" dirty="0"/>
              <a:t> – Requests are distributed one-by-one in order. It’s simple and works well when all servers have similar capacity.</a:t>
            </a:r>
          </a:p>
          <a:p>
            <a:pPr>
              <a:buFont typeface="+mj-lt"/>
              <a:buAutoNum type="arabicPeriod"/>
            </a:pPr>
            <a:r>
              <a:rPr lang="en-US" b="1" dirty="0"/>
              <a:t>Least Connections</a:t>
            </a:r>
            <a:r>
              <a:rPr lang="en-US" dirty="0"/>
              <a:t> – Checks which server has the fewest ongoing requests and sends the next one there. Perfect for variable or long-running sessions.</a:t>
            </a:r>
          </a:p>
          <a:p>
            <a:pPr>
              <a:buFont typeface="+mj-lt"/>
              <a:buAutoNum type="arabicPeriod"/>
            </a:pPr>
            <a:r>
              <a:rPr lang="en-US" b="1" dirty="0"/>
              <a:t>IP Hash</a:t>
            </a:r>
            <a:r>
              <a:rPr lang="en-US" dirty="0"/>
              <a:t> – Uses a hash function on the client's IP to ensure the same user always hits the same server. Great for session persistence.</a:t>
            </a:r>
          </a:p>
          <a:p>
            <a:pPr>
              <a:buFont typeface="+mj-lt"/>
              <a:buAutoNum type="arabicPeriod"/>
            </a:pPr>
            <a:r>
              <a:rPr lang="en-US" b="1" dirty="0"/>
              <a:t>Weighted Round Robin</a:t>
            </a:r>
            <a:r>
              <a:rPr lang="en-US" dirty="0"/>
              <a:t> – Assigns a weight to each server based on its power. More powerful servers get more traffic.</a:t>
            </a:r>
          </a:p>
          <a:p>
            <a:pPr>
              <a:buFont typeface="+mj-lt"/>
              <a:buAutoNum type="arabicPeriod"/>
            </a:pPr>
            <a:r>
              <a:rPr lang="en-US" b="1" dirty="0"/>
              <a:t>Random</a:t>
            </a:r>
            <a:r>
              <a:rPr lang="en-US" dirty="0"/>
              <a:t> – Picks a server at random. Surprisingly effective in systems with low traffic or consistent performance.</a:t>
            </a:r>
          </a:p>
          <a:p>
            <a:pPr>
              <a:buNone/>
            </a:pPr>
            <a:r>
              <a:rPr lang="en-US" dirty="0"/>
              <a:t>These algorithms help ensure traffic is distributed </a:t>
            </a:r>
            <a:r>
              <a:rPr lang="en-US" b="1" dirty="0"/>
              <a:t>efficiently, predictably, and fairly</a:t>
            </a:r>
            <a:r>
              <a:rPr lang="en-US" dirty="0"/>
              <a:t>, even as your application scales or changes in real-time.</a:t>
            </a:r>
          </a:p>
          <a:p>
            <a:pPr>
              <a:buNone/>
            </a:pPr>
            <a:r>
              <a:rPr lang="en-US" dirty="0"/>
              <a:t>🎙️</a:t>
            </a:r>
          </a:p>
          <a:p>
            <a:pPr>
              <a:buNone/>
            </a:pPr>
            <a:r>
              <a:rPr lang="en-US" b="1" dirty="0"/>
              <a:t>Types of Load Balancers</a:t>
            </a:r>
          </a:p>
          <a:p>
            <a:pPr>
              <a:buNone/>
            </a:pPr>
            <a:r>
              <a:rPr lang="en-US" dirty="0"/>
              <a:t>Load balancers can differ based on the </a:t>
            </a:r>
            <a:r>
              <a:rPr lang="en-US" b="1" dirty="0"/>
              <a:t>layer</a:t>
            </a:r>
            <a:r>
              <a:rPr lang="en-US" dirty="0"/>
              <a:t> they operate on, how they’re </a:t>
            </a:r>
            <a:r>
              <a:rPr lang="en-US" b="1" dirty="0"/>
              <a:t>deployed</a:t>
            </a:r>
            <a:r>
              <a:rPr lang="en-US" dirty="0"/>
              <a:t>, and their </a:t>
            </a:r>
            <a:r>
              <a:rPr lang="en-US" b="1" dirty="0"/>
              <a:t>capabilities</a:t>
            </a:r>
            <a:r>
              <a:rPr lang="en-US" dirty="0"/>
              <a:t>.</a:t>
            </a:r>
          </a:p>
          <a:p>
            <a:pPr>
              <a:buNone/>
            </a:pPr>
            <a:r>
              <a:rPr lang="en-US" dirty="0" err="1"/>
              <a:t>TypeDescription</a:t>
            </a:r>
            <a:r>
              <a:rPr lang="en-US" b="1" dirty="0" err="1"/>
              <a:t>Layer</a:t>
            </a:r>
            <a:r>
              <a:rPr lang="en-US" b="1" dirty="0"/>
              <a:t> 4 (L4)</a:t>
            </a:r>
            <a:r>
              <a:rPr lang="en-US" dirty="0"/>
              <a:t>Operates at the </a:t>
            </a:r>
            <a:r>
              <a:rPr lang="en-US" b="1" dirty="0"/>
              <a:t>Transport Layer</a:t>
            </a:r>
            <a:r>
              <a:rPr lang="en-US" dirty="0"/>
              <a:t>. Routes traffic based on </a:t>
            </a:r>
            <a:r>
              <a:rPr lang="en-US" b="1" dirty="0"/>
              <a:t>IP address and port numbers</a:t>
            </a:r>
            <a:r>
              <a:rPr lang="en-US" dirty="0"/>
              <a:t>. It's super fast but doesn’t understand the content of the </a:t>
            </a:r>
            <a:r>
              <a:rPr lang="en-US" dirty="0" err="1"/>
              <a:t>message.</a:t>
            </a:r>
            <a:r>
              <a:rPr lang="en-US" b="1" dirty="0" err="1"/>
              <a:t>Layer</a:t>
            </a:r>
            <a:r>
              <a:rPr lang="en-US" b="1" dirty="0"/>
              <a:t> 7 (L7)</a:t>
            </a:r>
            <a:r>
              <a:rPr lang="en-US" dirty="0"/>
              <a:t>Works at the </a:t>
            </a:r>
            <a:r>
              <a:rPr lang="en-US" b="1" dirty="0"/>
              <a:t>Application Layer</a:t>
            </a:r>
            <a:r>
              <a:rPr lang="en-US" dirty="0"/>
              <a:t>, understanding </a:t>
            </a:r>
            <a:r>
              <a:rPr lang="en-US" b="1" dirty="0"/>
              <a:t>HTTP/HTTPS requests</a:t>
            </a:r>
            <a:r>
              <a:rPr lang="en-US" dirty="0"/>
              <a:t>. Can make smarter decisions — like routing based on URL paths or </a:t>
            </a:r>
            <a:r>
              <a:rPr lang="en-US" dirty="0" err="1"/>
              <a:t>cookies.</a:t>
            </a:r>
            <a:r>
              <a:rPr lang="en-US" b="1" dirty="0" err="1"/>
              <a:t>Hardware</a:t>
            </a:r>
            <a:r>
              <a:rPr lang="en-US" dirty="0" err="1"/>
              <a:t>These</a:t>
            </a:r>
            <a:r>
              <a:rPr lang="en-US" dirty="0"/>
              <a:t> are dedicated appliances, like F5 or Citrix, used in enterprise data centers. High performance but </a:t>
            </a:r>
            <a:r>
              <a:rPr lang="en-US" b="1" dirty="0"/>
              <a:t>expensive and less </a:t>
            </a:r>
            <a:r>
              <a:rPr lang="en-US" b="1" dirty="0" err="1"/>
              <a:t>flexible</a:t>
            </a:r>
            <a:r>
              <a:rPr lang="en-US" dirty="0" err="1"/>
              <a:t>.</a:t>
            </a:r>
            <a:r>
              <a:rPr lang="en-US" b="1" dirty="0" err="1"/>
              <a:t>Software</a:t>
            </a:r>
            <a:r>
              <a:rPr lang="en-US" dirty="0" err="1"/>
              <a:t>Tools</a:t>
            </a:r>
            <a:r>
              <a:rPr lang="en-US" dirty="0"/>
              <a:t> like </a:t>
            </a:r>
            <a:r>
              <a:rPr lang="en-US" b="1" dirty="0"/>
              <a:t>NGINX, </a:t>
            </a:r>
            <a:r>
              <a:rPr lang="en-US" b="1" dirty="0" err="1"/>
              <a:t>HAProxy</a:t>
            </a:r>
            <a:r>
              <a:rPr lang="en-US" dirty="0"/>
              <a:t>, or </a:t>
            </a:r>
            <a:r>
              <a:rPr lang="en-US" b="1" dirty="0"/>
              <a:t>Envoy</a:t>
            </a:r>
            <a:r>
              <a:rPr lang="en-US" dirty="0"/>
              <a:t>. These run on virtual machines or containers and are ideal for </a:t>
            </a:r>
            <a:r>
              <a:rPr lang="en-US" b="1" dirty="0"/>
              <a:t>custom, cloud-native </a:t>
            </a:r>
            <a:r>
              <a:rPr lang="en-US" b="1" dirty="0" err="1"/>
              <a:t>deployments</a:t>
            </a:r>
            <a:r>
              <a:rPr lang="en-US" dirty="0" err="1"/>
              <a:t>.</a:t>
            </a:r>
            <a:r>
              <a:rPr lang="en-US" b="1" dirty="0" err="1"/>
              <a:t>Cloud</a:t>
            </a:r>
            <a:r>
              <a:rPr lang="en-US" dirty="0" err="1"/>
              <a:t>Managed</a:t>
            </a:r>
            <a:r>
              <a:rPr lang="en-US" dirty="0"/>
              <a:t> solutions like </a:t>
            </a:r>
            <a:r>
              <a:rPr lang="en-US" b="1" dirty="0"/>
              <a:t>AWS ELB, GCP Load Balancer</a:t>
            </a:r>
            <a:r>
              <a:rPr lang="en-US" dirty="0"/>
              <a:t>, or </a:t>
            </a:r>
            <a:r>
              <a:rPr lang="en-US" b="1" dirty="0"/>
              <a:t>Azure Load Balancer</a:t>
            </a:r>
            <a:r>
              <a:rPr lang="en-US" dirty="0"/>
              <a:t>. They abstract complexity and </a:t>
            </a:r>
            <a:r>
              <a:rPr lang="en-US" b="1" dirty="0"/>
              <a:t>scale automatically</a:t>
            </a:r>
            <a:r>
              <a:rPr lang="en-US" dirty="0"/>
              <a:t> with your infrastructure.</a:t>
            </a:r>
          </a:p>
          <a:p>
            <a:pPr>
              <a:buNone/>
            </a:pPr>
            <a:r>
              <a:rPr lang="en-US" dirty="0"/>
              <a:t>Choosing the right type depends on performance needs, budget, deployment model, and feature requirements.</a:t>
            </a:r>
          </a:p>
          <a:p>
            <a:pPr>
              <a:buNone/>
            </a:pPr>
            <a:r>
              <a:rPr lang="en-US" dirty="0"/>
              <a:t>🎙️</a:t>
            </a:r>
          </a:p>
          <a:p>
            <a:pPr>
              <a:buNone/>
            </a:pPr>
            <a:r>
              <a:rPr lang="en-US" b="1" dirty="0"/>
              <a:t>How Load Balancers Work</a:t>
            </a:r>
          </a:p>
          <a:p>
            <a:pPr>
              <a:buNone/>
            </a:pPr>
            <a:r>
              <a:rPr lang="en-US" dirty="0"/>
              <a:t>Let’s walk through a real scenario.</a:t>
            </a:r>
          </a:p>
          <a:p>
            <a:pPr>
              <a:buFont typeface="+mj-lt"/>
              <a:buAutoNum type="arabicPeriod"/>
            </a:pPr>
            <a:r>
              <a:rPr lang="en-US" dirty="0"/>
              <a:t>A user tries to access your website.</a:t>
            </a:r>
          </a:p>
          <a:p>
            <a:pPr>
              <a:buFont typeface="+mj-lt"/>
              <a:buAutoNum type="arabicPeriod"/>
            </a:pPr>
            <a:r>
              <a:rPr lang="en-US" dirty="0"/>
              <a:t>DNS resolves the domain to your load balancer’s IP.</a:t>
            </a:r>
          </a:p>
          <a:p>
            <a:pPr>
              <a:buFont typeface="+mj-lt"/>
              <a:buAutoNum type="arabicPeriod"/>
            </a:pPr>
            <a:r>
              <a:rPr lang="en-US" dirty="0"/>
              <a:t>The load balancer receives the request, checks its routing logic and health checks, and chooses a healthy backend server.</a:t>
            </a:r>
          </a:p>
          <a:p>
            <a:pPr>
              <a:buFont typeface="+mj-lt"/>
              <a:buAutoNum type="arabicPeriod"/>
            </a:pPr>
            <a:r>
              <a:rPr lang="en-US" dirty="0"/>
              <a:t>The request is forwarded, the server responds, and the response is sent back to the user — all without them knowing which server handled it.</a:t>
            </a:r>
          </a:p>
          <a:p>
            <a:pPr>
              <a:buFont typeface="+mj-lt"/>
              <a:buAutoNum type="arabicPeriod"/>
            </a:pPr>
            <a:r>
              <a:rPr lang="en-US" dirty="0"/>
              <a:t>If a server goes down, the balancer simply reroutes future traffic elsewhere until the failed server recovers.</a:t>
            </a:r>
          </a:p>
          <a:p>
            <a:pPr>
              <a:buNone/>
            </a:pPr>
            <a:r>
              <a:rPr lang="en-US" dirty="0"/>
              <a:t>At Layer 7, load balancers can also </a:t>
            </a:r>
            <a:r>
              <a:rPr lang="en-US" b="1" dirty="0"/>
              <a:t>inspect HTTP headers</a:t>
            </a:r>
            <a:r>
              <a:rPr lang="en-US" dirty="0"/>
              <a:t>, </a:t>
            </a:r>
            <a:r>
              <a:rPr lang="en-US" b="1" dirty="0"/>
              <a:t>compress payloads</a:t>
            </a:r>
            <a:r>
              <a:rPr lang="en-US" dirty="0"/>
              <a:t>, </a:t>
            </a:r>
            <a:r>
              <a:rPr lang="en-US" b="1" dirty="0"/>
              <a:t>rewrite URLs</a:t>
            </a:r>
            <a:r>
              <a:rPr lang="en-US" dirty="0"/>
              <a:t>, or </a:t>
            </a:r>
            <a:r>
              <a:rPr lang="en-US" b="1" dirty="0"/>
              <a:t>terminate SSL</a:t>
            </a:r>
            <a:r>
              <a:rPr lang="en-US" dirty="0"/>
              <a:t> connections. They can be deeply integrated into the application logic, especially in microservices or API gateway designs.</a:t>
            </a:r>
          </a:p>
          <a:p>
            <a:pPr>
              <a:buNone/>
            </a:pPr>
            <a:r>
              <a:rPr lang="en-US" dirty="0"/>
              <a:t>🎙️</a:t>
            </a:r>
          </a:p>
          <a:p>
            <a:pPr>
              <a:buNone/>
            </a:pPr>
            <a:r>
              <a:rPr lang="en-US" b="1" dirty="0"/>
              <a:t>Health Checks</a:t>
            </a:r>
          </a:p>
          <a:p>
            <a:pPr>
              <a:buNone/>
            </a:pPr>
            <a:r>
              <a:rPr lang="en-US" dirty="0"/>
              <a:t>A load balancer is only effective if it knows which servers are healthy.</a:t>
            </a:r>
          </a:p>
          <a:p>
            <a:pPr>
              <a:buNone/>
            </a:pPr>
            <a:r>
              <a:rPr lang="en-US" dirty="0"/>
              <a:t>That’s where </a:t>
            </a:r>
            <a:r>
              <a:rPr lang="en-US" b="1" dirty="0"/>
              <a:t>health checks</a:t>
            </a:r>
            <a:r>
              <a:rPr lang="en-US" dirty="0"/>
              <a:t> come in.</a:t>
            </a:r>
          </a:p>
          <a:p>
            <a:pPr>
              <a:buNone/>
            </a:pPr>
            <a:r>
              <a:rPr lang="en-US" dirty="0"/>
              <a:t>These are regular probes — like HTTP GET requests, TCP pings, or even custom checks — sent to backend servers.</a:t>
            </a:r>
          </a:p>
          <a:p>
            <a:pPr>
              <a:buNone/>
            </a:pPr>
            <a:r>
              <a:rPr lang="en-US" dirty="0"/>
              <a:t>If a server fails to respond, or returns errors like HTTP 500, the load balancer temporarily stops sending traffic to it. Once it recovers, it’s added back automatically.</a:t>
            </a:r>
          </a:p>
          <a:p>
            <a:pPr>
              <a:buNone/>
            </a:pPr>
            <a:r>
              <a:rPr lang="en-US" dirty="0"/>
              <a:t>This behavior ensures:</a:t>
            </a:r>
          </a:p>
          <a:p>
            <a:pPr>
              <a:buFont typeface="Arial" panose="020B0604020202020204" pitchFamily="34" charset="0"/>
              <a:buChar char="•"/>
            </a:pPr>
            <a:r>
              <a:rPr lang="en-US" dirty="0"/>
              <a:t>No traffic is sent to broken servers.</a:t>
            </a:r>
          </a:p>
          <a:p>
            <a:pPr>
              <a:buFont typeface="Arial" panose="020B0604020202020204" pitchFamily="34" charset="0"/>
              <a:buChar char="•"/>
            </a:pPr>
            <a:r>
              <a:rPr lang="en-US" dirty="0"/>
              <a:t>Application uptime is maximized.</a:t>
            </a:r>
          </a:p>
          <a:p>
            <a:pPr>
              <a:buFont typeface="Arial" panose="020B0604020202020204" pitchFamily="34" charset="0"/>
              <a:buChar char="•"/>
            </a:pPr>
            <a:r>
              <a:rPr lang="en-US" dirty="0"/>
              <a:t>Users experience fewer errors, even when things go wrong behind the scenes.</a:t>
            </a:r>
          </a:p>
          <a:p>
            <a:pPr>
              <a:buNone/>
            </a:pPr>
            <a:r>
              <a:rPr lang="en-US" dirty="0"/>
              <a:t>It's a key part of what makes modern systems </a:t>
            </a:r>
            <a:r>
              <a:rPr lang="en-US" b="1" dirty="0"/>
              <a:t>self-healing and resilient</a:t>
            </a:r>
            <a:r>
              <a:rPr lang="en-US" dirty="0"/>
              <a:t>.</a:t>
            </a:r>
          </a:p>
          <a:p>
            <a:pPr>
              <a:buNone/>
            </a:pPr>
            <a:r>
              <a:rPr lang="en-US" dirty="0"/>
              <a:t>🎙️</a:t>
            </a:r>
          </a:p>
          <a:p>
            <a:pPr>
              <a:buNone/>
            </a:pPr>
            <a:r>
              <a:rPr lang="en-US" b="1" dirty="0"/>
              <a:t>Load Balancer in Modern Architecture</a:t>
            </a:r>
          </a:p>
          <a:p>
            <a:pPr>
              <a:buNone/>
            </a:pPr>
            <a:r>
              <a:rPr lang="en-US" dirty="0"/>
              <a:t>In today’s </a:t>
            </a:r>
            <a:r>
              <a:rPr lang="en-US" b="1" dirty="0"/>
              <a:t>cloud-native</a:t>
            </a:r>
            <a:r>
              <a:rPr lang="en-US" dirty="0"/>
              <a:t> and </a:t>
            </a:r>
            <a:r>
              <a:rPr lang="en-US" b="1" dirty="0"/>
              <a:t>microservices</a:t>
            </a:r>
            <a:r>
              <a:rPr lang="en-US" dirty="0"/>
              <a:t> environments, load balancing isn’t just about routing — it’s about </a:t>
            </a:r>
            <a:r>
              <a:rPr lang="en-US" b="1" dirty="0"/>
              <a:t>intelligent traffic control</a:t>
            </a:r>
            <a:r>
              <a:rPr lang="en-US" dirty="0"/>
              <a:t>.</a:t>
            </a:r>
          </a:p>
          <a:p>
            <a:pPr>
              <a:buNone/>
            </a:pPr>
            <a:r>
              <a:rPr lang="en-US" dirty="0"/>
              <a:t>Here’s how it fits into modern architecture:</a:t>
            </a:r>
          </a:p>
          <a:p>
            <a:pPr>
              <a:buFont typeface="Arial" panose="020B0604020202020204" pitchFamily="34" charset="0"/>
              <a:buChar char="•"/>
            </a:pPr>
            <a:r>
              <a:rPr lang="en-US" b="1" dirty="0"/>
              <a:t>Service Discovery</a:t>
            </a:r>
            <a:r>
              <a:rPr lang="en-US" dirty="0"/>
              <a:t>: In Kubernetes, services come and go. Load balancers discover and route to them dynamically.</a:t>
            </a:r>
          </a:p>
          <a:p>
            <a:pPr>
              <a:buFont typeface="Arial" panose="020B0604020202020204" pitchFamily="34" charset="0"/>
              <a:buChar char="•"/>
            </a:pPr>
            <a:r>
              <a:rPr lang="en-US" b="1" dirty="0"/>
              <a:t>Traffic Splitting</a:t>
            </a:r>
            <a:r>
              <a:rPr lang="en-US" dirty="0"/>
              <a:t>: You can direct a small % of users to a new version of a service (canary deployment) and gradually roll it out.</a:t>
            </a:r>
          </a:p>
          <a:p>
            <a:pPr>
              <a:buFont typeface="Arial" panose="020B0604020202020204" pitchFamily="34" charset="0"/>
              <a:buChar char="•"/>
            </a:pPr>
            <a:r>
              <a:rPr lang="en-US" b="1" dirty="0"/>
              <a:t>Security</a:t>
            </a:r>
            <a:r>
              <a:rPr lang="en-US" dirty="0"/>
              <a:t>: SSL termination, API authentication, rate limiting — all centralized at the load balancer level.</a:t>
            </a:r>
          </a:p>
          <a:p>
            <a:pPr>
              <a:buFont typeface="Arial" panose="020B0604020202020204" pitchFamily="34" charset="0"/>
              <a:buChar char="•"/>
            </a:pPr>
            <a:r>
              <a:rPr lang="en-US" b="1" dirty="0"/>
              <a:t>Observability</a:t>
            </a:r>
            <a:r>
              <a:rPr lang="en-US" dirty="0"/>
              <a:t>: Integrates with tools like Prometheus, Grafana, or Jaeger for real-time metrics and tracing.</a:t>
            </a:r>
          </a:p>
          <a:p>
            <a:pPr>
              <a:buNone/>
            </a:pPr>
            <a:r>
              <a:rPr lang="en-US" dirty="0"/>
              <a:t>With service meshes like </a:t>
            </a:r>
            <a:r>
              <a:rPr lang="en-US" b="1" dirty="0"/>
              <a:t>Istio</a:t>
            </a:r>
            <a:r>
              <a:rPr lang="en-US" dirty="0"/>
              <a:t> or </a:t>
            </a:r>
            <a:r>
              <a:rPr lang="en-US" b="1" dirty="0" err="1"/>
              <a:t>Linkerd</a:t>
            </a:r>
            <a:r>
              <a:rPr lang="en-US" dirty="0"/>
              <a:t>, traffic routing becomes even smarter — with retries, circuit breakers, load shaping, and </a:t>
            </a:r>
            <a:r>
              <a:rPr lang="en-US" b="1" dirty="0"/>
              <a:t>multi-cluster failover</a:t>
            </a:r>
            <a:r>
              <a:rPr lang="en-US" dirty="0"/>
              <a:t>.</a:t>
            </a:r>
          </a:p>
          <a:p>
            <a:pPr>
              <a:buNone/>
            </a:pPr>
            <a:r>
              <a:rPr lang="en-US" dirty="0"/>
              <a:t>In short: load balancing is no longer a luxury — it’s a </a:t>
            </a:r>
            <a:r>
              <a:rPr lang="en-US" b="1" dirty="0"/>
              <a:t>core component</a:t>
            </a:r>
            <a:r>
              <a:rPr lang="en-US" dirty="0"/>
              <a:t> of how we build resilient, intelligent systems today.</a:t>
            </a:r>
          </a:p>
          <a:p>
            <a:pPr>
              <a:buNone/>
            </a:pPr>
            <a:r>
              <a:rPr lang="en-US" dirty="0"/>
              <a:t>🎙️</a:t>
            </a:r>
          </a:p>
          <a:p>
            <a:pPr>
              <a:buNone/>
            </a:pPr>
            <a:r>
              <a:rPr lang="en-US" b="1" dirty="0"/>
              <a:t>Load Balancer vs Reverse Proxy</a:t>
            </a:r>
          </a:p>
          <a:p>
            <a:pPr>
              <a:buNone/>
            </a:pPr>
            <a:r>
              <a:rPr lang="en-US" dirty="0"/>
              <a:t>A lot of people confuse these two — let’s clear it up.</a:t>
            </a:r>
          </a:p>
          <a:p>
            <a:pPr>
              <a:buNone/>
            </a:pPr>
            <a:r>
              <a:rPr lang="en-US" dirty="0" err="1"/>
              <a:t>FeatureLoad</a:t>
            </a:r>
            <a:r>
              <a:rPr lang="en-US" dirty="0"/>
              <a:t> </a:t>
            </a:r>
            <a:r>
              <a:rPr lang="en-US" dirty="0" err="1"/>
              <a:t>BalancerReverse</a:t>
            </a:r>
            <a:r>
              <a:rPr lang="en-US" dirty="0"/>
              <a:t> </a:t>
            </a:r>
            <a:r>
              <a:rPr lang="en-US" dirty="0" err="1"/>
              <a:t>Proxy</a:t>
            </a:r>
            <a:r>
              <a:rPr lang="en-US" b="1" dirty="0" err="1"/>
              <a:t>Purpose</a:t>
            </a:r>
            <a:r>
              <a:rPr lang="en-US" dirty="0" err="1"/>
              <a:t>Distributes</a:t>
            </a:r>
            <a:r>
              <a:rPr lang="en-US" dirty="0"/>
              <a:t> requests across multiple </a:t>
            </a:r>
            <a:r>
              <a:rPr lang="en-US" dirty="0" err="1"/>
              <a:t>serversForwards</a:t>
            </a:r>
            <a:r>
              <a:rPr lang="en-US" dirty="0"/>
              <a:t> requests to internal </a:t>
            </a:r>
            <a:r>
              <a:rPr lang="en-US" dirty="0" err="1"/>
              <a:t>servers</a:t>
            </a:r>
            <a:r>
              <a:rPr lang="en-US" b="1" dirty="0" err="1"/>
              <a:t>Scope</a:t>
            </a:r>
            <a:r>
              <a:rPr lang="en-US" dirty="0" err="1"/>
              <a:t>Focuses</a:t>
            </a:r>
            <a:r>
              <a:rPr lang="en-US" dirty="0"/>
              <a:t> on traffic distribution and </a:t>
            </a:r>
            <a:r>
              <a:rPr lang="en-US" dirty="0" err="1"/>
              <a:t>scalingAdds</a:t>
            </a:r>
            <a:r>
              <a:rPr lang="en-US" dirty="0"/>
              <a:t> caching, compression, and SSL </a:t>
            </a:r>
            <a:r>
              <a:rPr lang="en-US" dirty="0" err="1"/>
              <a:t>termination</a:t>
            </a:r>
            <a:r>
              <a:rPr lang="en-US" b="1" dirty="0" err="1"/>
              <a:t>Examples</a:t>
            </a:r>
            <a:r>
              <a:rPr lang="en-US" dirty="0" err="1"/>
              <a:t>AWS</a:t>
            </a:r>
            <a:r>
              <a:rPr lang="en-US" dirty="0"/>
              <a:t> ELB, </a:t>
            </a:r>
            <a:r>
              <a:rPr lang="en-US" dirty="0" err="1"/>
              <a:t>HAProxyNGINX</a:t>
            </a:r>
            <a:r>
              <a:rPr lang="en-US" dirty="0"/>
              <a:t>, Apache HTTP Server, </a:t>
            </a:r>
            <a:r>
              <a:rPr lang="en-US" dirty="0" err="1"/>
              <a:t>Traefik</a:t>
            </a:r>
            <a:endParaRPr lang="en-US" dirty="0"/>
          </a:p>
          <a:p>
            <a:pPr>
              <a:buNone/>
            </a:pPr>
            <a:r>
              <a:rPr lang="en-US" dirty="0"/>
              <a:t>Here’s the key idea:</a:t>
            </a:r>
          </a:p>
          <a:p>
            <a:pPr>
              <a:buFont typeface="Arial" panose="020B0604020202020204" pitchFamily="34" charset="0"/>
              <a:buChar char="•"/>
            </a:pPr>
            <a:r>
              <a:rPr lang="en-US" dirty="0"/>
              <a:t>A </a:t>
            </a:r>
            <a:r>
              <a:rPr lang="en-US" b="1" dirty="0"/>
              <a:t>reverse proxy</a:t>
            </a:r>
            <a:r>
              <a:rPr lang="en-US" dirty="0"/>
              <a:t> is mainly about </a:t>
            </a:r>
            <a:r>
              <a:rPr lang="en-US" b="1" dirty="0"/>
              <a:t>control</a:t>
            </a:r>
            <a:r>
              <a:rPr lang="en-US" dirty="0"/>
              <a:t> — filtering, transforming, securing requests before passing them on.</a:t>
            </a:r>
          </a:p>
          <a:p>
            <a:pPr>
              <a:buFont typeface="Arial" panose="020B0604020202020204" pitchFamily="34" charset="0"/>
              <a:buChar char="•"/>
            </a:pPr>
            <a:r>
              <a:rPr lang="en-US" dirty="0"/>
              <a:t>A </a:t>
            </a:r>
            <a:r>
              <a:rPr lang="en-US" b="1" dirty="0"/>
              <a:t>load balancer</a:t>
            </a:r>
            <a:r>
              <a:rPr lang="en-US" dirty="0"/>
              <a:t> is about </a:t>
            </a:r>
            <a:r>
              <a:rPr lang="en-US" b="1" dirty="0"/>
              <a:t>distribution</a:t>
            </a:r>
            <a:r>
              <a:rPr lang="en-US" dirty="0"/>
              <a:t> — balancing requests across multiple targets to improve reliability and performance.</a:t>
            </a:r>
          </a:p>
          <a:p>
            <a:r>
              <a:rPr lang="en-US" dirty="0"/>
              <a:t>Many modern tools like </a:t>
            </a:r>
            <a:r>
              <a:rPr lang="en-US" b="1" dirty="0"/>
              <a:t>NGINX</a:t>
            </a:r>
            <a:r>
              <a:rPr lang="en-US" dirty="0"/>
              <a:t> or </a:t>
            </a:r>
            <a:r>
              <a:rPr lang="en-US" b="1" dirty="0" err="1"/>
              <a:t>Traefik</a:t>
            </a:r>
            <a:r>
              <a:rPr lang="en-US" dirty="0"/>
              <a:t> can do </a:t>
            </a:r>
            <a:r>
              <a:rPr lang="en-US" b="1" dirty="0"/>
              <a:t>both</a:t>
            </a:r>
            <a:r>
              <a:rPr lang="en-US" dirty="0"/>
              <a:t>, which is why the line between them sometimes blurs.</a:t>
            </a:r>
          </a:p>
          <a:p>
            <a:endParaRPr lang="en-US" dirty="0"/>
          </a:p>
        </p:txBody>
      </p:sp>
      <p:sp>
        <p:nvSpPr>
          <p:cNvPr id="4" name="Slide Number Placeholder 3"/>
          <p:cNvSpPr>
            <a:spLocks noGrp="1"/>
          </p:cNvSpPr>
          <p:nvPr>
            <p:ph type="sldNum" sz="quarter" idx="5"/>
          </p:nvPr>
        </p:nvSpPr>
        <p:spPr/>
        <p:txBody>
          <a:bodyPr/>
          <a:lstStyle/>
          <a:p>
            <a:fld id="{88FA35F9-7EF7-48D5-82B1-5714CFD8B2A5}" type="slidenum">
              <a:rPr lang="en-US" smtClean="0"/>
              <a:t>1</a:t>
            </a:fld>
            <a:endParaRPr lang="en-US"/>
          </a:p>
        </p:txBody>
      </p:sp>
    </p:spTree>
    <p:extLst>
      <p:ext uri="{BB962C8B-B14F-4D97-AF65-F5344CB8AC3E}">
        <p14:creationId xmlns:p14="http://schemas.microsoft.com/office/powerpoint/2010/main" val="232657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"C:/Users/YourName/Videos/load-balancer-interview.mp4",</a:t>
            </a:r>
          </a:p>
          <a:p>
            <a:r>
              <a:rPr lang="en-US" dirty="0"/>
              <a:t>  "title": "🧠 Load Balancer Explained for Interviews! | Deep Dive + Real-world Examples 🌐",</a:t>
            </a:r>
          </a:p>
          <a:p>
            <a:r>
              <a:rPr lang="en-US" dirty="0"/>
              <a:t>  "description": "🎯 In this video, we explore the concept of **Load Balancers** in detail, perfect for tech interviews and real-world architecture design!\n\n📌 Topics Covered:\n- What is a Load Balancer? 🤔\n- Why use a Load Balancer? ✅\n- Load Balancing Algorithms ⚙️\n- Types of Load Balancers (L4, L7, Hardware, Cloud) 🧱\n- Real-life Analogy 🍽️\n- How Load Balancers Work 🔁\n- Health Checks &amp; Fault Tolerance 💡\n- Use in Microservices &amp; Kubernetes 📦\n- Load Balancer vs Reverse Proxy 🔄\n- Summary and Key Takeaways 🎓\n\n🧩 Ideal for:\n- Interview preparation\n- System design rounds\n- Developers building scalable apps\n\n🔗 Stay tuned for more videos on system design, cloud computing, and architecture!\n\</a:t>
            </a:r>
            <a:r>
              <a:rPr lang="en-US" dirty="0" err="1"/>
              <a:t>n#SystemDesign</a:t>
            </a:r>
            <a:r>
              <a:rPr lang="en-US" dirty="0"/>
              <a:t> #LoadBalancer #TechInterview #CloudComputing #DevOps #Kubernetes #NGINX #AWS #HighAvailability #InterviewPreparation",</a:t>
            </a:r>
          </a:p>
          <a:p>
            <a:r>
              <a:rPr lang="en-US" dirty="0"/>
              <a:t>  "tags": [</a:t>
            </a:r>
          </a:p>
          <a:p>
            <a:r>
              <a:rPr lang="en-US" dirty="0"/>
              <a:t>    "Load Balancer",</a:t>
            </a:r>
          </a:p>
          <a:p>
            <a:r>
              <a:rPr lang="en-US" dirty="0"/>
              <a:t>    "System Design",</a:t>
            </a:r>
          </a:p>
          <a:p>
            <a:r>
              <a:rPr lang="en-US" dirty="0"/>
              <a:t>    "Tech Interview",</a:t>
            </a:r>
          </a:p>
          <a:p>
            <a:r>
              <a:rPr lang="en-US" dirty="0"/>
              <a:t>    "Kubernetes",</a:t>
            </a:r>
          </a:p>
          <a:p>
            <a:r>
              <a:rPr lang="en-US" dirty="0"/>
              <a:t>    "NGINX",</a:t>
            </a:r>
          </a:p>
          <a:p>
            <a:r>
              <a:rPr lang="en-US" dirty="0"/>
              <a:t>    "DevOps",</a:t>
            </a:r>
          </a:p>
          <a:p>
            <a:r>
              <a:rPr lang="en-US" dirty="0"/>
              <a:t>    "AWS ELB",</a:t>
            </a:r>
          </a:p>
          <a:p>
            <a:r>
              <a:rPr lang="en-US" dirty="0"/>
              <a:t>    "Layer 4",</a:t>
            </a:r>
          </a:p>
          <a:p>
            <a:r>
              <a:rPr lang="en-US" dirty="0"/>
              <a:t>    "Layer 7",</a:t>
            </a:r>
          </a:p>
          <a:p>
            <a:r>
              <a:rPr lang="en-US" dirty="0"/>
              <a:t>    "Cloud Architecture",</a:t>
            </a:r>
          </a:p>
          <a:p>
            <a:r>
              <a:rPr lang="en-US" dirty="0"/>
              <a:t>    "Interview Questions",</a:t>
            </a:r>
          </a:p>
          <a:p>
            <a:r>
              <a:rPr lang="en-US" dirty="0"/>
              <a:t>    "Microservices",</a:t>
            </a:r>
          </a:p>
          <a:p>
            <a:r>
              <a:rPr lang="en-US" dirty="0"/>
              <a:t>    "Reverse Proxy",</a:t>
            </a:r>
          </a:p>
          <a:p>
            <a:r>
              <a:rPr lang="en-US" dirty="0"/>
              <a:t>    "</a:t>
            </a:r>
            <a:r>
              <a:rPr lang="en-US" dirty="0" err="1"/>
              <a:t>HAProxy</a:t>
            </a:r>
            <a:r>
              <a:rPr lang="en-US" dirty="0"/>
              <a:t>",</a:t>
            </a:r>
          </a:p>
          <a:p>
            <a:r>
              <a:rPr lang="en-US" dirty="0"/>
              <a:t>    "F5",</a:t>
            </a:r>
          </a:p>
          <a:p>
            <a:r>
              <a:rPr lang="en-US" dirty="0"/>
              <a:t>    "Service Mesh",</a:t>
            </a:r>
          </a:p>
          <a:p>
            <a:r>
              <a:rPr lang="en-US" dirty="0"/>
              <a:t>    "YouTube Education"</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"C:/Users/YourName/Videos/load-balancer-thumbnail.png",</a:t>
            </a:r>
          </a:p>
          <a:p>
            <a:r>
              <a:rPr lang="en-US" dirty="0"/>
              <a:t>  "</a:t>
            </a:r>
            <a:r>
              <a:rPr lang="en-US" dirty="0" err="1"/>
              <a:t>playlistName</a:t>
            </a:r>
            <a:r>
              <a:rPr lang="en-US" dirty="0"/>
              <a:t>": "System Design Interview Questions",</a:t>
            </a:r>
          </a:p>
          <a:p>
            <a:r>
              <a:rPr lang="en-US" dirty="0"/>
              <a:t>  "</a:t>
            </a:r>
            <a:r>
              <a:rPr lang="en-US" dirty="0" err="1"/>
              <a:t>publishAt</a:t>
            </a:r>
            <a:r>
              <a:rPr lang="en-US" dirty="0"/>
              <a:t>": "2025-04-15 18:30:00",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a:t>}</a:t>
            </a:r>
          </a:p>
          <a:p>
            <a:endParaRPr lang="en-US"/>
          </a:p>
        </p:txBody>
      </p:sp>
      <p:sp>
        <p:nvSpPr>
          <p:cNvPr id="4" name="Slide Number Placeholder 3"/>
          <p:cNvSpPr>
            <a:spLocks noGrp="1"/>
          </p:cNvSpPr>
          <p:nvPr>
            <p:ph type="sldNum" sz="quarter" idx="5"/>
          </p:nvPr>
        </p:nvSpPr>
        <p:spPr/>
        <p:txBody>
          <a:bodyPr/>
          <a:lstStyle/>
          <a:p>
            <a:fld id="{88FA35F9-7EF7-48D5-82B1-5714CFD8B2A5}" type="slidenum">
              <a:rPr lang="en-US" smtClean="0"/>
              <a:t>2</a:t>
            </a:fld>
            <a:endParaRPr lang="en-US"/>
          </a:p>
        </p:txBody>
      </p:sp>
    </p:spTree>
    <p:extLst>
      <p:ext uri="{BB962C8B-B14F-4D97-AF65-F5344CB8AC3E}">
        <p14:creationId xmlns:p14="http://schemas.microsoft.com/office/powerpoint/2010/main" val="393987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54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22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89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89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62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24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52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7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77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183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16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4/11/2025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8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1667660"/>
            <a:ext cx="6477803" cy="733216"/>
          </a:xfrm>
        </p:spPr>
        <p:txBody>
          <a:bodyPr>
            <a:normAutofit/>
          </a:bodyPr>
          <a:lstStyle/>
          <a:p>
            <a:r>
              <a:rPr sz="3600" dirty="0"/>
              <a:t>What is a Load Balancer?</a:t>
            </a:r>
          </a:p>
        </p:txBody>
      </p:sp>
      <p:sp>
        <p:nvSpPr>
          <p:cNvPr id="3" name="Subtitle 2"/>
          <p:cNvSpPr>
            <a:spLocks noGrp="1"/>
          </p:cNvSpPr>
          <p:nvPr>
            <p:ph type="subTitle" idx="1"/>
          </p:nvPr>
        </p:nvSpPr>
        <p:spPr/>
        <p:txBody>
          <a:bodyPr>
            <a:normAutofit/>
          </a:bodyPr>
          <a:lstStyle/>
          <a:p>
            <a:r>
              <a:rPr lang="en-US" sz="2800" dirty="0"/>
              <a:t>Interview questions - 4</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Balancer vs Reverse Proxy</a:t>
            </a:r>
          </a:p>
        </p:txBody>
      </p:sp>
      <p:graphicFrame>
        <p:nvGraphicFramePr>
          <p:cNvPr id="3" name="Table 2"/>
          <p:cNvGraphicFramePr>
            <a:graphicFrameLocks noGrp="1"/>
          </p:cNvGraphicFramePr>
          <p:nvPr>
            <p:extLst>
              <p:ext uri="{D42A27DB-BD31-4B8C-83A1-F6EECF244321}">
                <p14:modId xmlns:p14="http://schemas.microsoft.com/office/powerpoint/2010/main" val="1838841216"/>
              </p:ext>
            </p:extLst>
          </p:nvPr>
        </p:nvGraphicFramePr>
        <p:xfrm>
          <a:off x="1017637" y="1437682"/>
          <a:ext cx="7344552" cy="3102428"/>
        </p:xfrm>
        <a:graphic>
          <a:graphicData uri="http://schemas.openxmlformats.org/drawingml/2006/table">
            <a:tbl>
              <a:tblPr firstRow="1" bandRow="1">
                <a:tableStyleId>{5C22544A-7EE6-4342-B048-85BDC9FD1C3A}</a:tableStyleId>
              </a:tblPr>
              <a:tblGrid>
                <a:gridCol w="2448184">
                  <a:extLst>
                    <a:ext uri="{9D8B030D-6E8A-4147-A177-3AD203B41FA5}">
                      <a16:colId xmlns:a16="http://schemas.microsoft.com/office/drawing/2014/main" val="20000"/>
                    </a:ext>
                  </a:extLst>
                </a:gridCol>
                <a:gridCol w="2448184">
                  <a:extLst>
                    <a:ext uri="{9D8B030D-6E8A-4147-A177-3AD203B41FA5}">
                      <a16:colId xmlns:a16="http://schemas.microsoft.com/office/drawing/2014/main" val="20001"/>
                    </a:ext>
                  </a:extLst>
                </a:gridCol>
                <a:gridCol w="2448184">
                  <a:extLst>
                    <a:ext uri="{9D8B030D-6E8A-4147-A177-3AD203B41FA5}">
                      <a16:colId xmlns:a16="http://schemas.microsoft.com/office/drawing/2014/main" val="20002"/>
                    </a:ext>
                  </a:extLst>
                </a:gridCol>
              </a:tblGrid>
              <a:tr h="775607">
                <a:tc>
                  <a:txBody>
                    <a:bodyPr/>
                    <a:lstStyle/>
                    <a:p>
                      <a:pPr>
                        <a:defRPr b="1"/>
                      </a:pPr>
                      <a:r>
                        <a:t>Feature</a:t>
                      </a:r>
                    </a:p>
                  </a:txBody>
                  <a:tcPr/>
                </a:tc>
                <a:tc>
                  <a:txBody>
                    <a:bodyPr/>
                    <a:lstStyle/>
                    <a:p>
                      <a:pPr>
                        <a:defRPr b="1"/>
                      </a:pPr>
                      <a:r>
                        <a:t>Load Balancer</a:t>
                      </a:r>
                    </a:p>
                  </a:txBody>
                  <a:tcPr/>
                </a:tc>
                <a:tc>
                  <a:txBody>
                    <a:bodyPr/>
                    <a:lstStyle/>
                    <a:p>
                      <a:pPr>
                        <a:defRPr b="1"/>
                      </a:pPr>
                      <a:r>
                        <a:t>Reverse Proxy</a:t>
                      </a:r>
                    </a:p>
                  </a:txBody>
                  <a:tcPr/>
                </a:tc>
                <a:extLst>
                  <a:ext uri="{0D108BD9-81ED-4DB2-BD59-A6C34878D82A}">
                    <a16:rowId xmlns:a16="http://schemas.microsoft.com/office/drawing/2014/main" val="10000"/>
                  </a:ext>
                </a:extLst>
              </a:tr>
              <a:tr h="775607">
                <a:tc>
                  <a:txBody>
                    <a:bodyPr/>
                    <a:lstStyle/>
                    <a:p>
                      <a:r>
                        <a:t>Purpose</a:t>
                      </a:r>
                    </a:p>
                  </a:txBody>
                  <a:tcPr/>
                </a:tc>
                <a:tc>
                  <a:txBody>
                    <a:bodyPr/>
                    <a:lstStyle/>
                    <a:p>
                      <a:r>
                        <a:rPr dirty="0"/>
                        <a:t>Distributes traffic across servers</a:t>
                      </a:r>
                    </a:p>
                  </a:txBody>
                  <a:tcPr/>
                </a:tc>
                <a:tc>
                  <a:txBody>
                    <a:bodyPr/>
                    <a:lstStyle/>
                    <a:p>
                      <a:r>
                        <a:t>Forwards requests to one or more servers</a:t>
                      </a:r>
                    </a:p>
                  </a:txBody>
                  <a:tcPr/>
                </a:tc>
                <a:extLst>
                  <a:ext uri="{0D108BD9-81ED-4DB2-BD59-A6C34878D82A}">
                    <a16:rowId xmlns:a16="http://schemas.microsoft.com/office/drawing/2014/main" val="10001"/>
                  </a:ext>
                </a:extLst>
              </a:tr>
              <a:tr h="775607">
                <a:tc>
                  <a:txBody>
                    <a:bodyPr/>
                    <a:lstStyle/>
                    <a:p>
                      <a:r>
                        <a:t>Scope</a:t>
                      </a:r>
                    </a:p>
                  </a:txBody>
                  <a:tcPr/>
                </a:tc>
                <a:tc>
                  <a:txBody>
                    <a:bodyPr/>
                    <a:lstStyle/>
                    <a:p>
                      <a:r>
                        <a:t>Focused on load distribution</a:t>
                      </a:r>
                    </a:p>
                  </a:txBody>
                  <a:tcPr/>
                </a:tc>
                <a:tc>
                  <a:txBody>
                    <a:bodyPr/>
                    <a:lstStyle/>
                    <a:p>
                      <a:r>
                        <a:t>Handles caching, SSL, compression</a:t>
                      </a:r>
                    </a:p>
                  </a:txBody>
                  <a:tcPr/>
                </a:tc>
                <a:extLst>
                  <a:ext uri="{0D108BD9-81ED-4DB2-BD59-A6C34878D82A}">
                    <a16:rowId xmlns:a16="http://schemas.microsoft.com/office/drawing/2014/main" val="10002"/>
                  </a:ext>
                </a:extLst>
              </a:tr>
              <a:tr h="775607">
                <a:tc>
                  <a:txBody>
                    <a:bodyPr/>
                    <a:lstStyle/>
                    <a:p>
                      <a:r>
                        <a:t>Examples</a:t>
                      </a:r>
                    </a:p>
                  </a:txBody>
                  <a:tcPr/>
                </a:tc>
                <a:tc>
                  <a:txBody>
                    <a:bodyPr/>
                    <a:lstStyle/>
                    <a:p>
                      <a:r>
                        <a:t>AWS ELB, HAProxy</a:t>
                      </a:r>
                    </a:p>
                  </a:txBody>
                  <a:tcPr/>
                </a:tc>
                <a:tc>
                  <a:txBody>
                    <a:bodyPr/>
                    <a:lstStyle/>
                    <a:p>
                      <a:r>
                        <a:rPr dirty="0"/>
                        <a:t>NGINX, Apache, </a:t>
                      </a:r>
                      <a:r>
                        <a:rPr dirty="0" err="1"/>
                        <a:t>Traefik</a:t>
                      </a:r>
                      <a:endParaRP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 Key Takeaways</a:t>
            </a:r>
          </a:p>
        </p:txBody>
      </p:sp>
      <p:sp>
        <p:nvSpPr>
          <p:cNvPr id="3" name="Content Placeholder 2"/>
          <p:cNvSpPr>
            <a:spLocks noGrp="1"/>
          </p:cNvSpPr>
          <p:nvPr>
            <p:ph idx="1"/>
          </p:nvPr>
        </p:nvSpPr>
        <p:spPr>
          <a:xfrm>
            <a:off x="1088685" y="1511798"/>
            <a:ext cx="7353186" cy="3028311"/>
          </a:xfrm>
        </p:spPr>
        <p:txBody>
          <a:bodyPr wrap="square">
            <a:normAutofit fontScale="92500" lnSpcReduction="20000"/>
          </a:bodyPr>
          <a:lstStyle/>
          <a:p>
            <a:pPr>
              <a:defRPr sz="1800">
                <a:solidFill>
                  <a:srgbClr val="000000"/>
                </a:solidFill>
              </a:defRPr>
            </a:pPr>
            <a:r>
              <a:rPr dirty="0"/>
              <a:t>- A </a:t>
            </a:r>
            <a:r>
              <a:rPr b="1" dirty="0"/>
              <a:t>load balancer</a:t>
            </a:r>
            <a:r>
              <a:rPr dirty="0"/>
              <a:t> is a foundational component in modern distributed systems.</a:t>
            </a:r>
          </a:p>
          <a:p>
            <a:pPr>
              <a:defRPr sz="1800">
                <a:solidFill>
                  <a:srgbClr val="000000"/>
                </a:solidFill>
              </a:defRPr>
            </a:pPr>
            <a:r>
              <a:rPr dirty="0"/>
              <a:t>- It ensures availability, performance, and seamless failover.</a:t>
            </a:r>
          </a:p>
          <a:p>
            <a:pPr>
              <a:defRPr sz="1800">
                <a:solidFill>
                  <a:srgbClr val="000000"/>
                </a:solidFill>
              </a:defRPr>
            </a:pPr>
            <a:r>
              <a:rPr dirty="0"/>
              <a:t>- Operates at Layer 4 (TCP/UDP) and Layer 7 (HTTP/HTTPS) depending on needs.</a:t>
            </a:r>
          </a:p>
          <a:p>
            <a:pPr>
              <a:defRPr sz="1800">
                <a:solidFill>
                  <a:srgbClr val="000000"/>
                </a:solidFill>
              </a:defRPr>
            </a:pPr>
            <a:r>
              <a:rPr dirty="0"/>
              <a:t>- It integrates with cloud infrastructure, service meshes, and container orchestration platforms.</a:t>
            </a:r>
          </a:p>
          <a:p>
            <a:pPr>
              <a:defRPr sz="1800">
                <a:solidFill>
                  <a:srgbClr val="000000"/>
                </a:solidFill>
              </a:defRPr>
            </a:pPr>
            <a:r>
              <a:rPr dirty="0"/>
              <a:t>- Load balancing supports horizontal scalability and zero-downtime deployments, making it essential for building high-performance, cloud-native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Load Balancer?</a:t>
            </a:r>
          </a:p>
        </p:txBody>
      </p:sp>
      <p:sp>
        <p:nvSpPr>
          <p:cNvPr id="3" name="Content Placeholder 2"/>
          <p:cNvSpPr>
            <a:spLocks noGrp="1"/>
          </p:cNvSpPr>
          <p:nvPr>
            <p:ph idx="1"/>
          </p:nvPr>
        </p:nvSpPr>
        <p:spPr>
          <a:xfrm>
            <a:off x="1088685" y="1511799"/>
            <a:ext cx="7202456" cy="2929572"/>
          </a:xfrm>
        </p:spPr>
        <p:txBody>
          <a:bodyPr wrap="square">
            <a:normAutofit lnSpcReduction="10000"/>
          </a:bodyPr>
          <a:lstStyle/>
          <a:p>
            <a:pPr>
              <a:defRPr sz="1800">
                <a:solidFill>
                  <a:srgbClr val="000000"/>
                </a:solidFill>
              </a:defRPr>
            </a:pPr>
            <a:r>
              <a:rPr dirty="0"/>
              <a:t>A </a:t>
            </a:r>
            <a:r>
              <a:rPr b="1" dirty="0"/>
              <a:t>load balancer</a:t>
            </a:r>
            <a:r>
              <a:rPr dirty="0"/>
              <a:t> is a software or hardware component that </a:t>
            </a:r>
            <a:r>
              <a:rPr b="1" dirty="0"/>
              <a:t>distributes incoming network or application traffic</a:t>
            </a:r>
            <a:r>
              <a:rPr dirty="0"/>
              <a:t> across multiple backend servers. It acts like a traffic controller, ensuring no single server is overwhelmed. This distribution helps prevent downtime, ensures efficient use of resources, and improves responsiveness. Load balancers also act as a single point of entry into your application, allowing for centralized management of routing and security policies. They are essential for maintaining reliability in high-traffic environments and scaling applications dynamically.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a Load Balancer?</a:t>
            </a:r>
          </a:p>
        </p:txBody>
      </p:sp>
      <p:sp>
        <p:nvSpPr>
          <p:cNvPr id="3" name="Content Placeholder 2"/>
          <p:cNvSpPr>
            <a:spLocks noGrp="1"/>
          </p:cNvSpPr>
          <p:nvPr>
            <p:ph idx="1"/>
          </p:nvPr>
        </p:nvSpPr>
        <p:spPr>
          <a:xfrm>
            <a:off x="1088685" y="1511799"/>
            <a:ext cx="7202456" cy="2962230"/>
          </a:xfrm>
        </p:spPr>
        <p:txBody>
          <a:bodyPr wrap="square">
            <a:normAutofit fontScale="85000" lnSpcReduction="20000"/>
          </a:bodyPr>
          <a:lstStyle/>
          <a:p>
            <a:pPr algn="ctr">
              <a:defRPr sz="2400" b="1">
                <a:solidFill>
                  <a:srgbClr val="000000"/>
                </a:solidFill>
              </a:defRPr>
            </a:pPr>
            <a:r>
              <a:rPr dirty="0"/>
              <a:t>Benefits of Load Balancing:</a:t>
            </a:r>
          </a:p>
          <a:p>
            <a:pPr>
              <a:defRPr sz="1800">
                <a:solidFill>
                  <a:srgbClr val="000000"/>
                </a:solidFill>
              </a:defRPr>
            </a:pPr>
            <a:r>
              <a:rPr dirty="0"/>
              <a:t>- ✅ </a:t>
            </a:r>
            <a:r>
              <a:rPr b="1" dirty="0"/>
              <a:t>Improved Performance</a:t>
            </a:r>
            <a:r>
              <a:rPr dirty="0"/>
              <a:t>: Requests are distributed evenly, which reduces response time and avoids overload.</a:t>
            </a:r>
          </a:p>
          <a:p>
            <a:pPr>
              <a:defRPr sz="1800">
                <a:solidFill>
                  <a:srgbClr val="000000"/>
                </a:solidFill>
              </a:defRPr>
            </a:pPr>
            <a:r>
              <a:rPr dirty="0"/>
              <a:t>- 🔁 </a:t>
            </a:r>
            <a:r>
              <a:rPr b="1" dirty="0"/>
              <a:t>High Availability &amp; Redundancy</a:t>
            </a:r>
            <a:r>
              <a:rPr dirty="0"/>
              <a:t>: If one server fails, others take over without disrupting service.</a:t>
            </a:r>
          </a:p>
          <a:p>
            <a:pPr>
              <a:defRPr sz="1800">
                <a:solidFill>
                  <a:srgbClr val="000000"/>
                </a:solidFill>
              </a:defRPr>
            </a:pPr>
            <a:r>
              <a:rPr dirty="0"/>
              <a:t>- 📈 </a:t>
            </a:r>
            <a:r>
              <a:rPr b="1" dirty="0"/>
              <a:t>Scalability</a:t>
            </a:r>
            <a:r>
              <a:rPr dirty="0"/>
              <a:t>: Easily handle increasing traffic by adding more servers behind the load balancer.</a:t>
            </a:r>
          </a:p>
          <a:p>
            <a:pPr>
              <a:defRPr sz="1800">
                <a:solidFill>
                  <a:srgbClr val="000000"/>
                </a:solidFill>
              </a:defRPr>
            </a:pPr>
            <a:r>
              <a:rPr dirty="0"/>
              <a:t>- 🔐 </a:t>
            </a:r>
            <a:r>
              <a:rPr b="1" dirty="0"/>
              <a:t>Security</a:t>
            </a:r>
            <a:r>
              <a:rPr dirty="0"/>
              <a:t>: Load balancers can terminate SSL, protect backend infrastructure, and offer DDoS mitigation. In cloud-native architectures, they are vital for seamless blue-green deployments and rolling updates, enabling zero-downtime releases.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Real-Life Analogy</a:t>
            </a:r>
          </a:p>
        </p:txBody>
      </p:sp>
      <p:sp>
        <p:nvSpPr>
          <p:cNvPr id="3" name="Content Placeholder 2"/>
          <p:cNvSpPr>
            <a:spLocks noGrp="1"/>
          </p:cNvSpPr>
          <p:nvPr>
            <p:ph idx="1"/>
          </p:nvPr>
        </p:nvSpPr>
        <p:spPr>
          <a:xfrm>
            <a:off x="1088685" y="1511798"/>
            <a:ext cx="7202456" cy="3028312"/>
          </a:xfrm>
        </p:spPr>
        <p:txBody>
          <a:bodyPr wrap="square">
            <a:normAutofit/>
          </a:bodyPr>
          <a:lstStyle/>
          <a:p>
            <a:pPr>
              <a:defRPr sz="1800">
                <a:solidFill>
                  <a:srgbClr val="000000"/>
                </a:solidFill>
              </a:defRPr>
            </a:pPr>
            <a:r>
              <a:rPr sz="2000" dirty="0"/>
              <a:t>Imagine a restaurant with many cashiers. A person at the entrance directs customers to the cashier with the shortest line. This is similar to how a load balancer distributes traffic among multiple servers. Without this traffic controller, customers (users) would crowd one line (server), causing delays and frustration. The analogy highlights how load balancers optimize the flow of requests, reduce congestion, and improve the overall user experience in large-scale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Balancing Algorithms</a:t>
            </a:r>
          </a:p>
        </p:txBody>
      </p:sp>
      <p:sp>
        <p:nvSpPr>
          <p:cNvPr id="3" name="Content Placeholder 2"/>
          <p:cNvSpPr>
            <a:spLocks noGrp="1"/>
          </p:cNvSpPr>
          <p:nvPr>
            <p:ph idx="1"/>
          </p:nvPr>
        </p:nvSpPr>
        <p:spPr>
          <a:xfrm>
            <a:off x="1088685" y="1511798"/>
            <a:ext cx="7202456" cy="3028311"/>
          </a:xfrm>
        </p:spPr>
        <p:txBody>
          <a:bodyPr wrap="square">
            <a:normAutofit fontScale="77500" lnSpcReduction="20000"/>
          </a:bodyPr>
          <a:lstStyle/>
          <a:p>
            <a:pPr algn="ctr">
              <a:defRPr sz="2400" b="1">
                <a:solidFill>
                  <a:srgbClr val="000000"/>
                </a:solidFill>
              </a:defRPr>
            </a:pPr>
            <a:r>
              <a:rPr dirty="0"/>
              <a:t>Common Algorithms:</a:t>
            </a:r>
          </a:p>
          <a:p>
            <a:pPr>
              <a:defRPr sz="1800">
                <a:solidFill>
                  <a:srgbClr val="000000"/>
                </a:solidFill>
              </a:defRPr>
            </a:pPr>
            <a:r>
              <a:rPr dirty="0"/>
              <a:t>1. </a:t>
            </a:r>
            <a:r>
              <a:rPr b="1" dirty="0"/>
              <a:t>Round Robin</a:t>
            </a:r>
            <a:r>
              <a:rPr dirty="0"/>
              <a:t> – Equal turn for all servers, ideal when all servers have equal capability.</a:t>
            </a:r>
          </a:p>
          <a:p>
            <a:pPr>
              <a:defRPr sz="1800">
                <a:solidFill>
                  <a:srgbClr val="000000"/>
                </a:solidFill>
              </a:defRPr>
            </a:pPr>
            <a:r>
              <a:rPr dirty="0"/>
              <a:t>2. </a:t>
            </a:r>
            <a:r>
              <a:rPr b="1" dirty="0"/>
              <a:t>Least Connections</a:t>
            </a:r>
            <a:r>
              <a:rPr dirty="0"/>
              <a:t> – Directs traffic to the server with the fewest active sessions. Best for sessions of unpredictable length.</a:t>
            </a:r>
          </a:p>
          <a:p>
            <a:pPr>
              <a:defRPr sz="1800">
                <a:solidFill>
                  <a:srgbClr val="000000"/>
                </a:solidFill>
              </a:defRPr>
            </a:pPr>
            <a:r>
              <a:rPr dirty="0"/>
              <a:t>3. </a:t>
            </a:r>
            <a:r>
              <a:rPr b="1" dirty="0"/>
              <a:t>IP Hash</a:t>
            </a:r>
            <a:r>
              <a:rPr dirty="0"/>
              <a:t> – Hashes the client's IP address to route consistently to the same server, useful for session persistence.</a:t>
            </a:r>
          </a:p>
          <a:p>
            <a:pPr>
              <a:defRPr sz="1800">
                <a:solidFill>
                  <a:srgbClr val="000000"/>
                </a:solidFill>
              </a:defRPr>
            </a:pPr>
            <a:r>
              <a:rPr dirty="0"/>
              <a:t>4. </a:t>
            </a:r>
            <a:r>
              <a:rPr b="1" dirty="0"/>
              <a:t>Weighted Round Robin</a:t>
            </a:r>
            <a:r>
              <a:rPr dirty="0"/>
              <a:t> – Distributes based on server capacity or weight. Heavier-weighted servers receive more traffic.</a:t>
            </a:r>
          </a:p>
          <a:p>
            <a:pPr>
              <a:defRPr sz="1800">
                <a:solidFill>
                  <a:srgbClr val="000000"/>
                </a:solidFill>
              </a:defRPr>
            </a:pPr>
            <a:r>
              <a:rPr dirty="0"/>
              <a:t>5. </a:t>
            </a:r>
            <a:r>
              <a:rPr b="1" dirty="0"/>
              <a:t>Random</a:t>
            </a:r>
            <a:r>
              <a:rPr dirty="0"/>
              <a:t> – Simple and lightweight; useful when traffic is not intense or predictable. These algorithms ensure optimal resource usage and allow customizable routing policies based on real-time load and application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Load Balancers</a:t>
            </a:r>
          </a:p>
        </p:txBody>
      </p:sp>
      <p:graphicFrame>
        <p:nvGraphicFramePr>
          <p:cNvPr id="3" name="Table 2"/>
          <p:cNvGraphicFramePr>
            <a:graphicFrameLocks noGrp="1"/>
          </p:cNvGraphicFramePr>
          <p:nvPr>
            <p:extLst>
              <p:ext uri="{D42A27DB-BD31-4B8C-83A1-F6EECF244321}">
                <p14:modId xmlns:p14="http://schemas.microsoft.com/office/powerpoint/2010/main" val="2045750255"/>
              </p:ext>
            </p:extLst>
          </p:nvPr>
        </p:nvGraphicFramePr>
        <p:xfrm>
          <a:off x="1088685" y="1461407"/>
          <a:ext cx="7202456" cy="3003096"/>
        </p:xfrm>
        <a:graphic>
          <a:graphicData uri="http://schemas.openxmlformats.org/drawingml/2006/table">
            <a:tbl>
              <a:tblPr firstRow="1" bandRow="1">
                <a:tableStyleId>{5C22544A-7EE6-4342-B048-85BDC9FD1C3A}</a:tableStyleId>
              </a:tblPr>
              <a:tblGrid>
                <a:gridCol w="3601228">
                  <a:extLst>
                    <a:ext uri="{9D8B030D-6E8A-4147-A177-3AD203B41FA5}">
                      <a16:colId xmlns:a16="http://schemas.microsoft.com/office/drawing/2014/main" val="20000"/>
                    </a:ext>
                  </a:extLst>
                </a:gridCol>
                <a:gridCol w="3601228">
                  <a:extLst>
                    <a:ext uri="{9D8B030D-6E8A-4147-A177-3AD203B41FA5}">
                      <a16:colId xmlns:a16="http://schemas.microsoft.com/office/drawing/2014/main" val="20001"/>
                    </a:ext>
                  </a:extLst>
                </a:gridCol>
              </a:tblGrid>
              <a:tr h="488496">
                <a:tc>
                  <a:txBody>
                    <a:bodyPr/>
                    <a:lstStyle/>
                    <a:p>
                      <a:pPr>
                        <a:defRPr b="1"/>
                      </a:pPr>
                      <a:r>
                        <a:t>Type</a:t>
                      </a:r>
                    </a:p>
                  </a:txBody>
                  <a:tcPr/>
                </a:tc>
                <a:tc>
                  <a:txBody>
                    <a:bodyPr/>
                    <a:lstStyle/>
                    <a:p>
                      <a:pPr>
                        <a:defRPr b="1"/>
                      </a:pPr>
                      <a:r>
                        <a:t>Description</a:t>
                      </a:r>
                    </a:p>
                  </a:txBody>
                  <a:tcPr/>
                </a:tc>
                <a:extLst>
                  <a:ext uri="{0D108BD9-81ED-4DB2-BD59-A6C34878D82A}">
                    <a16:rowId xmlns:a16="http://schemas.microsoft.com/office/drawing/2014/main" val="10000"/>
                  </a:ext>
                </a:extLst>
              </a:tr>
              <a:tr h="488496">
                <a:tc>
                  <a:txBody>
                    <a:bodyPr/>
                    <a:lstStyle/>
                    <a:p>
                      <a:r>
                        <a:t>Layer 4 (L4)</a:t>
                      </a:r>
                    </a:p>
                  </a:txBody>
                  <a:tcPr/>
                </a:tc>
                <a:tc>
                  <a:txBody>
                    <a:bodyPr/>
                    <a:lstStyle/>
                    <a:p>
                      <a:r>
                        <a:t>Operates at Transport Layer (TCP/UDP). Routes based on IP &amp; Port. Very fast.</a:t>
                      </a:r>
                    </a:p>
                  </a:txBody>
                  <a:tcPr/>
                </a:tc>
                <a:extLst>
                  <a:ext uri="{0D108BD9-81ED-4DB2-BD59-A6C34878D82A}">
                    <a16:rowId xmlns:a16="http://schemas.microsoft.com/office/drawing/2014/main" val="10001"/>
                  </a:ext>
                </a:extLst>
              </a:tr>
              <a:tr h="488496">
                <a:tc>
                  <a:txBody>
                    <a:bodyPr/>
                    <a:lstStyle/>
                    <a:p>
                      <a:r>
                        <a:rPr dirty="0"/>
                        <a:t>Layer 7 (L7)</a:t>
                      </a:r>
                    </a:p>
                  </a:txBody>
                  <a:tcPr/>
                </a:tc>
                <a:tc>
                  <a:txBody>
                    <a:bodyPr/>
                    <a:lstStyle/>
                    <a:p>
                      <a:r>
                        <a:t>Operates at Application Layer (HTTP/HTTPS). Routes based on URL, headers, cookies.</a:t>
                      </a:r>
                    </a:p>
                  </a:txBody>
                  <a:tcPr/>
                </a:tc>
                <a:extLst>
                  <a:ext uri="{0D108BD9-81ED-4DB2-BD59-A6C34878D82A}">
                    <a16:rowId xmlns:a16="http://schemas.microsoft.com/office/drawing/2014/main" val="10002"/>
                  </a:ext>
                </a:extLst>
              </a:tr>
              <a:tr h="488496">
                <a:tc>
                  <a:txBody>
                    <a:bodyPr/>
                    <a:lstStyle/>
                    <a:p>
                      <a:r>
                        <a:t>Hardware</a:t>
                      </a:r>
                    </a:p>
                  </a:txBody>
                  <a:tcPr/>
                </a:tc>
                <a:tc>
                  <a:txBody>
                    <a:bodyPr/>
                    <a:lstStyle/>
                    <a:p>
                      <a:r>
                        <a:t>Physical appliances (e.g., F5). High performance, costly.</a:t>
                      </a:r>
                    </a:p>
                  </a:txBody>
                  <a:tcPr/>
                </a:tc>
                <a:extLst>
                  <a:ext uri="{0D108BD9-81ED-4DB2-BD59-A6C34878D82A}">
                    <a16:rowId xmlns:a16="http://schemas.microsoft.com/office/drawing/2014/main" val="10003"/>
                  </a:ext>
                </a:extLst>
              </a:tr>
              <a:tr h="488496">
                <a:tc>
                  <a:txBody>
                    <a:bodyPr/>
                    <a:lstStyle/>
                    <a:p>
                      <a:r>
                        <a:t>Software</a:t>
                      </a:r>
                    </a:p>
                  </a:txBody>
                  <a:tcPr/>
                </a:tc>
                <a:tc>
                  <a:txBody>
                    <a:bodyPr/>
                    <a:lstStyle/>
                    <a:p>
                      <a:r>
                        <a:t>Installed on servers (e.g., NGINX, HAProxy). Flexible and cost-effective.</a:t>
                      </a:r>
                    </a:p>
                  </a:txBody>
                  <a:tcPr/>
                </a:tc>
                <a:extLst>
                  <a:ext uri="{0D108BD9-81ED-4DB2-BD59-A6C34878D82A}">
                    <a16:rowId xmlns:a16="http://schemas.microsoft.com/office/drawing/2014/main" val="10004"/>
                  </a:ext>
                </a:extLst>
              </a:tr>
              <a:tr h="488496">
                <a:tc>
                  <a:txBody>
                    <a:bodyPr/>
                    <a:lstStyle/>
                    <a:p>
                      <a:r>
                        <a:t>Cloud</a:t>
                      </a:r>
                    </a:p>
                  </a:txBody>
                  <a:tcPr/>
                </a:tc>
                <a:tc>
                  <a:txBody>
                    <a:bodyPr/>
                    <a:lstStyle/>
                    <a:p>
                      <a:r>
                        <a:rPr dirty="0"/>
                        <a:t>Managed services (e.g., AWS ELB, Azure LB). Scalable, easy to use.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Load Balancers Work</a:t>
            </a:r>
          </a:p>
        </p:txBody>
      </p:sp>
      <p:sp>
        <p:nvSpPr>
          <p:cNvPr id="3" name="Content Placeholder 2"/>
          <p:cNvSpPr>
            <a:spLocks noGrp="1"/>
          </p:cNvSpPr>
          <p:nvPr>
            <p:ph idx="1"/>
          </p:nvPr>
        </p:nvSpPr>
        <p:spPr>
          <a:xfrm>
            <a:off x="1088685" y="1511799"/>
            <a:ext cx="7202456" cy="2970394"/>
          </a:xfrm>
        </p:spPr>
        <p:txBody>
          <a:bodyPr wrap="square">
            <a:normAutofit fontScale="92500" lnSpcReduction="20000"/>
          </a:bodyPr>
          <a:lstStyle/>
          <a:p>
            <a:pPr>
              <a:defRPr sz="1800">
                <a:solidFill>
                  <a:srgbClr val="000000"/>
                </a:solidFill>
              </a:defRPr>
            </a:pPr>
            <a:r>
              <a:rPr dirty="0"/>
              <a:t>1. User makes a request to a domain like `example.com`.</a:t>
            </a:r>
          </a:p>
          <a:p>
            <a:pPr>
              <a:defRPr sz="1800">
                <a:solidFill>
                  <a:srgbClr val="000000"/>
                </a:solidFill>
              </a:defRPr>
            </a:pPr>
            <a:r>
              <a:rPr dirty="0"/>
              <a:t>2. DNS resolves it to the load balancer's IP address.</a:t>
            </a:r>
          </a:p>
          <a:p>
            <a:pPr>
              <a:defRPr sz="1800">
                <a:solidFill>
                  <a:srgbClr val="000000"/>
                </a:solidFill>
              </a:defRPr>
            </a:pPr>
            <a:r>
              <a:rPr dirty="0"/>
              <a:t>3. The load balancer evaluates the request (using algorithms or health checks).</a:t>
            </a:r>
          </a:p>
          <a:p>
            <a:pPr>
              <a:defRPr sz="1800">
                <a:solidFill>
                  <a:srgbClr val="000000"/>
                </a:solidFill>
              </a:defRPr>
            </a:pPr>
            <a:r>
              <a:rPr dirty="0"/>
              <a:t>4. It selects a healthy backend server and forwards the request.</a:t>
            </a:r>
          </a:p>
          <a:p>
            <a:pPr>
              <a:defRPr sz="1800">
                <a:solidFill>
                  <a:srgbClr val="000000"/>
                </a:solidFill>
              </a:defRPr>
            </a:pPr>
            <a:r>
              <a:rPr dirty="0"/>
              <a:t>5. If a server is down, the load balancer skips it until it recovers.</a:t>
            </a:r>
          </a:p>
          <a:p>
            <a:pPr>
              <a:defRPr sz="1800">
                <a:solidFill>
                  <a:srgbClr val="000000"/>
                </a:solidFill>
              </a:defRPr>
            </a:pPr>
            <a:r>
              <a:rPr dirty="0"/>
              <a:t>Load balancers can also modify the request/response (at Layer 7), perform SSL termination, compress data, and monitor latency. Their presence abstracts backend complexities from clients while enhancing fault tolerance and overall system resilience.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Health Checks</a:t>
            </a:r>
          </a:p>
        </p:txBody>
      </p:sp>
      <p:sp>
        <p:nvSpPr>
          <p:cNvPr id="3" name="Content Placeholder 2"/>
          <p:cNvSpPr>
            <a:spLocks noGrp="1"/>
          </p:cNvSpPr>
          <p:nvPr>
            <p:ph idx="1"/>
          </p:nvPr>
        </p:nvSpPr>
        <p:spPr>
          <a:xfrm>
            <a:off x="1088685" y="1511798"/>
            <a:ext cx="7202456" cy="3028311"/>
          </a:xfrm>
        </p:spPr>
        <p:txBody>
          <a:bodyPr wrap="square">
            <a:normAutofit/>
          </a:bodyPr>
          <a:lstStyle/>
          <a:p>
            <a:pPr>
              <a:defRPr sz="1800">
                <a:solidFill>
                  <a:srgbClr val="000000"/>
                </a:solidFill>
              </a:defRPr>
            </a:pPr>
            <a:r>
              <a:rPr sz="2000" dirty="0"/>
              <a:t>Load balancers continuously monitor backend servers using health checks — typically HTTP/HTTPS/TCP pings. If a server fails these checks (e.g., returns a 500 status or doesn’t respond), it is marked as unhealthy and removed from the routing pool. This mechanism allows load balancers to avoid sending requests to failed servers and helps with automatic recovery and self-healing of applications. Health checks ensure application uptime and responsiveness, especially during traffic spikes or infrastructure changes.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Balancer in Modern Architecture</a:t>
            </a:r>
          </a:p>
        </p:txBody>
      </p:sp>
      <p:sp>
        <p:nvSpPr>
          <p:cNvPr id="3" name="Content Placeholder 2"/>
          <p:cNvSpPr>
            <a:spLocks noGrp="1"/>
          </p:cNvSpPr>
          <p:nvPr>
            <p:ph idx="1"/>
          </p:nvPr>
        </p:nvSpPr>
        <p:spPr>
          <a:xfrm>
            <a:off x="1088685" y="1511798"/>
            <a:ext cx="7202456" cy="2913245"/>
          </a:xfrm>
        </p:spPr>
        <p:txBody>
          <a:bodyPr wrap="square">
            <a:normAutofit fontScale="85000" lnSpcReduction="20000"/>
          </a:bodyPr>
          <a:lstStyle/>
          <a:p>
            <a:pPr>
              <a:defRPr sz="1800">
                <a:solidFill>
                  <a:srgbClr val="000000"/>
                </a:solidFill>
              </a:defRPr>
            </a:pPr>
            <a:r>
              <a:rPr dirty="0"/>
              <a:t>In microservices, cloud-native apps, and Kubernetes environments, load balancers go beyond simple request routing. They enable:</a:t>
            </a:r>
          </a:p>
          <a:p>
            <a:pPr>
              <a:defRPr sz="1800">
                <a:solidFill>
                  <a:srgbClr val="000000"/>
                </a:solidFill>
              </a:defRPr>
            </a:pPr>
            <a:r>
              <a:rPr dirty="0"/>
              <a:t>- </a:t>
            </a:r>
            <a:r>
              <a:rPr b="1" dirty="0"/>
              <a:t>Service Discovery</a:t>
            </a:r>
            <a:r>
              <a:rPr dirty="0"/>
              <a:t>: Dynamically find and route to available services</a:t>
            </a:r>
          </a:p>
          <a:p>
            <a:pPr>
              <a:defRPr sz="1800">
                <a:solidFill>
                  <a:srgbClr val="000000"/>
                </a:solidFill>
              </a:defRPr>
            </a:pPr>
            <a:r>
              <a:rPr dirty="0"/>
              <a:t>- </a:t>
            </a:r>
            <a:r>
              <a:rPr b="1" dirty="0"/>
              <a:t>Traffic Splitting</a:t>
            </a:r>
            <a:r>
              <a:rPr dirty="0"/>
              <a:t>: For canary or blue-green deployments</a:t>
            </a:r>
          </a:p>
          <a:p>
            <a:pPr>
              <a:defRPr sz="1800">
                <a:solidFill>
                  <a:srgbClr val="000000"/>
                </a:solidFill>
              </a:defRPr>
            </a:pPr>
            <a:r>
              <a:rPr dirty="0"/>
              <a:t>- </a:t>
            </a:r>
            <a:r>
              <a:rPr b="1" dirty="0"/>
              <a:t>Security Layer</a:t>
            </a:r>
            <a:r>
              <a:rPr dirty="0"/>
              <a:t>: Centralized SSL, authentication, and request validation</a:t>
            </a:r>
          </a:p>
          <a:p>
            <a:pPr>
              <a:defRPr sz="1800">
                <a:solidFill>
                  <a:srgbClr val="000000"/>
                </a:solidFill>
              </a:defRPr>
            </a:pPr>
            <a:r>
              <a:rPr dirty="0"/>
              <a:t>- </a:t>
            </a:r>
            <a:r>
              <a:rPr b="1" dirty="0"/>
              <a:t>Observability</a:t>
            </a:r>
            <a:r>
              <a:rPr dirty="0"/>
              <a:t>: Metrics, tracing, and logging integration</a:t>
            </a:r>
          </a:p>
          <a:p>
            <a:pPr>
              <a:defRPr sz="1800">
                <a:solidFill>
                  <a:srgbClr val="000000"/>
                </a:solidFill>
              </a:defRPr>
            </a:pPr>
            <a:r>
              <a:rPr dirty="0"/>
              <a:t>In platforms like Istio or </a:t>
            </a:r>
            <a:r>
              <a:rPr dirty="0" err="1"/>
              <a:t>Linkerd</a:t>
            </a:r>
            <a:r>
              <a:rPr dirty="0"/>
              <a:t>, load balancing is handled at the sidecar proxy level, empowering smart routing decisions with retries, rate limiting, and circuit breaking features. Load balancers in these systems support complex scenarios like multi-cluster failover, geo-routing, and tenant-based isolation.</a:t>
            </a:r>
          </a:p>
        </p:txBody>
      </p:sp>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system_design</Template>
  <TotalTime>11</TotalTime>
  <Words>2668</Words>
  <Application>Microsoft Office PowerPoint</Application>
  <PresentationFormat>On-screen Show (16:9)</PresentationFormat>
  <Paragraphs>174</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Gill Sans MT</vt:lpstr>
      <vt:lpstr>system_design</vt:lpstr>
      <vt:lpstr>What is a Load Balancer?</vt:lpstr>
      <vt:lpstr>What is a Load Balancer?</vt:lpstr>
      <vt:lpstr>Why Use a Load Balancer?</vt:lpstr>
      <vt:lpstr>Real-Life Analogy</vt:lpstr>
      <vt:lpstr>Load Balancing Algorithms</vt:lpstr>
      <vt:lpstr>Types of Load Balancers</vt:lpstr>
      <vt:lpstr>How Load Balancers Work</vt:lpstr>
      <vt:lpstr>Health Checks</vt:lpstr>
      <vt:lpstr>Load Balancer in Modern Architecture</vt:lpstr>
      <vt:lpstr>Load Balancer vs Reverse Proxy</vt:lpstr>
      <vt:lpstr>Summary - 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17</cp:revision>
  <dcterms:created xsi:type="dcterms:W3CDTF">2013-01-27T09:14:16Z</dcterms:created>
  <dcterms:modified xsi:type="dcterms:W3CDTF">2025-04-11T10:21:01Z</dcterms:modified>
  <cp:category/>
</cp:coreProperties>
</file>