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68"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4/14/2025</a:t>
            </a:fld>
            <a:endParaRPr lang="en-US"/>
          </a:p>
        </p:txBody>
      </p:sp>
      <p:sp>
        <p:nvSpPr>
          <p:cNvPr id="5" name="Footer Placeholder 4"/>
          <p:cNvSpPr>
            <a:spLocks noGrp="1"/>
          </p:cNvSpPr>
          <p:nvPr>
            <p:ph type="ftr" sz="quarter" idx="11"/>
          </p:nvPr>
        </p:nvSpPr>
        <p:spPr>
          <a:xfrm>
            <a:off x="1812376" y="246981"/>
            <a:ext cx="3730436" cy="231901"/>
          </a:xfrm>
        </p:spPr>
        <p:txBody>
          <a:bodyPr/>
          <a:lstStyle/>
          <a:p>
            <a:endParaRPr lang="en-US"/>
          </a:p>
        </p:txBody>
      </p:sp>
      <p:sp>
        <p:nvSpPr>
          <p:cNvPr id="6" name="Slide Number Placeholder 5"/>
          <p:cNvSpPr>
            <a:spLocks noGrp="1"/>
          </p:cNvSpPr>
          <p:nvPr>
            <p:ph type="sldNum" sz="quarter" idx="12"/>
          </p:nvPr>
        </p:nvSpPr>
        <p:spPr>
          <a:xfrm>
            <a:off x="1078249" y="599230"/>
            <a:ext cx="608264" cy="377684"/>
          </a:xfrm>
        </p:spPr>
        <p:txBody>
          <a:bodyPr/>
          <a:lstStyle/>
          <a:p>
            <a:fld id="{C1FF6DA9-008F-8B48-92A6-B652298478BF}" type="slidenum">
              <a:rPr lang="en-US" smtClean="0"/>
              <a:t>‹#›</a:t>
            </a:fld>
            <a:endParaRPr lang="en-US"/>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765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0599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537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8260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87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8388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0237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7226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02423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1895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5BCAD085-E8A6-8845-BD4E-CB4CCA059FC4}" type="datetimeFigureOut">
              <a:rPr lang="en-US" smtClean="0"/>
              <a:t>4/14/2025</a:t>
            </a:fld>
            <a:endParaRPr lang="en-US"/>
          </a:p>
        </p:txBody>
      </p:sp>
      <p:sp>
        <p:nvSpPr>
          <p:cNvPr id="6" name="Footer Placeholder 5"/>
          <p:cNvSpPr>
            <a:spLocks noGrp="1"/>
          </p:cNvSpPr>
          <p:nvPr>
            <p:ph type="ftr" sz="quarter" idx="11"/>
          </p:nvPr>
        </p:nvSpPr>
        <p:spPr>
          <a:xfrm>
            <a:off x="1085537" y="238981"/>
            <a:ext cx="4155753" cy="240698"/>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1051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5BCAD085-E8A6-8845-BD4E-CB4CCA059FC4}" type="datetimeFigureOut">
              <a:rPr lang="en-US" smtClean="0"/>
              <a:t>4/14/2025</a:t>
            </a:fld>
            <a:endParaRPr lang="en-US"/>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C1FF6DA9-008F-8B48-92A6-B652298478BF}" type="slidenum">
              <a:rPr lang="en-US" smtClean="0"/>
              <a:t>‹#›</a:t>
            </a:fld>
            <a:endParaRPr lang="en-US"/>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29292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What is Caching?</a:t>
            </a:r>
          </a:p>
        </p:txBody>
      </p:sp>
      <p:sp>
        <p:nvSpPr>
          <p:cNvPr id="3" name="Subtitle 2"/>
          <p:cNvSpPr>
            <a:spLocks noGrp="1"/>
          </p:cNvSpPr>
          <p:nvPr>
            <p:ph type="subTitle" idx="1"/>
          </p:nvPr>
        </p:nvSpPr>
        <p:spPr/>
        <p:txBody>
          <a:bodyPr/>
          <a:lstStyle/>
          <a:p>
            <a:r>
              <a:rPr dirty="0"/>
              <a:t>Auto-generated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Cache Eviction Policies</a:t>
            </a:r>
          </a:p>
        </p:txBody>
      </p:sp>
      <p:sp>
        <p:nvSpPr>
          <p:cNvPr id="3" name="Content Placeholder 2"/>
          <p:cNvSpPr>
            <a:spLocks noGrp="1"/>
          </p:cNvSpPr>
          <p:nvPr>
            <p:ph idx="1"/>
          </p:nvPr>
        </p:nvSpPr>
        <p:spPr>
          <a:xfrm>
            <a:off x="1088685" y="1511798"/>
            <a:ext cx="7202456" cy="3028311"/>
          </a:xfrm>
        </p:spPr>
        <p:txBody>
          <a:bodyPr wrap="square">
            <a:normAutofit fontScale="70000" lnSpcReduction="20000"/>
          </a:bodyPr>
          <a:lstStyle/>
          <a:p>
            <a:pPr algn="ctr">
              <a:defRPr sz="2400" b="1">
                <a:solidFill>
                  <a:srgbClr val="000000"/>
                </a:solidFill>
              </a:defRPr>
            </a:pPr>
            <a:r>
              <a:rPr dirty="0"/>
              <a:t>How Cache Decides What to Remove:</a:t>
            </a:r>
          </a:p>
          <a:p>
            <a:pPr>
              <a:defRPr sz="1800">
                <a:solidFill>
                  <a:srgbClr val="000000"/>
                </a:solidFill>
              </a:defRPr>
            </a:pPr>
            <a:r>
              <a:rPr dirty="0"/>
              <a:t>- </a:t>
            </a:r>
            <a:r>
              <a:rPr b="1" dirty="0"/>
              <a:t>LRU (Least Recently Used)</a:t>
            </a:r>
            <a:r>
              <a:rPr dirty="0"/>
              <a:t>: Removes data not accessed for the longest time.</a:t>
            </a:r>
          </a:p>
          <a:p>
            <a:pPr>
              <a:defRPr sz="1800">
                <a:solidFill>
                  <a:srgbClr val="000000"/>
                </a:solidFill>
              </a:defRPr>
            </a:pPr>
            <a:r>
              <a:rPr dirty="0"/>
              <a:t>- </a:t>
            </a:r>
            <a:r>
              <a:rPr b="1" dirty="0"/>
              <a:t>LFU (Least Frequently Used)</a:t>
            </a:r>
            <a:r>
              <a:rPr dirty="0"/>
              <a:t>: Evicts data with the fewest accesses.</a:t>
            </a:r>
          </a:p>
          <a:p>
            <a:pPr>
              <a:defRPr sz="1800">
                <a:solidFill>
                  <a:srgbClr val="000000"/>
                </a:solidFill>
              </a:defRPr>
            </a:pPr>
            <a:r>
              <a:rPr dirty="0"/>
              <a:t>- </a:t>
            </a:r>
            <a:r>
              <a:rPr b="1" dirty="0"/>
              <a:t>FIFO (First In First Out)</a:t>
            </a:r>
            <a:r>
              <a:rPr dirty="0"/>
              <a:t>: Removes the oldest stored data.</a:t>
            </a:r>
          </a:p>
          <a:p>
            <a:pPr>
              <a:defRPr sz="1800">
                <a:solidFill>
                  <a:srgbClr val="000000"/>
                </a:solidFill>
              </a:defRPr>
            </a:pPr>
            <a:r>
              <a:rPr dirty="0"/>
              <a:t>- </a:t>
            </a:r>
            <a:r>
              <a:rPr b="1" dirty="0"/>
              <a:t>Random</a:t>
            </a:r>
            <a:r>
              <a:rPr dirty="0"/>
              <a:t>: Deletes a random entry.</a:t>
            </a:r>
          </a:p>
          <a:p>
            <a:pPr>
              <a:defRPr sz="1800">
                <a:solidFill>
                  <a:srgbClr val="000000"/>
                </a:solidFill>
              </a:defRPr>
            </a:pPr>
            <a:r>
              <a:rPr dirty="0"/>
              <a:t>Choosing the right policy ensures memory efficiency and optimal cache performance.</a:t>
            </a:r>
          </a:p>
          <a:p>
            <a:pPr algn="ctr">
              <a:defRPr sz="2400" b="1">
                <a:solidFill>
                  <a:srgbClr val="000000"/>
                </a:solidFill>
              </a:defRPr>
            </a:pPr>
            <a:r>
              <a:rPr dirty="0"/>
              <a:t>Depth:</a:t>
            </a:r>
          </a:p>
          <a:p>
            <a:pPr>
              <a:defRPr sz="1800">
                <a:solidFill>
                  <a:srgbClr val="000000"/>
                </a:solidFill>
              </a:defRPr>
            </a:pPr>
            <a:r>
              <a:rPr dirty="0"/>
              <a:t>Eviction policies help maintain cache size limits. For example, LRU is commonly used in systems where recent access patterns predict future use. In contrast, LFU is better when frequently accessed items should persist longer. Some systems use hybrid policies to balance access recency and frequency.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710" y="366625"/>
            <a:ext cx="7202456" cy="786926"/>
          </a:xfrm>
        </p:spPr>
        <p:txBody>
          <a:bodyPr/>
          <a:lstStyle/>
          <a:p>
            <a:r>
              <a:rPr dirty="0"/>
              <a:t>Multi-layered Cache System</a:t>
            </a:r>
          </a:p>
        </p:txBody>
      </p:sp>
      <p:sp>
        <p:nvSpPr>
          <p:cNvPr id="3" name="TextBox 2"/>
          <p:cNvSpPr txBox="1"/>
          <p:nvPr/>
        </p:nvSpPr>
        <p:spPr>
          <a:xfrm>
            <a:off x="958834" y="1006594"/>
            <a:ext cx="7638159" cy="3539430"/>
          </a:xfrm>
          <a:prstGeom prst="rect">
            <a:avLst/>
          </a:prstGeom>
          <a:solidFill>
            <a:srgbClr val="2E2E2E"/>
          </a:solidFill>
        </p:spPr>
        <p:txBody>
          <a:bodyPr wrap="square">
            <a:spAutoFit/>
          </a:bodyPr>
          <a:lstStyle/>
          <a:p>
            <a:endParaRPr sz="1400" dirty="0"/>
          </a:p>
          <a:p>
            <a:pPr algn="l">
              <a:defRPr sz="1800">
                <a:solidFill>
                  <a:srgbClr val="FFFFFF"/>
                </a:solidFill>
                <a:latin typeface="Courier New"/>
              </a:defRPr>
            </a:pPr>
            <a:r>
              <a:rPr sz="1400" dirty="0"/>
              <a:t>### Typical Layers:</a:t>
            </a:r>
            <a:br>
              <a:rPr sz="1400" dirty="0"/>
            </a:br>
            <a:r>
              <a:rPr sz="1400" dirty="0"/>
              <a:t>```</a:t>
            </a:r>
            <a:br>
              <a:rPr sz="1400" dirty="0"/>
            </a:br>
            <a:r>
              <a:rPr sz="1400" dirty="0"/>
              <a:t>[User Request]</a:t>
            </a:r>
            <a:br>
              <a:rPr sz="1400" dirty="0"/>
            </a:br>
            <a:r>
              <a:rPr sz="1400" dirty="0"/>
              <a:t>     ↓</a:t>
            </a:r>
            <a:br>
              <a:rPr sz="1400" dirty="0"/>
            </a:br>
            <a:r>
              <a:rPr sz="1400" dirty="0"/>
              <a:t>[Browser Cache]</a:t>
            </a:r>
            <a:br>
              <a:rPr sz="1400" dirty="0"/>
            </a:br>
            <a:r>
              <a:rPr sz="1400" dirty="0"/>
              <a:t>     ↓</a:t>
            </a:r>
            <a:br>
              <a:rPr sz="1400" dirty="0"/>
            </a:br>
            <a:r>
              <a:rPr sz="1400" dirty="0"/>
              <a:t>[CDN Cache]</a:t>
            </a:r>
            <a:br>
              <a:rPr sz="1400" dirty="0"/>
            </a:br>
            <a:r>
              <a:rPr sz="1400" dirty="0"/>
              <a:t>     ↓</a:t>
            </a:r>
            <a:br>
              <a:rPr sz="1400" dirty="0"/>
            </a:br>
            <a:r>
              <a:rPr sz="1400" dirty="0"/>
              <a:t>[Application Cache]</a:t>
            </a:r>
            <a:br>
              <a:rPr sz="1400" dirty="0"/>
            </a:br>
            <a:r>
              <a:rPr sz="1400" dirty="0"/>
              <a:t>     ↓</a:t>
            </a:r>
            <a:br>
              <a:rPr sz="1400" dirty="0"/>
            </a:br>
            <a:r>
              <a:rPr sz="1400" dirty="0"/>
              <a:t>[Database]</a:t>
            </a:r>
            <a:br>
              <a:rPr sz="1400" dirty="0"/>
            </a:br>
            <a:r>
              <a:rPr sz="1400" dirty="0"/>
              <a:t>```</a:t>
            </a:r>
            <a:br>
              <a:rPr sz="1400" dirty="0"/>
            </a:br>
            <a:r>
              <a:rPr sz="1400" dirty="0"/>
              <a:t>Each layer reduces load and latency for the next.</a:t>
            </a:r>
            <a:br>
              <a:rPr sz="1400" dirty="0"/>
            </a:br>
            <a:br>
              <a:rPr sz="1400" dirty="0"/>
            </a:br>
            <a:endParaRPr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Risks and Challenges in Caching</a:t>
            </a:r>
          </a:p>
        </p:txBody>
      </p:sp>
      <p:sp>
        <p:nvSpPr>
          <p:cNvPr id="3" name="Content Placeholder 2"/>
          <p:cNvSpPr>
            <a:spLocks noGrp="1"/>
          </p:cNvSpPr>
          <p:nvPr>
            <p:ph idx="1"/>
          </p:nvPr>
        </p:nvSpPr>
        <p:spPr>
          <a:xfrm>
            <a:off x="1088685" y="1511798"/>
            <a:ext cx="7202456" cy="3028312"/>
          </a:xfrm>
        </p:spPr>
        <p:txBody>
          <a:bodyPr wrap="square">
            <a:normAutofit fontScale="70000" lnSpcReduction="20000"/>
          </a:bodyPr>
          <a:lstStyle/>
          <a:p>
            <a:pPr algn="ctr">
              <a:defRPr sz="2400" b="1">
                <a:solidFill>
                  <a:srgbClr val="000000"/>
                </a:solidFill>
              </a:defRPr>
            </a:pPr>
            <a:r>
              <a:rPr dirty="0"/>
              <a:t>Common Pitfalls:</a:t>
            </a:r>
          </a:p>
          <a:p>
            <a:pPr>
              <a:defRPr sz="1800">
                <a:solidFill>
                  <a:srgbClr val="000000"/>
                </a:solidFill>
              </a:defRPr>
            </a:pPr>
            <a:r>
              <a:rPr dirty="0"/>
              <a:t>- ⚠️ </a:t>
            </a:r>
            <a:r>
              <a:rPr b="1" dirty="0"/>
              <a:t>Stale Data</a:t>
            </a:r>
            <a:r>
              <a:rPr dirty="0"/>
              <a:t>: Without proper invalidation, users may receive outdated information.</a:t>
            </a:r>
          </a:p>
          <a:p>
            <a:pPr>
              <a:defRPr sz="1800">
                <a:solidFill>
                  <a:srgbClr val="000000"/>
                </a:solidFill>
              </a:defRPr>
            </a:pPr>
            <a:r>
              <a:rPr dirty="0"/>
              <a:t>- ⚠️ </a:t>
            </a:r>
            <a:r>
              <a:rPr b="1" dirty="0"/>
              <a:t>Cache Stampede</a:t>
            </a:r>
            <a:r>
              <a:rPr dirty="0"/>
              <a:t>: If many requests trigger the same cache miss, it can overload backend systems.</a:t>
            </a:r>
          </a:p>
          <a:p>
            <a:pPr>
              <a:defRPr sz="1800">
                <a:solidFill>
                  <a:srgbClr val="000000"/>
                </a:solidFill>
              </a:defRPr>
            </a:pPr>
            <a:r>
              <a:rPr dirty="0"/>
              <a:t>- ⚠️ </a:t>
            </a:r>
            <a:r>
              <a:rPr b="1" dirty="0"/>
              <a:t>Memory Overhead</a:t>
            </a:r>
            <a:r>
              <a:rPr dirty="0"/>
              <a:t>: Caching large volumes of data may consume excessive RAM or storage.</a:t>
            </a:r>
          </a:p>
          <a:p>
            <a:pPr>
              <a:defRPr sz="1800">
                <a:solidFill>
                  <a:srgbClr val="000000"/>
                </a:solidFill>
              </a:defRPr>
            </a:pPr>
            <a:r>
              <a:rPr dirty="0"/>
              <a:t>- ⚠️ </a:t>
            </a:r>
            <a:r>
              <a:rPr b="1" dirty="0"/>
              <a:t>Security Issues</a:t>
            </a:r>
            <a:r>
              <a:rPr dirty="0"/>
              <a:t>: Storing sensitive or personal data in cache without protection can lead to leaks.</a:t>
            </a:r>
          </a:p>
          <a:p>
            <a:pPr algn="ctr">
              <a:defRPr sz="2400" b="1">
                <a:solidFill>
                  <a:srgbClr val="000000"/>
                </a:solidFill>
              </a:defRPr>
            </a:pPr>
            <a:r>
              <a:rPr dirty="0"/>
              <a:t>Depth:</a:t>
            </a:r>
          </a:p>
          <a:p>
            <a:pPr>
              <a:defRPr sz="1800">
                <a:solidFill>
                  <a:srgbClr val="000000"/>
                </a:solidFill>
              </a:defRPr>
            </a:pPr>
            <a:r>
              <a:rPr dirty="0"/>
              <a:t>To mitigate these issues, engineers use patterns like mutex locks or request coalescing to prevent stampedes, set memory usage limits, and apply encryption for sensitive cache entries.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Best Practices for Caching</a:t>
            </a:r>
          </a:p>
        </p:txBody>
      </p:sp>
      <p:sp>
        <p:nvSpPr>
          <p:cNvPr id="3" name="Content Placeholder 2"/>
          <p:cNvSpPr>
            <a:spLocks noGrp="1"/>
          </p:cNvSpPr>
          <p:nvPr>
            <p:ph idx="1"/>
          </p:nvPr>
        </p:nvSpPr>
        <p:spPr>
          <a:xfrm>
            <a:off x="1088684" y="1511798"/>
            <a:ext cx="7304201" cy="3028311"/>
          </a:xfrm>
        </p:spPr>
        <p:txBody>
          <a:bodyPr wrap="square">
            <a:normAutofit fontScale="70000" lnSpcReduction="20000"/>
          </a:bodyPr>
          <a:lstStyle/>
          <a:p>
            <a:pPr algn="ctr">
              <a:defRPr sz="2400" b="1">
                <a:solidFill>
                  <a:srgbClr val="000000"/>
                </a:solidFill>
              </a:defRPr>
            </a:pPr>
            <a:r>
              <a:rPr dirty="0"/>
              <a:t>Tips for Effective Caching:</a:t>
            </a:r>
          </a:p>
          <a:p>
            <a:pPr>
              <a:defRPr sz="1800">
                <a:solidFill>
                  <a:srgbClr val="000000"/>
                </a:solidFill>
              </a:defRPr>
            </a:pPr>
            <a:r>
              <a:rPr dirty="0"/>
              <a:t>- Set appropriate TTLs to ensure freshness</a:t>
            </a:r>
          </a:p>
          <a:p>
            <a:pPr>
              <a:defRPr sz="1800">
                <a:solidFill>
                  <a:srgbClr val="000000"/>
                </a:solidFill>
              </a:defRPr>
            </a:pPr>
            <a:r>
              <a:rPr dirty="0"/>
              <a:t>- Use unique and scoped cache keys to prevent collisions</a:t>
            </a:r>
          </a:p>
          <a:p>
            <a:pPr>
              <a:defRPr sz="1800">
                <a:solidFill>
                  <a:srgbClr val="000000"/>
                </a:solidFill>
              </a:defRPr>
            </a:pPr>
            <a:r>
              <a:rPr dirty="0"/>
              <a:t>- Monitor cache hit/miss ratios for optimization</a:t>
            </a:r>
          </a:p>
          <a:p>
            <a:pPr>
              <a:defRPr sz="1800">
                <a:solidFill>
                  <a:srgbClr val="000000"/>
                </a:solidFill>
              </a:defRPr>
            </a:pPr>
            <a:r>
              <a:rPr dirty="0"/>
              <a:t>- Implement graceful fallback when cache fails</a:t>
            </a:r>
          </a:p>
          <a:p>
            <a:pPr>
              <a:defRPr sz="1800">
                <a:solidFill>
                  <a:srgbClr val="000000"/>
                </a:solidFill>
              </a:defRPr>
            </a:pPr>
            <a:r>
              <a:rPr dirty="0"/>
              <a:t>- Separate concerns: don’t cache everything blindly; know what to cache and why</a:t>
            </a:r>
          </a:p>
          <a:p>
            <a:pPr algn="ctr">
              <a:defRPr sz="2400" b="1">
                <a:solidFill>
                  <a:srgbClr val="000000"/>
                </a:solidFill>
              </a:defRPr>
            </a:pPr>
            <a:r>
              <a:rPr dirty="0"/>
              <a:t>Depth:</a:t>
            </a:r>
          </a:p>
          <a:p>
            <a:pPr>
              <a:defRPr sz="1800">
                <a:solidFill>
                  <a:srgbClr val="000000"/>
                </a:solidFill>
              </a:defRPr>
            </a:pPr>
            <a:r>
              <a:rPr dirty="0"/>
              <a:t>Following best practices can ensure caching works in your favor. For example, monitoring hit/miss ratios reveals inefficiencies. Also, fallback mechanisms ensure applications don’t crash or delay too much in case of a cache outage.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Real-world Examples of Caching</a:t>
            </a:r>
          </a:p>
        </p:txBody>
      </p:sp>
      <p:graphicFrame>
        <p:nvGraphicFramePr>
          <p:cNvPr id="3" name="Table 2"/>
          <p:cNvGraphicFramePr>
            <a:graphicFrameLocks noGrp="1"/>
          </p:cNvGraphicFramePr>
          <p:nvPr>
            <p:extLst>
              <p:ext uri="{D42A27DB-BD31-4B8C-83A1-F6EECF244321}">
                <p14:modId xmlns:p14="http://schemas.microsoft.com/office/powerpoint/2010/main" val="2240685595"/>
              </p:ext>
            </p:extLst>
          </p:nvPr>
        </p:nvGraphicFramePr>
        <p:xfrm>
          <a:off x="1088685" y="1408176"/>
          <a:ext cx="7202458" cy="3131934"/>
        </p:xfrm>
        <a:graphic>
          <a:graphicData uri="http://schemas.openxmlformats.org/drawingml/2006/table">
            <a:tbl>
              <a:tblPr firstRow="1" bandRow="1">
                <a:tableStyleId>{5C22544A-7EE6-4342-B048-85BDC9FD1C3A}</a:tableStyleId>
              </a:tblPr>
              <a:tblGrid>
                <a:gridCol w="3601229">
                  <a:extLst>
                    <a:ext uri="{9D8B030D-6E8A-4147-A177-3AD203B41FA5}">
                      <a16:colId xmlns:a16="http://schemas.microsoft.com/office/drawing/2014/main" val="20000"/>
                    </a:ext>
                  </a:extLst>
                </a:gridCol>
                <a:gridCol w="3601229">
                  <a:extLst>
                    <a:ext uri="{9D8B030D-6E8A-4147-A177-3AD203B41FA5}">
                      <a16:colId xmlns:a16="http://schemas.microsoft.com/office/drawing/2014/main" val="20001"/>
                    </a:ext>
                  </a:extLst>
                </a:gridCol>
              </a:tblGrid>
              <a:tr h="521989">
                <a:tc>
                  <a:txBody>
                    <a:bodyPr/>
                    <a:lstStyle/>
                    <a:p>
                      <a:pPr>
                        <a:defRPr b="1"/>
                      </a:pPr>
                      <a:r>
                        <a:t>Use Case</a:t>
                      </a:r>
                    </a:p>
                  </a:txBody>
                  <a:tcPr/>
                </a:tc>
                <a:tc>
                  <a:txBody>
                    <a:bodyPr/>
                    <a:lstStyle/>
                    <a:p>
                      <a:pPr>
                        <a:defRPr b="1"/>
                      </a:pPr>
                      <a:r>
                        <a:t>Cache Used</a:t>
                      </a:r>
                    </a:p>
                  </a:txBody>
                  <a:tcPr/>
                </a:tc>
                <a:extLst>
                  <a:ext uri="{0D108BD9-81ED-4DB2-BD59-A6C34878D82A}">
                    <a16:rowId xmlns:a16="http://schemas.microsoft.com/office/drawing/2014/main" val="10000"/>
                  </a:ext>
                </a:extLst>
              </a:tr>
              <a:tr h="521989">
                <a:tc>
                  <a:txBody>
                    <a:bodyPr/>
                    <a:lstStyle/>
                    <a:p>
                      <a:r>
                        <a:t>Product list page</a:t>
                      </a:r>
                    </a:p>
                  </a:txBody>
                  <a:tcPr/>
                </a:tc>
                <a:tc>
                  <a:txBody>
                    <a:bodyPr/>
                    <a:lstStyle/>
                    <a:p>
                      <a:r>
                        <a:t>Redis</a:t>
                      </a:r>
                    </a:p>
                  </a:txBody>
                  <a:tcPr/>
                </a:tc>
                <a:extLst>
                  <a:ext uri="{0D108BD9-81ED-4DB2-BD59-A6C34878D82A}">
                    <a16:rowId xmlns:a16="http://schemas.microsoft.com/office/drawing/2014/main" val="10001"/>
                  </a:ext>
                </a:extLst>
              </a:tr>
              <a:tr h="521989">
                <a:tc>
                  <a:txBody>
                    <a:bodyPr/>
                    <a:lstStyle/>
                    <a:p>
                      <a:r>
                        <a:rPr dirty="0"/>
                        <a:t>Search autocomplete</a:t>
                      </a:r>
                    </a:p>
                  </a:txBody>
                  <a:tcPr/>
                </a:tc>
                <a:tc>
                  <a:txBody>
                    <a:bodyPr/>
                    <a:lstStyle/>
                    <a:p>
                      <a:r>
                        <a:t>In-memory cache</a:t>
                      </a:r>
                    </a:p>
                  </a:txBody>
                  <a:tcPr/>
                </a:tc>
                <a:extLst>
                  <a:ext uri="{0D108BD9-81ED-4DB2-BD59-A6C34878D82A}">
                    <a16:rowId xmlns:a16="http://schemas.microsoft.com/office/drawing/2014/main" val="10002"/>
                  </a:ext>
                </a:extLst>
              </a:tr>
              <a:tr h="521989">
                <a:tc>
                  <a:txBody>
                    <a:bodyPr/>
                    <a:lstStyle/>
                    <a:p>
                      <a:r>
                        <a:t>User sessions</a:t>
                      </a:r>
                    </a:p>
                  </a:txBody>
                  <a:tcPr/>
                </a:tc>
                <a:tc>
                  <a:txBody>
                    <a:bodyPr/>
                    <a:lstStyle/>
                    <a:p>
                      <a:r>
                        <a:t>JWT or Redis</a:t>
                      </a:r>
                    </a:p>
                  </a:txBody>
                  <a:tcPr/>
                </a:tc>
                <a:extLst>
                  <a:ext uri="{0D108BD9-81ED-4DB2-BD59-A6C34878D82A}">
                    <a16:rowId xmlns:a16="http://schemas.microsoft.com/office/drawing/2014/main" val="10003"/>
                  </a:ext>
                </a:extLst>
              </a:tr>
              <a:tr h="521989">
                <a:tc>
                  <a:txBody>
                    <a:bodyPr/>
                    <a:lstStyle/>
                    <a:p>
                      <a:r>
                        <a:t>Image delivery</a:t>
                      </a:r>
                    </a:p>
                  </a:txBody>
                  <a:tcPr/>
                </a:tc>
                <a:tc>
                  <a:txBody>
                    <a:bodyPr/>
                    <a:lstStyle/>
                    <a:p>
                      <a:r>
                        <a:t>CDN</a:t>
                      </a:r>
                    </a:p>
                  </a:txBody>
                  <a:tcPr/>
                </a:tc>
                <a:extLst>
                  <a:ext uri="{0D108BD9-81ED-4DB2-BD59-A6C34878D82A}">
                    <a16:rowId xmlns:a16="http://schemas.microsoft.com/office/drawing/2014/main" val="10004"/>
                  </a:ext>
                </a:extLst>
              </a:tr>
              <a:tr h="521989">
                <a:tc>
                  <a:txBody>
                    <a:bodyPr/>
                    <a:lstStyle/>
                    <a:p>
                      <a:r>
                        <a:t>Weather API</a:t>
                      </a:r>
                    </a:p>
                  </a:txBody>
                  <a:tcPr/>
                </a:tc>
                <a:tc>
                  <a:txBody>
                    <a:bodyPr/>
                    <a:lstStyle/>
                    <a:p>
                      <a:r>
                        <a:rPr dirty="0"/>
                        <a:t>Location-based cache</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Memoization Example in Python</a:t>
            </a:r>
          </a:p>
        </p:txBody>
      </p:sp>
      <p:sp>
        <p:nvSpPr>
          <p:cNvPr id="3" name="TextBox 2"/>
          <p:cNvSpPr txBox="1"/>
          <p:nvPr/>
        </p:nvSpPr>
        <p:spPr>
          <a:xfrm>
            <a:off x="1088685" y="1403176"/>
            <a:ext cx="7202456" cy="3139321"/>
          </a:xfrm>
          <a:prstGeom prst="rect">
            <a:avLst/>
          </a:prstGeom>
          <a:solidFill>
            <a:srgbClr val="2E2E2E"/>
          </a:solidFill>
        </p:spPr>
        <p:txBody>
          <a:bodyPr wrap="square">
            <a:spAutoFit/>
          </a:bodyPr>
          <a:lstStyle/>
          <a:p>
            <a:endParaRPr dirty="0"/>
          </a:p>
          <a:p>
            <a:pPr algn="l">
              <a:defRPr sz="1800">
                <a:solidFill>
                  <a:srgbClr val="FFFFFF"/>
                </a:solidFill>
                <a:latin typeface="Courier New"/>
              </a:defRPr>
            </a:pPr>
            <a:r>
              <a:rPr dirty="0"/>
              <a:t>### Code Snippet:</a:t>
            </a:r>
            <a:br>
              <a:rPr dirty="0"/>
            </a:br>
            <a:r>
              <a:rPr dirty="0"/>
              <a:t>```python</a:t>
            </a:r>
            <a:br>
              <a:rPr dirty="0"/>
            </a:br>
            <a:r>
              <a:rPr dirty="0"/>
              <a:t>def fib(n, cache={}):</a:t>
            </a:r>
            <a:br>
              <a:rPr dirty="0"/>
            </a:br>
            <a:r>
              <a:rPr dirty="0"/>
              <a:t>    if n in cache:</a:t>
            </a:r>
            <a:br>
              <a:rPr dirty="0"/>
            </a:br>
            <a:r>
              <a:rPr dirty="0"/>
              <a:t>        return cache[n]</a:t>
            </a:r>
            <a:br>
              <a:rPr dirty="0"/>
            </a:br>
            <a:r>
              <a:rPr dirty="0"/>
              <a:t>    if n &lt;= 1:</a:t>
            </a:r>
            <a:br>
              <a:rPr dirty="0"/>
            </a:br>
            <a:r>
              <a:rPr dirty="0"/>
              <a:t>        return n</a:t>
            </a:r>
            <a:br>
              <a:rPr dirty="0"/>
            </a:br>
            <a:r>
              <a:rPr dirty="0"/>
              <a:t>    cache[n] = fib(n-1, cache) + fib(n-2, cache)</a:t>
            </a:r>
            <a:br>
              <a:rPr dirty="0"/>
            </a:br>
            <a:r>
              <a:rPr dirty="0"/>
              <a:t>    return cache[n]</a:t>
            </a:r>
            <a:br>
              <a:rPr dirty="0"/>
            </a:br>
            <a:r>
              <a:rPr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Redis Caching Example in Node.js</a:t>
            </a:r>
          </a:p>
        </p:txBody>
      </p:sp>
      <p:sp>
        <p:nvSpPr>
          <p:cNvPr id="3" name="TextBox 2"/>
          <p:cNvSpPr txBox="1"/>
          <p:nvPr/>
        </p:nvSpPr>
        <p:spPr>
          <a:xfrm>
            <a:off x="1088685" y="1414810"/>
            <a:ext cx="7202455" cy="3046988"/>
          </a:xfrm>
          <a:prstGeom prst="rect">
            <a:avLst/>
          </a:prstGeom>
          <a:solidFill>
            <a:srgbClr val="2E2E2E"/>
          </a:solidFill>
        </p:spPr>
        <p:txBody>
          <a:bodyPr wrap="square">
            <a:spAutoFit/>
          </a:bodyPr>
          <a:lstStyle/>
          <a:p>
            <a:endParaRPr sz="1200" dirty="0"/>
          </a:p>
          <a:p>
            <a:pPr algn="l">
              <a:defRPr sz="1800">
                <a:solidFill>
                  <a:srgbClr val="FFFFFF"/>
                </a:solidFill>
                <a:latin typeface="Courier New"/>
              </a:defRPr>
            </a:pPr>
            <a:r>
              <a:rPr sz="1200" dirty="0"/>
              <a:t>### Code Snippet:</a:t>
            </a:r>
            <a:br>
              <a:rPr sz="1200" dirty="0"/>
            </a:br>
            <a:r>
              <a:rPr sz="1200" dirty="0"/>
              <a:t>```</a:t>
            </a:r>
            <a:r>
              <a:rPr sz="1200" dirty="0" err="1"/>
              <a:t>javascript</a:t>
            </a:r>
            <a:br>
              <a:rPr sz="1200" dirty="0"/>
            </a:br>
            <a:r>
              <a:rPr sz="1200" dirty="0"/>
              <a:t>const </a:t>
            </a:r>
            <a:r>
              <a:rPr sz="1200" dirty="0" err="1"/>
              <a:t>redis</a:t>
            </a:r>
            <a:r>
              <a:rPr sz="1200" dirty="0"/>
              <a:t> = require('</a:t>
            </a:r>
            <a:r>
              <a:rPr sz="1200" dirty="0" err="1"/>
              <a:t>redis</a:t>
            </a:r>
            <a:r>
              <a:rPr sz="1200" dirty="0"/>
              <a:t>');</a:t>
            </a:r>
            <a:br>
              <a:rPr sz="1200" dirty="0"/>
            </a:br>
            <a:r>
              <a:rPr sz="1200" dirty="0"/>
              <a:t>const client = </a:t>
            </a:r>
            <a:r>
              <a:rPr sz="1200" dirty="0" err="1"/>
              <a:t>redis.createClient</a:t>
            </a:r>
            <a:r>
              <a:rPr sz="1200" dirty="0"/>
              <a:t>();</a:t>
            </a:r>
            <a:br>
              <a:rPr sz="1200" dirty="0"/>
            </a:br>
            <a:br>
              <a:rPr sz="1200" dirty="0"/>
            </a:br>
            <a:r>
              <a:rPr sz="1200" dirty="0" err="1"/>
              <a:t>app.get</a:t>
            </a:r>
            <a:r>
              <a:rPr sz="1200" dirty="0"/>
              <a:t>('/data', async (req, res) =&gt; {</a:t>
            </a:r>
            <a:br>
              <a:rPr sz="1200" dirty="0"/>
            </a:br>
            <a:r>
              <a:rPr sz="1200" dirty="0"/>
              <a:t>  const cached = await </a:t>
            </a:r>
            <a:r>
              <a:rPr sz="1200" dirty="0" err="1"/>
              <a:t>client.get</a:t>
            </a:r>
            <a:r>
              <a:rPr sz="1200" dirty="0"/>
              <a:t>('data-key');</a:t>
            </a:r>
            <a:br>
              <a:rPr sz="1200" dirty="0"/>
            </a:br>
            <a:r>
              <a:rPr sz="1200" dirty="0"/>
              <a:t>  if (cached) return </a:t>
            </a:r>
            <a:r>
              <a:rPr sz="1200" dirty="0" err="1"/>
              <a:t>res.send</a:t>
            </a:r>
            <a:r>
              <a:rPr sz="1200" dirty="0"/>
              <a:t>(</a:t>
            </a:r>
            <a:r>
              <a:rPr sz="1200" dirty="0" err="1"/>
              <a:t>JSON.parse</a:t>
            </a:r>
            <a:r>
              <a:rPr sz="1200" dirty="0"/>
              <a:t>(cached));</a:t>
            </a:r>
            <a:br>
              <a:rPr sz="1200" dirty="0"/>
            </a:br>
            <a:r>
              <a:rPr sz="1200" dirty="0"/>
              <a:t>  const data = await </a:t>
            </a:r>
            <a:r>
              <a:rPr sz="1200" dirty="0" err="1"/>
              <a:t>fetchDataFromDB</a:t>
            </a:r>
            <a:r>
              <a:rPr sz="1200" dirty="0"/>
              <a:t>();</a:t>
            </a:r>
            <a:br>
              <a:rPr sz="1200" dirty="0"/>
            </a:br>
            <a:r>
              <a:rPr sz="1200" dirty="0"/>
              <a:t>  </a:t>
            </a:r>
            <a:r>
              <a:rPr sz="1200" dirty="0" err="1"/>
              <a:t>client.setex</a:t>
            </a:r>
            <a:r>
              <a:rPr sz="1200" dirty="0"/>
              <a:t>('data-key', 3600, </a:t>
            </a:r>
            <a:r>
              <a:rPr sz="1200" dirty="0" err="1"/>
              <a:t>JSON.stringify</a:t>
            </a:r>
            <a:r>
              <a:rPr sz="1200" dirty="0"/>
              <a:t>(data));</a:t>
            </a:r>
            <a:br>
              <a:rPr sz="1200" dirty="0"/>
            </a:br>
            <a:r>
              <a:rPr sz="1200" dirty="0"/>
              <a:t>  </a:t>
            </a:r>
            <a:r>
              <a:rPr sz="1200" dirty="0" err="1"/>
              <a:t>res.send</a:t>
            </a:r>
            <a:r>
              <a:rPr sz="1200" dirty="0"/>
              <a:t>(data);</a:t>
            </a:r>
            <a:br>
              <a:rPr sz="1200" dirty="0"/>
            </a:br>
            <a:r>
              <a:rPr sz="1200" dirty="0"/>
              <a:t>});</a:t>
            </a:r>
            <a:br>
              <a:rPr sz="1200" dirty="0"/>
            </a:br>
            <a:r>
              <a:rPr sz="1200" dirty="0"/>
              <a:t>```</a:t>
            </a:r>
            <a:br>
              <a:rPr sz="1200" dirty="0"/>
            </a:br>
            <a:br>
              <a:rPr sz="1200" dirty="0"/>
            </a:br>
            <a:endParaRPr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Caching?</a:t>
            </a:r>
          </a:p>
        </p:txBody>
      </p:sp>
      <p:sp>
        <p:nvSpPr>
          <p:cNvPr id="3" name="Content Placeholder 2"/>
          <p:cNvSpPr>
            <a:spLocks noGrp="1"/>
          </p:cNvSpPr>
          <p:nvPr>
            <p:ph idx="1"/>
          </p:nvPr>
        </p:nvSpPr>
        <p:spPr>
          <a:xfrm>
            <a:off x="1088685" y="1511798"/>
            <a:ext cx="7581786" cy="3028311"/>
          </a:xfrm>
        </p:spPr>
        <p:txBody>
          <a:bodyPr wrap="square">
            <a:normAutofit fontScale="85000" lnSpcReduction="20000"/>
          </a:bodyPr>
          <a:lstStyle/>
          <a:p>
            <a:pPr algn="ctr">
              <a:defRPr sz="2400" b="1">
                <a:solidFill>
                  <a:srgbClr val="000000"/>
                </a:solidFill>
              </a:defRPr>
            </a:pPr>
            <a:r>
              <a:rPr dirty="0"/>
              <a:t>Definition:</a:t>
            </a:r>
          </a:p>
          <a:p>
            <a:pPr>
              <a:defRPr sz="1800">
                <a:solidFill>
                  <a:srgbClr val="000000"/>
                </a:solidFill>
              </a:defRPr>
            </a:pPr>
            <a:r>
              <a:rPr dirty="0"/>
              <a:t>Caching is a data storage technique where frequently accessed or expensive-to-fetch data is stored temporarily in a high-speed storage layer. This allows subsequent requests for the same data to be served faster.</a:t>
            </a:r>
          </a:p>
          <a:p>
            <a:pPr algn="ctr">
              <a:defRPr sz="2400" b="1">
                <a:solidFill>
                  <a:srgbClr val="000000"/>
                </a:solidFill>
              </a:defRPr>
            </a:pPr>
            <a:r>
              <a:rPr dirty="0"/>
              <a:t>Depth:</a:t>
            </a:r>
          </a:p>
          <a:p>
            <a:pPr>
              <a:defRPr sz="1800">
                <a:solidFill>
                  <a:srgbClr val="000000"/>
                </a:solidFill>
              </a:defRPr>
            </a:pPr>
            <a:r>
              <a:rPr dirty="0"/>
              <a:t>Caching works by temporarily storing copies of data in a high-speed layer like RAM. This avoids frequent round-trips to slower data sources like databases or APIs. The cache can be local (on the same server), distributed (shared across servers), or layered (multiple cache levels). Modern applications often use caching to meet performance SLAs and reduce infrastructure costs.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Use Caching?</a:t>
            </a:r>
          </a:p>
        </p:txBody>
      </p:sp>
      <p:sp>
        <p:nvSpPr>
          <p:cNvPr id="3" name="Content Placeholder 2"/>
          <p:cNvSpPr>
            <a:spLocks noGrp="1"/>
          </p:cNvSpPr>
          <p:nvPr>
            <p:ph idx="1"/>
          </p:nvPr>
        </p:nvSpPr>
        <p:spPr>
          <a:xfrm>
            <a:off x="1088685" y="1511799"/>
            <a:ext cx="7202456" cy="3092858"/>
          </a:xfrm>
        </p:spPr>
        <p:txBody>
          <a:bodyPr wrap="square">
            <a:normAutofit fontScale="70000" lnSpcReduction="20000"/>
          </a:bodyPr>
          <a:lstStyle/>
          <a:p>
            <a:pPr algn="ctr">
              <a:defRPr sz="2400" b="1">
                <a:solidFill>
                  <a:srgbClr val="000000"/>
                </a:solidFill>
              </a:defRPr>
            </a:pPr>
            <a:r>
              <a:rPr dirty="0"/>
              <a:t>Benefits:</a:t>
            </a:r>
          </a:p>
          <a:p>
            <a:pPr>
              <a:defRPr sz="1800">
                <a:solidFill>
                  <a:srgbClr val="000000"/>
                </a:solidFill>
              </a:defRPr>
            </a:pPr>
            <a:r>
              <a:rPr dirty="0"/>
              <a:t>- 🚀 </a:t>
            </a:r>
            <a:r>
              <a:rPr b="1" dirty="0"/>
              <a:t>Reduces latency</a:t>
            </a:r>
            <a:r>
              <a:rPr dirty="0"/>
              <a:t>: By storing results closer to the user or computation layer, data retrieval is much faster.</a:t>
            </a:r>
          </a:p>
          <a:p>
            <a:pPr>
              <a:defRPr sz="1800">
                <a:solidFill>
                  <a:srgbClr val="000000"/>
                </a:solidFill>
              </a:defRPr>
            </a:pPr>
            <a:r>
              <a:rPr dirty="0"/>
              <a:t>- 📉 </a:t>
            </a:r>
            <a:r>
              <a:rPr b="1" dirty="0"/>
              <a:t>Reduces backend load</a:t>
            </a:r>
            <a:r>
              <a:rPr dirty="0"/>
              <a:t>: Caching offloads repetitive processing from databases and APIs.</a:t>
            </a:r>
          </a:p>
          <a:p>
            <a:pPr>
              <a:defRPr sz="1800">
                <a:solidFill>
                  <a:srgbClr val="000000"/>
                </a:solidFill>
              </a:defRPr>
            </a:pPr>
            <a:r>
              <a:rPr dirty="0"/>
              <a:t>- 📈 </a:t>
            </a:r>
            <a:r>
              <a:rPr b="1" dirty="0"/>
              <a:t>Improves scalability</a:t>
            </a:r>
            <a:r>
              <a:rPr dirty="0"/>
              <a:t>: Applications can handle more traffic with the same resources.</a:t>
            </a:r>
          </a:p>
          <a:p>
            <a:pPr>
              <a:defRPr sz="1800">
                <a:solidFill>
                  <a:srgbClr val="000000"/>
                </a:solidFill>
              </a:defRPr>
            </a:pPr>
            <a:r>
              <a:rPr dirty="0"/>
              <a:t>- 😀 </a:t>
            </a:r>
            <a:r>
              <a:rPr b="1" dirty="0"/>
              <a:t>Enhances user experience</a:t>
            </a:r>
            <a:r>
              <a:rPr dirty="0"/>
              <a:t>: Faster response times mean better usability and customer satisfaction.</a:t>
            </a:r>
          </a:p>
          <a:p>
            <a:pPr algn="ctr">
              <a:defRPr sz="2400" b="1">
                <a:solidFill>
                  <a:srgbClr val="000000"/>
                </a:solidFill>
              </a:defRPr>
            </a:pPr>
            <a:r>
              <a:rPr dirty="0"/>
              <a:t>Depth:</a:t>
            </a:r>
          </a:p>
          <a:p>
            <a:pPr>
              <a:defRPr sz="1800">
                <a:solidFill>
                  <a:srgbClr val="000000"/>
                </a:solidFill>
              </a:defRPr>
            </a:pPr>
            <a:r>
              <a:rPr dirty="0"/>
              <a:t>Caching significantly improves the efficiency of system resources. For example, instead of querying a database 10,000 times for the same product details, a single query result can be cached and reused. This not only speeds up delivery but also protects the database from heavy read loads.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Caching Analogy</a:t>
            </a:r>
          </a:p>
        </p:txBody>
      </p:sp>
      <p:sp>
        <p:nvSpPr>
          <p:cNvPr id="3" name="Content Placeholder 2"/>
          <p:cNvSpPr>
            <a:spLocks noGrp="1"/>
          </p:cNvSpPr>
          <p:nvPr>
            <p:ph idx="1"/>
          </p:nvPr>
        </p:nvSpPr>
        <p:spPr>
          <a:xfrm>
            <a:off x="1088684" y="1511799"/>
            <a:ext cx="7320529" cy="2970394"/>
          </a:xfrm>
        </p:spPr>
        <p:txBody>
          <a:bodyPr wrap="square">
            <a:normAutofit fontScale="92500" lnSpcReduction="20000"/>
          </a:bodyPr>
          <a:lstStyle/>
          <a:p>
            <a:pPr algn="ctr">
              <a:defRPr sz="2400" b="1">
                <a:solidFill>
                  <a:srgbClr val="000000"/>
                </a:solidFill>
              </a:defRPr>
            </a:pPr>
            <a:r>
              <a:rPr dirty="0"/>
              <a:t>Real-World Analogy:</a:t>
            </a:r>
          </a:p>
          <a:p>
            <a:pPr>
              <a:defRPr sz="1800">
                <a:solidFill>
                  <a:srgbClr val="000000"/>
                </a:solidFill>
              </a:defRPr>
            </a:pPr>
            <a:r>
              <a:rPr dirty="0"/>
              <a:t>Imagine a student often refers to the same formula in a textbook. Instead of flipping through pages every time, they write it on a sticky note placed nearby. Similarly, caching keeps frequently used data within easy reach, reducing effort and time to access it.</a:t>
            </a:r>
          </a:p>
          <a:p>
            <a:pPr algn="ctr">
              <a:defRPr sz="2400" b="1">
                <a:solidFill>
                  <a:srgbClr val="000000"/>
                </a:solidFill>
              </a:defRPr>
            </a:pPr>
            <a:r>
              <a:rPr dirty="0"/>
              <a:t>Depth:</a:t>
            </a:r>
          </a:p>
          <a:p>
            <a:pPr>
              <a:defRPr sz="1800">
                <a:solidFill>
                  <a:srgbClr val="000000"/>
                </a:solidFill>
              </a:defRPr>
            </a:pPr>
            <a:r>
              <a:rPr dirty="0"/>
              <a:t>This analogy mirrors how in-memory caches operate. Rather than always fetching data from a remote server or disk, systems keep frequently accessed information close by, just like the student’s sticky note for quicker reference.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Types of Caches</a:t>
            </a:r>
          </a:p>
        </p:txBody>
      </p:sp>
      <p:sp>
        <p:nvSpPr>
          <p:cNvPr id="3" name="Content Placeholder 2"/>
          <p:cNvSpPr>
            <a:spLocks noGrp="1"/>
          </p:cNvSpPr>
          <p:nvPr>
            <p:ph idx="1"/>
          </p:nvPr>
        </p:nvSpPr>
        <p:spPr>
          <a:xfrm>
            <a:off x="1088685" y="1424378"/>
            <a:ext cx="7202456" cy="3028311"/>
          </a:xfrm>
        </p:spPr>
        <p:txBody>
          <a:bodyPr wrap="square">
            <a:noAutofit/>
          </a:bodyPr>
          <a:lstStyle/>
          <a:p>
            <a:pPr algn="ctr">
              <a:defRPr sz="2400" b="1">
                <a:solidFill>
                  <a:srgbClr val="000000"/>
                </a:solidFill>
              </a:defRPr>
            </a:pPr>
            <a:r>
              <a:rPr sz="1200" dirty="0"/>
              <a:t>Common Types:</a:t>
            </a:r>
          </a:p>
          <a:p>
            <a:pPr>
              <a:defRPr sz="1800">
                <a:solidFill>
                  <a:srgbClr val="000000"/>
                </a:solidFill>
              </a:defRPr>
            </a:pPr>
            <a:r>
              <a:rPr sz="1200" dirty="0"/>
              <a:t>- </a:t>
            </a:r>
            <a:r>
              <a:rPr sz="1200" b="1" dirty="0"/>
              <a:t>In-memory cache</a:t>
            </a:r>
            <a:r>
              <a:rPr sz="1200" dirty="0"/>
              <a:t> (e.g., Redis, Memcached): High-speed storage in RAM, best for fast access.</a:t>
            </a:r>
          </a:p>
          <a:p>
            <a:pPr>
              <a:defRPr sz="1800">
                <a:solidFill>
                  <a:srgbClr val="000000"/>
                </a:solidFill>
              </a:defRPr>
            </a:pPr>
            <a:r>
              <a:rPr sz="1200" dirty="0"/>
              <a:t>- </a:t>
            </a:r>
            <a:r>
              <a:rPr sz="1200" b="1" dirty="0"/>
              <a:t>Disk cache</a:t>
            </a:r>
            <a:r>
              <a:rPr sz="1200" dirty="0"/>
              <a:t>: Stores data on disk, useful for large data sets that don't fit in RAM.</a:t>
            </a:r>
          </a:p>
          <a:p>
            <a:pPr>
              <a:defRPr sz="1800">
                <a:solidFill>
                  <a:srgbClr val="000000"/>
                </a:solidFill>
              </a:defRPr>
            </a:pPr>
            <a:r>
              <a:rPr sz="1200" dirty="0"/>
              <a:t>- </a:t>
            </a:r>
            <a:r>
              <a:rPr sz="1200" b="1" dirty="0"/>
              <a:t>Browser cache</a:t>
            </a:r>
            <a:r>
              <a:rPr sz="1200" dirty="0"/>
              <a:t>: Local storage used by browsers to store static files like CSS, JS, and images.</a:t>
            </a:r>
          </a:p>
          <a:p>
            <a:pPr>
              <a:defRPr sz="1800">
                <a:solidFill>
                  <a:srgbClr val="000000"/>
                </a:solidFill>
              </a:defRPr>
            </a:pPr>
            <a:r>
              <a:rPr sz="1200" dirty="0"/>
              <a:t>- </a:t>
            </a:r>
            <a:r>
              <a:rPr sz="1200" b="1" dirty="0"/>
              <a:t>CDN cache</a:t>
            </a:r>
            <a:r>
              <a:rPr sz="1200" dirty="0"/>
              <a:t>: Global servers store copies of content closer to users.</a:t>
            </a:r>
          </a:p>
          <a:p>
            <a:pPr>
              <a:defRPr sz="1800">
                <a:solidFill>
                  <a:srgbClr val="000000"/>
                </a:solidFill>
              </a:defRPr>
            </a:pPr>
            <a:r>
              <a:rPr sz="1200" dirty="0"/>
              <a:t>- </a:t>
            </a:r>
            <a:r>
              <a:rPr sz="1200" b="1" dirty="0"/>
              <a:t>Application cache</a:t>
            </a:r>
            <a:r>
              <a:rPr sz="1200" dirty="0"/>
              <a:t>: Caching at code or business logic level (e.g., function outputs, computed values).</a:t>
            </a:r>
          </a:p>
          <a:p>
            <a:pPr algn="ctr">
              <a:defRPr sz="2400" b="1">
                <a:solidFill>
                  <a:srgbClr val="000000"/>
                </a:solidFill>
              </a:defRPr>
            </a:pPr>
            <a:r>
              <a:rPr sz="1200" dirty="0"/>
              <a:t>Depth:</a:t>
            </a:r>
          </a:p>
          <a:p>
            <a:pPr>
              <a:defRPr sz="1800">
                <a:solidFill>
                  <a:srgbClr val="000000"/>
                </a:solidFill>
              </a:defRPr>
            </a:pPr>
            <a:r>
              <a:rPr sz="1200" dirty="0"/>
              <a:t>Each type of cache serves a different layer of the technology stack. For example, browser and CDN caches optimize content delivery at the network level, while in-memory caches like Redis speed up server-side computations or API responses. Selecting the right cache type depends on latency tolerance, data volume, and update frequency.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Where Caching Can Be Applied</a:t>
            </a:r>
          </a:p>
        </p:txBody>
      </p:sp>
      <p:sp>
        <p:nvSpPr>
          <p:cNvPr id="3" name="Content Placeholder 2"/>
          <p:cNvSpPr>
            <a:spLocks noGrp="1"/>
          </p:cNvSpPr>
          <p:nvPr>
            <p:ph idx="1"/>
          </p:nvPr>
        </p:nvSpPr>
        <p:spPr>
          <a:xfrm>
            <a:off x="731652" y="1390316"/>
            <a:ext cx="7916522" cy="3028311"/>
          </a:xfrm>
        </p:spPr>
        <p:txBody>
          <a:bodyPr wrap="square">
            <a:noAutofit/>
          </a:bodyPr>
          <a:lstStyle/>
          <a:p>
            <a:pPr algn="ctr">
              <a:defRPr sz="2400" b="1">
                <a:solidFill>
                  <a:srgbClr val="000000"/>
                </a:solidFill>
              </a:defRPr>
            </a:pPr>
            <a:r>
              <a:rPr sz="1300" dirty="0"/>
              <a:t>Common Use Cases:</a:t>
            </a:r>
          </a:p>
          <a:p>
            <a:pPr>
              <a:defRPr sz="1800">
                <a:solidFill>
                  <a:srgbClr val="000000"/>
                </a:solidFill>
              </a:defRPr>
            </a:pPr>
            <a:r>
              <a:rPr sz="1300" dirty="0"/>
              <a:t>- 🖥️ </a:t>
            </a:r>
            <a:r>
              <a:rPr sz="1300" b="1" dirty="0"/>
              <a:t>Web applications</a:t>
            </a:r>
            <a:r>
              <a:rPr sz="1300" dirty="0"/>
              <a:t>: Cache HTML pages or frequently used API responses to reduce server load.</a:t>
            </a:r>
          </a:p>
          <a:p>
            <a:pPr>
              <a:defRPr sz="1800">
                <a:solidFill>
                  <a:srgbClr val="000000"/>
                </a:solidFill>
              </a:defRPr>
            </a:pPr>
            <a:r>
              <a:rPr sz="1300" dirty="0"/>
              <a:t>- 🔙 </a:t>
            </a:r>
            <a:r>
              <a:rPr sz="1300" b="1" dirty="0"/>
              <a:t>Backend services</a:t>
            </a:r>
            <a:r>
              <a:rPr sz="1300" dirty="0"/>
              <a:t>: Cache expensive operations like aggregations or third-party API calls.</a:t>
            </a:r>
          </a:p>
          <a:p>
            <a:pPr>
              <a:defRPr sz="1800">
                <a:solidFill>
                  <a:srgbClr val="000000"/>
                </a:solidFill>
              </a:defRPr>
            </a:pPr>
            <a:r>
              <a:rPr sz="1300" dirty="0"/>
              <a:t>- 🧮 </a:t>
            </a:r>
            <a:r>
              <a:rPr sz="1300" b="1" dirty="0"/>
              <a:t>Databases</a:t>
            </a:r>
            <a:r>
              <a:rPr sz="1300" dirty="0"/>
              <a:t>: Use query result caching, in-memory views, or replicas to offload read-heavy operations.</a:t>
            </a:r>
          </a:p>
          <a:p>
            <a:pPr>
              <a:defRPr sz="1800">
                <a:solidFill>
                  <a:srgbClr val="000000"/>
                </a:solidFill>
              </a:defRPr>
            </a:pPr>
            <a:r>
              <a:rPr sz="1300" dirty="0"/>
              <a:t>- 📲 </a:t>
            </a:r>
            <a:r>
              <a:rPr sz="1300" b="1" dirty="0"/>
              <a:t>Mobile apps</a:t>
            </a:r>
            <a:r>
              <a:rPr sz="1300" dirty="0"/>
              <a:t>: Store static or semi-static data locally to reduce network usage and improve performance.</a:t>
            </a:r>
          </a:p>
          <a:p>
            <a:pPr algn="ctr">
              <a:defRPr sz="2400" b="1">
                <a:solidFill>
                  <a:srgbClr val="000000"/>
                </a:solidFill>
              </a:defRPr>
            </a:pPr>
            <a:r>
              <a:rPr sz="1300" dirty="0"/>
              <a:t>Depth:</a:t>
            </a:r>
          </a:p>
          <a:p>
            <a:pPr>
              <a:defRPr sz="1800">
                <a:solidFill>
                  <a:srgbClr val="000000"/>
                </a:solidFill>
              </a:defRPr>
            </a:pPr>
            <a:r>
              <a:rPr sz="1300" dirty="0"/>
              <a:t>Caching can be integrated at multiple architectural points—from front-end browsers to backend data services. For example, a frequently accessed product list in an e-commerce app can be cached at the API layer to prevent redundant database hits, while real-time stock prices may need selective caching with shorter TTLs.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Caching Strategies</a:t>
            </a:r>
          </a:p>
        </p:txBody>
      </p:sp>
      <p:sp>
        <p:nvSpPr>
          <p:cNvPr id="3" name="Content Placeholder 2"/>
          <p:cNvSpPr>
            <a:spLocks noGrp="1"/>
          </p:cNvSpPr>
          <p:nvPr>
            <p:ph idx="1"/>
          </p:nvPr>
        </p:nvSpPr>
        <p:spPr>
          <a:xfrm>
            <a:off x="1088685" y="1390316"/>
            <a:ext cx="7140915" cy="3028311"/>
          </a:xfrm>
        </p:spPr>
        <p:txBody>
          <a:bodyPr wrap="square">
            <a:noAutofit/>
          </a:bodyPr>
          <a:lstStyle/>
          <a:p>
            <a:pPr algn="ctr">
              <a:defRPr sz="2400" b="1">
                <a:solidFill>
                  <a:srgbClr val="000000"/>
                </a:solidFill>
              </a:defRPr>
            </a:pPr>
            <a:r>
              <a:rPr sz="1200" dirty="0"/>
              <a:t>Key Strategies:</a:t>
            </a:r>
          </a:p>
          <a:p>
            <a:pPr>
              <a:defRPr sz="1800">
                <a:solidFill>
                  <a:srgbClr val="000000"/>
                </a:solidFill>
              </a:defRPr>
            </a:pPr>
            <a:r>
              <a:rPr sz="1200" dirty="0"/>
              <a:t>- </a:t>
            </a:r>
            <a:r>
              <a:rPr sz="1200" b="1" dirty="0"/>
              <a:t>Read-through</a:t>
            </a:r>
            <a:r>
              <a:rPr sz="1200" dirty="0"/>
              <a:t>: Application queries the cache; if data isn’t present, it fetches from the source and updates the cache.</a:t>
            </a:r>
          </a:p>
          <a:p>
            <a:pPr>
              <a:defRPr sz="1800">
                <a:solidFill>
                  <a:srgbClr val="000000"/>
                </a:solidFill>
              </a:defRPr>
            </a:pPr>
            <a:r>
              <a:rPr sz="1200" dirty="0"/>
              <a:t>- </a:t>
            </a:r>
            <a:r>
              <a:rPr sz="1200" b="1" dirty="0"/>
              <a:t>Write-through</a:t>
            </a:r>
            <a:r>
              <a:rPr sz="1200" dirty="0"/>
              <a:t>: Data is written to the cache and backend store simultaneously.</a:t>
            </a:r>
          </a:p>
          <a:p>
            <a:pPr>
              <a:defRPr sz="1800">
                <a:solidFill>
                  <a:srgbClr val="000000"/>
                </a:solidFill>
              </a:defRPr>
            </a:pPr>
            <a:r>
              <a:rPr sz="1200" dirty="0"/>
              <a:t>- </a:t>
            </a:r>
            <a:r>
              <a:rPr sz="1200" b="1" dirty="0"/>
              <a:t>Write-behind (Write-back)</a:t>
            </a:r>
            <a:r>
              <a:rPr sz="1200" dirty="0"/>
              <a:t>: Writes go to cache first and are persisted to the backend asynchronously.</a:t>
            </a:r>
          </a:p>
          <a:p>
            <a:pPr>
              <a:defRPr sz="1800">
                <a:solidFill>
                  <a:srgbClr val="000000"/>
                </a:solidFill>
              </a:defRPr>
            </a:pPr>
            <a:r>
              <a:rPr sz="1200" dirty="0"/>
              <a:t>- </a:t>
            </a:r>
            <a:r>
              <a:rPr sz="1200" b="1" dirty="0"/>
              <a:t>Cache Invalidation</a:t>
            </a:r>
            <a:r>
              <a:rPr sz="1200" dirty="0"/>
              <a:t>: Ensures cache doesn’t serve outdated data using TTLs, manual controls, or event-driven updates.</a:t>
            </a:r>
          </a:p>
          <a:p>
            <a:pPr algn="ctr">
              <a:defRPr sz="2400" b="1">
                <a:solidFill>
                  <a:srgbClr val="000000"/>
                </a:solidFill>
              </a:defRPr>
            </a:pPr>
            <a:r>
              <a:rPr sz="1200" dirty="0"/>
              <a:t>Depth:</a:t>
            </a:r>
          </a:p>
          <a:p>
            <a:pPr>
              <a:defRPr sz="1800">
                <a:solidFill>
                  <a:srgbClr val="000000"/>
                </a:solidFill>
              </a:defRPr>
            </a:pPr>
            <a:r>
              <a:rPr sz="1200" dirty="0"/>
              <a:t>Each strategy suits different consistency and latency requirements. For example, write-behind can improve write performance but may risk data loss on crash. Choosing the right strategy involves understanding system load, data consistency needs, and failure tolerance.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Cache Invalidation</a:t>
            </a:r>
          </a:p>
        </p:txBody>
      </p:sp>
      <p:sp>
        <p:nvSpPr>
          <p:cNvPr id="3" name="Content Placeholder 2"/>
          <p:cNvSpPr>
            <a:spLocks noGrp="1"/>
          </p:cNvSpPr>
          <p:nvPr>
            <p:ph idx="1"/>
          </p:nvPr>
        </p:nvSpPr>
        <p:spPr>
          <a:xfrm>
            <a:off x="1031535" y="1390316"/>
            <a:ext cx="7202456" cy="2587960"/>
          </a:xfrm>
        </p:spPr>
        <p:txBody>
          <a:bodyPr wrap="square">
            <a:noAutofit/>
          </a:bodyPr>
          <a:lstStyle/>
          <a:p>
            <a:pPr algn="ctr">
              <a:defRPr sz="2400" b="1">
                <a:solidFill>
                  <a:srgbClr val="000000"/>
                </a:solidFill>
              </a:defRPr>
            </a:pPr>
            <a:r>
              <a:rPr sz="1400" dirty="0"/>
              <a:t>How to Keep Cache Fresh:</a:t>
            </a:r>
          </a:p>
          <a:p>
            <a:pPr>
              <a:defRPr sz="1800">
                <a:solidFill>
                  <a:srgbClr val="000000"/>
                </a:solidFill>
              </a:defRPr>
            </a:pPr>
            <a:r>
              <a:rPr sz="1400" dirty="0"/>
              <a:t>- </a:t>
            </a:r>
            <a:r>
              <a:rPr sz="1400" b="1" dirty="0"/>
              <a:t>TTL (Time To Live)</a:t>
            </a:r>
            <a:r>
              <a:rPr sz="1400" dirty="0"/>
              <a:t>: Automatically expires entries after a specified duration.</a:t>
            </a:r>
          </a:p>
          <a:p>
            <a:pPr>
              <a:defRPr sz="1800">
                <a:solidFill>
                  <a:srgbClr val="000000"/>
                </a:solidFill>
              </a:defRPr>
            </a:pPr>
            <a:r>
              <a:rPr sz="1400" dirty="0"/>
              <a:t>- </a:t>
            </a:r>
            <a:r>
              <a:rPr sz="1400" b="1" dirty="0"/>
              <a:t>Manual Invalidation</a:t>
            </a:r>
            <a:r>
              <a:rPr sz="1400" dirty="0"/>
              <a:t>: Explicitly remove or refresh cache entries when data changes.</a:t>
            </a:r>
          </a:p>
          <a:p>
            <a:pPr>
              <a:defRPr sz="1800">
                <a:solidFill>
                  <a:srgbClr val="000000"/>
                </a:solidFill>
              </a:defRPr>
            </a:pPr>
            <a:r>
              <a:rPr sz="1400" dirty="0"/>
              <a:t>- </a:t>
            </a:r>
            <a:r>
              <a:rPr sz="1400" b="1" dirty="0"/>
              <a:t>Event-Driven</a:t>
            </a:r>
            <a:r>
              <a:rPr sz="1400" dirty="0"/>
              <a:t>: Use system events to trigger cache refresh or invalidation (e.g., after a DB update).</a:t>
            </a:r>
          </a:p>
          <a:p>
            <a:pPr>
              <a:defRPr sz="1800">
                <a:solidFill>
                  <a:srgbClr val="000000"/>
                </a:solidFill>
              </a:defRPr>
            </a:pPr>
            <a:r>
              <a:rPr sz="1400" dirty="0"/>
              <a:t>Proper invalidation is essential to avoid serving stale or incorrect data.</a:t>
            </a:r>
          </a:p>
          <a:p>
            <a:pPr algn="ctr">
              <a:defRPr sz="2400" b="1">
                <a:solidFill>
                  <a:srgbClr val="000000"/>
                </a:solidFill>
              </a:defRPr>
            </a:pPr>
            <a:r>
              <a:rPr sz="1400" dirty="0"/>
              <a:t>Depth:</a:t>
            </a:r>
          </a:p>
          <a:p>
            <a:pPr>
              <a:defRPr sz="1800">
                <a:solidFill>
                  <a:srgbClr val="000000"/>
                </a:solidFill>
              </a:defRPr>
            </a:pPr>
            <a:r>
              <a:rPr sz="1400" dirty="0"/>
              <a:t>Invalidation is often the hardest part of caching. A poorly invalidated cache can lead to data inconsistencies. Systems may combine TTLs with publish-subscribe patterns to manage invalidation efficiently, especially in distributed architectures.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When Not to Use Caching</a:t>
            </a:r>
          </a:p>
        </p:txBody>
      </p:sp>
      <p:sp>
        <p:nvSpPr>
          <p:cNvPr id="3" name="Content Placeholder 2"/>
          <p:cNvSpPr>
            <a:spLocks noGrp="1"/>
          </p:cNvSpPr>
          <p:nvPr>
            <p:ph idx="1"/>
          </p:nvPr>
        </p:nvSpPr>
        <p:spPr>
          <a:xfrm>
            <a:off x="1088685" y="1511798"/>
            <a:ext cx="7202456" cy="3028311"/>
          </a:xfrm>
        </p:spPr>
        <p:txBody>
          <a:bodyPr wrap="square">
            <a:normAutofit fontScale="77500" lnSpcReduction="20000"/>
          </a:bodyPr>
          <a:lstStyle/>
          <a:p>
            <a:pPr algn="ctr">
              <a:defRPr sz="2400" b="1">
                <a:solidFill>
                  <a:srgbClr val="000000"/>
                </a:solidFill>
              </a:defRPr>
            </a:pPr>
            <a:r>
              <a:rPr dirty="0"/>
              <a:t>Avoid Caching When:</a:t>
            </a:r>
          </a:p>
          <a:p>
            <a:pPr>
              <a:defRPr sz="1800">
                <a:solidFill>
                  <a:srgbClr val="000000"/>
                </a:solidFill>
              </a:defRPr>
            </a:pPr>
            <a:r>
              <a:rPr dirty="0"/>
              <a:t>- </a:t>
            </a:r>
            <a:r>
              <a:rPr b="1" dirty="0"/>
              <a:t>High data volatility</a:t>
            </a:r>
            <a:r>
              <a:rPr dirty="0"/>
              <a:t>: Caching can lead to inconsistencies if data changes rapidly.</a:t>
            </a:r>
          </a:p>
          <a:p>
            <a:pPr>
              <a:defRPr sz="1800">
                <a:solidFill>
                  <a:srgbClr val="000000"/>
                </a:solidFill>
              </a:defRPr>
            </a:pPr>
            <a:r>
              <a:rPr dirty="0"/>
              <a:t>- </a:t>
            </a:r>
            <a:r>
              <a:rPr b="1" dirty="0"/>
              <a:t>Strong consistency requirements</a:t>
            </a:r>
            <a:r>
              <a:rPr dirty="0"/>
              <a:t>: Applications that demand up-to-the-millisecond accuracy may suffer.</a:t>
            </a:r>
          </a:p>
          <a:p>
            <a:pPr>
              <a:defRPr sz="1800">
                <a:solidFill>
                  <a:srgbClr val="000000"/>
                </a:solidFill>
              </a:defRPr>
            </a:pPr>
            <a:r>
              <a:rPr dirty="0"/>
              <a:t>- </a:t>
            </a:r>
            <a:r>
              <a:rPr b="1" dirty="0"/>
              <a:t>Sensitive or dynamic data</a:t>
            </a:r>
            <a:r>
              <a:rPr dirty="0"/>
              <a:t>: User-specific data like payment info should be handled cautiously or excluded from caching.</a:t>
            </a:r>
          </a:p>
          <a:p>
            <a:pPr algn="ctr">
              <a:defRPr sz="2400" b="1">
                <a:solidFill>
                  <a:srgbClr val="000000"/>
                </a:solidFill>
              </a:defRPr>
            </a:pPr>
            <a:r>
              <a:rPr dirty="0"/>
              <a:t>Depth:</a:t>
            </a:r>
          </a:p>
          <a:p>
            <a:pPr>
              <a:defRPr sz="1800">
                <a:solidFill>
                  <a:srgbClr val="000000"/>
                </a:solidFill>
              </a:defRPr>
            </a:pPr>
            <a:r>
              <a:rPr dirty="0"/>
              <a:t>In such cases, caching may do more harm than good. For example, banking transactions require strong ACID properties and real-time accuracy, which caching can compromise. Always evaluate consistency and data freshness needs before implementing caching.</a:t>
            </a:r>
          </a:p>
        </p:txBody>
      </p:sp>
    </p:spTree>
  </p:cSld>
  <p:clrMapOvr>
    <a:masterClrMapping/>
  </p:clrMapOvr>
</p:sld>
</file>

<file path=ppt/theme/theme1.xml><?xml version="1.0" encoding="utf-8"?>
<a:theme xmlns:a="http://schemas.openxmlformats.org/drawingml/2006/main" name="system_design">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system_design" id="{1A839668-1B47-4D3B-88B0-B22A4E7A9C9E}" vid="{F6789BDF-A258-4ECA-BDA4-7EDBF8A8BBDA}"/>
    </a:ext>
  </a:extLst>
</a:theme>
</file>

<file path=docProps/app.xml><?xml version="1.0" encoding="utf-8"?>
<Properties xmlns="http://schemas.openxmlformats.org/officeDocument/2006/extended-properties" xmlns:vt="http://schemas.openxmlformats.org/officeDocument/2006/docPropsVTypes">
  <Template>system_design</Template>
  <TotalTime>14</TotalTime>
  <Words>1583</Words>
  <Application>Microsoft Office PowerPoint</Application>
  <PresentationFormat>On-screen Show (16:9)</PresentationFormat>
  <Paragraphs>108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system_design</vt:lpstr>
      <vt:lpstr>What is Caching?</vt:lpstr>
      <vt:lpstr>What is Caching?</vt:lpstr>
      <vt:lpstr>Why Use Caching?</vt:lpstr>
      <vt:lpstr>Caching Analogy</vt:lpstr>
      <vt:lpstr>Types of Caches</vt:lpstr>
      <vt:lpstr>Where Caching Can Be Applied</vt:lpstr>
      <vt:lpstr>Caching Strategies</vt:lpstr>
      <vt:lpstr>Cache Invalidation</vt:lpstr>
      <vt:lpstr>When Not to Use Caching</vt:lpstr>
      <vt:lpstr>Cache Eviction Policies</vt:lpstr>
      <vt:lpstr>Multi-layered Cache System</vt:lpstr>
      <vt:lpstr>Risks and Challenges in Caching</vt:lpstr>
      <vt:lpstr>Best Practices for Caching</vt:lpstr>
      <vt:lpstr>Real-world Examples of Caching</vt:lpstr>
      <vt:lpstr>Memoization Example in Python</vt:lpstr>
      <vt:lpstr>Redis Caching Example in Node.js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Dhruv Shah</cp:lastModifiedBy>
  <cp:revision>15</cp:revision>
  <dcterms:created xsi:type="dcterms:W3CDTF">2013-01-27T09:14:16Z</dcterms:created>
  <dcterms:modified xsi:type="dcterms:W3CDTF">2025-04-14T08:48:36Z</dcterms:modified>
  <cp:category/>
</cp:coreProperties>
</file>