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94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a:xfrm>
            <a:off x="1812376" y="246981"/>
            <a:ext cx="3730436" cy="231901"/>
          </a:xfrm>
        </p:spPr>
        <p:txBody>
          <a:bodyPr/>
          <a:lstStyle/>
          <a:p>
            <a:endParaRPr lang="en-US"/>
          </a:p>
        </p:txBody>
      </p:sp>
      <p:sp>
        <p:nvSpPr>
          <p:cNvPr id="6" name="Slide Number Placeholder 5"/>
          <p:cNvSpPr>
            <a:spLocks noGrp="1"/>
          </p:cNvSpPr>
          <p:nvPr>
            <p:ph type="sldNum" sz="quarter" idx="12"/>
          </p:nvPr>
        </p:nvSpPr>
        <p:spPr>
          <a:xfrm>
            <a:off x="1078249" y="599230"/>
            <a:ext cx="608264" cy="377684"/>
          </a:xfrm>
        </p:spPr>
        <p:txBody>
          <a:bodyPr/>
          <a:lstStyle/>
          <a:p>
            <a:fld id="{C1FF6DA9-008F-8B48-92A6-B652298478BF}" type="slidenum">
              <a:rPr lang="en-US" smtClean="0"/>
              <a:t>‹#›</a:t>
            </a:fld>
            <a:endParaRPr lang="en-US"/>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6257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696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229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150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6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2334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635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464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47541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029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5BCAD085-E8A6-8845-BD4E-CB4CCA059FC4}" type="datetimeFigureOut">
              <a:rPr lang="en-US" smtClean="0"/>
              <a:t>4/14/2025</a:t>
            </a:fld>
            <a:endParaRPr lang="en-US"/>
          </a:p>
        </p:txBody>
      </p:sp>
      <p:sp>
        <p:nvSpPr>
          <p:cNvPr id="6" name="Footer Placeholder 5"/>
          <p:cNvSpPr>
            <a:spLocks noGrp="1"/>
          </p:cNvSpPr>
          <p:nvPr>
            <p:ph type="ftr" sz="quarter" idx="11"/>
          </p:nvPr>
        </p:nvSpPr>
        <p:spPr>
          <a:xfrm>
            <a:off x="1085537" y="238981"/>
            <a:ext cx="4155753" cy="240698"/>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0217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5BCAD085-E8A6-8845-BD4E-CB4CCA059FC4}" type="datetimeFigureOut">
              <a:rPr lang="en-US" smtClean="0"/>
              <a:t>4/14/2025</a:t>
            </a:fld>
            <a:endParaRPr lang="en-US"/>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C1FF6DA9-008F-8B48-92A6-B652298478BF}" type="slidenum">
              <a:rPr lang="en-US" smtClean="0"/>
              <a:t>‹#›</a:t>
            </a:fld>
            <a:endParaRPr lang="en-US"/>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342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What is CDN?</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Considerations While Using CDN</a:t>
            </a:r>
          </a:p>
        </p:txBody>
      </p:sp>
      <p:sp>
        <p:nvSpPr>
          <p:cNvPr id="3" name="Content Placeholder 2"/>
          <p:cNvSpPr>
            <a:spLocks noGrp="1"/>
          </p:cNvSpPr>
          <p:nvPr>
            <p:ph idx="1"/>
          </p:nvPr>
        </p:nvSpPr>
        <p:spPr/>
        <p:txBody>
          <a:bodyPr wrap="square">
            <a:normAutofit fontScale="70000" lnSpcReduction="20000"/>
          </a:bodyPr>
          <a:lstStyle/>
          <a:p>
            <a:endParaRPr/>
          </a:p>
          <a:p>
            <a:pPr>
              <a:defRPr sz="1800">
                <a:solidFill>
                  <a:srgbClr val="000000"/>
                </a:solidFill>
              </a:defRPr>
            </a:pPr>
            <a:r>
              <a:t>While CDNs offer vast advantages, they also introduce complexities:</a:t>
            </a:r>
          </a:p>
          <a:p>
            <a:pPr>
              <a:defRPr sz="1800">
                <a:solidFill>
                  <a:srgbClr val="000000"/>
                </a:solidFill>
              </a:defRPr>
            </a:pPr>
            <a:r>
              <a:t>- </a:t>
            </a:r>
            <a:r>
              <a:rPr b="1"/>
              <a:t>Cost Management</a:t>
            </a:r>
            <a:r>
              <a:t>: Usage-based billing can spike with high data egress.</a:t>
            </a:r>
          </a:p>
          <a:p>
            <a:pPr>
              <a:defRPr sz="1800">
                <a:solidFill>
                  <a:srgbClr val="000000"/>
                </a:solidFill>
              </a:defRPr>
            </a:pPr>
            <a:r>
              <a:t>- </a:t>
            </a:r>
            <a:r>
              <a:rPr b="1"/>
              <a:t>Cache Invalidation</a:t>
            </a:r>
            <a:r>
              <a:t>: Improper cache settings can serve stale content.</a:t>
            </a:r>
          </a:p>
          <a:p>
            <a:pPr>
              <a:defRPr sz="1800">
                <a:solidFill>
                  <a:srgbClr val="000000"/>
                </a:solidFill>
              </a:defRPr>
            </a:pPr>
            <a:r>
              <a:t>- </a:t>
            </a:r>
            <a:r>
              <a:rPr b="1"/>
              <a:t>Dynamic Content</a:t>
            </a:r>
            <a:r>
              <a:t>: Some dynamic pages are harder to cache.</a:t>
            </a:r>
          </a:p>
          <a:p>
            <a:pPr>
              <a:defRPr sz="1800">
                <a:solidFill>
                  <a:srgbClr val="000000"/>
                </a:solidFill>
              </a:defRPr>
            </a:pPr>
            <a:r>
              <a:t>- </a:t>
            </a:r>
            <a:r>
              <a:rPr b="1"/>
              <a:t>Latency on Cache Miss</a:t>
            </a:r>
            <a:r>
              <a:t>: First-time users or rarely accessed content can still face origin fetch delays.</a:t>
            </a:r>
          </a:p>
          <a:p>
            <a:pPr>
              <a:defRPr sz="1800">
                <a:solidFill>
                  <a:srgbClr val="000000"/>
                </a:solidFill>
              </a:defRPr>
            </a:pPr>
            <a:r>
              <a:t>- </a:t>
            </a:r>
            <a:r>
              <a:rPr b="1"/>
              <a:t>Security Settings</a:t>
            </a:r>
            <a:r>
              <a:t>: Misconfigured CDN rules can expose vulnerabilities.</a:t>
            </a:r>
          </a:p>
          <a:p>
            <a:pPr>
              <a:defRPr sz="1800">
                <a:solidFill>
                  <a:srgbClr val="000000"/>
                </a:solidFill>
              </a:defRPr>
            </a:pPr>
            <a:r>
              <a:t>Careful planning, monitoring, and CDN configuration are key to maximizing benefits.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CDN in Action (Example)</a:t>
            </a:r>
          </a:p>
        </p:txBody>
      </p:sp>
      <p:sp>
        <p:nvSpPr>
          <p:cNvPr id="3" name="Content Placeholder 2"/>
          <p:cNvSpPr>
            <a:spLocks noGrp="1"/>
          </p:cNvSpPr>
          <p:nvPr>
            <p:ph idx="1"/>
          </p:nvPr>
        </p:nvSpPr>
        <p:spPr/>
        <p:txBody>
          <a:bodyPr wrap="square">
            <a:normAutofit fontScale="77500" lnSpcReduction="20000"/>
          </a:bodyPr>
          <a:lstStyle/>
          <a:p>
            <a:endParaRPr/>
          </a:p>
          <a:p>
            <a:pPr>
              <a:defRPr sz="1800">
                <a:solidFill>
                  <a:srgbClr val="000000"/>
                </a:solidFill>
              </a:defRPr>
            </a:pPr>
            <a:r>
              <a:t>Imagine your website’s origin server is in London. A user from Tokyo tries to access your homepage:</a:t>
            </a:r>
          </a:p>
          <a:p>
            <a:pPr>
              <a:defRPr sz="1800">
                <a:solidFill>
                  <a:srgbClr val="000000"/>
                </a:solidFill>
              </a:defRPr>
            </a:pPr>
            <a:r>
              <a:t>- </a:t>
            </a:r>
            <a:r>
              <a:rPr b="1"/>
              <a:t>Without CDN</a:t>
            </a:r>
            <a:r>
              <a:t>: The user's browser sends a request directly to London. This introduces latency (~300ms or more).</a:t>
            </a:r>
          </a:p>
          <a:p>
            <a:pPr>
              <a:defRPr sz="1800">
                <a:solidFill>
                  <a:srgbClr val="000000"/>
                </a:solidFill>
              </a:defRPr>
            </a:pPr>
            <a:r>
              <a:t>- </a:t>
            </a:r>
            <a:r>
              <a:rPr b="1"/>
              <a:t>With CDN</a:t>
            </a:r>
            <a:r>
              <a:t>: DNS routes the user to an edge node in Tokyo. If the page is cached, it's delivered almost instantly (~30-50ms). If not, the edge fetches the latest content from London, caches it, and serves future users more efficiently.</a:t>
            </a:r>
          </a:p>
          <a:p>
            <a:pPr>
              <a:defRPr sz="1800">
                <a:solidFill>
                  <a:srgbClr val="000000"/>
                </a:solidFill>
              </a:defRPr>
            </a:pPr>
            <a:r>
              <a:t>This real-time caching and geo-routing are what make CDNs powerful performance boosters.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wrap="square"/>
          <a:lstStyle/>
          <a:p>
            <a:endParaRPr/>
          </a:p>
          <a:p>
            <a:pPr>
              <a:defRPr sz="1800">
                <a:solidFill>
                  <a:srgbClr val="000000"/>
                </a:solidFill>
              </a:defRPr>
            </a:pPr>
            <a:r>
              <a:t>A CDN is a foundational element in building high-performance, scalable web applications. It minimizes latency, improves uptime, and adds a layer of security. By distributing content geographically and intelligently routing requests, CDNs not only enhance user experience but also reduce infrastructure strain. In a world of globally distributed users, integrating a CDN isn't optional — it's essential.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CDN Architecture (Diagram)</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endParaRPr/>
          </a:p>
          <a:p>
            <a:pPr algn="l">
              <a:defRPr sz="1800">
                <a:solidFill>
                  <a:srgbClr val="FFFFFF"/>
                </a:solidFill>
                <a:latin typeface="Courier New"/>
              </a:defRPr>
            </a:pPr>
            <a:r>
              <a:t>```plaintext</a:t>
            </a:r>
            <a:br/>
            <a:r>
              <a:t>        +-------------------+</a:t>
            </a:r>
            <a:br/>
            <a:r>
              <a:t>        |   Origin Server   |</a:t>
            </a:r>
            <a:br/>
            <a:r>
              <a:t>        +-------------------+</a:t>
            </a:r>
            <a:br/>
            <a:r>
              <a:t>                 |</a:t>
            </a:r>
            <a:br/>
            <a:r>
              <a:t>         +----------------+</a:t>
            </a:r>
            <a:br/>
            <a:r>
              <a:t>         |   CDN Network   |</a:t>
            </a:r>
            <a:br/>
            <a:r>
              <a:t>         +----------------+</a:t>
            </a:r>
            <a:br/>
            <a:r>
              <a:t>         /       |       \</a:t>
            </a:r>
            <a:br/>
            <a:r>
              <a:t>     Edge1    Edge2    Edge3</a:t>
            </a:r>
            <a:br/>
            <a:r>
              <a:t>   (US)     (Europe)  (Asia)</a:t>
            </a:r>
            <a:br/>
            <a:r>
              <a:t>         \     |      /</a:t>
            </a:r>
            <a:br/>
            <a:r>
              <a:t>     +-------------------+</a:t>
            </a:r>
            <a:br/>
            <a:r>
              <a:t>     |     End Users      |</a:t>
            </a:r>
            <a:br/>
            <a:r>
              <a:t>     +-------------------+</a:t>
            </a:r>
            <a:br/>
            <a:r>
              <a:t>```</a:t>
            </a:r>
            <a:br/>
            <a:b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normAutofit fontScale="40000" lnSpcReduction="20000"/>
          </a:bodyPr>
          <a:lstStyle/>
          <a:p>
            <a:endParaRPr/>
          </a:p>
          <a:p>
            <a:r>
              <a:t>What is CDN?</a:t>
            </a:r>
          </a:p>
          <a:p>
            <a:r>
              <a:t>Why is CDN Needed?</a:t>
            </a:r>
          </a:p>
          <a:p>
            <a:r>
              <a:t>How Does a CDN Work?</a:t>
            </a:r>
          </a:p>
          <a:p>
            <a:r>
              <a:t>Real-World Analogy of CDN</a:t>
            </a:r>
          </a:p>
          <a:p>
            <a:r>
              <a:t>Types of Content Served by CDN</a:t>
            </a:r>
          </a:p>
          <a:p>
            <a:r>
              <a:t>Benefits of CDN</a:t>
            </a:r>
          </a:p>
          <a:p>
            <a:r>
              <a:t>Common CDN Providers</a:t>
            </a:r>
          </a:p>
          <a:p>
            <a:r>
              <a:t>When Should You Use CDN?</a:t>
            </a:r>
          </a:p>
          <a:p>
            <a:r>
              <a:t>Considerations While Using CDN</a:t>
            </a:r>
          </a:p>
          <a:p>
            <a:r>
              <a:t>CDN in Action (Example)</a:t>
            </a:r>
          </a:p>
          <a:p>
            <a:r>
              <a:t>Summary</a:t>
            </a:r>
          </a:p>
          <a:p>
            <a:r>
              <a:t>CDN Architecture (Diagram)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CDN?</a:t>
            </a:r>
          </a:p>
        </p:txBody>
      </p:sp>
      <p:sp>
        <p:nvSpPr>
          <p:cNvPr id="3" name="Content Placeholder 2"/>
          <p:cNvSpPr>
            <a:spLocks noGrp="1"/>
          </p:cNvSpPr>
          <p:nvPr>
            <p:ph idx="1"/>
          </p:nvPr>
        </p:nvSpPr>
        <p:spPr>
          <a:xfrm>
            <a:off x="1088685" y="1511799"/>
            <a:ext cx="7202456" cy="2962230"/>
          </a:xfrm>
        </p:spPr>
        <p:txBody>
          <a:bodyPr wrap="square">
            <a:normAutofit lnSpcReduction="10000"/>
          </a:bodyPr>
          <a:lstStyle/>
          <a:p>
            <a:pPr>
              <a:defRPr sz="1800">
                <a:solidFill>
                  <a:srgbClr val="000000"/>
                </a:solidFill>
              </a:defRPr>
            </a:pPr>
            <a:r>
              <a:rPr dirty="0"/>
              <a:t>A </a:t>
            </a:r>
            <a:r>
              <a:rPr b="1" dirty="0"/>
              <a:t>CDN (Content Delivery Network)</a:t>
            </a:r>
            <a:r>
              <a:rPr dirty="0"/>
              <a:t> is a globally distributed system of proxy servers that deliver web content based on the user's geographic location. Instead of relying solely on a central origin server, a CDN replicates and stores content in multiple data centers around the world. This approach drastically reduces the distance data must travel, thereby improving the speed, reliability, and performance of websites and applications. CDNs are fundamental in modern internet architecture, especially for high-traffic websites, media streaming platforms, and global applications.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is CDN Needed?</a:t>
            </a:r>
          </a:p>
        </p:txBody>
      </p:sp>
      <p:sp>
        <p:nvSpPr>
          <p:cNvPr id="3" name="Content Placeholder 2"/>
          <p:cNvSpPr>
            <a:spLocks noGrp="1"/>
          </p:cNvSpPr>
          <p:nvPr>
            <p:ph idx="1"/>
          </p:nvPr>
        </p:nvSpPr>
        <p:spPr>
          <a:xfrm>
            <a:off x="1088685" y="1511799"/>
            <a:ext cx="7202456" cy="2872422"/>
          </a:xfrm>
        </p:spPr>
        <p:txBody>
          <a:bodyPr wrap="square">
            <a:normAutofit/>
          </a:bodyPr>
          <a:lstStyle/>
          <a:p>
            <a:pPr>
              <a:defRPr sz="1800">
                <a:solidFill>
                  <a:srgbClr val="000000"/>
                </a:solidFill>
              </a:defRPr>
            </a:pPr>
            <a:r>
              <a:rPr dirty="0"/>
              <a:t>The internet is inherently global, but latency increases with physical distance between a user and the server. Without a CDN, users located far from the origin server experience slow load times, buffering, and timeouts, especially during peak traffic. CDNs solve this by strategically placing edge servers closer to users, reducing round-trip time. They also offload traffic from the origin, reducing bandwidth costs and mitigating single points of failure. In short, CDNs enhance speed, reliability, and security while supporting scalability across regions.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Does a CDN Work?</a:t>
            </a:r>
          </a:p>
        </p:txBody>
      </p:sp>
      <p:sp>
        <p:nvSpPr>
          <p:cNvPr id="3" name="Content Placeholder 2"/>
          <p:cNvSpPr>
            <a:spLocks noGrp="1"/>
          </p:cNvSpPr>
          <p:nvPr>
            <p:ph idx="1"/>
          </p:nvPr>
        </p:nvSpPr>
        <p:spPr/>
        <p:txBody>
          <a:bodyPr wrap="square">
            <a:normAutofit fontScale="92500" lnSpcReduction="10000"/>
          </a:bodyPr>
          <a:lstStyle/>
          <a:p>
            <a:endParaRPr/>
          </a:p>
          <a:p>
            <a:pPr>
              <a:defRPr sz="1800">
                <a:solidFill>
                  <a:srgbClr val="000000"/>
                </a:solidFill>
              </a:defRPr>
            </a:pPr>
            <a:r>
              <a:t>CDNs function by replicating content from the origin server and caching it at edge nodes located across various geographies. When a user requests content, DNS redirection intelligently routes the request to the nearest edge server. If the content is cached there (cache hit), it's delivered immediately. If not (cache miss), the edge node fetches it from the origin, stores it, and serves the user. CDNs also use smart algorithms to manage content freshness, invalidation, and load balancing to ensure high performance even under heavy load.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Real-World Analogy of CDN</a:t>
            </a:r>
          </a:p>
        </p:txBody>
      </p:sp>
      <p:sp>
        <p:nvSpPr>
          <p:cNvPr id="3" name="Content Placeholder 2"/>
          <p:cNvSpPr>
            <a:spLocks noGrp="1"/>
          </p:cNvSpPr>
          <p:nvPr>
            <p:ph idx="1"/>
          </p:nvPr>
        </p:nvSpPr>
        <p:spPr/>
        <p:txBody>
          <a:bodyPr wrap="square">
            <a:normAutofit lnSpcReduction="10000"/>
          </a:bodyPr>
          <a:lstStyle/>
          <a:p>
            <a:endParaRPr/>
          </a:p>
          <a:p>
            <a:pPr>
              <a:defRPr sz="1800">
                <a:solidFill>
                  <a:srgbClr val="000000"/>
                </a:solidFill>
              </a:defRPr>
            </a:pPr>
            <a:r>
              <a:t>Imagine a popular book being stored only in the publisher's warehouse in one city. Readers across the world would experience long wait times for shipping. Now imagine copies of the book being distributed to local bookstores globally. This is exactly how a CDN operates — by placing content (the book) closer to the end users (readers), it reduces the time and resources required to deliver it, improves accessibility, and enhances the user experience significantly.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Types of Content Served by CDN</a:t>
            </a:r>
          </a:p>
        </p:txBody>
      </p:sp>
      <p:sp>
        <p:nvSpPr>
          <p:cNvPr id="3" name="Content Placeholder 2"/>
          <p:cNvSpPr>
            <a:spLocks noGrp="1"/>
          </p:cNvSpPr>
          <p:nvPr>
            <p:ph idx="1"/>
          </p:nvPr>
        </p:nvSpPr>
        <p:spPr/>
        <p:txBody>
          <a:bodyPr wrap="square">
            <a:normAutofit lnSpcReduction="10000"/>
          </a:bodyPr>
          <a:lstStyle/>
          <a:p>
            <a:endParaRPr/>
          </a:p>
          <a:p>
            <a:pPr>
              <a:defRPr sz="1800">
                <a:solidFill>
                  <a:srgbClr val="000000"/>
                </a:solidFill>
              </a:defRPr>
            </a:pPr>
            <a:r>
              <a:t>CDNs are primarily used for serving static content such as images, stylesheets (CSS), scripts (JavaScript), fonts, and videos. However, advanced CDNs now also support dynamic content acceleration by optimizing connection routes and protocols like TCP, TLS, and HTTP/2. Some CDNs can cache API responses with proper cache headers. This hybrid capability allows businesses to deliver both static and dynamic assets efficiently, minimizing the load on their backend infrastructure.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Benefits of CDN</a:t>
            </a:r>
          </a:p>
        </p:txBody>
      </p:sp>
      <p:sp>
        <p:nvSpPr>
          <p:cNvPr id="3" name="Content Placeholder 2"/>
          <p:cNvSpPr>
            <a:spLocks noGrp="1"/>
          </p:cNvSpPr>
          <p:nvPr>
            <p:ph idx="1"/>
          </p:nvPr>
        </p:nvSpPr>
        <p:spPr/>
        <p:txBody>
          <a:bodyPr wrap="square">
            <a:normAutofit fontScale="70000" lnSpcReduction="20000"/>
          </a:bodyPr>
          <a:lstStyle/>
          <a:p>
            <a:endParaRPr/>
          </a:p>
          <a:p>
            <a:pPr>
              <a:defRPr sz="1800">
                <a:solidFill>
                  <a:srgbClr val="000000"/>
                </a:solidFill>
              </a:defRPr>
            </a:pPr>
            <a:r>
              <a:t>CDNs offer multifaceted benefits:</a:t>
            </a:r>
          </a:p>
          <a:p>
            <a:pPr>
              <a:defRPr sz="1800">
                <a:solidFill>
                  <a:srgbClr val="000000"/>
                </a:solidFill>
              </a:defRPr>
            </a:pPr>
            <a:r>
              <a:t>- </a:t>
            </a:r>
            <a:r>
              <a:rPr b="1"/>
              <a:t>Performance</a:t>
            </a:r>
            <a:r>
              <a:t>: Reduced latency due to proximity of edge servers.</a:t>
            </a:r>
          </a:p>
          <a:p>
            <a:pPr>
              <a:defRPr sz="1800">
                <a:solidFill>
                  <a:srgbClr val="000000"/>
                </a:solidFill>
              </a:defRPr>
            </a:pPr>
            <a:r>
              <a:t>- </a:t>
            </a:r>
            <a:r>
              <a:rPr b="1"/>
              <a:t>Scalability</a:t>
            </a:r>
            <a:r>
              <a:t>: Ability to handle millions of requests per second.</a:t>
            </a:r>
          </a:p>
          <a:p>
            <a:pPr>
              <a:defRPr sz="1800">
                <a:solidFill>
                  <a:srgbClr val="000000"/>
                </a:solidFill>
              </a:defRPr>
            </a:pPr>
            <a:r>
              <a:t>- </a:t>
            </a:r>
            <a:r>
              <a:rPr b="1"/>
              <a:t>Security</a:t>
            </a:r>
            <a:r>
              <a:t>: DDoS protection, TLS encryption, Web Application Firewall (WAF).</a:t>
            </a:r>
          </a:p>
          <a:p>
            <a:pPr>
              <a:defRPr sz="1800">
                <a:solidFill>
                  <a:srgbClr val="000000"/>
                </a:solidFill>
              </a:defRPr>
            </a:pPr>
            <a:r>
              <a:t>- </a:t>
            </a:r>
            <a:r>
              <a:rPr b="1"/>
              <a:t>Reliability</a:t>
            </a:r>
            <a:r>
              <a:t>: Auto-failover and multi-region redundancy ensures uptime.</a:t>
            </a:r>
          </a:p>
          <a:p>
            <a:pPr>
              <a:defRPr sz="1800">
                <a:solidFill>
                  <a:srgbClr val="000000"/>
                </a:solidFill>
              </a:defRPr>
            </a:pPr>
            <a:r>
              <a:t>- </a:t>
            </a:r>
            <a:r>
              <a:rPr b="1"/>
              <a:t>Cost Savings</a:t>
            </a:r>
            <a:r>
              <a:t>: Reduces bandwidth consumption at the origin server.</a:t>
            </a:r>
          </a:p>
          <a:p>
            <a:pPr>
              <a:defRPr sz="1800">
                <a:solidFill>
                  <a:srgbClr val="000000"/>
                </a:solidFill>
              </a:defRPr>
            </a:pPr>
            <a:r>
              <a:t>These features collectively improve SEO rankings, user engagement, and overall infrastructure resilience.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Common CDN Providers</a:t>
            </a:r>
          </a:p>
        </p:txBody>
      </p:sp>
      <p:sp>
        <p:nvSpPr>
          <p:cNvPr id="3" name="Content Placeholder 2"/>
          <p:cNvSpPr>
            <a:spLocks noGrp="1"/>
          </p:cNvSpPr>
          <p:nvPr>
            <p:ph idx="1"/>
          </p:nvPr>
        </p:nvSpPr>
        <p:spPr/>
        <p:txBody>
          <a:bodyPr wrap="square">
            <a:normAutofit fontScale="62500" lnSpcReduction="20000"/>
          </a:bodyPr>
          <a:lstStyle/>
          <a:p>
            <a:endParaRPr/>
          </a:p>
          <a:p>
            <a:pPr>
              <a:defRPr sz="1800">
                <a:solidFill>
                  <a:srgbClr val="000000"/>
                </a:solidFill>
              </a:defRPr>
            </a:pPr>
            <a:r>
              <a:t>There are many CDN providers, each with their own strengths:</a:t>
            </a:r>
          </a:p>
          <a:p>
            <a:pPr>
              <a:defRPr sz="1800">
                <a:solidFill>
                  <a:srgbClr val="000000"/>
                </a:solidFill>
              </a:defRPr>
            </a:pPr>
            <a:r>
              <a:t>- </a:t>
            </a:r>
            <a:r>
              <a:rPr b="1"/>
              <a:t>Cloudflare</a:t>
            </a:r>
            <a:r>
              <a:t>: Known for performance, security, and free plans.</a:t>
            </a:r>
          </a:p>
          <a:p>
            <a:pPr>
              <a:defRPr sz="1800">
                <a:solidFill>
                  <a:srgbClr val="000000"/>
                </a:solidFill>
              </a:defRPr>
            </a:pPr>
            <a:r>
              <a:t>- </a:t>
            </a:r>
            <a:r>
              <a:rPr b="1"/>
              <a:t>Akamai</a:t>
            </a:r>
            <a:r>
              <a:t>: One of the oldest and most widely adopted CDNs, enterprise-grade.</a:t>
            </a:r>
          </a:p>
          <a:p>
            <a:pPr>
              <a:defRPr sz="1800">
                <a:solidFill>
                  <a:srgbClr val="000000"/>
                </a:solidFill>
              </a:defRPr>
            </a:pPr>
            <a:r>
              <a:t>- </a:t>
            </a:r>
            <a:r>
              <a:rPr b="1"/>
              <a:t>Amazon CloudFront</a:t>
            </a:r>
            <a:r>
              <a:t>: Tight integration with AWS services.</a:t>
            </a:r>
          </a:p>
          <a:p>
            <a:pPr>
              <a:defRPr sz="1800">
                <a:solidFill>
                  <a:srgbClr val="000000"/>
                </a:solidFill>
              </a:defRPr>
            </a:pPr>
            <a:r>
              <a:t>- </a:t>
            </a:r>
            <a:r>
              <a:rPr b="1"/>
              <a:t>Google Cloud CDN</a:t>
            </a:r>
            <a:r>
              <a:t>: Optimized for GCP workloads with anycast routing.</a:t>
            </a:r>
          </a:p>
          <a:p>
            <a:pPr>
              <a:defRPr sz="1800">
                <a:solidFill>
                  <a:srgbClr val="000000"/>
                </a:solidFill>
              </a:defRPr>
            </a:pPr>
            <a:r>
              <a:t>- </a:t>
            </a:r>
            <a:r>
              <a:rPr b="1"/>
              <a:t>Fastly</a:t>
            </a:r>
            <a:r>
              <a:t>: Designed for real-time content delivery and edge computing.</a:t>
            </a:r>
          </a:p>
          <a:p>
            <a:pPr>
              <a:defRPr sz="1800">
                <a:solidFill>
                  <a:srgbClr val="000000"/>
                </a:solidFill>
              </a:defRPr>
            </a:pPr>
            <a:r>
              <a:t>- </a:t>
            </a:r>
            <a:r>
              <a:rPr b="1"/>
              <a:t>Azure CDN</a:t>
            </a:r>
            <a:r>
              <a:t>: Integrates with Microsoft's cloud ecosystem.</a:t>
            </a:r>
          </a:p>
          <a:p>
            <a:pPr>
              <a:defRPr sz="1800">
                <a:solidFill>
                  <a:srgbClr val="000000"/>
                </a:solidFill>
              </a:defRPr>
            </a:pPr>
            <a:r>
              <a:t>Choosing a CDN often depends on use case, latency requirements, regional presence, and pricing.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When Should You Use CDN?</a:t>
            </a:r>
          </a:p>
        </p:txBody>
      </p:sp>
      <p:sp>
        <p:nvSpPr>
          <p:cNvPr id="3" name="Content Placeholder 2"/>
          <p:cNvSpPr>
            <a:spLocks noGrp="1"/>
          </p:cNvSpPr>
          <p:nvPr>
            <p:ph idx="1"/>
          </p:nvPr>
        </p:nvSpPr>
        <p:spPr/>
        <p:txBody>
          <a:bodyPr wrap="square">
            <a:normAutofit fontScale="70000" lnSpcReduction="20000"/>
          </a:bodyPr>
          <a:lstStyle/>
          <a:p>
            <a:endParaRPr/>
          </a:p>
          <a:p>
            <a:pPr>
              <a:defRPr sz="1800">
                <a:solidFill>
                  <a:srgbClr val="000000"/>
                </a:solidFill>
              </a:defRPr>
            </a:pPr>
            <a:r>
              <a:t>A CDN is crucial in scenarios where low latency, high availability, and scalability are non-negotiable:</a:t>
            </a:r>
          </a:p>
          <a:p>
            <a:pPr>
              <a:defRPr sz="1800">
                <a:solidFill>
                  <a:srgbClr val="000000"/>
                </a:solidFill>
              </a:defRPr>
            </a:pPr>
            <a:r>
              <a:t>- </a:t>
            </a:r>
            <a:r>
              <a:rPr b="1"/>
              <a:t>Global Websites</a:t>
            </a:r>
            <a:r>
              <a:t>: Ensures consistent performance worldwide.</a:t>
            </a:r>
          </a:p>
          <a:p>
            <a:pPr>
              <a:defRPr sz="1800">
                <a:solidFill>
                  <a:srgbClr val="000000"/>
                </a:solidFill>
              </a:defRPr>
            </a:pPr>
            <a:r>
              <a:t>- </a:t>
            </a:r>
            <a:r>
              <a:rPr b="1"/>
              <a:t>Media Streaming</a:t>
            </a:r>
            <a:r>
              <a:t>: Delivers videos without buffering.</a:t>
            </a:r>
          </a:p>
          <a:p>
            <a:pPr>
              <a:defRPr sz="1800">
                <a:solidFill>
                  <a:srgbClr val="000000"/>
                </a:solidFill>
              </a:defRPr>
            </a:pPr>
            <a:r>
              <a:t>- </a:t>
            </a:r>
            <a:r>
              <a:rPr b="1"/>
              <a:t>E-Commerce</a:t>
            </a:r>
            <a:r>
              <a:t>: Handles surges in traffic during sales or holidays.</a:t>
            </a:r>
          </a:p>
          <a:p>
            <a:pPr>
              <a:defRPr sz="1800">
                <a:solidFill>
                  <a:srgbClr val="000000"/>
                </a:solidFill>
              </a:defRPr>
            </a:pPr>
            <a:r>
              <a:t>- </a:t>
            </a:r>
            <a:r>
              <a:rPr b="1"/>
              <a:t>APIs &amp; SPAs</a:t>
            </a:r>
            <a:r>
              <a:t>: Accelerates frontend apps and static resources.</a:t>
            </a:r>
          </a:p>
          <a:p>
            <a:pPr>
              <a:defRPr sz="1800">
                <a:solidFill>
                  <a:srgbClr val="000000"/>
                </a:solidFill>
              </a:defRPr>
            </a:pPr>
            <a:r>
              <a:t>- </a:t>
            </a:r>
            <a:r>
              <a:rPr b="1"/>
              <a:t>Mobile Applications</a:t>
            </a:r>
            <a:r>
              <a:t>: Improves content delivery over mobile networks.</a:t>
            </a:r>
          </a:p>
          <a:p>
            <a:pPr>
              <a:defRPr sz="1800">
                <a:solidFill>
                  <a:srgbClr val="000000"/>
                </a:solidFill>
              </a:defRPr>
            </a:pPr>
            <a:r>
              <a:t>Using a CDN becomes essential as user expectations for speed and uptime increase.</a:t>
            </a:r>
          </a:p>
        </p:txBody>
      </p:sp>
    </p:spTree>
  </p:cSld>
  <p:clrMapOvr>
    <a:masterClrMapping/>
  </p:clrMapOvr>
</p:sld>
</file>

<file path=ppt/theme/theme1.xml><?xml version="1.0" encoding="utf-8"?>
<a:theme xmlns:a="http://schemas.openxmlformats.org/drawingml/2006/main" name="system_design">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system_design" id="{1A839668-1B47-4D3B-88B0-B22A4E7A9C9E}" vid="{F6789BDF-A258-4ECA-BDA4-7EDBF8A8BBDA}"/>
    </a:ext>
  </a:extLst>
</a:theme>
</file>

<file path=docProps/app.xml><?xml version="1.0" encoding="utf-8"?>
<Properties xmlns="http://schemas.openxmlformats.org/officeDocument/2006/extended-properties" xmlns:vt="http://schemas.openxmlformats.org/officeDocument/2006/docPropsVTypes">
  <Template>system_design</Template>
  <TotalTime>1</TotalTime>
  <Words>1173</Words>
  <Application>Microsoft Office PowerPoint</Application>
  <PresentationFormat>On-screen Show (16:9)</PresentationFormat>
  <Paragraphs>78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system_design</vt:lpstr>
      <vt:lpstr>What is CDN?</vt:lpstr>
      <vt:lpstr>What is CDN?</vt:lpstr>
      <vt:lpstr>Why is CDN Needed?</vt:lpstr>
      <vt:lpstr>How Does a CDN Work?</vt:lpstr>
      <vt:lpstr>Real-World Analogy of CDN</vt:lpstr>
      <vt:lpstr>Types of Content Served by CDN</vt:lpstr>
      <vt:lpstr>Benefits of CDN</vt:lpstr>
      <vt:lpstr>Common CDN Providers</vt:lpstr>
      <vt:lpstr>When Should You Use CDN?</vt:lpstr>
      <vt:lpstr>Considerations While Using CDN</vt:lpstr>
      <vt:lpstr>CDN in Action (Example)</vt:lpstr>
      <vt:lpstr>Summary</vt:lpstr>
      <vt:lpstr>CDN Architecture (Diagram)</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4</cp:revision>
  <dcterms:created xsi:type="dcterms:W3CDTF">2013-01-27T09:14:16Z</dcterms:created>
  <dcterms:modified xsi:type="dcterms:W3CDTF">2025-04-14T09:25:34Z</dcterms:modified>
  <cp:category/>
</cp:coreProperties>
</file>