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9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a:p>
        </p:txBody>
      </p:sp>
      <p:sp>
        <p:nvSpPr>
          <p:cNvPr id="6" name="Slide Number Placeholder 5"/>
          <p:cNvSpPr>
            <a:spLocks noGrp="1"/>
          </p:cNvSpPr>
          <p:nvPr>
            <p:ph type="sldNum" sz="quarter" idx="12"/>
          </p:nvPr>
        </p:nvSpPr>
        <p:spPr>
          <a:xfrm>
            <a:off x="1078249" y="599230"/>
            <a:ext cx="608264" cy="377684"/>
          </a:xfrm>
        </p:spPr>
        <p:txBody>
          <a:bodyPr/>
          <a:lstStyle/>
          <a:p>
            <a:fld id="{C1FF6DA9-008F-8B48-92A6-B652298478BF}" type="slidenum">
              <a:rPr lang="en-US" smtClean="0"/>
              <a:t>‹#›</a:t>
            </a:fld>
            <a:endParaRPr lang="en-US"/>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5881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4127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511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7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778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983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1843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09835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951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5BCAD085-E8A6-8845-BD4E-CB4CCA059FC4}" type="datetimeFigureOut">
              <a:rPr lang="en-US" smtClean="0"/>
              <a:t>4/14/2025</a:t>
            </a:fld>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053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5BCAD085-E8A6-8845-BD4E-CB4CCA059FC4}" type="datetimeFigureOut">
              <a:rPr lang="en-US" smtClean="0"/>
              <a:t>4/14/2025</a:t>
            </a:fld>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C1FF6DA9-008F-8B48-92A6-B652298478BF}" type="slidenum">
              <a:rPr lang="en-US" smtClean="0"/>
              <a:t>‹#›</a:t>
            </a:fld>
            <a:endParaRPr lang="en-US"/>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017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What is a Reverse Proxy?</a:t>
            </a:r>
          </a:p>
        </p:txBody>
      </p:sp>
      <p:sp>
        <p:nvSpPr>
          <p:cNvPr id="3" name="Subtitle 2"/>
          <p:cNvSpPr>
            <a:spLocks noGrp="1"/>
          </p:cNvSpPr>
          <p:nvPr>
            <p:ph type="subTitle" idx="1"/>
          </p:nvPr>
        </p:nvSpPr>
        <p:spPr/>
        <p:txBody>
          <a:bodyPr/>
          <a:lstStyle/>
          <a:p>
            <a:r>
              <a:rPr dirty="0"/>
              <a:t>Auto-generated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Nginx Reverse Proxy Configuration</a:t>
            </a:r>
          </a:p>
        </p:txBody>
      </p:sp>
      <p:sp>
        <p:nvSpPr>
          <p:cNvPr id="3" name="TextBox 2"/>
          <p:cNvSpPr txBox="1"/>
          <p:nvPr/>
        </p:nvSpPr>
        <p:spPr>
          <a:xfrm>
            <a:off x="996042" y="1390316"/>
            <a:ext cx="7413171" cy="3046988"/>
          </a:xfrm>
          <a:prstGeom prst="rect">
            <a:avLst/>
          </a:prstGeom>
          <a:solidFill>
            <a:srgbClr val="2E2E2E"/>
          </a:solidFill>
        </p:spPr>
        <p:txBody>
          <a:bodyPr wrap="square">
            <a:spAutoFit/>
          </a:bodyPr>
          <a:lstStyle/>
          <a:p>
            <a:endParaRPr sz="1600" dirty="0"/>
          </a:p>
          <a:p>
            <a:pPr algn="l">
              <a:defRPr sz="1800">
                <a:solidFill>
                  <a:srgbClr val="FFFFFF"/>
                </a:solidFill>
                <a:latin typeface="Courier New"/>
              </a:defRPr>
            </a:pPr>
            <a:r>
              <a:rPr sz="1600" dirty="0"/>
              <a:t>server {</a:t>
            </a:r>
            <a:br>
              <a:rPr sz="1600" dirty="0"/>
            </a:br>
            <a:r>
              <a:rPr sz="1600" dirty="0"/>
              <a:t>    listen 80;</a:t>
            </a:r>
            <a:br>
              <a:rPr sz="1600" dirty="0"/>
            </a:br>
            <a:r>
              <a:rPr sz="1600" dirty="0"/>
              <a:t>    </a:t>
            </a:r>
            <a:r>
              <a:rPr sz="1600" dirty="0" err="1"/>
              <a:t>server_name</a:t>
            </a:r>
            <a:r>
              <a:rPr sz="1600" dirty="0"/>
              <a:t> mywebsite.com;</a:t>
            </a:r>
            <a:br>
              <a:rPr sz="1600" dirty="0"/>
            </a:br>
            <a:br>
              <a:rPr sz="1600" dirty="0"/>
            </a:br>
            <a:r>
              <a:rPr sz="1600" dirty="0"/>
              <a:t>    location / {</a:t>
            </a:r>
            <a:br>
              <a:rPr sz="1600" dirty="0"/>
            </a:br>
            <a:r>
              <a:rPr sz="1600" dirty="0"/>
              <a:t>        </a:t>
            </a:r>
            <a:r>
              <a:rPr sz="1600" dirty="0" err="1"/>
              <a:t>proxy_pass</a:t>
            </a:r>
            <a:r>
              <a:rPr sz="1600" dirty="0"/>
              <a:t> http://localhost:3000;</a:t>
            </a:r>
            <a:br>
              <a:rPr sz="1600" dirty="0"/>
            </a:br>
            <a:r>
              <a:rPr sz="1600" dirty="0"/>
              <a:t>        </a:t>
            </a:r>
            <a:r>
              <a:rPr sz="1600" dirty="0" err="1"/>
              <a:t>proxy_set_header</a:t>
            </a:r>
            <a:r>
              <a:rPr sz="1600" dirty="0"/>
              <a:t> Host $host;</a:t>
            </a:r>
            <a:br>
              <a:rPr sz="1600" dirty="0"/>
            </a:br>
            <a:r>
              <a:rPr sz="1600" dirty="0"/>
              <a:t>        </a:t>
            </a:r>
            <a:r>
              <a:rPr sz="1600" dirty="0" err="1"/>
              <a:t>proxy_set_header</a:t>
            </a:r>
            <a:r>
              <a:rPr sz="1600" dirty="0"/>
              <a:t> X-Real-IP $</a:t>
            </a:r>
            <a:r>
              <a:rPr sz="1600" dirty="0" err="1"/>
              <a:t>remote_addr</a:t>
            </a:r>
            <a:r>
              <a:rPr sz="1600" dirty="0"/>
              <a:t>;</a:t>
            </a:r>
            <a:br>
              <a:rPr sz="1600" dirty="0"/>
            </a:br>
            <a:r>
              <a:rPr sz="1600" dirty="0"/>
              <a:t>    }</a:t>
            </a:r>
            <a:br>
              <a:rPr sz="1600" dirty="0"/>
            </a:br>
            <a:r>
              <a:rPr sz="1600" dirty="0"/>
              <a:t>}</a:t>
            </a:r>
            <a:br>
              <a:rPr sz="1600" dirty="0"/>
            </a:b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 Reverse Proxy?</a:t>
            </a:r>
          </a:p>
        </p:txBody>
      </p:sp>
      <p:sp>
        <p:nvSpPr>
          <p:cNvPr id="3" name="Content Placeholder 2"/>
          <p:cNvSpPr>
            <a:spLocks noGrp="1"/>
          </p:cNvSpPr>
          <p:nvPr>
            <p:ph idx="1"/>
          </p:nvPr>
        </p:nvSpPr>
        <p:spPr>
          <a:xfrm>
            <a:off x="1088685" y="1511799"/>
            <a:ext cx="7202456" cy="2929572"/>
          </a:xfrm>
        </p:spPr>
        <p:txBody>
          <a:bodyPr wrap="square">
            <a:noAutofit/>
          </a:bodyPr>
          <a:lstStyle/>
          <a:p>
            <a:pPr>
              <a:defRPr sz="1800">
                <a:solidFill>
                  <a:srgbClr val="000000"/>
                </a:solidFill>
              </a:defRPr>
            </a:pPr>
            <a:r>
              <a:rPr sz="2000" dirty="0"/>
              <a:t>A reverse proxy is a type of server that acts as an intermediary between clients and backend servers. Instead of the client communicating directly with the server, the request goes to the reverse proxy. The reverse proxy then determines which backend server will handle the request, forwards it, collects the response, and sends it back to the client. This abstraction allows for enhanced security, performance optimization, and scalability across large-scale applications.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is it Called 'Reverse' Proxy?</a:t>
            </a:r>
          </a:p>
        </p:txBody>
      </p:sp>
      <p:sp>
        <p:nvSpPr>
          <p:cNvPr id="3" name="Content Placeholder 2"/>
          <p:cNvSpPr>
            <a:spLocks noGrp="1"/>
          </p:cNvSpPr>
          <p:nvPr>
            <p:ph idx="1"/>
          </p:nvPr>
        </p:nvSpPr>
        <p:spPr>
          <a:xfrm>
            <a:off x="1088684" y="1511799"/>
            <a:ext cx="7312365" cy="2913244"/>
          </a:xfrm>
        </p:spPr>
        <p:txBody>
          <a:bodyPr wrap="square">
            <a:noAutofit/>
          </a:bodyPr>
          <a:lstStyle/>
          <a:p>
            <a:pPr>
              <a:defRPr sz="1800">
                <a:solidFill>
                  <a:srgbClr val="000000"/>
                </a:solidFill>
              </a:defRPr>
            </a:pPr>
            <a:r>
              <a:rPr sz="2000" dirty="0"/>
              <a:t>In traditional or 'forward' proxy scenarios, the proxy acts on behalf of the client, hiding the client's identity from the server. In contrast, a reverse proxy sits in front of one or more servers and acts on their behalf. It intercepts incoming client requests and routes them to the appropriate internal server. This reversal of direction in responsibility—from client-side to server-side—is why it's termed a 'reverse' proxy. Clients are typically unaware that a reverse proxy even exists.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Reverse Proxy Works - Step by Step</a:t>
            </a:r>
          </a:p>
        </p:txBody>
      </p:sp>
      <p:sp>
        <p:nvSpPr>
          <p:cNvPr id="3" name="Content Placeholder 2"/>
          <p:cNvSpPr>
            <a:spLocks noGrp="1"/>
          </p:cNvSpPr>
          <p:nvPr>
            <p:ph idx="1"/>
          </p:nvPr>
        </p:nvSpPr>
        <p:spPr/>
        <p:txBody>
          <a:bodyPr wrap="square">
            <a:noAutofit/>
          </a:bodyPr>
          <a:lstStyle/>
          <a:p>
            <a:pPr>
              <a:defRPr sz="1800">
                <a:solidFill>
                  <a:srgbClr val="000000"/>
                </a:solidFill>
              </a:defRPr>
            </a:pPr>
            <a:r>
              <a:rPr sz="1400" dirty="0"/>
              <a:t>1. A user requests a resource (e.g., webpage or API) via their browser.</a:t>
            </a:r>
          </a:p>
          <a:p>
            <a:pPr>
              <a:defRPr sz="1800">
                <a:solidFill>
                  <a:srgbClr val="000000"/>
                </a:solidFill>
              </a:defRPr>
            </a:pPr>
            <a:r>
              <a:rPr sz="1400" dirty="0"/>
              <a:t>2. The reverse proxy server receives the request instead of the backend application server.</a:t>
            </a:r>
          </a:p>
          <a:p>
            <a:pPr>
              <a:defRPr sz="1800">
                <a:solidFill>
                  <a:srgbClr val="000000"/>
                </a:solidFill>
              </a:defRPr>
            </a:pPr>
            <a:r>
              <a:rPr sz="1400" dirty="0"/>
              <a:t>3. The proxy analyzes the request (URL path, headers, etc.) to determine the target backend server.</a:t>
            </a:r>
          </a:p>
          <a:p>
            <a:pPr>
              <a:defRPr sz="1800">
                <a:solidFill>
                  <a:srgbClr val="000000"/>
                </a:solidFill>
              </a:defRPr>
            </a:pPr>
            <a:r>
              <a:rPr sz="1400" dirty="0"/>
              <a:t>4. It forwards the request to the appropriate backend server for processing.</a:t>
            </a:r>
          </a:p>
          <a:p>
            <a:pPr>
              <a:defRPr sz="1800">
                <a:solidFill>
                  <a:srgbClr val="000000"/>
                </a:solidFill>
              </a:defRPr>
            </a:pPr>
            <a:r>
              <a:rPr sz="1400" dirty="0"/>
              <a:t>5. The backend server sends the response back to the reverse proxy.</a:t>
            </a:r>
          </a:p>
          <a:p>
            <a:pPr>
              <a:defRPr sz="1800">
                <a:solidFill>
                  <a:srgbClr val="000000"/>
                </a:solidFill>
              </a:defRPr>
            </a:pPr>
            <a:r>
              <a:rPr sz="1400" dirty="0"/>
              <a:t>6. The reverse proxy returns the response to the original client.</a:t>
            </a:r>
          </a:p>
          <a:p>
            <a:pPr>
              <a:defRPr sz="1800">
                <a:solidFill>
                  <a:srgbClr val="000000"/>
                </a:solidFill>
              </a:defRPr>
            </a:pPr>
            <a:r>
              <a:rPr sz="1400" dirty="0"/>
              <a:t>This model allows seamless scaling, better monitoring, and flexible traffic control in modern architectures.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Benefits of a Reverse Proxy</a:t>
            </a:r>
          </a:p>
        </p:txBody>
      </p:sp>
      <p:sp>
        <p:nvSpPr>
          <p:cNvPr id="3" name="Content Placeholder 2"/>
          <p:cNvSpPr>
            <a:spLocks noGrp="1"/>
          </p:cNvSpPr>
          <p:nvPr>
            <p:ph idx="1"/>
          </p:nvPr>
        </p:nvSpPr>
        <p:spPr>
          <a:xfrm>
            <a:off x="919430" y="1456053"/>
            <a:ext cx="7791863" cy="3028311"/>
          </a:xfrm>
        </p:spPr>
        <p:txBody>
          <a:bodyPr wrap="square">
            <a:noAutofit/>
          </a:bodyPr>
          <a:lstStyle/>
          <a:p>
            <a:pPr>
              <a:defRPr sz="1800">
                <a:solidFill>
                  <a:srgbClr val="000000"/>
                </a:solidFill>
              </a:defRPr>
            </a:pPr>
            <a:r>
              <a:rPr sz="1200" dirty="0"/>
              <a:t>✔ Load Balancing: Distributes incoming traffic across multiple servers to prevent overloading and ensure high availability.</a:t>
            </a:r>
          </a:p>
          <a:p>
            <a:pPr>
              <a:defRPr sz="1800">
                <a:solidFill>
                  <a:srgbClr val="000000"/>
                </a:solidFill>
              </a:defRPr>
            </a:pPr>
            <a:r>
              <a:rPr sz="1200" dirty="0"/>
              <a:t>✔ Improved Security: Hides internal server details from the outside world and serves as a buffer against attacks like DDoS.</a:t>
            </a:r>
          </a:p>
          <a:p>
            <a:pPr>
              <a:defRPr sz="1800">
                <a:solidFill>
                  <a:srgbClr val="000000"/>
                </a:solidFill>
              </a:defRPr>
            </a:pPr>
            <a:r>
              <a:rPr sz="1200" dirty="0"/>
              <a:t>✔ SSL Termination: Handles SSL encryption and decryption, offloading this resource-intensive task from backend servers.</a:t>
            </a:r>
          </a:p>
          <a:p>
            <a:pPr>
              <a:defRPr sz="1800">
                <a:solidFill>
                  <a:srgbClr val="000000"/>
                </a:solidFill>
              </a:defRPr>
            </a:pPr>
            <a:r>
              <a:rPr sz="1200" dirty="0"/>
              <a:t>✔ Content Caching: Stores and serves static content (like images, videos, CSS, JS) to reduce backend load and improve speed.</a:t>
            </a:r>
          </a:p>
          <a:p>
            <a:pPr>
              <a:defRPr sz="1800">
                <a:solidFill>
                  <a:srgbClr val="000000"/>
                </a:solidFill>
              </a:defRPr>
            </a:pPr>
            <a:r>
              <a:rPr sz="1200" dirty="0"/>
              <a:t>✔ Compression: Compresses responses before sending them to clients to save bandwidth.</a:t>
            </a:r>
          </a:p>
          <a:p>
            <a:pPr>
              <a:defRPr sz="1800">
                <a:solidFill>
                  <a:srgbClr val="000000"/>
                </a:solidFill>
              </a:defRPr>
            </a:pPr>
            <a:r>
              <a:rPr sz="1200" dirty="0"/>
              <a:t>✔ Authentication &amp; Authorization: Enforces access control at the edge, before requests reach backend systems.</a:t>
            </a:r>
          </a:p>
          <a:p>
            <a:pPr>
              <a:defRPr sz="1800">
                <a:solidFill>
                  <a:srgbClr val="000000"/>
                </a:solidFill>
              </a:defRPr>
            </a:pPr>
            <a:r>
              <a:rPr sz="1200" dirty="0"/>
              <a:t>✔ Path-Based Routing: Directs specific request paths to different services, which is especially useful in microservice architectures.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Real-World Analogy</a:t>
            </a:r>
          </a:p>
        </p:txBody>
      </p:sp>
      <p:sp>
        <p:nvSpPr>
          <p:cNvPr id="3" name="Content Placeholder 2"/>
          <p:cNvSpPr>
            <a:spLocks noGrp="1"/>
          </p:cNvSpPr>
          <p:nvPr>
            <p:ph idx="1"/>
          </p:nvPr>
        </p:nvSpPr>
        <p:spPr>
          <a:xfrm>
            <a:off x="1088685" y="1511798"/>
            <a:ext cx="7287872" cy="3028311"/>
          </a:xfrm>
        </p:spPr>
        <p:txBody>
          <a:bodyPr wrap="square">
            <a:normAutofit/>
          </a:bodyPr>
          <a:lstStyle/>
          <a:p>
            <a:pPr>
              <a:defRPr sz="1800">
                <a:solidFill>
                  <a:srgbClr val="000000"/>
                </a:solidFill>
              </a:defRPr>
            </a:pPr>
            <a:r>
              <a:rPr dirty="0"/>
              <a:t>Imagine a large office building where visitors must first go through a receptionist at the front desk. Visitors (clients) never directly interact with internal departments (servers). The receptionist (reverse proxy) assesses the visitor's needs and routes them to the correct department. If any paperwork needs to be filled or signed, the receptionist manages it before passing the request to the department. Once the department responds, the receptionist delivers the message or solution to the visitor. This keeps internal operations secure, organized, and efficient—just like a reverse proxy in a software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 Case: Microservices Architecture</a:t>
            </a:r>
          </a:p>
        </p:txBody>
      </p:sp>
      <p:sp>
        <p:nvSpPr>
          <p:cNvPr id="3" name="Content Placeholder 2"/>
          <p:cNvSpPr>
            <a:spLocks noGrp="1"/>
          </p:cNvSpPr>
          <p:nvPr>
            <p:ph idx="1"/>
          </p:nvPr>
        </p:nvSpPr>
        <p:spPr>
          <a:xfrm>
            <a:off x="1088685" y="1511798"/>
            <a:ext cx="7202456" cy="3028312"/>
          </a:xfrm>
        </p:spPr>
        <p:txBody>
          <a:bodyPr wrap="square">
            <a:noAutofit/>
          </a:bodyPr>
          <a:lstStyle/>
          <a:p>
            <a:pPr>
              <a:defRPr sz="1800">
                <a:solidFill>
                  <a:srgbClr val="000000"/>
                </a:solidFill>
              </a:defRPr>
            </a:pPr>
            <a:r>
              <a:rPr sz="1600" dirty="0"/>
              <a:t>In a microservices-based system, each service (authentication, payments, catalog, etc.) is developed and deployed independently. A reverse proxy simplifies the client-side logic by serving as a single point of access. It intelligently routes requests based on paths or subdomains to the appropriate microservice. For example:</a:t>
            </a:r>
          </a:p>
          <a:p>
            <a:pPr>
              <a:defRPr sz="1800">
                <a:solidFill>
                  <a:srgbClr val="000000"/>
                </a:solidFill>
              </a:defRPr>
            </a:pPr>
            <a:r>
              <a:rPr sz="1600" dirty="0"/>
              <a:t>- `/auth/login` → Authentication Service</a:t>
            </a:r>
          </a:p>
          <a:p>
            <a:pPr>
              <a:defRPr sz="1800">
                <a:solidFill>
                  <a:srgbClr val="000000"/>
                </a:solidFill>
              </a:defRPr>
            </a:pPr>
            <a:r>
              <a:rPr sz="1600" dirty="0"/>
              <a:t>- `/products` → Product Service</a:t>
            </a:r>
          </a:p>
          <a:p>
            <a:pPr>
              <a:defRPr sz="1800">
                <a:solidFill>
                  <a:srgbClr val="000000"/>
                </a:solidFill>
              </a:defRPr>
            </a:pPr>
            <a:r>
              <a:rPr sz="1600" dirty="0"/>
              <a:t>- `/orders` → Order Service</a:t>
            </a:r>
          </a:p>
          <a:p>
            <a:pPr>
              <a:defRPr sz="1800">
                <a:solidFill>
                  <a:srgbClr val="000000"/>
                </a:solidFill>
              </a:defRPr>
            </a:pPr>
            <a:r>
              <a:rPr sz="1600" dirty="0"/>
              <a:t>This not only improves modularity but also allows for independent scaling, deployment, and fault isolation of individual components.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Reverse Proxy vs Forward Proxy</a:t>
            </a:r>
          </a:p>
        </p:txBody>
      </p:sp>
      <p:graphicFrame>
        <p:nvGraphicFramePr>
          <p:cNvPr id="3" name="Table 2"/>
          <p:cNvGraphicFramePr>
            <a:graphicFrameLocks noGrp="1"/>
          </p:cNvGraphicFramePr>
          <p:nvPr>
            <p:extLst>
              <p:ext uri="{D42A27DB-BD31-4B8C-83A1-F6EECF244321}">
                <p14:modId xmlns:p14="http://schemas.microsoft.com/office/powerpoint/2010/main" val="27074370"/>
              </p:ext>
            </p:extLst>
          </p:nvPr>
        </p:nvGraphicFramePr>
        <p:xfrm>
          <a:off x="894299" y="1135605"/>
          <a:ext cx="7396842" cy="3404505"/>
        </p:xfrm>
        <a:graphic>
          <a:graphicData uri="http://schemas.openxmlformats.org/drawingml/2006/table">
            <a:tbl>
              <a:tblPr firstRow="1" bandRow="1">
                <a:tableStyleId>{5C22544A-7EE6-4342-B048-85BDC9FD1C3A}</a:tableStyleId>
              </a:tblPr>
              <a:tblGrid>
                <a:gridCol w="2465614">
                  <a:extLst>
                    <a:ext uri="{9D8B030D-6E8A-4147-A177-3AD203B41FA5}">
                      <a16:colId xmlns:a16="http://schemas.microsoft.com/office/drawing/2014/main" val="20000"/>
                    </a:ext>
                  </a:extLst>
                </a:gridCol>
                <a:gridCol w="2465614">
                  <a:extLst>
                    <a:ext uri="{9D8B030D-6E8A-4147-A177-3AD203B41FA5}">
                      <a16:colId xmlns:a16="http://schemas.microsoft.com/office/drawing/2014/main" val="20001"/>
                    </a:ext>
                  </a:extLst>
                </a:gridCol>
                <a:gridCol w="2465614">
                  <a:extLst>
                    <a:ext uri="{9D8B030D-6E8A-4147-A177-3AD203B41FA5}">
                      <a16:colId xmlns:a16="http://schemas.microsoft.com/office/drawing/2014/main" val="20002"/>
                    </a:ext>
                  </a:extLst>
                </a:gridCol>
              </a:tblGrid>
              <a:tr h="680901">
                <a:tc>
                  <a:txBody>
                    <a:bodyPr/>
                    <a:lstStyle/>
                    <a:p>
                      <a:pPr>
                        <a:defRPr b="1"/>
                      </a:pPr>
                      <a:r>
                        <a:t>Feature</a:t>
                      </a:r>
                    </a:p>
                  </a:txBody>
                  <a:tcPr/>
                </a:tc>
                <a:tc>
                  <a:txBody>
                    <a:bodyPr/>
                    <a:lstStyle/>
                    <a:p>
                      <a:pPr>
                        <a:defRPr b="1"/>
                      </a:pPr>
                      <a:r>
                        <a:t>Forward Proxy</a:t>
                      </a:r>
                    </a:p>
                  </a:txBody>
                  <a:tcPr/>
                </a:tc>
                <a:tc>
                  <a:txBody>
                    <a:bodyPr/>
                    <a:lstStyle/>
                    <a:p>
                      <a:pPr>
                        <a:defRPr b="1"/>
                      </a:pPr>
                      <a:r>
                        <a:t>Reverse Proxy</a:t>
                      </a:r>
                    </a:p>
                  </a:txBody>
                  <a:tcPr/>
                </a:tc>
                <a:extLst>
                  <a:ext uri="{0D108BD9-81ED-4DB2-BD59-A6C34878D82A}">
                    <a16:rowId xmlns:a16="http://schemas.microsoft.com/office/drawing/2014/main" val="10000"/>
                  </a:ext>
                </a:extLst>
              </a:tr>
              <a:tr h="680901">
                <a:tc>
                  <a:txBody>
                    <a:bodyPr/>
                    <a:lstStyle/>
                    <a:p>
                      <a:r>
                        <a:rPr dirty="0"/>
                        <a:t>Acts for</a:t>
                      </a:r>
                    </a:p>
                  </a:txBody>
                  <a:tcPr/>
                </a:tc>
                <a:tc>
                  <a:txBody>
                    <a:bodyPr/>
                    <a:lstStyle/>
                    <a:p>
                      <a:r>
                        <a:t>Client (user)</a:t>
                      </a:r>
                    </a:p>
                  </a:txBody>
                  <a:tcPr/>
                </a:tc>
                <a:tc>
                  <a:txBody>
                    <a:bodyPr/>
                    <a:lstStyle/>
                    <a:p>
                      <a:r>
                        <a:t>Server (application)</a:t>
                      </a:r>
                    </a:p>
                  </a:txBody>
                  <a:tcPr/>
                </a:tc>
                <a:extLst>
                  <a:ext uri="{0D108BD9-81ED-4DB2-BD59-A6C34878D82A}">
                    <a16:rowId xmlns:a16="http://schemas.microsoft.com/office/drawing/2014/main" val="10001"/>
                  </a:ext>
                </a:extLst>
              </a:tr>
              <a:tr h="680901">
                <a:tc>
                  <a:txBody>
                    <a:bodyPr/>
                    <a:lstStyle/>
                    <a:p>
                      <a:r>
                        <a:t>Hides</a:t>
                      </a:r>
                    </a:p>
                  </a:txBody>
                  <a:tcPr/>
                </a:tc>
                <a:tc>
                  <a:txBody>
                    <a:bodyPr/>
                    <a:lstStyle/>
                    <a:p>
                      <a:r>
                        <a:t>Client identity from the internet</a:t>
                      </a:r>
                    </a:p>
                  </a:txBody>
                  <a:tcPr/>
                </a:tc>
                <a:tc>
                  <a:txBody>
                    <a:bodyPr/>
                    <a:lstStyle/>
                    <a:p>
                      <a:r>
                        <a:t>Server identity from the client</a:t>
                      </a:r>
                    </a:p>
                  </a:txBody>
                  <a:tcPr/>
                </a:tc>
                <a:extLst>
                  <a:ext uri="{0D108BD9-81ED-4DB2-BD59-A6C34878D82A}">
                    <a16:rowId xmlns:a16="http://schemas.microsoft.com/office/drawing/2014/main" val="10002"/>
                  </a:ext>
                </a:extLst>
              </a:tr>
              <a:tr h="680901">
                <a:tc>
                  <a:txBody>
                    <a:bodyPr/>
                    <a:lstStyle/>
                    <a:p>
                      <a:r>
                        <a:t>Main Purpose</a:t>
                      </a:r>
                    </a:p>
                  </a:txBody>
                  <a:tcPr/>
                </a:tc>
                <a:tc>
                  <a:txBody>
                    <a:bodyPr/>
                    <a:lstStyle/>
                    <a:p>
                      <a:r>
                        <a:t>Access control, anonymity</a:t>
                      </a:r>
                    </a:p>
                  </a:txBody>
                  <a:tcPr/>
                </a:tc>
                <a:tc>
                  <a:txBody>
                    <a:bodyPr/>
                    <a:lstStyle/>
                    <a:p>
                      <a:r>
                        <a:t>Load balancing, scalability, security</a:t>
                      </a:r>
                    </a:p>
                  </a:txBody>
                  <a:tcPr/>
                </a:tc>
                <a:extLst>
                  <a:ext uri="{0D108BD9-81ED-4DB2-BD59-A6C34878D82A}">
                    <a16:rowId xmlns:a16="http://schemas.microsoft.com/office/drawing/2014/main" val="10003"/>
                  </a:ext>
                </a:extLst>
              </a:tr>
              <a:tr h="680901">
                <a:tc>
                  <a:txBody>
                    <a:bodyPr/>
                    <a:lstStyle/>
                    <a:p>
                      <a:r>
                        <a:t>Common Users</a:t>
                      </a:r>
                    </a:p>
                  </a:txBody>
                  <a:tcPr/>
                </a:tc>
                <a:tc>
                  <a:txBody>
                    <a:bodyPr/>
                    <a:lstStyle/>
                    <a:p>
                      <a:r>
                        <a:t>End users in restricted networks</a:t>
                      </a:r>
                    </a:p>
                  </a:txBody>
                  <a:tcPr/>
                </a:tc>
                <a:tc>
                  <a:txBody>
                    <a:bodyPr/>
                    <a:lstStyle/>
                    <a:p>
                      <a:r>
                        <a:rPr dirty="0"/>
                        <a:t>Organizations hosting web services</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Popular Reverse Proxy Software</a:t>
            </a:r>
          </a:p>
        </p:txBody>
      </p:sp>
      <p:sp>
        <p:nvSpPr>
          <p:cNvPr id="3" name="Content Placeholder 2"/>
          <p:cNvSpPr>
            <a:spLocks noGrp="1"/>
          </p:cNvSpPr>
          <p:nvPr>
            <p:ph idx="1"/>
          </p:nvPr>
        </p:nvSpPr>
        <p:spPr>
          <a:xfrm>
            <a:off x="1088684" y="1511798"/>
            <a:ext cx="7304201" cy="3028311"/>
          </a:xfrm>
        </p:spPr>
        <p:txBody>
          <a:bodyPr wrap="square">
            <a:normAutofit fontScale="85000" lnSpcReduction="10000"/>
          </a:bodyPr>
          <a:lstStyle/>
          <a:p>
            <a:pPr>
              <a:defRPr sz="1800">
                <a:solidFill>
                  <a:srgbClr val="000000"/>
                </a:solidFill>
              </a:defRPr>
            </a:pPr>
            <a:r>
              <a:rPr dirty="0"/>
              <a:t>- </a:t>
            </a:r>
            <a:r>
              <a:rPr b="1" dirty="0"/>
              <a:t>Nginx</a:t>
            </a:r>
            <a:r>
              <a:rPr dirty="0"/>
              <a:t>: A high-performance server used for reverse proxying, load balancing, and caching.</a:t>
            </a:r>
          </a:p>
          <a:p>
            <a:pPr>
              <a:defRPr sz="1800">
                <a:solidFill>
                  <a:srgbClr val="000000"/>
                </a:solidFill>
              </a:defRPr>
            </a:pPr>
            <a:r>
              <a:rPr dirty="0"/>
              <a:t>- </a:t>
            </a:r>
            <a:r>
              <a:rPr b="1" dirty="0"/>
              <a:t>Apache HTTP Server (</a:t>
            </a:r>
            <a:r>
              <a:rPr b="1" dirty="0" err="1"/>
              <a:t>mod_proxy</a:t>
            </a:r>
            <a:r>
              <a:rPr b="1" dirty="0"/>
              <a:t>)</a:t>
            </a:r>
            <a:r>
              <a:rPr dirty="0"/>
              <a:t>: Versatile and widely-used, supports complex reverse proxy setups.</a:t>
            </a:r>
          </a:p>
          <a:p>
            <a:pPr>
              <a:defRPr sz="1800">
                <a:solidFill>
                  <a:srgbClr val="000000"/>
                </a:solidFill>
              </a:defRPr>
            </a:pPr>
            <a:r>
              <a:rPr dirty="0"/>
              <a:t>- </a:t>
            </a:r>
            <a:r>
              <a:rPr b="1" dirty="0" err="1"/>
              <a:t>HAProxy</a:t>
            </a:r>
            <a:r>
              <a:rPr dirty="0"/>
              <a:t>: Industry-standard for high-availability environments, especially in load balancing.</a:t>
            </a:r>
          </a:p>
          <a:p>
            <a:pPr>
              <a:defRPr sz="1800">
                <a:solidFill>
                  <a:srgbClr val="000000"/>
                </a:solidFill>
              </a:defRPr>
            </a:pPr>
            <a:r>
              <a:rPr dirty="0"/>
              <a:t>- </a:t>
            </a:r>
            <a:r>
              <a:rPr b="1" dirty="0" err="1"/>
              <a:t>Traefik</a:t>
            </a:r>
            <a:r>
              <a:rPr dirty="0"/>
              <a:t>: A modern reverse proxy built with dynamic routing and microservices in mind, supports Docker and Kubernetes.</a:t>
            </a:r>
          </a:p>
          <a:p>
            <a:pPr>
              <a:defRPr sz="1800">
                <a:solidFill>
                  <a:srgbClr val="000000"/>
                </a:solidFill>
              </a:defRPr>
            </a:pPr>
            <a:r>
              <a:rPr dirty="0"/>
              <a:t>- </a:t>
            </a:r>
            <a:r>
              <a:rPr b="1" dirty="0"/>
              <a:t>AWS ALB</a:t>
            </a:r>
            <a:r>
              <a:rPr dirty="0"/>
              <a:t>: Cloud-native reverse proxy and load balancer integrated with the AWS ecosystem.</a:t>
            </a:r>
          </a:p>
        </p:txBody>
      </p:sp>
    </p:spTree>
  </p:cSld>
  <p:clrMapOvr>
    <a:masterClrMapping/>
  </p:clrMapOvr>
</p:sld>
</file>

<file path=ppt/theme/theme1.xml><?xml version="1.0" encoding="utf-8"?>
<a:theme xmlns:a="http://schemas.openxmlformats.org/drawingml/2006/main" name="system_design">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system_design" id="{1A839668-1B47-4D3B-88B0-B22A4E7A9C9E}" vid="{F6789BDF-A258-4ECA-BDA4-7EDBF8A8BBDA}"/>
    </a:ext>
  </a:extLst>
</a:theme>
</file>

<file path=docProps/app.xml><?xml version="1.0" encoding="utf-8"?>
<Properties xmlns="http://schemas.openxmlformats.org/officeDocument/2006/extended-properties" xmlns:vt="http://schemas.openxmlformats.org/officeDocument/2006/docPropsVTypes">
  <Template>system_design</Template>
  <TotalTime>5</TotalTime>
  <Words>886</Words>
  <Application>Microsoft Office PowerPoint</Application>
  <PresentationFormat>On-screen Show (16:9)</PresentationFormat>
  <Paragraphs>55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system_design</vt:lpstr>
      <vt:lpstr>What is a Reverse Proxy?</vt:lpstr>
      <vt:lpstr>What is a Reverse Proxy?</vt:lpstr>
      <vt:lpstr>Why is it Called 'Reverse' Proxy?</vt:lpstr>
      <vt:lpstr>How Reverse Proxy Works - Step by Step</vt:lpstr>
      <vt:lpstr>Key Benefits of a Reverse Proxy</vt:lpstr>
      <vt:lpstr>Real-World Analogy</vt:lpstr>
      <vt:lpstr>Use Case: Microservices Architecture</vt:lpstr>
      <vt:lpstr>Reverse Proxy vs Forward Proxy</vt:lpstr>
      <vt:lpstr>Popular Reverse Proxy Software</vt:lpstr>
      <vt:lpstr>Nginx Reverse Proxy Configuration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11</cp:revision>
  <dcterms:created xsi:type="dcterms:W3CDTF">2013-01-27T09:14:16Z</dcterms:created>
  <dcterms:modified xsi:type="dcterms:W3CDTF">2025-04-14T09:40:55Z</dcterms:modified>
  <cp:category/>
</cp:coreProperties>
</file>