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107" d="100"/>
          <a:sy n="107" d="100"/>
        </p:scale>
        <p:origin x="754" y="72"/>
      </p:cViewPr>
      <p:guideLst>
        <p:guide orient="horz" pos="2160"/>
        <p:guide pos="2880"/>
      </p:guideLst>
    </p:cSldViewPr>
  </p:slideViewPr>
  <p:notesTextViewPr>
    <p:cViewPr>
      <p:scale>
        <a:sx n="100" d="100"/>
        <a:sy n="100" d="100"/>
      </p:scale>
      <p:origin x="0" y="-3206"/>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07A568-86BE-4E49-8A94-D7F1020F59CA}" type="datetimeFigureOut">
              <a:rPr lang="en-IN" smtClean="0"/>
              <a:t>09-04-2025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4D1C01-4670-4934-BA3A-B76DA3A4F719}" type="slidenum">
              <a:rPr lang="en-IN" smtClean="0"/>
              <a:t>‹#›</a:t>
            </a:fld>
            <a:endParaRPr lang="en-IN"/>
          </a:p>
        </p:txBody>
      </p:sp>
    </p:spTree>
    <p:extLst>
      <p:ext uri="{BB962C8B-B14F-4D97-AF65-F5344CB8AC3E}">
        <p14:creationId xmlns:p14="http://schemas.microsoft.com/office/powerpoint/2010/main" val="3728271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What is </a:t>
            </a:r>
            <a:r>
              <a:rPr lang="en-US" b="1" dirty="0" err="1"/>
              <a:t>GraphQL</a:t>
            </a:r>
            <a:r>
              <a:rPr lang="en-US" b="1" dirty="0"/>
              <a:t>?</a:t>
            </a:r>
            <a:br>
              <a:rPr lang="en-US" dirty="0"/>
            </a:br>
            <a:r>
              <a:rPr lang="en-US" dirty="0"/>
              <a:t>Alright, let’s start with the basics.</a:t>
            </a:r>
            <a:br>
              <a:rPr lang="en-US" dirty="0"/>
            </a:br>
            <a:r>
              <a:rPr lang="en-US" dirty="0" err="1"/>
              <a:t>GraphQL</a:t>
            </a:r>
            <a:r>
              <a:rPr lang="en-US" dirty="0"/>
              <a:t> is a </a:t>
            </a:r>
            <a:r>
              <a:rPr lang="en-US" b="1" dirty="0"/>
              <a:t>query language for APIs</a:t>
            </a:r>
            <a:r>
              <a:rPr lang="en-US" dirty="0"/>
              <a:t>. Instead of dealing with multiple endpoints like you do in REST, </a:t>
            </a:r>
            <a:r>
              <a:rPr lang="en-US" dirty="0" err="1"/>
              <a:t>GraphQL</a:t>
            </a:r>
            <a:r>
              <a:rPr lang="en-US" dirty="0"/>
              <a:t> gives you </a:t>
            </a:r>
            <a:r>
              <a:rPr lang="en-US" b="1" dirty="0"/>
              <a:t>one single endpoint</a:t>
            </a:r>
            <a:r>
              <a:rPr lang="en-US" dirty="0"/>
              <a:t> to ask for </a:t>
            </a:r>
            <a:r>
              <a:rPr lang="en-US" i="1" dirty="0"/>
              <a:t>exactly</a:t>
            </a:r>
            <a:r>
              <a:rPr lang="en-US" dirty="0"/>
              <a:t> the data you need.</a:t>
            </a:r>
          </a:p>
          <a:p>
            <a:pPr>
              <a:buNone/>
            </a:pPr>
            <a:r>
              <a:rPr lang="en-US" dirty="0"/>
              <a:t>So, imagine you’re ordering food—not from a fixed menu—but you tell the kitchen exactly what you want, and they serve just that. Efficient, right?</a:t>
            </a:r>
            <a:br>
              <a:rPr lang="en-US" dirty="0"/>
            </a:br>
            <a:r>
              <a:rPr lang="en-US" dirty="0"/>
              <a:t>Facebook built </a:t>
            </a:r>
            <a:r>
              <a:rPr lang="en-US" dirty="0" err="1"/>
              <a:t>GraphQL</a:t>
            </a:r>
            <a:r>
              <a:rPr lang="en-US" dirty="0"/>
              <a:t> to handle massive, complex data needs—and it became an open standard in 2015. Since then, it’s become a go-to choice for modern apps.</a:t>
            </a:r>
          </a:p>
          <a:p>
            <a:pPr>
              <a:buNone/>
            </a:pPr>
            <a:r>
              <a:rPr lang="en-US" b="1" dirty="0"/>
              <a:t>[Slide 2 – Code]</a:t>
            </a:r>
            <a:br>
              <a:rPr lang="en-US" dirty="0"/>
            </a:br>
            <a:r>
              <a:rPr lang="en-US" b="1" dirty="0" err="1"/>
              <a:t>GraphQL</a:t>
            </a:r>
            <a:r>
              <a:rPr lang="en-US" b="1" dirty="0"/>
              <a:t> Syntax Example</a:t>
            </a:r>
            <a:br>
              <a:rPr lang="en-US" dirty="0"/>
            </a:br>
            <a:r>
              <a:rPr lang="en-US" dirty="0"/>
              <a:t>Here's what a basic </a:t>
            </a:r>
            <a:r>
              <a:rPr lang="en-US" dirty="0" err="1"/>
              <a:t>GraphQL</a:t>
            </a:r>
            <a:r>
              <a:rPr lang="en-US" dirty="0"/>
              <a:t> query looks like:</a:t>
            </a:r>
          </a:p>
          <a:p>
            <a:pPr>
              <a:buNone/>
            </a:pPr>
            <a:r>
              <a:rPr lang="en-US" dirty="0" err="1"/>
              <a:t>graphql</a:t>
            </a:r>
            <a:endParaRPr lang="en-US" dirty="0"/>
          </a:p>
          <a:p>
            <a:pPr>
              <a:buNone/>
            </a:pPr>
            <a:r>
              <a:rPr lang="en-US" dirty="0" err="1"/>
              <a:t>CopyEdit</a:t>
            </a:r>
            <a:endParaRPr lang="en-US" dirty="0"/>
          </a:p>
          <a:p>
            <a:pPr rtl="0">
              <a:buNone/>
            </a:pPr>
            <a:r>
              <a:rPr lang="en-US" dirty="0"/>
              <a:t>{ user(id: "1") { name email } } </a:t>
            </a:r>
          </a:p>
          <a:p>
            <a:pPr>
              <a:buNone/>
            </a:pPr>
            <a:r>
              <a:rPr lang="en-US" dirty="0"/>
              <a:t>Super readable, right? You're just asking: "Hey, give me the name and email of the user with ID 1." Nothing more, nothing less.</a:t>
            </a:r>
          </a:p>
          <a:p>
            <a:pPr>
              <a:buNone/>
            </a:pPr>
            <a:r>
              <a:rPr lang="en-US" b="1" dirty="0"/>
              <a:t>[Slide 3 – Text]</a:t>
            </a:r>
            <a:br>
              <a:rPr lang="en-US" dirty="0"/>
            </a:br>
            <a:r>
              <a:rPr lang="en-US" b="1" dirty="0"/>
              <a:t>Strongly Typed Schema</a:t>
            </a:r>
            <a:br>
              <a:rPr lang="en-US" dirty="0"/>
            </a:br>
            <a:r>
              <a:rPr lang="en-US" dirty="0" err="1"/>
              <a:t>GraphQL</a:t>
            </a:r>
            <a:r>
              <a:rPr lang="en-US" dirty="0"/>
              <a:t> uses something called a </a:t>
            </a:r>
            <a:r>
              <a:rPr lang="en-US" b="1" dirty="0"/>
              <a:t>strongly typed schema</a:t>
            </a:r>
            <a:r>
              <a:rPr lang="en-US" dirty="0"/>
              <a:t>.</a:t>
            </a:r>
            <a:br>
              <a:rPr lang="en-US" dirty="0"/>
            </a:br>
            <a:r>
              <a:rPr lang="en-US" dirty="0"/>
              <a:t>Think of it as a contract between the frontend and the backend. Every query is validated against this schema before it runs. So you can’t make typos or ask for fields that don’t exist—it just won’t work.</a:t>
            </a:r>
          </a:p>
          <a:p>
            <a:pPr>
              <a:buNone/>
            </a:pPr>
            <a:r>
              <a:rPr lang="en-US" dirty="0"/>
              <a:t>The best part? Tools can actually introspect the schema and give you autocomplete, documentation, and even error checking. Total developer bliss.</a:t>
            </a:r>
          </a:p>
          <a:p>
            <a:pPr>
              <a:buNone/>
            </a:pPr>
            <a:r>
              <a:rPr lang="en-US" b="1" dirty="0"/>
              <a:t>[Slide 4 – Code]</a:t>
            </a:r>
            <a:br>
              <a:rPr lang="en-US" dirty="0"/>
            </a:br>
            <a:r>
              <a:rPr lang="en-US" b="1" dirty="0" err="1"/>
              <a:t>GraphQL</a:t>
            </a:r>
            <a:r>
              <a:rPr lang="en-US" b="1" dirty="0"/>
              <a:t> Type Definition Example</a:t>
            </a:r>
            <a:br>
              <a:rPr lang="en-US" dirty="0"/>
            </a:br>
            <a:r>
              <a:rPr lang="en-US" dirty="0"/>
              <a:t>Here’s a type definition for a User:</a:t>
            </a:r>
          </a:p>
          <a:p>
            <a:pPr>
              <a:buNone/>
            </a:pPr>
            <a:r>
              <a:rPr lang="en-US" dirty="0" err="1"/>
              <a:t>graphql</a:t>
            </a:r>
            <a:endParaRPr lang="en-US" dirty="0"/>
          </a:p>
          <a:p>
            <a:pPr>
              <a:buNone/>
            </a:pPr>
            <a:r>
              <a:rPr lang="en-US" dirty="0" err="1"/>
              <a:t>CopyEdit</a:t>
            </a:r>
            <a:endParaRPr lang="en-US" dirty="0"/>
          </a:p>
          <a:p>
            <a:pPr rtl="0">
              <a:buNone/>
            </a:pPr>
            <a:r>
              <a:rPr lang="en-US" dirty="0"/>
              <a:t>type User { id: ID! name: String! email: String! } </a:t>
            </a:r>
          </a:p>
          <a:p>
            <a:pPr>
              <a:buNone/>
            </a:pPr>
            <a:r>
              <a:rPr lang="en-US" dirty="0"/>
              <a:t>The ! means it’s required. So any User must have an id, name, and email.</a:t>
            </a:r>
          </a:p>
          <a:p>
            <a:pPr>
              <a:buNone/>
            </a:pPr>
            <a:r>
              <a:rPr lang="en-US" b="1" dirty="0"/>
              <a:t>[Slide 5 – Text]</a:t>
            </a:r>
            <a:br>
              <a:rPr lang="en-US" dirty="0"/>
            </a:br>
            <a:r>
              <a:rPr lang="en-US" b="1" dirty="0"/>
              <a:t>Single Endpoint</a:t>
            </a:r>
            <a:br>
              <a:rPr lang="en-US" dirty="0"/>
            </a:br>
            <a:r>
              <a:rPr lang="en-US" dirty="0"/>
              <a:t>Unlike REST, which gives you a different endpoint for every resource, </a:t>
            </a:r>
            <a:r>
              <a:rPr lang="en-US" dirty="0" err="1"/>
              <a:t>GraphQL</a:t>
            </a:r>
            <a:r>
              <a:rPr lang="en-US" dirty="0"/>
              <a:t> just gives you one—usually /</a:t>
            </a:r>
            <a:r>
              <a:rPr lang="en-US" dirty="0" err="1"/>
              <a:t>graphql</a:t>
            </a:r>
            <a:r>
              <a:rPr lang="en-US" dirty="0"/>
              <a:t>.</a:t>
            </a:r>
          </a:p>
          <a:p>
            <a:pPr>
              <a:buNone/>
            </a:pPr>
            <a:r>
              <a:rPr lang="en-US" dirty="0"/>
              <a:t>From there, you ask for anything you want. It’s like walking into a buffet with one giant menu instead of running to different food stalls. Way more organized, and the frontend gets to decide what’s on the plate.</a:t>
            </a:r>
          </a:p>
          <a:p>
            <a:pPr>
              <a:buNone/>
            </a:pPr>
            <a:r>
              <a:rPr lang="en-US" b="1" dirty="0"/>
              <a:t>[Slide 6 – Text]</a:t>
            </a:r>
            <a:br>
              <a:rPr lang="en-US" dirty="0"/>
            </a:br>
            <a:r>
              <a:rPr lang="en-US" b="1" dirty="0"/>
              <a:t>Client-Driven Queries</a:t>
            </a:r>
            <a:br>
              <a:rPr lang="en-US" dirty="0"/>
            </a:br>
            <a:r>
              <a:rPr lang="en-US" dirty="0"/>
              <a:t>This is where </a:t>
            </a:r>
            <a:r>
              <a:rPr lang="en-US" dirty="0" err="1"/>
              <a:t>GraphQL</a:t>
            </a:r>
            <a:r>
              <a:rPr lang="en-US" dirty="0"/>
              <a:t> really shines.</a:t>
            </a:r>
            <a:br>
              <a:rPr lang="en-US" dirty="0"/>
            </a:br>
            <a:r>
              <a:rPr lang="en-US" dirty="0"/>
              <a:t>The client is in control.</a:t>
            </a:r>
            <a:br>
              <a:rPr lang="en-US" dirty="0"/>
            </a:br>
            <a:r>
              <a:rPr lang="en-US" dirty="0"/>
              <a:t>You decide exactly what data you want, and how you want it structured.</a:t>
            </a:r>
          </a:p>
          <a:p>
            <a:pPr>
              <a:buNone/>
            </a:pPr>
            <a:r>
              <a:rPr lang="en-US" dirty="0"/>
              <a:t>No more fetching too much or too little data. No more waiting for backend changes just to adjust the response. You write the query, you get the response. Simple.</a:t>
            </a:r>
          </a:p>
          <a:p>
            <a:pPr>
              <a:buNone/>
            </a:pPr>
            <a:r>
              <a:rPr lang="en-US" b="1" dirty="0"/>
              <a:t>[Slide 7 – Text]</a:t>
            </a:r>
            <a:br>
              <a:rPr lang="en-US" dirty="0"/>
            </a:br>
            <a:r>
              <a:rPr lang="en-US" b="1" dirty="0"/>
              <a:t>Mutations – Writing Data</a:t>
            </a:r>
            <a:br>
              <a:rPr lang="en-US" dirty="0"/>
            </a:br>
            <a:r>
              <a:rPr lang="en-US" dirty="0"/>
              <a:t>Reading data is one thing—but what about </a:t>
            </a:r>
            <a:r>
              <a:rPr lang="en-US" b="1" dirty="0"/>
              <a:t>writing</a:t>
            </a:r>
            <a:r>
              <a:rPr lang="en-US" dirty="0"/>
              <a:t> to the server?</a:t>
            </a:r>
            <a:br>
              <a:rPr lang="en-US" dirty="0"/>
            </a:br>
            <a:r>
              <a:rPr lang="en-US" dirty="0"/>
              <a:t>That’s where </a:t>
            </a:r>
            <a:r>
              <a:rPr lang="en-US" b="1" dirty="0"/>
              <a:t>mutations</a:t>
            </a:r>
            <a:r>
              <a:rPr lang="en-US" dirty="0"/>
              <a:t> come in.</a:t>
            </a:r>
            <a:br>
              <a:rPr lang="en-US" dirty="0"/>
            </a:br>
            <a:r>
              <a:rPr lang="en-US" dirty="0"/>
              <a:t>You use mutations to create, update, or delete data. They look like queries but perform a write action behind the scenes. And yes—they’re also typed and predictable.</a:t>
            </a:r>
          </a:p>
          <a:p>
            <a:pPr>
              <a:buNone/>
            </a:pPr>
            <a:r>
              <a:rPr lang="en-US" b="1" dirty="0"/>
              <a:t>[Slide 8 – Code]</a:t>
            </a:r>
            <a:br>
              <a:rPr lang="en-US" dirty="0"/>
            </a:br>
            <a:r>
              <a:rPr lang="en-US" b="1" dirty="0"/>
              <a:t>Mutation Example</a:t>
            </a:r>
            <a:br>
              <a:rPr lang="en-US" dirty="0"/>
            </a:br>
            <a:r>
              <a:rPr lang="en-US" dirty="0"/>
              <a:t>Here’s how you create a user:</a:t>
            </a:r>
          </a:p>
          <a:p>
            <a:pPr>
              <a:buNone/>
            </a:pPr>
            <a:r>
              <a:rPr lang="en-US" dirty="0" err="1"/>
              <a:t>graphql</a:t>
            </a:r>
            <a:endParaRPr lang="en-US" dirty="0"/>
          </a:p>
          <a:p>
            <a:pPr>
              <a:buNone/>
            </a:pPr>
            <a:r>
              <a:rPr lang="en-US" dirty="0" err="1"/>
              <a:t>CopyEdit</a:t>
            </a:r>
            <a:endParaRPr lang="en-US" dirty="0"/>
          </a:p>
          <a:p>
            <a:pPr rtl="0">
              <a:buNone/>
            </a:pPr>
            <a:r>
              <a:rPr lang="en-US" dirty="0"/>
              <a:t>mutation { </a:t>
            </a:r>
            <a:r>
              <a:rPr lang="en-US" dirty="0" err="1"/>
              <a:t>createUser</a:t>
            </a:r>
            <a:r>
              <a:rPr lang="en-US" dirty="0"/>
              <a:t>(name: "Alice", email: "alice@example.com") { id name } } </a:t>
            </a:r>
          </a:p>
          <a:p>
            <a:pPr>
              <a:buNone/>
            </a:pPr>
            <a:r>
              <a:rPr lang="en-US" dirty="0"/>
              <a:t>Notice how even though we’re writing data, we still specify what part of the response we want. That’s the magic of </a:t>
            </a:r>
            <a:r>
              <a:rPr lang="en-US" dirty="0" err="1"/>
              <a:t>GraphQL</a:t>
            </a:r>
            <a:r>
              <a:rPr lang="en-US" dirty="0"/>
              <a:t>.</a:t>
            </a:r>
          </a:p>
          <a:p>
            <a:pPr>
              <a:buNone/>
            </a:pPr>
            <a:r>
              <a:rPr lang="en-US" b="1" dirty="0"/>
              <a:t>[Slide 9 – Text]</a:t>
            </a:r>
            <a:br>
              <a:rPr lang="en-US" dirty="0"/>
            </a:br>
            <a:r>
              <a:rPr lang="en-US" b="1" dirty="0"/>
              <a:t>Subscriptions – Real-time Updates</a:t>
            </a:r>
            <a:br>
              <a:rPr lang="en-US" dirty="0"/>
            </a:br>
            <a:r>
              <a:rPr lang="en-US" dirty="0"/>
              <a:t>Want </a:t>
            </a:r>
            <a:r>
              <a:rPr lang="en-US" b="1" dirty="0"/>
              <a:t>real-time data</a:t>
            </a:r>
            <a:r>
              <a:rPr lang="en-US" dirty="0"/>
              <a:t>?</a:t>
            </a:r>
            <a:br>
              <a:rPr lang="en-US" dirty="0"/>
            </a:br>
            <a:r>
              <a:rPr lang="en-US" dirty="0" err="1"/>
              <a:t>GraphQL’s</a:t>
            </a:r>
            <a:r>
              <a:rPr lang="en-US" dirty="0"/>
              <a:t> got you covered with </a:t>
            </a:r>
            <a:r>
              <a:rPr lang="en-US" b="1" dirty="0"/>
              <a:t>subscriptions</a:t>
            </a:r>
            <a:r>
              <a:rPr lang="en-US" dirty="0"/>
              <a:t>.</a:t>
            </a:r>
          </a:p>
          <a:p>
            <a:pPr>
              <a:buNone/>
            </a:pPr>
            <a:r>
              <a:rPr lang="en-US" dirty="0"/>
              <a:t>They work over </a:t>
            </a:r>
            <a:r>
              <a:rPr lang="en-US" dirty="0" err="1"/>
              <a:t>WebSockets</a:t>
            </a:r>
            <a:r>
              <a:rPr lang="en-US" dirty="0"/>
              <a:t>, which means once you subscribe, the server pushes updates as they happen.</a:t>
            </a:r>
            <a:br>
              <a:rPr lang="en-US" dirty="0"/>
            </a:br>
            <a:r>
              <a:rPr lang="en-US" dirty="0"/>
              <a:t>Perfect for live chat, notifications, or stock tickers. It’s like your frontend is listening in on live events.</a:t>
            </a:r>
          </a:p>
          <a:p>
            <a:pPr>
              <a:buNone/>
            </a:pPr>
            <a:r>
              <a:rPr lang="en-US" b="1" dirty="0"/>
              <a:t>[Slide 10 – Code]</a:t>
            </a:r>
            <a:br>
              <a:rPr lang="en-US" dirty="0"/>
            </a:br>
            <a:r>
              <a:rPr lang="en-US" b="1" dirty="0"/>
              <a:t>Subscription Example</a:t>
            </a:r>
            <a:br>
              <a:rPr lang="en-US" dirty="0"/>
            </a:br>
            <a:r>
              <a:rPr lang="en-US" dirty="0"/>
              <a:t>Check this out:</a:t>
            </a:r>
          </a:p>
          <a:p>
            <a:pPr>
              <a:buNone/>
            </a:pPr>
            <a:r>
              <a:rPr lang="en-US" dirty="0" err="1"/>
              <a:t>graphql</a:t>
            </a:r>
            <a:endParaRPr lang="en-US" dirty="0"/>
          </a:p>
          <a:p>
            <a:pPr>
              <a:buNone/>
            </a:pPr>
            <a:r>
              <a:rPr lang="en-US" dirty="0" err="1"/>
              <a:t>CopyEdit</a:t>
            </a:r>
            <a:endParaRPr lang="en-US" dirty="0"/>
          </a:p>
          <a:p>
            <a:pPr rtl="0">
              <a:buNone/>
            </a:pPr>
            <a:r>
              <a:rPr lang="en-US" dirty="0"/>
              <a:t>subscription { </a:t>
            </a:r>
            <a:r>
              <a:rPr lang="en-US" dirty="0" err="1"/>
              <a:t>newMessage</a:t>
            </a:r>
            <a:r>
              <a:rPr lang="en-US" dirty="0"/>
              <a:t> { content sender } } </a:t>
            </a:r>
          </a:p>
          <a:p>
            <a:pPr>
              <a:buNone/>
            </a:pPr>
            <a:r>
              <a:rPr lang="en-US" dirty="0"/>
              <a:t>Every time a new message arrives, the server pushes it to the client—automatically.</a:t>
            </a:r>
          </a:p>
          <a:p>
            <a:pPr>
              <a:buNone/>
            </a:pPr>
            <a:r>
              <a:rPr lang="en-US" b="1" dirty="0"/>
              <a:t>[Slide 11 – Text]</a:t>
            </a:r>
            <a:br>
              <a:rPr lang="en-US" dirty="0"/>
            </a:br>
            <a:r>
              <a:rPr lang="en-US" b="1" dirty="0"/>
              <a:t>Resolvers – Connecting Schema to Data</a:t>
            </a:r>
            <a:br>
              <a:rPr lang="en-US" dirty="0"/>
            </a:br>
            <a:r>
              <a:rPr lang="en-US" dirty="0"/>
              <a:t>So how does </a:t>
            </a:r>
            <a:r>
              <a:rPr lang="en-US" dirty="0" err="1"/>
              <a:t>GraphQL</a:t>
            </a:r>
            <a:r>
              <a:rPr lang="en-US" dirty="0"/>
              <a:t> actually fetch the data behind the scenes?</a:t>
            </a:r>
            <a:br>
              <a:rPr lang="en-US" dirty="0"/>
            </a:br>
            <a:r>
              <a:rPr lang="en-US" dirty="0"/>
              <a:t>Enter </a:t>
            </a:r>
            <a:r>
              <a:rPr lang="en-US" b="1" dirty="0"/>
              <a:t>resolvers</a:t>
            </a:r>
            <a:r>
              <a:rPr lang="en-US" dirty="0"/>
              <a:t>.</a:t>
            </a:r>
          </a:p>
          <a:p>
            <a:pPr>
              <a:buNone/>
            </a:pPr>
            <a:r>
              <a:rPr lang="en-US" dirty="0"/>
              <a:t>Resolvers are like little functions that tell </a:t>
            </a:r>
            <a:r>
              <a:rPr lang="en-US" dirty="0" err="1"/>
              <a:t>GraphQL</a:t>
            </a:r>
            <a:r>
              <a:rPr lang="en-US" dirty="0"/>
              <a:t> how to get each field’s value. Whether it’s from a database, a REST API, or in-memory—resolvers do the heavy lifting, while your schema stays clean and declarative.</a:t>
            </a:r>
          </a:p>
          <a:p>
            <a:pPr>
              <a:buNone/>
            </a:pPr>
            <a:r>
              <a:rPr lang="en-US" b="1" dirty="0"/>
              <a:t>[Slide 12 – Code]</a:t>
            </a:r>
            <a:br>
              <a:rPr lang="en-US" dirty="0"/>
            </a:br>
            <a:r>
              <a:rPr lang="en-US" b="1" dirty="0"/>
              <a:t>Resolver Example</a:t>
            </a:r>
            <a:br>
              <a:rPr lang="en-US" dirty="0"/>
            </a:br>
            <a:r>
              <a:rPr lang="en-US" dirty="0"/>
              <a:t>Here's a basic resolver for fetching a user:</a:t>
            </a:r>
          </a:p>
          <a:p>
            <a:pPr>
              <a:buNone/>
            </a:pPr>
            <a:r>
              <a:rPr lang="en-US" dirty="0" err="1"/>
              <a:t>javascript</a:t>
            </a:r>
            <a:endParaRPr lang="en-US" dirty="0"/>
          </a:p>
          <a:p>
            <a:pPr>
              <a:buNone/>
            </a:pPr>
            <a:r>
              <a:rPr lang="en-US" dirty="0" err="1"/>
              <a:t>CopyEdit</a:t>
            </a:r>
            <a:endParaRPr lang="en-US" dirty="0"/>
          </a:p>
          <a:p>
            <a:pPr rtl="0">
              <a:buNone/>
            </a:pPr>
            <a:r>
              <a:rPr lang="en-US" dirty="0"/>
              <a:t>const resolvers = { Query: { user: (_, { id }) =&gt; </a:t>
            </a:r>
            <a:r>
              <a:rPr lang="en-US" dirty="0" err="1"/>
              <a:t>getUserById</a:t>
            </a:r>
            <a:r>
              <a:rPr lang="en-US" dirty="0"/>
              <a:t>(id), }, }; </a:t>
            </a:r>
          </a:p>
          <a:p>
            <a:pPr>
              <a:buNone/>
            </a:pPr>
            <a:r>
              <a:rPr lang="en-US" dirty="0"/>
              <a:t>You just map your schema to your data logic. That’s it.</a:t>
            </a:r>
          </a:p>
          <a:p>
            <a:pPr>
              <a:buNone/>
            </a:pPr>
            <a:r>
              <a:rPr lang="en-US" b="1" dirty="0"/>
              <a:t>[Slide 13 – Table]</a:t>
            </a:r>
            <a:br>
              <a:rPr lang="en-US" dirty="0"/>
            </a:br>
            <a:r>
              <a:rPr lang="en-US" b="1" dirty="0"/>
              <a:t>Benefits of </a:t>
            </a:r>
            <a:r>
              <a:rPr lang="en-US" b="1" dirty="0" err="1"/>
              <a:t>GraphQL</a:t>
            </a:r>
            <a:br>
              <a:rPr lang="en-US" dirty="0"/>
            </a:br>
            <a:r>
              <a:rPr lang="en-US" dirty="0"/>
              <a:t>Here’s a quick breakdown of why </a:t>
            </a:r>
            <a:r>
              <a:rPr lang="en-US" dirty="0" err="1"/>
              <a:t>GraphQL</a:t>
            </a:r>
            <a:r>
              <a:rPr lang="en-US" dirty="0"/>
              <a:t> rocks:</a:t>
            </a:r>
          </a:p>
          <a:p>
            <a:pPr>
              <a:buNone/>
            </a:pPr>
            <a:r>
              <a:rPr lang="en-US" dirty="0" err="1"/>
              <a:t>FeatureBenefitPrecise</a:t>
            </a:r>
            <a:r>
              <a:rPr lang="en-US" dirty="0"/>
              <a:t> Data </a:t>
            </a:r>
            <a:r>
              <a:rPr lang="en-US" dirty="0" err="1"/>
              <a:t>FetchingOnly</a:t>
            </a:r>
            <a:r>
              <a:rPr lang="en-US" dirty="0"/>
              <a:t> get what you ask </a:t>
            </a:r>
            <a:r>
              <a:rPr lang="en-US" dirty="0" err="1"/>
              <a:t>forStrongly</a:t>
            </a:r>
            <a:r>
              <a:rPr lang="en-US" dirty="0"/>
              <a:t> </a:t>
            </a:r>
            <a:r>
              <a:rPr lang="en-US" dirty="0" err="1"/>
              <a:t>TypedPredictable</a:t>
            </a:r>
            <a:r>
              <a:rPr lang="en-US" dirty="0"/>
              <a:t>, self-documented </a:t>
            </a:r>
            <a:r>
              <a:rPr lang="en-US" dirty="0" err="1"/>
              <a:t>APIsSingle</a:t>
            </a:r>
            <a:r>
              <a:rPr lang="en-US" dirty="0"/>
              <a:t> </a:t>
            </a:r>
            <a:r>
              <a:rPr lang="en-US" dirty="0" err="1"/>
              <a:t>EndpointSimplifies</a:t>
            </a:r>
            <a:r>
              <a:rPr lang="en-US" dirty="0"/>
              <a:t> client-server </a:t>
            </a:r>
            <a:r>
              <a:rPr lang="en-US" dirty="0" err="1"/>
              <a:t>interactionBuilt</a:t>
            </a:r>
            <a:r>
              <a:rPr lang="en-US" dirty="0"/>
              <a:t>-in </a:t>
            </a:r>
            <a:r>
              <a:rPr lang="en-US" dirty="0" err="1"/>
              <a:t>IntrospectionHelps</a:t>
            </a:r>
            <a:r>
              <a:rPr lang="en-US" dirty="0"/>
              <a:t> developers explore </a:t>
            </a:r>
            <a:r>
              <a:rPr lang="en-US" dirty="0" err="1"/>
              <a:t>APIsReal</a:t>
            </a:r>
            <a:r>
              <a:rPr lang="en-US" dirty="0"/>
              <a:t>-time </a:t>
            </a:r>
            <a:r>
              <a:rPr lang="en-US" dirty="0" err="1"/>
              <a:t>SupportSubscriptions</a:t>
            </a:r>
            <a:r>
              <a:rPr lang="en-US" dirty="0"/>
              <a:t> via </a:t>
            </a:r>
            <a:r>
              <a:rPr lang="en-US" dirty="0" err="1"/>
              <a:t>WebSockets</a:t>
            </a:r>
            <a:endParaRPr lang="en-US" dirty="0"/>
          </a:p>
          <a:p>
            <a:pPr>
              <a:buNone/>
            </a:pPr>
            <a:r>
              <a:rPr lang="en-US" b="1" dirty="0"/>
              <a:t>[Slide 14 – Table]</a:t>
            </a:r>
            <a:br>
              <a:rPr lang="en-US" dirty="0"/>
            </a:br>
            <a:r>
              <a:rPr lang="en-US" b="1" dirty="0" err="1"/>
              <a:t>GraphQL</a:t>
            </a:r>
            <a:r>
              <a:rPr lang="en-US" b="1" dirty="0"/>
              <a:t> vs REST</a:t>
            </a:r>
            <a:br>
              <a:rPr lang="en-US" dirty="0"/>
            </a:br>
            <a:r>
              <a:rPr lang="en-US" dirty="0"/>
              <a:t>Let’s compare the two side by side:</a:t>
            </a:r>
          </a:p>
          <a:p>
            <a:pPr>
              <a:buNone/>
            </a:pPr>
            <a:r>
              <a:rPr lang="en-US" dirty="0" err="1"/>
              <a:t>FeatureRESTGraphQLEndpointsMultipleSingleData</a:t>
            </a:r>
            <a:r>
              <a:rPr lang="en-US" dirty="0"/>
              <a:t> </a:t>
            </a:r>
            <a:r>
              <a:rPr lang="en-US" dirty="0" err="1"/>
              <a:t>FetchingFixed</a:t>
            </a:r>
            <a:r>
              <a:rPr lang="en-US" dirty="0"/>
              <a:t> </a:t>
            </a:r>
            <a:r>
              <a:rPr lang="en-US" dirty="0" err="1"/>
              <a:t>structureFlexible</a:t>
            </a:r>
            <a:r>
              <a:rPr lang="en-US" dirty="0"/>
              <a:t>, client-</a:t>
            </a:r>
            <a:r>
              <a:rPr lang="en-US" dirty="0" err="1"/>
              <a:t>definedOverfetchingCommonAvoidedSchemaNot</a:t>
            </a:r>
            <a:r>
              <a:rPr lang="en-US" dirty="0"/>
              <a:t> </a:t>
            </a:r>
            <a:r>
              <a:rPr lang="en-US" dirty="0" err="1"/>
              <a:t>enforcedStrongly</a:t>
            </a:r>
            <a:r>
              <a:rPr lang="en-US" dirty="0"/>
              <a:t> </a:t>
            </a:r>
            <a:r>
              <a:rPr lang="en-US" dirty="0" err="1"/>
              <a:t>typedVersioningOften</a:t>
            </a:r>
            <a:r>
              <a:rPr lang="en-US" dirty="0"/>
              <a:t> </a:t>
            </a:r>
            <a:r>
              <a:rPr lang="en-US" dirty="0" err="1"/>
              <a:t>neededUsually</a:t>
            </a:r>
            <a:r>
              <a:rPr lang="en-US" dirty="0"/>
              <a:t> not required</a:t>
            </a:r>
          </a:p>
          <a:p>
            <a:pPr>
              <a:buNone/>
            </a:pPr>
            <a:r>
              <a:rPr lang="en-US" b="1" dirty="0"/>
              <a:t>[Slide 15 – Code]</a:t>
            </a:r>
            <a:br>
              <a:rPr lang="en-US" dirty="0"/>
            </a:br>
            <a:r>
              <a:rPr lang="en-US" b="1" dirty="0"/>
              <a:t>Real-World Example – REST</a:t>
            </a:r>
            <a:br>
              <a:rPr lang="en-US" dirty="0"/>
            </a:br>
            <a:r>
              <a:rPr lang="en-US" dirty="0"/>
              <a:t>Let’s say you want a blog post with the author and comments.</a:t>
            </a:r>
            <a:br>
              <a:rPr lang="en-US" dirty="0"/>
            </a:br>
            <a:r>
              <a:rPr lang="en-US" dirty="0"/>
              <a:t>With REST, you might need:</a:t>
            </a:r>
          </a:p>
          <a:p>
            <a:pPr>
              <a:buNone/>
            </a:pPr>
            <a:r>
              <a:rPr lang="en-US" dirty="0"/>
              <a:t>http</a:t>
            </a:r>
          </a:p>
          <a:p>
            <a:pPr>
              <a:buNone/>
            </a:pPr>
            <a:r>
              <a:rPr lang="en-US" dirty="0" err="1"/>
              <a:t>CopyEdit</a:t>
            </a:r>
            <a:endParaRPr lang="en-US" dirty="0"/>
          </a:p>
          <a:p>
            <a:pPr rtl="0">
              <a:buNone/>
            </a:pPr>
            <a:r>
              <a:rPr lang="en-US" dirty="0"/>
              <a:t>GET /posts/123 GET /users/456 GET /</a:t>
            </a:r>
            <a:r>
              <a:rPr lang="en-US" dirty="0" err="1"/>
              <a:t>comments?postId</a:t>
            </a:r>
            <a:r>
              <a:rPr lang="en-US" dirty="0"/>
              <a:t>=123 </a:t>
            </a:r>
          </a:p>
          <a:p>
            <a:pPr>
              <a:buNone/>
            </a:pPr>
            <a:r>
              <a:rPr lang="en-US" dirty="0"/>
              <a:t>Three requests. Just to get related data.</a:t>
            </a:r>
          </a:p>
          <a:p>
            <a:pPr>
              <a:buNone/>
            </a:pPr>
            <a:r>
              <a:rPr lang="en-US" b="1" dirty="0"/>
              <a:t>[Slide 16 – Code]</a:t>
            </a:r>
            <a:br>
              <a:rPr lang="en-US" dirty="0"/>
            </a:br>
            <a:r>
              <a:rPr lang="en-US" b="1" dirty="0"/>
              <a:t>Real-World Example – </a:t>
            </a:r>
            <a:r>
              <a:rPr lang="en-US" b="1" dirty="0" err="1"/>
              <a:t>GraphQL</a:t>
            </a:r>
            <a:br>
              <a:rPr lang="en-US" dirty="0"/>
            </a:br>
            <a:r>
              <a:rPr lang="en-US" dirty="0"/>
              <a:t>Now look at the </a:t>
            </a:r>
            <a:r>
              <a:rPr lang="en-US" dirty="0" err="1"/>
              <a:t>GraphQL</a:t>
            </a:r>
            <a:r>
              <a:rPr lang="en-US" dirty="0"/>
              <a:t> way:</a:t>
            </a:r>
          </a:p>
          <a:p>
            <a:pPr>
              <a:buNone/>
            </a:pPr>
            <a:r>
              <a:rPr lang="en-US" dirty="0" err="1"/>
              <a:t>graphql</a:t>
            </a:r>
            <a:endParaRPr lang="en-US" dirty="0"/>
          </a:p>
          <a:p>
            <a:pPr>
              <a:buNone/>
            </a:pPr>
            <a:r>
              <a:rPr lang="en-US" dirty="0" err="1"/>
              <a:t>CopyEdit</a:t>
            </a:r>
            <a:endParaRPr lang="en-US" dirty="0"/>
          </a:p>
          <a:p>
            <a:pPr rtl="0">
              <a:buNone/>
            </a:pPr>
            <a:r>
              <a:rPr lang="en-US" dirty="0"/>
              <a:t>{ post(id: "123") { title content author { name } comments { text author { name } } } } </a:t>
            </a:r>
          </a:p>
          <a:p>
            <a:pPr>
              <a:buNone/>
            </a:pPr>
            <a:r>
              <a:rPr lang="en-US" dirty="0"/>
              <a:t>One request. Nested, organized, and efficient.</a:t>
            </a:r>
          </a:p>
          <a:p>
            <a:pPr>
              <a:buNone/>
            </a:pPr>
            <a:r>
              <a:rPr lang="en-US" b="1" dirty="0"/>
              <a:t>[Slide 17 – Text]</a:t>
            </a:r>
            <a:br>
              <a:rPr lang="en-US" dirty="0"/>
            </a:br>
            <a:r>
              <a:rPr lang="en-US" b="1" dirty="0"/>
              <a:t>Summary</a:t>
            </a:r>
            <a:br>
              <a:rPr lang="en-US" dirty="0"/>
            </a:br>
            <a:r>
              <a:rPr lang="en-US" dirty="0"/>
              <a:t>So, what have we seen?</a:t>
            </a:r>
            <a:br>
              <a:rPr lang="en-US" dirty="0"/>
            </a:br>
            <a:r>
              <a:rPr lang="en-US" dirty="0" err="1"/>
              <a:t>GraphQL</a:t>
            </a:r>
            <a:r>
              <a:rPr lang="en-US" dirty="0"/>
              <a:t> is flexible, powerful, and super developer-friendly.</a:t>
            </a:r>
          </a:p>
          <a:p>
            <a:r>
              <a:rPr lang="en-US" dirty="0"/>
              <a:t>It solves the over-fetching/under-fetching problem, unifies endpoints, supports real-time data, and gives the client total control.</a:t>
            </a:r>
            <a:br>
              <a:rPr lang="en-US" dirty="0"/>
            </a:br>
            <a:r>
              <a:rPr lang="en-US" dirty="0"/>
              <a:t>If you're building modern apps—especially mobile or single-page apps—</a:t>
            </a:r>
            <a:r>
              <a:rPr lang="en-US" dirty="0" err="1"/>
              <a:t>GraphQL</a:t>
            </a:r>
            <a:r>
              <a:rPr lang="en-US" dirty="0"/>
              <a:t> is a game-changer.</a:t>
            </a:r>
          </a:p>
          <a:p>
            <a:endParaRPr lang="en-IN" dirty="0"/>
          </a:p>
        </p:txBody>
      </p:sp>
      <p:sp>
        <p:nvSpPr>
          <p:cNvPr id="4" name="Slide Number Placeholder 3"/>
          <p:cNvSpPr>
            <a:spLocks noGrp="1"/>
          </p:cNvSpPr>
          <p:nvPr>
            <p:ph type="sldNum" sz="quarter" idx="5"/>
          </p:nvPr>
        </p:nvSpPr>
        <p:spPr/>
        <p:txBody>
          <a:bodyPr/>
          <a:lstStyle/>
          <a:p>
            <a:fld id="{894D1C01-4670-4934-BA3A-B76DA3A4F719}" type="slidenum">
              <a:rPr lang="en-IN" smtClean="0"/>
              <a:t>1</a:t>
            </a:fld>
            <a:endParaRPr lang="en-IN"/>
          </a:p>
        </p:txBody>
      </p:sp>
    </p:spTree>
    <p:extLst>
      <p:ext uri="{BB962C8B-B14F-4D97-AF65-F5344CB8AC3E}">
        <p14:creationId xmlns:p14="http://schemas.microsoft.com/office/powerpoint/2010/main" val="14772936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a:t>
            </a:r>
          </a:p>
          <a:p>
            <a:r>
              <a:rPr lang="en-IN" dirty="0"/>
              <a:t>  "</a:t>
            </a:r>
            <a:r>
              <a:rPr lang="en-IN" dirty="0" err="1"/>
              <a:t>videoFile</a:t>
            </a:r>
            <a:r>
              <a:rPr lang="en-IN" dirty="0"/>
              <a:t>": "C:/Users/YourName/Videos/dependency-injection-spring.mp4",</a:t>
            </a:r>
          </a:p>
          <a:p>
            <a:r>
              <a:rPr lang="en-IN" dirty="0"/>
              <a:t>  "title": "💡 Crack Spring Interviews with Dependency Injection Explained! 🔥 (With Examples)",</a:t>
            </a:r>
          </a:p>
          <a:p>
            <a:r>
              <a:rPr lang="en-IN" dirty="0"/>
              <a:t>  "description": "🎯 Boost your Spring interview prep with this in-depth video on Dependency Injection (DI)!\n\</a:t>
            </a:r>
            <a:r>
              <a:rPr lang="en-IN" dirty="0" err="1"/>
              <a:t>nIn</a:t>
            </a:r>
            <a:r>
              <a:rPr lang="en-IN" dirty="0"/>
              <a:t> this video, you'll learn:\n✅ What is Dependency Injection (DI) in Spring\n⚠️ The problem with tightly coupled code\n🚗 Real-world example with a Car and Engine\n🧱 Constructor, Setter, and Field Injection\n🛠️ When and why to use each type\n\</a:t>
            </a:r>
            <a:r>
              <a:rPr lang="en-IN" dirty="0" err="1"/>
              <a:t>nWhether</a:t>
            </a:r>
            <a:r>
              <a:rPr lang="en-IN" dirty="0"/>
              <a:t> you're prepping for interviews or brushing up your Spring Boot skills, this video is packed with value.\n\n🔔 Don’t forget to like, share &amp; subscribe!\n\</a:t>
            </a:r>
            <a:r>
              <a:rPr lang="en-IN" dirty="0" err="1"/>
              <a:t>n#SpringBoot</a:t>
            </a:r>
            <a:r>
              <a:rPr lang="en-IN" dirty="0"/>
              <a:t> #DependencyInjection #Java #SpringInterviewQuestions #SpringFramework #CodingInterview #JavaDeveloper #TechWithSpring #DIExplained #SpringTips",</a:t>
            </a:r>
          </a:p>
          <a:p>
            <a:r>
              <a:rPr lang="en-IN" dirty="0"/>
              <a:t>  "tags": [</a:t>
            </a:r>
          </a:p>
          <a:p>
            <a:r>
              <a:rPr lang="en-IN" dirty="0"/>
              <a:t>    "Dependency Injection",</a:t>
            </a:r>
          </a:p>
          <a:p>
            <a:r>
              <a:rPr lang="en-IN" dirty="0"/>
              <a:t>    "Spring Interview Questions",</a:t>
            </a:r>
          </a:p>
          <a:p>
            <a:r>
              <a:rPr lang="en-IN" dirty="0"/>
              <a:t>    "Java",</a:t>
            </a:r>
          </a:p>
          <a:p>
            <a:r>
              <a:rPr lang="en-IN" dirty="0"/>
              <a:t>    "Spring Boot",</a:t>
            </a:r>
          </a:p>
          <a:p>
            <a:r>
              <a:rPr lang="en-IN" dirty="0"/>
              <a:t>    "DI in Spring",</a:t>
            </a:r>
          </a:p>
          <a:p>
            <a:r>
              <a:rPr lang="en-IN" dirty="0"/>
              <a:t>    "Constructor Injection",</a:t>
            </a:r>
          </a:p>
          <a:p>
            <a:r>
              <a:rPr lang="en-IN" dirty="0"/>
              <a:t>    "Setter Injection",</a:t>
            </a:r>
          </a:p>
          <a:p>
            <a:r>
              <a:rPr lang="en-IN" dirty="0"/>
              <a:t>    "Field Injection",</a:t>
            </a:r>
          </a:p>
          <a:p>
            <a:r>
              <a:rPr lang="en-IN" dirty="0"/>
              <a:t>    "Java Spring Framework",</a:t>
            </a:r>
          </a:p>
          <a:p>
            <a:r>
              <a:rPr lang="en-IN" dirty="0"/>
              <a:t>    "Loose Coupling",</a:t>
            </a:r>
          </a:p>
          <a:p>
            <a:r>
              <a:rPr lang="en-IN" dirty="0"/>
              <a:t>    "Spring Boot Tutorial",</a:t>
            </a:r>
          </a:p>
          <a:p>
            <a:r>
              <a:rPr lang="en-IN" dirty="0"/>
              <a:t>    "Coding Interview Java",</a:t>
            </a:r>
          </a:p>
          <a:p>
            <a:r>
              <a:rPr lang="en-IN" dirty="0"/>
              <a:t>    "Spring Boot Examples",</a:t>
            </a:r>
          </a:p>
          <a:p>
            <a:r>
              <a:rPr lang="en-IN" dirty="0"/>
              <a:t>    "Spring Annotations"</a:t>
            </a:r>
          </a:p>
          <a:p>
            <a:r>
              <a:rPr lang="en-IN" dirty="0"/>
              <a:t>  ],</a:t>
            </a:r>
          </a:p>
          <a:p>
            <a:r>
              <a:rPr lang="en-IN" dirty="0"/>
              <a:t>  "</a:t>
            </a:r>
            <a:r>
              <a:rPr lang="en-IN" dirty="0" err="1"/>
              <a:t>categoryName</a:t>
            </a:r>
            <a:r>
              <a:rPr lang="en-IN" dirty="0"/>
              <a:t>": "Education",</a:t>
            </a:r>
          </a:p>
          <a:p>
            <a:r>
              <a:rPr lang="en-IN" dirty="0"/>
              <a:t>  "</a:t>
            </a:r>
            <a:r>
              <a:rPr lang="en-IN" dirty="0" err="1"/>
              <a:t>privacyStatus</a:t>
            </a:r>
            <a:r>
              <a:rPr lang="en-IN" dirty="0"/>
              <a:t>": "public",</a:t>
            </a:r>
          </a:p>
          <a:p>
            <a:r>
              <a:rPr lang="en-IN" dirty="0"/>
              <a:t>  "thumbnail": "C:/Users/YourName/Videos/dependency-injection-thumbnail.png",</a:t>
            </a:r>
          </a:p>
          <a:p>
            <a:r>
              <a:rPr lang="en-IN" dirty="0"/>
              <a:t>  "</a:t>
            </a:r>
            <a:r>
              <a:rPr lang="en-IN" dirty="0" err="1"/>
              <a:t>playlistName</a:t>
            </a:r>
            <a:r>
              <a:rPr lang="en-IN" dirty="0"/>
              <a:t>": "Spring Boot Interview Questions",</a:t>
            </a:r>
          </a:p>
          <a:p>
            <a:r>
              <a:rPr lang="en-IN" dirty="0"/>
              <a:t>  "</a:t>
            </a:r>
            <a:r>
              <a:rPr lang="en-IN" dirty="0" err="1"/>
              <a:t>publishAt</a:t>
            </a:r>
            <a:r>
              <a:rPr lang="en-IN" dirty="0"/>
              <a:t>": "2025-04-10 10:00:00",</a:t>
            </a:r>
          </a:p>
          <a:p>
            <a:r>
              <a:rPr lang="en-IN" dirty="0"/>
              <a:t>  "</a:t>
            </a:r>
            <a:r>
              <a:rPr lang="en-IN" dirty="0" err="1"/>
              <a:t>madeForKids</a:t>
            </a:r>
            <a:r>
              <a:rPr lang="en-IN" dirty="0"/>
              <a:t>": false,</a:t>
            </a:r>
          </a:p>
          <a:p>
            <a:r>
              <a:rPr lang="en-IN" dirty="0"/>
              <a:t>  "</a:t>
            </a:r>
            <a:r>
              <a:rPr lang="en-IN" dirty="0" err="1"/>
              <a:t>ageRestriction</a:t>
            </a:r>
            <a:r>
              <a:rPr lang="en-IN" dirty="0"/>
              <a:t>": false</a:t>
            </a:r>
          </a:p>
          <a:p>
            <a:r>
              <a:rPr lang="en-IN"/>
              <a:t>}</a:t>
            </a:r>
          </a:p>
          <a:p>
            <a:endParaRPr lang="en-IN"/>
          </a:p>
        </p:txBody>
      </p:sp>
      <p:sp>
        <p:nvSpPr>
          <p:cNvPr id="4" name="Slide Number Placeholder 3"/>
          <p:cNvSpPr>
            <a:spLocks noGrp="1"/>
          </p:cNvSpPr>
          <p:nvPr>
            <p:ph type="sldNum" sz="quarter" idx="5"/>
          </p:nvPr>
        </p:nvSpPr>
        <p:spPr/>
        <p:txBody>
          <a:bodyPr/>
          <a:lstStyle/>
          <a:p>
            <a:fld id="{894D1C01-4670-4934-BA3A-B76DA3A4F719}" type="slidenum">
              <a:rPr lang="en-IN" smtClean="0"/>
              <a:t>2</a:t>
            </a:fld>
            <a:endParaRPr lang="en-IN"/>
          </a:p>
        </p:txBody>
      </p:sp>
    </p:spTree>
    <p:extLst>
      <p:ext uri="{BB962C8B-B14F-4D97-AF65-F5344CB8AC3E}">
        <p14:creationId xmlns:p14="http://schemas.microsoft.com/office/powerpoint/2010/main" val="313743790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0" name="Group 9"/>
          <p:cNvGrpSpPr/>
          <p:nvPr/>
        </p:nvGrpSpPr>
        <p:grpSpPr>
          <a:xfrm>
            <a:off x="0" y="0"/>
            <a:ext cx="9141619" cy="5154170"/>
            <a:chOff x="0" y="0"/>
            <a:chExt cx="12188825" cy="6872226"/>
          </a:xfrm>
        </p:grpSpPr>
        <p:pic>
          <p:nvPicPr>
            <p:cNvPr id="9" name="Picture 8" descr="HD-PanelTitle-V.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l="2" r="47673"/>
            <a:stretch/>
          </p:blipFill>
          <p:spPr>
            <a:xfrm rot="5400000">
              <a:off x="5245268" y="530352"/>
              <a:ext cx="1673352" cy="612648"/>
            </a:xfrm>
            <a:prstGeom prst="rect">
              <a:avLst/>
            </a:prstGeom>
          </p:spPr>
        </p:pic>
        <p:pic>
          <p:nvPicPr>
            <p:cNvPr id="18" name="Picture 17"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r="48819"/>
            <a:stretch/>
          </p:blipFill>
          <p:spPr>
            <a:xfrm rot="5400000">
              <a:off x="5263556" y="5747514"/>
              <a:ext cx="1636776" cy="612648"/>
            </a:xfrm>
            <a:prstGeom prst="rect">
              <a:avLst/>
            </a:prstGeom>
          </p:spPr>
        </p:pic>
      </p:grpSp>
      <p:sp>
        <p:nvSpPr>
          <p:cNvPr id="2" name="Title 1"/>
          <p:cNvSpPr>
            <a:spLocks noGrp="1"/>
          </p:cNvSpPr>
          <p:nvPr>
            <p:ph type="ctrTitle"/>
          </p:nvPr>
        </p:nvSpPr>
        <p:spPr>
          <a:xfrm>
            <a:off x="2019299" y="1403349"/>
            <a:ext cx="5111752" cy="1136650"/>
          </a:xfrm>
        </p:spPr>
        <p:txBody>
          <a:bodyPr anchor="b">
            <a:noAutofit/>
          </a:bodyPr>
          <a:lstStyle>
            <a:lvl1pPr algn="ctr">
              <a:defRPr sz="4050">
                <a:effectLst/>
              </a:defRPr>
            </a:lvl1pPr>
          </a:lstStyle>
          <a:p>
            <a:r>
              <a:rPr lang="en-US"/>
              <a:t>Click to edit Master title style</a:t>
            </a:r>
            <a:endParaRPr lang="en-US" dirty="0"/>
          </a:p>
        </p:txBody>
      </p:sp>
      <p:sp>
        <p:nvSpPr>
          <p:cNvPr id="3" name="Subtitle 2"/>
          <p:cNvSpPr>
            <a:spLocks noGrp="1"/>
          </p:cNvSpPr>
          <p:nvPr>
            <p:ph type="subTitle" idx="1"/>
          </p:nvPr>
        </p:nvSpPr>
        <p:spPr>
          <a:xfrm>
            <a:off x="2019299" y="2743198"/>
            <a:ext cx="5111752" cy="990602"/>
          </a:xfrm>
        </p:spPr>
        <p:txBody>
          <a:bodyPr anchor="t">
            <a:normAutofit/>
          </a:bodyPr>
          <a:lstStyle>
            <a:lvl1pPr marL="0" indent="0" algn="ctr">
              <a:buNone/>
              <a:defRPr sz="1575">
                <a:solidFill>
                  <a:schemeClr val="tx1"/>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5987425" y="3778247"/>
            <a:ext cx="673100" cy="209550"/>
          </a:xfrm>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a:xfrm>
            <a:off x="2019298" y="3778247"/>
            <a:ext cx="3910976" cy="209550"/>
          </a:xfrm>
        </p:spPr>
        <p:txBody>
          <a:bodyPr/>
          <a:lstStyle/>
          <a:p>
            <a:endParaRPr lang="en-US"/>
          </a:p>
        </p:txBody>
      </p:sp>
      <p:sp>
        <p:nvSpPr>
          <p:cNvPr id="6" name="Slide Number Placeholder 5"/>
          <p:cNvSpPr>
            <a:spLocks noGrp="1"/>
          </p:cNvSpPr>
          <p:nvPr>
            <p:ph type="sldNum" sz="quarter" idx="12"/>
          </p:nvPr>
        </p:nvSpPr>
        <p:spPr>
          <a:xfrm>
            <a:off x="6717676" y="3778247"/>
            <a:ext cx="413375" cy="209550"/>
          </a:xfrm>
        </p:spPr>
        <p:txBody>
          <a:bodyPr/>
          <a:lstStyle/>
          <a:p>
            <a:fld id="{C1FF6DA9-008F-8B48-92A6-B652298478BF}" type="slidenum">
              <a:rPr lang="en-US" smtClean="0"/>
              <a:t>‹#›</a:t>
            </a:fld>
            <a:endParaRPr lang="en-US"/>
          </a:p>
        </p:txBody>
      </p:sp>
      <p:cxnSp>
        <p:nvCxnSpPr>
          <p:cNvPr id="15" name="Straight Connector 14"/>
          <p:cNvCxnSpPr/>
          <p:nvPr/>
        </p:nvCxnSpPr>
        <p:spPr>
          <a:xfrm>
            <a:off x="2019299" y="2641598"/>
            <a:ext cx="5111751"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389196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51" y="3611561"/>
            <a:ext cx="7207250" cy="425054"/>
          </a:xfrm>
        </p:spPr>
        <p:txBody>
          <a:bodyPr anchor="b">
            <a:normAutofit/>
          </a:bodyPr>
          <a:lstStyle>
            <a:lvl1pPr algn="ctr">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1070" y="781050"/>
            <a:ext cx="7579479" cy="2501902"/>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51" y="4036615"/>
            <a:ext cx="7207250" cy="370284"/>
          </a:xfrm>
        </p:spPr>
        <p:txBody>
          <a:bodyPr>
            <a:normAutofit/>
          </a:bodyPr>
          <a:lstStyle>
            <a:lvl1pPr marL="0" indent="0" algn="ctr">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367689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77901" y="736599"/>
            <a:ext cx="7194549" cy="2216151"/>
          </a:xfrm>
        </p:spPr>
        <p:txBody>
          <a:bodyPr anchor="ctr">
            <a:normAutofit/>
          </a:bodyPr>
          <a:lstStyle>
            <a:lvl1pPr algn="ctr">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7901" y="3257550"/>
            <a:ext cx="7194549"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273795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77800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256109" y="2514600"/>
            <a:ext cx="6629402" cy="438150"/>
          </a:xfrm>
        </p:spPr>
        <p:txBody>
          <a:bodyPr anchor="ctr">
            <a:normAutofit/>
          </a:bodyPr>
          <a:lstStyle>
            <a:lvl1pPr marL="0" indent="0" algn="r">
              <a:buFontTx/>
              <a:buNone/>
              <a:defRPr sz="1500"/>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971551" y="3257550"/>
            <a:ext cx="7207250" cy="1149350"/>
          </a:xfrm>
        </p:spPr>
        <p:txBody>
          <a:bodyPr anchor="ctr">
            <a:normAutofit/>
          </a:bodyPr>
          <a:lstStyle>
            <a:lvl1pPr marL="0" indent="0" algn="ctr">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4" name="TextBox 13"/>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5" name="TextBox 14"/>
          <p:cNvSpPr txBox="1"/>
          <p:nvPr/>
        </p:nvSpPr>
        <p:spPr>
          <a:xfrm>
            <a:off x="7950200" y="2120903"/>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19" name="Straight Connector 18"/>
          <p:cNvCxnSpPr/>
          <p:nvPr/>
        </p:nvCxnSpPr>
        <p:spPr>
          <a:xfrm>
            <a:off x="1047127" y="3105149"/>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1823218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71552" y="2481436"/>
            <a:ext cx="7207251" cy="1101600"/>
          </a:xfrm>
        </p:spPr>
        <p:txBody>
          <a:bodyPr anchor="b">
            <a:normAutofit/>
          </a:bodyPr>
          <a:lstStyle>
            <a:lvl1pPr algn="l">
              <a:defRPr sz="2400" b="0" cap="none"/>
            </a:lvl1pPr>
          </a:lstStyle>
          <a:p>
            <a:r>
              <a:rPr lang="en-US"/>
              <a:t>Click to edit Master title style</a:t>
            </a:r>
            <a:endParaRPr lang="en-US" dirty="0"/>
          </a:p>
        </p:txBody>
      </p:sp>
      <p:sp>
        <p:nvSpPr>
          <p:cNvPr id="3" name="Text Placeholder 2"/>
          <p:cNvSpPr>
            <a:spLocks noGrp="1"/>
          </p:cNvSpPr>
          <p:nvPr>
            <p:ph type="body" idx="1"/>
          </p:nvPr>
        </p:nvSpPr>
        <p:spPr>
          <a:xfrm>
            <a:off x="971551" y="3583036"/>
            <a:ext cx="7207251" cy="645300"/>
          </a:xfrm>
        </p:spPr>
        <p:txBody>
          <a:bodyPr anchor="t">
            <a:normAutofit/>
          </a:bodyPr>
          <a:lstStyle>
            <a:lvl1pPr marL="0" indent="0" algn="l">
              <a:buNone/>
              <a:defRPr sz="15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629177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84660" y="736599"/>
            <a:ext cx="6972299" cy="1682751"/>
          </a:xfrm>
        </p:spPr>
        <p:txBody>
          <a:bodyPr anchor="ctr">
            <a:normAutofit/>
          </a:bodyPr>
          <a:lstStyle>
            <a:lvl1pPr algn="ctr">
              <a:defRPr sz="2400" b="0" cap="none">
                <a:solidFill>
                  <a:schemeClr val="tx1"/>
                </a:solidFill>
              </a:defRPr>
            </a:lvl1pPr>
          </a:lstStyle>
          <a:p>
            <a:r>
              <a:rPr lang="en-US"/>
              <a:t>Click to edit Master title style</a:t>
            </a:r>
            <a:endParaRPr lang="en-US" dirty="0"/>
          </a:p>
        </p:txBody>
      </p:sp>
      <p:sp>
        <p:nvSpPr>
          <p:cNvPr id="16" name="Text Placeholder 2"/>
          <p:cNvSpPr>
            <a:spLocks noGrp="1"/>
          </p:cNvSpPr>
          <p:nvPr>
            <p:ph type="body" idx="13"/>
          </p:nvPr>
        </p:nvSpPr>
        <p:spPr>
          <a:xfrm>
            <a:off x="971551" y="2729484"/>
            <a:ext cx="7207251" cy="665226"/>
          </a:xfrm>
        </p:spPr>
        <p:txBody>
          <a:bodyPr anchor="b">
            <a:normAutofit/>
          </a:bodyPr>
          <a:lstStyle>
            <a:lvl1pPr marL="0" indent="0" algn="l">
              <a:spcBef>
                <a:spcPts val="0"/>
              </a:spcBef>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1" y="3397250"/>
            <a:ext cx="7207251" cy="100965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12" name="TextBox 11"/>
          <p:cNvSpPr txBox="1"/>
          <p:nvPr/>
        </p:nvSpPr>
        <p:spPr>
          <a:xfrm>
            <a:off x="646510" y="659971"/>
            <a:ext cx="457200" cy="438582"/>
          </a:xfrm>
          <a:prstGeom prst="rect">
            <a:avLst/>
          </a:prstGeom>
        </p:spPr>
        <p:txBody>
          <a:bodyPr vert="horz" lIns="68580" tIns="34290" rIns="68580" bIns="34290" rtlCol="0" anchor="ctr">
            <a:noAutofit/>
          </a:bodyPr>
          <a:lstStyle/>
          <a:p>
            <a:pPr lvl="0"/>
            <a:r>
              <a:rPr lang="en-US" sz="6000" dirty="0">
                <a:solidFill>
                  <a:schemeClr val="tx1"/>
                </a:solidFill>
                <a:effectLst/>
              </a:rPr>
              <a:t>“</a:t>
            </a:r>
          </a:p>
        </p:txBody>
      </p:sp>
      <p:sp>
        <p:nvSpPr>
          <p:cNvPr id="13" name="TextBox 12"/>
          <p:cNvSpPr txBox="1"/>
          <p:nvPr/>
        </p:nvSpPr>
        <p:spPr>
          <a:xfrm>
            <a:off x="7950200" y="1949446"/>
            <a:ext cx="457200" cy="438582"/>
          </a:xfrm>
          <a:prstGeom prst="rect">
            <a:avLst/>
          </a:prstGeom>
        </p:spPr>
        <p:txBody>
          <a:bodyPr vert="horz" lIns="68580" tIns="34290" rIns="68580" bIns="34290" rtlCol="0" anchor="ctr">
            <a:noAutofit/>
          </a:bodyPr>
          <a:lstStyle/>
          <a:p>
            <a:pPr lvl="0" algn="r"/>
            <a:r>
              <a:rPr lang="en-US" sz="6000" dirty="0">
                <a:solidFill>
                  <a:schemeClr val="tx1"/>
                </a:solidFill>
                <a:effectLst/>
              </a:rPr>
              <a:t>”</a:t>
            </a:r>
          </a:p>
        </p:txBody>
      </p:sp>
      <p:cxnSp>
        <p:nvCxnSpPr>
          <p:cNvPr id="26" name="Straight Connector 25"/>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86236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971551" y="736599"/>
            <a:ext cx="7207250" cy="1682751"/>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4" name="Text Placeholder 2"/>
          <p:cNvSpPr>
            <a:spLocks noGrp="1"/>
          </p:cNvSpPr>
          <p:nvPr>
            <p:ph type="body" idx="13"/>
          </p:nvPr>
        </p:nvSpPr>
        <p:spPr>
          <a:xfrm>
            <a:off x="971551" y="2722626"/>
            <a:ext cx="7207251" cy="630936"/>
          </a:xfrm>
        </p:spPr>
        <p:txBody>
          <a:bodyPr anchor="b">
            <a:normAutofit/>
          </a:bodyPr>
          <a:lstStyle>
            <a:lvl1pPr marL="0" indent="0" algn="l">
              <a:spcBef>
                <a:spcPts val="0"/>
              </a:spcBef>
              <a:buNone/>
              <a:defRPr sz="21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971550" y="3352800"/>
            <a:ext cx="7207253" cy="1054100"/>
          </a:xfrm>
        </p:spPr>
        <p:txBody>
          <a:bodyPr anchor="t">
            <a:normAutofit/>
          </a:bodyPr>
          <a:lstStyle>
            <a:lvl1pPr marL="0" indent="0" algn="l">
              <a:buNone/>
              <a:defRPr sz="135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5" name="Straight Connector 14"/>
          <p:cNvCxnSpPr/>
          <p:nvPr/>
        </p:nvCxnSpPr>
        <p:spPr>
          <a:xfrm>
            <a:off x="1047127" y="257175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81948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19932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49518" y="736599"/>
            <a:ext cx="1418171" cy="36703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971549" y="736599"/>
            <a:ext cx="5574769" cy="36703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6647918" y="742950"/>
            <a:ext cx="0" cy="36576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84236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66790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11302" y="1314454"/>
            <a:ext cx="6119016" cy="1366886"/>
          </a:xfrm>
        </p:spPr>
        <p:txBody>
          <a:bodyPr anchor="b">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511300" y="2884539"/>
            <a:ext cx="6119018" cy="715910"/>
          </a:xfrm>
        </p:spPr>
        <p:txBody>
          <a:bodyPr anchor="t">
            <a:normAutofit/>
          </a:bodyPr>
          <a:lstStyle>
            <a:lvl1pPr marL="0" indent="0" algn="ctr">
              <a:buNone/>
              <a:defRPr sz="1800">
                <a:solidFill>
                  <a:schemeClr val="tx1"/>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4/9/2025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509542" y="2782939"/>
            <a:ext cx="6122535"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67917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973836"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36008" y="1920240"/>
            <a:ext cx="3538728" cy="2482596"/>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8" name="Straight Connector 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00190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1550"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971550"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35503" y="1993900"/>
            <a:ext cx="3538728" cy="432197"/>
          </a:xfrm>
        </p:spPr>
        <p:txBody>
          <a:bodyPr anchor="b">
            <a:noAutofit/>
          </a:bodyPr>
          <a:lstStyle>
            <a:lvl1pPr marL="0" indent="0">
              <a:buNone/>
              <a:defRPr sz="2100" b="0">
                <a:solidFill>
                  <a:schemeClr val="accent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35503" y="2432447"/>
            <a:ext cx="3538728" cy="1974454"/>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4/9/2025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cxnSp>
        <p:nvCxnSpPr>
          <p:cNvPr id="18" name="Straight Connector 17"/>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003027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4/9/2025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cxnSp>
        <p:nvCxnSpPr>
          <p:cNvPr id="14" name="Straight Connector 13"/>
          <p:cNvCxnSpPr/>
          <p:nvPr/>
        </p:nvCxnSpPr>
        <p:spPr>
          <a:xfrm>
            <a:off x="1047127" y="1816100"/>
            <a:ext cx="70554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834349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4/9/2025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99714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0359" y="1041401"/>
            <a:ext cx="2788841" cy="1028700"/>
          </a:xfrm>
        </p:spPr>
        <p:txBody>
          <a:bodyPr anchor="b">
            <a:normAutofit/>
          </a:bodyPr>
          <a:lstStyle>
            <a:lvl1pPr algn="ctr">
              <a:defRPr sz="1800" b="0"/>
            </a:lvl1pPr>
          </a:lstStyle>
          <a:p>
            <a:r>
              <a:rPr lang="en-US"/>
              <a:t>Click to edit Master title style</a:t>
            </a:r>
            <a:endParaRPr lang="en-US" dirty="0"/>
          </a:p>
        </p:txBody>
      </p:sp>
      <p:sp>
        <p:nvSpPr>
          <p:cNvPr id="3" name="Content Placeholder 2"/>
          <p:cNvSpPr>
            <a:spLocks noGrp="1"/>
          </p:cNvSpPr>
          <p:nvPr>
            <p:ph idx="1"/>
          </p:nvPr>
        </p:nvSpPr>
        <p:spPr>
          <a:xfrm>
            <a:off x="4064001" y="736599"/>
            <a:ext cx="4102100" cy="3670301"/>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70359" y="2273299"/>
            <a:ext cx="2788841" cy="1828803"/>
          </a:xfrm>
        </p:spPr>
        <p:txBody>
          <a:bodyPr anchor="t">
            <a:normAutofit/>
          </a:bodyPr>
          <a:lstStyle>
            <a:lvl1pPr marL="0" indent="0" algn="ctr">
              <a:buNone/>
              <a:defRPr sz="12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cxnSp>
        <p:nvCxnSpPr>
          <p:cNvPr id="16" name="Straight Connector 15"/>
          <p:cNvCxnSpPr/>
          <p:nvPr/>
        </p:nvCxnSpPr>
        <p:spPr>
          <a:xfrm>
            <a:off x="1047127" y="2184400"/>
            <a:ext cx="2635874"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79002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71549" y="1412874"/>
            <a:ext cx="4681362" cy="1028700"/>
          </a:xfrm>
        </p:spPr>
        <p:txBody>
          <a:bodyPr anchor="b">
            <a:normAutofit/>
          </a:bodyPr>
          <a:lstStyle>
            <a:lvl1pPr algn="ctr">
              <a:defRPr sz="21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6071124" y="781050"/>
            <a:ext cx="2297510" cy="35814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971549" y="2441574"/>
            <a:ext cx="4681362" cy="1371600"/>
          </a:xfrm>
        </p:spPr>
        <p:txBody>
          <a:bodyPr anchor="t">
            <a:normAutofit/>
          </a:bodyPr>
          <a:lstStyle>
            <a:lvl1pPr marL="0" indent="0" algn="ctr">
              <a:buNone/>
              <a:defRPr sz="13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4/9/2025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2342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0" y="1"/>
            <a:ext cx="9141619" cy="5142161"/>
            <a:chOff x="0" y="0"/>
            <a:chExt cx="12188825" cy="6856215"/>
          </a:xfrm>
        </p:grpSpPr>
        <p:pic>
          <p:nvPicPr>
            <p:cNvPr id="8" name="Picture 7" descr="HD-PanelContent-V.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1" y="76265"/>
              <a:ext cx="758952"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r="5093"/>
            <a:stretch/>
          </p:blipFill>
          <p:spPr>
            <a:xfrm rot="5400000">
              <a:off x="5706470" y="6173526"/>
              <a:ext cx="758952" cy="606425"/>
            </a:xfrm>
            <a:prstGeom prst="rect">
              <a:avLst/>
            </a:prstGeom>
          </p:spPr>
        </p:pic>
      </p:grpSp>
      <p:sp>
        <p:nvSpPr>
          <p:cNvPr id="2" name="Title Placeholder 1"/>
          <p:cNvSpPr>
            <a:spLocks noGrp="1"/>
          </p:cNvSpPr>
          <p:nvPr>
            <p:ph type="title"/>
          </p:nvPr>
        </p:nvSpPr>
        <p:spPr>
          <a:xfrm>
            <a:off x="971552" y="736600"/>
            <a:ext cx="7200897" cy="9779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71551" y="1917699"/>
            <a:ext cx="7200897" cy="2489202"/>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508126" y="4476750"/>
            <a:ext cx="1200150"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5BCAD085-E8A6-8845-BD4E-CB4CCA059FC4}" type="datetimeFigureOut">
              <a:rPr lang="en-US" smtClean="0"/>
              <a:t>4/9/2025</a:t>
            </a:fld>
            <a:endParaRPr lang="en-US"/>
          </a:p>
        </p:txBody>
      </p:sp>
      <p:sp>
        <p:nvSpPr>
          <p:cNvPr id="5" name="Footer Placeholder 4"/>
          <p:cNvSpPr>
            <a:spLocks noGrp="1"/>
          </p:cNvSpPr>
          <p:nvPr>
            <p:ph type="ftr" sz="quarter" idx="3"/>
          </p:nvPr>
        </p:nvSpPr>
        <p:spPr>
          <a:xfrm>
            <a:off x="971551" y="4476750"/>
            <a:ext cx="5479425" cy="209550"/>
          </a:xfrm>
          <a:prstGeom prst="rect">
            <a:avLst/>
          </a:prstGeom>
        </p:spPr>
        <p:txBody>
          <a:bodyPr vert="horz" lIns="91440" tIns="45720" rIns="91440" bIns="45720" rtlCol="0" anchor="ctr"/>
          <a:lstStyle>
            <a:lvl1pPr algn="l">
              <a:defRPr sz="75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7765426" y="4476750"/>
            <a:ext cx="407023" cy="209550"/>
          </a:xfrm>
          <a:prstGeom prst="rect">
            <a:avLst/>
          </a:prstGeom>
        </p:spPr>
        <p:txBody>
          <a:bodyPr vert="horz" lIns="91440" tIns="45720" rIns="91440" bIns="45720" rtlCol="0" anchor="ctr"/>
          <a:lstStyle>
            <a:lvl1pPr algn="r">
              <a:defRPr sz="750" b="0" i="0">
                <a:solidFill>
                  <a:schemeClr val="tx1"/>
                </a:solidFill>
                <a:effectLst/>
                <a:latin typeface="+mn-lt"/>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48163429"/>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342900" rtl="0" eaLnBrk="1" latinLnBrk="0" hangingPunct="1">
        <a:spcBef>
          <a:spcPct val="0"/>
        </a:spcBef>
        <a:buNone/>
        <a:defRPr sz="33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14313" indent="-214313" algn="l" defTabSz="342900" rtl="0" eaLnBrk="1" latinLnBrk="0" hangingPunct="1">
        <a:spcBef>
          <a:spcPct val="20000"/>
        </a:spcBef>
        <a:spcAft>
          <a:spcPts val="45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1pPr>
      <a:lvl2pPr marL="557213" indent="-214313" algn="l" defTabSz="342900" rtl="0" eaLnBrk="1" latinLnBrk="0" hangingPunct="1">
        <a:spcBef>
          <a:spcPct val="20000"/>
        </a:spcBef>
        <a:spcAft>
          <a:spcPts val="450"/>
        </a:spcAft>
        <a:buClr>
          <a:schemeClr val="accent1"/>
        </a:buClr>
        <a:buSzPct val="115000"/>
        <a:buFont typeface="Arial"/>
        <a:buChar char="•"/>
        <a:defRPr sz="1500" kern="1200" cap="none">
          <a:solidFill>
            <a:schemeClr val="tx1">
              <a:lumMod val="85000"/>
              <a:lumOff val="15000"/>
            </a:schemeClr>
          </a:solidFill>
          <a:effectLst/>
          <a:latin typeface="+mn-lt"/>
          <a:ea typeface="+mn-ea"/>
          <a:cs typeface="+mn-cs"/>
        </a:defRPr>
      </a:lvl2pPr>
      <a:lvl3pPr marL="900113" indent="-214313" algn="l" defTabSz="342900" rtl="0" eaLnBrk="1" latinLnBrk="0" hangingPunct="1">
        <a:spcBef>
          <a:spcPct val="20000"/>
        </a:spcBef>
        <a:spcAft>
          <a:spcPts val="450"/>
        </a:spcAft>
        <a:buClr>
          <a:schemeClr val="accent1"/>
        </a:buClr>
        <a:buSzPct val="115000"/>
        <a:buFont typeface="Arial"/>
        <a:buChar char="•"/>
        <a:defRPr sz="1350" kern="1200" cap="none">
          <a:solidFill>
            <a:schemeClr val="tx1">
              <a:lumMod val="85000"/>
              <a:lumOff val="15000"/>
            </a:schemeClr>
          </a:solidFill>
          <a:effectLst/>
          <a:latin typeface="+mn-lt"/>
          <a:ea typeface="+mn-ea"/>
          <a:cs typeface="+mn-cs"/>
        </a:defRPr>
      </a:lvl3pPr>
      <a:lvl4pPr marL="1157288" indent="-128588" algn="l" defTabSz="342900" rtl="0" eaLnBrk="1" latinLnBrk="0" hangingPunct="1">
        <a:spcBef>
          <a:spcPct val="20000"/>
        </a:spcBef>
        <a:spcAft>
          <a:spcPts val="450"/>
        </a:spcAft>
        <a:buClr>
          <a:schemeClr val="accent1"/>
        </a:buClr>
        <a:buSzPct val="115000"/>
        <a:buFont typeface="Arial"/>
        <a:buChar char="•"/>
        <a:defRPr sz="1200" kern="1200" cap="none">
          <a:solidFill>
            <a:schemeClr val="tx1">
              <a:lumMod val="85000"/>
              <a:lumOff val="15000"/>
            </a:schemeClr>
          </a:solidFill>
          <a:effectLst/>
          <a:latin typeface="+mn-lt"/>
          <a:ea typeface="+mn-ea"/>
          <a:cs typeface="+mn-cs"/>
        </a:defRPr>
      </a:lvl4pPr>
      <a:lvl5pPr marL="1500188" indent="-128588"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5pPr>
      <a:lvl6pPr marL="18859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6pPr>
      <a:lvl7pPr marL="22288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7pPr>
      <a:lvl8pPr marL="25717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8pPr>
      <a:lvl9pPr marL="2914650" indent="-171450" algn="l" defTabSz="342900" rtl="0" eaLnBrk="1" latinLnBrk="0" hangingPunct="1">
        <a:spcBef>
          <a:spcPct val="20000"/>
        </a:spcBef>
        <a:spcAft>
          <a:spcPts val="450"/>
        </a:spcAft>
        <a:buClr>
          <a:schemeClr val="accent1"/>
        </a:buClr>
        <a:buSzPct val="115000"/>
        <a:buFont typeface="Arial"/>
        <a:buChar char="•"/>
        <a:defRPr sz="1050" kern="1200" cap="none">
          <a:solidFill>
            <a:schemeClr val="tx1">
              <a:lumMod val="85000"/>
              <a:lumOff val="15000"/>
            </a:schemeClr>
          </a:solidFill>
          <a:effectLst/>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What is GraphQL?</a:t>
            </a:r>
          </a:p>
        </p:txBody>
      </p:sp>
      <p:sp>
        <p:nvSpPr>
          <p:cNvPr id="3" name="Subtitle 2"/>
          <p:cNvSpPr>
            <a:spLocks noGrp="1"/>
          </p:cNvSpPr>
          <p:nvPr>
            <p:ph type="subTitle" idx="1"/>
          </p:nvPr>
        </p:nvSpPr>
        <p:spPr/>
        <p:txBody>
          <a:bodyPr/>
          <a:lstStyle/>
          <a:p>
            <a:r>
              <a:t>Auto-generated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Subscriptions - Real-time Updates</a:t>
            </a:r>
          </a:p>
        </p:txBody>
      </p:sp>
      <p:sp>
        <p:nvSpPr>
          <p:cNvPr id="3" name="Content Placeholder 2"/>
          <p:cNvSpPr>
            <a:spLocks noGrp="1"/>
          </p:cNvSpPr>
          <p:nvPr>
            <p:ph idx="1"/>
          </p:nvPr>
        </p:nvSpPr>
        <p:spPr/>
        <p:txBody>
          <a:bodyPr wrap="square"/>
          <a:lstStyle/>
          <a:p>
            <a:pPr>
              <a:defRPr sz="1800">
                <a:solidFill>
                  <a:srgbClr val="000000"/>
                </a:solidFill>
              </a:defRPr>
            </a:pPr>
            <a:r>
              <a:rPr dirty="0" err="1"/>
              <a:t>GraphQL</a:t>
            </a:r>
            <a:r>
              <a:rPr dirty="0"/>
              <a:t> </a:t>
            </a:r>
            <a:r>
              <a:rPr b="1" dirty="0"/>
              <a:t>subscriptions</a:t>
            </a:r>
            <a:r>
              <a:rPr dirty="0"/>
              <a:t> provide a way to receive real-time data updates from the server using a persistent WebSocket connection. Subscriptions are ideal for use cases like chat applications, notifications, stock tickers, or live dashboards. They allow clients to 'subscribe' to specific events, and receive updates whenever those events occur on the server.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Subscription Example</a:t>
            </a:r>
          </a:p>
        </p:txBody>
      </p:sp>
      <p:sp>
        <p:nvSpPr>
          <p:cNvPr id="3" name="TextBox 2"/>
          <p:cNvSpPr txBox="1"/>
          <p:nvPr/>
        </p:nvSpPr>
        <p:spPr>
          <a:xfrm>
            <a:off x="1050132" y="1593057"/>
            <a:ext cx="7122317" cy="2954655"/>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subscription {</a:t>
            </a:r>
            <a:br>
              <a:rPr dirty="0"/>
            </a:br>
            <a:r>
              <a:rPr dirty="0"/>
              <a:t>  </a:t>
            </a:r>
            <a:r>
              <a:rPr dirty="0" err="1"/>
              <a:t>newMessage</a:t>
            </a:r>
            <a:r>
              <a:rPr dirty="0"/>
              <a:t> {</a:t>
            </a:r>
            <a:br>
              <a:rPr dirty="0"/>
            </a:br>
            <a:r>
              <a:rPr dirty="0"/>
              <a:t>    content</a:t>
            </a:r>
            <a:br>
              <a:rPr dirty="0"/>
            </a:br>
            <a:r>
              <a:rPr dirty="0"/>
              <a:t>    sender</a:t>
            </a:r>
            <a:br>
              <a:rPr dirty="0"/>
            </a:br>
            <a:r>
              <a:rPr dirty="0"/>
              <a:t>  }</a:t>
            </a:r>
            <a:br>
              <a:rPr dirty="0"/>
            </a:br>
            <a:r>
              <a:rPr dirty="0"/>
              <a:t>}</a:t>
            </a:r>
            <a:br>
              <a:rPr dirty="0"/>
            </a:b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Resolvers - Connecting Schema to Data</a:t>
            </a:r>
          </a:p>
        </p:txBody>
      </p:sp>
      <p:sp>
        <p:nvSpPr>
          <p:cNvPr id="3" name="Content Placeholder 2"/>
          <p:cNvSpPr>
            <a:spLocks noGrp="1"/>
          </p:cNvSpPr>
          <p:nvPr>
            <p:ph idx="1"/>
          </p:nvPr>
        </p:nvSpPr>
        <p:spPr/>
        <p:txBody>
          <a:bodyPr wrap="square"/>
          <a:lstStyle/>
          <a:p>
            <a:pPr>
              <a:defRPr sz="1800">
                <a:solidFill>
                  <a:srgbClr val="000000"/>
                </a:solidFill>
              </a:defRPr>
            </a:pPr>
            <a:r>
              <a:rPr b="1" dirty="0"/>
              <a:t>Resolvers</a:t>
            </a:r>
            <a:r>
              <a:rPr dirty="0"/>
              <a:t> are functions that resolve the data for each field in a </a:t>
            </a:r>
            <a:r>
              <a:rPr dirty="0" err="1"/>
              <a:t>GraphQL</a:t>
            </a:r>
            <a:r>
              <a:rPr dirty="0"/>
              <a:t> schema. When a query is executed, </a:t>
            </a:r>
            <a:r>
              <a:rPr dirty="0" err="1"/>
              <a:t>GraphQL</a:t>
            </a:r>
            <a:r>
              <a:rPr dirty="0"/>
              <a:t> invokes the appropriate resolvers to fetch and return data. These functions can pull data from databases, REST APIs, other </a:t>
            </a:r>
            <a:r>
              <a:rPr dirty="0" err="1"/>
              <a:t>GraphQL</a:t>
            </a:r>
            <a:r>
              <a:rPr dirty="0"/>
              <a:t> services, or even in-memory data. The resolver system decouples schema definition from the actual data-fetching logic, making it modular and reusable.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Resolver Example</a:t>
            </a:r>
          </a:p>
        </p:txBody>
      </p:sp>
      <p:sp>
        <p:nvSpPr>
          <p:cNvPr id="3" name="TextBox 2"/>
          <p:cNvSpPr txBox="1"/>
          <p:nvPr/>
        </p:nvSpPr>
        <p:spPr>
          <a:xfrm>
            <a:off x="1035843" y="1714500"/>
            <a:ext cx="7136605" cy="2062103"/>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const resolvers = {</a:t>
            </a:r>
            <a:br>
              <a:rPr sz="1600" dirty="0"/>
            </a:br>
            <a:r>
              <a:rPr sz="1600" dirty="0"/>
              <a:t>  Query: {</a:t>
            </a:r>
            <a:br>
              <a:rPr sz="1600" dirty="0"/>
            </a:br>
            <a:r>
              <a:rPr sz="1600" dirty="0"/>
              <a:t>    user: (_, { id }) =&gt; </a:t>
            </a:r>
            <a:r>
              <a:rPr sz="1600" dirty="0" err="1"/>
              <a:t>getUserById</a:t>
            </a:r>
            <a:r>
              <a:rPr sz="1600" dirty="0"/>
              <a:t>(id),</a:t>
            </a:r>
            <a:br>
              <a:rPr sz="1600" dirty="0"/>
            </a:br>
            <a:r>
              <a:rPr sz="1600" dirty="0"/>
              <a:t>  },</a:t>
            </a:r>
            <a:br>
              <a:rPr sz="1600" dirty="0"/>
            </a:br>
            <a:r>
              <a:rPr sz="1600" dirty="0"/>
              <a:t>};</a:t>
            </a:r>
            <a:br>
              <a:rPr sz="1600" dirty="0"/>
            </a:br>
            <a:br>
              <a:rPr sz="1600" dirty="0"/>
            </a:br>
            <a:endParaRPr sz="16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Benefits of GraphQL</a:t>
            </a:r>
          </a:p>
        </p:txBody>
      </p:sp>
      <p:graphicFrame>
        <p:nvGraphicFramePr>
          <p:cNvPr id="3" name="Table 2"/>
          <p:cNvGraphicFramePr>
            <a:graphicFrameLocks noGrp="1"/>
          </p:cNvGraphicFramePr>
          <p:nvPr>
            <p:extLst>
              <p:ext uri="{D42A27DB-BD31-4B8C-83A1-F6EECF244321}">
                <p14:modId xmlns:p14="http://schemas.microsoft.com/office/powerpoint/2010/main" val="2336278545"/>
              </p:ext>
            </p:extLst>
          </p:nvPr>
        </p:nvGraphicFramePr>
        <p:xfrm>
          <a:off x="1035844" y="1656559"/>
          <a:ext cx="7415212" cy="2736054"/>
        </p:xfrm>
        <a:graphic>
          <a:graphicData uri="http://schemas.openxmlformats.org/drawingml/2006/table">
            <a:tbl>
              <a:tblPr firstRow="1" bandRow="1">
                <a:tableStyleId>{5C22544A-7EE6-4342-B048-85BDC9FD1C3A}</a:tableStyleId>
              </a:tblPr>
              <a:tblGrid>
                <a:gridCol w="3707606">
                  <a:extLst>
                    <a:ext uri="{9D8B030D-6E8A-4147-A177-3AD203B41FA5}">
                      <a16:colId xmlns:a16="http://schemas.microsoft.com/office/drawing/2014/main" val="20000"/>
                    </a:ext>
                  </a:extLst>
                </a:gridCol>
                <a:gridCol w="3707606">
                  <a:extLst>
                    <a:ext uri="{9D8B030D-6E8A-4147-A177-3AD203B41FA5}">
                      <a16:colId xmlns:a16="http://schemas.microsoft.com/office/drawing/2014/main" val="20001"/>
                    </a:ext>
                  </a:extLst>
                </a:gridCol>
              </a:tblGrid>
              <a:tr h="456009">
                <a:tc>
                  <a:txBody>
                    <a:bodyPr/>
                    <a:lstStyle/>
                    <a:p>
                      <a:pPr>
                        <a:defRPr b="1"/>
                      </a:pPr>
                      <a:r>
                        <a:rPr dirty="0"/>
                        <a:t>Feature</a:t>
                      </a:r>
                    </a:p>
                  </a:txBody>
                  <a:tcPr/>
                </a:tc>
                <a:tc>
                  <a:txBody>
                    <a:bodyPr/>
                    <a:lstStyle/>
                    <a:p>
                      <a:pPr>
                        <a:defRPr b="1"/>
                      </a:pPr>
                      <a:r>
                        <a:t>Benefit</a:t>
                      </a:r>
                    </a:p>
                  </a:txBody>
                  <a:tcPr/>
                </a:tc>
                <a:extLst>
                  <a:ext uri="{0D108BD9-81ED-4DB2-BD59-A6C34878D82A}">
                    <a16:rowId xmlns:a16="http://schemas.microsoft.com/office/drawing/2014/main" val="10000"/>
                  </a:ext>
                </a:extLst>
              </a:tr>
              <a:tr h="456009">
                <a:tc>
                  <a:txBody>
                    <a:bodyPr/>
                    <a:lstStyle/>
                    <a:p>
                      <a:r>
                        <a:t>Precise Data Fetching</a:t>
                      </a:r>
                    </a:p>
                  </a:txBody>
                  <a:tcPr/>
                </a:tc>
                <a:tc>
                  <a:txBody>
                    <a:bodyPr/>
                    <a:lstStyle/>
                    <a:p>
                      <a:r>
                        <a:t>Only get what you ask for</a:t>
                      </a:r>
                    </a:p>
                  </a:txBody>
                  <a:tcPr/>
                </a:tc>
                <a:extLst>
                  <a:ext uri="{0D108BD9-81ED-4DB2-BD59-A6C34878D82A}">
                    <a16:rowId xmlns:a16="http://schemas.microsoft.com/office/drawing/2014/main" val="10001"/>
                  </a:ext>
                </a:extLst>
              </a:tr>
              <a:tr h="456009">
                <a:tc>
                  <a:txBody>
                    <a:bodyPr/>
                    <a:lstStyle/>
                    <a:p>
                      <a:r>
                        <a:t>Strongly Typed</a:t>
                      </a:r>
                    </a:p>
                  </a:txBody>
                  <a:tcPr/>
                </a:tc>
                <a:tc>
                  <a:txBody>
                    <a:bodyPr/>
                    <a:lstStyle/>
                    <a:p>
                      <a:r>
                        <a:t>Predictable, self-documented APIs</a:t>
                      </a:r>
                    </a:p>
                  </a:txBody>
                  <a:tcPr/>
                </a:tc>
                <a:extLst>
                  <a:ext uri="{0D108BD9-81ED-4DB2-BD59-A6C34878D82A}">
                    <a16:rowId xmlns:a16="http://schemas.microsoft.com/office/drawing/2014/main" val="10002"/>
                  </a:ext>
                </a:extLst>
              </a:tr>
              <a:tr h="456009">
                <a:tc>
                  <a:txBody>
                    <a:bodyPr/>
                    <a:lstStyle/>
                    <a:p>
                      <a:r>
                        <a:t>Single Endpoint</a:t>
                      </a:r>
                    </a:p>
                  </a:txBody>
                  <a:tcPr/>
                </a:tc>
                <a:tc>
                  <a:txBody>
                    <a:bodyPr/>
                    <a:lstStyle/>
                    <a:p>
                      <a:r>
                        <a:t>Simplifies client-server interaction</a:t>
                      </a:r>
                    </a:p>
                  </a:txBody>
                  <a:tcPr/>
                </a:tc>
                <a:extLst>
                  <a:ext uri="{0D108BD9-81ED-4DB2-BD59-A6C34878D82A}">
                    <a16:rowId xmlns:a16="http://schemas.microsoft.com/office/drawing/2014/main" val="10003"/>
                  </a:ext>
                </a:extLst>
              </a:tr>
              <a:tr h="456009">
                <a:tc>
                  <a:txBody>
                    <a:bodyPr/>
                    <a:lstStyle/>
                    <a:p>
                      <a:r>
                        <a:t>Built-in Introspection</a:t>
                      </a:r>
                    </a:p>
                  </a:txBody>
                  <a:tcPr/>
                </a:tc>
                <a:tc>
                  <a:txBody>
                    <a:bodyPr/>
                    <a:lstStyle/>
                    <a:p>
                      <a:r>
                        <a:t>Helps developers explore APIs</a:t>
                      </a:r>
                    </a:p>
                  </a:txBody>
                  <a:tcPr/>
                </a:tc>
                <a:extLst>
                  <a:ext uri="{0D108BD9-81ED-4DB2-BD59-A6C34878D82A}">
                    <a16:rowId xmlns:a16="http://schemas.microsoft.com/office/drawing/2014/main" val="10004"/>
                  </a:ext>
                </a:extLst>
              </a:tr>
              <a:tr h="456009">
                <a:tc>
                  <a:txBody>
                    <a:bodyPr/>
                    <a:lstStyle/>
                    <a:p>
                      <a:r>
                        <a:t>Real-time Support</a:t>
                      </a:r>
                    </a:p>
                  </a:txBody>
                  <a:tcPr/>
                </a:tc>
                <a:tc>
                  <a:txBody>
                    <a:bodyPr/>
                    <a:lstStyle/>
                    <a:p>
                      <a:r>
                        <a:rPr dirty="0"/>
                        <a:t>Subscriptions via </a:t>
                      </a:r>
                      <a:r>
                        <a:rPr dirty="0" err="1"/>
                        <a:t>WebSockets</a:t>
                      </a:r>
                      <a:endParaRPr dirty="0"/>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1552" y="415925"/>
            <a:ext cx="7200897" cy="977900"/>
          </a:xfrm>
        </p:spPr>
        <p:txBody>
          <a:bodyPr/>
          <a:lstStyle/>
          <a:p>
            <a:r>
              <a:rPr dirty="0" err="1"/>
              <a:t>GraphQL</a:t>
            </a:r>
            <a:r>
              <a:rPr dirty="0"/>
              <a:t> vs REST</a:t>
            </a:r>
          </a:p>
        </p:txBody>
      </p:sp>
      <p:graphicFrame>
        <p:nvGraphicFramePr>
          <p:cNvPr id="3" name="Table 2"/>
          <p:cNvGraphicFramePr>
            <a:graphicFrameLocks noGrp="1"/>
          </p:cNvGraphicFramePr>
          <p:nvPr>
            <p:extLst>
              <p:ext uri="{D42A27DB-BD31-4B8C-83A1-F6EECF244321}">
                <p14:modId xmlns:p14="http://schemas.microsoft.com/office/powerpoint/2010/main" val="2379024141"/>
              </p:ext>
            </p:extLst>
          </p:nvPr>
        </p:nvGraphicFramePr>
        <p:xfrm>
          <a:off x="864394" y="1364456"/>
          <a:ext cx="7472361" cy="3164682"/>
        </p:xfrm>
        <a:graphic>
          <a:graphicData uri="http://schemas.openxmlformats.org/drawingml/2006/table">
            <a:tbl>
              <a:tblPr firstRow="1" bandRow="1">
                <a:tableStyleId>{5C22544A-7EE6-4342-B048-85BDC9FD1C3A}</a:tableStyleId>
              </a:tblPr>
              <a:tblGrid>
                <a:gridCol w="2490787">
                  <a:extLst>
                    <a:ext uri="{9D8B030D-6E8A-4147-A177-3AD203B41FA5}">
                      <a16:colId xmlns:a16="http://schemas.microsoft.com/office/drawing/2014/main" val="20000"/>
                    </a:ext>
                  </a:extLst>
                </a:gridCol>
                <a:gridCol w="2490787">
                  <a:extLst>
                    <a:ext uri="{9D8B030D-6E8A-4147-A177-3AD203B41FA5}">
                      <a16:colId xmlns:a16="http://schemas.microsoft.com/office/drawing/2014/main" val="20001"/>
                    </a:ext>
                  </a:extLst>
                </a:gridCol>
                <a:gridCol w="2490787">
                  <a:extLst>
                    <a:ext uri="{9D8B030D-6E8A-4147-A177-3AD203B41FA5}">
                      <a16:colId xmlns:a16="http://schemas.microsoft.com/office/drawing/2014/main" val="20002"/>
                    </a:ext>
                  </a:extLst>
                </a:gridCol>
              </a:tblGrid>
              <a:tr h="527447">
                <a:tc>
                  <a:txBody>
                    <a:bodyPr/>
                    <a:lstStyle/>
                    <a:p>
                      <a:pPr>
                        <a:defRPr b="1"/>
                      </a:pPr>
                      <a:r>
                        <a:rPr dirty="0"/>
                        <a:t>Feature</a:t>
                      </a:r>
                    </a:p>
                  </a:txBody>
                  <a:tcPr/>
                </a:tc>
                <a:tc>
                  <a:txBody>
                    <a:bodyPr/>
                    <a:lstStyle/>
                    <a:p>
                      <a:pPr>
                        <a:defRPr b="1"/>
                      </a:pPr>
                      <a:r>
                        <a:t>REST</a:t>
                      </a:r>
                    </a:p>
                  </a:txBody>
                  <a:tcPr/>
                </a:tc>
                <a:tc>
                  <a:txBody>
                    <a:bodyPr/>
                    <a:lstStyle/>
                    <a:p>
                      <a:pPr>
                        <a:defRPr b="1"/>
                      </a:pPr>
                      <a:r>
                        <a:t>GraphQL</a:t>
                      </a:r>
                    </a:p>
                  </a:txBody>
                  <a:tcPr/>
                </a:tc>
                <a:extLst>
                  <a:ext uri="{0D108BD9-81ED-4DB2-BD59-A6C34878D82A}">
                    <a16:rowId xmlns:a16="http://schemas.microsoft.com/office/drawing/2014/main" val="10000"/>
                  </a:ext>
                </a:extLst>
              </a:tr>
              <a:tr h="527447">
                <a:tc>
                  <a:txBody>
                    <a:bodyPr/>
                    <a:lstStyle/>
                    <a:p>
                      <a:r>
                        <a:t>Endpoints</a:t>
                      </a:r>
                    </a:p>
                  </a:txBody>
                  <a:tcPr/>
                </a:tc>
                <a:tc>
                  <a:txBody>
                    <a:bodyPr/>
                    <a:lstStyle/>
                    <a:p>
                      <a:r>
                        <a:rPr dirty="0"/>
                        <a:t>Multiple</a:t>
                      </a:r>
                    </a:p>
                  </a:txBody>
                  <a:tcPr/>
                </a:tc>
                <a:tc>
                  <a:txBody>
                    <a:bodyPr/>
                    <a:lstStyle/>
                    <a:p>
                      <a:r>
                        <a:t>Single</a:t>
                      </a:r>
                    </a:p>
                  </a:txBody>
                  <a:tcPr/>
                </a:tc>
                <a:extLst>
                  <a:ext uri="{0D108BD9-81ED-4DB2-BD59-A6C34878D82A}">
                    <a16:rowId xmlns:a16="http://schemas.microsoft.com/office/drawing/2014/main" val="10001"/>
                  </a:ext>
                </a:extLst>
              </a:tr>
              <a:tr h="527447">
                <a:tc>
                  <a:txBody>
                    <a:bodyPr/>
                    <a:lstStyle/>
                    <a:p>
                      <a:r>
                        <a:t>Data Fetching</a:t>
                      </a:r>
                    </a:p>
                  </a:txBody>
                  <a:tcPr/>
                </a:tc>
                <a:tc>
                  <a:txBody>
                    <a:bodyPr/>
                    <a:lstStyle/>
                    <a:p>
                      <a:r>
                        <a:t>Fixed structure</a:t>
                      </a:r>
                    </a:p>
                  </a:txBody>
                  <a:tcPr/>
                </a:tc>
                <a:tc>
                  <a:txBody>
                    <a:bodyPr/>
                    <a:lstStyle/>
                    <a:p>
                      <a:r>
                        <a:t>Flexible, client-defined</a:t>
                      </a:r>
                    </a:p>
                  </a:txBody>
                  <a:tcPr/>
                </a:tc>
                <a:extLst>
                  <a:ext uri="{0D108BD9-81ED-4DB2-BD59-A6C34878D82A}">
                    <a16:rowId xmlns:a16="http://schemas.microsoft.com/office/drawing/2014/main" val="10002"/>
                  </a:ext>
                </a:extLst>
              </a:tr>
              <a:tr h="527447">
                <a:tc>
                  <a:txBody>
                    <a:bodyPr/>
                    <a:lstStyle/>
                    <a:p>
                      <a:r>
                        <a:t>Overfetching</a:t>
                      </a:r>
                    </a:p>
                  </a:txBody>
                  <a:tcPr/>
                </a:tc>
                <a:tc>
                  <a:txBody>
                    <a:bodyPr/>
                    <a:lstStyle/>
                    <a:p>
                      <a:r>
                        <a:t>Common</a:t>
                      </a:r>
                    </a:p>
                  </a:txBody>
                  <a:tcPr/>
                </a:tc>
                <a:tc>
                  <a:txBody>
                    <a:bodyPr/>
                    <a:lstStyle/>
                    <a:p>
                      <a:r>
                        <a:t>Avoided</a:t>
                      </a:r>
                    </a:p>
                  </a:txBody>
                  <a:tcPr/>
                </a:tc>
                <a:extLst>
                  <a:ext uri="{0D108BD9-81ED-4DB2-BD59-A6C34878D82A}">
                    <a16:rowId xmlns:a16="http://schemas.microsoft.com/office/drawing/2014/main" val="10003"/>
                  </a:ext>
                </a:extLst>
              </a:tr>
              <a:tr h="527447">
                <a:tc>
                  <a:txBody>
                    <a:bodyPr/>
                    <a:lstStyle/>
                    <a:p>
                      <a:r>
                        <a:t>Schema</a:t>
                      </a:r>
                    </a:p>
                  </a:txBody>
                  <a:tcPr/>
                </a:tc>
                <a:tc>
                  <a:txBody>
                    <a:bodyPr/>
                    <a:lstStyle/>
                    <a:p>
                      <a:r>
                        <a:t>Not enforced</a:t>
                      </a:r>
                    </a:p>
                  </a:txBody>
                  <a:tcPr/>
                </a:tc>
                <a:tc>
                  <a:txBody>
                    <a:bodyPr/>
                    <a:lstStyle/>
                    <a:p>
                      <a:r>
                        <a:t>Strongly typed</a:t>
                      </a:r>
                    </a:p>
                  </a:txBody>
                  <a:tcPr/>
                </a:tc>
                <a:extLst>
                  <a:ext uri="{0D108BD9-81ED-4DB2-BD59-A6C34878D82A}">
                    <a16:rowId xmlns:a16="http://schemas.microsoft.com/office/drawing/2014/main" val="10004"/>
                  </a:ext>
                </a:extLst>
              </a:tr>
              <a:tr h="527447">
                <a:tc>
                  <a:txBody>
                    <a:bodyPr/>
                    <a:lstStyle/>
                    <a:p>
                      <a:r>
                        <a:t>Versioning</a:t>
                      </a:r>
                    </a:p>
                  </a:txBody>
                  <a:tcPr/>
                </a:tc>
                <a:tc>
                  <a:txBody>
                    <a:bodyPr/>
                    <a:lstStyle/>
                    <a:p>
                      <a:r>
                        <a:t>Often needed</a:t>
                      </a:r>
                    </a:p>
                  </a:txBody>
                  <a:tcPr/>
                </a:tc>
                <a:tc>
                  <a:txBody>
                    <a:bodyPr/>
                    <a:lstStyle/>
                    <a:p>
                      <a:r>
                        <a:rPr dirty="0"/>
                        <a:t>Usually not required</a:t>
                      </a:r>
                    </a:p>
                  </a:txBody>
                  <a:tcPr/>
                </a:tc>
                <a:extLst>
                  <a:ext uri="{0D108BD9-81ED-4DB2-BD59-A6C34878D82A}">
                    <a16:rowId xmlns:a16="http://schemas.microsoft.com/office/drawing/2014/main" val="10005"/>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 - REST</a:t>
            </a:r>
          </a:p>
        </p:txBody>
      </p:sp>
      <p:sp>
        <p:nvSpPr>
          <p:cNvPr id="3" name="TextBox 2"/>
          <p:cNvSpPr txBox="1"/>
          <p:nvPr/>
        </p:nvSpPr>
        <p:spPr>
          <a:xfrm>
            <a:off x="1042987" y="1785937"/>
            <a:ext cx="7129462" cy="1815882"/>
          </a:xfrm>
          <a:prstGeom prst="rect">
            <a:avLst/>
          </a:prstGeom>
          <a:solidFill>
            <a:srgbClr val="2E2E2E"/>
          </a:solidFill>
        </p:spPr>
        <p:txBody>
          <a:bodyPr wrap="square">
            <a:spAutoFit/>
          </a:bodyPr>
          <a:lstStyle/>
          <a:p>
            <a:endParaRPr sz="1600" dirty="0"/>
          </a:p>
          <a:p>
            <a:pPr algn="l">
              <a:defRPr sz="2400">
                <a:solidFill>
                  <a:srgbClr val="FFFFFF"/>
                </a:solidFill>
                <a:latin typeface="Courier New"/>
              </a:defRPr>
            </a:pPr>
            <a:r>
              <a:rPr sz="1600" dirty="0"/>
              <a:t>To fetch a blog post with author and comments:</a:t>
            </a:r>
            <a:br>
              <a:rPr sz="1600" dirty="0"/>
            </a:br>
            <a:r>
              <a:rPr sz="1600" dirty="0"/>
              <a:t>- GET /posts/123</a:t>
            </a:r>
            <a:br>
              <a:rPr sz="1600" dirty="0"/>
            </a:br>
            <a:r>
              <a:rPr sz="1600" dirty="0"/>
              <a:t>- GET /users/456</a:t>
            </a:r>
            <a:br>
              <a:rPr sz="1600" dirty="0"/>
            </a:br>
            <a:r>
              <a:rPr sz="1600" dirty="0"/>
              <a:t>- GET /</a:t>
            </a:r>
            <a:r>
              <a:rPr sz="1600" dirty="0" err="1"/>
              <a:t>comments?postId</a:t>
            </a:r>
            <a:r>
              <a:rPr sz="1600" dirty="0"/>
              <a:t>=123</a:t>
            </a:r>
            <a:br>
              <a:rPr sz="1600" dirty="0"/>
            </a:br>
            <a:br>
              <a:rPr sz="1600" dirty="0"/>
            </a:br>
            <a:endParaRPr sz="16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Real-World Example - GraphQL</a:t>
            </a:r>
          </a:p>
        </p:txBody>
      </p:sp>
      <p:sp>
        <p:nvSpPr>
          <p:cNvPr id="3" name="TextBox 2"/>
          <p:cNvSpPr txBox="1"/>
          <p:nvPr/>
        </p:nvSpPr>
        <p:spPr>
          <a:xfrm>
            <a:off x="1135856" y="1511581"/>
            <a:ext cx="7036593" cy="3046988"/>
          </a:xfrm>
          <a:prstGeom prst="rect">
            <a:avLst/>
          </a:prstGeom>
          <a:solidFill>
            <a:srgbClr val="2E2E2E"/>
          </a:solidFill>
        </p:spPr>
        <p:txBody>
          <a:bodyPr wrap="square">
            <a:spAutoFit/>
          </a:bodyPr>
          <a:lstStyle/>
          <a:p>
            <a:endParaRPr sz="1200" dirty="0"/>
          </a:p>
          <a:p>
            <a:pPr algn="l">
              <a:defRPr sz="1800">
                <a:solidFill>
                  <a:srgbClr val="FFFFFF"/>
                </a:solidFill>
                <a:latin typeface="Courier New"/>
              </a:defRPr>
            </a:pPr>
            <a:r>
              <a:rPr sz="1200" dirty="0"/>
              <a:t>{</a:t>
            </a:r>
            <a:br>
              <a:rPr sz="1200" dirty="0"/>
            </a:br>
            <a:r>
              <a:rPr sz="1200" dirty="0"/>
              <a:t>  post(id: "123") {</a:t>
            </a:r>
            <a:br>
              <a:rPr sz="1200" dirty="0"/>
            </a:br>
            <a:r>
              <a:rPr sz="1200" dirty="0"/>
              <a:t>    title</a:t>
            </a:r>
            <a:br>
              <a:rPr sz="1200" dirty="0"/>
            </a:br>
            <a:r>
              <a:rPr sz="1200" dirty="0"/>
              <a:t>    content</a:t>
            </a:r>
            <a:br>
              <a:rPr sz="1200" dirty="0"/>
            </a:br>
            <a:r>
              <a:rPr sz="1200" dirty="0"/>
              <a:t>    author {</a:t>
            </a:r>
            <a:br>
              <a:rPr sz="1200" dirty="0"/>
            </a:br>
            <a:r>
              <a:rPr sz="1200" dirty="0"/>
              <a:t>      name</a:t>
            </a:r>
            <a:br>
              <a:rPr sz="1200" dirty="0"/>
            </a:br>
            <a:r>
              <a:rPr sz="1200" dirty="0"/>
              <a:t>    }</a:t>
            </a:r>
            <a:br>
              <a:rPr sz="1200" dirty="0"/>
            </a:br>
            <a:r>
              <a:rPr sz="1200" dirty="0"/>
              <a:t>    comments {</a:t>
            </a:r>
            <a:br>
              <a:rPr sz="1200" dirty="0"/>
            </a:br>
            <a:r>
              <a:rPr sz="1200" dirty="0"/>
              <a:t>      text</a:t>
            </a:r>
            <a:br>
              <a:rPr sz="1200" dirty="0"/>
            </a:br>
            <a:r>
              <a:rPr sz="1200" dirty="0"/>
              <a:t>      author {</a:t>
            </a:r>
            <a:br>
              <a:rPr sz="1200" dirty="0"/>
            </a:br>
            <a:r>
              <a:rPr sz="1200" dirty="0"/>
              <a:t>        name</a:t>
            </a:r>
            <a:br>
              <a:rPr sz="1200" dirty="0"/>
            </a:br>
            <a:r>
              <a:rPr sz="1200" dirty="0"/>
              <a:t>      }</a:t>
            </a:r>
            <a:br>
              <a:rPr sz="1200" dirty="0"/>
            </a:br>
            <a:r>
              <a:rPr sz="1200" dirty="0"/>
              <a:t>    }</a:t>
            </a:r>
            <a:br>
              <a:rPr sz="1200" dirty="0"/>
            </a:br>
            <a:r>
              <a:rPr sz="1200" dirty="0"/>
              <a:t>  }</a:t>
            </a:r>
            <a:br>
              <a:rPr sz="1200" dirty="0"/>
            </a:br>
            <a:r>
              <a:rPr sz="1200" dirty="0"/>
              <a:t>}</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wrap="square"/>
          <a:lstStyle/>
          <a:p>
            <a:pPr>
              <a:defRPr sz="1800">
                <a:solidFill>
                  <a:srgbClr val="000000"/>
                </a:solidFill>
              </a:defRPr>
            </a:pPr>
            <a:r>
              <a:rPr dirty="0" err="1"/>
              <a:t>GraphQL</a:t>
            </a:r>
            <a:r>
              <a:rPr dirty="0"/>
              <a:t> offers a robust, flexible, and modern approach to API development. It resolves many of the limitations found in RESTful architectures, such as over-fetching, under-fetching, and rigid endpoints. With a strongly typed schema, single endpoint, client-defined queries, and support for real-time data via subscriptions, </a:t>
            </a:r>
            <a:r>
              <a:rPr dirty="0" err="1"/>
              <a:t>GraphQL</a:t>
            </a:r>
            <a:r>
              <a:rPr dirty="0"/>
              <a:t> is particularly suited for applications that require highly interactive UIs, such as mobile apps, SPAs, and large-scale platforms.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What is GraphQL?</a:t>
            </a:r>
          </a:p>
        </p:txBody>
      </p:sp>
      <p:sp>
        <p:nvSpPr>
          <p:cNvPr id="3" name="Content Placeholder 2"/>
          <p:cNvSpPr>
            <a:spLocks noGrp="1"/>
          </p:cNvSpPr>
          <p:nvPr>
            <p:ph idx="1"/>
          </p:nvPr>
        </p:nvSpPr>
        <p:spPr/>
        <p:txBody>
          <a:bodyPr wrap="square"/>
          <a:lstStyle/>
          <a:p>
            <a:endParaRPr/>
          </a:p>
          <a:p>
            <a:pPr>
              <a:defRPr sz="1800">
                <a:solidFill>
                  <a:srgbClr val="000000"/>
                </a:solidFill>
              </a:defRPr>
            </a:pPr>
            <a:r>
              <a:t>GraphQL is a </a:t>
            </a:r>
            <a:r>
              <a:rPr b="1"/>
              <a:t>query language</a:t>
            </a:r>
            <a:r>
              <a:t> for APIs and a runtime for executing those queries. Instead of relying on multiple endpoints like REST, it exposes a single endpoint through which clients can request exactly the data they need. This makes APIs more flexible, efficient, and developer-friendly. It was created by Facebook to handle complex data needs in large-scale applications and was released as an open standard in 2015.</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GraphQL Syntax Example</a:t>
            </a:r>
          </a:p>
        </p:txBody>
      </p:sp>
      <p:sp>
        <p:nvSpPr>
          <p:cNvPr id="3" name="TextBox 2"/>
          <p:cNvSpPr txBox="1"/>
          <p:nvPr/>
        </p:nvSpPr>
        <p:spPr>
          <a:xfrm>
            <a:off x="1064417" y="1735494"/>
            <a:ext cx="7108031" cy="2585323"/>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a:t>
            </a:r>
            <a:br>
              <a:rPr dirty="0"/>
            </a:br>
            <a:r>
              <a:rPr dirty="0"/>
              <a:t>  user(id: "1") {</a:t>
            </a:r>
            <a:br>
              <a:rPr dirty="0"/>
            </a:br>
            <a:r>
              <a:rPr dirty="0"/>
              <a:t>    name</a:t>
            </a:r>
            <a:br>
              <a:rPr dirty="0"/>
            </a:br>
            <a:r>
              <a:rPr dirty="0"/>
              <a:t>    email</a:t>
            </a:r>
            <a:br>
              <a:rPr dirty="0"/>
            </a:br>
            <a:r>
              <a:rPr dirty="0"/>
              <a:t>  }</a:t>
            </a:r>
            <a:br>
              <a:rPr dirty="0"/>
            </a:br>
            <a:r>
              <a:rPr dirty="0"/>
              <a:t>}</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Strongly Typed Schema</a:t>
            </a:r>
          </a:p>
        </p:txBody>
      </p:sp>
      <p:sp>
        <p:nvSpPr>
          <p:cNvPr id="3" name="Content Placeholder 2"/>
          <p:cNvSpPr>
            <a:spLocks noGrp="1"/>
          </p:cNvSpPr>
          <p:nvPr>
            <p:ph idx="1"/>
          </p:nvPr>
        </p:nvSpPr>
        <p:spPr/>
        <p:txBody>
          <a:bodyPr wrap="square"/>
          <a:lstStyle/>
          <a:p>
            <a:endParaRPr/>
          </a:p>
          <a:p>
            <a:pPr>
              <a:defRPr sz="1800">
                <a:solidFill>
                  <a:srgbClr val="000000"/>
                </a:solidFill>
              </a:defRPr>
            </a:pPr>
            <a:r>
              <a:t>In GraphQL, the API is defined by a </a:t>
            </a:r>
            <a:r>
              <a:rPr b="1"/>
              <a:t>strongly typed schema</a:t>
            </a:r>
            <a:r>
              <a:t> that acts as a contract between the client and the server. Every query is validated against this schema before execution, ensuring type safety and eliminating runtime errors due to invalid queries. Types describe the shape of your data and what queries and mutations are supported, which helps both tooling and documentation. This enables features like autocompletion, introspection, and static analysis.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GraphQL Type Definition Example</a:t>
            </a:r>
          </a:p>
        </p:txBody>
      </p:sp>
      <p:sp>
        <p:nvSpPr>
          <p:cNvPr id="3" name="TextBox 2"/>
          <p:cNvSpPr txBox="1"/>
          <p:nvPr/>
        </p:nvSpPr>
        <p:spPr>
          <a:xfrm>
            <a:off x="1064418" y="1635919"/>
            <a:ext cx="7200897" cy="2954655"/>
          </a:xfrm>
          <a:prstGeom prst="rect">
            <a:avLst/>
          </a:prstGeom>
          <a:solidFill>
            <a:srgbClr val="2E2E2E"/>
          </a:solidFill>
        </p:spPr>
        <p:txBody>
          <a:bodyPr wrap="square">
            <a:spAutoFit/>
          </a:bodyPr>
          <a:lstStyle/>
          <a:p>
            <a:endParaRPr dirty="0"/>
          </a:p>
          <a:p>
            <a:pPr algn="l">
              <a:defRPr sz="2400">
                <a:solidFill>
                  <a:srgbClr val="FFFFFF"/>
                </a:solidFill>
                <a:latin typeface="Courier New"/>
              </a:defRPr>
            </a:pPr>
            <a:r>
              <a:rPr dirty="0"/>
              <a:t>type User {</a:t>
            </a:r>
            <a:br>
              <a:rPr dirty="0"/>
            </a:br>
            <a:r>
              <a:rPr dirty="0"/>
              <a:t>  id: ID!</a:t>
            </a:r>
            <a:br>
              <a:rPr dirty="0"/>
            </a:br>
            <a:r>
              <a:rPr dirty="0"/>
              <a:t>  name: String!</a:t>
            </a:r>
            <a:br>
              <a:rPr dirty="0"/>
            </a:br>
            <a:r>
              <a:rPr dirty="0"/>
              <a:t>  email: String!</a:t>
            </a:r>
            <a:br>
              <a:rPr dirty="0"/>
            </a:br>
            <a:r>
              <a:rPr dirty="0"/>
              <a:t>}</a:t>
            </a:r>
            <a:br>
              <a:rPr dirty="0"/>
            </a:br>
            <a:br>
              <a:rPr dirty="0"/>
            </a:b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Single Endpoint</a:t>
            </a:r>
          </a:p>
        </p:txBody>
      </p:sp>
      <p:sp>
        <p:nvSpPr>
          <p:cNvPr id="3" name="Content Placeholder 2"/>
          <p:cNvSpPr>
            <a:spLocks noGrp="1"/>
          </p:cNvSpPr>
          <p:nvPr>
            <p:ph idx="1"/>
          </p:nvPr>
        </p:nvSpPr>
        <p:spPr/>
        <p:txBody>
          <a:bodyPr wrap="square"/>
          <a:lstStyle/>
          <a:p>
            <a:endParaRPr/>
          </a:p>
          <a:p>
            <a:pPr>
              <a:defRPr sz="1800">
                <a:solidFill>
                  <a:srgbClr val="000000"/>
                </a:solidFill>
              </a:defRPr>
            </a:pPr>
            <a:r>
              <a:t>GraphQL replaces the need for multiple REST endpoints by exposing a </a:t>
            </a:r>
            <a:r>
              <a:rPr b="1"/>
              <a:t>single, unified endpoint</a:t>
            </a:r>
            <a:r>
              <a:t> (typically `/graphql`) for all data interactions. The structure and content of the response are determined entirely by the client’s query. This centralized design simplifies client-server communication and enhances consistency across different frontend platforms (web, mobile, etc.).</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Client-Driven Queries</a:t>
            </a:r>
          </a:p>
        </p:txBody>
      </p:sp>
      <p:sp>
        <p:nvSpPr>
          <p:cNvPr id="3" name="Content Placeholder 2"/>
          <p:cNvSpPr>
            <a:spLocks noGrp="1"/>
          </p:cNvSpPr>
          <p:nvPr>
            <p:ph idx="1"/>
          </p:nvPr>
        </p:nvSpPr>
        <p:spPr/>
        <p:txBody>
          <a:bodyPr wrap="square"/>
          <a:lstStyle/>
          <a:p>
            <a:endParaRPr/>
          </a:p>
          <a:p>
            <a:pPr>
              <a:defRPr sz="1800">
                <a:solidFill>
                  <a:srgbClr val="000000"/>
                </a:solidFill>
              </a:defRPr>
            </a:pPr>
            <a:r>
              <a:t>One of the most powerful aspects of GraphQL is that it puts the </a:t>
            </a:r>
            <a:r>
              <a:rPr b="1"/>
              <a:t>control in the hands of the client</a:t>
            </a:r>
            <a:r>
              <a:t>. Clients can specify exactly what fields they need and in what structure, leading to more efficient data retrieval and fewer server round-trips. This removes the rigidity found in RESTful responses and makes APIs highly customizable without any backend changes.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Mutations - Writing Data</a:t>
            </a:r>
          </a:p>
        </p:txBody>
      </p:sp>
      <p:sp>
        <p:nvSpPr>
          <p:cNvPr id="3" name="Content Placeholder 2"/>
          <p:cNvSpPr>
            <a:spLocks noGrp="1"/>
          </p:cNvSpPr>
          <p:nvPr>
            <p:ph idx="1"/>
          </p:nvPr>
        </p:nvSpPr>
        <p:spPr/>
        <p:txBody>
          <a:bodyPr wrap="square"/>
          <a:lstStyle/>
          <a:p>
            <a:endParaRPr/>
          </a:p>
          <a:p>
            <a:pPr>
              <a:defRPr sz="1800">
                <a:solidFill>
                  <a:srgbClr val="000000"/>
                </a:solidFill>
              </a:defRPr>
            </a:pPr>
            <a:r>
              <a:t>In GraphQL, </a:t>
            </a:r>
            <a:r>
              <a:rPr b="1"/>
              <a:t>mutations</a:t>
            </a:r>
            <a:r>
              <a:t> are used to modify server-side data—such as creating, updating, or deleting records. Each mutation is defined in the schema and works similarly to queries but always results in a write operation. Mutations also return a predictable response shape defined by the schema, allowing clients to know exactly what data was affected or returned after the operation.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Mutation Example</a:t>
            </a:r>
          </a:p>
        </p:txBody>
      </p:sp>
      <p:sp>
        <p:nvSpPr>
          <p:cNvPr id="3" name="TextBox 2"/>
          <p:cNvSpPr txBox="1"/>
          <p:nvPr/>
        </p:nvSpPr>
        <p:spPr>
          <a:xfrm>
            <a:off x="803787" y="1784555"/>
            <a:ext cx="7536426" cy="2031325"/>
          </a:xfrm>
          <a:prstGeom prst="rect">
            <a:avLst/>
          </a:prstGeom>
          <a:solidFill>
            <a:srgbClr val="2E2E2E"/>
          </a:solidFill>
        </p:spPr>
        <p:txBody>
          <a:bodyPr wrap="square">
            <a:spAutoFit/>
          </a:bodyPr>
          <a:lstStyle/>
          <a:p>
            <a:endParaRPr sz="1400" dirty="0"/>
          </a:p>
          <a:p>
            <a:pPr algn="l">
              <a:defRPr sz="2400">
                <a:solidFill>
                  <a:srgbClr val="FFFFFF"/>
                </a:solidFill>
                <a:latin typeface="Courier New"/>
              </a:defRPr>
            </a:pPr>
            <a:r>
              <a:rPr sz="1400" dirty="0"/>
              <a:t>mutation {</a:t>
            </a:r>
            <a:br>
              <a:rPr sz="1400" dirty="0"/>
            </a:br>
            <a:r>
              <a:rPr sz="1400" dirty="0"/>
              <a:t>  </a:t>
            </a:r>
            <a:r>
              <a:rPr sz="1400" dirty="0" err="1"/>
              <a:t>createUser</a:t>
            </a:r>
            <a:r>
              <a:rPr sz="1400" dirty="0"/>
              <a:t>(name: "Alice", email: "alice@example.com") {</a:t>
            </a:r>
            <a:br>
              <a:rPr sz="1400" dirty="0"/>
            </a:br>
            <a:r>
              <a:rPr sz="1400" dirty="0"/>
              <a:t>    id</a:t>
            </a:r>
            <a:br>
              <a:rPr sz="1400" dirty="0"/>
            </a:br>
            <a:r>
              <a:rPr sz="1400" dirty="0"/>
              <a:t>    name</a:t>
            </a:r>
            <a:br>
              <a:rPr sz="1400" dirty="0"/>
            </a:br>
            <a:r>
              <a:rPr sz="1400" dirty="0"/>
              <a:t>  }</a:t>
            </a:r>
            <a:br>
              <a:rPr sz="1400" dirty="0"/>
            </a:br>
            <a:r>
              <a:rPr sz="1400" dirty="0"/>
              <a:t>}</a:t>
            </a:r>
            <a:br>
              <a:rPr sz="1400" dirty="0"/>
            </a:br>
            <a:br>
              <a:rPr sz="1400" dirty="0"/>
            </a:br>
            <a:endParaRPr sz="1400" dirty="0"/>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B15E28"/>
      </a:accent1>
      <a:accent2>
        <a:srgbClr val="B13228"/>
      </a:accent2>
      <a:accent3>
        <a:srgbClr val="8B7B56"/>
      </a:accent3>
      <a:accent4>
        <a:srgbClr val="E09C41"/>
      </a:accent4>
      <a:accent5>
        <a:srgbClr val="9EAE51"/>
      </a:accent5>
      <a:accent6>
        <a:srgbClr val="6E7355"/>
      </a:accent6>
      <a:hlink>
        <a:srgbClr val="D37A21"/>
      </a:hlink>
      <a:folHlink>
        <a:srgbClr val="CA8F55"/>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039A4B3-0617-4CFC-B614-27363ECC28A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12</TotalTime>
  <Words>2308</Words>
  <Application>Microsoft Office PowerPoint</Application>
  <PresentationFormat>On-screen Show (16:9)</PresentationFormat>
  <Paragraphs>160</Paragraphs>
  <Slides>18</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18</vt:i4>
      </vt:variant>
    </vt:vector>
  </HeadingPairs>
  <TitlesOfParts>
    <vt:vector size="22" baseType="lpstr">
      <vt:lpstr>Arial</vt:lpstr>
      <vt:lpstr>Calibri</vt:lpstr>
      <vt:lpstr>Garamond</vt:lpstr>
      <vt:lpstr>Organic</vt:lpstr>
      <vt:lpstr>What is GraphQL?</vt:lpstr>
      <vt:lpstr>What is GraphQL?</vt:lpstr>
      <vt:lpstr>GraphQL Syntax Example</vt:lpstr>
      <vt:lpstr>Strongly Typed Schema</vt:lpstr>
      <vt:lpstr>GraphQL Type Definition Example</vt:lpstr>
      <vt:lpstr>Single Endpoint</vt:lpstr>
      <vt:lpstr>Client-Driven Queries</vt:lpstr>
      <vt:lpstr>Mutations - Writing Data</vt:lpstr>
      <vt:lpstr>Mutation Example</vt:lpstr>
      <vt:lpstr>Subscriptions - Real-time Updates</vt:lpstr>
      <vt:lpstr>Subscription Example</vt:lpstr>
      <vt:lpstr>Resolvers - Connecting Schema to Data</vt:lpstr>
      <vt:lpstr>Resolver Example</vt:lpstr>
      <vt:lpstr>Benefits of GraphQL</vt:lpstr>
      <vt:lpstr>GraphQL vs REST</vt:lpstr>
      <vt:lpstr>Real-World Example - REST</vt:lpstr>
      <vt:lpstr>Real-World Example - GraphQL</vt:lpstr>
      <vt:lpstr>Summary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Dhruv Shah</dc:creator>
  <cp:keywords/>
  <dc:description>generated using python-pptx</dc:description>
  <cp:lastModifiedBy>Dhruv Shah</cp:lastModifiedBy>
  <cp:revision>15</cp:revision>
  <dcterms:created xsi:type="dcterms:W3CDTF">2013-01-27T09:14:16Z</dcterms:created>
  <dcterms:modified xsi:type="dcterms:W3CDTF">2025-04-09T18:09:02Z</dcterms:modified>
  <cp:category/>
</cp:coreProperties>
</file>