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Docker vs Virtual Machine</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Takeaways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Docker</a:t>
            </a:r>
            <a:r>
              <a:t> provides lightweight, fast, and portable containers that are excellent for modern, cloud-native development.</a:t>
            </a:r>
          </a:p>
          <a:p>
            <a:pPr>
              <a:defRPr sz="1800">
                <a:solidFill>
                  <a:srgbClr val="000000"/>
                </a:solidFill>
              </a:defRPr>
            </a:pPr>
            <a:r>
              <a:t>- </a:t>
            </a:r>
            <a:r>
              <a:rPr b="1"/>
              <a:t>VMs</a:t>
            </a:r>
            <a:r>
              <a:t> offer strong isolation and are suitable when full OS emulation is necessary.</a:t>
            </a:r>
          </a:p>
          <a:p>
            <a:pPr>
              <a:defRPr sz="1800">
                <a:solidFill>
                  <a:srgbClr val="000000"/>
                </a:solidFill>
              </a:defRPr>
            </a:pPr>
            <a:r>
              <a:t>- Use </a:t>
            </a:r>
            <a:r>
              <a:rPr b="1"/>
              <a:t>Docker</a:t>
            </a:r>
            <a:r>
              <a:t> for fast deployment, microservices, and DevOps workflows.</a:t>
            </a:r>
          </a:p>
          <a:p>
            <a:pPr>
              <a:defRPr sz="1800">
                <a:solidFill>
                  <a:srgbClr val="000000"/>
                </a:solidFill>
              </a:defRPr>
            </a:pPr>
            <a:r>
              <a:t>- Use </a:t>
            </a:r>
            <a:r>
              <a:rPr b="1"/>
              <a:t>VMs</a:t>
            </a:r>
            <a:r>
              <a:t> when dealing with legacy software, OS-level differences, or when stronger isolation is needed.</a:t>
            </a:r>
          </a:p>
          <a:p>
            <a:pPr>
              <a:defRPr sz="1800">
                <a:solidFill>
                  <a:srgbClr val="000000"/>
                </a:solidFill>
              </a:defRPr>
            </a:pPr>
          </a:p>
          <a:p>
            <a:pPr>
              <a:defRPr sz="1800">
                <a:solidFill>
                  <a:srgbClr val="000000"/>
                </a:solidFill>
              </a:defRPr>
            </a:pPr>
            <a:r>
              <a:t>By understanding their strengths and trade-offs, you can choose the right tool for your specific use case.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Docker vs Virtual Machine</a:t>
            </a:r>
          </a:p>
          <a:p>
            <a:pPr/>
            <a:r>
              <a:t>What is Docker?</a:t>
            </a:r>
          </a:p>
          <a:p>
            <a:pPr/>
            <a:r>
              <a:t>What is a Virtual Machine?</a:t>
            </a:r>
          </a:p>
          <a:p>
            <a:pPr/>
            <a:r>
              <a:t>Architecture Comparison</a:t>
            </a:r>
          </a:p>
          <a:p>
            <a:pPr/>
            <a:r>
              <a:t>Docker Container Example</a:t>
            </a:r>
          </a:p>
          <a:p>
            <a:pPr/>
            <a:r>
              <a:t>Virtual Machine Setup Example</a:t>
            </a:r>
          </a:p>
          <a:p>
            <a:pPr/>
            <a:r>
              <a:t>Use Cases: When to Use Docker</a:t>
            </a:r>
          </a:p>
          <a:p>
            <a:pPr/>
            <a:r>
              <a:t>Use Cases: When to Use VMs</a:t>
            </a:r>
          </a:p>
          <a:p>
            <a:pPr/>
            <a:r>
              <a:t>Key Takeaways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Docker vs Virtual Machine</a:t>
            </a:r>
          </a:p>
        </p:txBody>
      </p:sp>
      <p:sp>
        <p:nvSpPr>
          <p:cNvPr id="3" name="Content Placeholder 2"/>
          <p:cNvSpPr>
            <a:spLocks noGrp="1"/>
          </p:cNvSpPr>
          <p:nvPr>
            <p:ph idx="1"/>
          </p:nvPr>
        </p:nvSpPr>
        <p:spPr/>
        <p:txBody>
          <a:bodyPr wrap="square"/>
          <a:lstStyle/>
          <a:p/>
          <a:p>
            <a:pPr>
              <a:defRPr sz="1800">
                <a:solidFill>
                  <a:srgbClr val="000000"/>
                </a:solidFill>
              </a:defRPr>
            </a:pPr>
            <a:r>
              <a:t>Understanding the difference between </a:t>
            </a:r>
            <a:r>
              <a:rPr b="1"/>
              <a:t>Docker</a:t>
            </a:r>
            <a:r>
              <a:t> and a </a:t>
            </a:r>
            <a:r>
              <a:rPr b="1"/>
              <a:t>Virtual Machine (VM)</a:t>
            </a:r>
            <a:r>
              <a:t> is essential for modern software development and deployment. Both are technologies used to create isolated environments, but they differ significantly in terms of architecture, performance, and resource usage. Developers often choose between them based on their needs for speed, scalability, compatibility, or security.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Docker?</a:t>
            </a:r>
          </a:p>
        </p:txBody>
      </p:sp>
      <p:sp>
        <p:nvSpPr>
          <p:cNvPr id="3" name="Content Placeholder 2"/>
          <p:cNvSpPr>
            <a:spLocks noGrp="1"/>
          </p:cNvSpPr>
          <p:nvPr>
            <p:ph idx="1"/>
          </p:nvPr>
        </p:nvSpPr>
        <p:spPr/>
        <p:txBody>
          <a:bodyPr wrap="square"/>
          <a:lstStyle/>
          <a:p/>
          <a:p>
            <a:pPr>
              <a:defRPr sz="1800">
                <a:solidFill>
                  <a:srgbClr val="000000"/>
                </a:solidFill>
              </a:defRPr>
            </a:pPr>
            <a:r>
              <a:t/>
            </a:r>
            <a:r>
              <a:rPr b="1"/>
              <a:t>Docker</a:t>
            </a:r>
            <a:r>
              <a:t> is a containerization platform that allows developers to package applications along with all their dependencies into a single unit called a </a:t>
            </a:r>
            <a:r>
              <a:rPr b="1"/>
              <a:t>container</a:t>
            </a:r>
            <a:r>
              <a:t>. These containers run directly on the host operating system's kernel, which makes them extremely lightweight and fast. Docker helps eliminate the 'it works on my machine' problem by ensuring consistency across development, testing, and production environments. It is ideal for microservices, scalable deployments, and agile workflows.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 Virtual Machine?</a:t>
            </a:r>
          </a:p>
        </p:txBody>
      </p:sp>
      <p:sp>
        <p:nvSpPr>
          <p:cNvPr id="3" name="Content Placeholder 2"/>
          <p:cNvSpPr>
            <a:spLocks noGrp="1"/>
          </p:cNvSpPr>
          <p:nvPr>
            <p:ph idx="1"/>
          </p:nvPr>
        </p:nvSpPr>
        <p:spPr/>
        <p:txBody>
          <a:bodyPr wrap="square"/>
          <a:lstStyle/>
          <a:p/>
          <a:p>
            <a:pPr>
              <a:defRPr sz="1800">
                <a:solidFill>
                  <a:srgbClr val="000000"/>
                </a:solidFill>
              </a:defRPr>
            </a:pPr>
            <a:r>
              <a:t>A </a:t>
            </a:r>
            <a:r>
              <a:rPr b="1"/>
              <a:t>Virtual Machine (VM)</a:t>
            </a:r>
            <a:r>
              <a:t> emulates a complete physical computer. It runs a full operating system (called a guest OS) on top of a </a:t>
            </a:r>
            <a:r>
              <a:rPr b="1"/>
              <a:t>hypervisor</a:t>
            </a:r>
            <a:r>
              <a:t>, which itself runs on the host OS. Each VM includes virtual hardware such as CPU, memory, disk, and network interfaces. This makes VMs heavier and slower to start, but they provide strong isolation and are suitable for running different OS environments on a single physical machine.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Architecture Comparison</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2743200"/>
                <a:gridCol w="2743200"/>
                <a:gridCol w="2743200"/>
              </a:tblGrid>
              <a:tr h="685800">
                <a:tc>
                  <a:txBody>
                    <a:bodyPr/>
                    <a:lstStyle/>
                    <a:p>
                      <a:pPr>
                        <a:defRPr b="1"/>
                      </a:pPr>
                      <a:r>
                        <a:t>Component</a:t>
                      </a:r>
                    </a:p>
                  </a:txBody>
                  <a:tcPr/>
                </a:tc>
                <a:tc>
                  <a:txBody>
                    <a:bodyPr/>
                    <a:lstStyle/>
                    <a:p>
                      <a:pPr>
                        <a:defRPr b="1"/>
                      </a:pPr>
                      <a:r>
                        <a:t>Docker</a:t>
                      </a:r>
                    </a:p>
                  </a:txBody>
                  <a:tcPr/>
                </a:tc>
                <a:tc>
                  <a:txBody>
                    <a:bodyPr/>
                    <a:lstStyle/>
                    <a:p>
                      <a:pPr>
                        <a:defRPr b="1"/>
                      </a:pPr>
                      <a:r>
                        <a:t>Virtual Machine</a:t>
                      </a:r>
                    </a:p>
                  </a:txBody>
                  <a:tcPr/>
                </a:tc>
              </a:tr>
              <a:tr h="685800">
                <a:tc>
                  <a:txBody>
                    <a:bodyPr/>
                    <a:lstStyle/>
                    <a:p>
                      <a:r>
                        <a:t>Host OS</a:t>
                      </a:r>
                    </a:p>
                  </a:txBody>
                  <a:tcPr/>
                </a:tc>
                <a:tc>
                  <a:txBody>
                    <a:bodyPr/>
                    <a:lstStyle/>
                    <a:p>
                      <a:r>
                        <a:t>Shared with containers</a:t>
                      </a:r>
                    </a:p>
                  </a:txBody>
                  <a:tcPr/>
                </a:tc>
                <a:tc>
                  <a:txBody>
                    <a:bodyPr/>
                    <a:lstStyle/>
                    <a:p>
                      <a:r>
                        <a:t>Separate for each VM</a:t>
                      </a:r>
                    </a:p>
                  </a:txBody>
                  <a:tcPr/>
                </a:tc>
              </a:tr>
              <a:tr h="685800">
                <a:tc>
                  <a:txBody>
                    <a:bodyPr/>
                    <a:lstStyle/>
                    <a:p>
                      <a:r>
                        <a:t>Guest OS</a:t>
                      </a:r>
                    </a:p>
                  </a:txBody>
                  <a:tcPr/>
                </a:tc>
                <a:tc>
                  <a:txBody>
                    <a:bodyPr/>
                    <a:lstStyle/>
                    <a:p>
                      <a:r>
                        <a:t>Not required (uses host OS kernel)</a:t>
                      </a:r>
                    </a:p>
                  </a:txBody>
                  <a:tcPr/>
                </a:tc>
                <a:tc>
                  <a:txBody>
                    <a:bodyPr/>
                    <a:lstStyle/>
                    <a:p>
                      <a:r>
                        <a:t>Required (full OS installed)</a:t>
                      </a:r>
                    </a:p>
                  </a:txBody>
                  <a:tcPr/>
                </a:tc>
              </a:tr>
              <a:tr h="685800">
                <a:tc>
                  <a:txBody>
                    <a:bodyPr/>
                    <a:lstStyle/>
                    <a:p>
                      <a:r>
                        <a:t>Startup Time</a:t>
                      </a:r>
                    </a:p>
                  </a:txBody>
                  <a:tcPr/>
                </a:tc>
                <a:tc>
                  <a:txBody>
                    <a:bodyPr/>
                    <a:lstStyle/>
                    <a:p>
                      <a:r>
                        <a:t>Seconds</a:t>
                      </a:r>
                    </a:p>
                  </a:txBody>
                  <a:tcPr/>
                </a:tc>
                <a:tc>
                  <a:txBody>
                    <a:bodyPr/>
                    <a:lstStyle/>
                    <a:p>
                      <a:r>
                        <a:t>Minutes</a:t>
                      </a:r>
                    </a:p>
                  </a:txBody>
                  <a:tcPr/>
                </a:tc>
              </a:tr>
              <a:tr h="685800">
                <a:tc>
                  <a:txBody>
                    <a:bodyPr/>
                    <a:lstStyle/>
                    <a:p>
                      <a:r>
                        <a:t>Resource Usage</a:t>
                      </a:r>
                    </a:p>
                  </a:txBody>
                  <a:tcPr/>
                </a:tc>
                <a:tc>
                  <a:txBody>
                    <a:bodyPr/>
                    <a:lstStyle/>
                    <a:p>
                      <a:r>
                        <a:t>Lightweight, low overhead</a:t>
                      </a:r>
                    </a:p>
                  </a:txBody>
                  <a:tcPr/>
                </a:tc>
                <a:tc>
                  <a:txBody>
                    <a:bodyPr/>
                    <a:lstStyle/>
                    <a:p>
                      <a:r>
                        <a:t>Heavy, more resource-intensive</a:t>
                      </a:r>
                    </a:p>
                  </a:txBody>
                  <a:tcPr/>
                </a:tc>
              </a:tr>
              <a:tr h="685800">
                <a:tc>
                  <a:txBody>
                    <a:bodyPr/>
                    <a:lstStyle/>
                    <a:p>
                      <a:r>
                        <a:t>Isolation</a:t>
                      </a:r>
                    </a:p>
                  </a:txBody>
                  <a:tcPr/>
                </a:tc>
                <a:tc>
                  <a:txBody>
                    <a:bodyPr/>
                    <a:lstStyle/>
                    <a:p>
                      <a:r>
                        <a:t>Process-level</a:t>
                      </a:r>
                    </a:p>
                  </a:txBody>
                  <a:tcPr/>
                </a:tc>
                <a:tc>
                  <a:txBody>
                    <a:bodyPr/>
                    <a:lstStyle/>
                    <a:p>
                      <a:r>
                        <a:t>Full system-level</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Docker Container Example</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```bash</a:t>
            </a:r>
            <a:br/>
            <a:r>
              <a:t># This command runs an Nginx web server container in detached mode (-d)</a:t>
            </a:r>
            <a:br/>
            <a:r>
              <a:t># and maps port 80 on the host to port 80 inside the container</a:t>
            </a:r>
            <a:br/>
            <a:r>
              <a:t># nginx is the official image pulled from Docker Hub</a:t>
            </a:r>
            <a:br/>
            <a:r>
              <a:t>docker run -d -p 80:80 nginx</a:t>
            </a:r>
            <a:br/>
            <a:r>
              <a:t>```</a:t>
            </a:r>
            <a:br/>
            <a:br/>
            <a:r>
              <a:t>This command demonstrates how easy it is to spin up a web server using Docker. Containers are lightweight, so the Nginx server starts in seconds. You can access it in your browser via `http://localhost`.</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Virtual Machine Setup Example</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```bash</a:t>
            </a:r>
            <a:br/>
            <a:r>
              <a:t># This command creates a new virtual machine named 'MyVM'</a:t>
            </a:r>
            <a:br/>
            <a:r>
              <a:t># using VirtualBox's command-line tool VBoxManage</a:t>
            </a:r>
            <a:br/>
            <a:r>
              <a:t>vboxmanage createvm --name MyVM --register</a:t>
            </a:r>
            <a:br/>
            <a:r>
              <a:t>```</a:t>
            </a:r>
            <a:br/>
            <a:br/>
            <a:r>
              <a:t>This is the first step in setting up a VM. You would still need to configure CPU, memory, and attach a virtual disk and ISO for installation. VMs offer complete OS-level virtualization but require significantly more resources and manual setup compared to Docker containers.</a:t>
            </a:r>
            <a:b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 Cases: When to Use Docker</a:t>
            </a:r>
          </a:p>
        </p:txBody>
      </p:sp>
      <p:sp>
        <p:nvSpPr>
          <p:cNvPr id="3" name="Content Placeholder 2"/>
          <p:cNvSpPr>
            <a:spLocks noGrp="1"/>
          </p:cNvSpPr>
          <p:nvPr>
            <p:ph idx="1"/>
          </p:nvPr>
        </p:nvSpPr>
        <p:spPr/>
        <p:txBody>
          <a:bodyPr wrap="square"/>
          <a:lstStyle/>
          <a:p/>
          <a:p>
            <a:pPr>
              <a:defRPr sz="1800">
                <a:solidFill>
                  <a:srgbClr val="000000"/>
                </a:solidFill>
              </a:defRPr>
            </a:pPr>
            <a:r>
              <a:t/>
            </a:r>
            <a:r>
              <a:rPr b="1"/>
              <a:t>Docker</a:t>
            </a:r>
            <a:r>
              <a:t> is best used in scenarios where speed, portability, and resource efficiency are crucial. It shines in:</a:t>
            </a:r>
          </a:p>
          <a:p>
            <a:pPr>
              <a:defRPr sz="1800">
                <a:solidFill>
                  <a:srgbClr val="000000"/>
                </a:solidFill>
              </a:defRPr>
            </a:pPr>
          </a:p>
          <a:p>
            <a:pPr>
              <a:defRPr sz="1800">
                <a:solidFill>
                  <a:srgbClr val="000000"/>
                </a:solidFill>
              </a:defRPr>
            </a:pPr>
            <a:r>
              <a:t>- </a:t>
            </a:r>
            <a:r>
              <a:rPr b="1"/>
              <a:t>Microservices architecture</a:t>
            </a:r>
            <a:r>
              <a:t>: Containers help break down applications into smaller, independently deployable services.</a:t>
            </a:r>
          </a:p>
          <a:p>
            <a:pPr>
              <a:defRPr sz="1800">
                <a:solidFill>
                  <a:srgbClr val="000000"/>
                </a:solidFill>
              </a:defRPr>
            </a:pPr>
            <a:r>
              <a:t>- </a:t>
            </a:r>
            <a:r>
              <a:rPr b="1"/>
              <a:t>CI/CD pipelines</a:t>
            </a:r>
            <a:r>
              <a:t>: Docker accelerates integration and delivery cycles with reproducible builds.</a:t>
            </a:r>
          </a:p>
          <a:p>
            <a:pPr>
              <a:defRPr sz="1800">
                <a:solidFill>
                  <a:srgbClr val="000000"/>
                </a:solidFill>
              </a:defRPr>
            </a:pPr>
            <a:r>
              <a:t>- </a:t>
            </a:r>
            <a:r>
              <a:rPr b="1"/>
              <a:t>Lightweight deployment</a:t>
            </a:r>
            <a:r>
              <a:t>: Containers start in seconds, making them perfect for scalable applications.</a:t>
            </a:r>
          </a:p>
          <a:p>
            <a:pPr>
              <a:defRPr sz="1800">
                <a:solidFill>
                  <a:srgbClr val="000000"/>
                </a:solidFill>
              </a:defRPr>
            </a:pPr>
            <a:r>
              <a:t>- </a:t>
            </a:r>
            <a:r>
              <a:rPr b="1"/>
              <a:t>Development environments</a:t>
            </a:r>
            <a:r>
              <a:t>: Developers can use containers to quickly replicate production environments on their machines.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 Cases: When to Use VMs</a:t>
            </a:r>
          </a:p>
        </p:txBody>
      </p:sp>
      <p:sp>
        <p:nvSpPr>
          <p:cNvPr id="3" name="Content Placeholder 2"/>
          <p:cNvSpPr>
            <a:spLocks noGrp="1"/>
          </p:cNvSpPr>
          <p:nvPr>
            <p:ph idx="1"/>
          </p:nvPr>
        </p:nvSpPr>
        <p:spPr/>
        <p:txBody>
          <a:bodyPr wrap="square"/>
          <a:lstStyle/>
          <a:p/>
          <a:p>
            <a:pPr>
              <a:defRPr sz="1800">
                <a:solidFill>
                  <a:srgbClr val="000000"/>
                </a:solidFill>
              </a:defRPr>
            </a:pPr>
            <a:r>
              <a:t/>
            </a:r>
            <a:r>
              <a:rPr b="1"/>
              <a:t>Virtual Machines</a:t>
            </a:r>
            <a:r>
              <a:t> are more suitable when complete isolation is required or when different operating systems need to run on the same hardware. They are ideal for:</a:t>
            </a:r>
          </a:p>
          <a:p>
            <a:pPr>
              <a:defRPr sz="1800">
                <a:solidFill>
                  <a:srgbClr val="000000"/>
                </a:solidFill>
              </a:defRPr>
            </a:pPr>
          </a:p>
          <a:p>
            <a:pPr>
              <a:defRPr sz="1800">
                <a:solidFill>
                  <a:srgbClr val="000000"/>
                </a:solidFill>
              </a:defRPr>
            </a:pPr>
            <a:r>
              <a:t>- </a:t>
            </a:r>
            <a:r>
              <a:rPr b="1"/>
              <a:t>Running multiple OSes</a:t>
            </a:r>
            <a:r>
              <a:t>: VMs allow Linux, Windows, or macOS to run simultaneously on the same host.</a:t>
            </a:r>
          </a:p>
          <a:p>
            <a:pPr>
              <a:defRPr sz="1800">
                <a:solidFill>
                  <a:srgbClr val="000000"/>
                </a:solidFill>
              </a:defRPr>
            </a:pPr>
            <a:r>
              <a:t>- </a:t>
            </a:r>
            <a:r>
              <a:rPr b="1"/>
              <a:t>Full system-level isolation</a:t>
            </a:r>
            <a:r>
              <a:t>: Useful in environments that demand strong security boundaries.</a:t>
            </a:r>
          </a:p>
          <a:p>
            <a:pPr>
              <a:defRPr sz="1800">
                <a:solidFill>
                  <a:srgbClr val="000000"/>
                </a:solidFill>
              </a:defRPr>
            </a:pPr>
            <a:r>
              <a:t>- </a:t>
            </a:r>
            <a:r>
              <a:rPr b="1"/>
              <a:t>Legacy applications</a:t>
            </a:r>
            <a:r>
              <a:t>: Some older apps may require a specific OS version that can't run in containers.</a:t>
            </a:r>
          </a:p>
          <a:p>
            <a:pPr>
              <a:defRPr sz="1800">
                <a:solidFill>
                  <a:srgbClr val="000000"/>
                </a:solidFill>
              </a:defRPr>
            </a:pPr>
            <a:r>
              <a:t>- </a:t>
            </a:r>
            <a:r>
              <a:rPr b="1"/>
              <a:t>Complex infrastructure simulations</a:t>
            </a:r>
            <a:r>
              <a:t>: Ideal for simulating real-world deployments that require network-level virtualization.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