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Docker Containers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Docker Commands (contd.)</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 Remove a stopped container</a:t>
            </a:r>
            <a:br/>
            <a:r>
              <a:t>docker rm &lt;container_id&gt;</a:t>
            </a:r>
            <a:br/>
            <a:r>
              <a:t>```</a:t>
            </a:r>
            <a:br/>
            <a:r>
              <a:t>Deletes the container from your system to free up resources. You can only remove containers that are stopped.</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
            <a:pPr>
              <a:defRPr sz="1800">
                <a:solidFill>
                  <a:srgbClr val="000000"/>
                </a:solidFill>
              </a:defRPr>
            </a:pPr>
            <a:r>
              <a:t>Docker containers have revolutionized the way software is developed, tested, and deployed. They provide a consistent, portable, and lightweight runtime environment. By encapsulating everything the software needs to run, containers eliminate the "it works on my machine" problem. Their speed, resource efficiency, and compatibility with orchestration tools like Kubernetes make them a cornerstone in modern DevOps and cloud-native architectures.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Docker Containers</a:t>
            </a:r>
          </a:p>
          <a:p>
            <a:pPr/>
            <a:r>
              <a:t>Why Use Docker Containers?</a:t>
            </a:r>
          </a:p>
          <a:p>
            <a:pPr/>
            <a:r>
              <a:t>Container vs Virtual Machine</a:t>
            </a:r>
          </a:p>
          <a:p>
            <a:pPr/>
            <a:r>
              <a:t>How Containers Work</a:t>
            </a:r>
          </a:p>
          <a:p>
            <a:pPr/>
            <a:r>
              <a:t>Docker Container Example</a:t>
            </a:r>
          </a:p>
          <a:p>
            <a:pPr/>
            <a:r>
              <a:t>Docker Container Lifecycle</a:t>
            </a:r>
          </a:p>
          <a:p>
            <a:pPr/>
            <a:r>
              <a:t>Benefits of Containers</a:t>
            </a:r>
          </a:p>
          <a:p>
            <a:pPr/>
            <a:r>
              <a:t>Common Docker Commands</a:t>
            </a:r>
          </a:p>
          <a:p>
            <a:pPr/>
            <a:r>
              <a:t>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Docker Containers</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Docker container</a:t>
            </a:r>
            <a:r>
              <a:t> is a lightweight, standalone, and executable unit of software. It packages everything needed to run an application—such as code, runtime, system tools, system libraries, and settings—so that the application runs quickly and reliably across different computing environments. Containers are based on images, and multiple containers can run from the same image simultaneously.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Use Docker Containers?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Consistency</a:t>
            </a:r>
            <a:r>
              <a:t>: Ensures the application behaves the same regardless of the environment (development, testing, or production).</a:t>
            </a:r>
          </a:p>
          <a:p>
            <a:pPr>
              <a:defRPr sz="1800">
                <a:solidFill>
                  <a:srgbClr val="000000"/>
                </a:solidFill>
              </a:defRPr>
            </a:pPr>
            <a:r>
              <a:t>- </a:t>
            </a:r>
            <a:r>
              <a:rPr b="1"/>
              <a:t>Speed</a:t>
            </a:r>
            <a:r>
              <a:t>: Containers start almost instantly, improving development workflows and deployment speed.</a:t>
            </a:r>
          </a:p>
          <a:p>
            <a:pPr>
              <a:defRPr sz="1800">
                <a:solidFill>
                  <a:srgbClr val="000000"/>
                </a:solidFill>
              </a:defRPr>
            </a:pPr>
            <a:r>
              <a:t>- </a:t>
            </a:r>
            <a:r>
              <a:rPr b="1"/>
              <a:t>Lightweight</a:t>
            </a:r>
            <a:r>
              <a:t>: Uses system resources more efficiently compared to traditional virtual machines.</a:t>
            </a:r>
          </a:p>
          <a:p>
            <a:pPr>
              <a:defRPr sz="1800">
                <a:solidFill>
                  <a:srgbClr val="000000"/>
                </a:solidFill>
              </a:defRPr>
            </a:pPr>
            <a:r>
              <a:t>- </a:t>
            </a:r>
            <a:r>
              <a:rPr b="1"/>
              <a:t>Isolation</a:t>
            </a:r>
            <a:r>
              <a:t>: Applications run in isolated containers, reducing the risk of conflicts between software components.</a:t>
            </a:r>
          </a:p>
          <a:p>
            <a:pPr>
              <a:defRPr sz="1800">
                <a:solidFill>
                  <a:srgbClr val="000000"/>
                </a:solidFill>
              </a:defRPr>
            </a:pPr>
            <a:r>
              <a:t>- </a:t>
            </a:r>
            <a:r>
              <a:rPr b="1"/>
              <a:t>Portability</a:t>
            </a:r>
            <a:r>
              <a:t>: Containers can be easily moved between clouds or systems.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Container vs Virtual Machine</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822960">
                <a:tc>
                  <a:txBody>
                    <a:bodyPr/>
                    <a:lstStyle/>
                    <a:p>
                      <a:pPr>
                        <a:defRPr b="1"/>
                      </a:pPr>
                      <a:r>
                        <a:t>Aspect</a:t>
                      </a:r>
                    </a:p>
                  </a:txBody>
                  <a:tcPr/>
                </a:tc>
                <a:tc>
                  <a:txBody>
                    <a:bodyPr/>
                    <a:lstStyle/>
                    <a:p>
                      <a:pPr>
                        <a:defRPr b="1"/>
                      </a:pPr>
                      <a:r>
                        <a:t>Container</a:t>
                      </a:r>
                    </a:p>
                  </a:txBody>
                  <a:tcPr/>
                </a:tc>
                <a:tc>
                  <a:txBody>
                    <a:bodyPr/>
                    <a:lstStyle/>
                    <a:p>
                      <a:pPr>
                        <a:defRPr b="1"/>
                      </a:pPr>
                      <a:r>
                        <a:t>Virtual Machine</a:t>
                      </a:r>
                    </a:p>
                  </a:txBody>
                  <a:tcPr/>
                </a:tc>
              </a:tr>
              <a:tr h="822960">
                <a:tc>
                  <a:txBody>
                    <a:bodyPr/>
                    <a:lstStyle/>
                    <a:p>
                      <a:r>
                        <a:t>Architecture</a:t>
                      </a:r>
                    </a:p>
                  </a:txBody>
                  <a:tcPr/>
                </a:tc>
                <a:tc>
                  <a:txBody>
                    <a:bodyPr/>
                    <a:lstStyle/>
                    <a:p>
                      <a:r>
                        <a:t>Shares host OS kernel</a:t>
                      </a:r>
                    </a:p>
                  </a:txBody>
                  <a:tcPr/>
                </a:tc>
                <a:tc>
                  <a:txBody>
                    <a:bodyPr/>
                    <a:lstStyle/>
                    <a:p>
                      <a:r>
                        <a:t>Includes full OS</a:t>
                      </a:r>
                    </a:p>
                  </a:txBody>
                  <a:tcPr/>
                </a:tc>
              </a:tr>
              <a:tr h="822960">
                <a:tc>
                  <a:txBody>
                    <a:bodyPr/>
                    <a:lstStyle/>
                    <a:p>
                      <a:r>
                        <a:t>Size</a:t>
                      </a:r>
                    </a:p>
                  </a:txBody>
                  <a:tcPr/>
                </a:tc>
                <a:tc>
                  <a:txBody>
                    <a:bodyPr/>
                    <a:lstStyle/>
                    <a:p>
                      <a:r>
                        <a:t>Megabytes</a:t>
                      </a:r>
                    </a:p>
                  </a:txBody>
                  <a:tcPr/>
                </a:tc>
                <a:tc>
                  <a:txBody>
                    <a:bodyPr/>
                    <a:lstStyle/>
                    <a:p>
                      <a:r>
                        <a:t>Gigabytes</a:t>
                      </a:r>
                    </a:p>
                  </a:txBody>
                  <a:tcPr/>
                </a:tc>
              </a:tr>
              <a:tr h="822960">
                <a:tc>
                  <a:txBody>
                    <a:bodyPr/>
                    <a:lstStyle/>
                    <a:p>
                      <a:r>
                        <a:t>Startup Time</a:t>
                      </a:r>
                    </a:p>
                  </a:txBody>
                  <a:tcPr/>
                </a:tc>
                <a:tc>
                  <a:txBody>
                    <a:bodyPr/>
                    <a:lstStyle/>
                    <a:p>
                      <a:r>
                        <a:t>Seconds</a:t>
                      </a:r>
                    </a:p>
                  </a:txBody>
                  <a:tcPr/>
                </a:tc>
                <a:tc>
                  <a:txBody>
                    <a:bodyPr/>
                    <a:lstStyle/>
                    <a:p>
                      <a:r>
                        <a:t>Minutes</a:t>
                      </a:r>
                    </a:p>
                  </a:txBody>
                  <a:tcPr/>
                </a:tc>
              </a:tr>
              <a:tr h="822960">
                <a:tc>
                  <a:txBody>
                    <a:bodyPr/>
                    <a:lstStyle/>
                    <a:p>
                      <a:r>
                        <a:t>Performance</a:t>
                      </a:r>
                    </a:p>
                  </a:txBody>
                  <a:tcPr/>
                </a:tc>
                <a:tc>
                  <a:txBody>
                    <a:bodyPr/>
                    <a:lstStyle/>
                    <a:p>
                      <a:r>
                        <a:t>Near-native</a:t>
                      </a:r>
                    </a:p>
                  </a:txBody>
                  <a:tcPr/>
                </a:tc>
                <a:tc>
                  <a:txBody>
                    <a:bodyPr/>
                    <a:lstStyle/>
                    <a:p>
                      <a:r>
                        <a:t>Overhead due to OS</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Containers Work</a:t>
            </a:r>
          </a:p>
        </p:txBody>
      </p:sp>
      <p:sp>
        <p:nvSpPr>
          <p:cNvPr id="3" name="Content Placeholder 2"/>
          <p:cNvSpPr>
            <a:spLocks noGrp="1"/>
          </p:cNvSpPr>
          <p:nvPr>
            <p:ph idx="1"/>
          </p:nvPr>
        </p:nvSpPr>
        <p:spPr/>
        <p:txBody>
          <a:bodyPr wrap="square"/>
          <a:lstStyle/>
          <a:p/>
          <a:p>
            <a:pPr>
              <a:defRPr sz="1800">
                <a:solidFill>
                  <a:srgbClr val="000000"/>
                </a:solidFill>
              </a:defRPr>
            </a:pPr>
            <a:r>
              <a:t>Containers work by using features of the host operating system such as </a:t>
            </a:r>
            <a:r>
              <a:rPr b="1"/>
              <a:t>namespaces</a:t>
            </a:r>
            <a:r>
              <a:t> and </a:t>
            </a:r>
            <a:r>
              <a:rPr b="1"/>
              <a:t>control groups (cgroups)</a:t>
            </a:r>
            <a:r>
              <a:t> to provide process isolation and resource limits. Unlike virtual machines, containers do not require a separate OS kernel. Instead, they share the host OS kernel while maintaining isolation from other containers. This allows containers to be lightweight and fast. Docker uses a client-server architecture: the Docker client communicates with the Docker daemon, which does the heavy lifting of building, running, and managing containers.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Docker Container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To run a simple Linux-based container using Docker, follow these steps:</a:t>
            </a:r>
            <a:br/>
            <a:br/>
            <a:r>
              <a:t>```bash</a:t>
            </a:r>
            <a:br/>
            <a:r>
              <a:t># Pull a minimal Linux image from Docker Hub</a:t>
            </a:r>
            <a:br/>
            <a:r>
              <a:t>docker pull alpine</a:t>
            </a:r>
            <a:br/>
            <a:r>
              <a:t>```</a:t>
            </a:r>
            <a:br/>
            <a:r>
              <a:t>This command downloads the `alpine` image from Docker Hub. Alpine is a very small Linux distribution, ideal for containers.</a:t>
            </a:r>
            <a:br/>
            <a:br/>
            <a:r>
              <a:t>```bash</a:t>
            </a:r>
            <a:br/>
            <a:r>
              <a:t># Run a container from the Alpine image with interactive terminal</a:t>
            </a:r>
            <a:br/>
            <a:r>
              <a:t>docker run -it alpine /bin/sh</a:t>
            </a:r>
            <a:br/>
            <a:r>
              <a:t>```</a:t>
            </a:r>
            <a:br/>
            <a:r>
              <a:t>This command starts a container from the `alpine` image, gives you an interactive shell, and allows you to explore the environment inside the container.</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Docker Container Lifecycle</a:t>
            </a:r>
          </a:p>
        </p:txBody>
      </p:sp>
      <p:sp>
        <p:nvSpPr>
          <p:cNvPr id="3" name="Content Placeholder 2"/>
          <p:cNvSpPr>
            <a:spLocks noGrp="1"/>
          </p:cNvSpPr>
          <p:nvPr>
            <p:ph idx="1"/>
          </p:nvPr>
        </p:nvSpPr>
        <p:spPr/>
        <p:txBody>
          <a:bodyPr wrap="square"/>
          <a:lstStyle/>
          <a:p/>
          <a:p>
            <a:pPr>
              <a:defRPr sz="1800">
                <a:solidFill>
                  <a:srgbClr val="000000"/>
                </a:solidFill>
              </a:defRPr>
            </a:pPr>
            <a:r>
              <a:t>The container lifecycle consists of several stages:</a:t>
            </a:r>
          </a:p>
          <a:p>
            <a:pPr>
              <a:defRPr sz="1800">
                <a:solidFill>
                  <a:srgbClr val="000000"/>
                </a:solidFill>
              </a:defRPr>
            </a:pPr>
          </a:p>
          <a:p>
            <a:pPr>
              <a:defRPr sz="1800">
                <a:solidFill>
                  <a:srgbClr val="000000"/>
                </a:solidFill>
              </a:defRPr>
            </a:pPr>
            <a:r>
              <a:t>- </a:t>
            </a:r>
            <a:r>
              <a:rPr b="1"/>
              <a:t>Create</a:t>
            </a:r>
            <a:r>
              <a:t>: A container is created from a Docker image using `docker create`.</a:t>
            </a:r>
          </a:p>
          <a:p>
            <a:pPr>
              <a:defRPr sz="1800">
                <a:solidFill>
                  <a:srgbClr val="000000"/>
                </a:solidFill>
              </a:defRPr>
            </a:pPr>
            <a:r>
              <a:t>- </a:t>
            </a:r>
            <a:r>
              <a:rPr b="1"/>
              <a:t>Start</a:t>
            </a:r>
            <a:r>
              <a:t>: The container starts running and executes its specified command.</a:t>
            </a:r>
          </a:p>
          <a:p>
            <a:pPr>
              <a:defRPr sz="1800">
                <a:solidFill>
                  <a:srgbClr val="000000"/>
                </a:solidFill>
              </a:defRPr>
            </a:pPr>
            <a:r>
              <a:t>- </a:t>
            </a:r>
            <a:r>
              <a:rPr b="1"/>
              <a:t>Stop</a:t>
            </a:r>
            <a:r>
              <a:t>: The running process inside the container is terminated gracefully.</a:t>
            </a:r>
          </a:p>
          <a:p>
            <a:pPr>
              <a:defRPr sz="1800">
                <a:solidFill>
                  <a:srgbClr val="000000"/>
                </a:solidFill>
              </a:defRPr>
            </a:pPr>
            <a:r>
              <a:t>- </a:t>
            </a:r>
            <a:r>
              <a:rPr b="1"/>
              <a:t>Restart</a:t>
            </a:r>
            <a:r>
              <a:t>: A stopped container can be restarted without re-creating it.</a:t>
            </a:r>
          </a:p>
          <a:p>
            <a:pPr>
              <a:defRPr sz="1800">
                <a:solidFill>
                  <a:srgbClr val="000000"/>
                </a:solidFill>
              </a:defRPr>
            </a:pPr>
            <a:r>
              <a:t>- </a:t>
            </a:r>
            <a:r>
              <a:rPr b="1"/>
              <a:t>Remove</a:t>
            </a:r>
            <a:r>
              <a:t>: Containers that are no longer needed can be deleted using `docker rm`. Understanding this lifecycle helps manage containers efficiently and automate workflows using tools like Docker Compose or Kubernetes.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Containers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Portability</a:t>
            </a:r>
            <a:r>
              <a:t>: Containers run the same regardless of the environment, which means fewer bugs and easier deployments.</a:t>
            </a:r>
          </a:p>
          <a:p>
            <a:pPr>
              <a:defRPr sz="1800">
                <a:solidFill>
                  <a:srgbClr val="000000"/>
                </a:solidFill>
              </a:defRPr>
            </a:pPr>
            <a:r>
              <a:t>- </a:t>
            </a:r>
            <a:r>
              <a:rPr b="1"/>
              <a:t>Efficiency</a:t>
            </a:r>
            <a:r>
              <a:t>: Containers are much smaller in size than virtual machines and use fewer resources, allowing more applications to run on the same hardware.</a:t>
            </a:r>
          </a:p>
          <a:p>
            <a:pPr>
              <a:defRPr sz="1800">
                <a:solidFill>
                  <a:srgbClr val="000000"/>
                </a:solidFill>
              </a:defRPr>
            </a:pPr>
            <a:r>
              <a:t>- </a:t>
            </a:r>
            <a:r>
              <a:rPr b="1"/>
              <a:t>Isolation</a:t>
            </a:r>
            <a:r>
              <a:t>: Applications and services are isolated from each other, which enhances security and simplifies debugging.</a:t>
            </a:r>
          </a:p>
          <a:p>
            <a:pPr>
              <a:defRPr sz="1800">
                <a:solidFill>
                  <a:srgbClr val="000000"/>
                </a:solidFill>
              </a:defRPr>
            </a:pPr>
            <a:r>
              <a:t>- </a:t>
            </a:r>
            <a:r>
              <a:rPr b="1"/>
              <a:t>Scalability</a:t>
            </a:r>
            <a:r>
              <a:t>: Containers can be easily replicated or scaled across a cluster, making them ideal for microservices and distributed systems.</a:t>
            </a:r>
          </a:p>
          <a:p>
            <a:pPr>
              <a:defRPr sz="1800">
                <a:solidFill>
                  <a:srgbClr val="000000"/>
                </a:solidFill>
              </a:defRPr>
            </a:pPr>
            <a:r>
              <a:t>- </a:t>
            </a:r>
            <a:r>
              <a:rPr b="1"/>
              <a:t>DevOps Friendly</a:t>
            </a:r>
            <a:r>
              <a:t>: Containers streamline CI/CD pipelines and support infrastructure-as-code practices.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Docker Commands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400">
                <a:solidFill>
                  <a:srgbClr val="FFFFFF"/>
                </a:solidFill>
                <a:latin typeface="Courier New"/>
              </a:defRPr>
            </a:pPr>
            <a:r>
              <a:t>Here are some commonly used Docker commands to manage containers:</a:t>
            </a:r>
            <a:br/>
            <a:br/>
            <a:r>
              <a:t>```bash</a:t>
            </a:r>
            <a:br/>
            <a:r>
              <a:t># List all running containers</a:t>
            </a:r>
            <a:br/>
            <a:r>
              <a:t>docker ps</a:t>
            </a:r>
            <a:br/>
            <a:r>
              <a:t>```</a:t>
            </a:r>
            <a:br/>
            <a:r>
              <a:t>Displays active containers along with their IDs, names, status, and ports.</a:t>
            </a:r>
            <a:br/>
            <a:br/>
            <a:r>
              <a:t>```bash</a:t>
            </a:r>
            <a:br/>
            <a:r>
              <a:t># Start a container by ID or name</a:t>
            </a:r>
            <a:br/>
            <a:r>
              <a:t>docker start &lt;container_id&gt;</a:t>
            </a:r>
            <a:br/>
            <a:r>
              <a:t>```</a:t>
            </a:r>
            <a:br/>
            <a:r>
              <a:t>Used to start an existing stopped container.</a:t>
            </a:r>
            <a:br/>
            <a:br/>
            <a:r>
              <a:t>```bash</a:t>
            </a:r>
            <a:br/>
            <a:r>
              <a:t># Stop a running container</a:t>
            </a:r>
            <a:br/>
            <a:r>
              <a:t>docker stop &lt;container_id&gt;</a:t>
            </a:r>
            <a:br/>
            <a:r>
              <a:t>```</a:t>
            </a:r>
            <a:br/>
            <a:r>
              <a:t>Gracefully shuts down the container process.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