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0" y="52"/>
      </p:cViewPr>
      <p:guideLst>
        <p:guide orient="horz" pos="2160"/>
        <p:guide pos="2880"/>
      </p:guideLst>
    </p:cSldViewPr>
  </p:slideViewPr>
  <p:notesTextViewPr>
    <p:cViewPr>
      <p:scale>
        <a:sx n="100" d="100"/>
        <a:sy n="100" d="100"/>
      </p:scale>
      <p:origin x="0" y="-808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F814B8-2F7C-433A-A74F-E31EB584778B}"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FBAC9-9D87-47CA-9090-ECE46BBC4074}" type="slidenum">
              <a:rPr lang="en-US" smtClean="0"/>
              <a:t>‹#›</a:t>
            </a:fld>
            <a:endParaRPr lang="en-US"/>
          </a:p>
        </p:txBody>
      </p:sp>
    </p:spTree>
    <p:extLst>
      <p:ext uri="{BB962C8B-B14F-4D97-AF65-F5344CB8AC3E}">
        <p14:creationId xmlns:p14="http://schemas.microsoft.com/office/powerpoint/2010/main" val="2371411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a:t>
            </a:r>
            <a:r>
              <a:rPr lang="en-US" dirty="0" err="1"/>
              <a:t>videoFile</a:t>
            </a:r>
            <a:r>
              <a:rPr lang="en-US" dirty="0"/>
              <a:t>": "C:/Users/YourName/Videos/kubernetes_interview_questions.mp4",</a:t>
            </a:r>
          </a:p>
          <a:p>
            <a:r>
              <a:rPr lang="en-US" dirty="0"/>
              <a:t>  "title": "📦 Crack Kubernetes Interviews Like a Pro! 💼 Top Questions Explained ✅",</a:t>
            </a:r>
          </a:p>
          <a:p>
            <a:r>
              <a:rPr lang="en-US" dirty="0"/>
              <a:t>  "description": "🧠 Prepare for your next DevOps or SRE interview with this deep-dive into **Why We Use Kubernetes**!\n\</a:t>
            </a:r>
            <a:r>
              <a:rPr lang="en-US" dirty="0" err="1"/>
              <a:t>nIn</a:t>
            </a:r>
            <a:r>
              <a:rPr lang="en-US" dirty="0"/>
              <a:t> this video, you'll learn:\n\n✅ What Kubernetes really does (in simple terms)\n✅ Top 10 real-world reasons to adopt Kubernetes\n✅ Practical examples &amp; real-time use cases (Netflix-style!)\n✅ Must-know terminology for interview success\n✅ Bonus: Summary Table &amp; Visual Insights 🧾\n\</a:t>
            </a:r>
            <a:r>
              <a:rPr lang="en-US" dirty="0" err="1"/>
              <a:t>nWhether</a:t>
            </a:r>
            <a:r>
              <a:rPr lang="en-US" dirty="0"/>
              <a:t> you're targeting roles in Cloud, DevOps, SRE, or Backend Engineering — this is a must-watch! 🚀\n\n🔍 Topics Covered:\n- Container Orchestration\n- Self-Healing Systems\n- Auto-Scaling in Kubernetes\n- Declarative Config (YAML)\n- Security &amp; Secrets Management\n- Hybrid/Multi-Cloud Strategies\n\n🎯 Perfect for:\n- Beginners who want clarity\n- Job seekers preparing for cloud-native roles\n- Engineers looking to level up\n\n📁 Downloadable notes, code &amp; table: [Link]\n\n🔔 Don't forget to Like, Share &amp; Subscribe!\n\</a:t>
            </a:r>
            <a:r>
              <a:rPr lang="en-US" dirty="0" err="1"/>
              <a:t>n#Kubernetes</a:t>
            </a:r>
            <a:r>
              <a:rPr lang="en-US" dirty="0"/>
              <a:t> #DevOps #CloudComputing #InterviewPrep #SRE #Containers #Microservices #K8s #KubernetesInterviewQuestions #YouTubeTech #JobReady",</a:t>
            </a:r>
          </a:p>
          <a:p>
            <a:r>
              <a:rPr lang="en-US" dirty="0"/>
              <a:t>  "tags": [</a:t>
            </a:r>
          </a:p>
          <a:p>
            <a:r>
              <a:rPr lang="en-US" dirty="0"/>
              <a:t>    "Kubernetes",</a:t>
            </a:r>
          </a:p>
          <a:p>
            <a:r>
              <a:rPr lang="en-US" dirty="0"/>
              <a:t>    "Kubernetes interview questions",</a:t>
            </a:r>
          </a:p>
          <a:p>
            <a:r>
              <a:rPr lang="en-US" dirty="0"/>
              <a:t>    "Kubernetes explained",</a:t>
            </a:r>
          </a:p>
          <a:p>
            <a:r>
              <a:rPr lang="en-US" dirty="0"/>
              <a:t>    "DevOps interview prep",</a:t>
            </a:r>
          </a:p>
          <a:p>
            <a:r>
              <a:rPr lang="en-US" dirty="0"/>
              <a:t>    "SRE interview questions",</a:t>
            </a:r>
          </a:p>
          <a:p>
            <a:r>
              <a:rPr lang="en-US" dirty="0"/>
              <a:t>    "k8s container orchestration",</a:t>
            </a:r>
          </a:p>
          <a:p>
            <a:r>
              <a:rPr lang="en-US" dirty="0"/>
              <a:t>    "cloud-native interviews",</a:t>
            </a:r>
          </a:p>
          <a:p>
            <a:r>
              <a:rPr lang="en-US" dirty="0"/>
              <a:t>    "microservices Kubernetes",</a:t>
            </a:r>
          </a:p>
          <a:p>
            <a:r>
              <a:rPr lang="en-US" dirty="0"/>
              <a:t>    "real world Kubernetes",</a:t>
            </a:r>
          </a:p>
          <a:p>
            <a:r>
              <a:rPr lang="en-US" dirty="0"/>
              <a:t>    "docker vs Kubernetes"</a:t>
            </a:r>
          </a:p>
          <a:p>
            <a:r>
              <a:rPr lang="en-US" dirty="0"/>
              <a:t>  ],</a:t>
            </a:r>
          </a:p>
          <a:p>
            <a:r>
              <a:rPr lang="en-US" dirty="0"/>
              <a:t>  "</a:t>
            </a:r>
            <a:r>
              <a:rPr lang="en-US" dirty="0" err="1"/>
              <a:t>categoryName</a:t>
            </a:r>
            <a:r>
              <a:rPr lang="en-US" dirty="0"/>
              <a:t>": "Education",</a:t>
            </a:r>
          </a:p>
          <a:p>
            <a:r>
              <a:rPr lang="en-US" dirty="0"/>
              <a:t>  "</a:t>
            </a:r>
            <a:r>
              <a:rPr lang="en-US" dirty="0" err="1"/>
              <a:t>privacyStatus</a:t>
            </a:r>
            <a:r>
              <a:rPr lang="en-US" dirty="0"/>
              <a:t>": "public",</a:t>
            </a:r>
          </a:p>
          <a:p>
            <a:r>
              <a:rPr lang="en-US" dirty="0"/>
              <a:t>  "thumbnail": "C:/Users/YourName/Videos/kubernetes_thumbnail.png",</a:t>
            </a:r>
          </a:p>
          <a:p>
            <a:r>
              <a:rPr lang="en-US" dirty="0"/>
              <a:t>  "</a:t>
            </a:r>
            <a:r>
              <a:rPr lang="en-US" dirty="0" err="1"/>
              <a:t>playlistName</a:t>
            </a:r>
            <a:r>
              <a:rPr lang="en-US" dirty="0"/>
              <a:t>": "Kubernetes Interview Preparation",</a:t>
            </a:r>
          </a:p>
          <a:p>
            <a:r>
              <a:rPr lang="en-US" dirty="0"/>
              <a:t>  "</a:t>
            </a:r>
            <a:r>
              <a:rPr lang="en-US" dirty="0" err="1"/>
              <a:t>publishAt</a:t>
            </a:r>
            <a:r>
              <a:rPr lang="en-US" dirty="0"/>
              <a:t>": "2025-04-10 10:00:00",</a:t>
            </a:r>
          </a:p>
          <a:p>
            <a:r>
              <a:rPr lang="en-US" dirty="0"/>
              <a:t>  "</a:t>
            </a:r>
            <a:r>
              <a:rPr lang="en-US" dirty="0" err="1"/>
              <a:t>madeForKids</a:t>
            </a:r>
            <a:r>
              <a:rPr lang="en-US" dirty="0"/>
              <a:t>": false,</a:t>
            </a:r>
          </a:p>
          <a:p>
            <a:r>
              <a:rPr lang="en-US" dirty="0"/>
              <a:t>  "</a:t>
            </a:r>
            <a:r>
              <a:rPr lang="en-US" dirty="0" err="1"/>
              <a:t>ageRestriction</a:t>
            </a:r>
            <a:r>
              <a:rPr lang="en-US" dirty="0"/>
              <a:t>": false</a:t>
            </a:r>
          </a:p>
          <a:p>
            <a:r>
              <a:rPr lang="en-US" dirty="0"/>
              <a:t>}</a:t>
            </a:r>
          </a:p>
          <a:p>
            <a:endParaRPr lang="en-US" dirty="0"/>
          </a:p>
        </p:txBody>
      </p:sp>
      <p:sp>
        <p:nvSpPr>
          <p:cNvPr id="4" name="Slide Number Placeholder 3"/>
          <p:cNvSpPr>
            <a:spLocks noGrp="1"/>
          </p:cNvSpPr>
          <p:nvPr>
            <p:ph type="sldNum" sz="quarter" idx="5"/>
          </p:nvPr>
        </p:nvSpPr>
        <p:spPr/>
        <p:txBody>
          <a:bodyPr/>
          <a:lstStyle/>
          <a:p>
            <a:fld id="{623FBAC9-9D87-47CA-9090-ECE46BBC4074}" type="slidenum">
              <a:rPr lang="en-US" smtClean="0"/>
              <a:t>1</a:t>
            </a:fld>
            <a:endParaRPr lang="en-US"/>
          </a:p>
        </p:txBody>
      </p:sp>
    </p:spTree>
    <p:extLst>
      <p:ext uri="{BB962C8B-B14F-4D97-AF65-F5344CB8AC3E}">
        <p14:creationId xmlns:p14="http://schemas.microsoft.com/office/powerpoint/2010/main" val="1489131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[Slide: “Why Do We Use Kubernetes?”]</a:t>
            </a:r>
            <a:endParaRPr lang="en-US" dirty="0"/>
          </a:p>
          <a:p>
            <a:pPr>
              <a:buNone/>
            </a:pPr>
            <a:r>
              <a:rPr lang="en-US" dirty="0"/>
              <a:t>Let’s talk about Kubernetes — basically, the brain behind managing your containers.</a:t>
            </a:r>
          </a:p>
          <a:p>
            <a:pPr>
              <a:buNone/>
            </a:pPr>
            <a:r>
              <a:rPr lang="en-US" dirty="0"/>
              <a:t>It’s an open-source container orchestration platform. That means it helps developers and DevOps teams handle all their containerized applications, spread across a cluster of machines.</a:t>
            </a:r>
          </a:p>
          <a:p>
            <a:pPr>
              <a:buNone/>
            </a:pPr>
            <a:r>
              <a:rPr lang="en-US" dirty="0"/>
              <a:t>Instead of doing everything manually — like deploying, scaling, fixing, and restarting — Kubernetes automates the whole thing. It gives you load balancing, self-healing, high availability, and more. In short, it makes your cloud-native apps run smooth like butter.</a:t>
            </a:r>
          </a:p>
          <a:p>
            <a:pPr>
              <a:buNone/>
            </a:pPr>
            <a:r>
              <a:rPr lang="en-US" b="1" dirty="0"/>
              <a:t>[Slide: “1. Container Orchestration”]</a:t>
            </a:r>
            <a:endParaRPr lang="en-US" dirty="0"/>
          </a:p>
          <a:p>
            <a:pPr>
              <a:buNone/>
            </a:pPr>
            <a:r>
              <a:rPr lang="en-US" dirty="0"/>
              <a:t>Imagine you're running 500 containers... manually. Sounds crazy, right?</a:t>
            </a:r>
          </a:p>
          <a:p>
            <a:pPr>
              <a:buNone/>
            </a:pPr>
            <a:r>
              <a:rPr lang="en-US" dirty="0"/>
              <a:t>Without Kubernetes, you’d be starting and stopping them yourself, checking which ones failed, maybe even logging into different servers. Total chaos.</a:t>
            </a:r>
          </a:p>
          <a:p>
            <a:pPr>
              <a:buNone/>
            </a:pPr>
            <a:r>
              <a:rPr lang="en-US" dirty="0"/>
              <a:t>Kubernetes steps in and orchestrates everything. It figures out where your containers should run, keeps them alive, and makes sure they’re evenly distributed. You just define the rules, and it does the rest.</a:t>
            </a:r>
          </a:p>
          <a:p>
            <a:pPr>
              <a:buNone/>
            </a:pPr>
            <a:r>
              <a:rPr lang="en-US" b="1" dirty="0"/>
              <a:t>[Slide: “2. Automated Deployments &amp; Rollbacks”]</a:t>
            </a:r>
            <a:endParaRPr lang="en-US" dirty="0"/>
          </a:p>
          <a:p>
            <a:pPr>
              <a:buNone/>
            </a:pPr>
            <a:r>
              <a:rPr lang="en-US" dirty="0"/>
              <a:t>Let’s say you want to release version 2 of your app.</a:t>
            </a:r>
          </a:p>
          <a:p>
            <a:pPr>
              <a:buNone/>
            </a:pPr>
            <a:r>
              <a:rPr lang="en-US" dirty="0"/>
              <a:t>With Kubernetes, you can do a </a:t>
            </a:r>
            <a:r>
              <a:rPr lang="en-US" b="1" dirty="0"/>
              <a:t>rolling update</a:t>
            </a:r>
            <a:r>
              <a:rPr lang="en-US" dirty="0"/>
              <a:t> — it updates a few pods at a time, so users don’t experience downtime. And if version 2 has a bug? No worries. Kubernetes can roll everything back to version 1 automatically.</a:t>
            </a:r>
          </a:p>
          <a:p>
            <a:pPr>
              <a:buNone/>
            </a:pPr>
            <a:r>
              <a:rPr lang="en-US" dirty="0"/>
              <a:t>That’s a lifesaver in a CI/CD pipeline where changes happen fast and often.</a:t>
            </a:r>
          </a:p>
          <a:p>
            <a:pPr>
              <a:buNone/>
            </a:pPr>
            <a:r>
              <a:rPr lang="en-US" b="1" dirty="0"/>
              <a:t>[Slide: “3. Self-Healing”]</a:t>
            </a:r>
            <a:endParaRPr lang="en-US" dirty="0"/>
          </a:p>
          <a:p>
            <a:pPr>
              <a:buNone/>
            </a:pPr>
            <a:r>
              <a:rPr lang="en-US" dirty="0"/>
              <a:t>Something crashed? Kubernetes doesn’t panic — it fixes it.</a:t>
            </a:r>
          </a:p>
          <a:p>
            <a:pPr>
              <a:buNone/>
            </a:pPr>
            <a:r>
              <a:rPr lang="en-US" dirty="0"/>
              <a:t>It monitors containers constantly. If one goes down, Kubernetes restarts it. If a node fails, it reschedules the pod somewhere else.</a:t>
            </a:r>
          </a:p>
          <a:p>
            <a:pPr>
              <a:buNone/>
            </a:pPr>
            <a:r>
              <a:rPr lang="en-US" dirty="0"/>
              <a:t>It even uses health checks — if your app doesn’t respond properly, Kubernetes will kill it and spin up a fresh one. Think of it like an on-call engineer that never sleeps.</a:t>
            </a:r>
          </a:p>
          <a:p>
            <a:pPr>
              <a:buNone/>
            </a:pPr>
            <a:r>
              <a:rPr lang="en-US" b="1" dirty="0"/>
              <a:t>[Slide: “4. Auto-Scaling”]</a:t>
            </a:r>
            <a:endParaRPr lang="en-US" dirty="0"/>
          </a:p>
          <a:p>
            <a:pPr>
              <a:buNone/>
            </a:pPr>
            <a:r>
              <a:rPr lang="en-US" dirty="0"/>
              <a:t>Traffic spikes at 6 PM? No problem.</a:t>
            </a:r>
          </a:p>
          <a:p>
            <a:pPr>
              <a:buNone/>
            </a:pPr>
            <a:r>
              <a:rPr lang="en-US" dirty="0"/>
              <a:t>Kubernetes has </a:t>
            </a:r>
            <a:r>
              <a:rPr lang="en-US" b="1" dirty="0"/>
              <a:t>Horizontal Pod </a:t>
            </a:r>
            <a:r>
              <a:rPr lang="en-US" b="1" dirty="0" err="1"/>
              <a:t>Autoscaler</a:t>
            </a:r>
            <a:r>
              <a:rPr lang="en-US" dirty="0"/>
              <a:t> — it watches CPU and memory usage, and automatically adds or removes pods as needed. More users? More pods. Quiet hours? Scale down.</a:t>
            </a:r>
          </a:p>
          <a:p>
            <a:pPr>
              <a:buNone/>
            </a:pPr>
            <a:r>
              <a:rPr lang="en-US" dirty="0"/>
              <a:t>You save money during low traffic and handle load efficiently during peak hours — all without lifting a finger.</a:t>
            </a:r>
          </a:p>
          <a:p>
            <a:pPr>
              <a:buNone/>
            </a:pPr>
            <a:r>
              <a:rPr lang="en-US" b="1" dirty="0"/>
              <a:t>[Slide: “5. Load Balancing and Service Discovery”]</a:t>
            </a:r>
            <a:endParaRPr lang="en-US" dirty="0"/>
          </a:p>
          <a:p>
            <a:pPr>
              <a:buNone/>
            </a:pPr>
            <a:r>
              <a:rPr lang="en-US" dirty="0"/>
              <a:t>Each service in Kubernetes gets a stable IP and DNS name — even if pods change behind the scenes.</a:t>
            </a:r>
          </a:p>
          <a:p>
            <a:pPr>
              <a:buNone/>
            </a:pPr>
            <a:r>
              <a:rPr lang="en-US" dirty="0"/>
              <a:t>Kubernetes handles </a:t>
            </a:r>
            <a:r>
              <a:rPr lang="en-US" b="1" dirty="0"/>
              <a:t>load balancing</a:t>
            </a:r>
            <a:r>
              <a:rPr lang="en-US" dirty="0"/>
              <a:t> using </a:t>
            </a:r>
            <a:r>
              <a:rPr lang="en-US" dirty="0" err="1"/>
              <a:t>kube</a:t>
            </a:r>
            <a:r>
              <a:rPr lang="en-US" dirty="0"/>
              <a:t>-proxy, spreading traffic across healthy pods evenly. Developers don’t need to worry about dynamic IPs or routing logic — Kubernetes takes care of all that.</a:t>
            </a:r>
          </a:p>
          <a:p>
            <a:pPr>
              <a:buNone/>
            </a:pPr>
            <a:r>
              <a:rPr lang="en-US" dirty="0"/>
              <a:t>It’s like a smart traffic cop, sending users to the right pod every time.</a:t>
            </a:r>
          </a:p>
          <a:p>
            <a:pPr>
              <a:buNone/>
            </a:pPr>
            <a:r>
              <a:rPr lang="en-US" b="1" dirty="0"/>
              <a:t>[Slide: “6. Better Resource Utilization”]</a:t>
            </a:r>
            <a:endParaRPr lang="en-US" dirty="0"/>
          </a:p>
          <a:p>
            <a:pPr>
              <a:buNone/>
            </a:pPr>
            <a:r>
              <a:rPr lang="en-US" dirty="0"/>
              <a:t>Here’s where Kubernetes gets clever.</a:t>
            </a:r>
          </a:p>
          <a:p>
            <a:pPr>
              <a:buNone/>
            </a:pPr>
            <a:r>
              <a:rPr lang="en-US" dirty="0"/>
              <a:t>Using a scheduling technique called </a:t>
            </a:r>
            <a:r>
              <a:rPr lang="en-US" b="1" dirty="0"/>
              <a:t>bin packing</a:t>
            </a:r>
            <a:r>
              <a:rPr lang="en-US" dirty="0"/>
              <a:t>, it places containers on nodes in a way that avoids waste. You can specify how much CPU and memory each container needs (and how much it’s allowed to use), and Kubernetes ensures your nodes are used efficiently.</a:t>
            </a:r>
          </a:p>
          <a:p>
            <a:pPr>
              <a:buNone/>
            </a:pPr>
            <a:r>
              <a:rPr lang="en-US" dirty="0"/>
              <a:t>No more overprovisioning or wasting expensive cloud resources.</a:t>
            </a:r>
          </a:p>
          <a:p>
            <a:pPr>
              <a:buNone/>
            </a:pPr>
            <a:r>
              <a:rPr lang="en-US" b="1" dirty="0"/>
              <a:t>[Slide: “7. Multi-Cloud &amp; Hybrid Cloud Support”]</a:t>
            </a:r>
            <a:endParaRPr lang="en-US" dirty="0"/>
          </a:p>
          <a:p>
            <a:pPr>
              <a:buNone/>
            </a:pPr>
            <a:r>
              <a:rPr lang="en-US" dirty="0"/>
              <a:t>Want to run part of your app on AWS and the rest on your local datacenter?</a:t>
            </a:r>
          </a:p>
          <a:p>
            <a:pPr>
              <a:buNone/>
            </a:pPr>
            <a:r>
              <a:rPr lang="en-US" dirty="0"/>
              <a:t>Kubernetes doesn’t care.</a:t>
            </a:r>
          </a:p>
          <a:p>
            <a:pPr>
              <a:buNone/>
            </a:pPr>
            <a:r>
              <a:rPr lang="en-US" dirty="0"/>
              <a:t>It works on AWS, Azure, GCP, and even on-premises. That means you can avoid </a:t>
            </a:r>
            <a:r>
              <a:rPr lang="en-US" b="1" dirty="0"/>
              <a:t>vendor lock-in</a:t>
            </a:r>
            <a:r>
              <a:rPr lang="en-US" dirty="0"/>
              <a:t>, shift workloads between providers, or run hybrid cloud setups easily.</a:t>
            </a:r>
          </a:p>
          <a:p>
            <a:pPr>
              <a:buNone/>
            </a:pPr>
            <a:r>
              <a:rPr lang="en-US" dirty="0"/>
              <a:t>Flexibility + cost optimization = win-win.</a:t>
            </a:r>
          </a:p>
          <a:p>
            <a:pPr>
              <a:buNone/>
            </a:pPr>
            <a:r>
              <a:rPr lang="en-US" b="1" dirty="0"/>
              <a:t>[Slide: “8. Security &amp; Configuration Management”]</a:t>
            </a:r>
            <a:endParaRPr lang="en-US" dirty="0"/>
          </a:p>
          <a:p>
            <a:pPr>
              <a:buNone/>
            </a:pPr>
            <a:r>
              <a:rPr lang="en-US" dirty="0"/>
              <a:t>Security is built right in.</a:t>
            </a:r>
          </a:p>
          <a:p>
            <a:pPr>
              <a:buNone/>
            </a:pPr>
            <a:r>
              <a:rPr lang="en-US" dirty="0"/>
              <a:t>You’ve got </a:t>
            </a:r>
            <a:r>
              <a:rPr lang="en-US" b="1" dirty="0"/>
              <a:t>Secrets</a:t>
            </a:r>
            <a:r>
              <a:rPr lang="en-US" dirty="0"/>
              <a:t> for storing sensitive data like tokens and passwords, and </a:t>
            </a:r>
            <a:r>
              <a:rPr lang="en-US" b="1" dirty="0" err="1"/>
              <a:t>ConfigMaps</a:t>
            </a:r>
            <a:r>
              <a:rPr lang="en-US" dirty="0"/>
              <a:t> for environment-specific settings.</a:t>
            </a:r>
          </a:p>
          <a:p>
            <a:pPr>
              <a:buNone/>
            </a:pPr>
            <a:r>
              <a:rPr lang="en-US" dirty="0"/>
              <a:t>On top of that, Kubernetes offers </a:t>
            </a:r>
            <a:r>
              <a:rPr lang="en-US" b="1" dirty="0"/>
              <a:t>RBAC</a:t>
            </a:r>
            <a:r>
              <a:rPr lang="en-US" dirty="0"/>
              <a:t> (Role-Based Access Control), </a:t>
            </a:r>
            <a:r>
              <a:rPr lang="en-US" b="1" dirty="0"/>
              <a:t>network policies</a:t>
            </a:r>
            <a:r>
              <a:rPr lang="en-US" dirty="0"/>
              <a:t>, and </a:t>
            </a:r>
            <a:r>
              <a:rPr lang="en-US" b="1" dirty="0"/>
              <a:t>Pod Security Policies</a:t>
            </a:r>
            <a:r>
              <a:rPr lang="en-US" dirty="0"/>
              <a:t> to manage who can access what and how containers interact.</a:t>
            </a:r>
          </a:p>
          <a:p>
            <a:pPr>
              <a:buNone/>
            </a:pPr>
            <a:r>
              <a:rPr lang="en-US" dirty="0"/>
              <a:t>It’s security by design — not an afterthought.</a:t>
            </a:r>
          </a:p>
          <a:p>
            <a:pPr>
              <a:buNone/>
            </a:pPr>
            <a:r>
              <a:rPr lang="en-US" b="1" dirty="0"/>
              <a:t>[Slide: “9. Declarative Configuration”]</a:t>
            </a:r>
            <a:endParaRPr lang="en-US" dirty="0"/>
          </a:p>
          <a:p>
            <a:pPr>
              <a:buNone/>
            </a:pPr>
            <a:r>
              <a:rPr lang="en-US" dirty="0"/>
              <a:t>Everything in Kubernetes is </a:t>
            </a:r>
            <a:r>
              <a:rPr lang="en-US" b="1" dirty="0"/>
              <a:t>declarative</a:t>
            </a:r>
            <a:r>
              <a:rPr lang="en-US" dirty="0"/>
              <a:t> — meaning you describe the desired state using YAML or JSON.</a:t>
            </a:r>
          </a:p>
          <a:p>
            <a:pPr>
              <a:buNone/>
            </a:pPr>
            <a:r>
              <a:rPr lang="en-US" dirty="0"/>
              <a:t>Want 5 replicas of your app running? Just say so in a YAML file. Kubernetes makes it happen — and if something drifts, it brings it back automatically.</a:t>
            </a:r>
          </a:p>
          <a:p>
            <a:pPr>
              <a:buNone/>
            </a:pPr>
            <a:r>
              <a:rPr lang="en-US" dirty="0"/>
              <a:t>This makes your infrastructure version-controlled, auditable, and easy to reproduce.</a:t>
            </a:r>
          </a:p>
          <a:p>
            <a:pPr>
              <a:buNone/>
            </a:pPr>
            <a:r>
              <a:rPr lang="en-US" b="1" dirty="0"/>
              <a:t>[Slide: “10. Extensibility and Ecosystem”]</a:t>
            </a:r>
            <a:endParaRPr lang="en-US" dirty="0"/>
          </a:p>
          <a:p>
            <a:pPr>
              <a:buNone/>
            </a:pPr>
            <a:r>
              <a:rPr lang="en-US" dirty="0"/>
              <a:t>Kubernetes is not just a platform — it’s an ecosystem.</a:t>
            </a:r>
          </a:p>
          <a:p>
            <a:pPr>
              <a:buNone/>
            </a:pPr>
            <a:r>
              <a:rPr lang="en-US" dirty="0"/>
              <a:t>You can extend it with </a:t>
            </a:r>
            <a:r>
              <a:rPr lang="en-US" b="1" dirty="0"/>
              <a:t>CRDs</a:t>
            </a:r>
            <a:r>
              <a:rPr lang="en-US" dirty="0"/>
              <a:t> (Custom Resource Definitions), build your own </a:t>
            </a:r>
            <a:r>
              <a:rPr lang="en-US" b="1" dirty="0"/>
              <a:t>controllers</a:t>
            </a:r>
            <a:r>
              <a:rPr lang="en-US" dirty="0"/>
              <a:t>, or plug into tools like:</a:t>
            </a:r>
          </a:p>
          <a:p>
            <a:pPr>
              <a:buFont typeface="Arial" panose="020B0604020202020204" pitchFamily="34" charset="0"/>
              <a:buChar char="•"/>
            </a:pPr>
            <a:r>
              <a:rPr lang="en-US" b="1" dirty="0"/>
              <a:t>Helm</a:t>
            </a:r>
            <a:r>
              <a:rPr lang="en-US" dirty="0"/>
              <a:t> for package management</a:t>
            </a:r>
          </a:p>
          <a:p>
            <a:pPr>
              <a:buFont typeface="Arial" panose="020B0604020202020204" pitchFamily="34" charset="0"/>
              <a:buChar char="•"/>
            </a:pPr>
            <a:r>
              <a:rPr lang="en-US" b="1" dirty="0" err="1"/>
              <a:t>ArgoCD</a:t>
            </a:r>
            <a:r>
              <a:rPr lang="en-US" dirty="0"/>
              <a:t> for </a:t>
            </a:r>
            <a:r>
              <a:rPr lang="en-US" dirty="0" err="1"/>
              <a:t>GitOps</a:t>
            </a:r>
            <a:endParaRPr lang="en-US" dirty="0"/>
          </a:p>
          <a:p>
            <a:pPr>
              <a:buFont typeface="Arial" panose="020B0604020202020204" pitchFamily="34" charset="0"/>
              <a:buChar char="•"/>
            </a:pPr>
            <a:r>
              <a:rPr lang="en-US" b="1" dirty="0"/>
              <a:t>Prometheus</a:t>
            </a:r>
            <a:r>
              <a:rPr lang="en-US" dirty="0"/>
              <a:t> for monitoring</a:t>
            </a:r>
          </a:p>
          <a:p>
            <a:pPr>
              <a:buFont typeface="Arial" panose="020B0604020202020204" pitchFamily="34" charset="0"/>
              <a:buChar char="•"/>
            </a:pPr>
            <a:r>
              <a:rPr lang="en-US" b="1" dirty="0"/>
              <a:t>Istio</a:t>
            </a:r>
            <a:r>
              <a:rPr lang="en-US" dirty="0"/>
              <a:t> for service mesh</a:t>
            </a:r>
          </a:p>
          <a:p>
            <a:pPr>
              <a:buNone/>
            </a:pPr>
            <a:r>
              <a:rPr lang="en-US" dirty="0"/>
              <a:t>You can even write </a:t>
            </a:r>
            <a:r>
              <a:rPr lang="en-US" b="1" dirty="0"/>
              <a:t>operators</a:t>
            </a:r>
            <a:r>
              <a:rPr lang="en-US" dirty="0"/>
              <a:t> to automate complex application logic.</a:t>
            </a:r>
          </a:p>
          <a:p>
            <a:pPr>
              <a:buNone/>
            </a:pPr>
            <a:r>
              <a:rPr lang="en-US" dirty="0"/>
              <a:t>It’s flexible, powerful, and built to grow with your needs.</a:t>
            </a:r>
          </a:p>
          <a:p>
            <a:pPr>
              <a:buNone/>
            </a:pPr>
            <a:r>
              <a:rPr lang="en-US" b="1" dirty="0"/>
              <a:t>[Slide: “Bonus: Desired State Management”]</a:t>
            </a:r>
            <a:endParaRPr lang="en-US" dirty="0"/>
          </a:p>
          <a:p>
            <a:pPr>
              <a:buNone/>
            </a:pPr>
            <a:r>
              <a:rPr lang="en-US" dirty="0"/>
              <a:t>This one’s underrated — Kubernetes constantly compares your </a:t>
            </a:r>
            <a:r>
              <a:rPr lang="en-US" b="1" dirty="0"/>
              <a:t>desired state</a:t>
            </a:r>
            <a:r>
              <a:rPr lang="en-US" dirty="0"/>
              <a:t> with the </a:t>
            </a:r>
            <a:r>
              <a:rPr lang="en-US" b="1" dirty="0"/>
              <a:t>actual state</a:t>
            </a:r>
            <a:r>
              <a:rPr lang="en-US" dirty="0"/>
              <a:t>.</a:t>
            </a:r>
          </a:p>
          <a:p>
            <a:pPr>
              <a:buNone/>
            </a:pPr>
            <a:r>
              <a:rPr lang="en-US" dirty="0"/>
              <a:t>You say, “I want 3 replicas.” If one goes down? Kubernetes says, “Gotcha,” and spins up a new one.</a:t>
            </a:r>
          </a:p>
          <a:p>
            <a:pPr>
              <a:buNone/>
            </a:pPr>
            <a:r>
              <a:rPr lang="en-US" dirty="0"/>
              <a:t>This reconciliation loop is what makes Kubernetes so reliable and predictable.</a:t>
            </a:r>
          </a:p>
          <a:p>
            <a:pPr>
              <a:buNone/>
            </a:pPr>
            <a:r>
              <a:rPr lang="en-US" b="1" dirty="0"/>
              <a:t>[Slide: “Summary Table: Key Kubernetes Features”]</a:t>
            </a:r>
            <a:endParaRPr lang="en-US" dirty="0"/>
          </a:p>
          <a:p>
            <a:pPr>
              <a:buNone/>
            </a:pPr>
            <a:r>
              <a:rPr lang="en-US" dirty="0"/>
              <a:t>Let’s do a quick recap:</a:t>
            </a:r>
          </a:p>
          <a:p>
            <a:pPr>
              <a:buNone/>
            </a:pPr>
            <a:r>
              <a:rPr lang="en-US" dirty="0" err="1"/>
              <a:t>FeatureWhat</a:t>
            </a:r>
            <a:r>
              <a:rPr lang="en-US" dirty="0"/>
              <a:t> It </a:t>
            </a:r>
            <a:r>
              <a:rPr lang="en-US" dirty="0" err="1"/>
              <a:t>DoesContainer</a:t>
            </a:r>
            <a:r>
              <a:rPr lang="en-US" dirty="0"/>
              <a:t> </a:t>
            </a:r>
            <a:r>
              <a:rPr lang="en-US" dirty="0" err="1"/>
              <a:t>OrchestrationManages</a:t>
            </a:r>
            <a:r>
              <a:rPr lang="en-US" dirty="0"/>
              <a:t> deployment and lifecycle of </a:t>
            </a:r>
            <a:r>
              <a:rPr lang="en-US" dirty="0" err="1"/>
              <a:t>containersSelf-HealingRestarts</a:t>
            </a:r>
            <a:r>
              <a:rPr lang="en-US" dirty="0"/>
              <a:t>, replaces, and manages unhealthy </a:t>
            </a:r>
            <a:r>
              <a:rPr lang="en-US" dirty="0" err="1"/>
              <a:t>containersAuto-ScalingScales</a:t>
            </a:r>
            <a:r>
              <a:rPr lang="en-US" dirty="0"/>
              <a:t> apps based on traffic or </a:t>
            </a:r>
            <a:r>
              <a:rPr lang="en-US" dirty="0" err="1"/>
              <a:t>metricsLoad</a:t>
            </a:r>
            <a:r>
              <a:rPr lang="en-US" dirty="0"/>
              <a:t> </a:t>
            </a:r>
            <a:r>
              <a:rPr lang="en-US" dirty="0" err="1"/>
              <a:t>BalancingDistributes</a:t>
            </a:r>
            <a:r>
              <a:rPr lang="en-US" dirty="0"/>
              <a:t> traffic across </a:t>
            </a:r>
            <a:r>
              <a:rPr lang="en-US" dirty="0" err="1"/>
              <a:t>podsMulti</a:t>
            </a:r>
            <a:r>
              <a:rPr lang="en-US" dirty="0"/>
              <a:t>-Cloud </a:t>
            </a:r>
            <a:r>
              <a:rPr lang="en-US" dirty="0" err="1"/>
              <a:t>SupportRun</a:t>
            </a:r>
            <a:r>
              <a:rPr lang="en-US" dirty="0"/>
              <a:t> anywhere – cloud or on-</a:t>
            </a:r>
            <a:r>
              <a:rPr lang="en-US" dirty="0" err="1"/>
              <a:t>premDeclarative</a:t>
            </a:r>
            <a:r>
              <a:rPr lang="en-US" dirty="0"/>
              <a:t> </a:t>
            </a:r>
            <a:r>
              <a:rPr lang="en-US" dirty="0" err="1"/>
              <a:t>ConfigYAML</a:t>
            </a:r>
            <a:r>
              <a:rPr lang="en-US" dirty="0"/>
              <a:t>-based infrastructure as </a:t>
            </a:r>
            <a:r>
              <a:rPr lang="en-US" dirty="0" err="1"/>
              <a:t>codeSecurity</a:t>
            </a:r>
            <a:r>
              <a:rPr lang="en-US" dirty="0"/>
              <a:t> </a:t>
            </a:r>
            <a:r>
              <a:rPr lang="en-US" dirty="0" err="1"/>
              <a:t>ManagementSecrets</a:t>
            </a:r>
            <a:r>
              <a:rPr lang="en-US" dirty="0"/>
              <a:t>, RBAC, network </a:t>
            </a:r>
            <a:r>
              <a:rPr lang="en-US" dirty="0" err="1"/>
              <a:t>policiesExtensibilityCRDs</a:t>
            </a:r>
            <a:r>
              <a:rPr lang="en-US" dirty="0"/>
              <a:t>, custom plugins, third-party tools</a:t>
            </a:r>
          </a:p>
          <a:p>
            <a:pPr>
              <a:buNone/>
            </a:pPr>
            <a:r>
              <a:rPr lang="en-US" b="1" dirty="0"/>
              <a:t>[Slide: “Real-World Use Case: Netflix-Like App”]</a:t>
            </a:r>
            <a:endParaRPr lang="en-US" dirty="0"/>
          </a:p>
          <a:p>
            <a:pPr>
              <a:buNone/>
            </a:pPr>
            <a:r>
              <a:rPr lang="en-US" dirty="0"/>
              <a:t>Think about Netflix — it's made up of hundreds of microservices. Video streaming, user auth, billing, recommendations — all running in parallel.</a:t>
            </a:r>
          </a:p>
          <a:p>
            <a:pPr>
              <a:buNone/>
            </a:pPr>
            <a:r>
              <a:rPr lang="en-US" dirty="0"/>
              <a:t>Kubernetes helps manage that chaos. It lets teams deploy services independently, scale based on user traffic, roll out updates without downtime, and stay observant with monitoring tools.</a:t>
            </a:r>
          </a:p>
          <a:p>
            <a:pPr>
              <a:buNone/>
            </a:pPr>
            <a:r>
              <a:rPr lang="en-US" dirty="0"/>
              <a:t>It’s what allows platforms like Netflix to run at massive scale — reliably and efficiently.</a:t>
            </a:r>
          </a:p>
          <a:p>
            <a:r>
              <a:rPr lang="en-US"/>
              <a:t>Let me know if you want the same in Hinglish or with visual cues for editing.</a:t>
            </a:r>
          </a:p>
          <a:p>
            <a:endParaRPr lang="en-US"/>
          </a:p>
        </p:txBody>
      </p:sp>
      <p:sp>
        <p:nvSpPr>
          <p:cNvPr id="4" name="Slide Number Placeholder 3"/>
          <p:cNvSpPr>
            <a:spLocks noGrp="1"/>
          </p:cNvSpPr>
          <p:nvPr>
            <p:ph type="sldNum" sz="quarter" idx="5"/>
          </p:nvPr>
        </p:nvSpPr>
        <p:spPr/>
        <p:txBody>
          <a:bodyPr/>
          <a:lstStyle/>
          <a:p>
            <a:fld id="{623FBAC9-9D87-47CA-9090-ECE46BBC4074}" type="slidenum">
              <a:rPr lang="en-US" smtClean="0"/>
              <a:t>2</a:t>
            </a:fld>
            <a:endParaRPr lang="en-US"/>
          </a:p>
        </p:txBody>
      </p:sp>
    </p:spTree>
    <p:extLst>
      <p:ext uri="{BB962C8B-B14F-4D97-AF65-F5344CB8AC3E}">
        <p14:creationId xmlns:p14="http://schemas.microsoft.com/office/powerpoint/2010/main" val="19724496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0197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920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1942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1454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20831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67720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041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4535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69315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1804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689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2645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7284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5774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2551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70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3966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4/9/2025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6642642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Why Do We Use Kubernetes?</a:t>
            </a:r>
          </a:p>
        </p:txBody>
      </p:sp>
      <p:sp>
        <p:nvSpPr>
          <p:cNvPr id="3" name="Subtitle 2"/>
          <p:cNvSpPr>
            <a:spLocks noGrp="1"/>
          </p:cNvSpPr>
          <p:nvPr>
            <p:ph type="subTitle" idx="1"/>
          </p:nvPr>
        </p:nvSpPr>
        <p:spPr/>
        <p:txBody>
          <a:bodyPr>
            <a:normAutofit/>
          </a:bodyPr>
          <a:lstStyle/>
          <a:p>
            <a:r>
              <a:rPr lang="en-US" sz="2800"/>
              <a:t>Interview Questions - 2</a:t>
            </a:r>
            <a:endParaRPr sz="2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8. Security &amp; Configuration Management</a:t>
            </a:r>
          </a:p>
        </p:txBody>
      </p:sp>
      <p:sp>
        <p:nvSpPr>
          <p:cNvPr id="3" name="Content Placeholder 2"/>
          <p:cNvSpPr>
            <a:spLocks noGrp="1"/>
          </p:cNvSpPr>
          <p:nvPr>
            <p:ph idx="1"/>
          </p:nvPr>
        </p:nvSpPr>
        <p:spPr/>
        <p:txBody>
          <a:bodyPr wrap="square">
            <a:normAutofit/>
          </a:bodyPr>
          <a:lstStyle/>
          <a:p>
            <a:pPr algn="ctr">
              <a:defRPr sz="2400" b="1">
                <a:solidFill>
                  <a:srgbClr val="000000"/>
                </a:solidFill>
              </a:defRPr>
            </a:pPr>
            <a:r>
              <a:rPr dirty="0"/>
              <a:t>Secure by design</a:t>
            </a:r>
          </a:p>
          <a:p>
            <a:pPr>
              <a:defRPr sz="1800">
                <a:solidFill>
                  <a:srgbClr val="000000"/>
                </a:solidFill>
              </a:defRPr>
            </a:pPr>
            <a:r>
              <a:rPr dirty="0"/>
              <a:t>Kubernetes offers built-in tools for security and configuration management. </a:t>
            </a:r>
            <a:r>
              <a:rPr b="1" dirty="0"/>
              <a:t>Secrets</a:t>
            </a:r>
            <a:r>
              <a:rPr dirty="0"/>
              <a:t> store sensitive information like API keys, while </a:t>
            </a:r>
            <a:r>
              <a:rPr b="1" dirty="0" err="1"/>
              <a:t>ConfigMaps</a:t>
            </a:r>
            <a:r>
              <a:rPr dirty="0"/>
              <a:t> manage environment-specific configurations. Role-Based Access Control (RBAC) limits who can access or modify resources. Additionally, you can define network policies to isolate workloads and apply Pod Security Policies to enforce compliance and security standards.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9. Declarative Configuration</a:t>
            </a:r>
          </a:p>
        </p:txBody>
      </p:sp>
      <p:sp>
        <p:nvSpPr>
          <p:cNvPr id="3" name="Content Placeholder 2"/>
          <p:cNvSpPr>
            <a:spLocks noGrp="1"/>
          </p:cNvSpPr>
          <p:nvPr>
            <p:ph idx="1"/>
          </p:nvPr>
        </p:nvSpPr>
        <p:spPr/>
        <p:txBody>
          <a:bodyPr wrap="square"/>
          <a:lstStyle/>
          <a:p>
            <a:pPr algn="ctr">
              <a:defRPr sz="2400" b="1">
                <a:solidFill>
                  <a:srgbClr val="000000"/>
                </a:solidFill>
              </a:defRPr>
            </a:pPr>
            <a:r>
              <a:rPr dirty="0"/>
              <a:t>Infrastructure as code (</a:t>
            </a:r>
            <a:r>
              <a:rPr dirty="0" err="1"/>
              <a:t>IaC</a:t>
            </a:r>
            <a:r>
              <a:rPr dirty="0"/>
              <a:t>)</a:t>
            </a:r>
          </a:p>
          <a:p>
            <a:pPr>
              <a:defRPr sz="1800">
                <a:solidFill>
                  <a:srgbClr val="000000"/>
                </a:solidFill>
              </a:defRPr>
            </a:pPr>
            <a:r>
              <a:rPr dirty="0"/>
              <a:t>You describe your desired infrastructure using YAML or JSON manifests. Kubernetes reads these manifests and ensures that the current state of the system matches the desired state. This approach is repeatable, version-controlled, and auditable, which improves collaboration, reduces errors, and makes disaster recovery and rollback easier.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10. Extensibility and Ecosystem</a:t>
            </a:r>
          </a:p>
        </p:txBody>
      </p:sp>
      <p:sp>
        <p:nvSpPr>
          <p:cNvPr id="3" name="Content Placeholder 2"/>
          <p:cNvSpPr>
            <a:spLocks noGrp="1"/>
          </p:cNvSpPr>
          <p:nvPr>
            <p:ph idx="1"/>
          </p:nvPr>
        </p:nvSpPr>
        <p:spPr/>
        <p:txBody>
          <a:bodyPr wrap="square">
            <a:normAutofit/>
          </a:bodyPr>
          <a:lstStyle/>
          <a:p>
            <a:pPr algn="ctr">
              <a:defRPr sz="2400" b="1">
                <a:solidFill>
                  <a:srgbClr val="000000"/>
                </a:solidFill>
              </a:defRPr>
            </a:pPr>
            <a:r>
              <a:rPr dirty="0"/>
              <a:t>A modular and pluggable architecture</a:t>
            </a:r>
          </a:p>
          <a:p>
            <a:pPr>
              <a:defRPr sz="1800">
                <a:solidFill>
                  <a:srgbClr val="000000"/>
                </a:solidFill>
              </a:defRPr>
            </a:pPr>
            <a:r>
              <a:rPr dirty="0"/>
              <a:t>Kubernetes is not just a container platform—it's an extensible ecosystem. It supports custom controllers, Custom Resource Definitions (CRDs), and integrates with a wide range of tools like Helm (for package management), </a:t>
            </a:r>
            <a:r>
              <a:rPr dirty="0" err="1"/>
              <a:t>ArgoCD</a:t>
            </a:r>
            <a:r>
              <a:rPr dirty="0"/>
              <a:t> (for </a:t>
            </a:r>
            <a:r>
              <a:rPr dirty="0" err="1"/>
              <a:t>GitOps</a:t>
            </a:r>
            <a:r>
              <a:rPr dirty="0"/>
              <a:t> deployment), Prometheus (for monitoring), and Istio (for service mesh). You can also write operators to automate complex workflows tailored to your environment.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Bonus: Desired State Management</a:t>
            </a:r>
          </a:p>
        </p:txBody>
      </p:sp>
      <p:sp>
        <p:nvSpPr>
          <p:cNvPr id="3" name="Content Placeholder 2"/>
          <p:cNvSpPr>
            <a:spLocks noGrp="1"/>
          </p:cNvSpPr>
          <p:nvPr>
            <p:ph idx="1"/>
          </p:nvPr>
        </p:nvSpPr>
        <p:spPr/>
        <p:txBody>
          <a:bodyPr wrap="square"/>
          <a:lstStyle/>
          <a:p>
            <a:pPr algn="ctr">
              <a:defRPr sz="2400" b="1">
                <a:solidFill>
                  <a:srgbClr val="000000"/>
                </a:solidFill>
              </a:defRPr>
            </a:pPr>
            <a:r>
              <a:rPr dirty="0"/>
              <a:t>Declarative + reconciliation</a:t>
            </a:r>
          </a:p>
          <a:p>
            <a:pPr>
              <a:defRPr sz="1800">
                <a:solidFill>
                  <a:srgbClr val="000000"/>
                </a:solidFill>
              </a:defRPr>
            </a:pPr>
            <a:r>
              <a:rPr dirty="0"/>
              <a:t>One of Kubernetes’ core strengths is its reconciliation loop. You declare the desired state (e.g., 3 replicas of a pod), and Kubernetes constantly compares this to the actual state. If it detects a drift (e.g., only 2 replicas running), it will take corrective actions automatically. This guarantees consistency and high reliability in production systems.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555044"/>
            <a:ext cx="7200897" cy="977900"/>
          </a:xfrm>
        </p:spPr>
        <p:txBody>
          <a:bodyPr/>
          <a:lstStyle/>
          <a:p>
            <a:r>
              <a:rPr dirty="0"/>
              <a:t>Summary Table: Key Kubernetes Features</a:t>
            </a:r>
          </a:p>
        </p:txBody>
      </p:sp>
      <p:graphicFrame>
        <p:nvGraphicFramePr>
          <p:cNvPr id="3" name="Table 2"/>
          <p:cNvGraphicFramePr>
            <a:graphicFrameLocks noGrp="1"/>
          </p:cNvGraphicFramePr>
          <p:nvPr>
            <p:extLst>
              <p:ext uri="{D42A27DB-BD31-4B8C-83A1-F6EECF244321}">
                <p14:modId xmlns:p14="http://schemas.microsoft.com/office/powerpoint/2010/main" val="178503022"/>
              </p:ext>
            </p:extLst>
          </p:nvPr>
        </p:nvGraphicFramePr>
        <p:xfrm>
          <a:off x="1102176" y="1506637"/>
          <a:ext cx="7070272" cy="3160856"/>
        </p:xfrm>
        <a:graphic>
          <a:graphicData uri="http://schemas.openxmlformats.org/drawingml/2006/table">
            <a:tbl>
              <a:tblPr firstRow="1" bandRow="1">
                <a:tableStyleId>{5C22544A-7EE6-4342-B048-85BDC9FD1C3A}</a:tableStyleId>
              </a:tblPr>
              <a:tblGrid>
                <a:gridCol w="3535136">
                  <a:extLst>
                    <a:ext uri="{9D8B030D-6E8A-4147-A177-3AD203B41FA5}">
                      <a16:colId xmlns:a16="http://schemas.microsoft.com/office/drawing/2014/main" val="20000"/>
                    </a:ext>
                  </a:extLst>
                </a:gridCol>
                <a:gridCol w="3535136">
                  <a:extLst>
                    <a:ext uri="{9D8B030D-6E8A-4147-A177-3AD203B41FA5}">
                      <a16:colId xmlns:a16="http://schemas.microsoft.com/office/drawing/2014/main" val="20001"/>
                    </a:ext>
                  </a:extLst>
                </a:gridCol>
              </a:tblGrid>
              <a:tr h="272847">
                <a:tc>
                  <a:txBody>
                    <a:bodyPr/>
                    <a:lstStyle/>
                    <a:p>
                      <a:pPr>
                        <a:defRPr b="1"/>
                      </a:pPr>
                      <a:r>
                        <a:t>Feature</a:t>
                      </a:r>
                    </a:p>
                  </a:txBody>
                  <a:tcPr/>
                </a:tc>
                <a:tc>
                  <a:txBody>
                    <a:bodyPr/>
                    <a:lstStyle/>
                    <a:p>
                      <a:pPr>
                        <a:defRPr b="1"/>
                      </a:pPr>
                      <a:r>
                        <a:t>What It Does</a:t>
                      </a:r>
                    </a:p>
                  </a:txBody>
                  <a:tcPr/>
                </a:tc>
                <a:extLst>
                  <a:ext uri="{0D108BD9-81ED-4DB2-BD59-A6C34878D82A}">
                    <a16:rowId xmlns:a16="http://schemas.microsoft.com/office/drawing/2014/main" val="10000"/>
                  </a:ext>
                </a:extLst>
              </a:tr>
              <a:tr h="437428">
                <a:tc>
                  <a:txBody>
                    <a:bodyPr/>
                    <a:lstStyle/>
                    <a:p>
                      <a:r>
                        <a:t>Container Orchestration</a:t>
                      </a:r>
                    </a:p>
                  </a:txBody>
                  <a:tcPr/>
                </a:tc>
                <a:tc>
                  <a:txBody>
                    <a:bodyPr/>
                    <a:lstStyle/>
                    <a:p>
                      <a:r>
                        <a:t>Manages deployment and lifecycle of containers</a:t>
                      </a:r>
                    </a:p>
                  </a:txBody>
                  <a:tcPr/>
                </a:tc>
                <a:extLst>
                  <a:ext uri="{0D108BD9-81ED-4DB2-BD59-A6C34878D82A}">
                    <a16:rowId xmlns:a16="http://schemas.microsoft.com/office/drawing/2014/main" val="10001"/>
                  </a:ext>
                </a:extLst>
              </a:tr>
              <a:tr h="461741">
                <a:tc>
                  <a:txBody>
                    <a:bodyPr/>
                    <a:lstStyle/>
                    <a:p>
                      <a:r>
                        <a:t>Self-Healing</a:t>
                      </a:r>
                    </a:p>
                  </a:txBody>
                  <a:tcPr/>
                </a:tc>
                <a:tc>
                  <a:txBody>
                    <a:bodyPr/>
                    <a:lstStyle/>
                    <a:p>
                      <a:r>
                        <a:t>Auto restarts, replaces, and manages unhealthy containers</a:t>
                      </a:r>
                    </a:p>
                  </a:txBody>
                  <a:tcPr/>
                </a:tc>
                <a:extLst>
                  <a:ext uri="{0D108BD9-81ED-4DB2-BD59-A6C34878D82A}">
                    <a16:rowId xmlns:a16="http://schemas.microsoft.com/office/drawing/2014/main" val="10002"/>
                  </a:ext>
                </a:extLst>
              </a:tr>
              <a:tr h="272847">
                <a:tc>
                  <a:txBody>
                    <a:bodyPr/>
                    <a:lstStyle/>
                    <a:p>
                      <a:r>
                        <a:t>Auto-Scaling</a:t>
                      </a:r>
                    </a:p>
                  </a:txBody>
                  <a:tcPr/>
                </a:tc>
                <a:tc>
                  <a:txBody>
                    <a:bodyPr/>
                    <a:lstStyle/>
                    <a:p>
                      <a:r>
                        <a:t>Scales apps based on traffic or metrics</a:t>
                      </a:r>
                    </a:p>
                  </a:txBody>
                  <a:tcPr/>
                </a:tc>
                <a:extLst>
                  <a:ext uri="{0D108BD9-81ED-4DB2-BD59-A6C34878D82A}">
                    <a16:rowId xmlns:a16="http://schemas.microsoft.com/office/drawing/2014/main" val="10003"/>
                  </a:ext>
                </a:extLst>
              </a:tr>
              <a:tr h="272847">
                <a:tc>
                  <a:txBody>
                    <a:bodyPr/>
                    <a:lstStyle/>
                    <a:p>
                      <a:r>
                        <a:t>Load Balancing</a:t>
                      </a:r>
                    </a:p>
                  </a:txBody>
                  <a:tcPr/>
                </a:tc>
                <a:tc>
                  <a:txBody>
                    <a:bodyPr/>
                    <a:lstStyle/>
                    <a:p>
                      <a:r>
                        <a:t>Distributes traffic across pods</a:t>
                      </a:r>
                    </a:p>
                  </a:txBody>
                  <a:tcPr/>
                </a:tc>
                <a:extLst>
                  <a:ext uri="{0D108BD9-81ED-4DB2-BD59-A6C34878D82A}">
                    <a16:rowId xmlns:a16="http://schemas.microsoft.com/office/drawing/2014/main" val="10004"/>
                  </a:ext>
                </a:extLst>
              </a:tr>
              <a:tr h="272847">
                <a:tc>
                  <a:txBody>
                    <a:bodyPr/>
                    <a:lstStyle/>
                    <a:p>
                      <a:r>
                        <a:t>Multi-Cloud Support</a:t>
                      </a:r>
                    </a:p>
                  </a:txBody>
                  <a:tcPr/>
                </a:tc>
                <a:tc>
                  <a:txBody>
                    <a:bodyPr/>
                    <a:lstStyle/>
                    <a:p>
                      <a:r>
                        <a:t>Run anywhere – cloud or on-prem</a:t>
                      </a:r>
                    </a:p>
                  </a:txBody>
                  <a:tcPr/>
                </a:tc>
                <a:extLst>
                  <a:ext uri="{0D108BD9-81ED-4DB2-BD59-A6C34878D82A}">
                    <a16:rowId xmlns:a16="http://schemas.microsoft.com/office/drawing/2014/main" val="10005"/>
                  </a:ext>
                </a:extLst>
              </a:tr>
              <a:tr h="272847">
                <a:tc>
                  <a:txBody>
                    <a:bodyPr/>
                    <a:lstStyle/>
                    <a:p>
                      <a:r>
                        <a:t>Declarative Configuration</a:t>
                      </a:r>
                    </a:p>
                  </a:txBody>
                  <a:tcPr/>
                </a:tc>
                <a:tc>
                  <a:txBody>
                    <a:bodyPr/>
                    <a:lstStyle/>
                    <a:p>
                      <a:r>
                        <a:t>YAML-based infrastructure as code</a:t>
                      </a:r>
                    </a:p>
                  </a:txBody>
                  <a:tcPr/>
                </a:tc>
                <a:extLst>
                  <a:ext uri="{0D108BD9-81ED-4DB2-BD59-A6C34878D82A}">
                    <a16:rowId xmlns:a16="http://schemas.microsoft.com/office/drawing/2014/main" val="10006"/>
                  </a:ext>
                </a:extLst>
              </a:tr>
              <a:tr h="272847">
                <a:tc>
                  <a:txBody>
                    <a:bodyPr/>
                    <a:lstStyle/>
                    <a:p>
                      <a:r>
                        <a:t>Security Management</a:t>
                      </a:r>
                    </a:p>
                  </a:txBody>
                  <a:tcPr/>
                </a:tc>
                <a:tc>
                  <a:txBody>
                    <a:bodyPr/>
                    <a:lstStyle/>
                    <a:p>
                      <a:r>
                        <a:t>Secrets, RBAC, network policies</a:t>
                      </a:r>
                    </a:p>
                  </a:txBody>
                  <a:tcPr/>
                </a:tc>
                <a:extLst>
                  <a:ext uri="{0D108BD9-81ED-4DB2-BD59-A6C34878D82A}">
                    <a16:rowId xmlns:a16="http://schemas.microsoft.com/office/drawing/2014/main" val="10007"/>
                  </a:ext>
                </a:extLst>
              </a:tr>
              <a:tr h="437428">
                <a:tc>
                  <a:txBody>
                    <a:bodyPr/>
                    <a:lstStyle/>
                    <a:p>
                      <a:r>
                        <a:t>Extensibility</a:t>
                      </a:r>
                    </a:p>
                  </a:txBody>
                  <a:tcPr/>
                </a:tc>
                <a:tc>
                  <a:txBody>
                    <a:bodyPr/>
                    <a:lstStyle/>
                    <a:p>
                      <a:r>
                        <a:rPr dirty="0"/>
                        <a:t>Custom plugins, CRDs, third-party integrations</a:t>
                      </a:r>
                    </a:p>
                  </a:txBody>
                  <a:tcPr/>
                </a:tc>
                <a:extLst>
                  <a:ext uri="{0D108BD9-81ED-4DB2-BD59-A6C34878D82A}">
                    <a16:rowId xmlns:a16="http://schemas.microsoft.com/office/drawing/2014/main" val="10008"/>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Use Case: Netflix-Like App</a:t>
            </a:r>
          </a:p>
        </p:txBody>
      </p:sp>
      <p:sp>
        <p:nvSpPr>
          <p:cNvPr id="3" name="Content Placeholder 2"/>
          <p:cNvSpPr>
            <a:spLocks noGrp="1"/>
          </p:cNvSpPr>
          <p:nvPr>
            <p:ph idx="1"/>
          </p:nvPr>
        </p:nvSpPr>
        <p:spPr/>
        <p:txBody>
          <a:bodyPr wrap="square">
            <a:normAutofit lnSpcReduction="10000"/>
          </a:bodyPr>
          <a:lstStyle/>
          <a:p>
            <a:pPr algn="ctr">
              <a:defRPr sz="2400" b="1">
                <a:solidFill>
                  <a:srgbClr val="000000"/>
                </a:solidFill>
              </a:defRPr>
            </a:pPr>
            <a:r>
              <a:rPr dirty="0"/>
              <a:t>Large-scale system management with Kubernetes</a:t>
            </a:r>
          </a:p>
          <a:p>
            <a:pPr>
              <a:defRPr sz="1800">
                <a:solidFill>
                  <a:srgbClr val="000000"/>
                </a:solidFill>
              </a:defRPr>
            </a:pPr>
            <a:r>
              <a:rPr dirty="0"/>
              <a:t>A real-world scenario like Netflix involves hundreds of microservices (authentication, payment, video streaming, recommendations, etc.). These services need to be deployed independently, scaled dynamically, and updated frequently. Kubernetes helps manage this complexity with features like service discovery, auto-scaling, zero-downtime deployments, health checks, and observability tools. It empowers DevOps teams to maintain agility, reliability, and scalability even under high traffic and complexity.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Do We Use Kubernetes?</a:t>
            </a:r>
          </a:p>
        </p:txBody>
      </p:sp>
      <p:sp>
        <p:nvSpPr>
          <p:cNvPr id="3" name="Content Placeholder 2"/>
          <p:cNvSpPr>
            <a:spLocks noGrp="1"/>
          </p:cNvSpPr>
          <p:nvPr>
            <p:ph idx="1"/>
          </p:nvPr>
        </p:nvSpPr>
        <p:spPr/>
        <p:txBody>
          <a:bodyPr wrap="square">
            <a:normAutofit lnSpcReduction="10000"/>
          </a:bodyPr>
          <a:lstStyle/>
          <a:p>
            <a:pPr algn="ctr">
              <a:defRPr sz="2400" b="1">
                <a:solidFill>
                  <a:srgbClr val="000000"/>
                </a:solidFill>
              </a:defRPr>
            </a:pPr>
            <a:r>
              <a:rPr dirty="0"/>
              <a:t>Kubernetes is an open-source container orchestration platform.</a:t>
            </a:r>
          </a:p>
          <a:p>
            <a:pPr>
              <a:defRPr sz="1800">
                <a:solidFill>
                  <a:srgbClr val="000000"/>
                </a:solidFill>
              </a:defRPr>
            </a:pPr>
            <a:r>
              <a:rPr dirty="0"/>
              <a:t>It helps developers and DevOps teams manage containerized applications across a cluster of machines. Kubernetes abstracts away the complexity of deploying and managing applications by automating tasks like container scheduling, service discovery, load balancing, scaling, and self-healing. It ensures high availability, fault tolerance, and scalability of applications, making it a fundamental tool in modern cloud-native architecture.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 Container Orchestration</a:t>
            </a:r>
          </a:p>
        </p:txBody>
      </p:sp>
      <p:sp>
        <p:nvSpPr>
          <p:cNvPr id="3" name="Content Placeholder 2"/>
          <p:cNvSpPr>
            <a:spLocks noGrp="1"/>
          </p:cNvSpPr>
          <p:nvPr>
            <p:ph idx="1"/>
          </p:nvPr>
        </p:nvSpPr>
        <p:spPr/>
        <p:txBody>
          <a:bodyPr wrap="square">
            <a:normAutofit lnSpcReduction="10000"/>
          </a:bodyPr>
          <a:lstStyle/>
          <a:p>
            <a:pPr algn="ctr">
              <a:defRPr sz="2400" b="1">
                <a:solidFill>
                  <a:srgbClr val="000000"/>
                </a:solidFill>
              </a:defRPr>
            </a:pPr>
            <a:r>
              <a:rPr dirty="0"/>
              <a:t>Managing containers at scale</a:t>
            </a:r>
          </a:p>
          <a:p>
            <a:pPr>
              <a:defRPr sz="1800">
                <a:solidFill>
                  <a:srgbClr val="000000"/>
                </a:solidFill>
              </a:defRPr>
            </a:pPr>
            <a:r>
              <a:rPr dirty="0"/>
              <a:t>In a production environment, you may run hundreds or even thousands of containers. Manually managing their lifecycle—starting, stopping, rescheduling on failure—is error-prone and inefficient. Kubernetes solves this by orchestrating container deployment across multiple servers, ensuring containers are placed optimally and are always running as expected. It automates the deployment, scaling, and operations of application containers across clusters of hosts.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2. Automated Deployments &amp; Rollbacks</a:t>
            </a:r>
          </a:p>
        </p:txBody>
      </p:sp>
      <p:sp>
        <p:nvSpPr>
          <p:cNvPr id="3" name="Content Placeholder 2"/>
          <p:cNvSpPr>
            <a:spLocks noGrp="1"/>
          </p:cNvSpPr>
          <p:nvPr>
            <p:ph idx="1"/>
          </p:nvPr>
        </p:nvSpPr>
        <p:spPr/>
        <p:txBody>
          <a:bodyPr wrap="square">
            <a:normAutofit/>
          </a:bodyPr>
          <a:lstStyle/>
          <a:p>
            <a:pPr algn="ctr">
              <a:defRPr sz="2400" b="1">
                <a:solidFill>
                  <a:srgbClr val="000000"/>
                </a:solidFill>
              </a:defRPr>
            </a:pPr>
            <a:r>
              <a:rPr dirty="0"/>
              <a:t>Continuous delivery and zero downtime</a:t>
            </a:r>
          </a:p>
          <a:p>
            <a:pPr>
              <a:defRPr sz="1800">
                <a:solidFill>
                  <a:srgbClr val="000000"/>
                </a:solidFill>
              </a:defRPr>
            </a:pPr>
            <a:r>
              <a:rPr dirty="0"/>
              <a:t>Kubernetes enables you to deploy new versions of your application using rolling updates, which means only a subset of the pods are updated at a time to avoid downtime. If something goes wrong, Kubernetes allows you to roll back to the previous stable version automatically. This capability is crucial for continuous integration and delivery (CI/CD) pipelines where frequent updates are made to production systems.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3. Self-Healing</a:t>
            </a:r>
          </a:p>
        </p:txBody>
      </p:sp>
      <p:sp>
        <p:nvSpPr>
          <p:cNvPr id="3" name="Content Placeholder 2"/>
          <p:cNvSpPr>
            <a:spLocks noGrp="1"/>
          </p:cNvSpPr>
          <p:nvPr>
            <p:ph idx="1"/>
          </p:nvPr>
        </p:nvSpPr>
        <p:spPr/>
        <p:txBody>
          <a:bodyPr wrap="square">
            <a:normAutofit/>
          </a:bodyPr>
          <a:lstStyle/>
          <a:p>
            <a:pPr algn="ctr">
              <a:defRPr sz="2400" b="1">
                <a:solidFill>
                  <a:srgbClr val="000000"/>
                </a:solidFill>
              </a:defRPr>
            </a:pPr>
            <a:r>
              <a:rPr dirty="0"/>
              <a:t>Maintaining desired state automatically</a:t>
            </a:r>
          </a:p>
          <a:p>
            <a:pPr>
              <a:defRPr sz="1800">
                <a:solidFill>
                  <a:srgbClr val="000000"/>
                </a:solidFill>
              </a:defRPr>
            </a:pPr>
            <a:r>
              <a:rPr dirty="0"/>
              <a:t>Kubernetes constantly monitors the health of nodes and containers. If a container crashes or becomes unresponsive, Kubernetes automatically restarts it or reschedules it on another node. It also removes containers that don’t pass health checks and ensures that the cluster always matches the desired state defined in your configuration files. This reduces the need for manual intervention and increases the reliability of your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4. Auto-Scaling</a:t>
            </a:r>
          </a:p>
        </p:txBody>
      </p:sp>
      <p:sp>
        <p:nvSpPr>
          <p:cNvPr id="3" name="Content Placeholder 2"/>
          <p:cNvSpPr>
            <a:spLocks noGrp="1"/>
          </p:cNvSpPr>
          <p:nvPr>
            <p:ph idx="1"/>
          </p:nvPr>
        </p:nvSpPr>
        <p:spPr/>
        <p:txBody>
          <a:bodyPr wrap="square">
            <a:normAutofit/>
          </a:bodyPr>
          <a:lstStyle/>
          <a:p>
            <a:pPr algn="ctr">
              <a:defRPr sz="2400" b="1">
                <a:solidFill>
                  <a:srgbClr val="000000"/>
                </a:solidFill>
              </a:defRPr>
            </a:pPr>
            <a:r>
              <a:rPr dirty="0"/>
              <a:t>Dynamic resource management</a:t>
            </a:r>
          </a:p>
          <a:p>
            <a:pPr>
              <a:defRPr sz="1800">
                <a:solidFill>
                  <a:srgbClr val="000000"/>
                </a:solidFill>
              </a:defRPr>
            </a:pPr>
            <a:r>
              <a:rPr dirty="0"/>
              <a:t>Kubernetes includes a feature called Horizontal Pod </a:t>
            </a:r>
            <a:r>
              <a:rPr dirty="0" err="1"/>
              <a:t>Autoscaler</a:t>
            </a:r>
            <a:r>
              <a:rPr dirty="0"/>
              <a:t>, which monitors metrics such as CPU or memory usage and automatically adjusts the number of pods to meet demand. This ensures that your application can handle increased traffic during peak hours and reduces resource usage during low demand, optimizing cost and performance without manual scaling.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5. Load Balancing and Service Discovery</a:t>
            </a:r>
          </a:p>
        </p:txBody>
      </p:sp>
      <p:sp>
        <p:nvSpPr>
          <p:cNvPr id="3" name="Content Placeholder 2"/>
          <p:cNvSpPr>
            <a:spLocks noGrp="1"/>
          </p:cNvSpPr>
          <p:nvPr>
            <p:ph idx="1"/>
          </p:nvPr>
        </p:nvSpPr>
        <p:spPr/>
        <p:txBody>
          <a:bodyPr wrap="square"/>
          <a:lstStyle/>
          <a:p>
            <a:pPr algn="ctr">
              <a:defRPr sz="2400" b="1">
                <a:solidFill>
                  <a:srgbClr val="000000"/>
                </a:solidFill>
              </a:defRPr>
            </a:pPr>
            <a:r>
              <a:rPr dirty="0"/>
              <a:t>Traffic routing and service abstraction</a:t>
            </a:r>
          </a:p>
          <a:p>
            <a:pPr>
              <a:defRPr sz="1800">
                <a:solidFill>
                  <a:srgbClr val="000000"/>
                </a:solidFill>
              </a:defRPr>
            </a:pPr>
            <a:r>
              <a:rPr dirty="0"/>
              <a:t>Kubernetes assigns each service a stable IP and DNS name, and it uses </a:t>
            </a:r>
            <a:r>
              <a:rPr dirty="0" err="1"/>
              <a:t>kube</a:t>
            </a:r>
            <a:r>
              <a:rPr dirty="0"/>
              <a:t>-proxy to handle internal load balancing. It distributes network traffic evenly across healthy pods, ensuring high availability and reliability. Developers don’t need to worry about pod IPs changing due to failures or rescheduling—the service abstraction handles everything behind the scenes.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6. Better Resource Utilization</a:t>
            </a:r>
          </a:p>
        </p:txBody>
      </p:sp>
      <p:sp>
        <p:nvSpPr>
          <p:cNvPr id="3" name="Content Placeholder 2"/>
          <p:cNvSpPr>
            <a:spLocks noGrp="1"/>
          </p:cNvSpPr>
          <p:nvPr>
            <p:ph idx="1"/>
          </p:nvPr>
        </p:nvSpPr>
        <p:spPr/>
        <p:txBody>
          <a:bodyPr wrap="square">
            <a:normAutofit/>
          </a:bodyPr>
          <a:lstStyle/>
          <a:p>
            <a:pPr algn="ctr">
              <a:defRPr sz="2400" b="1">
                <a:solidFill>
                  <a:srgbClr val="000000"/>
                </a:solidFill>
              </a:defRPr>
            </a:pPr>
            <a:r>
              <a:rPr dirty="0"/>
              <a:t>Efficient container placement</a:t>
            </a:r>
          </a:p>
          <a:p>
            <a:pPr>
              <a:defRPr sz="1800">
                <a:solidFill>
                  <a:srgbClr val="000000"/>
                </a:solidFill>
              </a:defRPr>
            </a:pPr>
            <a:r>
              <a:rPr dirty="0"/>
              <a:t>Kubernetes uses a technique called bin packing to schedule containers based on resource requirements and availability. You can define requests (minimum needed) and limits (maximum allowed) for CPU and memory per container. This allows Kubernetes to pack workloads efficiently across nodes, avoiding both over-provisioning and underutilization, thereby optimizing infrastructure costs.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7. Multi-Cloud &amp; Hybrid Cloud Support</a:t>
            </a:r>
          </a:p>
        </p:txBody>
      </p:sp>
      <p:sp>
        <p:nvSpPr>
          <p:cNvPr id="3" name="Content Placeholder 2"/>
          <p:cNvSpPr>
            <a:spLocks noGrp="1"/>
          </p:cNvSpPr>
          <p:nvPr>
            <p:ph idx="1"/>
          </p:nvPr>
        </p:nvSpPr>
        <p:spPr/>
        <p:txBody>
          <a:bodyPr wrap="square">
            <a:normAutofit/>
          </a:bodyPr>
          <a:lstStyle/>
          <a:p>
            <a:pPr algn="ctr">
              <a:defRPr sz="2400" b="1">
                <a:solidFill>
                  <a:srgbClr val="000000"/>
                </a:solidFill>
              </a:defRPr>
            </a:pPr>
            <a:r>
              <a:rPr dirty="0"/>
              <a:t>Avoiding vendor lock-in</a:t>
            </a:r>
          </a:p>
          <a:p>
            <a:pPr>
              <a:defRPr sz="1800">
                <a:solidFill>
                  <a:srgbClr val="000000"/>
                </a:solidFill>
              </a:defRPr>
            </a:pPr>
            <a:r>
              <a:rPr dirty="0"/>
              <a:t>Kubernetes works across all major cloud providers (AWS, Azure, GCP) and on-premises environments, making it cloud-agnostic. This enables businesses to adopt hybrid cloud or multi-cloud strategies, improving flexibility, redundancy, and cost optimization. You can migrate workloads between clouds or run them simultaneously in multiple environments without changing your application code.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Kubernetes">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Kubernetes" id="{DE714706-51FF-4BB1-86F9-623D35F1B883}" vid="{CEFDCFAB-7EFB-4F70-A5AF-6B4A1A508B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Kubernetes</Template>
  <TotalTime>8</TotalTime>
  <Words>2563</Words>
  <Application>Microsoft Office PowerPoint</Application>
  <PresentationFormat>On-screen Show (16:9)</PresentationFormat>
  <Paragraphs>149</Paragraphs>
  <Slides>15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Arial</vt:lpstr>
      <vt:lpstr>Garamond</vt:lpstr>
      <vt:lpstr>Kubernetes</vt:lpstr>
      <vt:lpstr>Why Do We Use Kubernetes?</vt:lpstr>
      <vt:lpstr>Why Do We Use Kubernetes?</vt:lpstr>
      <vt:lpstr>1. Container Orchestration</vt:lpstr>
      <vt:lpstr>2. Automated Deployments &amp; Rollbacks</vt:lpstr>
      <vt:lpstr>3. Self-Healing</vt:lpstr>
      <vt:lpstr>4. Auto-Scaling</vt:lpstr>
      <vt:lpstr>5. Load Balancing and Service Discovery</vt:lpstr>
      <vt:lpstr>6. Better Resource Utilization</vt:lpstr>
      <vt:lpstr>7. Multi-Cloud &amp; Hybrid Cloud Support</vt:lpstr>
      <vt:lpstr>8. Security &amp; Configuration Management</vt:lpstr>
      <vt:lpstr>9. Declarative Configuration</vt:lpstr>
      <vt:lpstr>10. Extensibility and Ecosystem</vt:lpstr>
      <vt:lpstr>Bonus: Desired State Management</vt:lpstr>
      <vt:lpstr>Summary Table: Key Kubernetes Features</vt:lpstr>
      <vt:lpstr>Real-World Use Case: Netflix-Like App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22</cp:revision>
  <dcterms:created xsi:type="dcterms:W3CDTF">2013-01-27T09:14:16Z</dcterms:created>
  <dcterms:modified xsi:type="dcterms:W3CDTF">2025-04-09T08:51:16Z</dcterms:modified>
  <cp:category/>
</cp:coreProperties>
</file>